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2" r:id="rId47"/>
  </p:sldIdLst>
  <p:sldSz cx="9144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gs" Target="tags/tag22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20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hyperlink" Target="doi:%2010.1126/science.1201609" TargetMode="Externa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png"/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51.jpeg"/><Relationship Id="rId4" Type="http://schemas.openxmlformats.org/officeDocument/2006/relationships/tags" Target="../tags/tag19.xml"/><Relationship Id="rId3" Type="http://schemas.openxmlformats.org/officeDocument/2006/relationships/image" Target="../media/image50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1614881" y="1922195"/>
            <a:ext cx="6116954" cy="4222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44000"/>
              </a:lnSpc>
            </a:pPr>
            <a:endParaRPr lang="en-US" altLang="en-US" sz="100" dirty="0"/>
          </a:p>
          <a:p>
            <a:pPr marL="1841500" indent="-1828800" algn="l" rtl="0" eaLnBrk="0">
              <a:lnSpc>
                <a:spcPct val="99000"/>
              </a:lnSpc>
            </a:pPr>
            <a:r>
              <a:rPr sz="4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碳中和背景下森林碳汇</a:t>
            </a:r>
            <a:r>
              <a:rPr sz="48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基本知识</a:t>
            </a:r>
            <a:endParaRPr lang="en-US" altLang="en-US" sz="48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54000"/>
              </a:lnSpc>
            </a:pPr>
            <a:endParaRPr lang="en-US" altLang="en-US" sz="1000" dirty="0"/>
          </a:p>
          <a:p>
            <a:pPr algn="l" rtl="0" eaLnBrk="0">
              <a:lnSpc>
                <a:spcPct val="125000"/>
              </a:lnSpc>
            </a:pPr>
            <a:endParaRPr lang="en-US" altLang="en-US" sz="300" dirty="0"/>
          </a:p>
          <a:p>
            <a:pPr marL="2249170" algn="l" rtl="0" eaLnBrk="0">
              <a:lnSpc>
                <a:spcPts val="1850"/>
              </a:lnSpc>
              <a:spcBef>
                <a:spcPts val="0"/>
              </a:spcBef>
            </a:pPr>
            <a:endParaRPr lang="en-US" altLang="en-US" sz="15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1093196" y="457782"/>
            <a:ext cx="391795" cy="378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775"/>
              </a:lnSpc>
            </a:pPr>
            <a:r>
              <a:rPr sz="1600" kern="0" spc="-16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CO</a:t>
            </a:r>
            <a:r>
              <a:rPr sz="1700" kern="0" spc="80" baseline="-1600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2</a:t>
            </a:r>
            <a:endParaRPr lang="en-US" altLang="en-US" sz="1700" baseline="-16000" dirty="0"/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704205" y="384034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4939245" y="502414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182360" y="502475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425475" y="502414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6"/>
          <p:cNvSpPr/>
          <p:nvPr/>
        </p:nvSpPr>
        <p:spPr>
          <a:xfrm>
            <a:off x="487554" y="1459495"/>
            <a:ext cx="8270875" cy="2356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4000"/>
              </a:lnSpc>
            </a:pPr>
            <a:endParaRPr lang="en-US" altLang="en-US" sz="100" dirty="0"/>
          </a:p>
          <a:p>
            <a:pPr marL="236220" indent="-224155" algn="l" rtl="0" eaLnBrk="0">
              <a:lnSpc>
                <a:spcPct val="116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Holding the increase in the global average temp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erature to well below 2 ℃    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above pre-industrial levels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全球升温不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超过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 ℃</a:t>
            </a:r>
            <a:endParaRPr lang="en-US" altLang="en-US" sz="2000" dirty="0"/>
          </a:p>
          <a:p>
            <a:pPr algn="l" rtl="0" eaLnBrk="0">
              <a:lnSpc>
                <a:spcPct val="169000"/>
              </a:lnSpc>
            </a:pPr>
            <a:endParaRPr lang="en-US" altLang="en-US" sz="1000" dirty="0"/>
          </a:p>
          <a:p>
            <a:pPr marL="234950" indent="-222250" algn="l" rtl="0" eaLnBrk="0">
              <a:lnSpc>
                <a:spcPct val="118000"/>
              </a:lnSpc>
              <a:spcBef>
                <a:spcPts val="60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Pursuing efforts to limit th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 temperature increase to</a:t>
            </a:r>
            <a:r>
              <a:rPr sz="2000" kern="0" spc="2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1.5 ℃ above pre-industrial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levels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（努力控制升温不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超过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1.5 ℃;</a:t>
            </a:r>
            <a:endParaRPr lang="en-US" altLang="en-US" sz="2000" dirty="0"/>
          </a:p>
          <a:p>
            <a:pPr algn="l" rtl="0" eaLnBrk="0">
              <a:lnSpc>
                <a:spcPct val="142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2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国家自主贡献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(INDC)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;</a:t>
            </a:r>
            <a:endParaRPr lang="en-US" altLang="en-US" sz="2000" dirty="0"/>
          </a:p>
        </p:txBody>
      </p:sp>
      <p:pic>
        <p:nvPicPr>
          <p:cNvPr id="158" name="picture 1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25296" y="4396740"/>
            <a:ext cx="7071359" cy="2272283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  <p:sp>
        <p:nvSpPr>
          <p:cNvPr id="164" name="textbox 164"/>
          <p:cNvSpPr/>
          <p:nvPr/>
        </p:nvSpPr>
        <p:spPr>
          <a:xfrm>
            <a:off x="1093196" y="323925"/>
            <a:ext cx="6969125" cy="5283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1800" kern="0" spc="-6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             </a:t>
            </a:r>
            <a:r>
              <a:rPr sz="3600" kern="0" spc="-6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Par</a:t>
            </a:r>
            <a:r>
              <a:rPr sz="3600" kern="0" spc="-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is Agreement</a:t>
            </a:r>
            <a:r>
              <a:rPr sz="3600" kern="0" spc="-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（巴黎协</a:t>
            </a:r>
            <a:r>
              <a:rPr sz="3600" kern="0" spc="-7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定）</a:t>
            </a:r>
            <a:endParaRPr lang="en-US" altLang="en-US" sz="3600" dirty="0"/>
          </a:p>
        </p:txBody>
      </p:sp>
      <p:sp>
        <p:nvSpPr>
          <p:cNvPr id="166" name="textbox 166"/>
          <p:cNvSpPr/>
          <p:nvPr/>
        </p:nvSpPr>
        <p:spPr>
          <a:xfrm>
            <a:off x="487567" y="4126691"/>
            <a:ext cx="5156834" cy="27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Article 5: Forest (res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ervoirs and sinks), REDD+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8"/>
          <p:cNvSpPr/>
          <p:nvPr/>
        </p:nvSpPr>
        <p:spPr>
          <a:xfrm>
            <a:off x="749682" y="1284000"/>
            <a:ext cx="7586980" cy="47675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2225" algn="l" rtl="0" eaLnBrk="0">
              <a:lnSpc>
                <a:spcPct val="98000"/>
              </a:lnSpc>
            </a:pPr>
            <a:r>
              <a:rPr sz="2700" kern="0" spc="2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sz="2700" kern="0" spc="-56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2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2030</a:t>
            </a:r>
            <a:r>
              <a:rPr sz="2700" kern="0" spc="2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endParaRPr lang="en-US" altLang="en-US" sz="2700" dirty="0"/>
          </a:p>
          <a:p>
            <a:pPr marL="347345" indent="-334645" algn="l" rtl="0" eaLnBrk="0">
              <a:lnSpc>
                <a:spcPct val="121000"/>
              </a:lnSpc>
              <a:spcBef>
                <a:spcPts val="131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碳达峰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achieve the peaking of</a:t>
            </a:r>
            <a:r>
              <a:rPr sz="2000" kern="0" spc="-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carbon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diox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ide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emissions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around   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2030 and making best effort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 to peak early;</a:t>
            </a:r>
            <a:endParaRPr lang="en-US" altLang="en-US" sz="2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350520" indent="-337820" algn="l" rtl="0" eaLnBrk="0">
              <a:lnSpc>
                <a:spcPct val="121000"/>
              </a:lnSpc>
              <a:spcBef>
                <a:spcPts val="60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降低单位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GD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能源强度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 lower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carbon dioxide emissions per unit o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GDP by 60% to 65% f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rom the 2005 level;</a:t>
            </a:r>
            <a:endParaRPr lang="en-US" altLang="en-US" sz="2000" dirty="0"/>
          </a:p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350520" indent="-338455" algn="l" rtl="0" eaLnBrk="0">
              <a:lnSpc>
                <a:spcPct val="121000"/>
              </a:lnSpc>
              <a:spcBef>
                <a:spcPts val="60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增加非化石能源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 increase the share of</a:t>
            </a:r>
            <a:r>
              <a:rPr sz="2000" kern="0" spc="-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non-fossil fuels in primary 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energy consumption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to around 20%;</a:t>
            </a:r>
            <a:endParaRPr lang="en-US" altLang="en-US" sz="2000" dirty="0"/>
          </a:p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349250" indent="-336550" algn="l" rtl="0" eaLnBrk="0">
              <a:lnSpc>
                <a:spcPct val="136000"/>
              </a:lnSpc>
              <a:spcBef>
                <a:spcPts val="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增加森林蓄积量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45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亿立方米（与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2005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年相比）</a:t>
            </a:r>
            <a:r>
              <a:rPr sz="2000" kern="0" spc="2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 increase the        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forest stock volume by ar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ound 4.5 billion cubic meters on the 2005       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level.</a:t>
            </a:r>
            <a:endParaRPr lang="en-US" altLang="en-US" sz="2000" dirty="0"/>
          </a:p>
        </p:txBody>
      </p:sp>
      <p:sp>
        <p:nvSpPr>
          <p:cNvPr id="172" name="textbox 172"/>
          <p:cNvSpPr/>
          <p:nvPr/>
        </p:nvSpPr>
        <p:spPr>
          <a:xfrm>
            <a:off x="2618342" y="271750"/>
            <a:ext cx="4830445" cy="487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3200" kern="0" spc="-180" dirty="0">
                <a:ln w="1162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中国自主贡献（核心指</a:t>
            </a:r>
            <a:r>
              <a:rPr sz="3200" kern="0" spc="-190" dirty="0">
                <a:ln w="1162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标）</a:t>
            </a:r>
            <a:endParaRPr lang="en-US" altLang="en-US" sz="3200" dirty="0"/>
          </a:p>
        </p:txBody>
      </p:sp>
      <p:pic>
        <p:nvPicPr>
          <p:cNvPr id="174" name="picture 1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192"/>
          <p:cNvSpPr/>
          <p:nvPr/>
        </p:nvSpPr>
        <p:spPr>
          <a:xfrm>
            <a:off x="563448" y="1128191"/>
            <a:ext cx="8401050" cy="2296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森林生态系统是全球重要的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碳库</a:t>
            </a:r>
            <a:endParaRPr lang="en-US" altLang="en-US" sz="18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marL="243205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全球森林面积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40.6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ha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，覆盖率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31%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，人均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0.52ha/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人。</a:t>
            </a:r>
            <a:endParaRPr lang="en-US" altLang="en-US" sz="1800" dirty="0"/>
          </a:p>
          <a:p>
            <a:pPr marL="241935" algn="l" rtl="0" eaLnBrk="0">
              <a:lnSpc>
                <a:spcPts val="4235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分布不均。热带占全球森林的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5%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800" dirty="0"/>
          </a:p>
          <a:p>
            <a:pPr algn="l" rtl="0" eaLnBrk="0">
              <a:lnSpc>
                <a:spcPct val="148000"/>
              </a:lnSpc>
            </a:pPr>
            <a:endParaRPr lang="en-US" altLang="en-US" sz="1000" dirty="0"/>
          </a:p>
          <a:p>
            <a:pPr marL="245745" algn="l" rtl="0" eaLnBrk="0">
              <a:lnSpc>
                <a:spcPct val="89000"/>
              </a:lnSpc>
              <a:spcBef>
                <a:spcPts val="55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超过一半（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54%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）的森林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分布在俄罗斯（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20%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）、巴西（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12%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）、加拿大（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9%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</a:t>
            </a:r>
            <a:endParaRPr lang="en-US" altLang="en-US" sz="1800" dirty="0"/>
          </a:p>
          <a:p>
            <a:pPr marL="15240" algn="l" rtl="0" eaLnBrk="0">
              <a:lnSpc>
                <a:spcPts val="324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美国（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8%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）和中国（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5%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en-US" altLang="en-US" sz="1800" dirty="0"/>
          </a:p>
        </p:txBody>
      </p:sp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36420" y="3701796"/>
            <a:ext cx="6333744" cy="2974847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3635704" y="209266"/>
            <a:ext cx="2446654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全球森林资源</a:t>
            </a:r>
            <a:endParaRPr lang="en-US" altLang="en-US" sz="3200" dirty="0"/>
          </a:p>
        </p:txBody>
      </p:sp>
      <p:sp>
        <p:nvSpPr>
          <p:cNvPr id="200" name="textbox 200"/>
          <p:cNvSpPr/>
          <p:nvPr/>
        </p:nvSpPr>
        <p:spPr>
          <a:xfrm>
            <a:off x="294081" y="6476491"/>
            <a:ext cx="1033144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FAO,2020</a:t>
            </a:r>
            <a:endParaRPr lang="en-US" altLang="en-US" sz="1800" dirty="0"/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  <p:sp>
        <p:nvSpPr>
          <p:cNvPr id="204" name="textbox 204"/>
          <p:cNvSpPr/>
          <p:nvPr/>
        </p:nvSpPr>
        <p:spPr>
          <a:xfrm>
            <a:off x="1093196" y="457782"/>
            <a:ext cx="391795" cy="378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775"/>
              </a:lnSpc>
            </a:pPr>
            <a:r>
              <a:rPr sz="1600" kern="0" spc="-16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CO</a:t>
            </a:r>
            <a:r>
              <a:rPr sz="1700" kern="0" spc="80" baseline="-1600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2</a:t>
            </a:r>
            <a:endParaRPr lang="en-US" altLang="en-US" sz="1700" baseline="-16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06"/>
          <p:cNvSpPr/>
          <p:nvPr/>
        </p:nvSpPr>
        <p:spPr>
          <a:xfrm>
            <a:off x="506146" y="1363824"/>
            <a:ext cx="8122919" cy="2165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森林生态系统是全球重要的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碳库</a:t>
            </a:r>
            <a:endParaRPr lang="en-US" altLang="en-US" sz="18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marL="241935" algn="l" rtl="0" eaLnBrk="0">
              <a:lnSpc>
                <a:spcPct val="97000"/>
              </a:lnSpc>
              <a:spcBef>
                <a:spcPts val="540"/>
              </a:spcBef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森林是全球陆地生态系统的主体，在其生物量和土壤中贮存大量的碳。</a:t>
            </a:r>
            <a:endParaRPr lang="en-US" altLang="en-US" sz="18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15875" algn="l" rtl="0" eaLnBrk="0">
              <a:lnSpc>
                <a:spcPct val="76000"/>
              </a:lnSpc>
              <a:spcBef>
                <a:spcPts val="5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Most forest carbon is found in the li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ving biomass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(44%)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and</a:t>
            </a:r>
            <a:r>
              <a:rPr sz="18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soil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organic matter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(45%),</a:t>
            </a:r>
            <a:endParaRPr lang="en-US" altLang="en-US" sz="1800" dirty="0"/>
          </a:p>
          <a:p>
            <a:pPr marL="13335" algn="l" rtl="0" eaLnBrk="0">
              <a:lnSpc>
                <a:spcPts val="324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with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remainder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deadwood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and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litter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total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carbon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stock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forests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decreased</a:t>
            </a:r>
            <a:endParaRPr lang="en-US" altLang="en-US" sz="1800" dirty="0"/>
          </a:p>
          <a:p>
            <a:pPr algn="l" rtl="0" eaLnBrk="0">
              <a:lnSpc>
                <a:spcPct val="102000"/>
              </a:lnSpc>
            </a:pPr>
            <a:endParaRPr lang="en-US" altLang="en-US" sz="13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20320" algn="l" rtl="0" eaLnBrk="0">
              <a:lnSpc>
                <a:spcPct val="78000"/>
              </a:lnSpc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from 668 Gg in</a:t>
            </a:r>
            <a:r>
              <a:rPr sz="1800" kern="0" spc="2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1990 to 662 Gg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 2020;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carbon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density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increased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slightly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over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18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same</a:t>
            </a:r>
            <a:endParaRPr lang="en-US" altLang="en-US" sz="1800" dirty="0"/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426719" y="4206238"/>
            <a:ext cx="5044440" cy="2575558"/>
            <a:chOff x="0" y="0"/>
            <a:chExt cx="5044440" cy="2575558"/>
          </a:xfrm>
        </p:grpSpPr>
        <p:pic>
          <p:nvPicPr>
            <p:cNvPr id="208" name="picture 2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044440" cy="2575558"/>
            </a:xfrm>
            <a:prstGeom prst="rect">
              <a:avLst/>
            </a:prstGeom>
          </p:spPr>
        </p:pic>
        <p:sp>
          <p:nvSpPr>
            <p:cNvPr id="210" name="textbox 210"/>
            <p:cNvSpPr/>
            <p:nvPr/>
          </p:nvSpPr>
          <p:spPr>
            <a:xfrm>
              <a:off x="-12700" y="-12700"/>
              <a:ext cx="5070475" cy="26244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1000" dirty="0"/>
            </a:p>
            <a:p>
              <a:pPr marL="126365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1800" kern="0" spc="-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FAO,2020</a:t>
              </a:r>
              <a:endParaRPr lang="en-US" altLang="en-US" sz="1800" dirty="0"/>
            </a:p>
          </p:txBody>
        </p:sp>
      </p:grpSp>
      <p:pic>
        <p:nvPicPr>
          <p:cNvPr id="214" name="picture 2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099048" y="4101083"/>
            <a:ext cx="2240279" cy="2575560"/>
          </a:xfrm>
          <a:prstGeom prst="rect">
            <a:avLst/>
          </a:prstGeom>
        </p:spPr>
      </p:pic>
      <p:sp>
        <p:nvSpPr>
          <p:cNvPr id="216" name="textbox 216"/>
          <p:cNvSpPr/>
          <p:nvPr/>
        </p:nvSpPr>
        <p:spPr>
          <a:xfrm>
            <a:off x="3635704" y="209266"/>
            <a:ext cx="2446654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全球森林资源</a:t>
            </a:r>
            <a:endParaRPr lang="en-US" altLang="en-US" sz="3200" dirty="0"/>
          </a:p>
        </p:txBody>
      </p:sp>
      <p:sp>
        <p:nvSpPr>
          <p:cNvPr id="218" name="textbox 218"/>
          <p:cNvSpPr/>
          <p:nvPr/>
        </p:nvSpPr>
        <p:spPr>
          <a:xfrm>
            <a:off x="505002" y="3702253"/>
            <a:ext cx="3117214" cy="2393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8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period, from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159 t/hato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163 t /ha.</a:t>
            </a:r>
            <a:endParaRPr lang="en-US" altLang="en-US" sz="1800" dirty="0"/>
          </a:p>
        </p:txBody>
      </p:sp>
      <p:sp>
        <p:nvSpPr>
          <p:cNvPr id="220" name="textbox 220"/>
          <p:cNvSpPr/>
          <p:nvPr/>
        </p:nvSpPr>
        <p:spPr>
          <a:xfrm>
            <a:off x="6364325" y="4510049"/>
            <a:ext cx="2154554" cy="215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495"/>
              </a:lnSpc>
            </a:pPr>
            <a:r>
              <a:rPr sz="1200" kern="0" spc="-10" dirty="0">
                <a:solidFill>
                  <a:srgbClr val="0563C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•</a:t>
            </a:r>
            <a:r>
              <a:rPr sz="1200" kern="0" spc="-10" dirty="0">
                <a:ln w="4356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563C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毁林是大气</a:t>
            </a:r>
            <a:r>
              <a:rPr sz="1200" b="1" kern="0" spc="-10" dirty="0">
                <a:solidFill>
                  <a:srgbClr val="0563C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</a:t>
            </a:r>
            <a:r>
              <a:rPr sz="1200" b="1" kern="0" spc="-10" baseline="-20000" dirty="0">
                <a:solidFill>
                  <a:srgbClr val="0563C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700" b="1" kern="0" spc="-30" dirty="0">
                <a:solidFill>
                  <a:srgbClr val="0563C1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kern="0" spc="-10" dirty="0">
                <a:ln w="4356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563C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200" kern="0" spc="-20" dirty="0">
                <a:ln w="4356" cap="flat" cmpd="sng">
                  <a:solidFill>
                    <a:srgbClr val="0563C1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563C1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重要的排放源</a:t>
            </a:r>
            <a:endParaRPr lang="en-US" altLang="en-US" sz="1200" dirty="0"/>
          </a:p>
        </p:txBody>
      </p:sp>
      <p:pic>
        <p:nvPicPr>
          <p:cNvPr id="222" name="picture 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  <p:sp>
        <p:nvSpPr>
          <p:cNvPr id="226" name="path"/>
          <p:cNvSpPr/>
          <p:nvPr/>
        </p:nvSpPr>
        <p:spPr>
          <a:xfrm>
            <a:off x="7998079" y="5937405"/>
            <a:ext cx="75739" cy="18259"/>
          </a:xfrm>
          <a:custGeom>
            <a:avLst/>
            <a:gdLst/>
            <a:ahLst/>
            <a:cxnLst/>
            <a:rect l="0" t="0" r="0" b="0"/>
            <a:pathLst>
              <a:path w="119" h="28">
                <a:moveTo>
                  <a:pt x="5" y="23"/>
                </a:moveTo>
                <a:cubicBezTo>
                  <a:pt x="182" y="-8"/>
                  <a:pt x="108" y="7"/>
                  <a:pt x="35" y="23"/>
                </a:cubicBezTo>
              </a:path>
            </a:pathLst>
          </a:custGeom>
          <a:noFill/>
          <a:ln w="6350" cap="flat">
            <a:solidFill>
              <a:srgbClr val="ED7D31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table 228"/>
          <p:cNvGraphicFramePr>
            <a:graphicFrameLocks noGrp="1"/>
          </p:cNvGraphicFramePr>
          <p:nvPr/>
        </p:nvGraphicFramePr>
        <p:xfrm>
          <a:off x="970406" y="2076830"/>
          <a:ext cx="7599045" cy="3895725"/>
        </p:xfrm>
        <a:graphic>
          <a:graphicData uri="http://schemas.openxmlformats.org/drawingml/2006/table">
            <a:tbl>
              <a:tblPr/>
              <a:tblGrid>
                <a:gridCol w="7599045"/>
              </a:tblGrid>
              <a:tr h="3886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0" name="picture 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79932" y="2086355"/>
            <a:ext cx="7580376" cy="3877055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566881" y="1128191"/>
            <a:ext cx="7889875" cy="812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3495" algn="l" rtl="0" eaLnBrk="0">
              <a:lnSpc>
                <a:spcPct val="91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1997-2007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年，全球森林年固碳量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2.4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0.4 PgC/yr (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8.8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 GtCO</a:t>
            </a:r>
            <a:r>
              <a:rPr sz="1800" b="1" kern="0" spc="-10" baseline="-2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/yr);</a:t>
            </a:r>
            <a:endParaRPr lang="en-US" altLang="en-US" sz="1800" dirty="0"/>
          </a:p>
          <a:p>
            <a:pPr algn="l" rtl="0" eaLnBrk="0">
              <a:lnSpc>
                <a:spcPct val="144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1000"/>
              </a:lnSpc>
              <a:spcBef>
                <a:spcPts val="0"/>
              </a:spcBef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热带地区因土地利用变化导致森林碳排放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1.3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0.7 PgC/yr (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4.8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.6 GtCO</a:t>
            </a:r>
            <a:r>
              <a:rPr sz="1800" b="1" kern="0" spc="-10" baseline="-2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/yr)</a:t>
            </a:r>
            <a:endParaRPr lang="en-US" altLang="en-US" sz="1800" dirty="0"/>
          </a:p>
        </p:txBody>
      </p:sp>
      <p:sp>
        <p:nvSpPr>
          <p:cNvPr id="236" name="textbox 236"/>
          <p:cNvSpPr/>
          <p:nvPr/>
        </p:nvSpPr>
        <p:spPr>
          <a:xfrm>
            <a:off x="2984332" y="221875"/>
            <a:ext cx="4073525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全球森林的碳汇与碳源</a:t>
            </a:r>
            <a:endParaRPr lang="en-US" altLang="en-US" sz="3200" dirty="0"/>
          </a:p>
        </p:txBody>
      </p:sp>
      <p:sp>
        <p:nvSpPr>
          <p:cNvPr id="238" name="textbox 238"/>
          <p:cNvSpPr/>
          <p:nvPr/>
        </p:nvSpPr>
        <p:spPr>
          <a:xfrm>
            <a:off x="278536" y="6483807"/>
            <a:ext cx="2284095" cy="186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Source: </a:t>
            </a:r>
            <a:r>
              <a:rPr sz="1200" u="sng" kern="0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2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Pan </a:t>
            </a:r>
            <a:r>
              <a:rPr sz="1200" i="1" u="sng" kern="0" spc="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2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et a</a:t>
            </a:r>
            <a:r>
              <a:rPr sz="1200" i="1" u="sng" kern="0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2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l</a:t>
            </a:r>
            <a:r>
              <a:rPr sz="1200" u="sng" kern="0" spc="-10" dirty="0">
                <a:solidFill>
                  <a:srgbClr val="0563C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2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0563C1"/>
                      <wpsdc:hlinkUnderline xmlns:wpsdc="http://www.wps.cn/officeDocument/2017/drawingmlCustomData" val="0"/>
                    </a:ext>
                  </a:extLst>
                </a:hlinkClick>
              </a:rPr>
              <a:t>. (2011) Science</a:t>
            </a:r>
            <a:endParaRPr lang="en-US" altLang="en-US" sz="1200" dirty="0"/>
          </a:p>
        </p:txBody>
      </p:sp>
      <p:pic>
        <p:nvPicPr>
          <p:cNvPr id="240" name="picture 2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244"/>
          <p:cNvSpPr/>
          <p:nvPr/>
        </p:nvSpPr>
        <p:spPr>
          <a:xfrm>
            <a:off x="593242" y="1145209"/>
            <a:ext cx="8025765" cy="3680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29210" algn="l" rtl="0" eaLnBrk="0">
              <a:lnSpc>
                <a:spcPct val="89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中国森林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平衡的发展与经济发展的不同阶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段密切相关，这大致可以分为三个时</a:t>
            </a:r>
            <a:endParaRPr lang="en-US" altLang="en-US" sz="1800" dirty="0"/>
          </a:p>
          <a:p>
            <a:pPr marL="13335" algn="l" rtl="0" eaLnBrk="0">
              <a:lnSpc>
                <a:spcPts val="3240"/>
              </a:lnSpc>
            </a:pP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期现在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Fanget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al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., 2000;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Fanget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al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., 2001b)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en-US" sz="1800" dirty="0"/>
          </a:p>
          <a:p>
            <a:pPr algn="l" rtl="0" eaLnBrk="0">
              <a:lnSpc>
                <a:spcPct val="147000"/>
              </a:lnSpc>
            </a:pPr>
            <a:endParaRPr lang="en-US" altLang="en-US" sz="1000" dirty="0"/>
          </a:p>
          <a:p>
            <a:pPr marL="19050" algn="l" rtl="0" eaLnBrk="0">
              <a:lnSpc>
                <a:spcPct val="93000"/>
              </a:lnSpc>
              <a:spcBef>
                <a:spcPts val="5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1800" kern="0" spc="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1949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年到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1949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1970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/80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年代初。中国森林生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物量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储量下降了约</a:t>
            </a:r>
            <a:endParaRPr lang="en-US" altLang="en-US" sz="1800" dirty="0"/>
          </a:p>
          <a:p>
            <a:pPr marL="361950" algn="l" rtl="0" eaLnBrk="0">
              <a:lnSpc>
                <a:spcPct val="89000"/>
              </a:lnSpc>
              <a:spcBef>
                <a:spcPts val="1235"/>
              </a:spcBef>
            </a:pP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0.7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PgC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，年排放率为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2TgCyr−1(Fanget al.</a:t>
            </a:r>
            <a:r>
              <a:rPr sz="1800" kern="0" spc="-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2001b)</a:t>
            </a:r>
            <a:endParaRPr lang="en-US" altLang="en-US" sz="1800" dirty="0"/>
          </a:p>
          <a:p>
            <a:pPr marL="19050" algn="l" rtl="0" eaLnBrk="0">
              <a:lnSpc>
                <a:spcPts val="4235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1800" kern="0" spc="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1980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年代初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1990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年代。</a:t>
            </a:r>
            <a:endParaRPr lang="en-US" altLang="en-US" sz="1800" dirty="0"/>
          </a:p>
          <a:p>
            <a:pPr algn="l" rtl="0" eaLnBrk="0">
              <a:lnSpc>
                <a:spcPct val="148000"/>
              </a:lnSpc>
            </a:pPr>
            <a:endParaRPr lang="en-US" altLang="en-US" sz="1000" dirty="0"/>
          </a:p>
          <a:p>
            <a:pPr marL="19050" algn="l" rtl="0" eaLnBrk="0">
              <a:lnSpc>
                <a:spcPct val="89000"/>
              </a:lnSpc>
              <a:spcBef>
                <a:spcPts val="5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sz="1800" kern="0" spc="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1990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年代末到现在。中国森林碳固存率为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16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3TgCyr−1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，生物量、土壤、凋</a:t>
            </a:r>
            <a:endParaRPr lang="en-US" altLang="en-US" sz="1800" dirty="0"/>
          </a:p>
          <a:p>
            <a:pPr marL="354965" algn="l" rtl="0" eaLnBrk="0">
              <a:lnSpc>
                <a:spcPts val="324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落物和死木率分别为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117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38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TgCyr−1</a:t>
            </a:r>
            <a:endParaRPr lang="en-US" altLang="en-US" sz="1800" dirty="0"/>
          </a:p>
          <a:p>
            <a:pPr algn="l" rtl="0" eaLnBrk="0">
              <a:lnSpc>
                <a:spcPct val="148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预算从第一个阶段的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源过渡到第二个阶段的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汇，在第三个阶段的增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强的</a:t>
            </a:r>
            <a:endParaRPr lang="en-US" altLang="en-US" sz="1800" dirty="0"/>
          </a:p>
        </p:txBody>
      </p:sp>
      <p:pic>
        <p:nvPicPr>
          <p:cNvPr id="246" name="picture 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122932" y="5087111"/>
            <a:ext cx="6373367" cy="1456944"/>
          </a:xfrm>
          <a:prstGeom prst="rect">
            <a:avLst/>
          </a:prstGeom>
        </p:spPr>
      </p:pic>
      <p:sp>
        <p:nvSpPr>
          <p:cNvPr id="250" name="textbox 250"/>
          <p:cNvSpPr/>
          <p:nvPr/>
        </p:nvSpPr>
        <p:spPr>
          <a:xfrm>
            <a:off x="2891773" y="209266"/>
            <a:ext cx="3637279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中国森林资源碳动态</a:t>
            </a:r>
            <a:endParaRPr lang="en-US" altLang="en-US" sz="3200" dirty="0"/>
          </a:p>
        </p:txBody>
      </p:sp>
      <p:sp>
        <p:nvSpPr>
          <p:cNvPr id="252" name="textbox 252"/>
          <p:cNvSpPr/>
          <p:nvPr/>
        </p:nvSpPr>
        <p:spPr>
          <a:xfrm>
            <a:off x="599643" y="4945176"/>
            <a:ext cx="1497964" cy="283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700" kern="0" spc="-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7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汇（右表）。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258"/>
          <p:cNvSpPr/>
          <p:nvPr/>
        </p:nvSpPr>
        <p:spPr>
          <a:xfrm>
            <a:off x="402705" y="1451869"/>
            <a:ext cx="5439409" cy="5016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285750" indent="-273050" algn="l" rtl="0" eaLnBrk="0">
              <a:lnSpc>
                <a:spcPct val="139000"/>
              </a:lnSpc>
              <a:tabLst>
                <a:tab pos="1568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我国陆地生态系统是一个重要的碳库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清单法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估计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(0.21–   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0.33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Pg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yr</a:t>
            </a:r>
            <a:r>
              <a:rPr sz="1600" kern="0" spc="7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−1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与生态系统过程模型的估算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(0.12–0.26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Pg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   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yr</a:t>
            </a:r>
            <a:r>
              <a:rPr sz="1600" kern="0" spc="10" baseline="26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−1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相当。</a:t>
            </a:r>
            <a:endParaRPr lang="en-US" altLang="en-US" sz="1500" dirty="0"/>
          </a:p>
          <a:p>
            <a:pPr marL="292100" indent="-280035" algn="l" rtl="0" eaLnBrk="0">
              <a:lnSpc>
                <a:spcPct val="127000"/>
              </a:lnSpc>
              <a:spcBef>
                <a:spcPts val="1130"/>
              </a:spcBef>
              <a:tabLst>
                <a:tab pos="1568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不同的大气反演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中发现了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高达一个数量级的巨大不确定    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(0.17–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1.11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Pg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yr</a:t>
            </a:r>
            <a:r>
              <a:rPr sz="1600" kern="0" spc="3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−1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1500" dirty="0"/>
          </a:p>
          <a:p>
            <a:pPr marL="287020" indent="-274320" algn="l" rtl="0" eaLnBrk="0">
              <a:lnSpc>
                <a:spcPct val="144000"/>
              </a:lnSpc>
              <a:spcBef>
                <a:spcPts val="1215"/>
              </a:spcBef>
              <a:tabLst>
                <a:tab pos="1568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	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Chen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等人（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2021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）采用了与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Wang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</a:t>
            </a:r>
            <a:r>
              <a:rPr sz="1500" kern="0" spc="2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（王婧）</a:t>
            </a:r>
            <a:r>
              <a:rPr sz="15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等人（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020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基本相同的大气二氧化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碳浓度观测数据，但大气反演模   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CTC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-5)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不同，从而重新估算了陆地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碳汇。发现中国的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陆地碳汇为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0.45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Pg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yr</a:t>
            </a:r>
            <a:r>
              <a:rPr sz="1600" kern="0" spc="7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−1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，仅为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Wang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J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2020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）估计的</a:t>
            </a:r>
            <a:endParaRPr lang="en-US" altLang="en-US" sz="1500" dirty="0"/>
          </a:p>
          <a:p>
            <a:pPr marL="287655" algn="l" rtl="0" eaLnBrk="0">
              <a:lnSpc>
                <a:spcPct val="81000"/>
              </a:lnSpc>
              <a:spcBef>
                <a:spcPts val="1350"/>
              </a:spcBef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41%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  <a:p>
            <a:pPr marL="12700" algn="l" rtl="0" eaLnBrk="0">
              <a:lnSpc>
                <a:spcPts val="1845"/>
              </a:lnSpc>
              <a:spcBef>
                <a:spcPts val="1215"/>
              </a:spcBef>
              <a:tabLst>
                <a:tab pos="15684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调整木材和粮食国际贸易转移的碳排放量和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1600" b="1" kern="0" spc="90" baseline="-21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碳排</a:t>
            </a:r>
            <a:endParaRPr lang="en-US" altLang="en-US" sz="1500" dirty="0"/>
          </a:p>
          <a:p>
            <a:pPr algn="l" rtl="0" eaLnBrk="0">
              <a:lnSpc>
                <a:spcPct val="107000"/>
              </a:lnSpc>
            </a:pPr>
            <a:endParaRPr lang="en-US" altLang="en-US" sz="8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287020" algn="l" rtl="0" eaLnBrk="0">
              <a:lnSpc>
                <a:spcPct val="141000"/>
              </a:lnSpc>
            </a:pP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(~0.14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Pg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yr</a:t>
            </a:r>
            <a:r>
              <a:rPr sz="1600" kern="0" spc="3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−1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Wang</a:t>
            </a:r>
            <a:r>
              <a:rPr sz="1500" kern="0" spc="-1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2021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）后，  </a:t>
            </a:r>
            <a:r>
              <a:rPr sz="15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大气反演模型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估算的中国陆地碳汇为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0.17-0.35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Pg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yr</a:t>
            </a:r>
            <a:r>
              <a:rPr sz="1600" b="1" kern="0" spc="8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−1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与“自下而上</a:t>
            </a:r>
            <a:r>
              <a:rPr sz="15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的清单方法基本一致。</a:t>
            </a:r>
            <a:endParaRPr lang="en-US" altLang="en-US" sz="1500" dirty="0"/>
          </a:p>
        </p:txBody>
      </p:sp>
      <p:pic>
        <p:nvPicPr>
          <p:cNvPr id="260" name="picture 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5405" y="5129899"/>
            <a:ext cx="144722" cy="132560"/>
          </a:xfrm>
          <a:prstGeom prst="rect">
            <a:avLst/>
          </a:prstGeom>
        </p:spPr>
      </p:pic>
      <p:pic>
        <p:nvPicPr>
          <p:cNvPr id="262" name="picture 2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5405" y="3300718"/>
            <a:ext cx="144722" cy="132560"/>
          </a:xfrm>
          <a:prstGeom prst="rect">
            <a:avLst/>
          </a:prstGeom>
        </p:spPr>
      </p:pic>
      <p:pic>
        <p:nvPicPr>
          <p:cNvPr id="264" name="picture 2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5405" y="2569198"/>
            <a:ext cx="144722" cy="132560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15405" y="1471664"/>
            <a:ext cx="144722" cy="132560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24144" y="1170431"/>
            <a:ext cx="3419855" cy="5593078"/>
          </a:xfrm>
          <a:prstGeom prst="rect">
            <a:avLst/>
          </a:prstGeom>
        </p:spPr>
      </p:pic>
      <p:sp>
        <p:nvSpPr>
          <p:cNvPr id="272" name="path"/>
          <p:cNvSpPr/>
          <p:nvPr/>
        </p:nvSpPr>
        <p:spPr>
          <a:xfrm>
            <a:off x="6054598" y="4507738"/>
            <a:ext cx="2803143" cy="1843023"/>
          </a:xfrm>
          <a:custGeom>
            <a:avLst/>
            <a:gdLst/>
            <a:ahLst/>
            <a:cxnLst/>
            <a:rect l="0" t="0" r="0" b="0"/>
            <a:pathLst>
              <a:path w="4414" h="2902">
                <a:moveTo>
                  <a:pt x="10" y="2431"/>
                </a:moveTo>
                <a:lnTo>
                  <a:pt x="4377" y="2431"/>
                </a:lnTo>
                <a:lnTo>
                  <a:pt x="4377" y="2124"/>
                </a:lnTo>
                <a:lnTo>
                  <a:pt x="10" y="2124"/>
                </a:lnTo>
                <a:lnTo>
                  <a:pt x="10" y="2431"/>
                </a:lnTo>
                <a:close/>
                <a:moveTo>
                  <a:pt x="36" y="2892"/>
                </a:moveTo>
                <a:lnTo>
                  <a:pt x="4404" y="2892"/>
                </a:lnTo>
                <a:lnTo>
                  <a:pt x="4404" y="2585"/>
                </a:lnTo>
                <a:lnTo>
                  <a:pt x="36" y="2585"/>
                </a:lnTo>
                <a:lnTo>
                  <a:pt x="36" y="2892"/>
                </a:lnTo>
                <a:close/>
                <a:moveTo>
                  <a:pt x="36" y="317"/>
                </a:moveTo>
                <a:lnTo>
                  <a:pt x="4377" y="317"/>
                </a:lnTo>
                <a:lnTo>
                  <a:pt x="4377" y="10"/>
                </a:lnTo>
                <a:lnTo>
                  <a:pt x="36" y="10"/>
                </a:lnTo>
                <a:lnTo>
                  <a:pt x="36" y="317"/>
                </a:lnTo>
                <a:close/>
              </a:path>
            </a:pathLst>
          </a:custGeom>
          <a:noFill/>
          <a:ln w="12700" cap="flat">
            <a:solidFill>
              <a:srgbClr val="FF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textbox 274"/>
          <p:cNvSpPr/>
          <p:nvPr/>
        </p:nvSpPr>
        <p:spPr>
          <a:xfrm>
            <a:off x="2929619" y="277845"/>
            <a:ext cx="3637279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中国陆地碳汇的大小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80"/>
          <p:cNvSpPr/>
          <p:nvPr/>
        </p:nvSpPr>
        <p:spPr>
          <a:xfrm>
            <a:off x="450824" y="1171162"/>
            <a:ext cx="8481059" cy="51771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000" b="1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气候变化的涵义：</a:t>
            </a:r>
            <a:endParaRPr lang="en-US" altLang="en-US" sz="2000" dirty="0"/>
          </a:p>
          <a:p>
            <a:pPr algn="l" rtl="0" eaLnBrk="0">
              <a:lnSpc>
                <a:spcPct val="141000"/>
              </a:lnSpc>
            </a:pPr>
            <a:endParaRPr lang="en-US" altLang="en-US" sz="1000" dirty="0"/>
          </a:p>
          <a:p>
            <a:pPr marL="241300" indent="-218440" algn="l" rtl="0" eaLnBrk="0">
              <a:lnSpc>
                <a:spcPct val="132000"/>
              </a:lnSpc>
              <a:spcBef>
                <a:spcPts val="605"/>
              </a:spcBef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《联合国气候变化框架公约》第一款中，将“气候变化”定义为：  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“经过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相当一段时间的观察，在自然气候变化之外由人类活动直接或间接地改变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全球大气组成所导致的气候改变</a:t>
            </a:r>
            <a:endParaRPr lang="en-US" altLang="en-US" sz="20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marL="866140" indent="-489585" algn="l" rtl="0" eaLnBrk="0">
              <a:lnSpc>
                <a:spcPct val="124000"/>
              </a:lnSpc>
              <a:spcBef>
                <a:spcPts val="60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将因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人类活动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而改变大气组成的“</a:t>
            </a:r>
            <a:r>
              <a:rPr sz="20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气候变化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”与归因于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自然原因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     </a:t>
            </a:r>
            <a:r>
              <a:rPr sz="20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000" kern="0" spc="-1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气候变率</a:t>
            </a:r>
            <a:r>
              <a:rPr sz="20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”区分开来</a:t>
            </a:r>
            <a:r>
              <a:rPr sz="20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0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97000"/>
              </a:lnSpc>
              <a:spcBef>
                <a:spcPts val="550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温室气体</a:t>
            </a:r>
            <a:endParaRPr lang="en-US" altLang="en-US" sz="18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大气中由自然或人为产生的，能够吸收和释放地球表面、大气本身和云所发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射的陆地</a:t>
            </a:r>
            <a:endParaRPr lang="en-US" altLang="en-US" sz="1800" dirty="0"/>
          </a:p>
          <a:p>
            <a:pPr marL="27940" indent="-15240" algn="l" rtl="0" eaLnBrk="0">
              <a:lnSpc>
                <a:spcPct val="154000"/>
              </a:lnSpc>
              <a:spcBef>
                <a:spcPts val="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辐射普段特定波长辐射的气体。水汽，二氧化碳，氧化亚氮，甲烷，臭氧是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地球大气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中主要的温室气体。此外，还包括完全人为因素引起的GHG，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如卤烃和其他含氯、</a:t>
            </a:r>
            <a:endParaRPr lang="en-US" altLang="en-US" sz="1800" dirty="0"/>
          </a:p>
          <a:p>
            <a:pPr algn="l" rtl="0" eaLnBrk="0">
              <a:lnSpc>
                <a:spcPct val="106000"/>
              </a:lnSpc>
            </a:pPr>
            <a:endParaRPr lang="en-US" altLang="en-US" sz="900" dirty="0"/>
          </a:p>
          <a:p>
            <a:pPr marL="12700" algn="l" rtl="0" eaLnBrk="0">
              <a:lnSpc>
                <a:spcPct val="97000"/>
              </a:lnSpc>
              <a:spcBef>
                <a:spcPts val="5"/>
              </a:spcBef>
            </a:pPr>
            <a:r>
              <a:rPr sz="18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含溴物，以及氟化物。</a:t>
            </a:r>
            <a:endParaRPr lang="en-US" altLang="en-US" sz="1800" dirty="0"/>
          </a:p>
        </p:txBody>
      </p:sp>
      <p:sp>
        <p:nvSpPr>
          <p:cNvPr id="284" name="textbox 284"/>
          <p:cNvSpPr/>
          <p:nvPr/>
        </p:nvSpPr>
        <p:spPr>
          <a:xfrm>
            <a:off x="3399009" y="228225"/>
            <a:ext cx="1634489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基本概念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box 290"/>
          <p:cNvSpPr/>
          <p:nvPr/>
        </p:nvSpPr>
        <p:spPr>
          <a:xfrm>
            <a:off x="553825" y="1426559"/>
            <a:ext cx="8357869" cy="37744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970" algn="l" rtl="0" eaLnBrk="0">
              <a:lnSpc>
                <a:spcPct val="89000"/>
              </a:lnSpc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汇：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指从大气中清除温室气体、气溶胶或温室气体前体的任何过程、活</a:t>
            </a:r>
            <a:endParaRPr lang="en-US" altLang="en-US" sz="2000" dirty="0"/>
          </a:p>
          <a:p>
            <a:pPr marL="15240" algn="l" rtl="0" eaLnBrk="0">
              <a:lnSpc>
                <a:spcPts val="3410"/>
              </a:lnSpc>
            </a:pPr>
            <a:r>
              <a:rPr sz="1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动或机制。</a:t>
            </a:r>
            <a:endParaRPr lang="en-US" altLang="en-US" sz="1900" dirty="0"/>
          </a:p>
          <a:p>
            <a:pPr marL="13970" algn="l" rtl="0" eaLnBrk="0">
              <a:lnSpc>
                <a:spcPct val="97000"/>
              </a:lnSpc>
              <a:spcBef>
                <a:spcPts val="126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源：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指向大气排放温室气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体、气溶胶或温室气体前体的任何过程或活动。</a:t>
            </a:r>
            <a:endParaRPr lang="en-US" altLang="en-US" sz="2000" dirty="0"/>
          </a:p>
          <a:p>
            <a:pPr marL="12700" algn="l" rtl="0" eaLnBrk="0">
              <a:lnSpc>
                <a:spcPct val="97000"/>
              </a:lnSpc>
              <a:spcBef>
                <a:spcPts val="1070"/>
              </a:spcBef>
            </a:pPr>
            <a:r>
              <a:rPr sz="20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库：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指气候系统内存储温室气体或其前体的一个或多个组成部分。</a:t>
            </a:r>
            <a:endParaRPr lang="en-US" altLang="en-US" sz="2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97000"/>
              </a:lnSpc>
              <a:spcBef>
                <a:spcPts val="610"/>
              </a:spcBef>
            </a:pP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碳源：</a:t>
            </a:r>
            <a:r>
              <a:rPr sz="2000" b="1" kern="0" spc="4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向大气中排放温室气体、气溶胶或温室气体前体的任何过程或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活动。</a:t>
            </a:r>
            <a:endParaRPr lang="en-US" altLang="en-US" sz="2000" dirty="0"/>
          </a:p>
          <a:p>
            <a:pPr algn="l" rtl="0" eaLnBrk="0">
              <a:lnSpc>
                <a:spcPct val="139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89000"/>
              </a:lnSpc>
              <a:spcBef>
                <a:spcPts val="610"/>
              </a:spcBef>
            </a:pPr>
            <a:r>
              <a:rPr sz="2000" b="1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碳汇：</a:t>
            </a:r>
            <a:r>
              <a:rPr sz="2000" b="1" kern="0" spc="1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从大气中清除温室气体、气溶胶或温室气体前体的任何过程、活</a:t>
            </a:r>
            <a:endParaRPr lang="en-US" altLang="en-US" sz="2000" dirty="0"/>
          </a:p>
          <a:p>
            <a:pPr marL="15240" algn="l" rtl="0" eaLnBrk="0">
              <a:lnSpc>
                <a:spcPts val="3600"/>
              </a:lnSpc>
            </a:pPr>
            <a:r>
              <a:rPr sz="1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动或机制。</a:t>
            </a:r>
            <a:endParaRPr lang="en-US" altLang="en-US" sz="1900" dirty="0"/>
          </a:p>
          <a:p>
            <a:pPr algn="l" rtl="0" eaLnBrk="0">
              <a:lnSpc>
                <a:spcPct val="155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13335" algn="l" rtl="0" eaLnBrk="0">
              <a:lnSpc>
                <a:spcPct val="97000"/>
              </a:lnSpc>
              <a:spcBef>
                <a:spcPts val="0"/>
              </a:spcBef>
            </a:pPr>
            <a:r>
              <a:rPr sz="20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碳储量变化: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一个碳库中碳量发生改变量。</a:t>
            </a:r>
            <a:endParaRPr lang="en-US" altLang="en-US" sz="2000" dirty="0"/>
          </a:p>
        </p:txBody>
      </p:sp>
      <p:sp>
        <p:nvSpPr>
          <p:cNvPr id="294" name="textbox 294"/>
          <p:cNvSpPr/>
          <p:nvPr/>
        </p:nvSpPr>
        <p:spPr>
          <a:xfrm>
            <a:off x="3837021" y="182088"/>
            <a:ext cx="1634489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基本概念</a:t>
            </a:r>
            <a:endParaRPr lang="en-US" altLang="en-US" sz="3200" dirty="0"/>
          </a:p>
        </p:txBody>
      </p:sp>
      <p:sp>
        <p:nvSpPr>
          <p:cNvPr id="296" name="textbox 296"/>
          <p:cNvSpPr/>
          <p:nvPr/>
        </p:nvSpPr>
        <p:spPr>
          <a:xfrm>
            <a:off x="7392974" y="6582562"/>
            <a:ext cx="1409064" cy="19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350"/>
              </a:lnSpc>
            </a:pPr>
            <a:r>
              <a:rPr sz="11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（UNFCCC，</a:t>
            </a:r>
            <a:r>
              <a:rPr sz="11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1992）</a:t>
            </a:r>
            <a:endParaRPr lang="en-US" alt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box 302"/>
          <p:cNvSpPr/>
          <p:nvPr/>
        </p:nvSpPr>
        <p:spPr>
          <a:xfrm>
            <a:off x="448538" y="1158671"/>
            <a:ext cx="8185784" cy="4503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4605" algn="l" rtl="0" eaLnBrk="0">
              <a:lnSpc>
                <a:spcPct val="89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碳排放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：指煤炭、天然气、石油等化石能源燃烧活动和工业生产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过程以及LULUCF</a:t>
            </a:r>
            <a:endParaRPr lang="en-US" altLang="en-US" sz="1800" dirty="0"/>
          </a:p>
          <a:p>
            <a:pPr marL="14605" algn="l" rtl="0" eaLnBrk="0">
              <a:lnSpc>
                <a:spcPct val="154000"/>
              </a:lnSpc>
              <a:spcBef>
                <a:spcPts val="1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产生的温室气体向大气的排放，以及因使用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外购的电力和热力等导致的间接温室 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气体向大气的排放。</a:t>
            </a:r>
            <a:endParaRPr lang="en-US" altLang="en-US" sz="18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森林碳汇</a:t>
            </a:r>
            <a:r>
              <a:rPr sz="18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是指森林植物群落通过光合作用吸收大气中的二氧化碳并将其固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定在</a:t>
            </a:r>
            <a:endParaRPr lang="en-US" altLang="en-US" sz="1800" dirty="0"/>
          </a:p>
          <a:p>
            <a:pPr marL="13335" algn="l" rtl="0" eaLnBrk="0">
              <a:lnSpc>
                <a:spcPts val="3240"/>
              </a:lnSpc>
            </a:pP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森林植被和土壤中的所有过程、活动或机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制。</a:t>
            </a:r>
            <a:endParaRPr lang="en-US" altLang="en-US" sz="1800" dirty="0"/>
          </a:p>
          <a:p>
            <a:pPr algn="l" rtl="0" eaLnBrk="0">
              <a:lnSpc>
                <a:spcPct val="148000"/>
              </a:lnSpc>
            </a:pPr>
            <a:endParaRPr lang="en-US" altLang="en-US" sz="1000" dirty="0"/>
          </a:p>
          <a:p>
            <a:pPr marL="14605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b="1" kern="0" spc="0" dirty="0">
                <a:solidFill>
                  <a:srgbClr val="1513E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林业碳汇:</a:t>
            </a:r>
            <a:r>
              <a:rPr sz="1800" kern="0" spc="0" dirty="0">
                <a:solidFill>
                  <a:srgbClr val="1513E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通常是指通过森林保护、湿地管理、荒漠化治理、造林和更新造</a:t>
            </a:r>
            <a:r>
              <a:rPr sz="1800" kern="0" spc="-10" dirty="0">
                <a:solidFill>
                  <a:srgbClr val="1513E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林、森</a:t>
            </a:r>
            <a:endParaRPr lang="en-US" altLang="en-US" sz="1800" dirty="0"/>
          </a:p>
          <a:p>
            <a:pPr marL="14605" algn="l" rtl="0" eaLnBrk="0">
              <a:lnSpc>
                <a:spcPts val="3240"/>
              </a:lnSpc>
            </a:pPr>
            <a:r>
              <a:rPr sz="1800" kern="0" spc="-30" dirty="0">
                <a:solidFill>
                  <a:srgbClr val="1513E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林经营管理、采伐林产品管理等</a:t>
            </a:r>
            <a:r>
              <a:rPr sz="1800" kern="0" spc="-40" dirty="0">
                <a:solidFill>
                  <a:srgbClr val="1513E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林业经营管理活动，稳定和增加碳汇量的过程、</a:t>
            </a:r>
            <a:endParaRPr lang="en-US" altLang="en-US" sz="1800" dirty="0"/>
          </a:p>
          <a:p>
            <a:pPr marL="13335" algn="l" rtl="0" eaLnBrk="0">
              <a:lnSpc>
                <a:spcPct val="97000"/>
              </a:lnSpc>
              <a:spcBef>
                <a:spcPts val="1330"/>
              </a:spcBef>
            </a:pPr>
            <a:r>
              <a:rPr sz="1800" kern="0" spc="-10" dirty="0">
                <a:solidFill>
                  <a:srgbClr val="1513E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活动或机制 。</a:t>
            </a:r>
            <a:endParaRPr lang="en-US" altLang="en-US" sz="1800" dirty="0"/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97000"/>
              </a:lnSpc>
              <a:spcBef>
                <a:spcPts val="540"/>
              </a:spcBef>
            </a:pPr>
            <a:r>
              <a:rPr sz="18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森林碳汇不等同于林业碳汇</a:t>
            </a:r>
            <a:r>
              <a:rPr sz="18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800" dirty="0"/>
          </a:p>
          <a:p>
            <a:pPr algn="l" rtl="0" eaLnBrk="0">
              <a:lnSpc>
                <a:spcPct val="133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14605" algn="l" rtl="0" eaLnBrk="0">
              <a:lnSpc>
                <a:spcPct val="97000"/>
              </a:lnSpc>
              <a:spcBef>
                <a:spcPts val="5"/>
              </a:spcBef>
            </a:pPr>
            <a:r>
              <a:rPr sz="1800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林业碳汇是区别于其他行业 农业碳汇 的一种统称而已</a:t>
            </a:r>
            <a:r>
              <a:rPr sz="1800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800" dirty="0"/>
          </a:p>
        </p:txBody>
      </p:sp>
      <p:sp>
        <p:nvSpPr>
          <p:cNvPr id="306" name="textbox 306"/>
          <p:cNvSpPr/>
          <p:nvPr/>
        </p:nvSpPr>
        <p:spPr>
          <a:xfrm>
            <a:off x="3913221" y="228189"/>
            <a:ext cx="1635760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基本概念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1295" y="1181735"/>
            <a:ext cx="5758815" cy="2084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6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6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507740" y="3940175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181735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359093" y="341154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208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312"/>
          <p:cNvSpPr/>
          <p:nvPr/>
        </p:nvSpPr>
        <p:spPr>
          <a:xfrm>
            <a:off x="448616" y="1171162"/>
            <a:ext cx="8368665" cy="3320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森林碳储量</a:t>
            </a:r>
            <a:r>
              <a:rPr sz="20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≠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森林碳汇量</a:t>
            </a:r>
            <a:endParaRPr lang="en-US" altLang="en-US" sz="20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16510" algn="l" rtl="0" eaLnBrk="0">
              <a:lnSpc>
                <a:spcPct val="89000"/>
              </a:lnSpc>
              <a:spcBef>
                <a:spcPts val="60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经常有人把森林碳储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量说成碳汇量，造成两个概念之间的混淆。实际上，</a:t>
            </a:r>
            <a:endParaRPr lang="en-US" altLang="en-US" sz="2000" dirty="0"/>
          </a:p>
          <a:p>
            <a:pPr marL="12700" indent="635" algn="l" rtl="0" eaLnBrk="0">
              <a:lnSpc>
                <a:spcPct val="154000"/>
              </a:lnSpc>
              <a:spcBef>
                <a:spcPts val="2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森林碳储量与碳汇量，二者有一定关联，但是两者的内涵并非一致，存在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差异。</a:t>
            </a:r>
            <a:endParaRPr lang="en-US" altLang="en-US" sz="20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marL="13970" algn="l" rtl="0" eaLnBrk="0">
              <a:lnSpc>
                <a:spcPct val="89000"/>
              </a:lnSpc>
              <a:spcBef>
                <a:spcPts val="61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森林碳储量是指截至某一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个时点森林碳库中所积累的碳量，是碳的累积量；</a:t>
            </a:r>
            <a:endParaRPr lang="en-US" altLang="en-US" sz="2000" dirty="0"/>
          </a:p>
          <a:p>
            <a:pPr marL="16510" indent="2540" algn="l" rtl="0" eaLnBrk="0">
              <a:lnSpc>
                <a:spcPct val="154000"/>
              </a:lnSpc>
              <a:spcBef>
                <a:spcPts val="1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而碳汇量是指一定时期内森林碳库碳储量的变化量。碳储量是存量，碳汇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量是净增量。</a:t>
            </a:r>
            <a:endParaRPr lang="en-US" altLang="en-US" sz="2000" dirty="0"/>
          </a:p>
        </p:txBody>
      </p:sp>
      <p:sp>
        <p:nvSpPr>
          <p:cNvPr id="316" name="textbox 316"/>
          <p:cNvSpPr/>
          <p:nvPr/>
        </p:nvSpPr>
        <p:spPr>
          <a:xfrm>
            <a:off x="3913221" y="228189"/>
            <a:ext cx="1635760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基本概念</a:t>
            </a:r>
            <a:endParaRPr lang="en-US" altLang="en-US" sz="3200" dirty="0"/>
          </a:p>
        </p:txBody>
      </p:sp>
      <p:sp>
        <p:nvSpPr>
          <p:cNvPr id="320" name="textbox 320"/>
          <p:cNvSpPr/>
          <p:nvPr/>
        </p:nvSpPr>
        <p:spPr>
          <a:xfrm>
            <a:off x="1093196" y="457782"/>
            <a:ext cx="391795" cy="378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775"/>
              </a:lnSpc>
            </a:pPr>
            <a:endParaRPr lang="en-US" altLang="en-US" sz="1700" baseline="-16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" name="table 322"/>
          <p:cNvGraphicFramePr>
            <a:graphicFrameLocks noGrp="1"/>
          </p:cNvGraphicFramePr>
          <p:nvPr/>
        </p:nvGraphicFramePr>
        <p:xfrm>
          <a:off x="608444" y="1410208"/>
          <a:ext cx="8126729" cy="3314700"/>
        </p:xfrm>
        <a:graphic>
          <a:graphicData uri="http://schemas.openxmlformats.org/drawingml/2006/table">
            <a:tbl>
              <a:tblPr/>
              <a:tblGrid>
                <a:gridCol w="632459"/>
                <a:gridCol w="3788409"/>
                <a:gridCol w="2000250"/>
                <a:gridCol w="1705610"/>
              </a:tblGrid>
              <a:tr h="6464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20764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</a:t>
                      </a:r>
                      <a:endParaRPr lang="en-US" altLang="en-US" sz="1800" dirty="0"/>
                    </a:p>
                    <a:p>
                      <a:pPr marL="208280" algn="l" rtl="0" eaLnBrk="0">
                        <a:lnSpc>
                          <a:spcPts val="2370"/>
                        </a:lnSpc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/>
                    </a:p>
                    <a:p>
                      <a:pPr marL="132651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方法学名称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/>
                    </a:p>
                    <a:p>
                      <a:pPr marL="43307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方法学编号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/>
                    </a:p>
                    <a:p>
                      <a:pPr marL="62484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88925" algn="l" rtl="0" eaLnBrk="0">
                        <a:lnSpc>
                          <a:spcPct val="76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碳汇造林项目方法学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93980" algn="l" rtl="0" eaLnBrk="0">
                        <a:lnSpc>
                          <a:spcPct val="76000"/>
                        </a:lnSpc>
                        <a:spcBef>
                          <a:spcPts val="0"/>
                        </a:spcBef>
                      </a:pP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AR- CM-001-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V01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5207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第二批（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2013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67335" algn="l" rtl="0" eaLnBrk="0">
                        <a:lnSpc>
                          <a:spcPct val="76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竹子造林碳汇项目方法学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93980" algn="l" rtl="0" eaLnBrk="0">
                        <a:lnSpc>
                          <a:spcPct val="76000"/>
                        </a:lnSpc>
                        <a:spcBef>
                          <a:spcPts val="0"/>
                        </a:spcBef>
                      </a:pP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AR- CM-002-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V01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5207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第二批（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2013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271780" algn="l" rtl="0" eaLnBrk="0">
                        <a:lnSpc>
                          <a:spcPct val="76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/>
                    </a:p>
                    <a:p>
                      <a:pPr marL="9144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b="1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森林经营碳汇项目方</a:t>
                      </a:r>
                      <a:r>
                        <a:rPr sz="18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法学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93980" algn="l" rtl="0" eaLnBrk="0">
                        <a:lnSpc>
                          <a:spcPct val="760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AR-CM-003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-V01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5207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第三批（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2014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66065" algn="l" rtl="0" eaLnBrk="0">
                        <a:lnSpc>
                          <a:spcPct val="76000"/>
                        </a:lnSpc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95885" indent="-6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小规模非煤矿区生态修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复项目方法</a:t>
                      </a: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学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00330" algn="l" rtl="0" eaLnBrk="0">
                        <a:lnSpc>
                          <a:spcPct val="76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CM-099-V01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5207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第五批（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2015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700" dirty="0"/>
                    </a:p>
                    <a:p>
                      <a:pPr marL="273050" algn="l" rtl="0" eaLnBrk="0">
                        <a:lnSpc>
                          <a:spcPct val="75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marL="9398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竹林经营碳汇项目方法学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93980" algn="l" rtl="0" eaLnBrk="0">
                        <a:lnSpc>
                          <a:spcPct val="76000"/>
                        </a:lnSpc>
                        <a:spcBef>
                          <a:spcPts val="5"/>
                        </a:spcBef>
                      </a:pPr>
                      <a:r>
                        <a:rPr sz="1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AR- CM-005-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V01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5207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第六批（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2016</a:t>
                      </a:r>
                      <a:r>
                        <a:rPr sz="1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324" name="textbox 324"/>
          <p:cNvSpPr/>
          <p:nvPr/>
        </p:nvSpPr>
        <p:spPr>
          <a:xfrm>
            <a:off x="704264" y="4935987"/>
            <a:ext cx="7978775" cy="1480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245745" indent="-233680" algn="l" rtl="0" eaLnBrk="0">
              <a:lnSpc>
                <a:spcPct val="98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根据中国自愿减排交易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信息平台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CCER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项目备案通知和备案项目数据，</a:t>
            </a:r>
            <a:r>
              <a:rPr sz="1500" kern="0" spc="4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截至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2017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  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日，共有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15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CCER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林业碳汇项目（专业领域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）获得主管部门批准注册，其中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个项目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已签发首期减排量。</a:t>
            </a:r>
            <a:endParaRPr lang="en-US" altLang="en-US" sz="1500" dirty="0"/>
          </a:p>
          <a:p>
            <a:pPr algn="l" rtl="0" eaLnBrk="0">
              <a:lnSpc>
                <a:spcPct val="108000"/>
              </a:lnSpc>
            </a:pPr>
            <a:endParaRPr lang="en-US" altLang="en-US" sz="700" dirty="0"/>
          </a:p>
          <a:p>
            <a:pPr marL="233045" indent="-220345" algn="l" rtl="0" eaLnBrk="0">
              <a:lnSpc>
                <a:spcPct val="97000"/>
              </a:lnSpc>
              <a:spcBef>
                <a:spcPts val="5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项目类型有造林、竹子造林、森林经营碳汇项目，</a:t>
            </a:r>
            <a:r>
              <a:rPr sz="1500" kern="0" spc="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分布情况于广东（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个）</a:t>
            </a:r>
            <a:r>
              <a:rPr sz="1500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、北京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     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个）、江西（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个）、湖北（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个）、内蒙古（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个）、黑龙江（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个）、云南（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个）、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河北（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个）等省市区。</a:t>
            </a:r>
            <a:endParaRPr lang="en-US" altLang="en-US" sz="1500" dirty="0"/>
          </a:p>
        </p:txBody>
      </p:sp>
      <p:sp>
        <p:nvSpPr>
          <p:cNvPr id="328" name="textbox 328"/>
          <p:cNvSpPr/>
          <p:nvPr/>
        </p:nvSpPr>
        <p:spPr>
          <a:xfrm>
            <a:off x="2093356" y="194375"/>
            <a:ext cx="3210560" cy="4260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700" kern="0" spc="8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林业碳汇项目方法学</a:t>
            </a:r>
            <a:endParaRPr lang="en-US" altLang="en-US" sz="2700" kern="0" spc="8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30" name="textbox 330"/>
          <p:cNvSpPr/>
          <p:nvPr/>
        </p:nvSpPr>
        <p:spPr>
          <a:xfrm>
            <a:off x="2507716" y="1115111"/>
            <a:ext cx="4145279" cy="284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国家温室气体自愿减排方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法学</a:t>
            </a:r>
            <a:r>
              <a:rPr sz="1800" b="1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(备案)清单</a:t>
            </a:r>
            <a:endParaRPr lang="en-US" altLang="en-US" sz="1800" dirty="0"/>
          </a:p>
        </p:txBody>
      </p:sp>
      <p:pic>
        <p:nvPicPr>
          <p:cNvPr id="332" name="picture 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  <p:sp>
        <p:nvSpPr>
          <p:cNvPr id="334" name="textbox 334"/>
          <p:cNvSpPr/>
          <p:nvPr/>
        </p:nvSpPr>
        <p:spPr>
          <a:xfrm>
            <a:off x="1093196" y="457782"/>
            <a:ext cx="391795" cy="378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775"/>
              </a:lnSpc>
            </a:pPr>
            <a:endParaRPr lang="en-US" altLang="en-US" sz="1700" baseline="-1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336"/>
          <p:cNvSpPr/>
          <p:nvPr/>
        </p:nvSpPr>
        <p:spPr>
          <a:xfrm>
            <a:off x="662431" y="1147343"/>
            <a:ext cx="8197850" cy="3606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  <a:tabLst>
                <a:tab pos="287020" algn="l"/>
              </a:tabLst>
            </a:pPr>
            <a:r>
              <a:rPr sz="2400" kern="0" spc="0" dirty="0">
                <a:solidFill>
                  <a:srgbClr val="7030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kern="0" spc="740" dirty="0">
                <a:solidFill>
                  <a:srgbClr val="7030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70" dirty="0">
                <a:solidFill>
                  <a:srgbClr val="7030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IPCC指南和CDM相关方法学、我国林业有关定义和规范。</a:t>
            </a:r>
            <a:endParaRPr lang="en-US" altLang="en-US" sz="2400" dirty="0"/>
          </a:p>
          <a:p>
            <a:pPr algn="l" rtl="0" eaLnBrk="0">
              <a:lnSpc>
                <a:spcPct val="189000"/>
              </a:lnSpc>
            </a:pPr>
            <a:endParaRPr lang="en-US" altLang="en-US" sz="1000" dirty="0"/>
          </a:p>
          <a:p>
            <a:pPr marL="356235" indent="-267970" algn="l" rtl="0" eaLnBrk="0">
              <a:lnSpc>
                <a:spcPct val="137000"/>
              </a:lnSpc>
              <a:spcBef>
                <a:spcPts val="545"/>
              </a:spcBef>
              <a:tabLst>
                <a:tab pos="250825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国家定义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r>
              <a:rPr sz="18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是指林地面积大于等于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.067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公顷（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kern="0" spc="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郁闭度大于等 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0.2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，就地生长高度大于等于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米的以树木为主体的生物群落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，包括天然   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与人工幼林，符合这一标准的竹林，以及特别规定的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灌木林，行数大于等   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行且行距小于等于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米或冠幅投影宽度大于等于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的林带。</a:t>
            </a:r>
            <a:endParaRPr lang="en-US" altLang="en-US" sz="18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353695" indent="-265430" algn="l" rtl="0" eaLnBrk="0">
              <a:lnSpc>
                <a:spcPct val="132000"/>
              </a:lnSpc>
              <a:spcBef>
                <a:spcPts val="0"/>
              </a:spcBef>
              <a:tabLst>
                <a:tab pos="250825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联合国粮食及农业组织（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FAO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）将森林定义为：“面积在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0.5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公顷以上、树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木高于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米、林冠覆盖率超过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10%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，或树木在原生境能够达到这一阈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值的土       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地。不包括主要为农业和城市用途的土地。”</a:t>
            </a:r>
            <a:endParaRPr lang="en-US" altLang="en-US" sz="1800" dirty="0"/>
          </a:p>
        </p:txBody>
      </p:sp>
      <p:pic>
        <p:nvPicPr>
          <p:cNvPr id="338" name="picture 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51027" y="3669639"/>
            <a:ext cx="162305" cy="167792"/>
          </a:xfrm>
          <a:prstGeom prst="rect">
            <a:avLst/>
          </a:prstGeom>
        </p:spPr>
      </p:pic>
      <p:pic>
        <p:nvPicPr>
          <p:cNvPr id="340" name="picture 3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1027" y="1892401"/>
            <a:ext cx="162305" cy="167792"/>
          </a:xfrm>
          <a:prstGeom prst="rect">
            <a:avLst/>
          </a:prstGeom>
        </p:spPr>
      </p:pic>
      <p:pic>
        <p:nvPicPr>
          <p:cNvPr id="342" name="picture 3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5131" y="1168882"/>
            <a:ext cx="274929" cy="25267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3124636" y="248763"/>
            <a:ext cx="3653818" cy="422255"/>
            <a:chOff x="0" y="0"/>
            <a:chExt cx="3653818" cy="422255"/>
          </a:xfrm>
        </p:grpSpPr>
        <p:pic>
          <p:nvPicPr>
            <p:cNvPr id="346" name="picture 3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21088"/>
              <a:ext cx="3637675" cy="401166"/>
            </a:xfrm>
            <a:prstGeom prst="rect">
              <a:avLst/>
            </a:prstGeom>
          </p:spPr>
        </p:pic>
        <p:sp>
          <p:nvSpPr>
            <p:cNvPr id="348" name="textbox 348"/>
            <p:cNvSpPr/>
            <p:nvPr/>
          </p:nvSpPr>
          <p:spPr>
            <a:xfrm>
              <a:off x="-12700" y="-12700"/>
              <a:ext cx="3679825" cy="501015"/>
            </a:xfrm>
            <a:prstGeom prst="rect">
              <a:avLst/>
            </a:prstGeom>
          </p:spPr>
          <p:txBody>
            <a:bodyPr vert="horz" wrap="square" lIns="0" tIns="0" rIns="0" bIns="0">
              <a:scene3d>
                <a:camera prst="orthographicFront"/>
                <a:lightRig rig="threePt" dir="t"/>
              </a:scene3d>
            </a:bodyPr>
            <a:lstStyle/>
            <a:p>
              <a:pPr algn="l" rtl="0" eaLnBrk="0">
                <a:lnSpc>
                  <a:spcPct val="94000"/>
                </a:lnSpc>
              </a:pPr>
              <a:endParaRPr lang="en-US" altLang="en-US" sz="100" dirty="0"/>
            </a:p>
            <a:p>
              <a:pPr marL="20955" algn="l" rtl="0" eaLnBrk="0">
                <a:lnSpc>
                  <a:spcPct val="94000"/>
                </a:lnSpc>
              </a:pPr>
              <a:r>
                <a:rPr sz="3200" kern="0" spc="-20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方法学中涉及的概念</a:t>
              </a:r>
              <a:endParaRPr lang="en-US" altLang="en-US" sz="3200" kern="0" spc="-2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box 354"/>
          <p:cNvSpPr/>
          <p:nvPr/>
        </p:nvSpPr>
        <p:spPr>
          <a:xfrm>
            <a:off x="738327" y="1452168"/>
            <a:ext cx="7787640" cy="3847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00" dirty="0"/>
          </a:p>
          <a:p>
            <a:pPr marL="279400" indent="-267335" algn="l" rtl="0" eaLnBrk="0">
              <a:lnSpc>
                <a:spcPct val="124000"/>
              </a:lnSpc>
              <a:tabLst>
                <a:tab pos="174625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造林：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通过栽植、播种和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或人工促进天然更新方式，将至少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50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以来的无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林地转化为有林地的人为直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接活动。</a:t>
            </a:r>
            <a:endParaRPr lang="en-US" altLang="en-US" sz="18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marL="279400" indent="-267335" algn="l" rtl="0" eaLnBrk="0">
              <a:lnSpc>
                <a:spcPct val="132000"/>
              </a:lnSpc>
              <a:spcBef>
                <a:spcPts val="545"/>
              </a:spcBef>
              <a:tabLst>
                <a:tab pos="174625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再造林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：森林或林地经人为皆伐后，通过自然或人为的方式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，使其再次成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林的过程。  《京都议定书》第一承诺期中的再造林活动，是指在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1989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31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sz="18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至今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无森林的土地上重新恢复森林。</a:t>
            </a:r>
            <a:endParaRPr lang="en-US" altLang="en-US" sz="18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algn="l" rtl="0" eaLnBrk="0">
              <a:lnSpc>
                <a:spcPct val="114000"/>
              </a:lnSpc>
            </a:pPr>
            <a:endParaRPr lang="en-US" altLang="en-US" sz="400" dirty="0"/>
          </a:p>
          <a:p>
            <a:pPr marL="278130" indent="-265430" algn="l" rtl="0" eaLnBrk="0">
              <a:lnSpc>
                <a:spcPct val="137000"/>
              </a:lnSpc>
              <a:spcBef>
                <a:spcPts val="0"/>
              </a:spcBef>
              <a:tabLst>
                <a:tab pos="174625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“森林经营”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活动特指通过调整和控制森林的组成和结构、促进森林生长，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以维持和提高森林生长量、碳储量及其他生态服务功能，从而增加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森林碳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汇。主要的森林经营活动包括：结构调整、树种更替、补植补造、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林分抚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育、复壮和综合措施等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800" dirty="0"/>
          </a:p>
        </p:txBody>
      </p:sp>
      <p:pic>
        <p:nvPicPr>
          <p:cNvPr id="356" name="picture 3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51048" y="3802295"/>
            <a:ext cx="162486" cy="167978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1027" y="2436977"/>
            <a:ext cx="162305" cy="167792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1027" y="1482699"/>
            <a:ext cx="162305" cy="167792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21600000">
            <a:off x="3124636" y="248763"/>
            <a:ext cx="3653818" cy="422255"/>
            <a:chOff x="0" y="0"/>
            <a:chExt cx="3653818" cy="422255"/>
          </a:xfrm>
        </p:grpSpPr>
        <p:pic>
          <p:nvPicPr>
            <p:cNvPr id="364" name="picture 3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21088"/>
              <a:ext cx="3637675" cy="401166"/>
            </a:xfrm>
            <a:prstGeom prst="rect">
              <a:avLst/>
            </a:prstGeom>
          </p:spPr>
        </p:pic>
        <p:sp>
          <p:nvSpPr>
            <p:cNvPr id="366" name="textbox 366"/>
            <p:cNvSpPr/>
            <p:nvPr/>
          </p:nvSpPr>
          <p:spPr>
            <a:xfrm>
              <a:off x="-12700" y="-12700"/>
              <a:ext cx="3679825" cy="501015"/>
            </a:xfrm>
            <a:prstGeom prst="rect">
              <a:avLst/>
            </a:prstGeom>
          </p:spPr>
          <p:txBody>
            <a:bodyPr vert="horz" wrap="square" lIns="0" tIns="0" rIns="0" bIns="0">
              <a:scene3d>
                <a:camera prst="orthographicFront"/>
                <a:lightRig rig="threePt" dir="t"/>
              </a:scene3d>
            </a:bodyPr>
            <a:lstStyle/>
            <a:p>
              <a:pPr algn="l" rtl="0" eaLnBrk="0">
                <a:lnSpc>
                  <a:spcPct val="94000"/>
                </a:lnSpc>
              </a:pPr>
              <a:endParaRPr lang="en-US" altLang="en-US" sz="100" dirty="0"/>
            </a:p>
            <a:p>
              <a:pPr marL="20955" algn="l" rtl="0" eaLnBrk="0">
                <a:lnSpc>
                  <a:spcPct val="94000"/>
                </a:lnSpc>
              </a:pPr>
              <a:r>
                <a:rPr sz="3200" kern="0" spc="-20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方法学中涉及的概念</a:t>
              </a:r>
              <a:endParaRPr lang="en-US" altLang="en-US" sz="3200" kern="0" spc="-2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3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33627" y="2433827"/>
            <a:ext cx="8310370" cy="4424169"/>
          </a:xfrm>
          <a:prstGeom prst="rect">
            <a:avLst/>
          </a:prstGeom>
        </p:spPr>
      </p:pic>
      <p:sp>
        <p:nvSpPr>
          <p:cNvPr id="376" name="textbox 376"/>
          <p:cNvSpPr/>
          <p:nvPr/>
        </p:nvSpPr>
        <p:spPr>
          <a:xfrm>
            <a:off x="286924" y="1213199"/>
            <a:ext cx="8540115" cy="923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649605" indent="-636905" algn="l" rtl="0" eaLnBrk="0">
              <a:lnSpc>
                <a:spcPct val="98000"/>
              </a:lnSpc>
            </a:pPr>
            <a:r>
              <a:rPr sz="20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碳库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是一个储存库，其中存储一种或多种温室气体或(和)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其前体，例如</a:t>
            </a:r>
            <a:r>
              <a:rPr sz="20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地上   </a:t>
            </a:r>
            <a:r>
              <a:rPr sz="20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生物量、地下生物量、枯落物、枯死木、土壤有机质、木质林产品</a:t>
            </a: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等为</a:t>
            </a:r>
            <a:r>
              <a:rPr sz="20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碳库。其单位为质量单位(t C)。</a:t>
            </a:r>
            <a:r>
              <a:rPr sz="2000" b="1" kern="0" spc="-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(IPC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C)</a:t>
            </a:r>
            <a:endParaRPr lang="en-US" altLang="en-US" sz="2000" dirty="0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3493901" y="273460"/>
            <a:ext cx="3187031" cy="371143"/>
            <a:chOff x="0" y="0"/>
            <a:chExt cx="3187031" cy="371143"/>
          </a:xfrm>
        </p:grpSpPr>
        <p:pic>
          <p:nvPicPr>
            <p:cNvPr id="378" name="picture 3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20099"/>
              <a:ext cx="3173466" cy="351043"/>
            </a:xfrm>
            <a:prstGeom prst="rect">
              <a:avLst/>
            </a:prstGeom>
          </p:spPr>
        </p:pic>
        <p:sp>
          <p:nvSpPr>
            <p:cNvPr id="380" name="textbox 380"/>
            <p:cNvSpPr/>
            <p:nvPr/>
          </p:nvSpPr>
          <p:spPr>
            <a:xfrm>
              <a:off x="-12700" y="-12700"/>
              <a:ext cx="3212464" cy="441959"/>
            </a:xfrm>
            <a:prstGeom prst="rect">
              <a:avLst/>
            </a:prstGeom>
          </p:spPr>
          <p:txBody>
            <a:bodyPr vert="horz" wrap="square" lIns="0" tIns="0" rIns="0" bIns="0">
              <a:scene3d>
                <a:camera prst="orthographicFront"/>
                <a:lightRig rig="threePt" dir="t"/>
              </a:scene3d>
            </a:bodyPr>
            <a:lstStyle/>
            <a:p>
              <a:pPr algn="l" rtl="0" eaLnBrk="0">
                <a:lnSpc>
                  <a:spcPct val="88000"/>
                </a:lnSpc>
              </a:pPr>
              <a:endParaRPr lang="en-US" altLang="en-US" sz="100" dirty="0"/>
            </a:p>
            <a:p>
              <a:pPr marL="22225" algn="l" rtl="0" eaLnBrk="0">
                <a:lnSpc>
                  <a:spcPct val="97000"/>
                </a:lnSpc>
              </a:pPr>
              <a:r>
                <a:rPr sz="2700" kern="0" spc="70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方法学中涉及的概念</a:t>
              </a:r>
              <a:endParaRPr lang="en-US" altLang="en-US" sz="2700" kern="0" spc="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box 386"/>
          <p:cNvSpPr/>
          <p:nvPr/>
        </p:nvSpPr>
        <p:spPr>
          <a:xfrm>
            <a:off x="487356" y="1209217"/>
            <a:ext cx="8388350" cy="52349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4000"/>
              </a:lnSpc>
            </a:pPr>
            <a:r>
              <a:rPr sz="18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项目情景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：指拟议的项目活动下的林业活动（造林、再造林、经营）情景。</a:t>
            </a:r>
            <a:endParaRPr lang="en-US" altLang="en-US" sz="1800" dirty="0"/>
          </a:p>
          <a:p>
            <a:pPr algn="l" rtl="0" eaLnBrk="0">
              <a:lnSpc>
                <a:spcPct val="137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基线情景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：指在没有拟议的项目活动时，项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目边界内的林业活动（造林、再造林、</a:t>
            </a:r>
            <a:endParaRPr lang="en-US" altLang="en-US" sz="1800" dirty="0"/>
          </a:p>
          <a:p>
            <a:pPr marL="14605" algn="l" rtl="0" eaLnBrk="0">
              <a:lnSpc>
                <a:spcPts val="3240"/>
              </a:lnSpc>
            </a:pPr>
            <a:r>
              <a:rPr sz="18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经营）的未来情景。</a:t>
            </a:r>
            <a:endParaRPr lang="en-US" altLang="en-US" sz="1800" dirty="0"/>
          </a:p>
          <a:p>
            <a:pPr algn="l" rtl="0" eaLnBrk="0">
              <a:lnSpc>
                <a:spcPct val="148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额外性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：拟议的减缓项目、减缓政策或气候融资的减排项目活动所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产生的项目减排</a:t>
            </a:r>
            <a:endParaRPr lang="en-US" altLang="en-US" sz="1800" dirty="0"/>
          </a:p>
          <a:p>
            <a:pPr marL="13335" indent="635" algn="l" rtl="0" eaLnBrk="0">
              <a:lnSpc>
                <a:spcPct val="154000"/>
              </a:lnSpc>
              <a:spcBef>
                <a:spcPts val="2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量高于基线减排量的情形。这种额外的减排量在没有拟议的减排项目活动时是不会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产生的。</a:t>
            </a:r>
            <a:endParaRPr lang="en-US" altLang="en-US" sz="18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marL="19050" algn="l" rtl="0" eaLnBrk="0">
              <a:lnSpc>
                <a:spcPct val="89000"/>
              </a:lnSpc>
              <a:spcBef>
                <a:spcPts val="550"/>
              </a:spcBef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CCER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：中国核证自愿减排量。指我国依据国家发改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委发布实施的《温室气体自愿减</a:t>
            </a:r>
            <a:endParaRPr lang="en-US" altLang="en-US" sz="1800" dirty="0"/>
          </a:p>
          <a:p>
            <a:pPr marL="14605" indent="-1905" algn="l" rtl="0" eaLnBrk="0">
              <a:lnSpc>
                <a:spcPct val="154000"/>
              </a:lnSpc>
              <a:spcBef>
                <a:spcPts val="2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排交易管理暂行办法》规定，经其备案并在国家注册等级系统中的登记的GHG自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愿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减排量。</a:t>
            </a:r>
            <a:endParaRPr lang="en-US" altLang="en-US" sz="18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9000"/>
              </a:lnSpc>
              <a:spcBef>
                <a:spcPts val="5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在CCER机制下的林业碳汇项目主要有四类：碳汇造林、竹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子造林、森林经营和竹林</a:t>
            </a:r>
            <a:endParaRPr lang="en-US" altLang="en-US" sz="1800" dirty="0"/>
          </a:p>
          <a:p>
            <a:pPr marL="12700" indent="1905" algn="l" rtl="0" eaLnBrk="0">
              <a:lnSpc>
                <a:spcPct val="154000"/>
              </a:lnSpc>
              <a:spcBef>
                <a:spcPts val="2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经营。</a:t>
            </a:r>
            <a:r>
              <a:rPr sz="1800" kern="0" spc="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2014年7月21日，广东长隆碳汇造林项目通过国家发展改革委的审核，</a:t>
            </a:r>
            <a:r>
              <a:rPr sz="1400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成功获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得备案，是全国第一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个可进入碳市场交易的中国林业温室气体自愿减排（CCER）项目。</a:t>
            </a:r>
            <a:endParaRPr lang="en-US" altLang="en-US" sz="1400" dirty="0"/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3493901" y="273460"/>
            <a:ext cx="3187031" cy="371143"/>
            <a:chOff x="0" y="0"/>
            <a:chExt cx="3187031" cy="371143"/>
          </a:xfrm>
        </p:grpSpPr>
        <p:pic>
          <p:nvPicPr>
            <p:cNvPr id="390" name="picture 39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20099"/>
              <a:ext cx="3173466" cy="351043"/>
            </a:xfrm>
            <a:prstGeom prst="rect">
              <a:avLst/>
            </a:prstGeom>
          </p:spPr>
        </p:pic>
        <p:sp>
          <p:nvSpPr>
            <p:cNvPr id="392" name="textbox 392"/>
            <p:cNvSpPr/>
            <p:nvPr/>
          </p:nvSpPr>
          <p:spPr>
            <a:xfrm>
              <a:off x="-12700" y="-12700"/>
              <a:ext cx="3212464" cy="441959"/>
            </a:xfrm>
            <a:prstGeom prst="rect">
              <a:avLst/>
            </a:prstGeom>
          </p:spPr>
          <p:txBody>
            <a:bodyPr vert="horz" wrap="square" lIns="0" tIns="0" rIns="0" bIns="0">
              <a:scene3d>
                <a:camera prst="orthographicFront"/>
                <a:lightRig rig="threePt" dir="t"/>
              </a:scene3d>
            </a:bodyPr>
            <a:lstStyle/>
            <a:p>
              <a:pPr algn="l" rtl="0" eaLnBrk="0">
                <a:lnSpc>
                  <a:spcPct val="88000"/>
                </a:lnSpc>
              </a:pPr>
              <a:endParaRPr lang="en-US" altLang="en-US" sz="100" dirty="0"/>
            </a:p>
            <a:p>
              <a:pPr marL="22225" algn="l" rtl="0" eaLnBrk="0">
                <a:lnSpc>
                  <a:spcPct val="97000"/>
                </a:lnSpc>
              </a:pPr>
              <a:r>
                <a:rPr sz="2700" kern="0" spc="70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方法学中涉及的概念</a:t>
              </a:r>
              <a:endParaRPr lang="en-US" altLang="en-US" sz="2700" kern="0" spc="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394" name="picture 3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  <p:sp>
        <p:nvSpPr>
          <p:cNvPr id="396" name="textbox 396"/>
          <p:cNvSpPr/>
          <p:nvPr/>
        </p:nvSpPr>
        <p:spPr>
          <a:xfrm>
            <a:off x="1093196" y="457782"/>
            <a:ext cx="391795" cy="3784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2775"/>
              </a:lnSpc>
            </a:pPr>
            <a:r>
              <a:rPr sz="1600" kern="0" spc="-16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CO</a:t>
            </a:r>
            <a:r>
              <a:rPr sz="1700" kern="0" spc="80" baseline="-1600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2</a:t>
            </a:r>
            <a:endParaRPr lang="en-US" altLang="en-US" sz="1700" baseline="-16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box 400"/>
          <p:cNvSpPr/>
          <p:nvPr/>
        </p:nvSpPr>
        <p:spPr>
          <a:xfrm>
            <a:off x="691540" y="1361998"/>
            <a:ext cx="8074659" cy="41960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239395" indent="-217805" algn="l" rtl="0" eaLnBrk="0">
              <a:lnSpc>
                <a:spcPct val="122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基线（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Baseline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b="1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照常情景。指在没有拟议的项目活动时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，项目边界内的林业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活动（造林、再造林、经营）的未来情景。</a:t>
            </a:r>
            <a:endParaRPr lang="en-US" altLang="en-US" sz="18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marL="21590" algn="l" rtl="0" eaLnBrk="0">
              <a:lnSpc>
                <a:spcPct val="94000"/>
              </a:lnSpc>
              <a:spcBef>
                <a:spcPts val="550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参考水平（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Reference level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建立一个参考标准（静态或动态的）</a:t>
            </a:r>
            <a:endParaRPr lang="en-US" altLang="en-US" sz="18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marL="250825" indent="-229235" algn="l" rtl="0" eaLnBrk="0">
              <a:lnSpc>
                <a:spcPct val="124000"/>
              </a:lnSpc>
              <a:spcBef>
                <a:spcPts val="54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泄露（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Leakage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b="1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指由拟议的林业碳汇项目活动引起的、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发生在项目边界之外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的、可测量的温室气体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源排放的增加量。</a:t>
            </a:r>
            <a:endParaRPr lang="en-US" altLang="en-US" sz="1800" dirty="0"/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marL="21590" algn="l" rtl="0" eaLnBrk="0">
              <a:lnSpc>
                <a:spcPct val="91000"/>
              </a:lnSpc>
              <a:spcBef>
                <a:spcPts val="540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持久性（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Permanence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8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: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确保净碳长久固定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(Kyoto:</a:t>
            </a:r>
            <a:r>
              <a:rPr sz="1800" kern="0" spc="1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100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年的标准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1800" dirty="0"/>
          </a:p>
          <a:p>
            <a:pPr algn="l" rtl="0" eaLnBrk="0">
              <a:lnSpc>
                <a:spcPct val="144000"/>
              </a:lnSpc>
            </a:pPr>
            <a:endParaRPr lang="en-US" altLang="en-US" sz="1000" dirty="0"/>
          </a:p>
          <a:p>
            <a:pPr marL="21590" algn="l" rtl="0" eaLnBrk="0">
              <a:lnSpc>
                <a:spcPct val="91000"/>
              </a:lnSpc>
              <a:spcBef>
                <a:spcPts val="54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核实（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Validation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）第三方认证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类似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FSC)</a:t>
            </a:r>
            <a:endParaRPr lang="en-US" altLang="en-US" sz="1800" dirty="0"/>
          </a:p>
          <a:p>
            <a:pPr algn="l" rtl="0" eaLnBrk="0">
              <a:lnSpc>
                <a:spcPct val="144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9000"/>
              </a:lnSpc>
              <a:spcBef>
                <a:spcPts val="540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CDM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的规格，</a:t>
            </a:r>
            <a:r>
              <a:rPr sz="1800" kern="0" spc="5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CER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的产生必须经过严格的流程，并由交由联合国执行理事会</a:t>
            </a:r>
            <a:endParaRPr lang="en-US" altLang="en-US" sz="1800" dirty="0"/>
          </a:p>
          <a:p>
            <a:pPr marL="158115" algn="l" rtl="0" eaLnBrk="0">
              <a:lnSpc>
                <a:spcPts val="324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EB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）审批，其中包括减排项目开发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--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审定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--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—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—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核查与核证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—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签发。</a:t>
            </a:r>
            <a:endParaRPr lang="en-US" altLang="en-US" sz="1800" dirty="0"/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3493901" y="273460"/>
            <a:ext cx="3187031" cy="371143"/>
            <a:chOff x="0" y="0"/>
            <a:chExt cx="3187031" cy="371143"/>
          </a:xfrm>
        </p:grpSpPr>
        <p:pic>
          <p:nvPicPr>
            <p:cNvPr id="404" name="picture 40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20099"/>
              <a:ext cx="3173466" cy="351043"/>
            </a:xfrm>
            <a:prstGeom prst="rect">
              <a:avLst/>
            </a:prstGeom>
          </p:spPr>
        </p:pic>
        <p:sp>
          <p:nvSpPr>
            <p:cNvPr id="406" name="textbox 406"/>
            <p:cNvSpPr/>
            <p:nvPr/>
          </p:nvSpPr>
          <p:spPr>
            <a:xfrm>
              <a:off x="-12700" y="-12700"/>
              <a:ext cx="3212464" cy="4419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8000"/>
                </a:lnSpc>
              </a:pPr>
              <a:endParaRPr lang="en-US" altLang="en-US" sz="100" dirty="0"/>
            </a:p>
            <a:p>
              <a:pPr marL="22225" algn="l" rtl="0" eaLnBrk="0">
                <a:lnSpc>
                  <a:spcPct val="97000"/>
                </a:lnSpc>
              </a:pPr>
              <a:r>
                <a:rPr sz="2700" kern="0" spc="70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方法学中涉及的概念</a:t>
              </a:r>
              <a:endParaRPr lang="en-US" altLang="en-US" sz="2700" kern="0" spc="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408" name="picture 4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2"/>
          <p:cNvSpPr/>
          <p:nvPr/>
        </p:nvSpPr>
        <p:spPr>
          <a:xfrm>
            <a:off x="720191" y="1283005"/>
            <a:ext cx="7747634" cy="2242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项目活动所带来的减排量相对于基准线是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额外的</a:t>
            </a:r>
            <a:endParaRPr lang="en-US" altLang="en-US" sz="1800" dirty="0"/>
          </a:p>
          <a:p>
            <a:pPr algn="l" rtl="0" eaLnBrk="0">
              <a:lnSpc>
                <a:spcPct val="151000"/>
              </a:lnSpc>
            </a:pPr>
            <a:endParaRPr lang="en-US" altLang="en-US" sz="1000" dirty="0"/>
          </a:p>
          <a:p>
            <a:pPr marL="300990" indent="-272415" algn="l" rtl="0" eaLnBrk="0">
              <a:lnSpc>
                <a:spcPct val="123000"/>
              </a:lnSpc>
              <a:spcBef>
                <a:spcPts val="545"/>
              </a:spcBef>
              <a:tabLst>
                <a:tab pos="191135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在没有外来项目支持的情况下, 存在财务效益、融资渠道、技术风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险、市场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普及和资源条件方面的障碍因素, 依靠项目业主的现有条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件难以实现</a:t>
            </a:r>
            <a:endParaRPr lang="en-US" altLang="en-US" sz="1800" dirty="0"/>
          </a:p>
          <a:p>
            <a:pPr algn="l" rtl="0" eaLnBrk="0">
              <a:lnSpc>
                <a:spcPct val="152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308610" indent="-280035" algn="l" rtl="0" eaLnBrk="0">
              <a:lnSpc>
                <a:spcPct val="123000"/>
              </a:lnSpc>
              <a:spcBef>
                <a:spcPts val="0"/>
              </a:spcBef>
              <a:tabLst>
                <a:tab pos="190500" algn="l"/>
              </a:tabLst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必须通过碳汇项目的支持、克服障碍才能使项目得以实施，这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样项目产生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的碳汇量才具备额外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</a:t>
            </a:r>
            <a:endParaRPr lang="en-US" altLang="en-US" sz="1800" dirty="0"/>
          </a:p>
        </p:txBody>
      </p:sp>
      <p:pic>
        <p:nvPicPr>
          <p:cNvPr id="414" name="picture 4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48893" y="2853029"/>
            <a:ext cx="162305" cy="167792"/>
          </a:xfrm>
          <a:prstGeom prst="rect">
            <a:avLst/>
          </a:prstGeom>
        </p:spPr>
      </p:pic>
      <p:pic>
        <p:nvPicPr>
          <p:cNvPr id="416" name="picture 4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48914" y="1877229"/>
            <a:ext cx="162486" cy="167978"/>
          </a:xfrm>
          <a:prstGeom prst="rect">
            <a:avLst/>
          </a:prstGeom>
        </p:spPr>
      </p:pic>
      <p:pic>
        <p:nvPicPr>
          <p:cNvPr id="418" name="picture 4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086356" y="3694176"/>
            <a:ext cx="5219700" cy="3028187"/>
          </a:xfrm>
          <a:prstGeom prst="rect">
            <a:avLst/>
          </a:prstGeom>
        </p:spPr>
      </p:pic>
      <p:pic>
        <p:nvPicPr>
          <p:cNvPr id="422" name="picture 4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384082" y="384397"/>
            <a:ext cx="2956730" cy="428381"/>
          </a:xfrm>
          <a:prstGeom prst="rect">
            <a:avLst/>
          </a:prstGeom>
        </p:spPr>
      </p:pic>
      <p:sp>
        <p:nvSpPr>
          <p:cNvPr id="424" name="textbox 424"/>
          <p:cNvSpPr/>
          <p:nvPr/>
        </p:nvSpPr>
        <p:spPr>
          <a:xfrm>
            <a:off x="1093196" y="307691"/>
            <a:ext cx="4886325" cy="5283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955"/>
              </a:lnSpc>
            </a:pPr>
            <a:r>
              <a:rPr sz="1700" kern="0" spc="2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            </a:t>
            </a:r>
            <a:r>
              <a:rPr sz="1700" kern="0" spc="1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                           </a:t>
            </a:r>
            <a:r>
              <a:rPr sz="3100" kern="0" spc="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A/R的</a:t>
            </a:r>
            <a:r>
              <a:rPr sz="3100" kern="0" spc="10" dirty="0">
                <a:ln w="1162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额外性</a:t>
            </a:r>
            <a:endParaRPr lang="en-US" altLang="en-US" sz="3100" dirty="0"/>
          </a:p>
        </p:txBody>
      </p:sp>
      <p:sp>
        <p:nvSpPr>
          <p:cNvPr id="426" name="textbox 426"/>
          <p:cNvSpPr/>
          <p:nvPr/>
        </p:nvSpPr>
        <p:spPr>
          <a:xfrm>
            <a:off x="7731176" y="6357467"/>
            <a:ext cx="1191894" cy="1733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PEDRONI (2005)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box 428"/>
          <p:cNvSpPr/>
          <p:nvPr/>
        </p:nvSpPr>
        <p:spPr>
          <a:xfrm>
            <a:off x="689483" y="1361998"/>
            <a:ext cx="8139430" cy="44284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3970" algn="l" rtl="0" eaLnBrk="0">
              <a:lnSpc>
                <a:spcPts val="2100"/>
              </a:lnSpc>
            </a:pPr>
            <a:r>
              <a:rPr sz="1700" b="1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基线碳汇量：</a:t>
            </a:r>
            <a:endParaRPr lang="en-US" altLang="en-US" sz="17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algn="r" rtl="0" eaLnBrk="0">
              <a:lnSpc>
                <a:spcPct val="89000"/>
              </a:lnSpc>
              <a:spcBef>
                <a:spcPts val="550"/>
              </a:spcBef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指在基线情景下（即没有拟议的林业碳汇项目活动的情况下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项目边界内碳</a:t>
            </a:r>
            <a:endParaRPr lang="en-US" altLang="en-US" sz="1800" dirty="0"/>
          </a:p>
          <a:p>
            <a:pPr marL="12700" algn="l" rtl="0" eaLnBrk="0">
              <a:lnSpc>
                <a:spcPts val="3240"/>
              </a:lnSpc>
            </a:pPr>
            <a:r>
              <a:rPr sz="18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库中碳储量变化之和。</a:t>
            </a:r>
            <a:endParaRPr lang="en-US" altLang="en-US" sz="1800" dirty="0"/>
          </a:p>
          <a:p>
            <a:pPr algn="l" rtl="0" eaLnBrk="0">
              <a:lnSpc>
                <a:spcPct val="148000"/>
              </a:lnSpc>
            </a:pPr>
            <a:endParaRPr lang="en-US" altLang="en-US" sz="1000" dirty="0"/>
          </a:p>
          <a:p>
            <a:pPr marL="14605" algn="l" rtl="0" eaLnBrk="0">
              <a:lnSpc>
                <a:spcPct val="97000"/>
              </a:lnSpc>
              <a:spcBef>
                <a:spcPts val="550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项目碳汇量</a:t>
            </a:r>
            <a:endParaRPr lang="en-US" altLang="en-US" sz="18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marL="241300" indent="1905" algn="l" rtl="0" eaLnBrk="0">
              <a:lnSpc>
                <a:spcPct val="109000"/>
              </a:lnSpc>
              <a:spcBef>
                <a:spcPts val="550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指在项目情景下（即在拟议的林业碳汇项目活动情景下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项目边界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内所选碳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库中碳储量变化量之和，减去由拟议的林业碳汇项目活动引起的温室气体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排放   </a:t>
            </a:r>
            <a:r>
              <a:rPr sz="18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的增加量。</a:t>
            </a:r>
            <a:endParaRPr lang="en-US" altLang="en-US" sz="18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marL="14605" algn="l" rtl="0" eaLnBrk="0">
              <a:lnSpc>
                <a:spcPct val="97000"/>
              </a:lnSpc>
              <a:spcBef>
                <a:spcPts val="540"/>
              </a:spcBef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项目减排量</a:t>
            </a:r>
            <a:endParaRPr lang="en-US" altLang="en-US" sz="1800" dirty="0"/>
          </a:p>
          <a:p>
            <a:pPr algn="l" rtl="0" eaLnBrk="0">
              <a:lnSpc>
                <a:spcPct val="128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243840" indent="6985" algn="l" rtl="0" eaLnBrk="0">
              <a:lnSpc>
                <a:spcPct val="106000"/>
              </a:lnSpc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即由于林业碳汇项目活动产生的净碳汇量。项目减排量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等于项目碳汇量减去基 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线碳汇量，再减去泄漏量。</a:t>
            </a:r>
            <a:endParaRPr lang="en-US" altLang="en-US" sz="1800" dirty="0"/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3493901" y="273460"/>
            <a:ext cx="3187031" cy="371143"/>
            <a:chOff x="0" y="0"/>
            <a:chExt cx="3187031" cy="371143"/>
          </a:xfrm>
        </p:grpSpPr>
        <p:pic>
          <p:nvPicPr>
            <p:cNvPr id="432" name="picture 4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20099"/>
              <a:ext cx="3173466" cy="351043"/>
            </a:xfrm>
            <a:prstGeom prst="rect">
              <a:avLst/>
            </a:prstGeom>
          </p:spPr>
        </p:pic>
        <p:sp>
          <p:nvSpPr>
            <p:cNvPr id="434" name="textbox 434"/>
            <p:cNvSpPr/>
            <p:nvPr/>
          </p:nvSpPr>
          <p:spPr>
            <a:xfrm>
              <a:off x="-12700" y="-12700"/>
              <a:ext cx="3212464" cy="441959"/>
            </a:xfrm>
            <a:prstGeom prst="rect">
              <a:avLst/>
            </a:prstGeom>
          </p:spPr>
          <p:txBody>
            <a:bodyPr vert="horz" wrap="square" lIns="0" tIns="0" rIns="0" bIns="0">
              <a:scene3d>
                <a:camera prst="orthographicFront"/>
                <a:lightRig rig="threePt" dir="t"/>
              </a:scene3d>
            </a:bodyPr>
            <a:lstStyle/>
            <a:p>
              <a:pPr algn="l" rtl="0" eaLnBrk="0">
                <a:lnSpc>
                  <a:spcPct val="88000"/>
                </a:lnSpc>
              </a:pPr>
              <a:endParaRPr lang="en-US" altLang="en-US" sz="100" dirty="0"/>
            </a:p>
            <a:p>
              <a:pPr marL="22225" algn="l" rtl="0" eaLnBrk="0">
                <a:lnSpc>
                  <a:spcPct val="97000"/>
                </a:lnSpc>
              </a:pPr>
              <a:r>
                <a:rPr sz="2700" kern="0" spc="70" dirty="0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方法学中涉及的概念</a:t>
              </a:r>
              <a:endParaRPr lang="en-US" altLang="en-US" sz="2700" kern="0" spc="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extbox 440"/>
          <p:cNvSpPr/>
          <p:nvPr/>
        </p:nvSpPr>
        <p:spPr>
          <a:xfrm>
            <a:off x="507800" y="1247362"/>
            <a:ext cx="8157209" cy="3552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8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碳达峰</a:t>
            </a:r>
            <a:endParaRPr lang="en-US" altLang="en-US" sz="2000" dirty="0"/>
          </a:p>
          <a:p>
            <a:pPr marL="15240" algn="l" rtl="0" eaLnBrk="0">
              <a:lnSpc>
                <a:spcPct val="97000"/>
              </a:lnSpc>
              <a:spcBef>
                <a:spcPts val="825"/>
              </a:spcBef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某一时期/时间，</a:t>
            </a:r>
            <a:r>
              <a:rPr sz="2000" kern="0" spc="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二氧化碳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的排放能量达到历史最高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值，之后逐步降低。</a:t>
            </a:r>
            <a:endParaRPr lang="en-US" altLang="en-US" sz="2000" dirty="0"/>
          </a:p>
          <a:p>
            <a:pPr algn="l" rtl="0" eaLnBrk="0">
              <a:lnSpc>
                <a:spcPct val="140000"/>
              </a:lnSpc>
            </a:pPr>
            <a:endParaRPr lang="en-US" altLang="en-US" sz="1000" dirty="0"/>
          </a:p>
          <a:p>
            <a:pPr algn="l" rtl="0" eaLnBrk="0">
              <a:lnSpc>
                <a:spcPct val="141000"/>
              </a:lnSpc>
            </a:pPr>
            <a:endParaRPr lang="en-US" altLang="en-US" sz="1000" dirty="0"/>
          </a:p>
          <a:p>
            <a:pPr marL="13335" algn="l" rtl="0" eaLnBrk="0">
              <a:lnSpc>
                <a:spcPct val="98000"/>
              </a:lnSpc>
              <a:spcBef>
                <a:spcPts val="605"/>
              </a:spcBef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碳中和</a:t>
            </a:r>
            <a:endParaRPr lang="en-US" altLang="en-US" sz="2000" dirty="0"/>
          </a:p>
          <a:p>
            <a:pPr marL="12700" indent="1905" algn="l" rtl="0" eaLnBrk="0">
              <a:lnSpc>
                <a:spcPct val="92000"/>
              </a:lnSpc>
              <a:spcBef>
                <a:spcPts val="845"/>
              </a:spcBef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又被称作净零二氧化碳排放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（Net zero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CO</a:t>
            </a:r>
            <a:r>
              <a:rPr sz="2000" kern="0" spc="-10" baseline="-2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300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emissions）是指在特定时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期内，全球人为二氧化碳排放与人为二氧化碳清除量达到平衡时的二氧化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碳净零排放。</a:t>
            </a:r>
            <a:endParaRPr lang="en-US" altLang="en-US" sz="2000" dirty="0"/>
          </a:p>
          <a:p>
            <a:pPr algn="l" rtl="0" eaLnBrk="0">
              <a:lnSpc>
                <a:spcPct val="140000"/>
              </a:lnSpc>
            </a:pPr>
            <a:endParaRPr lang="en-US" altLang="en-US" sz="1000" dirty="0"/>
          </a:p>
          <a:p>
            <a:pPr algn="l" rtl="0" eaLnBrk="0">
              <a:lnSpc>
                <a:spcPct val="140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4605" indent="20955" algn="l" rtl="0" eaLnBrk="0">
              <a:lnSpc>
                <a:spcPct val="94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由于目前人为温室气体排放的绝大部分是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CO</a:t>
            </a:r>
            <a:r>
              <a:rPr sz="2000" kern="0" spc="-30" baseline="-2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3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，因此在各国提出的中和 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或净零排放目标中也常用碳代指温室气体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2000" dirty="0"/>
          </a:p>
        </p:txBody>
      </p:sp>
      <p:pic>
        <p:nvPicPr>
          <p:cNvPr id="444" name="picture 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58439" y="5085588"/>
            <a:ext cx="2580131" cy="1549907"/>
          </a:xfrm>
          <a:prstGeom prst="rect">
            <a:avLst/>
          </a:prstGeom>
        </p:spPr>
      </p:pic>
      <p:sp>
        <p:nvSpPr>
          <p:cNvPr id="446" name="textbox 446"/>
          <p:cNvSpPr/>
          <p:nvPr/>
        </p:nvSpPr>
        <p:spPr>
          <a:xfrm>
            <a:off x="2997155" y="267173"/>
            <a:ext cx="2870835" cy="4997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碳达峰、碳中和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518159" y="2375916"/>
            <a:ext cx="2167127" cy="2459735"/>
            <a:chOff x="0" y="0"/>
            <a:chExt cx="2167127" cy="245973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167127" cy="2459735"/>
            </a:xfrm>
            <a:prstGeom prst="rect">
              <a:avLst/>
            </a:prstGeom>
          </p:spPr>
        </p:pic>
        <p:sp>
          <p:nvSpPr>
            <p:cNvPr id="14" name="textbox 14"/>
            <p:cNvSpPr/>
            <p:nvPr/>
          </p:nvSpPr>
          <p:spPr>
            <a:xfrm>
              <a:off x="-12700" y="-12700"/>
              <a:ext cx="2192654" cy="252158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347980" algn="l" rtl="0" eaLnBrk="0">
                <a:lnSpc>
                  <a:spcPts val="3260"/>
                </a:lnSpc>
              </a:pPr>
              <a:r>
                <a:rPr sz="2700" b="1" kern="0" spc="3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报告内容</a:t>
              </a:r>
              <a:endParaRPr lang="en-US" altLang="en-US" sz="2700" dirty="0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3581400" y="1589531"/>
            <a:ext cx="4978908" cy="731520"/>
            <a:chOff x="0" y="0"/>
            <a:chExt cx="4978908" cy="731520"/>
          </a:xfrm>
        </p:grpSpPr>
        <p:sp>
          <p:nvSpPr>
            <p:cNvPr id="16" name="rect"/>
            <p:cNvSpPr/>
            <p:nvPr/>
          </p:nvSpPr>
          <p:spPr>
            <a:xfrm>
              <a:off x="0" y="0"/>
              <a:ext cx="4978908" cy="731520"/>
            </a:xfrm>
            <a:prstGeom prst="rect">
              <a:avLst/>
            </a:prstGeom>
            <a:solidFill>
              <a:srgbClr val="05600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" name="rect"/>
            <p:cNvSpPr/>
            <p:nvPr/>
          </p:nvSpPr>
          <p:spPr>
            <a:xfrm>
              <a:off x="650748" y="62484"/>
              <a:ext cx="4226051" cy="576071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" name="textbox 20"/>
            <p:cNvSpPr/>
            <p:nvPr/>
          </p:nvSpPr>
          <p:spPr>
            <a:xfrm>
              <a:off x="169182" y="194425"/>
              <a:ext cx="3025775" cy="3854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4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8000"/>
                </a:lnSpc>
              </a:pPr>
              <a:r>
                <a:rPr sz="3000" b="1" kern="0" spc="20" baseline="14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r>
                <a:rPr sz="19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2400" b="1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全球气候变化事实</a:t>
              </a:r>
              <a:endParaRPr lang="en-US" altLang="en-US" sz="2400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3593591" y="2781300"/>
            <a:ext cx="4966715" cy="729996"/>
            <a:chOff x="0" y="0"/>
            <a:chExt cx="4966715" cy="729996"/>
          </a:xfrm>
        </p:grpSpPr>
        <p:sp>
          <p:nvSpPr>
            <p:cNvPr id="22" name="rect"/>
            <p:cNvSpPr/>
            <p:nvPr/>
          </p:nvSpPr>
          <p:spPr>
            <a:xfrm>
              <a:off x="0" y="0"/>
              <a:ext cx="4966715" cy="729996"/>
            </a:xfrm>
            <a:prstGeom prst="rect">
              <a:avLst/>
            </a:prstGeom>
            <a:solidFill>
              <a:srgbClr val="5CA30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" name="rect"/>
            <p:cNvSpPr/>
            <p:nvPr/>
          </p:nvSpPr>
          <p:spPr>
            <a:xfrm>
              <a:off x="626364" y="103632"/>
              <a:ext cx="4215383" cy="576071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" name="textbox 26"/>
            <p:cNvSpPr/>
            <p:nvPr/>
          </p:nvSpPr>
          <p:spPr>
            <a:xfrm>
              <a:off x="156990" y="216779"/>
              <a:ext cx="3927475" cy="4070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ts val="3000"/>
                </a:lnSpc>
              </a:pPr>
              <a:r>
                <a:rPr sz="3000" b="1" kern="0" spc="20" baseline="21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r>
                <a:rPr sz="1900" b="1" kern="0" spc="2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2400" b="1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全球和中国森林资源</a:t>
              </a:r>
              <a:r>
                <a:rPr sz="24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概况</a:t>
              </a:r>
              <a:endParaRPr lang="en-US" altLang="en-US" sz="24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3605783" y="5032247"/>
            <a:ext cx="4954523" cy="731519"/>
            <a:chOff x="0" y="0"/>
            <a:chExt cx="4954523" cy="731519"/>
          </a:xfrm>
        </p:grpSpPr>
        <p:sp>
          <p:nvSpPr>
            <p:cNvPr id="28" name="rect"/>
            <p:cNvSpPr/>
            <p:nvPr/>
          </p:nvSpPr>
          <p:spPr>
            <a:xfrm>
              <a:off x="0" y="0"/>
              <a:ext cx="4954523" cy="731519"/>
            </a:xfrm>
            <a:prstGeom prst="rect">
              <a:avLst/>
            </a:prstGeom>
            <a:solidFill>
              <a:srgbClr val="5CA30E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" name="rect"/>
            <p:cNvSpPr/>
            <p:nvPr/>
          </p:nvSpPr>
          <p:spPr>
            <a:xfrm>
              <a:off x="649224" y="62483"/>
              <a:ext cx="4203191" cy="574547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" name="textbox 32"/>
            <p:cNvSpPr/>
            <p:nvPr/>
          </p:nvSpPr>
          <p:spPr>
            <a:xfrm>
              <a:off x="144798" y="195697"/>
              <a:ext cx="3660775" cy="3854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1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8000"/>
                </a:lnSpc>
              </a:pPr>
              <a:r>
                <a:rPr sz="3000" b="1" kern="0" spc="10" baseline="14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  <a:r>
                <a:rPr sz="1900" b="1" kern="0" spc="1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24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中国木质林产品碳核算</a:t>
              </a:r>
              <a:endParaRPr lang="en-US" altLang="en-US" sz="2400" dirty="0"/>
            </a:p>
          </p:txBody>
        </p:sp>
      </p:grpSp>
      <p:grpSp>
        <p:nvGrpSpPr>
          <p:cNvPr id="3" name="group 10"/>
          <p:cNvGrpSpPr/>
          <p:nvPr/>
        </p:nvGrpSpPr>
        <p:grpSpPr>
          <a:xfrm rot="21600000">
            <a:off x="3605783" y="3931920"/>
            <a:ext cx="4954523" cy="729995"/>
            <a:chOff x="0" y="0"/>
            <a:chExt cx="4954523" cy="729995"/>
          </a:xfrm>
        </p:grpSpPr>
        <p:sp>
          <p:nvSpPr>
            <p:cNvPr id="34" name="rect"/>
            <p:cNvSpPr/>
            <p:nvPr/>
          </p:nvSpPr>
          <p:spPr>
            <a:xfrm>
              <a:off x="0" y="0"/>
              <a:ext cx="4954523" cy="729995"/>
            </a:xfrm>
            <a:prstGeom prst="rect">
              <a:avLst/>
            </a:prstGeom>
            <a:solidFill>
              <a:srgbClr val="056007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" name="rect"/>
            <p:cNvSpPr/>
            <p:nvPr/>
          </p:nvSpPr>
          <p:spPr>
            <a:xfrm>
              <a:off x="626364" y="86867"/>
              <a:ext cx="4203191" cy="576072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" name="textbox 38"/>
            <p:cNvSpPr/>
            <p:nvPr/>
          </p:nvSpPr>
          <p:spPr>
            <a:xfrm>
              <a:off x="144798" y="210048"/>
              <a:ext cx="3938904" cy="3968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ts val="2920"/>
                </a:lnSpc>
              </a:pPr>
              <a:r>
                <a:rPr sz="3000" b="1" kern="0" spc="20" baseline="17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r>
                <a:rPr sz="1900" b="1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2400" b="1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林业碳汇相关的基本</a:t>
              </a:r>
              <a:r>
                <a:rPr sz="24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概念</a:t>
              </a:r>
              <a:endParaRPr lang="en-US" altLang="en-US" sz="2400" dirty="0"/>
            </a:p>
          </p:txBody>
        </p:sp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box 454"/>
          <p:cNvSpPr/>
          <p:nvPr/>
        </p:nvSpPr>
        <p:spPr>
          <a:xfrm>
            <a:off x="495096" y="1249626"/>
            <a:ext cx="8126730" cy="1612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kern="0" spc="-7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400" kern="0" spc="3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kern="0" spc="-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碳达峰，我国目前是指</a:t>
            </a:r>
            <a:r>
              <a:rPr sz="2400" kern="0" spc="-7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2400" kern="0" spc="-70" baseline="-2400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2400" kern="0" spc="-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排放峰</a:t>
            </a:r>
            <a:r>
              <a:rPr sz="2400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值和过程；</a:t>
            </a:r>
            <a:endParaRPr lang="en-US" altLang="en-US" sz="2400" dirty="0"/>
          </a:p>
          <a:p>
            <a:pPr marL="229870" indent="-217170" algn="l" rtl="0" eaLnBrk="0">
              <a:lnSpc>
                <a:spcPct val="94000"/>
              </a:lnSpc>
              <a:spcBef>
                <a:spcPts val="780"/>
              </a:spcBef>
            </a:pP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400" kern="0" spc="30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碳中和，是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2400" kern="0" spc="0" baseline="-2400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还是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G</a:t>
            </a:r>
            <a:r>
              <a:rPr sz="2400" kern="0" spc="-1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HG</a:t>
            </a:r>
            <a:r>
              <a:rPr sz="2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，比较模糊，为了保持一定的战略</a:t>
            </a:r>
            <a:r>
              <a:rPr sz="2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kern="0" spc="-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灵活空间。</a:t>
            </a:r>
            <a:endParaRPr lang="en-US" altLang="en-US" sz="2400" dirty="0"/>
          </a:p>
          <a:p>
            <a:pPr algn="l" rtl="0" eaLnBrk="0">
              <a:lnSpc>
                <a:spcPct val="110000"/>
              </a:lnSpc>
            </a:pPr>
            <a:endParaRPr lang="en-US" altLang="en-US" sz="600" dirty="0"/>
          </a:p>
          <a:p>
            <a:pPr marL="12700" algn="l" rtl="0" eaLnBrk="0">
              <a:lnSpc>
                <a:spcPct val="94000"/>
              </a:lnSpc>
              <a:spcBef>
                <a:spcPts val="5"/>
              </a:spcBef>
            </a:pPr>
            <a:r>
              <a:rPr sz="2400" kern="0" spc="-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</a:t>
            </a:r>
            <a:r>
              <a:rPr sz="2400" kern="0" spc="-4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2060</a:t>
            </a:r>
            <a:r>
              <a:rPr sz="2400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年前碳中和是全部温室</a:t>
            </a:r>
            <a:r>
              <a:rPr sz="2400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气体的中和（解振华）  。</a:t>
            </a:r>
            <a:endParaRPr lang="en-US" altLang="en-US" sz="2400" dirty="0"/>
          </a:p>
        </p:txBody>
      </p:sp>
      <p:pic>
        <p:nvPicPr>
          <p:cNvPr id="456" name="picture 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93491" y="3041903"/>
            <a:ext cx="4349495" cy="2828544"/>
          </a:xfrm>
          <a:prstGeom prst="rect">
            <a:avLst/>
          </a:prstGeom>
        </p:spPr>
      </p:pic>
      <p:pic>
        <p:nvPicPr>
          <p:cNvPr id="460" name="picture 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6868" y="5586983"/>
            <a:ext cx="1914144" cy="1271015"/>
          </a:xfrm>
          <a:prstGeom prst="rect">
            <a:avLst/>
          </a:prstGeom>
        </p:spPr>
      </p:pic>
      <p:pic>
        <p:nvPicPr>
          <p:cNvPr id="462" name="picture 4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30311" y="5536690"/>
            <a:ext cx="1232915" cy="1254250"/>
          </a:xfrm>
          <a:prstGeom prst="rect">
            <a:avLst/>
          </a:prstGeom>
        </p:spPr>
      </p:pic>
      <p:sp>
        <p:nvSpPr>
          <p:cNvPr id="464" name="textbox 464"/>
          <p:cNvSpPr/>
          <p:nvPr/>
        </p:nvSpPr>
        <p:spPr>
          <a:xfrm>
            <a:off x="2997155" y="267173"/>
            <a:ext cx="2870835" cy="4997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碳达峰、碳中和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box 472"/>
          <p:cNvSpPr/>
          <p:nvPr/>
        </p:nvSpPr>
        <p:spPr>
          <a:xfrm>
            <a:off x="330504" y="1433626"/>
            <a:ext cx="8482965" cy="27381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我国碳排放量大，在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2060</a:t>
            </a:r>
            <a:r>
              <a:rPr sz="18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年前实现碳中和压力巨大。</a:t>
            </a:r>
            <a:endParaRPr lang="en-US" altLang="en-US" sz="1800" dirty="0"/>
          </a:p>
          <a:p>
            <a:pPr marL="20955" algn="l" rtl="0" eaLnBrk="0">
              <a:lnSpc>
                <a:spcPct val="91000"/>
              </a:lnSpc>
              <a:spcBef>
                <a:spcPts val="1095"/>
              </a:spcBef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以德国、法国、英国等为代表的国家在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80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年代左右碳达</a:t>
            </a: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峰，以美国、加拿大、</a:t>
            </a:r>
            <a:endParaRPr lang="en-US" altLang="en-US" sz="1800" dirty="0"/>
          </a:p>
          <a:p>
            <a:pPr marL="13335" indent="635" algn="l" rtl="0" eaLnBrk="0">
              <a:lnSpc>
                <a:spcPct val="152000"/>
              </a:lnSpc>
              <a:spcBef>
                <a:spcPts val="55"/>
              </a:spcBef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意大利为代表的国家在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2007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年左右碳达峰，这些发达国家实现碳中和分别需要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70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45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年左右的过渡期，而我国计划从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2030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年碳达峰到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2060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年实现碳中和，窗口期仅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30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年，明显短于欧美等发达国家。</a:t>
            </a:r>
            <a:endParaRPr lang="en-US" altLang="en-US" sz="1800" dirty="0"/>
          </a:p>
          <a:p>
            <a:pPr marL="12700" algn="l" rtl="0" eaLnBrk="0">
              <a:lnSpc>
                <a:spcPct val="89000"/>
              </a:lnSpc>
              <a:spcBef>
                <a:spcPts val="1135"/>
              </a:spcBef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我国提出的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2060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年前实现碳中和目标，是迄今为止各缔约方作出的最大减少全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球变暖</a:t>
            </a:r>
            <a:endParaRPr lang="en-US" altLang="en-US" sz="1800" dirty="0"/>
          </a:p>
          <a:p>
            <a:pPr marL="13970" algn="l" rtl="0" eaLnBrk="0">
              <a:lnSpc>
                <a:spcPts val="3240"/>
              </a:lnSpc>
            </a:pPr>
            <a:r>
              <a:rPr sz="17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预期的承诺。</a:t>
            </a:r>
            <a:endParaRPr lang="en-US" altLang="en-US" sz="1700" dirty="0"/>
          </a:p>
        </p:txBody>
      </p:sp>
      <p:pic>
        <p:nvPicPr>
          <p:cNvPr id="474" name="picture 4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895856" y="4491228"/>
            <a:ext cx="5181600" cy="2180844"/>
          </a:xfrm>
          <a:prstGeom prst="rect">
            <a:avLst/>
          </a:prstGeom>
        </p:spPr>
      </p:pic>
      <p:sp>
        <p:nvSpPr>
          <p:cNvPr id="478" name="textbox 478"/>
          <p:cNvSpPr/>
          <p:nvPr/>
        </p:nvSpPr>
        <p:spPr>
          <a:xfrm>
            <a:off x="2550084" y="454249"/>
            <a:ext cx="3663950" cy="485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32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不同国家的目标概况</a:t>
            </a:r>
            <a:endParaRPr lang="en-US" altLang="en-US" sz="3200" dirty="0"/>
          </a:p>
        </p:txBody>
      </p:sp>
      <p:pic>
        <p:nvPicPr>
          <p:cNvPr id="480" name="picture 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" name="table 486"/>
          <p:cNvGraphicFramePr>
            <a:graphicFrameLocks noGrp="1"/>
          </p:cNvGraphicFramePr>
          <p:nvPr/>
        </p:nvGraphicFramePr>
        <p:xfrm>
          <a:off x="404279" y="2413000"/>
          <a:ext cx="8199120" cy="3996055"/>
        </p:xfrm>
        <a:graphic>
          <a:graphicData uri="http://schemas.openxmlformats.org/drawingml/2006/table">
            <a:tbl>
              <a:tblPr/>
              <a:tblGrid>
                <a:gridCol w="1692910"/>
                <a:gridCol w="1784985"/>
                <a:gridCol w="1571625"/>
                <a:gridCol w="1571625"/>
                <a:gridCol w="1577975"/>
              </a:tblGrid>
              <a:tr h="280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10731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碳中和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10287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净零碳排放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marL="10795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6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气候中和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10350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ln w="4356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净零排放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500" dirty="0"/>
                    </a:p>
                    <a:p>
                      <a:pPr marL="10414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ln w="4356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其他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270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中国(N)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(206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0350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西班牙(N)</a:t>
                      </a:r>
                      <a:r>
                        <a:rPr sz="1200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挪威(N)</a:t>
                      </a:r>
                      <a:r>
                        <a:rPr sz="1200" kern="0" spc="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(2030)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加拿大(GHGs)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105410" algn="l" rtl="0" eaLnBrk="0">
                        <a:lnSpc>
                          <a:spcPct val="8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德国(GHGs中和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)</a:t>
                      </a:r>
                      <a:endParaRPr lang="en-US" altLang="en-US" sz="1200" dirty="0"/>
                    </a:p>
                    <a:p>
                      <a:pPr marL="124460" algn="l" rtl="0" eaLnBrk="0">
                        <a:lnSpc>
                          <a:spcPts val="160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0985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葡萄牙(GHGs)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瑞士(GHGs)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541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匈牙利(GHGs)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新西兰(GHGs)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24460" indent="-215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瑞典(净0GHG排放)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 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(2045)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731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智利(GHGs)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斐济(N)</a:t>
                      </a:r>
                      <a:r>
                        <a:rPr sz="1200" kern="0" spc="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斯洛伐克(GHGs)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922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南非(N)</a:t>
                      </a:r>
                      <a:r>
                        <a:rPr sz="1200" kern="0" spc="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1049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乌拉圭(净负排放)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111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不丹(CH4,CO2,N2O)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047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丹麦(GHGs)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10350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韩国(N)</a:t>
                      </a:r>
                      <a:r>
                        <a:rPr sz="12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1239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欧盟(GHGs)</a:t>
                      </a:r>
                      <a:r>
                        <a:rPr sz="1200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8585" algn="l" rtl="0" eaLnBrk="0">
                        <a:lnSpc>
                          <a:spcPct val="95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冰岛(N)</a:t>
                      </a:r>
                      <a:r>
                        <a:rPr sz="12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(2040)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英国(GHGs)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7315" algn="l" rtl="0" eaLnBrk="0">
                        <a:lnSpc>
                          <a:spcPct val="95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法国(GHGs)</a:t>
                      </a:r>
                      <a:r>
                        <a:rPr sz="1200" kern="0" spc="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382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668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爱尔兰(N)</a:t>
                      </a:r>
                      <a:r>
                        <a:rPr sz="12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1041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芬兰(GHGs)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新加坡(GHGs)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10541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奥地利(N)</a:t>
                      </a:r>
                      <a:r>
                        <a:rPr sz="1200" kern="0" spc="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(2040)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83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哥斯达黎加(N)</a:t>
                      </a:r>
                      <a:endParaRPr lang="en-US" altLang="en-US" sz="1200" dirty="0"/>
                    </a:p>
                    <a:p>
                      <a:pPr marL="123825" algn="l" rtl="0" eaLnBrk="0">
                        <a:lnSpc>
                          <a:spcPts val="1605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13462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日本(GHGs)</a:t>
                      </a:r>
                      <a:r>
                        <a:rPr sz="12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(2050)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400" dirty="0"/>
                    </a:p>
                    <a:p>
                      <a:pPr marL="104775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马绍尔群岛(GHGs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488" name="textbox 488"/>
          <p:cNvSpPr/>
          <p:nvPr/>
        </p:nvSpPr>
        <p:spPr>
          <a:xfrm>
            <a:off x="329188" y="945000"/>
            <a:ext cx="8702675" cy="1287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100" dirty="0"/>
          </a:p>
          <a:p>
            <a:pPr marL="12700" indent="-635" algn="l" rtl="0" eaLnBrk="0">
              <a:lnSpc>
                <a:spcPct val="99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截至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2021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月，已有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127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个国家承诺在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21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世纪中叶实现碳中和。目前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，不丹、苏里南等国家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已实现碳中和目标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英、发、德、匈牙利、丹麦、瑞典、新西兰、墨西哥等国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已将碳中和写入法律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。截至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2020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</a:t>
            </a:r>
            <a:r>
              <a:rPr sz="14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已有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个国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家向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UNFCCC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提交长期低排放发展战略（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LTS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其中有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个国家的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LTS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包含碳中和目标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，承诺实现碳中和的国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家的温室气体排放总量已达全球的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50%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400" dirty="0"/>
          </a:p>
          <a:p>
            <a:pPr marL="13335" algn="l" rtl="0" eaLnBrk="0">
              <a:lnSpc>
                <a:spcPct val="96000"/>
              </a:lnSpc>
              <a:spcBef>
                <a:spcPts val="35"/>
              </a:spcBef>
            </a:pP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政府政策文件确立零排放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目标：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挪威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(2030)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、芬兰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(2035)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、奥地利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(2040)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、冰岛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(2040)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、德国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(2050)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、瑞士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(2050)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葡萄牙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(2050)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、哥斯达黎加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(2050)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、马绍尔群岛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(2050)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400" dirty="0"/>
          </a:p>
        </p:txBody>
      </p:sp>
      <p:sp>
        <p:nvSpPr>
          <p:cNvPr id="492" name="textbox 492"/>
          <p:cNvSpPr/>
          <p:nvPr/>
        </p:nvSpPr>
        <p:spPr>
          <a:xfrm>
            <a:off x="1093196" y="240568"/>
            <a:ext cx="6035040" cy="672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20" dirty="0">
                <a:solidFill>
                  <a:srgbClr val="508321">
                    <a:alpha val="100000"/>
                  </a:srgbClr>
                </a:solidFill>
                <a:latin typeface="Rockwell" panose="02060603020205020403"/>
                <a:ea typeface="Rockwell" panose="02060603020205020403"/>
                <a:cs typeface="Rockwell" panose="02060603020205020403"/>
              </a:rPr>
              <a:t>       </a:t>
            </a:r>
            <a:r>
              <a:rPr sz="44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不同国家的目标概况</a:t>
            </a:r>
            <a:endParaRPr lang="en-US" altLang="en-US" sz="4400" dirty="0"/>
          </a:p>
        </p:txBody>
      </p:sp>
      <p:sp>
        <p:nvSpPr>
          <p:cNvPr id="494" name="textbox 494"/>
          <p:cNvSpPr/>
          <p:nvPr/>
        </p:nvSpPr>
        <p:spPr>
          <a:xfrm>
            <a:off x="636828" y="6409283"/>
            <a:ext cx="7462519" cy="1974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表中信息更新到2020-10-31.N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表示不明确，</a:t>
            </a:r>
            <a:r>
              <a:rPr sz="1200" kern="0" spc="31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GHGs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表示包括所有温室气体。本质上大多数国家都是指净零排放。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box 498"/>
          <p:cNvSpPr/>
          <p:nvPr/>
        </p:nvSpPr>
        <p:spPr>
          <a:xfrm>
            <a:off x="549428" y="1626687"/>
            <a:ext cx="7823200" cy="2223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53695" indent="-341630" algn="l" rtl="0" eaLnBrk="0">
              <a:lnSpc>
                <a:spcPct val="90000"/>
              </a:lnSpc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马拉喀什协定</a:t>
            </a:r>
            <a:r>
              <a:rPr sz="2000" kern="0" spc="-4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(11./CP7)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: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基线和方法学问题，毁林不是合格的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CDM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2000" dirty="0"/>
          </a:p>
          <a:p>
            <a:pPr marL="352425" indent="-340360" algn="l" rtl="0" eaLnBrk="0">
              <a:lnSpc>
                <a:spcPct val="95000"/>
              </a:lnSpc>
              <a:spcBef>
                <a:spcPts val="500"/>
              </a:spcBef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2005,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PNG and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Costa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Rica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COP11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减少发展中国家毁林排放：</a:t>
            </a:r>
            <a:r>
              <a:rPr sz="2000" kern="0" spc="5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激励机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制（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UNFCCC,2005.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altLang="en-US" sz="2000" dirty="0"/>
          </a:p>
          <a:p>
            <a:pPr marL="12700" algn="l" rtl="0" eaLnBrk="0">
              <a:lnSpc>
                <a:spcPct val="100000"/>
              </a:lnSpc>
              <a:spcBef>
                <a:spcPts val="23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讨论激励机制、方法学和政策途径等主题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2000" dirty="0"/>
          </a:p>
          <a:p>
            <a:pPr marL="12700" algn="l" rtl="0" eaLnBrk="0">
              <a:lnSpc>
                <a:spcPts val="2420"/>
              </a:lnSpc>
              <a:spcBef>
                <a:spcPts val="23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COP13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继续讨论减少发展中国家毁林排放</a:t>
            </a:r>
            <a:endParaRPr lang="en-US" altLang="en-US" sz="2000" dirty="0"/>
          </a:p>
          <a:p>
            <a:pPr marL="12700" algn="l" rtl="0" eaLnBrk="0">
              <a:lnSpc>
                <a:spcPts val="2420"/>
              </a:lnSpc>
              <a:spcBef>
                <a:spcPts val="22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REDD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成为气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候变化的一个重要议题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endParaRPr lang="en-US" altLang="en-US" sz="2000" dirty="0"/>
          </a:p>
        </p:txBody>
      </p:sp>
      <p:sp>
        <p:nvSpPr>
          <p:cNvPr id="504" name="textbox 504"/>
          <p:cNvSpPr/>
          <p:nvPr/>
        </p:nvSpPr>
        <p:spPr>
          <a:xfrm>
            <a:off x="1093196" y="360395"/>
            <a:ext cx="4305934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935"/>
              </a:lnSpc>
            </a:pPr>
            <a:r>
              <a:rPr sz="1700" kern="0" spc="3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/>
                <a:ea typeface="Rockwell" panose="02060603020205020403"/>
                <a:cs typeface="Rockwell" panose="02060603020205020403"/>
              </a:rPr>
              <a:t>                           </a:t>
            </a:r>
            <a:r>
              <a:rPr sz="1700" kern="0" spc="2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ckwell" panose="02060603020205020403"/>
                <a:ea typeface="Rockwell" panose="02060603020205020403"/>
                <a:cs typeface="Rockwell" panose="02060603020205020403"/>
              </a:rPr>
              <a:t>              </a:t>
            </a:r>
            <a:r>
              <a:rPr sz="3000" kern="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REDD</a:t>
            </a:r>
            <a:r>
              <a:rPr sz="3000" kern="0" spc="2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背景</a:t>
            </a:r>
            <a:endParaRPr lang="en-US" altLang="en-US" sz="3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textbox 506"/>
          <p:cNvSpPr/>
          <p:nvPr/>
        </p:nvSpPr>
        <p:spPr>
          <a:xfrm>
            <a:off x="409068" y="1187895"/>
            <a:ext cx="8222615" cy="4736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14605" algn="l" rtl="0" eaLnBrk="0">
              <a:lnSpc>
                <a:spcPct val="83000"/>
              </a:lnSpc>
            </a:pPr>
            <a:r>
              <a:rPr sz="27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7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Policy approaches an</a:t>
            </a:r>
            <a:r>
              <a:rPr sz="27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 positive incentives on</a:t>
            </a:r>
            <a:r>
              <a:rPr sz="27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issues</a:t>
            </a:r>
            <a:endParaRPr lang="en-US" altLang="en-US" sz="2700" dirty="0"/>
          </a:p>
          <a:p>
            <a:pPr marL="236220" indent="-9525" algn="l" rtl="0" eaLnBrk="0">
              <a:lnSpc>
                <a:spcPct val="90000"/>
              </a:lnSpc>
              <a:spcBef>
                <a:spcPts val="435"/>
              </a:spcBef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relating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to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FF33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educing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FF33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missions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from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FF33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eforestation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and</a:t>
            </a:r>
            <a:r>
              <a:rPr sz="2700" kern="0" spc="1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forest</a:t>
            </a:r>
            <a:r>
              <a:rPr sz="2700" kern="0" spc="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FF33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egradation</a:t>
            </a:r>
            <a:r>
              <a:rPr sz="2700" kern="0" spc="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in</a:t>
            </a:r>
            <a:r>
              <a:rPr sz="2700" kern="0" spc="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developing</a:t>
            </a:r>
            <a:r>
              <a:rPr sz="2700" kern="0" spc="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countries</a:t>
            </a:r>
            <a:r>
              <a:rPr sz="2700" kern="0" spc="1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; </a:t>
            </a:r>
            <a:r>
              <a:rPr sz="2700" kern="0" spc="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and</a:t>
            </a:r>
            <a:r>
              <a:rPr sz="2700" kern="0" spc="18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the</a:t>
            </a:r>
            <a:r>
              <a:rPr sz="2700" kern="0" spc="18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role</a:t>
            </a:r>
            <a:r>
              <a:rPr sz="2700" kern="0" spc="18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2700" kern="0" spc="5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of</a:t>
            </a:r>
            <a:r>
              <a:rPr sz="2700" kern="0" spc="-16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5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conservation, sustain</a:t>
            </a: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able management of</a:t>
            </a:r>
            <a:r>
              <a:rPr sz="2700" kern="0" spc="-15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forest and</a:t>
            </a:r>
            <a:r>
              <a:rPr sz="2700" kern="0" spc="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</a:t>
            </a: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enhancement of</a:t>
            </a:r>
            <a:r>
              <a:rPr sz="2700" kern="0" spc="-1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forest carbon stocks in</a:t>
            </a:r>
            <a:r>
              <a:rPr sz="2700" kern="0" spc="11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developi</a:t>
            </a:r>
            <a:r>
              <a:rPr sz="2700" kern="0" spc="3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ng</a:t>
            </a:r>
            <a:endParaRPr lang="en-US" altLang="en-US" sz="2700" dirty="0"/>
          </a:p>
          <a:p>
            <a:pPr marL="236855" algn="l" rtl="0" eaLnBrk="0">
              <a:lnSpc>
                <a:spcPct val="97000"/>
              </a:lnSpc>
              <a:spcBef>
                <a:spcPts val="430"/>
              </a:spcBef>
            </a:pP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countries.</a:t>
            </a:r>
            <a:endParaRPr lang="en-US" altLang="en-US" sz="2700" dirty="0"/>
          </a:p>
          <a:p>
            <a:pPr marL="14605" algn="l" rtl="0" eaLnBrk="0">
              <a:lnSpc>
                <a:spcPct val="84000"/>
              </a:lnSpc>
              <a:spcBef>
                <a:spcPts val="775"/>
              </a:spcBef>
            </a:pP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700" kern="0" spc="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UNFCCC</a:t>
            </a: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2001 </a:t>
            </a:r>
            <a:r>
              <a:rPr sz="2700" kern="0" spc="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COP</a:t>
            </a: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</a:t>
            </a:r>
            <a:r>
              <a:rPr sz="2700" kern="0" spc="15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(11/</a:t>
            </a:r>
            <a:r>
              <a:rPr sz="2700" kern="0" spc="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CP</a:t>
            </a: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.7):</a:t>
            </a:r>
            <a:endParaRPr lang="en-US" altLang="en-US" sz="2700" dirty="0"/>
          </a:p>
          <a:p>
            <a:pPr marL="12700" algn="l" rtl="0" eaLnBrk="0">
              <a:lnSpc>
                <a:spcPct val="98000"/>
              </a:lnSpc>
              <a:spcBef>
                <a:spcPts val="975"/>
              </a:spcBef>
            </a:pPr>
            <a:r>
              <a:rPr sz="2700" kern="0" spc="40" dirty="0">
                <a:solidFill>
                  <a:srgbClr val="1513E5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人为活动直接引起的</a:t>
            </a:r>
            <a:r>
              <a:rPr sz="2700" kern="0" spc="30" dirty="0">
                <a:solidFill>
                  <a:srgbClr val="1513E5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林地转化为非林地。</a:t>
            </a:r>
            <a:endParaRPr lang="en-US" altLang="en-US" sz="27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1000" dirty="0"/>
          </a:p>
          <a:p>
            <a:pPr algn="l" rtl="0" eaLnBrk="0">
              <a:lnSpc>
                <a:spcPct val="113000"/>
              </a:lnSpc>
            </a:pPr>
            <a:endParaRPr lang="en-US" altLang="en-US" sz="600" dirty="0"/>
          </a:p>
          <a:p>
            <a:pPr marL="243840" indent="-229235" algn="l" rtl="0" eaLnBrk="0">
              <a:lnSpc>
                <a:spcPct val="96000"/>
              </a:lnSpc>
              <a:spcBef>
                <a:spcPts val="0"/>
              </a:spcBef>
            </a:pPr>
            <a:r>
              <a:rPr sz="2700" kern="0" spc="80" dirty="0">
                <a:solidFill>
                  <a:srgbClr val="1513E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</a:t>
            </a:r>
            <a:r>
              <a:rPr sz="2700" kern="0" spc="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FAO</a:t>
            </a:r>
            <a:r>
              <a:rPr sz="2700" kern="0" spc="8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2001:</a:t>
            </a:r>
            <a:r>
              <a:rPr sz="2700" kern="0" spc="80" dirty="0">
                <a:solidFill>
                  <a:srgbClr val="1513E5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将森林转换为另一种</a:t>
            </a:r>
            <a:r>
              <a:rPr sz="2700" kern="0" spc="70" dirty="0">
                <a:solidFill>
                  <a:srgbClr val="1513E5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土地用途或长期将树</a:t>
            </a:r>
            <a:r>
              <a:rPr sz="2700" kern="0" spc="-10" dirty="0">
                <a:solidFill>
                  <a:srgbClr val="1513E5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700" kern="0" spc="50" dirty="0">
                <a:solidFill>
                  <a:srgbClr val="1513E5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冠覆盖率降低到最低</a:t>
            </a:r>
            <a:r>
              <a:rPr sz="2700" kern="0" spc="50" dirty="0">
                <a:solidFill>
                  <a:srgbClr val="1513E5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10%</a:t>
            </a:r>
            <a:r>
              <a:rPr sz="2700" kern="0" spc="50" dirty="0">
                <a:solidFill>
                  <a:srgbClr val="1513E5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阈值以下。</a:t>
            </a:r>
            <a:endParaRPr lang="en-US" altLang="en-US" sz="2700" dirty="0"/>
          </a:p>
        </p:txBody>
      </p:sp>
      <p:sp>
        <p:nvSpPr>
          <p:cNvPr id="510" name="textbox 510"/>
          <p:cNvSpPr/>
          <p:nvPr/>
        </p:nvSpPr>
        <p:spPr>
          <a:xfrm>
            <a:off x="3679795" y="263494"/>
            <a:ext cx="1642110" cy="4902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3200" kern="0" spc="-2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REDD涵义</a:t>
            </a:r>
            <a:endParaRPr lang="en-US" altLang="en-US" sz="3200" kern="0" spc="-2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box 516"/>
          <p:cNvSpPr/>
          <p:nvPr/>
        </p:nvSpPr>
        <p:spPr>
          <a:xfrm>
            <a:off x="713578" y="1575644"/>
            <a:ext cx="7678419" cy="39287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5875" indent="-3175" algn="l" rtl="0" eaLnBrk="0">
              <a:lnSpc>
                <a:spcPct val="97000"/>
              </a:lnSpc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REDD</a:t>
            </a:r>
            <a:r>
              <a:rPr sz="27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+:</a:t>
            </a:r>
            <a:r>
              <a:rPr sz="2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减少毁林和森林退化所致碳排放，</a:t>
            </a:r>
            <a:r>
              <a:rPr sz="2700" kern="0" spc="6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</a:t>
            </a:r>
            <a:r>
              <a:rPr sz="2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育，森林可持续经营和提高森林</a:t>
            </a:r>
            <a:r>
              <a:rPr sz="2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碳储存作用。</a:t>
            </a:r>
            <a:endParaRPr lang="en-US" altLang="en-US" sz="2700" dirty="0"/>
          </a:p>
          <a:p>
            <a:pPr algn="l" rtl="0" eaLnBrk="0">
              <a:lnSpc>
                <a:spcPct val="109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1000" dirty="0"/>
          </a:p>
          <a:p>
            <a:pPr marL="51435" algn="l" rtl="0" eaLnBrk="0">
              <a:lnSpc>
                <a:spcPct val="84000"/>
              </a:lnSpc>
              <a:spcBef>
                <a:spcPts val="1200"/>
              </a:spcBef>
            </a:pPr>
            <a:r>
              <a:rPr sz="4000" kern="0" spc="-421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4000" kern="0" spc="-221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600" kern="0" spc="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毁林（</a:t>
            </a:r>
            <a:r>
              <a:rPr sz="26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deforestation</a:t>
            </a:r>
            <a:r>
              <a:rPr sz="2600" kern="0" spc="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2600" dirty="0"/>
          </a:p>
          <a:p>
            <a:pPr marL="51435" algn="l" rtl="0" eaLnBrk="0">
              <a:lnSpc>
                <a:spcPct val="98000"/>
              </a:lnSpc>
              <a:spcBef>
                <a:spcPts val="25"/>
              </a:spcBef>
            </a:pPr>
            <a:r>
              <a:rPr sz="3400" kern="0" spc="-334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3400" kern="0" spc="-163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200" kern="0" spc="5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森林退化</a:t>
            </a:r>
            <a:endParaRPr lang="en-US" altLang="en-US" sz="2200" dirty="0"/>
          </a:p>
          <a:p>
            <a:pPr marL="51435" algn="l" rtl="0" eaLnBrk="0">
              <a:lnSpc>
                <a:spcPct val="98000"/>
              </a:lnSpc>
              <a:spcBef>
                <a:spcPts val="20"/>
              </a:spcBef>
            </a:pPr>
            <a:r>
              <a:rPr sz="3400" kern="0" spc="-334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3400" kern="0" spc="-163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200" kern="0" spc="5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森林保育</a:t>
            </a:r>
            <a:endParaRPr lang="en-US" altLang="en-US" sz="2200" dirty="0"/>
          </a:p>
          <a:p>
            <a:pPr marL="51435" algn="l" rtl="0" eaLnBrk="0">
              <a:lnSpc>
                <a:spcPct val="86000"/>
              </a:lnSpc>
              <a:spcBef>
                <a:spcPts val="5"/>
              </a:spcBef>
            </a:pPr>
            <a:r>
              <a:rPr sz="3900" kern="0" spc="-407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3900" kern="0" spc="-206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500" kern="0" spc="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可持续的森林经营</a:t>
            </a:r>
            <a:endParaRPr lang="en-US" altLang="en-US" sz="2500" dirty="0"/>
          </a:p>
          <a:p>
            <a:pPr marL="51435" algn="l" rtl="0" eaLnBrk="0">
              <a:lnSpc>
                <a:spcPct val="96000"/>
              </a:lnSpc>
              <a:spcBef>
                <a:spcPts val="40"/>
              </a:spcBef>
            </a:pPr>
            <a:r>
              <a:rPr sz="3900" kern="0" spc="-407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.</a:t>
            </a:r>
            <a:r>
              <a:rPr sz="3900" kern="0" spc="-2150" dirty="0">
                <a:solidFill>
                  <a:srgbClr val="008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500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提高森林碳储量</a:t>
            </a:r>
            <a:endParaRPr lang="en-US" altLang="en-US" sz="2500" dirty="0"/>
          </a:p>
        </p:txBody>
      </p:sp>
      <p:sp>
        <p:nvSpPr>
          <p:cNvPr id="520" name="textbox 520"/>
          <p:cNvSpPr/>
          <p:nvPr/>
        </p:nvSpPr>
        <p:spPr>
          <a:xfrm>
            <a:off x="3651732" y="183463"/>
            <a:ext cx="2063750" cy="546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3600" kern="0" spc="-3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REDD+内容</a:t>
            </a:r>
            <a:endParaRPr lang="en-US" altLang="en-US" sz="3600" kern="0" spc="-3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box 528"/>
          <p:cNvSpPr/>
          <p:nvPr/>
        </p:nvSpPr>
        <p:spPr>
          <a:xfrm>
            <a:off x="2747244" y="2827329"/>
            <a:ext cx="4077334" cy="5981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3900" kern="0" spc="80" dirty="0">
                <a:ln w="14503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林产品碳核算方法</a:t>
            </a:r>
            <a:endParaRPr lang="en-US" altLang="en-US" sz="39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picture 5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39439" y="1763268"/>
            <a:ext cx="5448300" cy="3782567"/>
          </a:xfrm>
          <a:prstGeom prst="rect">
            <a:avLst/>
          </a:prstGeom>
        </p:spPr>
      </p:pic>
      <p:sp>
        <p:nvSpPr>
          <p:cNvPr id="538" name="textbox 538"/>
          <p:cNvSpPr/>
          <p:nvPr/>
        </p:nvSpPr>
        <p:spPr>
          <a:xfrm>
            <a:off x="3354762" y="263241"/>
            <a:ext cx="4020820" cy="503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3200" b="1" kern="0" spc="-13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核算方法</a:t>
            </a:r>
            <a:r>
              <a:rPr sz="3200" kern="0" spc="-13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200" b="1" kern="0" spc="-13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Calibri" panose="020F0502020204030204"/>
                <a:cs typeface="Calibri" panose="020F0502020204030204"/>
              </a:rPr>
              <a:t>app</a:t>
            </a:r>
            <a:r>
              <a:rPr sz="3200" b="1" kern="0" spc="-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</a:t>
            </a:r>
            <a:r>
              <a:rPr sz="3200" b="1" kern="0" spc="-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oach</a:t>
            </a:r>
            <a:r>
              <a:rPr sz="3200" kern="0" spc="-140" dirty="0">
                <a:ln w="1162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en-US" altLang="en-US" sz="3200" dirty="0"/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634488" y="979628"/>
            <a:ext cx="1600715" cy="1044195"/>
            <a:chOff x="0" y="0"/>
            <a:chExt cx="1600715" cy="1044195"/>
          </a:xfrm>
        </p:grpSpPr>
        <p:sp>
          <p:nvSpPr>
            <p:cNvPr id="540" name="path"/>
            <p:cNvSpPr/>
            <p:nvPr/>
          </p:nvSpPr>
          <p:spPr>
            <a:xfrm>
              <a:off x="4067" y="4876"/>
              <a:ext cx="1592580" cy="1033271"/>
            </a:xfrm>
            <a:custGeom>
              <a:avLst/>
              <a:gdLst/>
              <a:ahLst/>
              <a:cxnLst/>
              <a:rect l="0" t="0" r="0" b="0"/>
              <a:pathLst>
                <a:path w="2508" h="1627">
                  <a:moveTo>
                    <a:pt x="0" y="1046"/>
                  </a:moveTo>
                  <a:lnTo>
                    <a:pt x="386" y="724"/>
                  </a:lnTo>
                  <a:lnTo>
                    <a:pt x="248" y="322"/>
                  </a:lnTo>
                  <a:lnTo>
                    <a:pt x="867" y="322"/>
                  </a:lnTo>
                  <a:lnTo>
                    <a:pt x="1254" y="0"/>
                  </a:lnTo>
                  <a:lnTo>
                    <a:pt x="1640" y="322"/>
                  </a:lnTo>
                  <a:lnTo>
                    <a:pt x="2259" y="322"/>
                  </a:lnTo>
                  <a:lnTo>
                    <a:pt x="2121" y="724"/>
                  </a:lnTo>
                  <a:lnTo>
                    <a:pt x="2508" y="1046"/>
                  </a:lnTo>
                  <a:lnTo>
                    <a:pt x="1950" y="1225"/>
                  </a:lnTo>
                  <a:lnTo>
                    <a:pt x="1812" y="1627"/>
                  </a:lnTo>
                  <a:lnTo>
                    <a:pt x="1254" y="1448"/>
                  </a:lnTo>
                  <a:lnTo>
                    <a:pt x="695" y="1627"/>
                  </a:lnTo>
                  <a:lnTo>
                    <a:pt x="558" y="1225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2" name="path"/>
            <p:cNvSpPr/>
            <p:nvPr/>
          </p:nvSpPr>
          <p:spPr>
            <a:xfrm>
              <a:off x="0" y="0"/>
              <a:ext cx="1600715" cy="1044195"/>
            </a:xfrm>
            <a:custGeom>
              <a:avLst/>
              <a:gdLst/>
              <a:ahLst/>
              <a:cxnLst/>
              <a:rect l="0" t="0" r="0" b="0"/>
              <a:pathLst>
                <a:path w="2520" h="1644">
                  <a:moveTo>
                    <a:pt x="6" y="1054"/>
                  </a:moveTo>
                  <a:lnTo>
                    <a:pt x="392" y="731"/>
                  </a:lnTo>
                  <a:lnTo>
                    <a:pt x="254" y="329"/>
                  </a:lnTo>
                  <a:moveTo>
                    <a:pt x="874" y="329"/>
                  </a:moveTo>
                  <a:lnTo>
                    <a:pt x="1260" y="7"/>
                  </a:lnTo>
                  <a:lnTo>
                    <a:pt x="1646" y="329"/>
                  </a:lnTo>
                  <a:moveTo>
                    <a:pt x="2266" y="329"/>
                  </a:moveTo>
                  <a:lnTo>
                    <a:pt x="2128" y="731"/>
                  </a:lnTo>
                  <a:lnTo>
                    <a:pt x="2514" y="1054"/>
                  </a:lnTo>
                  <a:lnTo>
                    <a:pt x="1956" y="1233"/>
                  </a:lnTo>
                  <a:lnTo>
                    <a:pt x="1818" y="1634"/>
                  </a:lnTo>
                  <a:lnTo>
                    <a:pt x="1260" y="1456"/>
                  </a:lnTo>
                  <a:lnTo>
                    <a:pt x="702" y="1634"/>
                  </a:lnTo>
                  <a:lnTo>
                    <a:pt x="564" y="1233"/>
                  </a:lnTo>
                  <a:lnTo>
                    <a:pt x="6" y="1054"/>
                  </a:lnTo>
                </a:path>
              </a:pathLst>
            </a:custGeom>
            <a:noFill/>
            <a:ln w="12700" cap="flat">
              <a:solidFill>
                <a:srgbClr val="41719C">
                  <a:alpha val="100000"/>
                </a:srgbClr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44" name="textbox 544"/>
          <p:cNvSpPr/>
          <p:nvPr/>
        </p:nvSpPr>
        <p:spPr>
          <a:xfrm>
            <a:off x="632877" y="3535069"/>
            <a:ext cx="2197100" cy="628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1000"/>
              </a:lnSpc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碳储量变化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=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森林生长量含碳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砍伐剩余物的碳排放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采伐量 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的碳排放。</a:t>
            </a:r>
            <a:endParaRPr lang="en-US" altLang="en-US" sz="1300" dirty="0"/>
          </a:p>
        </p:txBody>
      </p:sp>
      <p:sp>
        <p:nvSpPr>
          <p:cNvPr id="546" name="textbox 546"/>
          <p:cNvSpPr/>
          <p:nvPr/>
        </p:nvSpPr>
        <p:spPr>
          <a:xfrm>
            <a:off x="777341" y="2602077"/>
            <a:ext cx="1268094" cy="2857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IPCC</a:t>
            </a:r>
            <a:r>
              <a:rPr sz="1800" kern="0" spc="-10" dirty="0">
                <a:ln w="652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缺省法</a:t>
            </a:r>
            <a:endParaRPr lang="en-US" altLang="en-US" sz="1800" dirty="0"/>
          </a:p>
        </p:txBody>
      </p:sp>
      <p:sp>
        <p:nvSpPr>
          <p:cNvPr id="548" name="textbox 548"/>
          <p:cNvSpPr/>
          <p:nvPr/>
        </p:nvSpPr>
        <p:spPr>
          <a:xfrm>
            <a:off x="1038402" y="4822926"/>
            <a:ext cx="925830" cy="2806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800" kern="0" spc="-30" dirty="0">
                <a:ln w="652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瞬时排放</a:t>
            </a:r>
            <a:endParaRPr lang="en-US" altLang="en-US" sz="1800" dirty="0"/>
          </a:p>
        </p:txBody>
      </p:sp>
      <p:sp>
        <p:nvSpPr>
          <p:cNvPr id="550" name="textbox 550"/>
          <p:cNvSpPr/>
          <p:nvPr/>
        </p:nvSpPr>
        <p:spPr>
          <a:xfrm>
            <a:off x="1164628" y="1334656"/>
            <a:ext cx="549275" cy="330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100" kern="0" spc="-30" dirty="0">
                <a:ln w="762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规则</a:t>
            </a:r>
            <a:endParaRPr lang="en-US" altLang="en-US" sz="2100" dirty="0"/>
          </a:p>
        </p:txBody>
      </p:sp>
      <p:sp>
        <p:nvSpPr>
          <p:cNvPr id="556" name="path"/>
          <p:cNvSpPr/>
          <p:nvPr/>
        </p:nvSpPr>
        <p:spPr>
          <a:xfrm>
            <a:off x="796264" y="1182751"/>
            <a:ext cx="1277137" cy="12700"/>
          </a:xfrm>
          <a:custGeom>
            <a:avLst/>
            <a:gdLst/>
            <a:ahLst/>
            <a:cxnLst/>
            <a:rect l="0" t="0" r="0" b="0"/>
            <a:pathLst>
              <a:path w="2011" h="20">
                <a:moveTo>
                  <a:pt x="0" y="10"/>
                </a:moveTo>
                <a:lnTo>
                  <a:pt x="619" y="10"/>
                </a:lnTo>
                <a:moveTo>
                  <a:pt x="1391" y="10"/>
                </a:moveTo>
                <a:lnTo>
                  <a:pt x="2011" y="10"/>
                </a:lnTo>
              </a:path>
            </a:pathLst>
          </a:custGeom>
          <a:noFill/>
          <a:ln w="12700" cap="flat">
            <a:solidFill>
              <a:srgbClr val="41719C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picture 5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627376" y="1694688"/>
            <a:ext cx="6216395" cy="3893819"/>
          </a:xfrm>
          <a:prstGeom prst="rect">
            <a:avLst/>
          </a:prstGeom>
        </p:spPr>
      </p:pic>
      <p:sp>
        <p:nvSpPr>
          <p:cNvPr id="562" name="textbox 562"/>
          <p:cNvSpPr/>
          <p:nvPr/>
        </p:nvSpPr>
        <p:spPr>
          <a:xfrm>
            <a:off x="292720" y="1950441"/>
            <a:ext cx="2166620" cy="30568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454025" algn="l" rtl="0" eaLnBrk="0">
              <a:lnSpc>
                <a:spcPct val="95000"/>
              </a:lnSpc>
            </a:pPr>
            <a:r>
              <a:rPr sz="1800" kern="0" spc="-10" dirty="0">
                <a:ln w="652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大气流动法</a:t>
            </a:r>
            <a:endParaRPr lang="en-US" altLang="en-US" sz="1800" dirty="0"/>
          </a:p>
          <a:p>
            <a:pPr algn="l" rtl="0" eaLnBrk="0">
              <a:lnSpc>
                <a:spcPct val="134000"/>
              </a:lnSpc>
            </a:pPr>
            <a:endParaRPr lang="en-US" altLang="en-US" sz="1000" dirty="0"/>
          </a:p>
          <a:p>
            <a:pPr algn="l" rtl="0" eaLnBrk="0">
              <a:lnSpc>
                <a:spcPct val="135000"/>
              </a:lnSpc>
            </a:pPr>
            <a:endParaRPr lang="en-US" altLang="en-US" sz="1000" dirty="0"/>
          </a:p>
          <a:p>
            <a:pPr algn="r" rtl="0" eaLnBrk="0">
              <a:lnSpc>
                <a:spcPct val="87000"/>
              </a:lnSpc>
              <a:spcBef>
                <a:spcPts val="395"/>
              </a:spcBef>
            </a:pPr>
            <a:r>
              <a:rPr sz="1300" kern="0" spc="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大气的碳流动</a:t>
            </a:r>
            <a:r>
              <a:rPr sz="1300" kern="0" spc="1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sz="1300" kern="0" spc="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森林生长</a:t>
            </a:r>
            <a:endParaRPr lang="en-US" altLang="en-US" sz="1300" dirty="0"/>
          </a:p>
          <a:p>
            <a:pPr marL="12700" algn="l" rtl="0" eaLnBrk="0">
              <a:lnSpc>
                <a:spcPct val="159000"/>
              </a:lnSpc>
              <a:spcBef>
                <a:spcPts val="35"/>
              </a:spcBef>
            </a:pP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量含碳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砍伐剩余物碳排放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消费产品分解或燃烧的碳排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放。</a:t>
            </a:r>
            <a:endParaRPr lang="en-US" altLang="en-US" sz="13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marL="405765" algn="l" rtl="0" eaLnBrk="0">
              <a:lnSpc>
                <a:spcPct val="95000"/>
              </a:lnSpc>
              <a:spcBef>
                <a:spcPts val="550"/>
              </a:spcBef>
            </a:pPr>
            <a:r>
              <a:rPr sz="1800" kern="0" spc="-10" dirty="0">
                <a:ln w="652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何时、何地</a:t>
            </a:r>
            <a:endParaRPr lang="en-US" altLang="en-US" sz="1800" dirty="0"/>
          </a:p>
          <a:p>
            <a:pPr marL="188595" algn="l" rtl="0" eaLnBrk="0">
              <a:lnSpc>
                <a:spcPct val="93000"/>
              </a:lnSpc>
              <a:spcBef>
                <a:spcPts val="115"/>
              </a:spcBef>
            </a:pPr>
            <a:r>
              <a:rPr sz="1800" kern="0" spc="-10" dirty="0">
                <a:ln w="652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发生碳排放和碳</a:t>
            </a:r>
            <a:endParaRPr lang="en-US" altLang="en-US" sz="1800" dirty="0"/>
          </a:p>
          <a:p>
            <a:pPr marL="768350" algn="l" rtl="0" eaLnBrk="0">
              <a:lnSpc>
                <a:spcPct val="93000"/>
              </a:lnSpc>
              <a:spcBef>
                <a:spcPts val="150"/>
              </a:spcBef>
            </a:pPr>
            <a:r>
              <a:rPr sz="1800" kern="0" spc="-50" dirty="0">
                <a:ln w="654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清除</a:t>
            </a:r>
            <a:endParaRPr lang="en-US" altLang="en-US" sz="1800" dirty="0"/>
          </a:p>
        </p:txBody>
      </p:sp>
      <p:sp>
        <p:nvSpPr>
          <p:cNvPr id="564" name="textbox 564"/>
          <p:cNvSpPr/>
          <p:nvPr/>
        </p:nvSpPr>
        <p:spPr>
          <a:xfrm>
            <a:off x="3888799" y="272380"/>
            <a:ext cx="1648460" cy="499744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200" b="1" kern="0" spc="-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核算方法</a:t>
            </a:r>
            <a:endParaRPr lang="en-US" altLang="en-US" sz="3200" b="1" kern="0" spc="-1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5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66416" y="1743455"/>
            <a:ext cx="6272783" cy="4029455"/>
          </a:xfrm>
          <a:prstGeom prst="rect">
            <a:avLst/>
          </a:prstGeom>
        </p:spPr>
      </p:pic>
      <p:sp>
        <p:nvSpPr>
          <p:cNvPr id="574" name="textbox 574"/>
          <p:cNvSpPr/>
          <p:nvPr/>
        </p:nvSpPr>
        <p:spPr>
          <a:xfrm>
            <a:off x="336532" y="2101951"/>
            <a:ext cx="1741170" cy="2045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81940" algn="l" rtl="0" eaLnBrk="0">
              <a:lnSpc>
                <a:spcPct val="95000"/>
              </a:lnSpc>
            </a:pPr>
            <a:r>
              <a:rPr sz="1800" kern="0" spc="-10" dirty="0">
                <a:ln w="652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储量变化法</a:t>
            </a:r>
            <a:endParaRPr lang="en-US" altLang="en-US" sz="1800" dirty="0"/>
          </a:p>
          <a:p>
            <a:pPr marL="18415" algn="l" rtl="0" eaLnBrk="0">
              <a:lnSpc>
                <a:spcPts val="1685"/>
              </a:lnSpc>
              <a:spcBef>
                <a:spcPts val="905"/>
              </a:spcBef>
            </a:pPr>
            <a:r>
              <a:rPr sz="2000" kern="0" spc="20" baseline="6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sz="2000" kern="0" spc="0" baseline="6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300" kern="0" spc="0" baseline="-14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</a:t>
            </a:r>
            <a:r>
              <a:rPr sz="1300" kern="0" spc="20" baseline="-14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sz="1300" kern="0" spc="0" baseline="-14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SC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20" baseline="6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sz="2000" kern="0" spc="0" baseline="6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</a:t>
            </a:r>
            <a:r>
              <a:rPr sz="1300" kern="0" spc="0" baseline="-14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</a:t>
            </a:r>
            <a:r>
              <a:rPr sz="2000" kern="0" spc="20" baseline="6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sz="2000" kern="0" spc="0" baseline="6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IM</a:t>
            </a:r>
            <a:r>
              <a:rPr sz="1300" kern="0" spc="0" baseline="-14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</a:t>
            </a:r>
            <a:r>
              <a:rPr sz="800" kern="0" spc="2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20" baseline="6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2000" kern="0" spc="0" baseline="6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r>
              <a:rPr sz="1300" kern="0" spc="0" baseline="-14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</a:t>
            </a:r>
            <a:r>
              <a:rPr sz="1300" kern="0" spc="20" baseline="-14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sz="1300" kern="0" spc="0" baseline="-14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SC</a:t>
            </a:r>
            <a:endParaRPr lang="en-US" altLang="en-US" sz="1300" baseline="-14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10000"/>
              </a:lnSpc>
            </a:pPr>
            <a:endParaRPr lang="en-US" altLang="en-US" sz="300" dirty="0"/>
          </a:p>
          <a:p>
            <a:pPr marL="12700" indent="635" algn="l" rtl="0" eaLnBrk="0">
              <a:lnSpc>
                <a:spcPct val="103000"/>
              </a:lnSpc>
              <a:spcBef>
                <a:spcPts val="0"/>
              </a:spcBef>
            </a:pP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碳储量变化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（森林生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长量含碳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砍伐剩余物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排放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木材生产含碳）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（木材消费量含碳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内消费木材的分解或</a:t>
            </a:r>
            <a:r>
              <a:rPr sz="13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燃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3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烧而排碳）</a:t>
            </a:r>
            <a:endParaRPr lang="en-US" altLang="en-US" sz="1300" dirty="0"/>
          </a:p>
        </p:txBody>
      </p:sp>
      <p:sp>
        <p:nvSpPr>
          <p:cNvPr id="576" name="textbox 576"/>
          <p:cNvSpPr/>
          <p:nvPr/>
        </p:nvSpPr>
        <p:spPr>
          <a:xfrm>
            <a:off x="300710" y="4629886"/>
            <a:ext cx="1630045" cy="5632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239395" indent="-226695" algn="l" rtl="0" eaLnBrk="0">
              <a:lnSpc>
                <a:spcPct val="98000"/>
              </a:lnSpc>
            </a:pPr>
            <a:r>
              <a:rPr sz="1800" kern="0" spc="0" dirty="0">
                <a:ln w="652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产品中固定的碳</a:t>
            </a:r>
            <a:r>
              <a:rPr sz="1800" kern="0" spc="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800" kern="0" spc="0" dirty="0">
                <a:ln w="652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会发生转移</a:t>
            </a:r>
            <a:endParaRPr lang="en-US" altLang="en-US" sz="1800" dirty="0"/>
          </a:p>
        </p:txBody>
      </p:sp>
      <p:sp>
        <p:nvSpPr>
          <p:cNvPr id="578" name="textbox 578"/>
          <p:cNvSpPr/>
          <p:nvPr/>
        </p:nvSpPr>
        <p:spPr>
          <a:xfrm>
            <a:off x="3744527" y="295874"/>
            <a:ext cx="1648460" cy="499744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200" b="1" kern="0" spc="-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核算方法</a:t>
            </a:r>
            <a:endParaRPr lang="en-US" altLang="en-US" sz="3200" b="1" kern="0" spc="-1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3736" y="1025652"/>
            <a:ext cx="8345423" cy="5699759"/>
          </a:xfrm>
          <a:prstGeom prst="rect">
            <a:avLst/>
          </a:prstGeom>
        </p:spPr>
      </p:pic>
      <p:sp>
        <p:nvSpPr>
          <p:cNvPr id="48" name="textbox 48"/>
          <p:cNvSpPr/>
          <p:nvPr/>
        </p:nvSpPr>
        <p:spPr>
          <a:xfrm>
            <a:off x="3153517" y="181665"/>
            <a:ext cx="3058795" cy="601980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900" kern="0" spc="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全球气候变化</a:t>
            </a:r>
            <a:endParaRPr lang="en-US" altLang="en-US" sz="3900" kern="0" spc="7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picture 5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21151" y="1676400"/>
            <a:ext cx="5865875" cy="3979163"/>
          </a:xfrm>
          <a:prstGeom prst="rect">
            <a:avLst/>
          </a:prstGeom>
        </p:spPr>
      </p:pic>
      <p:sp>
        <p:nvSpPr>
          <p:cNvPr id="588" name="textbox 588"/>
          <p:cNvSpPr/>
          <p:nvPr/>
        </p:nvSpPr>
        <p:spPr>
          <a:xfrm>
            <a:off x="184048" y="1824838"/>
            <a:ext cx="2856864" cy="18980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873125" algn="l" rtl="0" eaLnBrk="0">
              <a:lnSpc>
                <a:spcPct val="95000"/>
              </a:lnSpc>
            </a:pPr>
            <a:r>
              <a:rPr sz="1800" kern="0" spc="-20" dirty="0">
                <a:ln w="652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生产法</a:t>
            </a:r>
            <a:endParaRPr lang="en-US" altLang="en-US" sz="18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r" rtl="0" eaLnBrk="0">
              <a:lnSpc>
                <a:spcPct val="83000"/>
              </a:lnSpc>
              <a:spcBef>
                <a:spcPts val="36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碳储量变化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（森林生长量含碳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砍伐剩</a:t>
            </a:r>
            <a:endParaRPr lang="en-US" altLang="en-US" sz="1200" dirty="0"/>
          </a:p>
          <a:p>
            <a:pPr marL="12700" indent="635" algn="l" rtl="0" eaLnBrk="0">
              <a:lnSpc>
                <a:spcPct val="154000"/>
              </a:lnSpc>
              <a:spcBef>
                <a:spcPts val="0"/>
              </a:spcBef>
            </a:pP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余物碳排放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产品生产量含碳）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（产品生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产量含碳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国内生长木材或产品的燃烧或分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解碳排放）</a:t>
            </a:r>
            <a:endParaRPr lang="en-US" altLang="en-US" sz="1200" dirty="0"/>
          </a:p>
          <a:p>
            <a:pPr algn="l" rtl="0" eaLnBrk="0">
              <a:lnSpc>
                <a:spcPct val="119000"/>
              </a:lnSpc>
            </a:pPr>
            <a:endParaRPr lang="en-US" altLang="en-US" sz="1000" dirty="0"/>
          </a:p>
          <a:p>
            <a:pPr algn="l" rtl="0" eaLnBrk="0">
              <a:lnSpc>
                <a:spcPct val="148000"/>
              </a:lnSpc>
            </a:pPr>
            <a:endParaRPr lang="en-US" altLang="en-US" sz="200" dirty="0"/>
          </a:p>
          <a:p>
            <a:pPr marL="17780" algn="l" rtl="0" eaLnBrk="0">
              <a:lnSpc>
                <a:spcPts val="1490"/>
              </a:lnSpc>
              <a:spcBef>
                <a:spcPts val="0"/>
              </a:spcBef>
            </a:pP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</a:t>
            </a:r>
            <a:r>
              <a:rPr sz="1200" kern="0" spc="0" baseline="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i-PA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＝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H</a:t>
            </a:r>
            <a:r>
              <a:rPr sz="1200" kern="0" spc="0" baseline="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r>
              <a:rPr sz="1200" kern="0" spc="0" baseline="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i-waste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</a:t>
            </a: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(E</a:t>
            </a:r>
            <a:r>
              <a:rPr sz="1200" kern="0" spc="0" baseline="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i-DOM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+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E</a:t>
            </a:r>
            <a:r>
              <a:rPr sz="1200" kern="0" spc="0" baseline="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i-EX-DOM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800" kern="0" spc="0" baseline="1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)</a:t>
            </a:r>
            <a:endParaRPr lang="en-US" altLang="en-US" sz="1800" baseline="13000" dirty="0"/>
          </a:p>
        </p:txBody>
      </p:sp>
      <p:sp>
        <p:nvSpPr>
          <p:cNvPr id="590" name="textbox 590"/>
          <p:cNvSpPr/>
          <p:nvPr/>
        </p:nvSpPr>
        <p:spPr>
          <a:xfrm>
            <a:off x="578993" y="4351629"/>
            <a:ext cx="1630045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" dirty="0"/>
          </a:p>
          <a:p>
            <a:pPr marL="360045" indent="-347980" algn="l" rtl="0" eaLnBrk="0">
              <a:lnSpc>
                <a:spcPct val="96000"/>
              </a:lnSpc>
            </a:pPr>
            <a:r>
              <a:rPr sz="1800" kern="0" spc="0" dirty="0">
                <a:ln w="652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何时发生碳排放</a:t>
            </a:r>
            <a:r>
              <a:rPr sz="1800" kern="0" spc="10" dirty="0"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800" kern="0" spc="-10" dirty="0">
                <a:ln w="6527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10"/>
                </a:ln>
                <a:solidFill>
                  <a:srgbClr val="FF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和碳清除</a:t>
            </a:r>
            <a:endParaRPr lang="en-US" altLang="en-US" sz="1800" dirty="0"/>
          </a:p>
        </p:txBody>
      </p:sp>
      <p:sp>
        <p:nvSpPr>
          <p:cNvPr id="592" name="textbox 592"/>
          <p:cNvSpPr/>
          <p:nvPr/>
        </p:nvSpPr>
        <p:spPr>
          <a:xfrm>
            <a:off x="3820727" y="325721"/>
            <a:ext cx="1648460" cy="4997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200" b="1" kern="0" spc="-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核算方法</a:t>
            </a:r>
            <a:endParaRPr lang="en-US" altLang="en-US" sz="3200" b="1" kern="0" spc="-1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textbox 600"/>
          <p:cNvSpPr/>
          <p:nvPr/>
        </p:nvSpPr>
        <p:spPr>
          <a:xfrm>
            <a:off x="1796072" y="1952764"/>
            <a:ext cx="1954529" cy="2546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2100" kern="0" spc="-8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100" kern="0" spc="16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100" kern="0" spc="-8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出材率</a:t>
            </a:r>
            <a:endParaRPr lang="en-US" altLang="en-US" sz="2100" dirty="0"/>
          </a:p>
          <a:p>
            <a:pPr marL="12700" algn="l" rtl="0" eaLnBrk="0">
              <a:lnSpc>
                <a:spcPts val="2795"/>
              </a:lnSpc>
            </a:pPr>
            <a:r>
              <a:rPr sz="2100" kern="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100" kern="0" spc="10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100" kern="0" spc="-5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剩余率</a:t>
            </a:r>
            <a:endParaRPr lang="en-US" altLang="en-US" sz="2100" dirty="0"/>
          </a:p>
          <a:p>
            <a:pPr marL="12700" algn="l" rtl="0" eaLnBrk="0">
              <a:lnSpc>
                <a:spcPct val="100000"/>
              </a:lnSpc>
            </a:pP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100" kern="0" spc="1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能源利用效率</a:t>
            </a:r>
            <a:endParaRPr lang="en-US" altLang="en-US" sz="2100" dirty="0"/>
          </a:p>
          <a:p>
            <a:pPr marL="12700" algn="l" rtl="0" eaLnBrk="0">
              <a:lnSpc>
                <a:spcPct val="100000"/>
              </a:lnSpc>
            </a:pP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100" kern="0" spc="9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排放因子</a:t>
            </a:r>
            <a:endParaRPr lang="en-US" altLang="en-US" sz="2100" dirty="0"/>
          </a:p>
          <a:p>
            <a:pPr marL="12700" algn="l" rtl="0" eaLnBrk="0">
              <a:lnSpc>
                <a:spcPct val="100000"/>
              </a:lnSpc>
              <a:spcBef>
                <a:spcPts val="5"/>
              </a:spcBef>
            </a:pPr>
            <a:r>
              <a:rPr sz="2100" kern="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100" kern="0" spc="10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100" kern="0" spc="-5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使用寿命</a:t>
            </a:r>
            <a:r>
              <a:rPr sz="2100" kern="0" spc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sz="2100" kern="0" spc="-5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100" kern="0" spc="10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100" kern="0" spc="-5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半衰期</a:t>
            </a:r>
            <a:endParaRPr lang="en-US" altLang="en-US" sz="2100" dirty="0"/>
          </a:p>
          <a:p>
            <a:pPr marL="12700" algn="l" rtl="0" eaLnBrk="0">
              <a:lnSpc>
                <a:spcPct val="100000"/>
              </a:lnSpc>
              <a:spcBef>
                <a:spcPts val="15"/>
              </a:spcBef>
            </a:pP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100" kern="0" spc="10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100" kern="0" spc="-4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废物回收率</a:t>
            </a:r>
            <a:endParaRPr lang="en-US" altLang="en-US" sz="2100" dirty="0"/>
          </a:p>
          <a:p>
            <a:pPr marL="12700" algn="l" rtl="0" eaLnBrk="0">
              <a:lnSpc>
                <a:spcPct val="78000"/>
              </a:lnSpc>
              <a:spcBef>
                <a:spcPts val="230"/>
              </a:spcBef>
            </a:pPr>
            <a:r>
              <a:rPr sz="2100" kern="0" spc="-2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endParaRPr lang="en-US" altLang="en-US" sz="2100" dirty="0"/>
          </a:p>
        </p:txBody>
      </p:sp>
      <p:sp>
        <p:nvSpPr>
          <p:cNvPr id="602" name="textbox 602"/>
          <p:cNvSpPr/>
          <p:nvPr/>
        </p:nvSpPr>
        <p:spPr>
          <a:xfrm>
            <a:off x="4093377" y="248636"/>
            <a:ext cx="1643379" cy="487044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3200" kern="0" spc="-2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转化系数</a:t>
            </a:r>
            <a:endParaRPr lang="en-US" altLang="en-US" sz="3200" kern="0" spc="-2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08" name="textbox 608"/>
          <p:cNvSpPr/>
          <p:nvPr/>
        </p:nvSpPr>
        <p:spPr>
          <a:xfrm>
            <a:off x="2144306" y="4389132"/>
            <a:ext cx="374650" cy="1181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730"/>
              </a:lnSpc>
            </a:pPr>
            <a:r>
              <a:rPr sz="2100" kern="0" spc="-50" dirty="0">
                <a:solidFill>
                  <a:srgbClr val="FF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……</a:t>
            </a:r>
            <a:endParaRPr lang="en-US" altLang="en-US" sz="21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picture 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34084" y="3140963"/>
            <a:ext cx="6544056" cy="2343912"/>
          </a:xfrm>
          <a:prstGeom prst="rect">
            <a:avLst/>
          </a:prstGeom>
        </p:spPr>
      </p:pic>
      <p:sp>
        <p:nvSpPr>
          <p:cNvPr id="612" name="textbox 612"/>
          <p:cNvSpPr/>
          <p:nvPr/>
        </p:nvSpPr>
        <p:spPr>
          <a:xfrm>
            <a:off x="655650" y="1852014"/>
            <a:ext cx="8097519" cy="11252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83000"/>
              </a:lnSpc>
            </a:pP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依据《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IPCC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2006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指南》和《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GPG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LULUCF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》（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2003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基于我国国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内的参数估算</a:t>
            </a:r>
            <a:endParaRPr lang="en-US" altLang="en-US" sz="1800" dirty="0"/>
          </a:p>
          <a:p>
            <a:pPr marL="12700" indent="13335" algn="l" rtl="0" eaLnBrk="0">
              <a:lnSpc>
                <a:spcPct val="158000"/>
              </a:lnSpc>
              <a:spcBef>
                <a:spcPts val="30"/>
              </a:spcBef>
            </a:pP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2016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的中国林产品碳储量变化，结果如下表所示。结果表明，</a:t>
            </a:r>
            <a:r>
              <a:rPr sz="1800" kern="0" spc="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201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年中国林产品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碳储量年增加量约为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40.30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Mt C·a</a:t>
            </a:r>
            <a:r>
              <a:rPr sz="1800" kern="0" spc="-10" baseline="29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baseline="29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，相当于净吸收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147.77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Mt CO</a:t>
            </a:r>
            <a:r>
              <a:rPr sz="1800" kern="0" spc="-20" baseline="-23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-e·a</a:t>
            </a:r>
            <a:r>
              <a:rPr sz="1800" kern="0" spc="-20" baseline="29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</a:t>
            </a:r>
            <a:r>
              <a:rPr sz="1100" kern="0" spc="-1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800" kern="0" spc="-20" baseline="290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en-US" sz="1800" dirty="0"/>
          </a:p>
        </p:txBody>
      </p:sp>
      <p:sp>
        <p:nvSpPr>
          <p:cNvPr id="616" name="textbox 616"/>
          <p:cNvSpPr/>
          <p:nvPr/>
        </p:nvSpPr>
        <p:spPr>
          <a:xfrm>
            <a:off x="3259632" y="269519"/>
            <a:ext cx="3054985" cy="381634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400" b="1" kern="0" spc="-2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中国木质林产品碳储量</a:t>
            </a:r>
            <a:endParaRPr lang="en-US" altLang="en-US" sz="2400" b="1" kern="0" spc="-2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picture 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84173" y="3790518"/>
            <a:ext cx="3162554" cy="1800733"/>
          </a:xfrm>
          <a:prstGeom prst="rect">
            <a:avLst/>
          </a:prstGeom>
        </p:spPr>
      </p:pic>
      <p:pic>
        <p:nvPicPr>
          <p:cNvPr id="626" name="picture 6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41671" y="3788283"/>
            <a:ext cx="2944240" cy="1753996"/>
          </a:xfrm>
          <a:prstGeom prst="rect">
            <a:avLst/>
          </a:prstGeom>
        </p:spPr>
      </p:pic>
      <p:pic>
        <p:nvPicPr>
          <p:cNvPr id="628" name="picture 6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67428" y="1627631"/>
            <a:ext cx="2968879" cy="1662049"/>
          </a:xfrm>
          <a:prstGeom prst="rect">
            <a:avLst/>
          </a:prstGeom>
        </p:spPr>
      </p:pic>
      <p:pic>
        <p:nvPicPr>
          <p:cNvPr id="630" name="picture 6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11554" y="1627631"/>
            <a:ext cx="2853309" cy="1662049"/>
          </a:xfrm>
          <a:prstGeom prst="rect">
            <a:avLst/>
          </a:prstGeom>
        </p:spPr>
      </p:pic>
      <p:sp>
        <p:nvSpPr>
          <p:cNvPr id="632" name="textbox 632"/>
          <p:cNvSpPr/>
          <p:nvPr/>
        </p:nvSpPr>
        <p:spPr>
          <a:xfrm>
            <a:off x="3207194" y="325450"/>
            <a:ext cx="2420620" cy="425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700" b="1" kern="0" spc="-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建筑用材碳储量</a:t>
            </a:r>
            <a:endParaRPr lang="en-US" altLang="en-US" sz="2700" b="1" kern="0" spc="-1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textbox 638"/>
          <p:cNvSpPr/>
          <p:nvPr/>
        </p:nvSpPr>
        <p:spPr>
          <a:xfrm>
            <a:off x="240988" y="4556257"/>
            <a:ext cx="8564244" cy="1709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根据研究，建造一栋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136m</a:t>
            </a:r>
            <a:r>
              <a:rPr sz="1600" kern="0" spc="9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的建筑时，钢筋混凝土构造的住宅和钢筋预制板住宅的主要材料制造</a:t>
            </a:r>
            <a:endParaRPr lang="en-US" altLang="en-US" sz="1500" dirty="0"/>
          </a:p>
          <a:p>
            <a:pPr marL="239395" indent="9525" algn="l" rtl="0" eaLnBrk="0">
              <a:lnSpc>
                <a:spcPct val="160000"/>
              </a:lnSpc>
              <a:spcBef>
                <a:spcPts val="40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时的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1600" kern="0" spc="90" baseline="-2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平均排放量分别是木结构住宅的二氧化碳排放量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4.24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2.87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倍，其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中木构造建筑的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1600" kern="0" spc="80" baseline="-2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排放量约为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138.5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kg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·m</a:t>
            </a:r>
            <a:r>
              <a:rPr sz="1600" kern="0" spc="8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-2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，若以木结构建筑取代钢筋混凝土与钢筋预制板建筑，可以削减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1600" kern="0" spc="80" baseline="-23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放量分别是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449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kg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·m</a:t>
            </a:r>
            <a:r>
              <a:rPr sz="1600" kern="0" spc="8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-2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258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kg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·m</a:t>
            </a:r>
            <a:r>
              <a:rPr sz="1600" kern="0" spc="8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-2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。每单位建筑面积的木建筑、钢筋混凝土和钢筋预制板建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筑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分别碳储量分别为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44.1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kg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·m</a:t>
            </a:r>
            <a:r>
              <a:rPr sz="1600" kern="0" spc="5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-2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11.8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kg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·m</a:t>
            </a:r>
            <a:r>
              <a:rPr sz="1600" kern="0" spc="4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-2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11.0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kg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·m</a:t>
            </a:r>
            <a:r>
              <a:rPr sz="1600" kern="0" spc="40" baseline="29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-2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1500" dirty="0"/>
          </a:p>
        </p:txBody>
      </p:sp>
      <p:graphicFrame>
        <p:nvGraphicFramePr>
          <p:cNvPr id="642" name="table 642"/>
          <p:cNvGraphicFramePr>
            <a:graphicFrameLocks noGrp="1"/>
          </p:cNvGraphicFramePr>
          <p:nvPr/>
        </p:nvGraphicFramePr>
        <p:xfrm>
          <a:off x="5134519" y="1383243"/>
          <a:ext cx="3065144" cy="2305684"/>
        </p:xfrm>
        <a:graphic>
          <a:graphicData uri="http://schemas.openxmlformats.org/drawingml/2006/table">
            <a:tbl>
              <a:tblPr/>
              <a:tblGrid>
                <a:gridCol w="512444"/>
                <a:gridCol w="680719"/>
                <a:gridCol w="675640"/>
                <a:gridCol w="671194"/>
                <a:gridCol w="525144"/>
              </a:tblGrid>
              <a:tr h="19303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6192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木结构</a:t>
                      </a:r>
                      <a:endParaRPr lang="en-US" altLang="en-US" sz="900" dirty="0"/>
                    </a:p>
                  </a:txBody>
                  <a:tcPr marL="0" marR="0" marT="348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38759">
                <a:tc vMerge="1">
                  <a:tcPr marL="0" marR="0" marT="0" marB="0" vert="horz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 gridSpan="3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415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3020" algn="l" rtl="0" eaLnBrk="0">
                        <a:lnSpc>
                          <a:spcPct val="93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钢筋混凝土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200" dirty="0"/>
                    </a:p>
                    <a:p>
                      <a:pPr marL="36830" algn="l" rtl="0" eaLnBrk="0">
                        <a:lnSpc>
                          <a:spcPct val="87000"/>
                        </a:lnSpc>
                      </a:pP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钢筋预制板</a:t>
                      </a:r>
                      <a:endParaRPr lang="en-US" altLang="en-US" sz="9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415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 gridSpan="2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pSp>
        <p:nvGrpSpPr>
          <p:cNvPr id="28" name="group 28"/>
          <p:cNvGrpSpPr/>
          <p:nvPr/>
        </p:nvGrpSpPr>
        <p:grpSpPr>
          <a:xfrm rot="21600000">
            <a:off x="1160561" y="1805270"/>
            <a:ext cx="3198598" cy="1634256"/>
            <a:chOff x="0" y="0"/>
            <a:chExt cx="3198598" cy="1634256"/>
          </a:xfrm>
        </p:grpSpPr>
        <p:pic>
          <p:nvPicPr>
            <p:cNvPr id="644" name="picture 6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69059"/>
              <a:ext cx="3198598" cy="1565196"/>
            </a:xfrm>
            <a:prstGeom prst="rect">
              <a:avLst/>
            </a:prstGeom>
          </p:spPr>
        </p:pic>
        <p:sp>
          <p:nvSpPr>
            <p:cNvPr id="646" name="rect"/>
            <p:cNvSpPr/>
            <p:nvPr/>
          </p:nvSpPr>
          <p:spPr>
            <a:xfrm>
              <a:off x="1909466" y="684281"/>
              <a:ext cx="1260054" cy="5880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8" name="textbox 648"/>
            <p:cNvSpPr/>
            <p:nvPr/>
          </p:nvSpPr>
          <p:spPr>
            <a:xfrm>
              <a:off x="39686" y="-12700"/>
              <a:ext cx="3076575" cy="131571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79000"/>
                </a:lnSpc>
              </a:pPr>
              <a:r>
                <a:rPr sz="800" kern="0" spc="100" dirty="0">
                  <a:solidFill>
                    <a:srgbClr val="000000">
                      <a:alpha val="100000"/>
                    </a:srgbClr>
                  </a:solidFill>
                  <a:latin typeface="Times New Roman" panose="02020603050405020304"/>
                  <a:ea typeface="Times New Roman" panose="02020603050405020304"/>
                  <a:cs typeface="Times New Roman" panose="02020603050405020304"/>
                </a:rPr>
                <a:t>Mt</a:t>
              </a:r>
              <a:endParaRPr lang="en-US" altLang="en-US" sz="800" dirty="0"/>
            </a:p>
            <a:p>
              <a:pPr algn="l" rtl="0" eaLnBrk="0">
                <a:lnSpc>
                  <a:spcPct val="13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2000"/>
                </a:lnSpc>
              </a:pPr>
              <a:endParaRPr lang="en-US" altLang="en-US" sz="1000" dirty="0"/>
            </a:p>
            <a:p>
              <a:pPr marL="2017395" indent="-29845" algn="l" rtl="0" eaLnBrk="0">
                <a:lnSpc>
                  <a:spcPct val="110000"/>
                </a:lnSpc>
                <a:spcBef>
                  <a:spcPts val="245"/>
                </a:spcBef>
              </a:pPr>
              <a:r>
                <a:rPr sz="800" kern="0" spc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	</a:t>
              </a:r>
              <a:r>
                <a:rPr sz="800" kern="0" spc="1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木结构替代钢筋混凝</a:t>
              </a:r>
              <a:r>
                <a:rPr sz="8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sz="800" kern="0" spc="10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土结构</a:t>
              </a:r>
              <a:endParaRPr lang="en-US" altLang="en-US" sz="800" dirty="0"/>
            </a:p>
            <a:p>
              <a:pPr marL="2017395" indent="-29845" algn="l" rtl="0" eaLnBrk="0">
                <a:lnSpc>
                  <a:spcPct val="110000"/>
                </a:lnSpc>
                <a:spcBef>
                  <a:spcPts val="190"/>
                </a:spcBef>
              </a:pPr>
              <a:r>
                <a:rPr sz="800" kern="0" spc="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	</a:t>
              </a:r>
              <a:r>
                <a:rPr sz="800" kern="0" spc="11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木结构替代钢筋预制</a:t>
              </a:r>
              <a:r>
                <a:rPr sz="8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sz="800" kern="0" spc="10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板结构</a:t>
              </a:r>
              <a:endParaRPr lang="en-US" altLang="en-US" sz="800" dirty="0"/>
            </a:p>
          </p:txBody>
        </p:sp>
        <p:grpSp>
          <p:nvGrpSpPr>
            <p:cNvPr id="30" name="group 30"/>
            <p:cNvGrpSpPr/>
            <p:nvPr/>
          </p:nvGrpSpPr>
          <p:grpSpPr>
            <a:xfrm rot="21600000">
              <a:off x="1956379" y="1035620"/>
              <a:ext cx="71079" cy="66347"/>
              <a:chOff x="0" y="0"/>
              <a:chExt cx="71079" cy="66347"/>
            </a:xfrm>
          </p:grpSpPr>
          <p:sp>
            <p:nvSpPr>
              <p:cNvPr id="650" name="path"/>
              <p:cNvSpPr/>
              <p:nvPr/>
            </p:nvSpPr>
            <p:spPr>
              <a:xfrm>
                <a:off x="6461" y="6031"/>
                <a:ext cx="58156" cy="54284"/>
              </a:xfrm>
              <a:custGeom>
                <a:avLst/>
                <a:gdLst/>
                <a:ahLst/>
                <a:cxnLst/>
                <a:rect l="0" t="0" r="0" b="0"/>
                <a:pathLst>
                  <a:path w="91" h="85">
                    <a:moveTo>
                      <a:pt x="0" y="85"/>
                    </a:moveTo>
                    <a:lnTo>
                      <a:pt x="91" y="85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993366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2" name="path"/>
              <p:cNvSpPr/>
              <p:nvPr/>
            </p:nvSpPr>
            <p:spPr>
              <a:xfrm>
                <a:off x="0" y="0"/>
                <a:ext cx="71079" cy="66347"/>
              </a:xfrm>
              <a:custGeom>
                <a:avLst/>
                <a:gdLst/>
                <a:ahLst/>
                <a:cxnLst/>
                <a:rect l="0" t="0" r="0" b="0"/>
                <a:pathLst>
                  <a:path w="111" h="104">
                    <a:moveTo>
                      <a:pt x="10" y="94"/>
                    </a:moveTo>
                    <a:lnTo>
                      <a:pt x="101" y="94"/>
                    </a:lnTo>
                    <a:lnTo>
                      <a:pt x="101" y="9"/>
                    </a:lnTo>
                    <a:lnTo>
                      <a:pt x="10" y="9"/>
                    </a:lnTo>
                    <a:lnTo>
                      <a:pt x="10" y="94"/>
                    </a:lnTo>
                    <a:close/>
                  </a:path>
                </a:pathLst>
              </a:custGeom>
              <a:noFill/>
              <a:ln w="12493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 rot="21600000">
              <a:off x="1956379" y="746080"/>
              <a:ext cx="71079" cy="66347"/>
              <a:chOff x="0" y="0"/>
              <a:chExt cx="71079" cy="66347"/>
            </a:xfrm>
          </p:grpSpPr>
          <p:sp>
            <p:nvSpPr>
              <p:cNvPr id="654" name="path"/>
              <p:cNvSpPr/>
              <p:nvPr/>
            </p:nvSpPr>
            <p:spPr>
              <a:xfrm>
                <a:off x="6461" y="6031"/>
                <a:ext cx="58156" cy="54284"/>
              </a:xfrm>
              <a:custGeom>
                <a:avLst/>
                <a:gdLst/>
                <a:ahLst/>
                <a:cxnLst/>
                <a:rect l="0" t="0" r="0" b="0"/>
                <a:pathLst>
                  <a:path w="91" h="85">
                    <a:moveTo>
                      <a:pt x="0" y="85"/>
                    </a:moveTo>
                    <a:lnTo>
                      <a:pt x="91" y="85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6" name="path"/>
              <p:cNvSpPr/>
              <p:nvPr/>
            </p:nvSpPr>
            <p:spPr>
              <a:xfrm>
                <a:off x="0" y="0"/>
                <a:ext cx="71079" cy="66347"/>
              </a:xfrm>
              <a:custGeom>
                <a:avLst/>
                <a:gdLst/>
                <a:ahLst/>
                <a:cxnLst/>
                <a:rect l="0" t="0" r="0" b="0"/>
                <a:pathLst>
                  <a:path w="111" h="104">
                    <a:moveTo>
                      <a:pt x="10" y="94"/>
                    </a:moveTo>
                    <a:lnTo>
                      <a:pt x="101" y="94"/>
                    </a:lnTo>
                    <a:lnTo>
                      <a:pt x="101" y="9"/>
                    </a:lnTo>
                    <a:lnTo>
                      <a:pt x="10" y="9"/>
                    </a:lnTo>
                    <a:lnTo>
                      <a:pt x="10" y="94"/>
                    </a:lnTo>
                    <a:close/>
                  </a:path>
                </a:pathLst>
              </a:custGeom>
              <a:noFill/>
              <a:ln w="12493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8" name="path"/>
            <p:cNvSpPr/>
            <p:nvPr/>
          </p:nvSpPr>
          <p:spPr>
            <a:xfrm>
              <a:off x="22616" y="1575448"/>
              <a:ext cx="30693" cy="37697"/>
            </a:xfrm>
            <a:custGeom>
              <a:avLst/>
              <a:gdLst/>
              <a:ahLst/>
              <a:cxnLst/>
              <a:rect l="0" t="0" r="0" b="0"/>
              <a:pathLst>
                <a:path w="48" h="59">
                  <a:moveTo>
                    <a:pt x="48" y="56"/>
                  </a:moveTo>
                  <a:lnTo>
                    <a:pt x="2" y="56"/>
                  </a:lnTo>
                  <a:moveTo>
                    <a:pt x="2" y="0"/>
                  </a:moveTo>
                  <a:lnTo>
                    <a:pt x="2" y="56"/>
                  </a:lnTo>
                </a:path>
              </a:pathLst>
            </a:custGeom>
            <a:noFill/>
            <a:ln w="3123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0" name="rect"/>
            <p:cNvSpPr/>
            <p:nvPr/>
          </p:nvSpPr>
          <p:spPr>
            <a:xfrm>
              <a:off x="1302120" y="1575448"/>
              <a:ext cx="3230" cy="36189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2" name="rect"/>
            <p:cNvSpPr/>
            <p:nvPr/>
          </p:nvSpPr>
          <p:spPr>
            <a:xfrm>
              <a:off x="2591253" y="1575448"/>
              <a:ext cx="3230" cy="36189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4" name="rect"/>
            <p:cNvSpPr/>
            <p:nvPr/>
          </p:nvSpPr>
          <p:spPr>
            <a:xfrm>
              <a:off x="24231" y="433945"/>
              <a:ext cx="29078" cy="3016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6" name="rect"/>
            <p:cNvSpPr/>
            <p:nvPr/>
          </p:nvSpPr>
          <p:spPr>
            <a:xfrm>
              <a:off x="24231" y="1438229"/>
              <a:ext cx="29078" cy="3016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8" name="rect"/>
            <p:cNvSpPr/>
            <p:nvPr/>
          </p:nvSpPr>
          <p:spPr>
            <a:xfrm>
              <a:off x="24231" y="1275376"/>
              <a:ext cx="29078" cy="3016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0" name="rect"/>
            <p:cNvSpPr/>
            <p:nvPr/>
          </p:nvSpPr>
          <p:spPr>
            <a:xfrm>
              <a:off x="24231" y="596798"/>
              <a:ext cx="29078" cy="3015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2" name="rect"/>
            <p:cNvSpPr/>
            <p:nvPr/>
          </p:nvSpPr>
          <p:spPr>
            <a:xfrm>
              <a:off x="24231" y="768699"/>
              <a:ext cx="29078" cy="3015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4" name="rect"/>
            <p:cNvSpPr/>
            <p:nvPr/>
          </p:nvSpPr>
          <p:spPr>
            <a:xfrm>
              <a:off x="24231" y="931552"/>
              <a:ext cx="29078" cy="3015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6" name="rect"/>
            <p:cNvSpPr/>
            <p:nvPr/>
          </p:nvSpPr>
          <p:spPr>
            <a:xfrm>
              <a:off x="24231" y="1103476"/>
              <a:ext cx="29078" cy="3015"/>
            </a:xfrm>
            <a:prstGeom prst="rect">
              <a:avLst/>
            </a:prstGeom>
            <a:solidFill>
              <a:srgbClr val="00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78" name="textbox 678"/>
          <p:cNvSpPr/>
          <p:nvPr/>
        </p:nvSpPr>
        <p:spPr>
          <a:xfrm>
            <a:off x="2403584" y="292233"/>
            <a:ext cx="4292600" cy="487680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3200" kern="0" spc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HWP在建筑业的减排</a:t>
            </a:r>
            <a:r>
              <a:rPr sz="3200" kern="0" spc="-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潜力</a:t>
            </a:r>
            <a:endParaRPr lang="en-US" altLang="en-US" sz="3200" kern="0" spc="-1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80" name="rect"/>
          <p:cNvSpPr/>
          <p:nvPr/>
        </p:nvSpPr>
        <p:spPr>
          <a:xfrm>
            <a:off x="5646547" y="1576123"/>
            <a:ext cx="680542" cy="2107006"/>
          </a:xfrm>
          <a:prstGeom prst="rect">
            <a:avLst/>
          </a:prstGeom>
          <a:solidFill>
            <a:srgbClr val="9999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6327154" y="3121875"/>
            <a:ext cx="1351362" cy="561254"/>
            <a:chOff x="0" y="0"/>
            <a:chExt cx="1351362" cy="561254"/>
          </a:xfrm>
        </p:grpSpPr>
        <p:sp>
          <p:nvSpPr>
            <p:cNvPr id="682" name="path"/>
            <p:cNvSpPr/>
            <p:nvPr/>
          </p:nvSpPr>
          <p:spPr>
            <a:xfrm>
              <a:off x="0" y="0"/>
              <a:ext cx="680542" cy="561254"/>
            </a:xfrm>
            <a:custGeom>
              <a:avLst/>
              <a:gdLst/>
              <a:ahLst/>
              <a:cxnLst/>
              <a:rect l="0" t="0" r="0" b="0"/>
              <a:pathLst>
                <a:path w="1071" h="883">
                  <a:moveTo>
                    <a:pt x="0" y="883"/>
                  </a:moveTo>
                  <a:lnTo>
                    <a:pt x="1071" y="883"/>
                  </a:lnTo>
                  <a:lnTo>
                    <a:pt x="1071" y="0"/>
                  </a:lnTo>
                  <a:lnTo>
                    <a:pt x="0" y="0"/>
                  </a:lnTo>
                  <a:lnTo>
                    <a:pt x="0" y="883"/>
                  </a:lnTo>
                  <a:close/>
                </a:path>
              </a:pathLst>
            </a:custGeom>
            <a:solidFill>
              <a:srgbClr val="993366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4" name="path"/>
            <p:cNvSpPr/>
            <p:nvPr/>
          </p:nvSpPr>
          <p:spPr>
            <a:xfrm>
              <a:off x="680542" y="36803"/>
              <a:ext cx="670820" cy="524451"/>
            </a:xfrm>
            <a:custGeom>
              <a:avLst/>
              <a:gdLst/>
              <a:ahLst/>
              <a:cxnLst/>
              <a:rect l="0" t="0" r="0" b="0"/>
              <a:pathLst>
                <a:path w="1056" h="825">
                  <a:moveTo>
                    <a:pt x="0" y="825"/>
                  </a:moveTo>
                  <a:lnTo>
                    <a:pt x="1056" y="825"/>
                  </a:lnTo>
                  <a:lnTo>
                    <a:pt x="1056" y="0"/>
                  </a:lnTo>
                  <a:lnTo>
                    <a:pt x="0" y="0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86" name="textbox 686"/>
          <p:cNvSpPr/>
          <p:nvPr/>
        </p:nvSpPr>
        <p:spPr>
          <a:xfrm>
            <a:off x="4841397" y="1395340"/>
            <a:ext cx="153035" cy="2378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3970" algn="l" rtl="0" eaLnBrk="0">
              <a:lnSpc>
                <a:spcPct val="80000"/>
              </a:lnSpc>
            </a:pP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endParaRPr lang="en-US" altLang="en-US" sz="9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15240" algn="l" rtl="0" eaLnBrk="0">
              <a:lnSpc>
                <a:spcPct val="80000"/>
              </a:lnSpc>
              <a:spcBef>
                <a:spcPts val="280"/>
              </a:spcBef>
            </a:pP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endParaRPr lang="en-US" altLang="en-US" sz="9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0000"/>
              </a:lnSpc>
              <a:spcBef>
                <a:spcPts val="280"/>
              </a:spcBef>
            </a:pP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endParaRPr lang="en-US" altLang="en-US" sz="9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15240" algn="l" rtl="0" eaLnBrk="0">
              <a:lnSpc>
                <a:spcPct val="80000"/>
              </a:lnSpc>
              <a:spcBef>
                <a:spcPts val="280"/>
              </a:spcBef>
            </a:pP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</a:t>
            </a:r>
            <a:endParaRPr lang="en-US" altLang="en-US" sz="9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marL="14605" algn="l" rtl="0" eaLnBrk="0">
              <a:lnSpc>
                <a:spcPct val="80000"/>
              </a:lnSpc>
              <a:spcBef>
                <a:spcPts val="280"/>
              </a:spcBef>
            </a:pP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endParaRPr lang="en-US" altLang="en-US" sz="900" dirty="0"/>
          </a:p>
          <a:p>
            <a:pPr algn="l" rtl="0" eaLnBrk="0">
              <a:lnSpc>
                <a:spcPct val="149000"/>
              </a:lnSpc>
            </a:pPr>
            <a:endParaRPr lang="en-US" altLang="en-US" sz="1000" dirty="0"/>
          </a:p>
          <a:p>
            <a:pPr marL="22225" algn="l" rtl="0" eaLnBrk="0">
              <a:lnSpc>
                <a:spcPct val="81000"/>
              </a:lnSpc>
              <a:spcBef>
                <a:spcPts val="28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endParaRPr lang="en-US" altLang="en-US" sz="900" dirty="0"/>
          </a:p>
          <a:p>
            <a:pPr algn="l" rtl="0" eaLnBrk="0">
              <a:lnSpc>
                <a:spcPct val="150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200" dirty="0"/>
          </a:p>
          <a:p>
            <a:pPr marL="78740" algn="l" rtl="0" eaLnBrk="0">
              <a:lnSpc>
                <a:spcPct val="80000"/>
              </a:lnSpc>
              <a:spcBef>
                <a:spcPts val="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endParaRPr lang="en-US" altLang="en-US" sz="900" dirty="0"/>
          </a:p>
        </p:txBody>
      </p:sp>
      <p:sp>
        <p:nvSpPr>
          <p:cNvPr id="688" name="textbox 688"/>
          <p:cNvSpPr/>
          <p:nvPr/>
        </p:nvSpPr>
        <p:spPr>
          <a:xfrm>
            <a:off x="864127" y="2194900"/>
            <a:ext cx="246379" cy="1304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1400</a:t>
            </a:r>
            <a:endParaRPr lang="en-US" altLang="en-US" sz="800" dirty="0"/>
          </a:p>
          <a:p>
            <a:pPr marL="12700" algn="l" rtl="0" eaLnBrk="0">
              <a:lnSpc>
                <a:spcPct val="82000"/>
              </a:lnSpc>
              <a:spcBef>
                <a:spcPts val="540"/>
              </a:spcBef>
            </a:pP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1200</a:t>
            </a:r>
            <a:endParaRPr lang="en-US" altLang="en-US" sz="800" dirty="0"/>
          </a:p>
          <a:p>
            <a:pPr marL="12700" algn="l" rtl="0" eaLnBrk="0">
              <a:lnSpc>
                <a:spcPct val="82000"/>
              </a:lnSpc>
              <a:spcBef>
                <a:spcPts val="540"/>
              </a:spcBef>
            </a:pP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1000</a:t>
            </a:r>
            <a:endParaRPr lang="en-US" altLang="en-US" sz="800" dirty="0"/>
          </a:p>
          <a:p>
            <a:pPr marL="62865" algn="l" rtl="0" eaLnBrk="0">
              <a:lnSpc>
                <a:spcPct val="82000"/>
              </a:lnSpc>
              <a:spcBef>
                <a:spcPts val="540"/>
              </a:spcBef>
            </a:pP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800</a:t>
            </a:r>
            <a:endParaRPr lang="en-US" altLang="en-US" sz="800" dirty="0"/>
          </a:p>
          <a:p>
            <a:pPr marL="62865" algn="l" rtl="0" eaLnBrk="0">
              <a:lnSpc>
                <a:spcPct val="82000"/>
              </a:lnSpc>
              <a:spcBef>
                <a:spcPts val="540"/>
              </a:spcBef>
            </a:pP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600</a:t>
            </a:r>
            <a:endParaRPr lang="en-US" altLang="en-US" sz="800" dirty="0"/>
          </a:p>
          <a:p>
            <a:pPr marL="61595" algn="l" rtl="0" eaLnBrk="0">
              <a:lnSpc>
                <a:spcPct val="82000"/>
              </a:lnSpc>
              <a:spcBef>
                <a:spcPts val="540"/>
              </a:spcBef>
            </a:pP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400</a:t>
            </a:r>
            <a:endParaRPr lang="en-US" altLang="en-US" sz="800" dirty="0"/>
          </a:p>
          <a:p>
            <a:pPr marL="63500" algn="l" rtl="0" eaLnBrk="0">
              <a:lnSpc>
                <a:spcPct val="82000"/>
              </a:lnSpc>
              <a:spcBef>
                <a:spcPts val="540"/>
              </a:spcBef>
            </a:pP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</a:t>
            </a:r>
            <a:endParaRPr lang="en-US" altLang="en-US" sz="800" dirty="0"/>
          </a:p>
          <a:p>
            <a:pPr algn="l" rtl="0" eaLnBrk="0">
              <a:lnSpc>
                <a:spcPct val="112000"/>
              </a:lnSpc>
            </a:pPr>
            <a:endParaRPr lang="en-US" altLang="en-US" sz="400" dirty="0"/>
          </a:p>
          <a:p>
            <a:pPr marL="179705" algn="l" rtl="0" eaLnBrk="0">
              <a:lnSpc>
                <a:spcPct val="82000"/>
              </a:lnSpc>
              <a:spcBef>
                <a:spcPts val="5"/>
              </a:spcBef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endParaRPr lang="en-US" altLang="en-US" sz="800" dirty="0"/>
          </a:p>
        </p:txBody>
      </p:sp>
      <p:sp>
        <p:nvSpPr>
          <p:cNvPr id="690" name="textbox 690"/>
          <p:cNvSpPr/>
          <p:nvPr/>
        </p:nvSpPr>
        <p:spPr>
          <a:xfrm>
            <a:off x="5832757" y="3767426"/>
            <a:ext cx="1686560" cy="161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2004年的房屋竣工面积碳储量</a:t>
            </a:r>
            <a:endParaRPr lang="en-US" altLang="en-US" sz="900" dirty="0"/>
          </a:p>
        </p:txBody>
      </p:sp>
      <p:sp>
        <p:nvSpPr>
          <p:cNvPr id="696" name="textbox 696"/>
          <p:cNvSpPr/>
          <p:nvPr/>
        </p:nvSpPr>
        <p:spPr>
          <a:xfrm>
            <a:off x="6994997" y="3020898"/>
            <a:ext cx="696594" cy="1790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05"/>
              </a:lnSpc>
              <a:tabLst>
                <a:tab pos="682625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lang="en-US" altLang="en-US" sz="1000" dirty="0"/>
          </a:p>
        </p:txBody>
      </p:sp>
      <p:sp>
        <p:nvSpPr>
          <p:cNvPr id="698" name="textbox 698"/>
          <p:cNvSpPr/>
          <p:nvPr/>
        </p:nvSpPr>
        <p:spPr>
          <a:xfrm>
            <a:off x="2294275" y="1360601"/>
            <a:ext cx="710565" cy="188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85"/>
              </a:lnSpc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1100" kern="0" spc="150" baseline="-17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减排量</a:t>
            </a:r>
            <a:endParaRPr lang="en-US" altLang="en-US" sz="1000" dirty="0"/>
          </a:p>
        </p:txBody>
      </p:sp>
      <p:sp>
        <p:nvSpPr>
          <p:cNvPr id="700" name="textbox 700"/>
          <p:cNvSpPr/>
          <p:nvPr/>
        </p:nvSpPr>
        <p:spPr>
          <a:xfrm>
            <a:off x="1584887" y="3491282"/>
            <a:ext cx="488315" cy="1492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970"/>
              </a:lnSpc>
            </a:pPr>
            <a:r>
              <a:rPr sz="8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施工面积</a:t>
            </a:r>
            <a:endParaRPr lang="en-US" altLang="en-US" sz="800" dirty="0"/>
          </a:p>
        </p:txBody>
      </p:sp>
      <p:sp>
        <p:nvSpPr>
          <p:cNvPr id="702" name="textbox 702"/>
          <p:cNvSpPr/>
          <p:nvPr/>
        </p:nvSpPr>
        <p:spPr>
          <a:xfrm>
            <a:off x="2873402" y="3491282"/>
            <a:ext cx="487680" cy="1485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970"/>
              </a:lnSpc>
            </a:pPr>
            <a:r>
              <a:rPr sz="8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竣工面积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107473" y="4141176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02563" y="3118103"/>
            <a:ext cx="5259323" cy="3122676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575760" y="1222000"/>
            <a:ext cx="8050530" cy="17265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全球变暖趋势在持续。 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2019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年，全球平均温度较工业化前水平高出约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.1℃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是有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完整气象</a:t>
            </a:r>
            <a:endParaRPr lang="en-US" altLang="en-US" sz="1500" dirty="0"/>
          </a:p>
          <a:p>
            <a:pPr marL="13970" indent="-1270" algn="l" rtl="0" eaLnBrk="0">
              <a:lnSpc>
                <a:spcPct val="162000"/>
              </a:lnSpc>
              <a:spcBef>
                <a:spcPts val="30"/>
              </a:spcBef>
            </a:pP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观测记录以来的第二暖年份，过去五年（</a:t>
            </a: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2015~2019</a:t>
            </a: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年）是有完整气</a:t>
            </a: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象观测记录以来最暖的</a:t>
            </a:r>
            <a:r>
              <a:rPr sz="15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五个年份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500" kern="0" spc="-31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80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年代以来，每个连续十年都比前一个十年更暖。</a:t>
            </a:r>
            <a:r>
              <a:rPr sz="1500" kern="0" spc="20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2019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年，亚洲陆地表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11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面平均气温比常年值（报告以</a:t>
            </a:r>
            <a:r>
              <a:rPr sz="1500" kern="0" spc="11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1981~2010</a:t>
            </a:r>
            <a:r>
              <a:rPr sz="1500" kern="0" spc="11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年气候基准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期）偏高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0.87℃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,是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世纪初以来的第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二高值。</a:t>
            </a:r>
            <a:endParaRPr lang="en-US" altLang="en-US" sz="1500" dirty="0"/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265163" y="3118104"/>
            <a:ext cx="2691383" cy="2616707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3153517" y="181665"/>
            <a:ext cx="3058795" cy="601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900" kern="0" spc="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全球气候变化</a:t>
            </a:r>
            <a:endParaRPr lang="en-US" altLang="en-US" sz="3900" kern="0" spc="7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4" name="textbox 64"/>
          <p:cNvSpPr/>
          <p:nvPr/>
        </p:nvSpPr>
        <p:spPr>
          <a:xfrm>
            <a:off x="2360625" y="6380022"/>
            <a:ext cx="2155189" cy="370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9685" algn="l" rtl="0" eaLnBrk="0">
              <a:lnSpc>
                <a:spcPct val="93000"/>
              </a:lnSpc>
            </a:pP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1850～2019年全球平均温度距平</a:t>
            </a:r>
            <a:endParaRPr lang="en-US" altLang="en-US" sz="1200" dirty="0"/>
          </a:p>
          <a:p>
            <a:pPr marL="88900" algn="l" rtl="0" eaLnBrk="0">
              <a:lnSpc>
                <a:spcPct val="95000"/>
              </a:lnSpc>
              <a:spcBef>
                <a:spcPts val="5"/>
              </a:spcBef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《中国气候变化蓝皮书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2020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en-US" sz="1200" dirty="0"/>
          </a:p>
        </p:txBody>
      </p:sp>
      <p:sp>
        <p:nvSpPr>
          <p:cNvPr id="66" name="textbox 66"/>
          <p:cNvSpPr/>
          <p:nvPr/>
        </p:nvSpPr>
        <p:spPr>
          <a:xfrm>
            <a:off x="6860388" y="5831687"/>
            <a:ext cx="934085" cy="382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2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布基纳法索，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森林恢复整地</a:t>
            </a:r>
            <a:endParaRPr lang="en-US" altLang="en-US" sz="1200" dirty="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327147" y="3526535"/>
            <a:ext cx="5274563" cy="3090672"/>
          </a:xfrm>
          <a:prstGeom prst="rect">
            <a:avLst/>
          </a:prstGeom>
        </p:spPr>
      </p:pic>
      <p:sp>
        <p:nvSpPr>
          <p:cNvPr id="74" name="textbox 74"/>
          <p:cNvSpPr/>
          <p:nvPr/>
        </p:nvSpPr>
        <p:spPr>
          <a:xfrm>
            <a:off x="570693" y="1398784"/>
            <a:ext cx="8183244" cy="17100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7780" algn="l" rtl="0" eaLnBrk="0">
              <a:lnSpc>
                <a:spcPct val="100000"/>
              </a:lnSpc>
            </a:pP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温室气体方面，</a:t>
            </a:r>
            <a:r>
              <a:rPr sz="1500" kern="0" spc="-3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2018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</a:t>
            </a:r>
            <a:r>
              <a:rPr sz="1500" kern="0" spc="2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主要温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室气体二氧化碳（</a:t>
            </a:r>
            <a:r>
              <a:rPr sz="1500" kern="0" spc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1600" kern="0" spc="60" baseline="-2300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000" kern="0" spc="-10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）、甲烷（</a:t>
            </a:r>
            <a:r>
              <a:rPr sz="1500" kern="0" spc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</a:t>
            </a:r>
            <a:r>
              <a:rPr sz="1600" kern="0" spc="60" baseline="-2300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sz="1000" kern="0" spc="-10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）和氧化亚氮（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</a:t>
            </a:r>
            <a:r>
              <a:rPr sz="1600" kern="0" spc="60" baseline="-2300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1500" dirty="0"/>
          </a:p>
          <a:p>
            <a:pPr marL="26035" algn="l" rtl="0" eaLnBrk="0">
              <a:lnSpc>
                <a:spcPct val="97000"/>
              </a:lnSpc>
              <a:spcBef>
                <a:spcPts val="1070"/>
              </a:spcBef>
            </a:pPr>
            <a:r>
              <a:rPr sz="1500" kern="0" spc="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的全球平均浓度均创下新高， 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其中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1600" kern="0" spc="50" baseline="-2300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407.8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ppm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33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</a:t>
            </a:r>
            <a:r>
              <a:rPr sz="1600" kern="0" spc="50" baseline="-2300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1869</a:t>
            </a:r>
            <a:r>
              <a:rPr sz="1500" kern="0" spc="2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ppb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</a:t>
            </a:r>
            <a:r>
              <a:rPr sz="1600" kern="0" spc="40" baseline="-2300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endParaRPr lang="en-US" altLang="en-US" sz="1500" dirty="0"/>
          </a:p>
          <a:p>
            <a:pPr marL="22860" algn="l" rtl="0" eaLnBrk="0">
              <a:lnSpc>
                <a:spcPct val="94000"/>
              </a:lnSpc>
              <a:spcBef>
                <a:spcPts val="1150"/>
              </a:spcBef>
            </a:pP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331.1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ppb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，分别达到工业化前（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750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年之前）水平的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147%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32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259%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123%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1990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～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2018</a:t>
            </a:r>
            <a:endParaRPr lang="en-US" altLang="en-US" sz="1500" dirty="0"/>
          </a:p>
          <a:p>
            <a:pPr marL="12700" indent="5715" algn="l" rtl="0" eaLnBrk="0">
              <a:lnSpc>
                <a:spcPct val="16100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年，中国青海瓦里关全球大气本底站</a:t>
            </a:r>
            <a:r>
              <a:rPr sz="1500" kern="0" spc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1600" kern="0" spc="90" baseline="-2300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浓度逐年稳定上升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500" kern="0" spc="-31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2018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年，瓦里关站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</a:t>
            </a:r>
            <a:r>
              <a:rPr sz="1600" kern="0" spc="80" baseline="-2300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000" kern="0" spc="-14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32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CH</a:t>
            </a:r>
            <a:r>
              <a:rPr sz="1600" kern="0" spc="80" baseline="-2300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N</a:t>
            </a:r>
            <a:r>
              <a:rPr sz="1600" kern="0" spc="60" baseline="-2300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O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的年平均浓度分别达到： 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40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9.4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0.3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ppm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1923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ppb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331.4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0.1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ppb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，与北半球中纬度</a:t>
            </a:r>
            <a:endParaRPr lang="en-US" altLang="en-US" sz="1500" dirty="0"/>
          </a:p>
        </p:txBody>
      </p:sp>
      <p:sp>
        <p:nvSpPr>
          <p:cNvPr id="78" name="textbox 78"/>
          <p:cNvSpPr/>
          <p:nvPr/>
        </p:nvSpPr>
        <p:spPr>
          <a:xfrm>
            <a:off x="784248" y="3778763"/>
            <a:ext cx="1241425" cy="2458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3970" algn="l" rtl="0" eaLnBrk="0">
              <a:lnSpc>
                <a:spcPct val="94000"/>
              </a:lnSpc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AR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6: 全球温</a:t>
            </a:r>
            <a:endParaRPr lang="en-US" altLang="en-US" sz="1500" dirty="0"/>
          </a:p>
          <a:p>
            <a:pPr marL="15875" algn="l" rtl="0" eaLnBrk="0">
              <a:lnSpc>
                <a:spcPts val="288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室气体排放量</a:t>
            </a:r>
            <a:endParaRPr lang="en-US" altLang="en-US" sz="1500" dirty="0"/>
          </a:p>
          <a:p>
            <a:pPr marL="12700" algn="l" rtl="0" eaLnBrk="0">
              <a:lnSpc>
                <a:spcPct val="94000"/>
              </a:lnSpc>
              <a:spcBef>
                <a:spcPts val="1190"/>
              </a:spcBef>
            </a:pP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应在未来三年</a:t>
            </a:r>
            <a:endParaRPr lang="en-US" altLang="en-US" sz="1500" dirty="0"/>
          </a:p>
          <a:p>
            <a:pPr marL="15240" indent="-635" algn="l" rtl="0" eaLnBrk="0">
              <a:lnSpc>
                <a:spcPct val="162000"/>
              </a:lnSpc>
              <a:spcBef>
                <a:spcPts val="50"/>
              </a:spcBef>
            </a:pPr>
            <a:r>
              <a:rPr sz="1500" kern="0" spc="-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达到峰值，</a:t>
            </a:r>
            <a:r>
              <a:rPr sz="1500" kern="0" spc="1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才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能实现将全球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升温控制在</a:t>
            </a:r>
            <a:endParaRPr lang="en-US" altLang="en-US" sz="1500" dirty="0"/>
          </a:p>
          <a:p>
            <a:pPr algn="l" rtl="0" eaLnBrk="0">
              <a:lnSpc>
                <a:spcPct val="106000"/>
              </a:lnSpc>
            </a:pPr>
            <a:endParaRPr lang="en-US" altLang="en-US" sz="800" dirty="0"/>
          </a:p>
          <a:p>
            <a:pPr marL="32385" algn="l" rtl="0" eaLnBrk="0">
              <a:lnSpc>
                <a:spcPts val="1870"/>
              </a:lnSpc>
              <a:spcBef>
                <a:spcPts val="5"/>
              </a:spcBef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1.5℃的目标</a:t>
            </a:r>
            <a:endParaRPr lang="en-US" altLang="en-US" sz="1500" dirty="0"/>
          </a:p>
        </p:txBody>
      </p:sp>
      <p:sp>
        <p:nvSpPr>
          <p:cNvPr id="80" name="textbox 80"/>
          <p:cNvSpPr/>
          <p:nvPr/>
        </p:nvSpPr>
        <p:spPr>
          <a:xfrm>
            <a:off x="3153517" y="181665"/>
            <a:ext cx="3058795" cy="601980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900" kern="0" spc="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全球气候变化</a:t>
            </a:r>
            <a:endParaRPr lang="en-US" altLang="en-US" sz="3900" kern="0" spc="7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2" name="textbox 82"/>
          <p:cNvSpPr/>
          <p:nvPr/>
        </p:nvSpPr>
        <p:spPr>
          <a:xfrm>
            <a:off x="7680628" y="4070248"/>
            <a:ext cx="788669" cy="2016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indent="13970" algn="l" rtl="0" eaLnBrk="0">
              <a:lnSpc>
                <a:spcPct val="99000"/>
              </a:lnSpc>
            </a:pPr>
            <a:r>
              <a:rPr sz="1200" kern="0" spc="-2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1990～2018</a:t>
            </a:r>
            <a:r>
              <a:rPr sz="1200" kern="0" spc="5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年中国青海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瓦里关和美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国夏威夷冒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纳罗亚全球</a:t>
            </a:r>
            <a:r>
              <a:rPr sz="1200" kern="0" spc="4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大气本底站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大气二氧化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碳月均浓度</a:t>
            </a:r>
            <a:r>
              <a:rPr sz="1200" kern="0" spc="3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变化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《中国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气候变化蓝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皮书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2020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en-US" sz="1200" dirty="0"/>
          </a:p>
        </p:txBody>
      </p:sp>
      <p:sp>
        <p:nvSpPr>
          <p:cNvPr id="84" name="textbox 84"/>
          <p:cNvSpPr/>
          <p:nvPr/>
        </p:nvSpPr>
        <p:spPr>
          <a:xfrm>
            <a:off x="574544" y="3227965"/>
            <a:ext cx="4852670" cy="260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50"/>
              </a:lnSpc>
            </a:pP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地区平均浓度大体相当，  </a:t>
            </a:r>
            <a:r>
              <a:rPr sz="1500" kern="0" spc="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均略高于</a:t>
            </a:r>
            <a:r>
              <a:rPr sz="1500" kern="0" spc="3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2018</a:t>
            </a:r>
            <a:r>
              <a:rPr sz="1500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年全球平均值。</a:t>
            </a:r>
            <a:endParaRPr lang="en-US" altLang="en-US" sz="1500" dirty="0"/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90"/>
          <p:cNvSpPr/>
          <p:nvPr/>
        </p:nvSpPr>
        <p:spPr>
          <a:xfrm>
            <a:off x="576165" y="1105033"/>
            <a:ext cx="8143875" cy="2089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6035" algn="l" rtl="0" eaLnBrk="0">
              <a:lnSpc>
                <a:spcPts val="1850"/>
              </a:lnSpc>
            </a:pPr>
            <a:r>
              <a:rPr sz="15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中国是全球气候变化的敏感区和影响显著区。</a:t>
            </a:r>
            <a:r>
              <a:rPr sz="1500" kern="0" spc="-2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1951~2019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年，中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国年平均气温每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年升高</a:t>
            </a:r>
            <a:endParaRPr lang="en-US" altLang="en-US" sz="1500" dirty="0"/>
          </a:p>
          <a:p>
            <a:pPr marL="16510" algn="l" rtl="0" eaLnBrk="0">
              <a:lnSpc>
                <a:spcPct val="96000"/>
              </a:lnSpc>
              <a:spcBef>
                <a:spcPts val="1000"/>
              </a:spcBef>
            </a:pP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0.24℃</a:t>
            </a:r>
            <a:r>
              <a:rPr sz="1500" kern="0" spc="-14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升温速率明显高于同期全球平均水平；近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年是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世纪初以来的最暖时期。</a:t>
            </a:r>
            <a:r>
              <a:rPr sz="1500" kern="0" spc="2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</a:t>
            </a:r>
            <a:endParaRPr lang="en-US" altLang="en-US" sz="1500" dirty="0"/>
          </a:p>
          <a:p>
            <a:pPr marL="12700" indent="1905" algn="l" rtl="0" eaLnBrk="0">
              <a:lnSpc>
                <a:spcPct val="16200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纪</a:t>
            </a: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90</a:t>
            </a:r>
            <a:r>
              <a:rPr sz="1500" kern="0" spc="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年代中期以来，中国极端高温事件明显增多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2019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年，云南元江（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43.1℃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)等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64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站日    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最高气温达到或突破历史极值。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90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年代后期以来登陆中国台风的平均强度波动增强；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2019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年，西北太平洋和南海台风生成个数为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29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个，其中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6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个登陆中国；超强台风“利奇马”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1949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年以来登陆中国的第五强台风，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且登陆后移动缓慢、陆上滞留时间长，风雨强度大、</a:t>
            </a:r>
            <a:endParaRPr lang="en-US" altLang="en-US" sz="1500" dirty="0"/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40252" y="3429000"/>
            <a:ext cx="5071871" cy="2703576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0559" y="3520440"/>
            <a:ext cx="2535936" cy="3014471"/>
          </a:xfrm>
          <a:prstGeom prst="rect">
            <a:avLst/>
          </a:prstGeom>
        </p:spPr>
      </p:pic>
      <p:sp>
        <p:nvSpPr>
          <p:cNvPr id="98" name="textbox 98"/>
          <p:cNvSpPr/>
          <p:nvPr/>
        </p:nvSpPr>
        <p:spPr>
          <a:xfrm>
            <a:off x="3201221" y="181665"/>
            <a:ext cx="3010535" cy="601980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900" kern="0" spc="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中国气候变化</a:t>
            </a:r>
            <a:endParaRPr lang="en-US" altLang="en-US" sz="3900" kern="0" spc="1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textbox 100"/>
          <p:cNvSpPr/>
          <p:nvPr/>
        </p:nvSpPr>
        <p:spPr>
          <a:xfrm>
            <a:off x="5264098" y="6277914"/>
            <a:ext cx="2000885" cy="1987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《中国气候变化蓝皮书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2020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en-US" sz="1200" dirty="0"/>
          </a:p>
        </p:txBody>
      </p:sp>
      <p:sp>
        <p:nvSpPr>
          <p:cNvPr id="102" name="textbox 102"/>
          <p:cNvSpPr/>
          <p:nvPr/>
        </p:nvSpPr>
        <p:spPr>
          <a:xfrm>
            <a:off x="575760" y="3300228"/>
            <a:ext cx="1198880" cy="261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55"/>
              </a:lnSpc>
            </a:pPr>
            <a:r>
              <a:rPr sz="1500" kern="0" spc="-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影响范围广。</a:t>
            </a:r>
            <a:endParaRPr lang="en-US" altLang="en-US" sz="1500" dirty="0"/>
          </a:p>
        </p:txBody>
      </p:sp>
      <p:sp>
        <p:nvSpPr>
          <p:cNvPr id="104" name="textbox 104"/>
          <p:cNvSpPr/>
          <p:nvPr/>
        </p:nvSpPr>
        <p:spPr>
          <a:xfrm>
            <a:off x="1146149" y="4870601"/>
            <a:ext cx="1320800" cy="1987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2021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月郑州暴雨</a:t>
            </a:r>
            <a:endParaRPr lang="en-US" altLang="en-US" sz="1200" dirty="0"/>
          </a:p>
        </p:txBody>
      </p:sp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10"/>
          <p:cNvSpPr/>
          <p:nvPr/>
        </p:nvSpPr>
        <p:spPr>
          <a:xfrm>
            <a:off x="441940" y="1151006"/>
            <a:ext cx="8122919" cy="18503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11125" algn="l" rtl="0" eaLnBrk="0">
              <a:lnSpc>
                <a:spcPct val="94000"/>
              </a:lnSpc>
            </a:pP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《蓝皮书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(2020)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》报告</a:t>
            </a:r>
            <a:r>
              <a:rPr sz="1500" kern="0" spc="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：全球平均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海平面呈加速上升趋势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，上升速率从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1901~1990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年的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1.4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</a:t>
            </a:r>
            <a:endParaRPr lang="en-US" altLang="en-US" sz="1500" dirty="0"/>
          </a:p>
          <a:p>
            <a:pPr marL="14605" algn="l" rtl="0" eaLnBrk="0">
              <a:lnSpc>
                <a:spcPts val="2880"/>
              </a:lnSpc>
            </a:pP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年，增加至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1993~2019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年的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3.2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年；</a:t>
            </a:r>
            <a:r>
              <a:rPr sz="1500" kern="0" spc="28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2019</a:t>
            </a:r>
            <a:r>
              <a:rPr sz="1500" kern="0" spc="6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年，为有卫星观测记录以来的最高值。</a:t>
            </a:r>
            <a:endParaRPr lang="en-US" altLang="en-US" sz="1500" dirty="0"/>
          </a:p>
          <a:p>
            <a:pPr algn="l" rtl="0" eaLnBrk="0">
              <a:lnSpc>
                <a:spcPct val="144000"/>
              </a:lnSpc>
            </a:pPr>
            <a:endParaRPr lang="en-US" altLang="en-US" sz="1000" dirty="0"/>
          </a:p>
          <a:p>
            <a:pPr marL="15240" algn="l" rtl="0" eaLnBrk="0">
              <a:lnSpc>
                <a:spcPct val="94000"/>
              </a:lnSpc>
              <a:spcBef>
                <a:spcPts val="460"/>
              </a:spcBef>
            </a:pPr>
            <a:r>
              <a:rPr sz="1500" kern="0" spc="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据介绍，</a:t>
            </a:r>
            <a:r>
              <a:rPr sz="1500" kern="0" spc="2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4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1980~2019</a:t>
            </a:r>
            <a:r>
              <a:rPr sz="1500" kern="0" spc="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年，中国沿海海平面变化总体呈波动上升趋势，</a:t>
            </a:r>
            <a:r>
              <a:rPr sz="1500" kern="0" spc="-2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上升速率为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3.4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</a:t>
            </a:r>
            <a:endParaRPr lang="en-US" altLang="en-US" sz="1500" dirty="0"/>
          </a:p>
          <a:p>
            <a:pPr marL="15875" algn="l" rtl="0" eaLnBrk="0">
              <a:lnSpc>
                <a:spcPct val="164000"/>
              </a:lnSpc>
              <a:spcBef>
                <a:spcPts val="10"/>
              </a:spcBef>
            </a:pP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高于同期全球平均水平。  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2019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年，中国沿海海平面为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1980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年以来的第三高位，  较</a:t>
            </a:r>
            <a:r>
              <a:rPr sz="1500" kern="0" spc="4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199</a:t>
            </a:r>
            <a:r>
              <a:rPr sz="1500" kern="0" spc="3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3~2011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年平均值高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72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毫米，较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2018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年升高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24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毫米。</a:t>
            </a:r>
            <a:endParaRPr lang="en-US" altLang="en-US" sz="1500" dirty="0"/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66187" y="3450335"/>
            <a:ext cx="4957571" cy="2682240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3201221" y="181665"/>
            <a:ext cx="3010535" cy="601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900" kern="0" spc="1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中国气候变化</a:t>
            </a:r>
            <a:endParaRPr lang="en-US" altLang="en-US" sz="3900" kern="0" spc="1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" name="textbox 118"/>
          <p:cNvSpPr/>
          <p:nvPr/>
        </p:nvSpPr>
        <p:spPr>
          <a:xfrm>
            <a:off x="2996768" y="6192570"/>
            <a:ext cx="2305685" cy="370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9685" algn="l" rtl="0" eaLnBrk="0">
              <a:lnSpc>
                <a:spcPct val="93000"/>
              </a:lnSpc>
            </a:pPr>
            <a:r>
              <a:rPr sz="1200" kern="0" spc="-10" dirty="0">
                <a:solidFill>
                  <a:srgbClr val="333333">
                    <a:alpha val="100000"/>
                  </a:srgb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1980～2019年中国沿海海平面距平</a:t>
            </a:r>
            <a:endParaRPr lang="en-US" altLang="en-US" sz="1200" dirty="0"/>
          </a:p>
          <a:p>
            <a:pPr marL="88900" algn="l" rtl="0" eaLnBrk="0">
              <a:lnSpc>
                <a:spcPct val="95000"/>
              </a:lnSpc>
              <a:spcBef>
                <a:spcPts val="5"/>
              </a:spcBef>
            </a:pP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《中国气候变化蓝皮书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2020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en-US" sz="1200" dirty="0"/>
          </a:p>
        </p:txBody>
      </p:sp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4082" y="731508"/>
            <a:ext cx="85513" cy="812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le 128"/>
          <p:cNvGraphicFramePr>
            <a:graphicFrameLocks noGrp="1"/>
          </p:cNvGraphicFramePr>
          <p:nvPr/>
        </p:nvGraphicFramePr>
        <p:xfrm>
          <a:off x="1685416" y="3308476"/>
          <a:ext cx="6704330" cy="1042670"/>
        </p:xfrm>
        <a:graphic>
          <a:graphicData uri="http://schemas.openxmlformats.org/drawingml/2006/table">
            <a:tbl>
              <a:tblPr/>
              <a:tblGrid>
                <a:gridCol w="6704330"/>
              </a:tblGrid>
              <a:tr h="1036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292735" indent="-159385" algn="l" rtl="0" eaLnBrk="0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2001年，马拉喀什协定，明确了森林及土地利用变化和林业活动对减    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缓气候变化的贡献及其在履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约方面的应用。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33350" algn="l" rtl="0" eaLnBrk="0">
                        <a:lnSpc>
                          <a:spcPts val="185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2005年，蒙特利尔路线图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，启动全球碳市场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" name="table 130"/>
          <p:cNvGraphicFramePr>
            <a:graphicFrameLocks noGrp="1"/>
          </p:cNvGraphicFramePr>
          <p:nvPr/>
        </p:nvGraphicFramePr>
        <p:xfrm>
          <a:off x="1711325" y="1100201"/>
          <a:ext cx="6678295" cy="1040765"/>
        </p:xfrm>
        <a:graphic>
          <a:graphicData uri="http://schemas.openxmlformats.org/drawingml/2006/table">
            <a:tbl>
              <a:tblPr/>
              <a:tblGrid>
                <a:gridCol w="4903470"/>
                <a:gridCol w="1774825"/>
              </a:tblGrid>
              <a:tr h="10407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33985" algn="l" rtl="0" eaLnBrk="0">
                        <a:lnSpc>
                          <a:spcPts val="185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是世界气象组织及联合国环境规划署于1988年成立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33985" algn="l" rtl="0" eaLnBrk="0">
                        <a:lnSpc>
                          <a:spcPts val="185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评估报告、特别报告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、方法报告和技术报告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2" name="table 132"/>
          <p:cNvGraphicFramePr>
            <a:graphicFrameLocks noGrp="1"/>
          </p:cNvGraphicFramePr>
          <p:nvPr/>
        </p:nvGraphicFramePr>
        <p:xfrm>
          <a:off x="1677797" y="5477128"/>
          <a:ext cx="6655434" cy="989330"/>
        </p:xfrm>
        <a:graphic>
          <a:graphicData uri="http://schemas.openxmlformats.org/drawingml/2006/table">
            <a:tbl>
              <a:tblPr/>
              <a:tblGrid>
                <a:gridCol w="6655434"/>
              </a:tblGrid>
              <a:tr h="9829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300" dirty="0"/>
                    </a:p>
                    <a:p>
                      <a:pPr marL="184150" indent="-15811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2011年，德班气候大会第二承诺期，  </a:t>
                      </a:r>
                      <a:r>
                        <a:rPr sz="15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AR</a:t>
                      </a:r>
                      <a:r>
                        <a:rPr sz="1500" kern="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2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R和</a:t>
                      </a:r>
                      <a:r>
                        <a:rPr sz="15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FM</a:t>
                      </a:r>
                      <a:r>
                        <a:rPr sz="1500" kern="0" spc="5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产生的碳源/碳汇变化</a:t>
                      </a:r>
                      <a:r>
                        <a:rPr sz="1500" kern="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9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情况必须强制纳入核算</a:t>
                      </a:r>
                      <a:endParaRPr lang="en-US" altLang="en-US" sz="1500" dirty="0"/>
                    </a:p>
                    <a:p>
                      <a:pPr marL="185420" indent="-159385" algn="l" rtl="0" eaLnBrk="0">
                        <a:lnSpc>
                          <a:spcPct val="99000"/>
                        </a:lnSpc>
                        <a:spcBef>
                          <a:spcPts val="185"/>
                        </a:spcBef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2016年11月4日，巴黎协定生效，  各方代表一致同意将森林作为202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    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年后减缓气候变暖的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重要手段。开启2020年后全球气候治理新格局。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table 134"/>
          <p:cNvGraphicFramePr>
            <a:graphicFrameLocks noGrp="1"/>
          </p:cNvGraphicFramePr>
          <p:nvPr/>
        </p:nvGraphicFramePr>
        <p:xfrm>
          <a:off x="1674749" y="4416425"/>
          <a:ext cx="6678295" cy="978535"/>
        </p:xfrm>
        <a:graphic>
          <a:graphicData uri="http://schemas.openxmlformats.org/drawingml/2006/table">
            <a:tbl>
              <a:tblPr/>
              <a:tblGrid>
                <a:gridCol w="6678295"/>
              </a:tblGrid>
              <a:tr h="9721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289560" indent="-156210" algn="l" rtl="0" eaLnBrk="0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2007年，巴厘路线图，承认了毁林和森林退化将导致全球温室气体排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放量的增加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800" dirty="0"/>
                    </a:p>
                    <a:p>
                      <a:pPr marL="13335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2010年，坎昆协议，</a:t>
                      </a:r>
                      <a:r>
                        <a:rPr sz="15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500" kern="0" spc="-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REDD+机制</a:t>
                      </a:r>
                      <a:r>
                        <a:rPr sz="1500" kern="0" spc="3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（参考水平/基线、</a:t>
                      </a:r>
                      <a:r>
                        <a:rPr sz="1500" kern="0" spc="3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MRV等）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6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9338" y="910630"/>
            <a:ext cx="1110914" cy="1584157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4025" y="1939330"/>
            <a:ext cx="1136228" cy="4756322"/>
          </a:xfrm>
          <a:prstGeom prst="rect">
            <a:avLst/>
          </a:prstGeom>
        </p:spPr>
      </p:pic>
      <p:graphicFrame>
        <p:nvGraphicFramePr>
          <p:cNvPr id="140" name="table 140"/>
          <p:cNvGraphicFramePr>
            <a:graphicFrameLocks noGrp="1"/>
          </p:cNvGraphicFramePr>
          <p:nvPr/>
        </p:nvGraphicFramePr>
        <p:xfrm>
          <a:off x="1686941" y="2448941"/>
          <a:ext cx="6699250" cy="795654"/>
        </p:xfrm>
        <a:graphic>
          <a:graphicData uri="http://schemas.openxmlformats.org/drawingml/2006/table">
            <a:tbl>
              <a:tblPr/>
              <a:tblGrid>
                <a:gridCol w="6699250"/>
              </a:tblGrid>
              <a:tr h="789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33350" algn="l" rtl="0" eaLnBrk="0">
                        <a:lnSpc>
                          <a:spcPts val="185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1992年，第一个国际协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议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UNFCCC</a:t>
                      </a:r>
                      <a:endParaRPr lang="en-US" altLang="en-US" sz="15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800" dirty="0"/>
                    </a:p>
                    <a:p>
                      <a:pPr marL="13335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•</a:t>
                      </a:r>
                      <a:r>
                        <a:rPr sz="1500" kern="0" spc="3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1997年12月，</a:t>
                      </a:r>
                      <a:r>
                        <a:rPr sz="15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法律约束力的《京都议定书》通过，</a:t>
                      </a:r>
                      <a:r>
                        <a:rPr sz="1500" kern="0" spc="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2005.2.16生效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2" name="textbox 142"/>
          <p:cNvSpPr/>
          <p:nvPr/>
        </p:nvSpPr>
        <p:spPr>
          <a:xfrm>
            <a:off x="3155547" y="181665"/>
            <a:ext cx="3056254" cy="601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3900" kern="0" spc="7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气候变化谈判</a:t>
            </a:r>
            <a:endParaRPr lang="en-US" altLang="en-US" sz="3900" kern="0" spc="7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95947" y="1145540"/>
            <a:ext cx="1467104" cy="903223"/>
          </a:xfrm>
          <a:prstGeom prst="rect">
            <a:avLst/>
          </a:prstGeom>
        </p:spPr>
      </p:pic>
      <p:sp>
        <p:nvSpPr>
          <p:cNvPr id="146" name="textbox 146"/>
          <p:cNvSpPr/>
          <p:nvPr/>
        </p:nvSpPr>
        <p:spPr>
          <a:xfrm>
            <a:off x="654222" y="1499108"/>
            <a:ext cx="675005" cy="5695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4285"/>
              </a:lnSpc>
            </a:pPr>
            <a:r>
              <a:rPr sz="2800" kern="0" spc="20" dirty="0">
                <a:solidFill>
                  <a:srgbClr val="8EB4DA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ipcc</a:t>
            </a:r>
            <a:endParaRPr lang="en-US" altLang="en-US" sz="2800" dirty="0"/>
          </a:p>
        </p:txBody>
      </p:sp>
      <p:pic>
        <p:nvPicPr>
          <p:cNvPr id="152" name="picture 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8409" y="912876"/>
            <a:ext cx="6350" cy="1028700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84833" y="912876"/>
            <a:ext cx="6350" cy="102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10581</Words>
  <Application>WPS 演示</Application>
  <PresentationFormat/>
  <Paragraphs>712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Rockwell</vt:lpstr>
      <vt:lpstr>Times New Roman</vt:lpstr>
      <vt:lpstr>楷体</vt:lpstr>
      <vt:lpstr>Calibri</vt:lpstr>
      <vt:lpstr>Arial</vt:lpstr>
      <vt:lpstr>黑体</vt:lpstr>
      <vt:lpstr>Arial Unicode MS</vt:lpstr>
      <vt:lpstr>仿宋</vt:lpstr>
      <vt:lpstr>Wingdings</vt:lpstr>
      <vt:lpstr>华文新魏</vt:lpstr>
      <vt:lpstr>汉仪旗黑-85S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大侠素材铺</dc:creator>
  <cp:lastModifiedBy>玲俐</cp:lastModifiedBy>
  <cp:revision>2</cp:revision>
  <dcterms:created xsi:type="dcterms:W3CDTF">2024-01-10T01:02:00Z</dcterms:created>
  <dcterms:modified xsi:type="dcterms:W3CDTF">2024-06-03T06:30:33Z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2024-01-09T23:58:55Z</vt:filetime>
  </property>
  <property fmtid="{D5CDD505-2E9C-101B-9397-08002B2CF9AE}" pid="4" name="ICV">
    <vt:lpwstr>3E2F12D3C06443F289A601EA67F1D90B_13</vt:lpwstr>
  </property>
  <property fmtid="{D5CDD505-2E9C-101B-9397-08002B2CF9AE}" pid="5" name="KSOProductBuildVer">
    <vt:lpwstr>2052-12.1.0.16929</vt:lpwstr>
  </property>
</Properties>
</file>