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57" r:id="rId4"/>
  </p:sldMasterIdLst>
  <p:notesMasterIdLst>
    <p:notesMasterId r:id="rId8"/>
  </p:notesMasterIdLst>
  <p:handoutMasterIdLst>
    <p:handoutMasterId r:id="rId89"/>
  </p:handoutMasterIdLst>
  <p:sldIdLst>
    <p:sldId id="656" r:id="rId5"/>
    <p:sldId id="657" r:id="rId6"/>
    <p:sldId id="575" r:id="rId7"/>
    <p:sldId id="576" r:id="rId9"/>
    <p:sldId id="422" r:id="rId10"/>
    <p:sldId id="423" r:id="rId11"/>
    <p:sldId id="424" r:id="rId12"/>
    <p:sldId id="433" r:id="rId13"/>
    <p:sldId id="431" r:id="rId14"/>
    <p:sldId id="430" r:id="rId15"/>
    <p:sldId id="427" r:id="rId16"/>
    <p:sldId id="436" r:id="rId17"/>
    <p:sldId id="439" r:id="rId18"/>
    <p:sldId id="440" r:id="rId19"/>
    <p:sldId id="441" r:id="rId20"/>
    <p:sldId id="443" r:id="rId21"/>
    <p:sldId id="442" r:id="rId22"/>
    <p:sldId id="438" r:id="rId23"/>
    <p:sldId id="437" r:id="rId24"/>
    <p:sldId id="444" r:id="rId25"/>
    <p:sldId id="447" r:id="rId26"/>
    <p:sldId id="446" r:id="rId27"/>
    <p:sldId id="445" r:id="rId28"/>
    <p:sldId id="449" r:id="rId29"/>
    <p:sldId id="450" r:id="rId30"/>
    <p:sldId id="452" r:id="rId31"/>
    <p:sldId id="451" r:id="rId32"/>
    <p:sldId id="454" r:id="rId33"/>
    <p:sldId id="453" r:id="rId34"/>
    <p:sldId id="577" r:id="rId35"/>
    <p:sldId id="469" r:id="rId36"/>
    <p:sldId id="470" r:id="rId37"/>
    <p:sldId id="471" r:id="rId38"/>
    <p:sldId id="472" r:id="rId39"/>
    <p:sldId id="473" r:id="rId40"/>
    <p:sldId id="474" r:id="rId41"/>
    <p:sldId id="475" r:id="rId42"/>
    <p:sldId id="477" r:id="rId43"/>
    <p:sldId id="478" r:id="rId44"/>
    <p:sldId id="481" r:id="rId45"/>
    <p:sldId id="482" r:id="rId46"/>
    <p:sldId id="483" r:id="rId47"/>
    <p:sldId id="484" r:id="rId48"/>
    <p:sldId id="485" r:id="rId49"/>
    <p:sldId id="486" r:id="rId50"/>
    <p:sldId id="487" r:id="rId51"/>
    <p:sldId id="488" r:id="rId52"/>
    <p:sldId id="489" r:id="rId53"/>
    <p:sldId id="490" r:id="rId54"/>
    <p:sldId id="578" r:id="rId55"/>
    <p:sldId id="493" r:id="rId56"/>
    <p:sldId id="494" r:id="rId57"/>
    <p:sldId id="495" r:id="rId58"/>
    <p:sldId id="496" r:id="rId59"/>
    <p:sldId id="497" r:id="rId60"/>
    <p:sldId id="498" r:id="rId61"/>
    <p:sldId id="579" r:id="rId62"/>
    <p:sldId id="548" r:id="rId63"/>
    <p:sldId id="549" r:id="rId64"/>
    <p:sldId id="550" r:id="rId65"/>
    <p:sldId id="551" r:id="rId66"/>
    <p:sldId id="552" r:id="rId67"/>
    <p:sldId id="553" r:id="rId68"/>
    <p:sldId id="554" r:id="rId69"/>
    <p:sldId id="555" r:id="rId70"/>
    <p:sldId id="556" r:id="rId71"/>
    <p:sldId id="557" r:id="rId72"/>
    <p:sldId id="558" r:id="rId73"/>
    <p:sldId id="559" r:id="rId74"/>
    <p:sldId id="560" r:id="rId75"/>
    <p:sldId id="561" r:id="rId76"/>
    <p:sldId id="562" r:id="rId77"/>
    <p:sldId id="563" r:id="rId78"/>
    <p:sldId id="564" r:id="rId79"/>
    <p:sldId id="565" r:id="rId80"/>
    <p:sldId id="566" r:id="rId81"/>
    <p:sldId id="567" r:id="rId82"/>
    <p:sldId id="568" r:id="rId83"/>
    <p:sldId id="569" r:id="rId84"/>
    <p:sldId id="570" r:id="rId85"/>
    <p:sldId id="571" r:id="rId86"/>
    <p:sldId id="499" r:id="rId87"/>
    <p:sldId id="658" r:id="rId88"/>
  </p:sldIdLst>
  <p:sldSz cx="12192000" cy="6858000"/>
  <p:notesSz cx="6858000" cy="9144000"/>
  <p:custDataLst>
    <p:tags r:id="rId9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900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2700"/>
  </p:normalViewPr>
  <p:slideViewPr>
    <p:cSldViewPr showGuides="1">
      <p:cViewPr varScale="1">
        <p:scale>
          <a:sx n="58" d="100"/>
          <a:sy n="58" d="100"/>
        </p:scale>
        <p:origin x="964" y="184"/>
      </p:cViewPr>
      <p:guideLst>
        <p:guide orient="horz" pos="2159"/>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84.xml"/><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4.xml"/><Relationship Id="rId89" Type="http://schemas.openxmlformats.org/officeDocument/2006/relationships/handoutMaster" Target="handoutMasters/handoutMaster1.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notesMaster" Target="notesMasters/notesMaster1.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D3B767-E9B0-4E3F-81B4-0AEC6DA9944C}"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p>
            <a:pPr lvl="0" algn="r" eaLnBrk="1" fontAlgn="base" hangingPunct="1">
              <a:buFont typeface="Arial" panose="020B0604020202020204" pitchFamily="34" charset="0"/>
              <a:buNone/>
            </a:pPr>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cs"/>
              </a:rPr>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7109" name="备注占位符 4"/>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buFont typeface="Arial" panose="020B0604020202020204" pitchFamily="34" charset="0"/>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225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a:ln>
            <a:solidFill>
              <a:srgbClr val="000000"/>
            </a:solidFill>
            <a:miter/>
          </a:ln>
        </p:spPr>
      </p:sp>
      <p:sp>
        <p:nvSpPr>
          <p:cNvPr id="4096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409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a:ln>
            <a:solidFill>
              <a:srgbClr val="000000"/>
            </a:solidFill>
            <a:miter/>
          </a:ln>
        </p:spPr>
      </p:sp>
      <p:sp>
        <p:nvSpPr>
          <p:cNvPr id="4301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430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450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471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491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512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TextEdit="1"/>
          </p:cNvSpPr>
          <p:nvPr>
            <p:ph type="sldImg"/>
          </p:nvPr>
        </p:nvSpPr>
        <p:spPr>
          <a:ln>
            <a:solidFill>
              <a:srgbClr val="000000"/>
            </a:solidFill>
            <a:miter/>
          </a:ln>
        </p:spPr>
      </p:sp>
      <p:sp>
        <p:nvSpPr>
          <p:cNvPr id="5325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53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a:ln>
            <a:solidFill>
              <a:srgbClr val="000000"/>
            </a:solidFill>
            <a:miter/>
          </a:ln>
        </p:spPr>
      </p:sp>
      <p:sp>
        <p:nvSpPr>
          <p:cNvPr id="5529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a:ln>
            <a:solidFill>
              <a:srgbClr val="000000"/>
            </a:solidFill>
            <a:miter/>
          </a:ln>
        </p:spPr>
      </p:sp>
      <p:sp>
        <p:nvSpPr>
          <p:cNvPr id="5939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593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2457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a:ln>
            <a:solidFill>
              <a:srgbClr val="000000"/>
            </a:solidFill>
            <a:miter/>
          </a:ln>
        </p:spPr>
      </p:sp>
      <p:sp>
        <p:nvSpPr>
          <p:cNvPr id="6349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63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TextEdit="1"/>
          </p:cNvSpPr>
          <p:nvPr>
            <p:ph type="sldImg"/>
          </p:nvPr>
        </p:nvSpPr>
        <p:spPr>
          <a:ln>
            <a:solidFill>
              <a:srgbClr val="000000"/>
            </a:solidFill>
            <a:miter/>
          </a:ln>
        </p:spPr>
      </p:sp>
      <p:sp>
        <p:nvSpPr>
          <p:cNvPr id="6758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675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TextEdit="1"/>
          </p:cNvSpPr>
          <p:nvPr>
            <p:ph type="sldImg"/>
          </p:nvPr>
        </p:nvSpPr>
        <p:spPr>
          <a:ln>
            <a:solidFill>
              <a:srgbClr val="000000"/>
            </a:solidFill>
            <a:miter/>
          </a:ln>
        </p:spPr>
      </p:sp>
      <p:sp>
        <p:nvSpPr>
          <p:cNvPr id="6963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696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noTextEdit="1"/>
          </p:cNvSpPr>
          <p:nvPr>
            <p:ph type="sldImg"/>
          </p:nvPr>
        </p:nvSpPr>
        <p:spPr>
          <a:ln>
            <a:solidFill>
              <a:srgbClr val="000000"/>
            </a:solidFill>
            <a:miter/>
          </a:ln>
        </p:spPr>
      </p:sp>
      <p:sp>
        <p:nvSpPr>
          <p:cNvPr id="7168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716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noTextEdit="1"/>
          </p:cNvSpPr>
          <p:nvPr>
            <p:ph type="sldImg"/>
          </p:nvPr>
        </p:nvSpPr>
        <p:spPr>
          <a:ln>
            <a:solidFill>
              <a:srgbClr val="000000"/>
            </a:solidFill>
            <a:miter/>
          </a:ln>
        </p:spPr>
      </p:sp>
      <p:sp>
        <p:nvSpPr>
          <p:cNvPr id="7373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737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a:ln>
            <a:solidFill>
              <a:srgbClr val="000000"/>
            </a:solidFill>
            <a:miter/>
          </a:ln>
        </p:spPr>
      </p:sp>
      <p:sp>
        <p:nvSpPr>
          <p:cNvPr id="7577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757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7782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778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noTextEdit="1"/>
          </p:cNvSpPr>
          <p:nvPr>
            <p:ph type="sldImg"/>
          </p:nvPr>
        </p:nvSpPr>
        <p:spPr>
          <a:ln>
            <a:solidFill>
              <a:srgbClr val="000000"/>
            </a:solidFill>
            <a:miter/>
          </a:ln>
        </p:spPr>
      </p:sp>
      <p:sp>
        <p:nvSpPr>
          <p:cNvPr id="7987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798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noTextEdit="1"/>
          </p:cNvSpPr>
          <p:nvPr>
            <p:ph type="sldImg"/>
          </p:nvPr>
        </p:nvSpPr>
        <p:spPr>
          <a:ln>
            <a:solidFill>
              <a:srgbClr val="000000"/>
            </a:solidFill>
            <a:miter/>
          </a:ln>
        </p:spPr>
      </p:sp>
      <p:sp>
        <p:nvSpPr>
          <p:cNvPr id="8192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81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a:ln>
            <a:solidFill>
              <a:srgbClr val="000000"/>
            </a:solidFill>
            <a:miter/>
          </a:ln>
        </p:spPr>
      </p:sp>
      <p:sp>
        <p:nvSpPr>
          <p:cNvPr id="8397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noTextEdit="1"/>
          </p:cNvSpPr>
          <p:nvPr>
            <p:ph type="sldImg"/>
          </p:nvPr>
        </p:nvSpPr>
        <p:spPr>
          <a:ln>
            <a:solidFill>
              <a:srgbClr val="000000"/>
            </a:solidFill>
            <a:miter/>
          </a:ln>
        </p:spPr>
      </p:sp>
      <p:sp>
        <p:nvSpPr>
          <p:cNvPr id="8601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860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ln>
            <a:solidFill>
              <a:srgbClr val="000000"/>
            </a:solidFill>
            <a:miter/>
          </a:ln>
        </p:spPr>
      </p:sp>
      <p:sp>
        <p:nvSpPr>
          <p:cNvPr id="8806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880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noTextEdit="1"/>
          </p:cNvSpPr>
          <p:nvPr>
            <p:ph type="sldImg"/>
          </p:nvPr>
        </p:nvSpPr>
        <p:spPr>
          <a:ln>
            <a:solidFill>
              <a:srgbClr val="000000"/>
            </a:solidFill>
            <a:miter/>
          </a:ln>
        </p:spPr>
      </p:sp>
      <p:sp>
        <p:nvSpPr>
          <p:cNvPr id="9011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901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noTextEdit="1"/>
          </p:cNvSpPr>
          <p:nvPr>
            <p:ph type="sldImg"/>
          </p:nvPr>
        </p:nvSpPr>
        <p:spPr>
          <a:ln>
            <a:solidFill>
              <a:srgbClr val="000000"/>
            </a:solidFill>
            <a:miter/>
          </a:ln>
        </p:spPr>
      </p:sp>
      <p:sp>
        <p:nvSpPr>
          <p:cNvPr id="9216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921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noTextEdit="1"/>
          </p:cNvSpPr>
          <p:nvPr>
            <p:ph type="sldImg"/>
          </p:nvPr>
        </p:nvSpPr>
        <p:spPr>
          <a:ln>
            <a:solidFill>
              <a:srgbClr val="000000"/>
            </a:solidFill>
            <a:miter/>
          </a:ln>
        </p:spPr>
      </p:sp>
      <p:sp>
        <p:nvSpPr>
          <p:cNvPr id="9421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942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noTextEdit="1"/>
          </p:cNvSpPr>
          <p:nvPr>
            <p:ph type="sldImg"/>
          </p:nvPr>
        </p:nvSpPr>
        <p:spPr>
          <a:ln>
            <a:solidFill>
              <a:srgbClr val="000000"/>
            </a:solidFill>
            <a:miter/>
          </a:ln>
        </p:spPr>
      </p:sp>
      <p:sp>
        <p:nvSpPr>
          <p:cNvPr id="9625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962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noTextEdit="1"/>
          </p:cNvSpPr>
          <p:nvPr>
            <p:ph type="sldImg"/>
          </p:nvPr>
        </p:nvSpPr>
        <p:spPr>
          <a:ln>
            <a:solidFill>
              <a:srgbClr val="000000"/>
            </a:solidFill>
            <a:miter/>
          </a:ln>
        </p:spPr>
      </p:sp>
      <p:sp>
        <p:nvSpPr>
          <p:cNvPr id="9830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983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noTextEdit="1"/>
          </p:cNvSpPr>
          <p:nvPr>
            <p:ph type="sldImg"/>
          </p:nvPr>
        </p:nvSpPr>
        <p:spPr>
          <a:ln>
            <a:solidFill>
              <a:srgbClr val="000000"/>
            </a:solidFill>
            <a:miter/>
          </a:ln>
        </p:spPr>
      </p:sp>
      <p:sp>
        <p:nvSpPr>
          <p:cNvPr id="10035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003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noTextEdit="1"/>
          </p:cNvSpPr>
          <p:nvPr>
            <p:ph type="sldImg"/>
          </p:nvPr>
        </p:nvSpPr>
        <p:spPr>
          <a:ln>
            <a:solidFill>
              <a:srgbClr val="000000"/>
            </a:solidFill>
            <a:miter/>
          </a:ln>
        </p:spPr>
      </p:sp>
      <p:sp>
        <p:nvSpPr>
          <p:cNvPr id="10240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024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noTextEdit="1"/>
          </p:cNvSpPr>
          <p:nvPr>
            <p:ph type="sldImg"/>
          </p:nvPr>
        </p:nvSpPr>
        <p:spPr>
          <a:ln>
            <a:solidFill>
              <a:srgbClr val="000000"/>
            </a:solidFill>
            <a:miter/>
          </a:ln>
        </p:spPr>
      </p:sp>
      <p:sp>
        <p:nvSpPr>
          <p:cNvPr id="10445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044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noTextEdit="1"/>
          </p:cNvSpPr>
          <p:nvPr>
            <p:ph type="sldImg"/>
          </p:nvPr>
        </p:nvSpPr>
        <p:spPr>
          <a:ln>
            <a:solidFill>
              <a:srgbClr val="000000"/>
            </a:solidFill>
            <a:miter/>
          </a:ln>
        </p:spPr>
      </p:sp>
      <p:sp>
        <p:nvSpPr>
          <p:cNvPr id="10649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064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noTextEdit="1"/>
          </p:cNvSpPr>
          <p:nvPr>
            <p:ph type="sldImg"/>
          </p:nvPr>
        </p:nvSpPr>
        <p:spPr>
          <a:ln>
            <a:solidFill>
              <a:srgbClr val="000000"/>
            </a:solidFill>
            <a:miter/>
          </a:ln>
        </p:spPr>
      </p:sp>
      <p:sp>
        <p:nvSpPr>
          <p:cNvPr id="10854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085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noTextEdit="1"/>
          </p:cNvSpPr>
          <p:nvPr>
            <p:ph type="sldImg"/>
          </p:nvPr>
        </p:nvSpPr>
        <p:spPr>
          <a:ln>
            <a:solidFill>
              <a:srgbClr val="000000"/>
            </a:solidFill>
            <a:miter/>
          </a:ln>
        </p:spPr>
      </p:sp>
      <p:sp>
        <p:nvSpPr>
          <p:cNvPr id="11059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105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noTextEdit="1"/>
          </p:cNvSpPr>
          <p:nvPr>
            <p:ph type="sldImg"/>
          </p:nvPr>
        </p:nvSpPr>
        <p:spPr>
          <a:ln>
            <a:solidFill>
              <a:srgbClr val="000000"/>
            </a:solidFill>
            <a:miter/>
          </a:ln>
        </p:spPr>
      </p:sp>
      <p:sp>
        <p:nvSpPr>
          <p:cNvPr id="11264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126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noTextEdit="1"/>
          </p:cNvSpPr>
          <p:nvPr>
            <p:ph type="sldImg"/>
          </p:nvPr>
        </p:nvSpPr>
        <p:spPr>
          <a:ln>
            <a:solidFill>
              <a:srgbClr val="000000"/>
            </a:solidFill>
            <a:miter/>
          </a:ln>
        </p:spPr>
      </p:sp>
      <p:sp>
        <p:nvSpPr>
          <p:cNvPr id="11469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146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noTextEdit="1"/>
          </p:cNvSpPr>
          <p:nvPr>
            <p:ph type="sldImg"/>
          </p:nvPr>
        </p:nvSpPr>
        <p:spPr>
          <a:ln>
            <a:solidFill>
              <a:srgbClr val="000000"/>
            </a:solidFill>
            <a:miter/>
          </a:ln>
        </p:spPr>
      </p:sp>
      <p:sp>
        <p:nvSpPr>
          <p:cNvPr id="11673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167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1878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187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noTextEdit="1"/>
          </p:cNvSpPr>
          <p:nvPr>
            <p:ph type="sldImg"/>
          </p:nvPr>
        </p:nvSpPr>
        <p:spPr>
          <a:ln>
            <a:solidFill>
              <a:srgbClr val="000000"/>
            </a:solidFill>
            <a:miter/>
          </a:ln>
        </p:spPr>
      </p:sp>
      <p:sp>
        <p:nvSpPr>
          <p:cNvPr id="12083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208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a:ln>
            <a:solidFill>
              <a:srgbClr val="000000"/>
            </a:solidFill>
            <a:miter/>
          </a:ln>
        </p:spPr>
      </p:sp>
      <p:sp>
        <p:nvSpPr>
          <p:cNvPr id="3072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30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noTextEdit="1"/>
          </p:cNvSpPr>
          <p:nvPr>
            <p:ph type="sldImg"/>
          </p:nvPr>
        </p:nvSpPr>
        <p:spPr>
          <a:ln>
            <a:solidFill>
              <a:srgbClr val="000000"/>
            </a:solidFill>
            <a:miter/>
          </a:ln>
        </p:spPr>
      </p:sp>
      <p:sp>
        <p:nvSpPr>
          <p:cNvPr id="12288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228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noTextEdit="1"/>
          </p:cNvSpPr>
          <p:nvPr>
            <p:ph type="sldImg"/>
          </p:nvPr>
        </p:nvSpPr>
        <p:spPr>
          <a:ln>
            <a:solidFill>
              <a:srgbClr val="000000"/>
            </a:solidFill>
            <a:miter/>
          </a:ln>
        </p:spPr>
      </p:sp>
      <p:sp>
        <p:nvSpPr>
          <p:cNvPr id="12493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249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noTextEdit="1"/>
          </p:cNvSpPr>
          <p:nvPr>
            <p:ph type="sldImg"/>
          </p:nvPr>
        </p:nvSpPr>
        <p:spPr>
          <a:ln>
            <a:solidFill>
              <a:srgbClr val="000000"/>
            </a:solidFill>
            <a:miter/>
          </a:ln>
        </p:spPr>
      </p:sp>
      <p:sp>
        <p:nvSpPr>
          <p:cNvPr id="12697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269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noTextEdit="1"/>
          </p:cNvSpPr>
          <p:nvPr>
            <p:ph type="sldImg"/>
          </p:nvPr>
        </p:nvSpPr>
        <p:spPr>
          <a:ln>
            <a:solidFill>
              <a:srgbClr val="000000"/>
            </a:solidFill>
            <a:miter/>
          </a:ln>
        </p:spPr>
      </p:sp>
      <p:sp>
        <p:nvSpPr>
          <p:cNvPr id="12902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290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noTextEdit="1"/>
          </p:cNvSpPr>
          <p:nvPr>
            <p:ph type="sldImg"/>
          </p:nvPr>
        </p:nvSpPr>
        <p:spPr>
          <a:ln>
            <a:solidFill>
              <a:srgbClr val="000000"/>
            </a:solidFill>
            <a:miter/>
          </a:ln>
        </p:spPr>
      </p:sp>
      <p:sp>
        <p:nvSpPr>
          <p:cNvPr id="13107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310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3312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331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buFont typeface="Arial" panose="020B0604020202020204" pitchFamily="34" charset="0"/>
            </a:pP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35170"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35171" name="Rectangle 3"/>
          <p:cNvSpPr>
            <a:spLocks noGrp="1" noRot="1" noChangeAspect="1" noTextEdit="1"/>
          </p:cNvSpPr>
          <p:nvPr>
            <p:ph type="sldImg"/>
          </p:nvPr>
        </p:nvSpPr>
        <p:spPr>
          <a:ln>
            <a:solidFill>
              <a:srgbClr val="000000"/>
            </a:solidFill>
            <a:miter/>
          </a:ln>
        </p:spPr>
      </p:sp>
      <p:sp>
        <p:nvSpPr>
          <p:cNvPr id="135172"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37218"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37219" name="Rectangle 3"/>
          <p:cNvSpPr>
            <a:spLocks noGrp="1" noRot="1" noChangeAspect="1" noTextEdit="1"/>
          </p:cNvSpPr>
          <p:nvPr>
            <p:ph type="sldImg"/>
          </p:nvPr>
        </p:nvSpPr>
        <p:spPr>
          <a:ln>
            <a:solidFill>
              <a:srgbClr val="000000"/>
            </a:solidFill>
            <a:miter/>
          </a:ln>
        </p:spPr>
      </p:sp>
      <p:sp>
        <p:nvSpPr>
          <p:cNvPr id="137220"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39266"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39267" name="Rectangle 3"/>
          <p:cNvSpPr>
            <a:spLocks noGrp="1" noRot="1" noChangeAspect="1" noTextEdit="1"/>
          </p:cNvSpPr>
          <p:nvPr>
            <p:ph type="sldImg"/>
          </p:nvPr>
        </p:nvSpPr>
        <p:spPr>
          <a:ln>
            <a:solidFill>
              <a:srgbClr val="000000"/>
            </a:solidFill>
            <a:miter/>
          </a:ln>
        </p:spPr>
      </p:sp>
      <p:sp>
        <p:nvSpPr>
          <p:cNvPr id="139268"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41314"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41315" name="Rectangle 3"/>
          <p:cNvSpPr>
            <a:spLocks noGrp="1" noRot="1" noChangeAspect="1" noTextEdit="1"/>
          </p:cNvSpPr>
          <p:nvPr>
            <p:ph type="sldImg"/>
          </p:nvPr>
        </p:nvSpPr>
        <p:spPr>
          <a:ln>
            <a:solidFill>
              <a:srgbClr val="000000"/>
            </a:solidFill>
            <a:miter/>
          </a:ln>
        </p:spPr>
      </p:sp>
      <p:sp>
        <p:nvSpPr>
          <p:cNvPr id="141316"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327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43362"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43363" name="Rectangle 3"/>
          <p:cNvSpPr>
            <a:spLocks noGrp="1" noRot="1" noChangeAspect="1" noTextEdit="1"/>
          </p:cNvSpPr>
          <p:nvPr>
            <p:ph type="sldImg"/>
          </p:nvPr>
        </p:nvSpPr>
        <p:spPr>
          <a:ln>
            <a:solidFill>
              <a:srgbClr val="000000"/>
            </a:solidFill>
            <a:miter/>
          </a:ln>
        </p:spPr>
      </p:sp>
      <p:sp>
        <p:nvSpPr>
          <p:cNvPr id="143364"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45410"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45411" name="Rectangle 3"/>
          <p:cNvSpPr>
            <a:spLocks noGrp="1" noRot="1" noChangeAspect="1" noTextEdit="1"/>
          </p:cNvSpPr>
          <p:nvPr>
            <p:ph type="sldImg"/>
          </p:nvPr>
        </p:nvSpPr>
        <p:spPr>
          <a:ln>
            <a:solidFill>
              <a:srgbClr val="000000"/>
            </a:solidFill>
            <a:miter/>
          </a:ln>
        </p:spPr>
      </p:sp>
      <p:sp>
        <p:nvSpPr>
          <p:cNvPr id="145412"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47458"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47459" name="Rectangle 3"/>
          <p:cNvSpPr>
            <a:spLocks noGrp="1" noRot="1" noChangeAspect="1" noTextEdit="1"/>
          </p:cNvSpPr>
          <p:nvPr>
            <p:ph type="sldImg"/>
          </p:nvPr>
        </p:nvSpPr>
        <p:spPr>
          <a:ln>
            <a:solidFill>
              <a:srgbClr val="000000"/>
            </a:solidFill>
            <a:miter/>
          </a:ln>
        </p:spPr>
      </p:sp>
      <p:sp>
        <p:nvSpPr>
          <p:cNvPr id="147460"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49506"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49507" name="Rectangle 3"/>
          <p:cNvSpPr>
            <a:spLocks noGrp="1" noRot="1" noChangeAspect="1" noTextEdit="1"/>
          </p:cNvSpPr>
          <p:nvPr>
            <p:ph type="sldImg"/>
          </p:nvPr>
        </p:nvSpPr>
        <p:spPr>
          <a:ln>
            <a:solidFill>
              <a:srgbClr val="000000"/>
            </a:solidFill>
            <a:miter/>
          </a:ln>
        </p:spPr>
      </p:sp>
      <p:sp>
        <p:nvSpPr>
          <p:cNvPr id="149508"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51554"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51555" name="Rectangle 3"/>
          <p:cNvSpPr>
            <a:spLocks noGrp="1" noRot="1" noChangeAspect="1" noTextEdit="1"/>
          </p:cNvSpPr>
          <p:nvPr>
            <p:ph type="sldImg"/>
          </p:nvPr>
        </p:nvSpPr>
        <p:spPr>
          <a:ln>
            <a:solidFill>
              <a:srgbClr val="000000"/>
            </a:solidFill>
            <a:miter/>
          </a:ln>
        </p:spPr>
      </p:sp>
      <p:sp>
        <p:nvSpPr>
          <p:cNvPr id="151556"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53602"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53603" name="Rectangle 3"/>
          <p:cNvSpPr>
            <a:spLocks noGrp="1" noRot="1" noChangeAspect="1" noTextEdit="1"/>
          </p:cNvSpPr>
          <p:nvPr>
            <p:ph type="sldImg"/>
          </p:nvPr>
        </p:nvSpPr>
        <p:spPr>
          <a:ln>
            <a:solidFill>
              <a:srgbClr val="000000"/>
            </a:solidFill>
            <a:miter/>
          </a:ln>
        </p:spPr>
      </p:sp>
      <p:sp>
        <p:nvSpPr>
          <p:cNvPr id="153604"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55650"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55651" name="Rectangle 3"/>
          <p:cNvSpPr>
            <a:spLocks noGrp="1" noRot="1" noChangeAspect="1" noTextEdit="1"/>
          </p:cNvSpPr>
          <p:nvPr>
            <p:ph type="sldImg"/>
          </p:nvPr>
        </p:nvSpPr>
        <p:spPr>
          <a:ln>
            <a:solidFill>
              <a:srgbClr val="000000"/>
            </a:solidFill>
            <a:miter/>
          </a:ln>
        </p:spPr>
      </p:sp>
      <p:sp>
        <p:nvSpPr>
          <p:cNvPr id="155652"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57698"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57699" name="Rectangle 3"/>
          <p:cNvSpPr>
            <a:spLocks noGrp="1" noRot="1" noChangeAspect="1" noTextEdit="1"/>
          </p:cNvSpPr>
          <p:nvPr>
            <p:ph type="sldImg"/>
          </p:nvPr>
        </p:nvSpPr>
        <p:spPr>
          <a:ln>
            <a:solidFill>
              <a:srgbClr val="000000"/>
            </a:solidFill>
            <a:miter/>
          </a:ln>
        </p:spPr>
      </p:sp>
      <p:sp>
        <p:nvSpPr>
          <p:cNvPr id="157700"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59746"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59747" name="Rectangle 3"/>
          <p:cNvSpPr>
            <a:spLocks noGrp="1" noRot="1" noChangeAspect="1" noTextEdit="1"/>
          </p:cNvSpPr>
          <p:nvPr>
            <p:ph type="sldImg"/>
          </p:nvPr>
        </p:nvSpPr>
        <p:spPr>
          <a:ln>
            <a:solidFill>
              <a:srgbClr val="000000"/>
            </a:solidFill>
            <a:miter/>
          </a:ln>
        </p:spPr>
      </p:sp>
      <p:sp>
        <p:nvSpPr>
          <p:cNvPr id="159748"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61794"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61795" name="Rectangle 3"/>
          <p:cNvSpPr>
            <a:spLocks noGrp="1" noRot="1" noChangeAspect="1" noTextEdit="1"/>
          </p:cNvSpPr>
          <p:nvPr>
            <p:ph type="sldImg"/>
          </p:nvPr>
        </p:nvSpPr>
        <p:spPr>
          <a:ln>
            <a:solidFill>
              <a:srgbClr val="000000"/>
            </a:solidFill>
            <a:miter/>
          </a:ln>
        </p:spPr>
      </p:sp>
      <p:sp>
        <p:nvSpPr>
          <p:cNvPr id="161796"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348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63842"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63843" name="Rectangle 3"/>
          <p:cNvSpPr>
            <a:spLocks noGrp="1" noRot="1" noChangeAspect="1" noTextEdit="1"/>
          </p:cNvSpPr>
          <p:nvPr>
            <p:ph type="sldImg"/>
          </p:nvPr>
        </p:nvSpPr>
        <p:spPr>
          <a:ln>
            <a:solidFill>
              <a:srgbClr val="000000"/>
            </a:solidFill>
            <a:miter/>
          </a:ln>
        </p:spPr>
      </p:sp>
      <p:sp>
        <p:nvSpPr>
          <p:cNvPr id="163844"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65890"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65891" name="Rectangle 3"/>
          <p:cNvSpPr>
            <a:spLocks noGrp="1" noRot="1" noChangeAspect="1" noTextEdit="1"/>
          </p:cNvSpPr>
          <p:nvPr>
            <p:ph type="sldImg"/>
          </p:nvPr>
        </p:nvSpPr>
        <p:spPr>
          <a:ln>
            <a:solidFill>
              <a:srgbClr val="000000"/>
            </a:solidFill>
            <a:miter/>
          </a:ln>
        </p:spPr>
      </p:sp>
      <p:sp>
        <p:nvSpPr>
          <p:cNvPr id="165892"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67938"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67939" name="Rectangle 3"/>
          <p:cNvSpPr>
            <a:spLocks noGrp="1" noRot="1" noChangeAspect="1" noTextEdit="1"/>
          </p:cNvSpPr>
          <p:nvPr>
            <p:ph type="sldImg"/>
          </p:nvPr>
        </p:nvSpPr>
        <p:spPr>
          <a:ln>
            <a:solidFill>
              <a:srgbClr val="000000"/>
            </a:solidFill>
            <a:miter/>
          </a:ln>
        </p:spPr>
      </p:sp>
      <p:sp>
        <p:nvSpPr>
          <p:cNvPr id="167940"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69986"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69987" name="Rectangle 3"/>
          <p:cNvSpPr>
            <a:spLocks noGrp="1" noRot="1" noChangeAspect="1" noTextEdit="1"/>
          </p:cNvSpPr>
          <p:nvPr>
            <p:ph type="sldImg"/>
          </p:nvPr>
        </p:nvSpPr>
        <p:spPr>
          <a:ln>
            <a:solidFill>
              <a:srgbClr val="000000"/>
            </a:solidFill>
            <a:miter/>
          </a:ln>
        </p:spPr>
      </p:sp>
      <p:sp>
        <p:nvSpPr>
          <p:cNvPr id="169988"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72034"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72035" name="Rectangle 3"/>
          <p:cNvSpPr>
            <a:spLocks noGrp="1" noRot="1" noChangeAspect="1" noTextEdit="1"/>
          </p:cNvSpPr>
          <p:nvPr>
            <p:ph type="sldImg"/>
          </p:nvPr>
        </p:nvSpPr>
        <p:spPr>
          <a:ln>
            <a:solidFill>
              <a:srgbClr val="000000"/>
            </a:solidFill>
            <a:miter/>
          </a:ln>
        </p:spPr>
      </p:sp>
      <p:sp>
        <p:nvSpPr>
          <p:cNvPr id="172036"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74082"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74083" name="Rectangle 3"/>
          <p:cNvSpPr>
            <a:spLocks noGrp="1" noRot="1" noChangeAspect="1" noTextEdit="1"/>
          </p:cNvSpPr>
          <p:nvPr>
            <p:ph type="sldImg"/>
          </p:nvPr>
        </p:nvSpPr>
        <p:spPr>
          <a:ln>
            <a:solidFill>
              <a:srgbClr val="000000"/>
            </a:solidFill>
            <a:miter/>
          </a:ln>
        </p:spPr>
      </p:sp>
      <p:sp>
        <p:nvSpPr>
          <p:cNvPr id="174084"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76130"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76131" name="Rectangle 3"/>
          <p:cNvSpPr>
            <a:spLocks noGrp="1" noRot="1" noChangeAspect="1" noTextEdit="1"/>
          </p:cNvSpPr>
          <p:nvPr>
            <p:ph type="sldImg"/>
          </p:nvPr>
        </p:nvSpPr>
        <p:spPr>
          <a:ln>
            <a:solidFill>
              <a:srgbClr val="000000"/>
            </a:solidFill>
            <a:miter/>
          </a:ln>
        </p:spPr>
      </p:sp>
      <p:sp>
        <p:nvSpPr>
          <p:cNvPr id="176132"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78178"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78179" name="Rectangle 3"/>
          <p:cNvSpPr>
            <a:spLocks noGrp="1" noRot="1" noChangeAspect="1" noTextEdit="1"/>
          </p:cNvSpPr>
          <p:nvPr>
            <p:ph type="sldImg"/>
          </p:nvPr>
        </p:nvSpPr>
        <p:spPr>
          <a:ln>
            <a:solidFill>
              <a:srgbClr val="000000"/>
            </a:solidFill>
            <a:miter/>
          </a:ln>
        </p:spPr>
      </p:sp>
      <p:sp>
        <p:nvSpPr>
          <p:cNvPr id="178180"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80226"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80227" name="Rectangle 3"/>
          <p:cNvSpPr>
            <a:spLocks noGrp="1" noRot="1" noChangeAspect="1" noTextEdit="1"/>
          </p:cNvSpPr>
          <p:nvPr>
            <p:ph type="sldImg"/>
          </p:nvPr>
        </p:nvSpPr>
        <p:spPr>
          <a:ln>
            <a:solidFill>
              <a:srgbClr val="000000"/>
            </a:solidFill>
            <a:miter/>
          </a:ln>
        </p:spPr>
      </p:sp>
      <p:sp>
        <p:nvSpPr>
          <p:cNvPr id="180228"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r>
              <a:rPr lang="en-US" altLang="zh-CN" sz="1200" dirty="0">
                <a:latin typeface="Arial" panose="020B0604020202020204" pitchFamily="34" charset="0"/>
                <a:ea typeface="PMingLiU" panose="02020500000000000000" pitchFamily="18" charset="-120"/>
              </a:rPr>
              <a:t>‹#›</a:t>
            </a:r>
            <a:endParaRPr lang="en-US" altLang="zh-CN" sz="1200" dirty="0">
              <a:latin typeface="Arial" panose="020B0604020202020204" pitchFamily="34" charset="0"/>
              <a:ea typeface="PMingLiU" panose="02020500000000000000" pitchFamily="18" charset="-120"/>
            </a:endParaRPr>
          </a:p>
        </p:txBody>
      </p:sp>
      <p:sp>
        <p:nvSpPr>
          <p:cNvPr id="182274" name="Text Box 2"/>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buFont typeface="Arial" panose="020B0604020202020204" pitchFamily="34" charset="0"/>
            </a:pPr>
            <a:r>
              <a:rPr lang="en-US" altLang="zh-CN" sz="1200" dirty="0">
                <a:latin typeface="Arial" panose="020B0604020202020204" pitchFamily="34" charset="0"/>
                <a:ea typeface="PMingLiU" panose="02020500000000000000" pitchFamily="18" charset="-120"/>
              </a:rPr>
              <a:t>3</a:t>
            </a:r>
            <a:endParaRPr lang="en-US" altLang="zh-CN" sz="1200" dirty="0">
              <a:latin typeface="Arial" panose="020B0604020202020204" pitchFamily="34" charset="0"/>
              <a:ea typeface="PMingLiU" panose="02020500000000000000" pitchFamily="18" charset="-120"/>
            </a:endParaRPr>
          </a:p>
        </p:txBody>
      </p:sp>
      <p:sp>
        <p:nvSpPr>
          <p:cNvPr id="182275" name="Rectangle 3"/>
          <p:cNvSpPr>
            <a:spLocks noGrp="1" noRot="1" noChangeAspect="1" noTextEdit="1"/>
          </p:cNvSpPr>
          <p:nvPr>
            <p:ph type="sldImg"/>
          </p:nvPr>
        </p:nvSpPr>
        <p:spPr>
          <a:ln>
            <a:solidFill>
              <a:srgbClr val="000000"/>
            </a:solidFill>
            <a:miter/>
          </a:ln>
        </p:spPr>
      </p:sp>
      <p:sp>
        <p:nvSpPr>
          <p:cNvPr id="182276" name="Rectangle 4"/>
          <p:cNvSpPr>
            <a:spLocks noGrp="1"/>
          </p:cNvSpPr>
          <p:nvPr>
            <p:ph type="body"/>
          </p:nvPr>
        </p:nvSpPr>
        <p:spPr/>
        <p:txBody>
          <a:bodyPr wrap="square" lIns="91440" tIns="45720" rIns="91440" bIns="45720" anchor="t" anchorCtr="0"/>
          <a:lstStyle/>
          <a:p>
            <a:pPr lvl="0" eaLnBrk="1" hangingPunct="1"/>
            <a:endParaRPr lang="zh-CN" altLang="en-US" dirty="0"/>
          </a:p>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368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幻灯片图像占位符 1"/>
          <p:cNvSpPr>
            <a:spLocks noGrp="1" noRot="1" noChangeAspect="1" noTextEdit="1"/>
          </p:cNvSpPr>
          <p:nvPr>
            <p:ph type="sldImg"/>
          </p:nvPr>
        </p:nvSpPr>
        <p:spPr>
          <a:ln>
            <a:solidFill>
              <a:srgbClr val="000000"/>
            </a:solidFill>
            <a:miter/>
          </a:ln>
        </p:spPr>
      </p:sp>
      <p:sp>
        <p:nvSpPr>
          <p:cNvPr id="184322"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843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a:ln>
            <a:solidFill>
              <a:srgbClr val="000000"/>
            </a:solidFill>
            <a:miter/>
          </a:ln>
        </p:spPr>
      </p:sp>
      <p:sp>
        <p:nvSpPr>
          <p:cNvPr id="38914"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38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01638" y="6245225"/>
            <a:ext cx="3052763" cy="476250"/>
          </a:xfrm>
          <a:prstGeom prst="rect">
            <a:avLst/>
          </a:prstGeom>
          <a:noFill/>
          <a:ln w="9525">
            <a:noFill/>
          </a:ln>
        </p:spPr>
        <p:txBody>
          <a:bodyPr/>
          <a:lstStyle>
            <a:lvl1pPr>
              <a:defRPr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67145B2-B990-40B8-8939-0454C5211D76}" type="datetime1">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2"/>
          <p:cNvSpPr>
            <a:spLocks noGrp="1"/>
          </p:cNvSpPr>
          <p:nvPr>
            <p:ph type="ftr" sz="quarter" idx="3"/>
          </p:nvPr>
        </p:nvSpPr>
        <p:spPr>
          <a:xfrm>
            <a:off x="4165600" y="6245225"/>
            <a:ext cx="38608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8737600" y="6245225"/>
            <a:ext cx="3052763" cy="476250"/>
          </a:xfrm>
          <a:prstGeom prst="rect">
            <a:avLst/>
          </a:prstGeom>
          <a:noFill/>
          <a:ln w="9525">
            <a:noFill/>
          </a:ln>
        </p:spPr>
        <p:txBody>
          <a:bodyPr vert="horz" wrap="square" lIns="91440" tIns="45720" rIns="91440" bIns="45720" numCol="1" anchor="t" anchorCtr="0" compatLnSpc="1"/>
          <a:lstStyle/>
          <a:p>
            <a:pPr algn="r"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554798" y="332740"/>
            <a:ext cx="9081770" cy="60483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554798" y="332740"/>
            <a:ext cx="9081770" cy="60483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A689718-DA38-44AF-B902-EDFD037B5DA1}" type="datetime1">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A689718-DA38-44AF-B902-EDFD037B5DA1}" type="datetime1">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2"/>
          <a:stretch>
            <a:fillRect/>
          </a:stretch>
        </p:blipFill>
        <p:spPr>
          <a:xfrm>
            <a:off x="0" y="4763"/>
            <a:ext cx="12192000" cy="6848475"/>
          </a:xfrm>
          <a:prstGeom prst="rect">
            <a:avLst/>
          </a:prstGeom>
          <a:noFill/>
          <a:ln w="9525">
            <a:noFill/>
          </a:ln>
        </p:spPr>
      </p:pic>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F8E402F-EFCE-4EF7-AE0C-CDAABFDDE7B1}" type="datetimeFigureOut">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ctr" anchorCtr="0" compatLnSpc="1"/>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F8E402F-EFCE-4EF7-AE0C-CDAABFDDE7B1}" type="datetimeFigureOut">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png"/><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8" Type="http://schemas.openxmlformats.org/officeDocument/2006/relationships/theme" Target="../theme/theme3.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219137"/>
          <p:cNvSpPr>
            <a:spLocks noGrp="1" noRot="1"/>
          </p:cNvSpPr>
          <p:nvPr>
            <p:ph type="title"/>
          </p:nvPr>
        </p:nvSpPr>
        <p:spPr>
          <a:xfrm>
            <a:off x="401638" y="609600"/>
            <a:ext cx="11388725"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219139" name="文本占位符 219138"/>
          <p:cNvSpPr>
            <a:spLocks noGrp="1" noRot="1"/>
          </p:cNvSpPr>
          <p:nvPr>
            <p:ph type="body"/>
          </p:nvPr>
        </p:nvSpPr>
        <p:spPr>
          <a:xfrm>
            <a:off x="401638" y="1905000"/>
            <a:ext cx="11388725" cy="4194175"/>
          </a:xfrm>
          <a:prstGeom prst="rect">
            <a:avLst/>
          </a:prstGeom>
          <a:noFill/>
          <a:ln w="9525">
            <a:noFill/>
          </a:ln>
        </p:spPr>
        <p:txBody>
          <a:bodyPr anchor="t" anchorCtr="0"/>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19140" name="日期占位符 219139"/>
          <p:cNvSpPr>
            <a:spLocks noGrp="1"/>
          </p:cNvSpPr>
          <p:nvPr>
            <p:ph type="dt" sz="half" idx="2"/>
          </p:nvPr>
        </p:nvSpPr>
        <p:spPr>
          <a:xfrm>
            <a:off x="401638" y="6245225"/>
            <a:ext cx="3052763" cy="476250"/>
          </a:xfrm>
          <a:prstGeom prst="rect">
            <a:avLst/>
          </a:prstGeom>
          <a:noFill/>
          <a:ln w="9525">
            <a:noFill/>
          </a:ln>
        </p:spPr>
        <p:txBody>
          <a:bodyPr/>
          <a:lstStyle>
            <a:lvl1pPr eaLnBrk="1" hangingPunct="1">
              <a:buFont typeface="Arial" panose="020B0604020202020204" pitchFamily="34" charset="0"/>
              <a:buNone/>
              <a:defRPr sz="1400" noProof="1" dirty="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A689718-DA38-44AF-B902-EDFD037B5DA1}" type="datetime1">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9141" name="页脚占位符 219140"/>
          <p:cNvSpPr>
            <a:spLocks noGrp="1"/>
          </p:cNvSpPr>
          <p:nvPr>
            <p:ph type="ftr" sz="quarter" idx="3"/>
          </p:nvPr>
        </p:nvSpPr>
        <p:spPr>
          <a:xfrm>
            <a:off x="4165600" y="6245225"/>
            <a:ext cx="38608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9142" name="灯片编号占位符 219141"/>
          <p:cNvSpPr>
            <a:spLocks noGrp="1"/>
          </p:cNvSpPr>
          <p:nvPr>
            <p:ph type="sldNum" sz="quarter" idx="4"/>
          </p:nvPr>
        </p:nvSpPr>
        <p:spPr>
          <a:xfrm>
            <a:off x="8737600" y="6245225"/>
            <a:ext cx="3052763" cy="476250"/>
          </a:xfrm>
          <a:prstGeom prst="rect">
            <a:avLst/>
          </a:prstGeom>
          <a:noFill/>
          <a:ln w="9525">
            <a:noFill/>
          </a:ln>
        </p:spPr>
        <p:txBody>
          <a:bodyPr vert="horz" wrap="square" lIns="91440" tIns="45720" rIns="91440" bIns="45720" numCol="1" anchor="t" anchorCtr="0" compatLnSpc="1"/>
          <a:lstStyle>
            <a:lvl1pPr algn="r">
              <a:buFont typeface="Arial" panose="020B0604020202020204" pitchFamily="34" charset="0"/>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fade">
                                      <p:cBhvr>
                                        <p:cTn id="7" dur="1000"/>
                                        <p:tgtEl>
                                          <p:spTgt spid="219139">
                                            <p:txEl>
                                              <p:pRg st="0" end="0"/>
                                            </p:txEl>
                                          </p:spTgt>
                                        </p:tgtEl>
                                      </p:cBhvr>
                                    </p:animEffect>
                                    <p:anim calcmode="lin" valueType="num">
                                      <p:cBhvr>
                                        <p:cTn id="8" dur="10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91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fade">
                                      <p:cBhvr>
                                        <p:cTn id="12" dur="1000"/>
                                        <p:tgtEl>
                                          <p:spTgt spid="219139">
                                            <p:txEl>
                                              <p:pRg st="1" end="1"/>
                                            </p:txEl>
                                          </p:spTgt>
                                        </p:tgtEl>
                                      </p:cBhvr>
                                    </p:animEffect>
                                    <p:anim calcmode="lin" valueType="num">
                                      <p:cBhvr>
                                        <p:cTn id="13" dur="1000" fill="hold"/>
                                        <p:tgtEl>
                                          <p:spTgt spid="2191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913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fade">
                                      <p:cBhvr>
                                        <p:cTn id="17" dur="1000"/>
                                        <p:tgtEl>
                                          <p:spTgt spid="219139">
                                            <p:txEl>
                                              <p:pRg st="2" end="2"/>
                                            </p:txEl>
                                          </p:spTgt>
                                        </p:tgtEl>
                                      </p:cBhvr>
                                    </p:animEffect>
                                    <p:anim calcmode="lin" valueType="num">
                                      <p:cBhvr>
                                        <p:cTn id="18" dur="10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1913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9139">
                                            <p:txEl>
                                              <p:pRg st="3" end="3"/>
                                            </p:txEl>
                                          </p:spTgt>
                                        </p:tgtEl>
                                        <p:attrNameLst>
                                          <p:attrName>style.visibility</p:attrName>
                                        </p:attrNameLst>
                                      </p:cBhvr>
                                      <p:to>
                                        <p:strVal val="visible"/>
                                      </p:to>
                                    </p:set>
                                    <p:animEffect transition="in" filter="fade">
                                      <p:cBhvr>
                                        <p:cTn id="22" dur="1000"/>
                                        <p:tgtEl>
                                          <p:spTgt spid="219139">
                                            <p:txEl>
                                              <p:pRg st="3" end="3"/>
                                            </p:txEl>
                                          </p:spTgt>
                                        </p:tgtEl>
                                      </p:cBhvr>
                                    </p:animEffect>
                                    <p:anim calcmode="lin" valueType="num">
                                      <p:cBhvr>
                                        <p:cTn id="23" dur="1000" fill="hold"/>
                                        <p:tgtEl>
                                          <p:spTgt spid="21913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1913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9139">
                                            <p:txEl>
                                              <p:pRg st="4" end="4"/>
                                            </p:txEl>
                                          </p:spTgt>
                                        </p:tgtEl>
                                        <p:attrNameLst>
                                          <p:attrName>style.visibility</p:attrName>
                                        </p:attrNameLst>
                                      </p:cBhvr>
                                      <p:to>
                                        <p:strVal val="visible"/>
                                      </p:to>
                                    </p:set>
                                    <p:animEffect transition="in" filter="fade">
                                      <p:cBhvr>
                                        <p:cTn id="27" dur="1000"/>
                                        <p:tgtEl>
                                          <p:spTgt spid="219139">
                                            <p:txEl>
                                              <p:pRg st="4" end="4"/>
                                            </p:txEl>
                                          </p:spTgt>
                                        </p:tgtEl>
                                      </p:cBhvr>
                                    </p:animEffect>
                                    <p:anim calcmode="lin" valueType="num">
                                      <p:cBhvr>
                                        <p:cTn id="28" dur="1000" fill="hold"/>
                                        <p:tgtEl>
                                          <p:spTgt spid="21913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191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tmplLst>
          <p:tmpl lvl="1">
            <p:tnLst>
              <p:par>
                <p:cTn presetID="42" presetClass="entr" presetSubtype="0" fill="hold" nodeType="clickEffect">
                  <p:stCondLst>
                    <p:cond delay="0"/>
                  </p:stCondLst>
                  <p:childTnLst>
                    <p:set>
                      <p:cBhvr>
                        <p:cTn dur="1" fill="hold">
                          <p:stCondLst>
                            <p:cond delay="0"/>
                          </p:stCondLst>
                        </p:cTn>
                        <p:tgtEl>
                          <p:spTgt spid="219139"/>
                        </p:tgtEl>
                        <p:attrNameLst>
                          <p:attrName>style.visibility</p:attrName>
                        </p:attrNameLst>
                      </p:cBhvr>
                      <p:to>
                        <p:strVal val="visible"/>
                      </p:to>
                    </p:set>
                    <p:animEffect transition="in" filter="fade">
                      <p:cBhvr>
                        <p:cTn dur="1000"/>
                        <p:tgtEl>
                          <p:spTgt spid="219139"/>
                        </p:tgtEl>
                      </p:cBhvr>
                    </p:animEffect>
                    <p:anim calcmode="lin" valueType="num">
                      <p:cBhvr>
                        <p:cTn dur="1000" fill="hold"/>
                        <p:tgtEl>
                          <p:spTgt spid="219139"/>
                        </p:tgtEl>
                        <p:attrNameLst>
                          <p:attrName>ppt_x</p:attrName>
                        </p:attrNameLst>
                      </p:cBhvr>
                      <p:tavLst>
                        <p:tav tm="0">
                          <p:val>
                            <p:strVal val="#ppt_x"/>
                          </p:val>
                        </p:tav>
                        <p:tav tm="100000">
                          <p:val>
                            <p:strVal val="#ppt_x"/>
                          </p:val>
                        </p:tav>
                      </p:tavLst>
                    </p:anim>
                    <p:anim calcmode="lin" valueType="num">
                      <p:cBhvr>
                        <p:cTn dur="1000" fill="hold"/>
                        <p:tgtEl>
                          <p:spTgt spid="21913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19139"/>
                        </p:tgtEl>
                        <p:attrNameLst>
                          <p:attrName>style.visibility</p:attrName>
                        </p:attrNameLst>
                      </p:cBhvr>
                      <p:to>
                        <p:strVal val="visible"/>
                      </p:to>
                    </p:set>
                    <p:animEffect transition="in" filter="fade">
                      <p:cBhvr>
                        <p:cTn dur="1000"/>
                        <p:tgtEl>
                          <p:spTgt spid="219139"/>
                        </p:tgtEl>
                      </p:cBhvr>
                    </p:animEffect>
                    <p:anim calcmode="lin" valueType="num">
                      <p:cBhvr>
                        <p:cTn dur="1000" fill="hold"/>
                        <p:tgtEl>
                          <p:spTgt spid="219139"/>
                        </p:tgtEl>
                        <p:attrNameLst>
                          <p:attrName>ppt_x</p:attrName>
                        </p:attrNameLst>
                      </p:cBhvr>
                      <p:tavLst>
                        <p:tav tm="0">
                          <p:val>
                            <p:strVal val="#ppt_x"/>
                          </p:val>
                        </p:tav>
                        <p:tav tm="100000">
                          <p:val>
                            <p:strVal val="#ppt_x"/>
                          </p:val>
                        </p:tav>
                      </p:tavLst>
                    </p:anim>
                    <p:anim calcmode="lin" valueType="num">
                      <p:cBhvr>
                        <p:cTn dur="1000" fill="hold"/>
                        <p:tgtEl>
                          <p:spTgt spid="21913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19139"/>
                        </p:tgtEl>
                        <p:attrNameLst>
                          <p:attrName>style.visibility</p:attrName>
                        </p:attrNameLst>
                      </p:cBhvr>
                      <p:to>
                        <p:strVal val="visible"/>
                      </p:to>
                    </p:set>
                    <p:animEffect transition="in" filter="fade">
                      <p:cBhvr>
                        <p:cTn dur="1000"/>
                        <p:tgtEl>
                          <p:spTgt spid="219139"/>
                        </p:tgtEl>
                      </p:cBhvr>
                    </p:animEffect>
                    <p:anim calcmode="lin" valueType="num">
                      <p:cBhvr>
                        <p:cTn dur="1000" fill="hold"/>
                        <p:tgtEl>
                          <p:spTgt spid="219139"/>
                        </p:tgtEl>
                        <p:attrNameLst>
                          <p:attrName>ppt_x</p:attrName>
                        </p:attrNameLst>
                      </p:cBhvr>
                      <p:tavLst>
                        <p:tav tm="0">
                          <p:val>
                            <p:strVal val="#ppt_x"/>
                          </p:val>
                        </p:tav>
                        <p:tav tm="100000">
                          <p:val>
                            <p:strVal val="#ppt_x"/>
                          </p:val>
                        </p:tav>
                      </p:tavLst>
                    </p:anim>
                    <p:anim calcmode="lin" valueType="num">
                      <p:cBhvr>
                        <p:cTn dur="1000" fill="hold"/>
                        <p:tgtEl>
                          <p:spTgt spid="21913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19139"/>
                        </p:tgtEl>
                        <p:attrNameLst>
                          <p:attrName>style.visibility</p:attrName>
                        </p:attrNameLst>
                      </p:cBhvr>
                      <p:to>
                        <p:strVal val="visible"/>
                      </p:to>
                    </p:set>
                    <p:animEffect transition="in" filter="fade">
                      <p:cBhvr>
                        <p:cTn dur="1000"/>
                        <p:tgtEl>
                          <p:spTgt spid="219139"/>
                        </p:tgtEl>
                      </p:cBhvr>
                    </p:animEffect>
                    <p:anim calcmode="lin" valueType="num">
                      <p:cBhvr>
                        <p:cTn dur="1000" fill="hold"/>
                        <p:tgtEl>
                          <p:spTgt spid="219139"/>
                        </p:tgtEl>
                        <p:attrNameLst>
                          <p:attrName>ppt_x</p:attrName>
                        </p:attrNameLst>
                      </p:cBhvr>
                      <p:tavLst>
                        <p:tav tm="0">
                          <p:val>
                            <p:strVal val="#ppt_x"/>
                          </p:val>
                        </p:tav>
                        <p:tav tm="100000">
                          <p:val>
                            <p:strVal val="#ppt_x"/>
                          </p:val>
                        </p:tav>
                      </p:tavLst>
                    </p:anim>
                    <p:anim calcmode="lin" valueType="num">
                      <p:cBhvr>
                        <p:cTn dur="1000" fill="hold"/>
                        <p:tgtEl>
                          <p:spTgt spid="21913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19139"/>
                        </p:tgtEl>
                        <p:attrNameLst>
                          <p:attrName>style.visibility</p:attrName>
                        </p:attrNameLst>
                      </p:cBhvr>
                      <p:to>
                        <p:strVal val="visible"/>
                      </p:to>
                    </p:set>
                    <p:animEffect transition="in" filter="fade">
                      <p:cBhvr>
                        <p:cTn dur="1000"/>
                        <p:tgtEl>
                          <p:spTgt spid="219139"/>
                        </p:tgtEl>
                      </p:cBhvr>
                    </p:animEffect>
                    <p:anim calcmode="lin" valueType="num">
                      <p:cBhvr>
                        <p:cTn dur="1000" fill="hold"/>
                        <p:tgtEl>
                          <p:spTgt spid="219139"/>
                        </p:tgtEl>
                        <p:attrNameLst>
                          <p:attrName>ppt_x</p:attrName>
                        </p:attrNameLst>
                      </p:cBhvr>
                      <p:tavLst>
                        <p:tav tm="0">
                          <p:val>
                            <p:strVal val="#ppt_x"/>
                          </p:val>
                        </p:tav>
                        <p:tav tm="100000">
                          <p:val>
                            <p:strVal val="#ppt_x"/>
                          </p:val>
                        </p:tav>
                      </p:tavLst>
                    </p:anim>
                    <p:anim calcmode="lin" valueType="num">
                      <p:cBhvr>
                        <p:cTn dur="1000" fill="hold"/>
                        <p:tgtEl>
                          <p:spTgt spid="219139"/>
                        </p:tgtEl>
                        <p:attrNameLst>
                          <p:attrName>ppt_y</p:attrName>
                        </p:attrNameLst>
                      </p:cBhvr>
                      <p:tavLst>
                        <p:tav tm="0">
                          <p:val>
                            <p:strVal val="#ppt_y+.1"/>
                          </p:val>
                        </p:tav>
                        <p:tav tm="100000">
                          <p:val>
                            <p:strVal val="#ppt_y"/>
                          </p:val>
                        </p:tav>
                      </p:tavLst>
                    </p:anim>
                  </p:childTnLst>
                </p:cTn>
              </p:par>
            </p:tnLst>
          </p:tmpl>
        </p:tmplLst>
      </p:bldP>
    </p:bldLst>
  </p:timing>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2051" name="Text Placeholder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F8E402F-EFCE-4EF7-AE0C-CDAABFDDE7B1}" type="datetimeFigureOut">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buFont typeface="Arial" panose="020B0604020202020204" pitchFamily="34" charset="0"/>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ransition spd="slow" advClick="0" advTm="0">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7.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image" Target="../media/image4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image" Target="../media/image47.png"/></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79.xml"/><Relationship Id="rId3" Type="http://schemas.openxmlformats.org/officeDocument/2006/relationships/slideLayout" Target="../slideLayouts/slideLayout1.xml"/><Relationship Id="rId2" Type="http://schemas.openxmlformats.org/officeDocument/2006/relationships/image" Target="../media/image49.png"/><Relationship Id="rId1" Type="http://schemas.openxmlformats.org/officeDocument/2006/relationships/image" Target="../media/image48.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83.xml"/><Relationship Id="rId7" Type="http://schemas.openxmlformats.org/officeDocument/2006/relationships/hyperlink" Target="http://www.bofety.com/" TargetMode="External"/><Relationship Id="rId6" Type="http://schemas.openxmlformats.org/officeDocument/2006/relationships/tags" Target="../tags/tag82.xml"/><Relationship Id="rId5" Type="http://schemas.openxmlformats.org/officeDocument/2006/relationships/image" Target="../media/image51.jpeg"/><Relationship Id="rId4" Type="http://schemas.openxmlformats.org/officeDocument/2006/relationships/tags" Target="../tags/tag81.xml"/><Relationship Id="rId3" Type="http://schemas.openxmlformats.org/officeDocument/2006/relationships/image" Target="../media/image50.jpeg"/><Relationship Id="rId2" Type="http://schemas.openxmlformats.org/officeDocument/2006/relationships/tags" Target="../tags/tag80.xml"/><Relationship Id="rId1" Type="http://schemas.openxmlformats.org/officeDocument/2006/relationships/tags" Target="../tags/tag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b="1">
                <a:ln>
                  <a:solidFill>
                    <a:schemeClr val="bg1"/>
                  </a:solidFill>
                </a:ln>
                <a:solidFill>
                  <a:srgbClr val="FD9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交通安全知识培训</a:t>
            </a:r>
            <a:endParaRPr lang="zh-CN" altLang="en-US" sz="512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lumMod val="20000"/>
                    <a:lumOff val="80000"/>
                  </a:schemeClr>
                </a:solidFill>
              </a:rPr>
              <a:t>全面</a:t>
            </a:r>
            <a:endParaRPr lang="zh-CN" altLang="en-US" b="1">
              <a:solidFill>
                <a:schemeClr val="bg1">
                  <a:lumMod val="20000"/>
                  <a:lumOff val="80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lumMod val="20000"/>
                    <a:lumOff val="80000"/>
                  </a:schemeClr>
                </a:solidFill>
              </a:rPr>
              <a:t>实用</a:t>
            </a:r>
            <a:endParaRPr lang="zh-CN" altLang="en-US" b="1">
              <a:solidFill>
                <a:schemeClr val="bg1">
                  <a:lumMod val="20000"/>
                  <a:lumOff val="80000"/>
                </a:schemeClr>
              </a:solidFill>
            </a:endParaRPr>
          </a:p>
        </p:txBody>
      </p:sp>
    </p:spTree>
    <p:custDataLst>
      <p:tags r:id="rId6"/>
    </p:custDataLst>
  </p:cSld>
  <p:clrMapOvr>
    <a:masterClrMapping/>
  </p:clrMapOvr>
  <p:transition spd="slow" advClick="0" advTm="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p:nvPr/>
        </p:nvSpPr>
        <p:spPr>
          <a:xfrm>
            <a:off x="647700" y="1624013"/>
            <a:ext cx="5618163" cy="3659187"/>
          </a:xfrm>
          <a:prstGeom prst="rect">
            <a:avLst/>
          </a:prstGeom>
          <a:noFill/>
          <a:ln w="9525">
            <a:noFill/>
          </a:ln>
        </p:spPr>
        <p:txBody>
          <a:bodyPr anchor="t" anchorCtr="0">
            <a:spAutoFit/>
          </a:bodyPr>
          <a:lstStyle/>
          <a:p>
            <a:pPr>
              <a:lnSpc>
                <a:spcPct val="145000"/>
              </a:lnSpc>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酒后驾车的恶劣之处是显而易见的。身体被酒精麻痹，事故发生时，纯粹是无意识状态下驾驶！</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对交通秩序和交通安全危害极大！</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842"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酒后驾驶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5843" name="图片 1"/>
          <p:cNvPicPr>
            <a:picLocks noChangeAspect="1"/>
          </p:cNvPicPr>
          <p:nvPr/>
        </p:nvPicPr>
        <p:blipFill>
          <a:blip r:embed="rId1"/>
          <a:stretch>
            <a:fillRect/>
          </a:stretch>
        </p:blipFill>
        <p:spPr>
          <a:xfrm>
            <a:off x="7124700" y="1762125"/>
            <a:ext cx="4319588" cy="431958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gray">
          <a:xfrm>
            <a:off x="547688" y="1836738"/>
            <a:ext cx="10856913" cy="3536950"/>
          </a:xfrm>
          <a:prstGeom prst="rect">
            <a:avLst/>
          </a:prstGeom>
          <a:noFill/>
          <a:ln w="9525" algn="ctr">
            <a:noFill/>
            <a:miter lim="800000"/>
          </a:ln>
          <a:effectLst/>
        </p:spPr>
        <p:txBody>
          <a:bodyPr>
            <a:spAutoFit/>
          </a:bodyPr>
          <a:lstStyle/>
          <a:p>
            <a:pPr marR="0" defTabSz="914400">
              <a:lnSpc>
                <a:spcPct val="140000"/>
              </a:lnSpc>
              <a:buClrTx/>
              <a:buSzTx/>
              <a:buFontTx/>
              <a:buNone/>
              <a:defRPr/>
            </a:pP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驾驶员在驾驶车辆时，由于种种原因会产生生理机能或心理机能的失调，即在生理或心理上产生疲劳，从而机能失调，由此造成交通事故的为数不少，据统计，因疲劳驾车而造成的交通事故占总起数的</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20</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％左右，占特大交通事故的</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4 0</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％以上。</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890"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gray">
          <a:xfrm>
            <a:off x="423863" y="1806575"/>
            <a:ext cx="11104563" cy="4249738"/>
          </a:xfrm>
          <a:prstGeom prst="rect">
            <a:avLst/>
          </a:prstGeom>
          <a:noFill/>
          <a:ln w="9525" algn="ctr">
            <a:noFill/>
            <a:miter lim="800000"/>
          </a:ln>
          <a:effectLst/>
        </p:spPr>
        <p:txBody>
          <a:bodyPr>
            <a:spAutoFit/>
          </a:bodyPr>
          <a:lstStyle/>
          <a:p>
            <a:pPr marR="0" defTabSz="914400">
              <a:lnSpc>
                <a:spcPct val="120000"/>
              </a:lnSpc>
              <a:buClrTx/>
              <a:buSzTx/>
              <a:buFontTx/>
              <a:buNone/>
              <a:defRPr/>
            </a:pP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驾驶员疲劳的心理表现形式，主要有：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a:p>
            <a:pPr marR="0" defTabSz="914400">
              <a:lnSpc>
                <a:spcPct val="145000"/>
              </a:lnSpc>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无力感。驾驶员感到体力减弱、操作无力，方向、换挡等操作主动性下降。 </a:t>
            </a:r>
            <a:b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注意功能失调。疲劳会引起注意稳定性下降，注意力分散，接收外界信息怠慢迟缓，视野逐渐变窄，漏看、错看信息的情况增多。</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938"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p:nvPr/>
        </p:nvSpPr>
        <p:spPr>
          <a:xfrm>
            <a:off x="1338263" y="1844675"/>
            <a:ext cx="9980612" cy="3536950"/>
          </a:xfrm>
          <a:prstGeom prst="rect">
            <a:avLst/>
          </a:prstGeom>
          <a:noFill/>
          <a:ln w="9525">
            <a:noFill/>
          </a:ln>
        </p:spPr>
        <p:txBody>
          <a:bodyPr anchor="t" anchorCtr="0">
            <a:spAutoFit/>
          </a:bodyPr>
          <a:lstStyle/>
          <a:p>
            <a:pPr>
              <a:lnSpc>
                <a:spcPct val="140000"/>
              </a:lnSpc>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知觉功能减退。感觉器官的功能由于驾驶疲劳发生衰退或紊乱，视觉模糊、听力下降，甚至产生幻觉。 </a:t>
            </a:r>
            <a:b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b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(4)</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操作技能下降。换挡不灵活，动作不协调，油门操作不平稳。 </a:t>
            </a:r>
            <a:b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b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86"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gray">
          <a:xfrm>
            <a:off x="647700" y="2133600"/>
            <a:ext cx="11058525" cy="2774477"/>
          </a:xfrm>
          <a:prstGeom prst="rect">
            <a:avLst/>
          </a:prstGeom>
          <a:noFill/>
          <a:ln w="9525" algn="ctr">
            <a:noFill/>
            <a:miter lim="800000"/>
          </a:ln>
          <a:effectLst/>
        </p:spPr>
        <p:txBody>
          <a:bodyPr>
            <a:spAutoFit/>
          </a:bodyPr>
          <a:lstStyle/>
          <a:p>
            <a:pPr marR="0" defTabSz="914400">
              <a:lnSpc>
                <a:spcPct val="140000"/>
              </a:lnSpc>
              <a:buClrTx/>
              <a:buSzTx/>
              <a:buFontTx/>
              <a:buNone/>
              <a:defRPr/>
            </a:pP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(5)</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记忆、思维能力差。头脑不清醒，对外界事物思维判断力下降。会忘记操作程序，如转弯时忘记开转向灯、不观察车侧及车后情况等。 </a:t>
            </a:r>
            <a:b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b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(6)</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困倦瞌睡。头脑昏沉、困倦、闭眼时间延长甚至打瞌睡。</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034"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gray">
          <a:xfrm>
            <a:off x="585788" y="1244600"/>
            <a:ext cx="11260138" cy="2232025"/>
          </a:xfrm>
          <a:prstGeom prst="rect">
            <a:avLst/>
          </a:prstGeom>
          <a:noFill/>
          <a:ln w="9525" algn="ctr">
            <a:noFill/>
            <a:miter lim="800000"/>
          </a:ln>
          <a:effectLst/>
        </p:spPr>
        <p:txBody>
          <a:bodyPr>
            <a:spAutoFit/>
          </a:bodyPr>
          <a:lstStyle/>
          <a:p>
            <a:pPr marR="0" algn="just" defTabSz="914400" eaLnBrk="0" hangingPunct="0">
              <a:lnSpc>
                <a:spcPct val="145000"/>
              </a:lnSpc>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一</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睡眠不足引起的疲劳。睡眠的好坏，与驾驶疲劳有着直接的联系。其中有一半的交通事故是司机由于睡眠不足</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6</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小时而引起的。</a:t>
            </a:r>
            <a:endPar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Text Box 4"/>
          <p:cNvSpPr txBox="1">
            <a:spLocks noChangeArrowheads="1"/>
          </p:cNvSpPr>
          <p:nvPr/>
        </p:nvSpPr>
        <p:spPr bwMode="gray">
          <a:xfrm>
            <a:off x="585788" y="3622675"/>
            <a:ext cx="11156950" cy="2847975"/>
          </a:xfrm>
          <a:prstGeom prst="rect">
            <a:avLst/>
          </a:prstGeom>
          <a:noFill/>
          <a:ln w="9525" algn="ctr">
            <a:noFill/>
            <a:miter lim="800000"/>
          </a:ln>
          <a:effectLst/>
        </p:spPr>
        <p:txBody>
          <a:bodyPr>
            <a:spAutoFit/>
          </a:bodyPr>
          <a:lstStyle/>
          <a:p>
            <a:pPr marR="0" defTabSz="914400">
              <a:lnSpc>
                <a:spcPct val="140000"/>
              </a:lnSpc>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造成驾驶员睡眠不足的原因有：</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a:p>
            <a:pPr marR="0" defTabSz="914400">
              <a:lnSpc>
                <a:spcPct val="140000"/>
              </a:lnSpc>
              <a:buClrTx/>
              <a:buSzTx/>
              <a:buFontTx/>
              <a:buNone/>
              <a:defRPr/>
            </a:pP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娱乐过度引起的睡眠不足。 在我们驾驶员队伍中，有的驾驶员喜欢夜生活，甚至彻夜不眠，如：打麻将、看电视、跳舞等娱乐活动。</a:t>
            </a:r>
            <a:r>
              <a:rPr kumimoji="0" lang="zh-CN" altLang="en-US"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083"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疲劳驾驶的原因</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1" name="图片 20" descr="1"/>
          <p:cNvPicPr>
            <a:picLocks noChangeAspect="1"/>
          </p:cNvPicPr>
          <p:nvPr>
            <p:custDataLst>
              <p:tags r:id="rId1"/>
            </p:custDataLst>
          </p:nvPr>
        </p:nvPicPr>
        <p:blipFill>
          <a:blip r:embed="rId2"/>
          <a:stretch>
            <a:fillRect/>
          </a:stretch>
        </p:blipFill>
        <p:spPr>
          <a:xfrm>
            <a:off x="2779395" y="5801360"/>
            <a:ext cx="6228715" cy="6502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gray">
          <a:xfrm>
            <a:off x="954088" y="1730375"/>
            <a:ext cx="10283825" cy="3733800"/>
          </a:xfrm>
          <a:prstGeom prst="rect">
            <a:avLst/>
          </a:prstGeom>
          <a:noFill/>
          <a:ln w="9525" algn="ctr">
            <a:noFill/>
            <a:miter lim="800000"/>
          </a:ln>
          <a:effectLst/>
        </p:spPr>
        <p:txBody>
          <a:bodyPr>
            <a:spAutoFit/>
          </a:bodyPr>
          <a:lstStyle/>
          <a:p>
            <a:pPr marR="0" defTabSz="914400">
              <a:lnSpc>
                <a:spcPct val="140000"/>
              </a:lnSpc>
              <a:buClrTx/>
              <a:buSzTx/>
              <a:buFontTx/>
              <a:buNone/>
              <a:defRPr/>
            </a:pP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(2)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外界干扰引起的睡眠不足。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a:p>
            <a:pPr marR="0" defTabSz="914400">
              <a:lnSpc>
                <a:spcPct val="150000"/>
              </a:lnSpc>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比如与家人发生争吵、与同事发生不愉快的事或者遇到心理压力特别大的难题以及住房条件环境较差，周围施工、燃放鞭炮、邻里办婚丧喜等噪声干扰，想睡而不能好好入睡。</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130"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疲劳驾驶的原因</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p:nvPr/>
        </p:nvSpPr>
        <p:spPr>
          <a:xfrm>
            <a:off x="557213" y="1619250"/>
            <a:ext cx="10910887" cy="1397000"/>
          </a:xfrm>
          <a:prstGeom prst="rect">
            <a:avLst/>
          </a:prstGeom>
          <a:noFill/>
          <a:ln w="9525">
            <a:noFill/>
          </a:ln>
        </p:spPr>
        <p:txBody>
          <a:bodyPr anchor="t" anchorCtr="0">
            <a:spAutoFit/>
          </a:bodyPr>
          <a:lstStyle/>
          <a:p>
            <a:pPr>
              <a:lnSpc>
                <a:spcPct val="140000"/>
              </a:lnSpc>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疾病引起的睡眠不足。 如牙痛、头痛、剧烈咳嗽等造成整夜不能入睡，神经衰弱引起的失眠等。</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Text Box 4"/>
          <p:cNvSpPr txBox="1">
            <a:spLocks noChangeArrowheads="1"/>
          </p:cNvSpPr>
          <p:nvPr/>
        </p:nvSpPr>
        <p:spPr bwMode="gray">
          <a:xfrm>
            <a:off x="539750" y="3595688"/>
            <a:ext cx="10928350" cy="2259013"/>
          </a:xfrm>
          <a:prstGeom prst="rect">
            <a:avLst/>
          </a:prstGeom>
          <a:noFill/>
          <a:ln w="9525" algn="ctr">
            <a:noFill/>
            <a:miter lim="800000"/>
          </a:ln>
          <a:effectLst/>
        </p:spPr>
        <p:txBody>
          <a:bodyPr>
            <a:spAutoFit/>
          </a:bodyPr>
          <a:lstStyle/>
          <a:p>
            <a:pPr marR="0" defTabSz="914400">
              <a:lnSpc>
                <a:spcPct val="140000"/>
              </a:lnSpc>
              <a:buClrTx/>
              <a:buSzTx/>
              <a:buFontTx/>
              <a:buNone/>
              <a:defRPr/>
            </a:pP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(4)</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超长时间的驾驶引起的睡眠不足。</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a:p>
            <a:pPr marR="0" defTabSz="914400">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由于运输任务紧，时间安排不当，在短时间内连续出车，特别是跑长途的驾驶员，有的一天</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24</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小时，有的几天几夜都不好好睡觉，困时就在驾驶室里打个盹，造成睡眠严重不足。</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179"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疲劳驾驶的原因</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gray">
          <a:xfrm>
            <a:off x="357188" y="2066925"/>
            <a:ext cx="11477625" cy="3044825"/>
          </a:xfrm>
          <a:prstGeom prst="rect">
            <a:avLst/>
          </a:prstGeom>
          <a:noFill/>
          <a:ln w="9525" algn="ctr">
            <a:noFill/>
            <a:miter lim="800000"/>
          </a:ln>
          <a:effectLst/>
        </p:spPr>
        <p:txBody>
          <a:bodyPr>
            <a:spAutoFit/>
          </a:bodyPr>
          <a:lstStyle/>
          <a:p>
            <a:pPr marR="0" algn="just" defTabSz="914400" eaLnBrk="0" hangingPunct="0">
              <a:lnSpc>
                <a:spcPct val="120000"/>
              </a:lnSpc>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二、长时间驾驶车辆引起的疲劳。长途或长时间驾驶车辆，由于一个人长时间坐在一个固定席上，坐姿固定，只准做几个规定的动作，而且动作的幅度受到某些条件的限制，部分机体受到压迫，肌肉紧张，血液循环不畅，供氧不足，从而产生困倦，形成我们常见的驾驶疲劳。</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2226"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疲劳驾驶的原因</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gray">
          <a:xfrm>
            <a:off x="542925" y="1649413"/>
            <a:ext cx="10753725" cy="3784600"/>
          </a:xfrm>
          <a:prstGeom prst="rect">
            <a:avLst/>
          </a:prstGeom>
          <a:noFill/>
          <a:ln w="9525" algn="ctr">
            <a:noFill/>
            <a:miter lim="800000"/>
          </a:ln>
          <a:effectLst/>
        </p:spPr>
        <p:txBody>
          <a:bodyPr>
            <a:spAutoFit/>
          </a:bodyPr>
          <a:lstStyle/>
          <a:p>
            <a:pPr marR="0" algn="just" defTabSz="914400" eaLnBrk="0" hangingPunct="0">
              <a:lnSpc>
                <a:spcPct val="150000"/>
              </a:lnSpc>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三、药物、酒精引起的疲劳。驾驶员因疾病或其他原因服用安眠、镇痛等药物后，</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般会直接作用于中枢神经系统，使人困倦、昏沉，引起嗜睡。驾驶员饮用含有酒精成分的白酒、黄酒、啤酒、果酒等饮料后，由于酒精的作用就会出现头重脚轻、手足无力、视力减弱、睡意渐浓的现象。</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274"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疲劳驾驶的原因</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836930"/>
            <a:ext cx="7421880" cy="2915285"/>
          </a:xfrm>
          <a:prstGeom prst="rect">
            <a:avLst/>
          </a:prstGeom>
          <a:noFill/>
        </p:spPr>
        <p:txBody>
          <a:bodyPr wrap="square" rtlCol="0" anchor="t">
            <a:spAutoFit/>
          </a:bodyPr>
          <a:lstStyle/>
          <a:p>
            <a:pPr indent="304800" algn="just">
              <a:lnSpc>
                <a:spcPct val="17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7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spd="slow" advClick="0"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4"/>
          <p:cNvSpPr txBox="1"/>
          <p:nvPr/>
        </p:nvSpPr>
        <p:spPr>
          <a:xfrm>
            <a:off x="360363" y="1816100"/>
            <a:ext cx="6726237" cy="4327525"/>
          </a:xfrm>
          <a:prstGeom prst="rect">
            <a:avLst/>
          </a:prstGeom>
          <a:noFill/>
          <a:ln w="9525">
            <a:noFill/>
          </a:ln>
        </p:spPr>
        <p:txBody>
          <a:bodyPr anchor="t" anchorCtr="0">
            <a:spAutoFit/>
          </a:bodyPr>
          <a:lstStyle/>
          <a:p>
            <a:pPr>
              <a:lnSpc>
                <a:spcPct val="135000"/>
              </a:lnSpc>
              <a:buSzTx/>
            </a:pPr>
            <a:r>
              <a:rPr lang="zh-CN"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在所有的交通事故中与车速相关的事故约占事故总数的1/3 。</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仅</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2004</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年，全国因机动车超速行驶发生事故共造成</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18410</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人死亡，占总数的</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34.5%</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，超速行驶已成为诱发群死群伤重特大交通事故的主要原因之一。</a:t>
            </a:r>
            <a:endPar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35000"/>
              </a:lnSpc>
              <a:buSzTx/>
            </a:pP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超速永远是第一杀手</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6322" name="Picture 8" descr="cb91351c6148835af724e433"/>
          <p:cNvPicPr>
            <a:picLocks noChangeAspect="1"/>
          </p:cNvPicPr>
          <p:nvPr/>
        </p:nvPicPr>
        <p:blipFill>
          <a:blip r:embed="rId1"/>
          <a:stretch>
            <a:fillRect/>
          </a:stretch>
        </p:blipFill>
        <p:spPr>
          <a:xfrm>
            <a:off x="7248525" y="2060575"/>
            <a:ext cx="3168650" cy="4464050"/>
          </a:xfrm>
          <a:prstGeom prst="rect">
            <a:avLst/>
          </a:prstGeom>
          <a:noFill/>
          <a:ln w="9525">
            <a:noFill/>
          </a:ln>
        </p:spPr>
      </p:pic>
      <p:sp>
        <p:nvSpPr>
          <p:cNvPr id="56323"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gray">
          <a:xfrm>
            <a:off x="844550" y="1341438"/>
            <a:ext cx="10340975" cy="1360488"/>
          </a:xfrm>
          <a:prstGeom prst="rect">
            <a:avLst/>
          </a:prstGeom>
          <a:noFill/>
          <a:ln w="9525" algn="ctr">
            <a:noFill/>
            <a:miter lim="800000"/>
          </a:ln>
          <a:effectLst/>
        </p:spPr>
        <p:txBody>
          <a:bodyPr>
            <a:spAutoFit/>
          </a:bodyPr>
          <a:lstStyle/>
          <a:p>
            <a:pPr marR="0" algn="just" defTabSz="914400" eaLnBrk="0" hangingPunct="0">
              <a:lnSpc>
                <a:spcPts val="3300"/>
              </a:lnSpc>
              <a:buClrTx/>
              <a:buSzTx/>
              <a:buFontTx/>
              <a:buNone/>
              <a:defRPr/>
            </a:pPr>
            <a:r>
              <a:rPr kumimoji="0" lang="en-US" altLang="zh-CN" sz="28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28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超速行驶时驾驶人不能全面、正确地感知车内外的变化。确保行车安全，首先是依靠人的感知，如果时间太短促，人就无法感知。</a:t>
            </a:r>
            <a:endParaRPr kumimoji="0" lang="zh-CN" altLang="en-US" sz="28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8370" name="Text Box 4"/>
          <p:cNvSpPr txBox="1"/>
          <p:nvPr/>
        </p:nvSpPr>
        <p:spPr>
          <a:xfrm>
            <a:off x="844550" y="3092450"/>
            <a:ext cx="10429875" cy="3213100"/>
          </a:xfrm>
          <a:prstGeom prst="rect">
            <a:avLst/>
          </a:prstGeom>
          <a:noFill/>
          <a:ln w="9525">
            <a:noFill/>
          </a:ln>
        </p:spPr>
        <p:txBody>
          <a:bodyPr anchor="t" anchorCtr="0">
            <a:spAutoFit/>
          </a:bodyPr>
          <a:lstStyle/>
          <a:p>
            <a:pPr>
              <a:lnSpc>
                <a:spcPct val="145000"/>
              </a:lnSpc>
              <a:buSzTx/>
            </a:pP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    如汽车以</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50</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公里的时速行驶，</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0.1</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秒前进</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1.39</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米，车窗外事物一掠而过，而人在视野内感觉一个目标要</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0.4</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秒，看清事物平均需</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1</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秒钟。如果速度太快就无法获取足够的道路信息，当感知与现实情况接近时，靠经验或许还可能安全驾驶，但在陌生道路行驶时就容易发生交通事故。</a:t>
            </a:r>
            <a:endPar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58371"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8"/>
          <p:cNvSpPr txBox="1"/>
          <p:nvPr/>
        </p:nvSpPr>
        <p:spPr>
          <a:xfrm>
            <a:off x="758825" y="1576388"/>
            <a:ext cx="10499725" cy="4576762"/>
          </a:xfrm>
          <a:prstGeom prst="rect">
            <a:avLst/>
          </a:prstGeom>
          <a:noFill/>
          <a:ln w="9525">
            <a:noFill/>
          </a:ln>
        </p:spPr>
        <p:txBody>
          <a:bodyPr anchor="t" anchorCtr="0">
            <a:spAutoFit/>
          </a:bodyPr>
          <a:lstStyle/>
          <a:p>
            <a:pPr algn="just" eaLnBrk="0" hangingPunct="0">
              <a:lnSpc>
                <a:spcPct val="135000"/>
              </a:lnSpc>
              <a:buSzTx/>
            </a:pP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2、</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超速行驶减弱了驾驶人对空间的认识能力。车速越快，注视点越远，时速在</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50</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公里以上，注视点常在</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305-601</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米以外。由于注视点前移，视野狭窄，清晰度不良，对一些小而变化慢的事物难以辨认，临近发现时已措手不及。 </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gn="just" eaLnBrk="0" hangingPunct="0">
              <a:lnSpc>
                <a:spcPct val="135000"/>
              </a:lnSpc>
              <a:buSzTx/>
            </a:pP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418"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8"/>
          <p:cNvSpPr txBox="1"/>
          <p:nvPr/>
        </p:nvSpPr>
        <p:spPr>
          <a:xfrm>
            <a:off x="635000" y="2176463"/>
            <a:ext cx="11088688" cy="2335212"/>
          </a:xfrm>
          <a:prstGeom prst="rect">
            <a:avLst/>
          </a:prstGeom>
          <a:noFill/>
          <a:ln w="9525">
            <a:noFill/>
          </a:ln>
        </p:spPr>
        <p:txBody>
          <a:bodyPr anchor="t" anchorCtr="0">
            <a:spAutoFit/>
          </a:bodyPr>
          <a:lstStyle/>
          <a:p>
            <a:pPr algn="just" eaLnBrk="0" hangingPunct="0">
              <a:lnSpc>
                <a:spcPct val="135000"/>
              </a:lnSpc>
              <a:buSzTx/>
            </a:pP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3、</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超速行驶，增加了纵向冲突的可能性。超速行驶的车辆，往往是紧跟其它车辆行驶，当前车遇情况刹车时，后车就会因距离过近而追尾。</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2466"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8"/>
          <p:cNvSpPr txBox="1"/>
          <p:nvPr/>
        </p:nvSpPr>
        <p:spPr>
          <a:xfrm>
            <a:off x="663575" y="1557338"/>
            <a:ext cx="10680700" cy="3746500"/>
          </a:xfrm>
          <a:prstGeom prst="rect">
            <a:avLst/>
          </a:prstGeom>
          <a:noFill/>
          <a:ln w="9525">
            <a:noFill/>
          </a:ln>
        </p:spPr>
        <p:txBody>
          <a:bodyPr anchor="t" anchorCtr="0">
            <a:spAutoFit/>
          </a:bodyPr>
          <a:lstStyle/>
          <a:p>
            <a:pPr algn="just" eaLnBrk="0" hangingPunct="0">
              <a:lnSpc>
                <a:spcPct val="110000"/>
              </a:lnSpc>
              <a:buSzTx/>
            </a:pP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4、</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驶，诱发疲劳驾车。由于超速行驶，超车、会车的概率加大，加之行驶间距又在不断的缩短，这样给驾驶人在精力和注意力高度集中过后，直接带来心理承受力增压和身体能量大量消耗减弱，时间一久很密易产生出疲劳的症状，不是“昏沉”就是打起了瞌睡，极易导致事故的发生。 </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14"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8"/>
          <p:cNvSpPr txBox="1"/>
          <p:nvPr/>
        </p:nvSpPr>
        <p:spPr>
          <a:xfrm>
            <a:off x="801688" y="1390650"/>
            <a:ext cx="10588625" cy="4076700"/>
          </a:xfrm>
          <a:prstGeom prst="rect">
            <a:avLst/>
          </a:prstGeom>
          <a:noFill/>
          <a:ln w="9525">
            <a:noFill/>
          </a:ln>
        </p:spPr>
        <p:txBody>
          <a:bodyPr anchor="t" anchorCtr="0">
            <a:spAutoFit/>
          </a:bodyPr>
          <a:lstStyle/>
          <a:p>
            <a:pPr algn="just" eaLnBrk="0" hangingPunct="0">
              <a:lnSpc>
                <a:spcPct val="120000"/>
              </a:lnSpc>
              <a:buSzTx/>
            </a:pP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5、</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超速行驶分散注意力 。超速行驶时，驾驶人要集中注意前方动态，不断超车、会车。每次超车、会车又要将注意力由车外转移到车内</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操作制动、离合、转向、加速</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和检视仪表，在这短短几秒钟内，往往因多次转移而分散了注意力，或感到注意力疲惫，进而带来事故的多发 。</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6562"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p:nvPr/>
        </p:nvSpPr>
        <p:spPr>
          <a:xfrm>
            <a:off x="711200" y="1722438"/>
            <a:ext cx="11025188" cy="3413125"/>
          </a:xfrm>
          <a:prstGeom prst="rect">
            <a:avLst/>
          </a:prstGeom>
          <a:noFill/>
          <a:ln w="9525">
            <a:noFill/>
          </a:ln>
        </p:spPr>
        <p:txBody>
          <a:bodyPr anchor="t" anchorCtr="0">
            <a:spAutoFit/>
          </a:bodyPr>
          <a:lstStyle/>
          <a:p>
            <a:pPr algn="just" eaLnBrk="0" hangingPunct="0">
              <a:lnSpc>
                <a:spcPct val="120000"/>
              </a:lnSpc>
              <a:buSzTx/>
            </a:pP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6、</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超速行驶有时会使驾驶人的思维判断失误。　驾驶人在长时间超速行驶中，思维活动不仅容易疲塌，而且有时还会渐近僵硬和呆板之中，一般在变速行驶时表现为反应迟缓、迟钝。因此，一旦出现意外，驾驶人常常犯错在判断失误和处理不当的问题上 。</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610"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8"/>
          <p:cNvSpPr txBox="1"/>
          <p:nvPr/>
        </p:nvSpPr>
        <p:spPr>
          <a:xfrm>
            <a:off x="654050" y="1763713"/>
            <a:ext cx="10883900" cy="2747962"/>
          </a:xfrm>
          <a:prstGeom prst="rect">
            <a:avLst/>
          </a:prstGeom>
          <a:noFill/>
          <a:ln w="9525">
            <a:noFill/>
          </a:ln>
        </p:spPr>
        <p:txBody>
          <a:bodyPr anchor="t" anchorCtr="0">
            <a:spAutoFit/>
          </a:bodyPr>
          <a:lstStyle/>
          <a:p>
            <a:pPr algn="just" eaLnBrk="0" hangingPunct="0">
              <a:lnSpc>
                <a:spcPct val="120000"/>
              </a:lnSpc>
              <a:buSzTx/>
            </a:pP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7、</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超速行驶影响驾驶人及时、准确地操作。长时间超速，驾驶人对弱刺激的反应就会发生变化，对本不应作出反应的也作出反应，而对本该作出反应的反而迟迟不作反应，从而不能得到及时、准确地行驶操作  </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0658"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8"/>
          <p:cNvSpPr txBox="1"/>
          <p:nvPr/>
        </p:nvSpPr>
        <p:spPr>
          <a:xfrm>
            <a:off x="695325" y="1619250"/>
            <a:ext cx="11079163" cy="3413125"/>
          </a:xfrm>
          <a:prstGeom prst="rect">
            <a:avLst/>
          </a:prstGeom>
          <a:noFill/>
          <a:ln w="9525">
            <a:noFill/>
          </a:ln>
        </p:spPr>
        <p:txBody>
          <a:bodyPr anchor="t" anchorCtr="0">
            <a:spAutoFit/>
          </a:bodyPr>
          <a:lstStyle/>
          <a:p>
            <a:pPr algn="just" eaLnBrk="0" hangingPunct="0">
              <a:lnSpc>
                <a:spcPct val="120000"/>
              </a:lnSpc>
              <a:buSzTx/>
            </a:pP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8、</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驶影响车辆的安全性能。超速行驶，破坏了车辆在特定环境工作中的指数，加大了车辆的工作强度和负荷，加剧了机件的磨损和损毁。特别对车轮更是不利，跳跃性、拖滑性磨损不说，还提高了摩擦温度，轮胎极易老化和变形，引发爆胎事故。  </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2706"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矩形 8"/>
          <p:cNvSpPr/>
          <p:nvPr/>
        </p:nvSpPr>
        <p:spPr>
          <a:xfrm>
            <a:off x="692150" y="1628775"/>
            <a:ext cx="10388600" cy="3879850"/>
          </a:xfrm>
          <a:prstGeom prst="rect">
            <a:avLst/>
          </a:prstGeom>
          <a:noFill/>
          <a:ln w="9525">
            <a:noFill/>
          </a:ln>
        </p:spPr>
        <p:txBody>
          <a:bodyPr anchor="t" anchorCtr="0">
            <a:spAutoFit/>
          </a:bodyPr>
          <a:lstStyle/>
          <a:p>
            <a:pPr>
              <a:lnSpc>
                <a:spcPct val="110000"/>
              </a:lnSpc>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超速行车加大了车身顶部和底部气流速度差。在这一速差作用下，使车身产生向上的升力，从而削弱了轮胎与路面间的附着性能，降低了车辆行驶的稳定性，是造成车辆“方向发飘”的重要原因之一。 </a:t>
            </a:r>
            <a:b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b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此外，超速行车使一些在低速和中速条件下难以发现的车辆毛病，例如自动跑偏、前轮振摆、车身发抖等都可能出现，破坏了安全行驶。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4754"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超速行驶的危害</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15975" y="573088"/>
            <a:ext cx="3008313" cy="661988"/>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376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4265" b="1" i="0" u="none" strike="noStrike" kern="1200" cap="none" spc="0" normalizeH="0" baseline="0" noProof="1">
                <a:ln>
                  <a:noFill/>
                </a:ln>
                <a:solidFill>
                  <a:schemeClr val="accent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r>
              <a:rPr kumimoji="0" lang="en-US" altLang="zh-CN" sz="4265" b="1" i="0" u="none" strike="noStrike" kern="1200" cap="none" spc="0" normalizeH="0" baseline="0" noProof="1">
                <a:ln>
                  <a:noFill/>
                </a:ln>
                <a:solidFill>
                  <a:schemeClr val="accent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2400" b="1" i="0" u="none" strike="noStrike" kern="1200" cap="none" spc="0" normalizeH="0" baseline="0" noProof="1">
                <a:ln>
                  <a:noFill/>
                </a:ln>
                <a:solidFill>
                  <a:schemeClr val="accent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Contents</a:t>
            </a:r>
            <a:endParaRPr kumimoji="0" lang="en-GB" sz="2400" b="1" i="0" u="none" strike="noStrike" kern="1200" cap="none" spc="0" normalizeH="0" baseline="0" noProof="1">
              <a:ln>
                <a:noFill/>
              </a:ln>
              <a:solidFill>
                <a:schemeClr val="accent2"/>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5" name="直接连接符 4"/>
          <p:cNvCxnSpPr/>
          <p:nvPr/>
        </p:nvCxnSpPr>
        <p:spPr>
          <a:xfrm>
            <a:off x="984250" y="1412875"/>
            <a:ext cx="101996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507" name="组合 50"/>
          <p:cNvGrpSpPr/>
          <p:nvPr/>
        </p:nvGrpSpPr>
        <p:grpSpPr>
          <a:xfrm>
            <a:off x="3360738" y="1892300"/>
            <a:ext cx="1192212" cy="3430588"/>
            <a:chOff x="3119673" y="1892829"/>
            <a:chExt cx="1192345" cy="3429445"/>
          </a:xfrm>
        </p:grpSpPr>
        <p:grpSp>
          <p:nvGrpSpPr>
            <p:cNvPr id="21508" name="组合 5"/>
            <p:cNvGrpSpPr/>
            <p:nvPr/>
          </p:nvGrpSpPr>
          <p:grpSpPr>
            <a:xfrm>
              <a:off x="3119673" y="1892829"/>
              <a:ext cx="1192345" cy="666114"/>
              <a:chOff x="2215144" y="927950"/>
              <a:chExt cx="1244730" cy="915923"/>
            </a:xfrm>
          </p:grpSpPr>
          <p:sp>
            <p:nvSpPr>
              <p:cNvPr id="7" name="平行四边形 6"/>
              <p:cNvSpPr/>
              <p:nvPr/>
            </p:nvSpPr>
            <p:spPr>
              <a:xfrm>
                <a:off x="2215144" y="982504"/>
                <a:ext cx="1120423" cy="8444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65"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文本框 9"/>
              <p:cNvSpPr txBox="1"/>
              <p:nvPr/>
            </p:nvSpPr>
            <p:spPr>
              <a:xfrm>
                <a:off x="2392489" y="927950"/>
                <a:ext cx="1067385" cy="916492"/>
              </a:xfrm>
              <a:prstGeom prst="rect">
                <a:avLst/>
              </a:prstGeom>
              <a:noFill/>
            </p:spPr>
            <p:txBody>
              <a:bodyPr>
                <a:spAutoFit/>
              </a:bodyPr>
              <a:lstStyle/>
              <a:p>
                <a:pPr marR="0" defTabSz="913765">
                  <a:buClrTx/>
                  <a:buSzTx/>
                  <a:buFont typeface="Arial" panose="020B0604020202020204" pitchFamily="34" charset="0"/>
                  <a:buNone/>
                  <a:defRPr/>
                </a:pPr>
                <a:r>
                  <a:rPr kumimoji="0" lang="en-US" altLang="zh-CN" sz="3735" kern="1200" cap="none" spc="0" normalizeH="0" baseline="0" noProof="1">
                    <a:solidFill>
                      <a:prstClr val="white"/>
                    </a:solidFill>
                    <a:latin typeface="Arial" panose="020B0604020202020204" pitchFamily="34" charset="0"/>
                    <a:ea typeface="微软雅黑" panose="020B0503020204020204" pitchFamily="34" charset="-122"/>
                    <a:cs typeface="+mn-cs"/>
                    <a:sym typeface="Arial" panose="020B0604020202020204" pitchFamily="34" charset="0"/>
                  </a:rPr>
                  <a:t>01</a:t>
                </a:r>
                <a:endParaRPr kumimoji="0" lang="zh-CN" altLang="en-US" sz="3735" kern="1200" cap="none" spc="0" normalizeH="0" baseline="0" noProof="1">
                  <a:solidFill>
                    <a:prstClr val="white"/>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1511" name="组合 8"/>
            <p:cNvGrpSpPr/>
            <p:nvPr/>
          </p:nvGrpSpPr>
          <p:grpSpPr>
            <a:xfrm>
              <a:off x="3119673" y="2798981"/>
              <a:ext cx="1192345" cy="672218"/>
              <a:chOff x="2215144" y="1952311"/>
              <a:chExt cx="1244730" cy="924318"/>
            </a:xfrm>
          </p:grpSpPr>
          <p:sp>
            <p:nvSpPr>
              <p:cNvPr id="10" name="平行四边形 9"/>
              <p:cNvSpPr/>
              <p:nvPr/>
            </p:nvSpPr>
            <p:spPr>
              <a:xfrm>
                <a:off x="2215144" y="2033061"/>
                <a:ext cx="1120423" cy="844484"/>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65"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文本框 10"/>
              <p:cNvSpPr txBox="1"/>
              <p:nvPr/>
            </p:nvSpPr>
            <p:spPr>
              <a:xfrm>
                <a:off x="2392489" y="1952323"/>
                <a:ext cx="1067385" cy="916494"/>
              </a:xfrm>
              <a:prstGeom prst="rect">
                <a:avLst/>
              </a:prstGeom>
              <a:noFill/>
            </p:spPr>
            <p:txBody>
              <a:bodyPr>
                <a:spAutoFit/>
              </a:bodyPr>
              <a:lstStyle/>
              <a:p>
                <a:pPr marR="0" defTabSz="913765">
                  <a:buClrTx/>
                  <a:buSzTx/>
                  <a:buFont typeface="Arial" panose="020B0604020202020204" pitchFamily="34" charset="0"/>
                  <a:buNone/>
                  <a:defRPr/>
                </a:pPr>
                <a:r>
                  <a:rPr kumimoji="0" lang="en-US" altLang="zh-CN" sz="3735" kern="1200" cap="none" spc="0" normalizeH="0" baseline="0" noProof="1">
                    <a:solidFill>
                      <a:prstClr val="white"/>
                    </a:solidFill>
                    <a:latin typeface="Arial" panose="020B0604020202020204" pitchFamily="34" charset="0"/>
                    <a:ea typeface="微软雅黑" panose="020B0503020204020204" pitchFamily="34" charset="-122"/>
                    <a:cs typeface="+mn-cs"/>
                    <a:sym typeface="Arial" panose="020B0604020202020204" pitchFamily="34" charset="0"/>
                  </a:rPr>
                  <a:t>02</a:t>
                </a:r>
                <a:endParaRPr kumimoji="0" lang="zh-CN" altLang="en-US" sz="3735" kern="1200" cap="none" spc="0" normalizeH="0" baseline="0" noProof="1">
                  <a:solidFill>
                    <a:prstClr val="white"/>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1514" name="组合 11"/>
            <p:cNvGrpSpPr/>
            <p:nvPr/>
          </p:nvGrpSpPr>
          <p:grpSpPr>
            <a:xfrm>
              <a:off x="3119673" y="3734776"/>
              <a:ext cx="1192345" cy="666115"/>
              <a:chOff x="2215144" y="3018134"/>
              <a:chExt cx="1244730" cy="915927"/>
            </a:xfrm>
          </p:grpSpPr>
          <p:sp>
            <p:nvSpPr>
              <p:cNvPr id="13" name="平行四边形 12"/>
              <p:cNvSpPr/>
              <p:nvPr/>
            </p:nvSpPr>
            <p:spPr>
              <a:xfrm>
                <a:off x="2215144" y="3086504"/>
                <a:ext cx="1120423" cy="84012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65"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文本框 11"/>
              <p:cNvSpPr txBox="1"/>
              <p:nvPr/>
            </p:nvSpPr>
            <p:spPr>
              <a:xfrm>
                <a:off x="2392489" y="3018858"/>
                <a:ext cx="1067385" cy="914312"/>
              </a:xfrm>
              <a:prstGeom prst="rect">
                <a:avLst/>
              </a:prstGeom>
              <a:noFill/>
            </p:spPr>
            <p:txBody>
              <a:bodyPr>
                <a:spAutoFit/>
              </a:bodyPr>
              <a:lstStyle/>
              <a:p>
                <a:pPr marR="0" defTabSz="913765">
                  <a:buClrTx/>
                  <a:buSzTx/>
                  <a:buFont typeface="Arial" panose="020B0604020202020204" pitchFamily="34" charset="0"/>
                  <a:buNone/>
                  <a:defRPr/>
                </a:pPr>
                <a:r>
                  <a:rPr kumimoji="0" lang="en-US" altLang="zh-CN" sz="3735" kern="1200" cap="none" spc="0" normalizeH="0" baseline="0" noProof="1">
                    <a:solidFill>
                      <a:prstClr val="white"/>
                    </a:solidFill>
                    <a:latin typeface="Arial" panose="020B0604020202020204" pitchFamily="34" charset="0"/>
                    <a:ea typeface="微软雅黑" panose="020B0503020204020204" pitchFamily="34" charset="-122"/>
                    <a:cs typeface="+mn-cs"/>
                    <a:sym typeface="Arial" panose="020B0604020202020204" pitchFamily="34" charset="0"/>
                  </a:rPr>
                  <a:t>03</a:t>
                </a:r>
                <a:endParaRPr kumimoji="0" lang="zh-CN" altLang="en-US" sz="3735" kern="1200" cap="none" spc="0" normalizeH="0" baseline="0" noProof="1">
                  <a:solidFill>
                    <a:prstClr val="white"/>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1517" name="组合 14"/>
            <p:cNvGrpSpPr/>
            <p:nvPr/>
          </p:nvGrpSpPr>
          <p:grpSpPr>
            <a:xfrm>
              <a:off x="3119673" y="4644763"/>
              <a:ext cx="1192345" cy="677511"/>
              <a:chOff x="2215144" y="4047039"/>
              <a:chExt cx="1244730" cy="931598"/>
            </a:xfrm>
          </p:grpSpPr>
          <p:sp>
            <p:nvSpPr>
              <p:cNvPr id="16" name="平行四边形 15"/>
              <p:cNvSpPr/>
              <p:nvPr/>
            </p:nvSpPr>
            <p:spPr>
              <a:xfrm>
                <a:off x="2215144" y="4136334"/>
                <a:ext cx="1120423" cy="842303"/>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65"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文本框 12"/>
              <p:cNvSpPr txBox="1"/>
              <p:nvPr/>
            </p:nvSpPr>
            <p:spPr>
              <a:xfrm>
                <a:off x="2392489" y="4046866"/>
                <a:ext cx="1067385" cy="916496"/>
              </a:xfrm>
              <a:prstGeom prst="rect">
                <a:avLst/>
              </a:prstGeom>
              <a:noFill/>
            </p:spPr>
            <p:txBody>
              <a:bodyPr>
                <a:spAutoFit/>
              </a:bodyPr>
              <a:lstStyle/>
              <a:p>
                <a:pPr marR="0" defTabSz="913765">
                  <a:buClrTx/>
                  <a:buSzTx/>
                  <a:buFont typeface="Arial" panose="020B0604020202020204" pitchFamily="34" charset="0"/>
                  <a:buNone/>
                  <a:defRPr/>
                </a:pPr>
                <a:r>
                  <a:rPr kumimoji="0" lang="en-US" altLang="zh-CN" sz="3735" kern="1200" cap="none" spc="0" normalizeH="0" baseline="0" noProof="1">
                    <a:solidFill>
                      <a:prstClr val="white"/>
                    </a:solidFill>
                    <a:latin typeface="Arial" panose="020B0604020202020204" pitchFamily="34" charset="0"/>
                    <a:ea typeface="微软雅黑" panose="020B0503020204020204" pitchFamily="34" charset="-122"/>
                    <a:cs typeface="+mn-cs"/>
                    <a:sym typeface="Arial" panose="020B0604020202020204" pitchFamily="34" charset="0"/>
                  </a:rPr>
                  <a:t>04</a:t>
                </a:r>
                <a:endParaRPr kumimoji="0" lang="zh-CN" altLang="en-US" sz="3735" kern="1200" cap="none" spc="0" normalizeH="0" baseline="0" noProof="1">
                  <a:solidFill>
                    <a:prstClr val="white"/>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21520" name="组合 51"/>
          <p:cNvGrpSpPr/>
          <p:nvPr/>
        </p:nvGrpSpPr>
        <p:grpSpPr>
          <a:xfrm>
            <a:off x="4267200" y="1911350"/>
            <a:ext cx="5141913" cy="3389313"/>
            <a:chOff x="4025341" y="1910579"/>
            <a:chExt cx="5143000" cy="3389535"/>
          </a:xfrm>
        </p:grpSpPr>
        <p:grpSp>
          <p:nvGrpSpPr>
            <p:cNvPr id="21521" name="组合 20"/>
            <p:cNvGrpSpPr/>
            <p:nvPr/>
          </p:nvGrpSpPr>
          <p:grpSpPr>
            <a:xfrm>
              <a:off x="4025341" y="1910579"/>
              <a:ext cx="5143000" cy="612814"/>
              <a:chOff x="4315150" y="953426"/>
              <a:chExt cx="3857250" cy="539964"/>
            </a:xfrm>
          </p:grpSpPr>
          <p:sp>
            <p:nvSpPr>
              <p:cNvPr id="21522" name="矩形 21"/>
              <p:cNvSpPr/>
              <p:nvPr/>
            </p:nvSpPr>
            <p:spPr>
              <a:xfrm>
                <a:off x="4841196" y="1036090"/>
                <a:ext cx="2827147" cy="406810"/>
              </a:xfrm>
              <a:prstGeom prst="rect">
                <a:avLst/>
              </a:prstGeom>
              <a:noFill/>
              <a:ln w="15875">
                <a:noFill/>
              </a:ln>
            </p:spPr>
            <p:txBody>
              <a:bodyPr anchor="t" anchorCtr="0">
                <a:spAutoFit/>
              </a:bodyPr>
              <a:lstStyle/>
              <a:p>
                <a:r>
                  <a:rPr lang="zh-CN" altLang="en-US" sz="2400" dirty="0">
                    <a:solidFill>
                      <a:srgbClr val="002060"/>
                    </a:solidFill>
                    <a:latin typeface="Arial" panose="020B0604020202020204" pitchFamily="34" charset="0"/>
                    <a:ea typeface="微软雅黑" panose="020B0503020204020204" pitchFamily="34" charset="-122"/>
                    <a:sym typeface="Arial" panose="020B0604020202020204" pitchFamily="34" charset="0"/>
                  </a:rPr>
                  <a:t>事故的成因与预防</a:t>
                </a:r>
                <a:endPar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平行四边形 22"/>
              <p:cNvSpPr/>
              <p:nvPr/>
            </p:nvSpPr>
            <p:spPr>
              <a:xfrm>
                <a:off x="4315150" y="953426"/>
                <a:ext cx="3857250" cy="539965"/>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135"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1524" name="组合 23"/>
            <p:cNvGrpSpPr/>
            <p:nvPr/>
          </p:nvGrpSpPr>
          <p:grpSpPr>
            <a:xfrm>
              <a:off x="4025341" y="2836152"/>
              <a:ext cx="5143000" cy="612814"/>
              <a:chOff x="4315150" y="1647611"/>
              <a:chExt cx="3857250" cy="539964"/>
            </a:xfrm>
          </p:grpSpPr>
          <p:sp>
            <p:nvSpPr>
              <p:cNvPr id="21525" name="矩形 24"/>
              <p:cNvSpPr/>
              <p:nvPr/>
            </p:nvSpPr>
            <p:spPr>
              <a:xfrm>
                <a:off x="4841196" y="1730243"/>
                <a:ext cx="2827147" cy="406810"/>
              </a:xfrm>
              <a:prstGeom prst="rect">
                <a:avLst/>
              </a:prstGeom>
              <a:noFill/>
              <a:ln w="15875">
                <a:noFill/>
              </a:ln>
            </p:spPr>
            <p:txBody>
              <a:bodyPr anchor="t" anchorCtr="0">
                <a:spAutoFit/>
              </a:bodyPr>
              <a:lstStyle/>
              <a:p>
                <a:r>
                  <a:rPr lang="zh-CN" altLang="en-US" sz="2400" dirty="0">
                    <a:solidFill>
                      <a:srgbClr val="002060"/>
                    </a:solidFill>
                    <a:latin typeface="Arial" panose="020B0604020202020204" pitchFamily="34" charset="0"/>
                    <a:ea typeface="微软雅黑" panose="020B0503020204020204" pitchFamily="34" charset="-122"/>
                    <a:sym typeface="Arial" panose="020B0604020202020204" pitchFamily="34" charset="0"/>
                  </a:rPr>
                  <a:t>安全行车知识及技巧</a:t>
                </a:r>
                <a:endPar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平行四边形 25"/>
              <p:cNvSpPr/>
              <p:nvPr/>
            </p:nvSpPr>
            <p:spPr>
              <a:xfrm>
                <a:off x="4315150" y="1647612"/>
                <a:ext cx="3857250" cy="539965"/>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135"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1527" name="组合 26"/>
            <p:cNvGrpSpPr/>
            <p:nvPr/>
          </p:nvGrpSpPr>
          <p:grpSpPr>
            <a:xfrm>
              <a:off x="4025341" y="3761656"/>
              <a:ext cx="5143000" cy="612920"/>
              <a:chOff x="4315150" y="2341731"/>
              <a:chExt cx="3857250" cy="540057"/>
            </a:xfrm>
          </p:grpSpPr>
          <p:sp>
            <p:nvSpPr>
              <p:cNvPr id="21528" name="矩形 27"/>
              <p:cNvSpPr/>
              <p:nvPr/>
            </p:nvSpPr>
            <p:spPr>
              <a:xfrm>
                <a:off x="4841197" y="2424395"/>
                <a:ext cx="2827146" cy="405646"/>
              </a:xfrm>
              <a:prstGeom prst="rect">
                <a:avLst/>
              </a:prstGeom>
              <a:noFill/>
              <a:ln w="15875">
                <a:noFill/>
              </a:ln>
            </p:spPr>
            <p:txBody>
              <a:bodyPr anchor="t" anchorCtr="0">
                <a:spAutoFit/>
              </a:bodyPr>
              <a:lstStyle/>
              <a:p>
                <a:r>
                  <a:rPr lang="zh-CN" altLang="en-US" sz="2400" dirty="0">
                    <a:solidFill>
                      <a:srgbClr val="002060"/>
                    </a:solidFill>
                    <a:latin typeface="Arial" panose="020B0604020202020204" pitchFamily="34" charset="0"/>
                    <a:ea typeface="微软雅黑" panose="020B0503020204020204" pitchFamily="34" charset="-122"/>
                    <a:sym typeface="Arial" panose="020B0604020202020204" pitchFamily="34" charset="0"/>
                  </a:rPr>
                  <a:t>文明行车</a:t>
                </a:r>
                <a:endPar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平行四边形 28"/>
              <p:cNvSpPr/>
              <p:nvPr/>
            </p:nvSpPr>
            <p:spPr>
              <a:xfrm>
                <a:off x="4315150" y="2341792"/>
                <a:ext cx="3857250" cy="539964"/>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135"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1530" name="组合 29"/>
            <p:cNvGrpSpPr/>
            <p:nvPr/>
          </p:nvGrpSpPr>
          <p:grpSpPr>
            <a:xfrm>
              <a:off x="4025341" y="4687194"/>
              <a:ext cx="5143000" cy="612920"/>
              <a:chOff x="4315150" y="3035884"/>
              <a:chExt cx="3857250" cy="540057"/>
            </a:xfrm>
          </p:grpSpPr>
          <p:sp>
            <p:nvSpPr>
              <p:cNvPr id="21531" name="矩形 30"/>
              <p:cNvSpPr/>
              <p:nvPr/>
            </p:nvSpPr>
            <p:spPr>
              <a:xfrm>
                <a:off x="4841196" y="3118548"/>
                <a:ext cx="2827147" cy="405646"/>
              </a:xfrm>
              <a:prstGeom prst="rect">
                <a:avLst/>
              </a:prstGeom>
              <a:noFill/>
              <a:ln w="15875">
                <a:noFill/>
              </a:ln>
            </p:spPr>
            <p:txBody>
              <a:bodyPr anchor="t" anchorCtr="0">
                <a:spAutoFit/>
              </a:bodyPr>
              <a:lstStyle/>
              <a:p>
                <a:r>
                  <a:rPr lang="zh-CN" altLang="en-US" sz="2400" dirty="0">
                    <a:solidFill>
                      <a:srgbClr val="002060"/>
                    </a:solidFill>
                    <a:latin typeface="Arial" panose="020B0604020202020204" pitchFamily="34" charset="0"/>
                    <a:ea typeface="微软雅黑" panose="020B0503020204020204" pitchFamily="34" charset="-122"/>
                    <a:sym typeface="Arial" panose="020B0604020202020204" pitchFamily="34" charset="0"/>
                  </a:rPr>
                  <a:t>交通标识认知图库</a:t>
                </a:r>
                <a:endPar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平行四边形 31"/>
              <p:cNvSpPr/>
              <p:nvPr/>
            </p:nvSpPr>
            <p:spPr>
              <a:xfrm>
                <a:off x="4315150" y="3035977"/>
                <a:ext cx="3857250" cy="539964"/>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135"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2201863"/>
            <a:ext cx="12192000" cy="2420937"/>
            <a:chOff x="170694" y="177982"/>
            <a:chExt cx="3936004" cy="781165"/>
          </a:xfrm>
        </p:grpSpPr>
        <p:sp>
          <p:nvSpPr>
            <p:cNvPr id="44" name="等腰三角形 43"/>
            <p:cNvSpPr/>
            <p:nvPr/>
          </p:nvSpPr>
          <p:spPr>
            <a:xfrm>
              <a:off x="1233620" y="177982"/>
              <a:ext cx="355675"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等腰三角形 44"/>
            <p:cNvSpPr/>
            <p:nvPr/>
          </p:nvSpPr>
          <p:spPr>
            <a:xfrm flipV="1">
              <a:off x="200419" y="602628"/>
              <a:ext cx="355163"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矩形 45"/>
            <p:cNvSpPr/>
            <p:nvPr/>
          </p:nvSpPr>
          <p:spPr>
            <a:xfrm>
              <a:off x="170694" y="261989"/>
              <a:ext cx="3936004" cy="611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平行四边形 46"/>
            <p:cNvSpPr/>
            <p:nvPr/>
          </p:nvSpPr>
          <p:spPr>
            <a:xfrm>
              <a:off x="376719" y="178494"/>
              <a:ext cx="1036276" cy="77860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文本框 6"/>
            <p:cNvSpPr txBox="1"/>
            <p:nvPr/>
          </p:nvSpPr>
          <p:spPr>
            <a:xfrm>
              <a:off x="650907" y="284015"/>
              <a:ext cx="568876" cy="559365"/>
            </a:xfrm>
            <a:prstGeom prst="rect">
              <a:avLst/>
            </a:prstGeom>
            <a:noFill/>
          </p:spPr>
          <p:txBody>
            <a:bodyPr>
              <a:spAutoFit/>
            </a:bodyPr>
            <a:lstStyle/>
            <a:p>
              <a:pPr marR="0" defTabSz="913765">
                <a:buClrTx/>
                <a:buSzTx/>
                <a:buFont typeface="Arial" panose="020B0604020202020204" pitchFamily="34" charset="0"/>
                <a:buNone/>
                <a:defRPr/>
              </a:pPr>
              <a:r>
                <a:rPr kumimoji="0" lang="en-US" altLang="zh-CN"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rPr>
                <a:t>0</a:t>
              </a:r>
              <a:r>
                <a:rPr kumimoji="0" lang="en-US"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rPr>
                <a:t>2</a:t>
              </a:r>
              <a:endParaRPr kumimoji="0" lang="en-US"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9" name="TextBox 48"/>
          <p:cNvSpPr txBox="1"/>
          <p:nvPr/>
        </p:nvSpPr>
        <p:spPr>
          <a:xfrm>
            <a:off x="4162425" y="2982913"/>
            <a:ext cx="6732588" cy="828675"/>
          </a:xfrm>
          <a:prstGeom prst="rect">
            <a:avLst/>
          </a:prstGeom>
          <a:noFill/>
        </p:spPr>
        <p:txBody>
          <a:bodyPr lIns="91445" tIns="45721" rIns="91445" bIns="45721">
            <a:spAutoFit/>
          </a:bodyPr>
          <a:lstStyle/>
          <a:p>
            <a:pPr marR="0" defTabSz="914400">
              <a:buClrTx/>
              <a:buSzTx/>
              <a:buFont typeface="Arial" panose="020B0604020202020204" pitchFamily="34" charset="0"/>
              <a:buNone/>
              <a:defRPr/>
            </a:pPr>
            <a:r>
              <a:rPr kumimoji="0" lang="zh-CN" altLang="en-US" sz="4800" kern="1200" cap="none" spc="0" normalizeH="0" baseline="0" noProof="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安全行车知识与技巧</a:t>
            </a:r>
            <a:endParaRPr kumimoji="0" lang="zh-CN" altLang="en-US" sz="4800" b="1" kern="1200" cap="none" spc="0" normalizeH="0" baseline="0" noProof="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800" fill="hold"/>
                                        <p:tgtEl>
                                          <p:spTgt spid="42"/>
                                        </p:tgtEl>
                                        <p:attrNameLst>
                                          <p:attrName>ppt_x</p:attrName>
                                        </p:attrNameLst>
                                      </p:cBhvr>
                                      <p:tavLst>
                                        <p:tav tm="0">
                                          <p:val>
                                            <p:strVal val="0-#ppt_w/2"/>
                                          </p:val>
                                        </p:tav>
                                        <p:tav tm="100000">
                                          <p:val>
                                            <p:strVal val="#ppt_x"/>
                                          </p:val>
                                        </p:tav>
                                      </p:tavLst>
                                    </p:anim>
                                    <p:anim calcmode="lin" valueType="num">
                                      <p:cBhvr>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63750" y="2060575"/>
            <a:ext cx="3887788" cy="4500563"/>
            <a:chOff x="431" y="1434"/>
            <a:chExt cx="2048" cy="2404"/>
          </a:xfrm>
        </p:grpSpPr>
        <p:sp>
          <p:nvSpPr>
            <p:cNvPr id="6466563" name="AutoShape 3"/>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8851" name="Text Box 4"/>
            <p:cNvSpPr txBox="1"/>
            <p:nvPr/>
          </p:nvSpPr>
          <p:spPr>
            <a:xfrm>
              <a:off x="567" y="1570"/>
              <a:ext cx="1905" cy="2258"/>
            </a:xfrm>
            <a:prstGeom prst="rect">
              <a:avLst/>
            </a:prstGeom>
            <a:noFill/>
            <a:ln w="9525">
              <a:noFill/>
            </a:ln>
          </p:spPr>
          <p:txBody>
            <a:bodyPr anchor="t" anchorCtr="0">
              <a:spAutoFit/>
            </a:bodyPr>
            <a:lstStyle/>
            <a:p>
              <a:pPr>
                <a:lnSpc>
                  <a:spcPct val="140000"/>
                </a:lnSpc>
                <a:spcBef>
                  <a:spcPct val="50000"/>
                </a:spcBef>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行车前，要认真做好车辆的检查工作，特别是对轮胎、转向、制动、灯光、安全带等的检查。</a:t>
              </a:r>
              <a:r>
                <a:rPr lang="zh-CN" altLang="en-US" sz="24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endParaRPr lang="zh-CN" altLang="en-US" sz="24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66566" name="Rectangle 6"/>
          <p:cNvSpPr>
            <a:spLocks noChangeArrowheads="1"/>
          </p:cNvSpPr>
          <p:nvPr/>
        </p:nvSpPr>
        <p:spPr bwMode="auto">
          <a:xfrm>
            <a:off x="1992313" y="1268413"/>
            <a:ext cx="8353425" cy="706438"/>
          </a:xfrm>
          <a:prstGeom prst="rect">
            <a:avLst/>
          </a:prstGeom>
          <a:noFill/>
          <a:ln w="9525" algn="ctr">
            <a:noFill/>
            <a:miter lim="800000"/>
          </a:ln>
          <a:effectLst/>
        </p:spPr>
        <p:txBody>
          <a:bodyPr>
            <a:spAutoFit/>
          </a:bodyPr>
          <a:lstStyle/>
          <a:p>
            <a:pPr marL="542925" marR="0" lvl="0" indent="-542925" algn="l" defTabSz="914400" rtl="0" eaLnBrk="1" fontAlgn="base" latinLnBrk="0" hangingPunct="1">
              <a:lnSpc>
                <a:spcPct val="140000"/>
              </a:lnSpc>
              <a:spcBef>
                <a:spcPct val="50000"/>
              </a:spcBef>
              <a:spcAft>
                <a:spcPct val="0"/>
              </a:spcAft>
              <a:buClrTx/>
              <a:buSzTx/>
              <a:buFontTx/>
              <a:buNone/>
              <a:defRPr/>
            </a:pPr>
            <a:r>
              <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（一）出行前（后）的有效避险知识</a:t>
            </a:r>
            <a:r>
              <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8853" name="Picture 7" descr="图片2"/>
          <p:cNvPicPr>
            <a:picLocks noChangeAspect="1"/>
          </p:cNvPicPr>
          <p:nvPr/>
        </p:nvPicPr>
        <p:blipFill>
          <a:blip r:embed="rId1"/>
          <a:stretch>
            <a:fillRect/>
          </a:stretch>
        </p:blipFill>
        <p:spPr>
          <a:xfrm>
            <a:off x="6456363" y="2205038"/>
            <a:ext cx="3816350" cy="3960812"/>
          </a:xfrm>
          <a:prstGeom prst="rect">
            <a:avLst/>
          </a:prstGeom>
          <a:noFill/>
          <a:ln w="9525">
            <a:noFill/>
          </a:ln>
        </p:spPr>
      </p:pic>
      <p:sp>
        <p:nvSpPr>
          <p:cNvPr id="78854"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5975" y="1804988"/>
            <a:ext cx="9613900" cy="3873500"/>
            <a:chOff x="431" y="1434"/>
            <a:chExt cx="2048" cy="2404"/>
          </a:xfrm>
        </p:grpSpPr>
        <p:sp>
          <p:nvSpPr>
            <p:cNvPr id="6467587" name="AutoShape 3"/>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0899" name="Text Box 4"/>
            <p:cNvSpPr txBox="1"/>
            <p:nvPr/>
          </p:nvSpPr>
          <p:spPr>
            <a:xfrm>
              <a:off x="468" y="1570"/>
              <a:ext cx="2004" cy="1890"/>
            </a:xfrm>
            <a:prstGeom prst="rect">
              <a:avLst/>
            </a:prstGeom>
            <a:noFill/>
            <a:ln w="9525">
              <a:noFill/>
            </a:ln>
          </p:spPr>
          <p:txBody>
            <a:bodyPr anchor="t" anchorCtr="0">
              <a:spAutoFit/>
            </a:bodyPr>
            <a:lstStyle/>
            <a:p>
              <a:pPr>
                <a:lnSpc>
                  <a:spcPct val="150000"/>
                </a:lnSpc>
                <a:spcBef>
                  <a:spcPct val="50000"/>
                </a:spcBef>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2、</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轮胎</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气压与泄漏，防范行驶中突然爆胎而酿成翻车、跑偏等意外车祸。</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转向</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零部件情况，防范行驶中机构因振动松脱而酿成转向失控最终导致伤亡。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0900"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7875" y="1535113"/>
            <a:ext cx="9491663" cy="4387850"/>
            <a:chOff x="413" y="1434"/>
            <a:chExt cx="2085" cy="2404"/>
          </a:xfrm>
        </p:grpSpPr>
        <p:sp>
          <p:nvSpPr>
            <p:cNvPr id="6468611" name="AutoShape 3"/>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68612" name="Text Box 4"/>
            <p:cNvSpPr txBox="1">
              <a:spLocks noChangeArrowheads="1"/>
            </p:cNvSpPr>
            <p:nvPr/>
          </p:nvSpPr>
          <p:spPr bwMode="gray">
            <a:xfrm>
              <a:off x="413" y="1570"/>
              <a:ext cx="2085" cy="1568"/>
            </a:xfrm>
            <a:prstGeom prst="rect">
              <a:avLst/>
            </a:prstGeom>
            <a:noFill/>
            <a:ln w="9525" algn="ctr">
              <a:noFill/>
              <a:miter lim="800000"/>
            </a:ln>
            <a:effectLst/>
          </p:spPr>
          <p:txBody>
            <a:bodyPr>
              <a:spAutoFit/>
            </a:bodyPr>
            <a:lstStyle/>
            <a:p>
              <a:pPr marR="0" defTabSz="914400">
                <a:buClrTx/>
                <a:buSzTx/>
                <a:buFontTx/>
                <a:buNone/>
                <a:defRPr/>
              </a:pPr>
              <a:r>
                <a:rPr kumimoji="0" lang="en-US" altLang="zh-CN"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4、</a:t>
              </a:r>
              <a:r>
                <a:rPr kumimoji="0" lang="zh-CN" altLang="en-US"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车灯</a:t>
              </a:r>
              <a:r>
                <a:rPr kumimoji="0" lang="en-US" altLang="zh-CN"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有无损坏等，防范行驶中无法明确自车的行进目标而极易酿成追尾、刮擦等险情。</a:t>
              </a:r>
              <a:endParaRPr kumimoji="0" lang="zh-CN" altLang="en-US"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a:p>
              <a:pPr marR="0" defTabSz="914400">
                <a:buClrTx/>
                <a:buSzTx/>
                <a:buFontTx/>
                <a:buNone/>
                <a:defRPr/>
              </a:pPr>
              <a:r>
                <a:rPr kumimoji="0" lang="en-US" altLang="zh-CN"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5、</a:t>
              </a:r>
              <a:r>
                <a:rPr kumimoji="0" lang="zh-CN" altLang="en-US"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装备</a:t>
              </a:r>
              <a:r>
                <a:rPr kumimoji="0" lang="en-US" altLang="zh-CN"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有无遗忘等，防范行驶中出现意想不到的险情时自救，如着火时用的灭火器、备胎、破窗小锤等。</a:t>
              </a:r>
              <a:r>
                <a:rPr kumimoji="0" lang="zh-CN" altLang="en-US" sz="36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6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2948"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0200" y="1995488"/>
            <a:ext cx="5837238" cy="3476625"/>
            <a:chOff x="431" y="1434"/>
            <a:chExt cx="2048" cy="2404"/>
          </a:xfrm>
        </p:grpSpPr>
        <p:sp>
          <p:nvSpPr>
            <p:cNvPr id="6469635" name="AutoShape 3"/>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995" name="Text Box 4"/>
            <p:cNvSpPr txBox="1"/>
            <p:nvPr/>
          </p:nvSpPr>
          <p:spPr>
            <a:xfrm>
              <a:off x="501" y="1570"/>
              <a:ext cx="1905" cy="2106"/>
            </a:xfrm>
            <a:prstGeom prst="rect">
              <a:avLst/>
            </a:prstGeom>
            <a:noFill/>
            <a:ln w="9525">
              <a:noFill/>
            </a:ln>
          </p:spPr>
          <p:txBody>
            <a:bodyPr anchor="t" anchorCtr="0">
              <a:spAutoFit/>
            </a:bodyPr>
            <a:lstStyle/>
            <a:p>
              <a:pPr>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6、</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装载</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有无超载超限、超员等，始终是车辆行驶过程中最大的“天敌”，防范行驶途中出现刹车失灵、轴承端裂、压塌公路桥梁等情况出现。</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84996" name="Picture 7" descr="a022"/>
          <p:cNvPicPr>
            <a:picLocks noChangeAspect="1"/>
          </p:cNvPicPr>
          <p:nvPr/>
        </p:nvPicPr>
        <p:blipFill>
          <a:blip r:embed="rId1"/>
          <a:stretch>
            <a:fillRect/>
          </a:stretch>
        </p:blipFill>
        <p:spPr>
          <a:xfrm>
            <a:off x="6743700" y="2349500"/>
            <a:ext cx="3673475" cy="4032250"/>
          </a:xfrm>
          <a:prstGeom prst="rect">
            <a:avLst/>
          </a:prstGeom>
          <a:noFill/>
          <a:ln w="9525">
            <a:noFill/>
          </a:ln>
        </p:spPr>
      </p:pic>
      <p:sp>
        <p:nvSpPr>
          <p:cNvPr id="84997"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7875" y="2205038"/>
            <a:ext cx="5389563" cy="3008312"/>
            <a:chOff x="431" y="1434"/>
            <a:chExt cx="2048" cy="2404"/>
          </a:xfrm>
        </p:grpSpPr>
        <p:sp>
          <p:nvSpPr>
            <p:cNvPr id="6472707" name="AutoShape 3"/>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2708" name="Text Box 4"/>
            <p:cNvSpPr txBox="1">
              <a:spLocks noChangeArrowheads="1"/>
            </p:cNvSpPr>
            <p:nvPr/>
          </p:nvSpPr>
          <p:spPr bwMode="gray">
            <a:xfrm>
              <a:off x="501" y="1570"/>
              <a:ext cx="1971" cy="2225"/>
            </a:xfrm>
            <a:prstGeom prst="rect">
              <a:avLst/>
            </a:prstGeom>
            <a:noFill/>
            <a:ln w="9525" algn="ctr">
              <a:noFill/>
              <a:miter lim="800000"/>
            </a:ln>
            <a:effectLst/>
          </p:spPr>
          <p:txBody>
            <a:bodyPr>
              <a:spAutoFit/>
            </a:bodyPr>
            <a:lstStyle/>
            <a:p>
              <a:pPr marR="0" defTabSz="914400">
                <a:lnSpc>
                  <a:spcPct val="125000"/>
                </a:lnSpc>
                <a:buClrTx/>
                <a:buSzTx/>
                <a:buFontTx/>
                <a:buNone/>
                <a:defRPr/>
              </a:pPr>
              <a:r>
                <a:rPr kumimoji="0" lang="zh-CN" altLang="en-US" sz="28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做为驾驶员，对以上项目的检查，并非要求我们每位驾驶员都会去做，但必须懂得这些项目检查的重要性和必要性，必须学会留意自车状况，发现隐患所在。</a:t>
              </a:r>
              <a:r>
                <a:rPr kumimoji="0" lang="zh-CN" altLang="en-US" sz="28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28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87044" name="Picture 8" descr="a021"/>
          <p:cNvPicPr>
            <a:picLocks noChangeAspect="1"/>
          </p:cNvPicPr>
          <p:nvPr/>
        </p:nvPicPr>
        <p:blipFill>
          <a:blip r:embed="rId1"/>
          <a:stretch>
            <a:fillRect/>
          </a:stretch>
        </p:blipFill>
        <p:spPr>
          <a:xfrm>
            <a:off x="6527800" y="2349500"/>
            <a:ext cx="3870325" cy="4103688"/>
          </a:xfrm>
          <a:prstGeom prst="rect">
            <a:avLst/>
          </a:prstGeom>
          <a:noFill/>
          <a:ln w="9525">
            <a:noFill/>
          </a:ln>
        </p:spPr>
      </p:pic>
      <p:sp>
        <p:nvSpPr>
          <p:cNvPr id="87045"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6150" y="1385888"/>
            <a:ext cx="9258300" cy="4679950"/>
            <a:chOff x="431" y="1434"/>
            <a:chExt cx="2048" cy="2527"/>
          </a:xfrm>
        </p:grpSpPr>
        <p:sp>
          <p:nvSpPr>
            <p:cNvPr id="6470659" name="AutoShape 3"/>
            <p:cNvSpPr>
              <a:spLocks noChangeArrowheads="1"/>
            </p:cNvSpPr>
            <p:nvPr/>
          </p:nvSpPr>
          <p:spPr bwMode="gray">
            <a:xfrm>
              <a:off x="431" y="1434"/>
              <a:ext cx="2048" cy="2527"/>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0660" name="Text Box 4"/>
            <p:cNvSpPr txBox="1">
              <a:spLocks noChangeArrowheads="1"/>
            </p:cNvSpPr>
            <p:nvPr/>
          </p:nvSpPr>
          <p:spPr bwMode="gray">
            <a:xfrm>
              <a:off x="486" y="1570"/>
              <a:ext cx="1986" cy="2143"/>
            </a:xfrm>
            <a:prstGeom prst="rect">
              <a:avLst/>
            </a:prstGeom>
            <a:noFill/>
            <a:ln w="9525" algn="ctr">
              <a:noFill/>
              <a:miter lim="800000"/>
            </a:ln>
            <a:effectLst/>
          </p:spPr>
          <p:txBody>
            <a:bodyPr>
              <a:spAutoFit/>
            </a:bodyPr>
            <a:lstStyle/>
            <a:p>
              <a:pPr marR="0" defTabSz="914400">
                <a:lnSpc>
                  <a:spcPct val="150000"/>
                </a:lnSpc>
                <a:buClrTx/>
                <a:buSzTx/>
                <a:buFontTx/>
                <a:buNone/>
                <a:defRPr/>
              </a:pPr>
              <a:r>
                <a:rPr kumimoji="0" lang="zh-CN" altLang="en-US" sz="28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例如，最易被忽视的“轮胎检查”，恰恰是重中之重、生命攸关的项目，平时一定要学会注意到在正常状态下，轮胎与地面接触时是如何形状，偶然发现轮胎有些变形了，就应马上意识到，轮胎是不是被扎了？气压是否不足了？等等，发现问题，自己又无法解决时，应当及时到维修企业进行检查和修理。</a:t>
              </a:r>
              <a:r>
                <a:rPr kumimoji="0" lang="zh-CN" altLang="en-US" sz="28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28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28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9092"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2113" y="1195388"/>
            <a:ext cx="6342062" cy="5113337"/>
            <a:chOff x="431" y="1434"/>
            <a:chExt cx="2048" cy="2404"/>
          </a:xfrm>
        </p:grpSpPr>
        <p:sp>
          <p:nvSpPr>
            <p:cNvPr id="6473731" name="AutoShape 3"/>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1139" name="Text Box 4"/>
            <p:cNvSpPr txBox="1"/>
            <p:nvPr/>
          </p:nvSpPr>
          <p:spPr>
            <a:xfrm>
              <a:off x="468" y="1570"/>
              <a:ext cx="2004" cy="2170"/>
            </a:xfrm>
            <a:prstGeom prst="rect">
              <a:avLst/>
            </a:prstGeom>
            <a:noFill/>
            <a:ln w="9525">
              <a:noFill/>
            </a:ln>
          </p:spPr>
          <p:txBody>
            <a:bodyPr anchor="t" anchorCtr="0">
              <a:spAutoFit/>
            </a:bodyPr>
            <a:lstStyle/>
            <a:p>
              <a:pPr>
                <a:lnSpc>
                  <a:spcPct val="150000"/>
                </a:lnSpc>
                <a:buSzTx/>
              </a:pP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再如，起动车辆前，驾驶员首先要系好安全带。安全带，可谓驾驶员的“生命带”，正确使用安全带，在发生正面撞车时，死亡率可减少</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57%</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，侧面撞车时可减少</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44%</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，翻车时可减少</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80%</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。安全驾驶首先从系好安全带做起 。    </a:t>
              </a:r>
              <a:endPar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1140"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1141" name="Picture 3" descr="图片4"/>
          <p:cNvPicPr>
            <a:picLocks noChangeAspect="1"/>
          </p:cNvPicPr>
          <p:nvPr/>
        </p:nvPicPr>
        <p:blipFill>
          <a:blip r:embed="rId1"/>
          <a:stretch>
            <a:fillRect/>
          </a:stretch>
        </p:blipFill>
        <p:spPr>
          <a:xfrm>
            <a:off x="7404100" y="1430338"/>
            <a:ext cx="4103688" cy="4608512"/>
          </a:xfrm>
          <a:prstGeom prst="rect">
            <a:avLst/>
          </a:prstGeom>
          <a:noFill/>
          <a:ln w="9525">
            <a:noFill/>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3388" y="2060575"/>
            <a:ext cx="4248150" cy="4500563"/>
            <a:chOff x="431" y="1434"/>
            <a:chExt cx="2048" cy="2404"/>
          </a:xfrm>
        </p:grpSpPr>
        <p:sp>
          <p:nvSpPr>
            <p:cNvPr id="6474755" name="AutoShape 3"/>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3187" name="Text Box 4"/>
            <p:cNvSpPr txBox="1"/>
            <p:nvPr/>
          </p:nvSpPr>
          <p:spPr>
            <a:xfrm>
              <a:off x="466" y="1570"/>
              <a:ext cx="2006" cy="1899"/>
            </a:xfrm>
            <a:prstGeom prst="rect">
              <a:avLst/>
            </a:prstGeom>
            <a:noFill/>
            <a:ln w="9525">
              <a:noFill/>
            </a:ln>
          </p:spPr>
          <p:txBody>
            <a:bodyPr anchor="t" anchorCtr="0">
              <a:spAutoFit/>
            </a:bodyPr>
            <a:lstStyle/>
            <a:p>
              <a:pPr>
                <a:lnSpc>
                  <a:spcPct val="115000"/>
                </a:lnSpc>
                <a:buSzTx/>
              </a:pP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行车中的事故防范比起出行前（后）的情况要复杂得多。如何在行车中有效防范意外事故，需要驾驶员特别强化和提高预见性驾驶、应急驾驶和特殊环境驾驶三方面的能力。 </a:t>
              </a:r>
              <a:endPar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74758" name="Rectangle 6"/>
          <p:cNvSpPr>
            <a:spLocks noChangeArrowheads="1"/>
          </p:cNvSpPr>
          <p:nvPr/>
        </p:nvSpPr>
        <p:spPr bwMode="auto">
          <a:xfrm>
            <a:off x="1524000" y="1268413"/>
            <a:ext cx="6084888" cy="706438"/>
          </a:xfrm>
          <a:prstGeom prst="rect">
            <a:avLst/>
          </a:prstGeom>
          <a:noFill/>
          <a:ln w="9525" algn="ctr">
            <a:noFill/>
            <a:miter lim="800000"/>
          </a:ln>
          <a:effectLst/>
        </p:spPr>
        <p:txBody>
          <a:bodyPr>
            <a:spAutoFit/>
          </a:bodyPr>
          <a:lstStyle/>
          <a:p>
            <a:pPr marL="542925" marR="0" lvl="0" indent="-542925" algn="l" defTabSz="914400" rtl="0" eaLnBrk="1" fontAlgn="base" latinLnBrk="0" hangingPunct="1">
              <a:lnSpc>
                <a:spcPct val="140000"/>
              </a:lnSpc>
              <a:spcBef>
                <a:spcPct val="50000"/>
              </a:spcBef>
              <a:spcAft>
                <a:spcPct val="0"/>
              </a:spcAft>
              <a:buClrTx/>
              <a:buSzTx/>
              <a:buFontTx/>
              <a:buNone/>
              <a:defRPr/>
            </a:pPr>
            <a:r>
              <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（二）行车中的有效避险知识</a:t>
            </a:r>
            <a:r>
              <a:rPr kumimoji="0" lang="zh-CN" altLang="en-US" sz="18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18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93189" name="Picture 8" descr="a005"/>
          <p:cNvPicPr>
            <a:picLocks noChangeAspect="1"/>
          </p:cNvPicPr>
          <p:nvPr/>
        </p:nvPicPr>
        <p:blipFill>
          <a:blip r:embed="rId1"/>
          <a:stretch>
            <a:fillRect/>
          </a:stretch>
        </p:blipFill>
        <p:spPr>
          <a:xfrm>
            <a:off x="6238875" y="1916113"/>
            <a:ext cx="4429125" cy="2305050"/>
          </a:xfrm>
          <a:prstGeom prst="rect">
            <a:avLst/>
          </a:prstGeom>
          <a:noFill/>
          <a:ln w="9525">
            <a:noFill/>
          </a:ln>
        </p:spPr>
      </p:pic>
      <p:pic>
        <p:nvPicPr>
          <p:cNvPr id="93190" name="Picture 9" descr="a016"/>
          <p:cNvPicPr>
            <a:picLocks noChangeAspect="1"/>
          </p:cNvPicPr>
          <p:nvPr/>
        </p:nvPicPr>
        <p:blipFill>
          <a:blip r:embed="rId2"/>
          <a:stretch>
            <a:fillRect/>
          </a:stretch>
        </p:blipFill>
        <p:spPr>
          <a:xfrm>
            <a:off x="6240463" y="4221163"/>
            <a:ext cx="4427537" cy="2636837"/>
          </a:xfrm>
          <a:prstGeom prst="rect">
            <a:avLst/>
          </a:prstGeom>
          <a:noFill/>
          <a:ln w="9525">
            <a:noFill/>
          </a:ln>
        </p:spPr>
      </p:pic>
      <p:sp>
        <p:nvSpPr>
          <p:cNvPr id="93191"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24113" y="1054100"/>
            <a:ext cx="7678737" cy="763588"/>
            <a:chOff x="539" y="1872"/>
            <a:chExt cx="4837" cy="365"/>
          </a:xfrm>
        </p:grpSpPr>
        <p:grpSp>
          <p:nvGrpSpPr>
            <p:cNvPr id="95234" name="Group 3"/>
            <p:cNvGrpSpPr/>
            <p:nvPr/>
          </p:nvGrpSpPr>
          <p:grpSpPr>
            <a:xfrm>
              <a:off x="557" y="1872"/>
              <a:ext cx="4819" cy="363"/>
              <a:chOff x="340" y="1298"/>
              <a:chExt cx="1315" cy="363"/>
            </a:xfrm>
          </p:grpSpPr>
          <p:sp>
            <p:nvSpPr>
              <p:cNvPr id="6477828" name="AutoShape 4"/>
              <p:cNvSpPr>
                <a:spLocks noChangeArrowheads="1"/>
              </p:cNvSpPr>
              <p:nvPr/>
            </p:nvSpPr>
            <p:spPr bwMode="gray">
              <a:xfrm>
                <a:off x="340" y="1298"/>
                <a:ext cx="1315" cy="363"/>
              </a:xfrm>
              <a:prstGeom prst="roundRect">
                <a:avLst>
                  <a:gd name="adj" fmla="val 11921"/>
                </a:avLst>
              </a:prstGeom>
              <a:gradFill rotWithShape="1">
                <a:gsLst>
                  <a:gs pos="0">
                    <a:srgbClr val="0066CC"/>
                  </a:gs>
                  <a:gs pos="100000">
                    <a:srgbClr val="0066CC">
                      <a:gamma/>
                      <a:shade val="69804"/>
                      <a:invGamma/>
                    </a:srgbClr>
                  </a:gs>
                </a:gsLst>
                <a:lin ang="5400000" scaled="1"/>
              </a:gradFill>
              <a:ln w="3810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7829" name="Freeform 5"/>
              <p:cNvSpPr/>
              <p:nvPr/>
            </p:nvSpPr>
            <p:spPr bwMode="gray">
              <a:xfrm>
                <a:off x="340" y="1298"/>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5237" name="Text Box 6"/>
            <p:cNvSpPr txBox="1"/>
            <p:nvPr/>
          </p:nvSpPr>
          <p:spPr>
            <a:xfrm>
              <a:off x="539" y="1958"/>
              <a:ext cx="4837" cy="279"/>
            </a:xfrm>
            <a:prstGeom prst="rect">
              <a:avLst/>
            </a:prstGeom>
            <a:noFill/>
            <a:ln w="9525">
              <a:noFill/>
            </a:ln>
          </p:spPr>
          <p:txBody>
            <a:bodyPr anchor="t" anchorCtr="0">
              <a:spAutoFit/>
            </a:bodyPr>
            <a:lstStyle/>
            <a:p>
              <a:pPr algn="ctr" eaLnBrk="0" hangingPunct="0">
                <a:buSzTx/>
              </a:pP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）预见性驾驶</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
          <p:cNvGrpSpPr/>
          <p:nvPr/>
        </p:nvGrpSpPr>
        <p:grpSpPr>
          <a:xfrm>
            <a:off x="2135188" y="2062163"/>
            <a:ext cx="8713787" cy="1343025"/>
            <a:chOff x="846" y="1207"/>
            <a:chExt cx="4173" cy="854"/>
          </a:xfrm>
        </p:grpSpPr>
        <p:sp>
          <p:nvSpPr>
            <p:cNvPr id="6477832" name="AutoShape 8"/>
            <p:cNvSpPr>
              <a:spLocks noChangeArrowheads="1"/>
            </p:cNvSpPr>
            <p:nvPr/>
          </p:nvSpPr>
          <p:spPr bwMode="gray">
            <a:xfrm>
              <a:off x="846" y="1207"/>
              <a:ext cx="4173"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7833" name="AutoShape 9"/>
            <p:cNvSpPr>
              <a:spLocks noChangeArrowheads="1"/>
            </p:cNvSpPr>
            <p:nvPr/>
          </p:nvSpPr>
          <p:spPr bwMode="gray">
            <a:xfrm>
              <a:off x="923" y="1283"/>
              <a:ext cx="675" cy="676"/>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7834" name="Freeform 10"/>
            <p:cNvSpPr/>
            <p:nvPr/>
          </p:nvSpPr>
          <p:spPr bwMode="gray">
            <a:xfrm>
              <a:off x="965" y="1326"/>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5242" name="Text Box 11"/>
            <p:cNvSpPr txBox="1"/>
            <p:nvPr/>
          </p:nvSpPr>
          <p:spPr>
            <a:xfrm>
              <a:off x="1059" y="1454"/>
              <a:ext cx="388" cy="234"/>
            </a:xfrm>
            <a:prstGeom prst="rect">
              <a:avLst/>
            </a:prstGeom>
            <a:noFill/>
            <a:ln w="9525">
              <a:noFill/>
            </a:ln>
          </p:spPr>
          <p:txBody>
            <a:bodyPr anchor="t" anchorCtr="0">
              <a:spAutoFit/>
            </a:bodyPr>
            <a:lstStyle/>
            <a:p>
              <a:pPr algn="ctr" eaLnBrk="0" hangingPunct="0">
                <a:buSzTx/>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77836" name="Text Box 12"/>
            <p:cNvSpPr txBox="1">
              <a:spLocks noChangeArrowheads="1"/>
            </p:cNvSpPr>
            <p:nvPr/>
          </p:nvSpPr>
          <p:spPr bwMode="gray">
            <a:xfrm>
              <a:off x="1645" y="1283"/>
              <a:ext cx="3374" cy="778"/>
            </a:xfrm>
            <a:prstGeom prst="rect">
              <a:avLst/>
            </a:prstGeom>
            <a:noFill/>
            <a:ln w="9525" algn="ctr">
              <a:noFill/>
              <a:miter lim="800000"/>
            </a:ln>
            <a:effectLst/>
          </p:spPr>
          <p:txBody>
            <a:bodyPr>
              <a:spAutoFit/>
            </a:bodyPr>
            <a:lstStyle/>
            <a:p>
              <a:pPr marR="0" defTabSz="914400">
                <a:lnSpc>
                  <a:spcPct val="120000"/>
                </a:lnSpc>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学会判断</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不要因错误判断或盲目自信导致事故；</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 name="Group 13"/>
          <p:cNvGrpSpPr/>
          <p:nvPr/>
        </p:nvGrpSpPr>
        <p:grpSpPr>
          <a:xfrm>
            <a:off x="2135188" y="3646488"/>
            <a:ext cx="8748712" cy="1266825"/>
            <a:chOff x="846" y="1207"/>
            <a:chExt cx="4190" cy="833"/>
          </a:xfrm>
        </p:grpSpPr>
        <p:sp>
          <p:nvSpPr>
            <p:cNvPr id="6477838" name="AutoShape 14"/>
            <p:cNvSpPr>
              <a:spLocks noChangeArrowheads="1"/>
            </p:cNvSpPr>
            <p:nvPr/>
          </p:nvSpPr>
          <p:spPr bwMode="gray">
            <a:xfrm>
              <a:off x="846" y="1207"/>
              <a:ext cx="4173"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7839" name="AutoShape 15"/>
            <p:cNvSpPr>
              <a:spLocks noChangeArrowheads="1"/>
            </p:cNvSpPr>
            <p:nvPr/>
          </p:nvSpPr>
          <p:spPr bwMode="gray">
            <a:xfrm>
              <a:off x="923" y="1283"/>
              <a:ext cx="675" cy="673"/>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7840" name="Freeform 16"/>
            <p:cNvSpPr/>
            <p:nvPr/>
          </p:nvSpPr>
          <p:spPr bwMode="gray">
            <a:xfrm>
              <a:off x="965" y="1326"/>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5248" name="Text Box 17"/>
            <p:cNvSpPr txBox="1"/>
            <p:nvPr/>
          </p:nvSpPr>
          <p:spPr>
            <a:xfrm>
              <a:off x="1059" y="1454"/>
              <a:ext cx="388" cy="242"/>
            </a:xfrm>
            <a:prstGeom prst="rect">
              <a:avLst/>
            </a:prstGeom>
            <a:noFill/>
            <a:ln w="9525">
              <a:noFill/>
            </a:ln>
          </p:spPr>
          <p:txBody>
            <a:bodyPr anchor="t" anchorCtr="0">
              <a:spAutoFit/>
            </a:bodyPr>
            <a:lstStyle/>
            <a:p>
              <a:pPr algn="ctr" eaLnBrk="0" hangingPunct="0">
                <a:buSzTx/>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5249" name="Text Box 18"/>
            <p:cNvSpPr txBox="1"/>
            <p:nvPr/>
          </p:nvSpPr>
          <p:spPr>
            <a:xfrm>
              <a:off x="1662" y="1236"/>
              <a:ext cx="3374" cy="804"/>
            </a:xfrm>
            <a:prstGeom prst="rect">
              <a:avLst/>
            </a:prstGeom>
            <a:noFill/>
            <a:ln w="9525">
              <a:noFill/>
            </a:ln>
          </p:spPr>
          <p:txBody>
            <a:bodyPr anchor="t" anchorCtr="0">
              <a:spAutoFit/>
            </a:bodyPr>
            <a:lstStyle/>
            <a:p>
              <a:pPr>
                <a:lnSpc>
                  <a:spcPct val="120000"/>
                </a:lnSpc>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及时确认</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对复杂的交通环境中可能出现的险情进行及时确认；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0"/>
          <p:cNvGrpSpPr/>
          <p:nvPr/>
        </p:nvGrpSpPr>
        <p:grpSpPr>
          <a:xfrm>
            <a:off x="2135188" y="5086350"/>
            <a:ext cx="8853487" cy="1252538"/>
            <a:chOff x="846" y="1207"/>
            <a:chExt cx="4190" cy="823"/>
          </a:xfrm>
        </p:grpSpPr>
        <p:sp>
          <p:nvSpPr>
            <p:cNvPr id="6477845" name="AutoShape 21"/>
            <p:cNvSpPr>
              <a:spLocks noChangeArrowheads="1"/>
            </p:cNvSpPr>
            <p:nvPr/>
          </p:nvSpPr>
          <p:spPr bwMode="gray">
            <a:xfrm>
              <a:off x="846" y="1207"/>
              <a:ext cx="4173"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7846" name="AutoShape 22"/>
            <p:cNvSpPr>
              <a:spLocks noChangeArrowheads="1"/>
            </p:cNvSpPr>
            <p:nvPr/>
          </p:nvSpPr>
          <p:spPr bwMode="gray">
            <a:xfrm>
              <a:off x="923" y="1283"/>
              <a:ext cx="675" cy="670"/>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77847" name="Freeform 23"/>
            <p:cNvSpPr/>
            <p:nvPr/>
          </p:nvSpPr>
          <p:spPr bwMode="gray">
            <a:xfrm>
              <a:off x="965" y="1326"/>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5254" name="Text Box 24"/>
            <p:cNvSpPr txBox="1"/>
            <p:nvPr/>
          </p:nvSpPr>
          <p:spPr>
            <a:xfrm>
              <a:off x="1059" y="1454"/>
              <a:ext cx="388" cy="242"/>
            </a:xfrm>
            <a:prstGeom prst="rect">
              <a:avLst/>
            </a:prstGeom>
            <a:noFill/>
            <a:ln w="9525">
              <a:noFill/>
            </a:ln>
          </p:spPr>
          <p:txBody>
            <a:bodyPr anchor="t" anchorCtr="0">
              <a:spAutoFit/>
            </a:bodyPr>
            <a:lstStyle/>
            <a:p>
              <a:pPr algn="ctr" eaLnBrk="0" hangingPunct="0">
                <a:buSzTx/>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77849" name="Text Box 25"/>
            <p:cNvSpPr txBox="1">
              <a:spLocks noChangeArrowheads="1"/>
            </p:cNvSpPr>
            <p:nvPr/>
          </p:nvSpPr>
          <p:spPr bwMode="gray">
            <a:xfrm>
              <a:off x="1662" y="1298"/>
              <a:ext cx="3374" cy="707"/>
            </a:xfrm>
            <a:prstGeom prst="rect">
              <a:avLst/>
            </a:prstGeom>
            <a:noFill/>
            <a:ln w="9525" algn="ctr">
              <a:noFill/>
              <a:miter lim="800000"/>
            </a:ln>
            <a:effectLst/>
          </p:spPr>
          <p:txBody>
            <a:bodyPr>
              <a:spAutoFit/>
            </a:bodyPr>
            <a:lstStyle/>
            <a:p>
              <a:pPr marR="0" defTabSz="914400">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有效操作</a:t>
              </a:r>
              <a:r>
                <a:rPr kumimoji="0" lang="en-US" altLang="zh-CN"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根据险情的程度，理智的采取相应驾驶操作。</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5256"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5257" name="Picture 6" descr="a019"/>
          <p:cNvPicPr>
            <a:picLocks noChangeAspect="1"/>
          </p:cNvPicPr>
          <p:nvPr/>
        </p:nvPicPr>
        <p:blipFill>
          <a:blip r:embed="rId1"/>
          <a:stretch>
            <a:fillRect/>
          </a:stretch>
        </p:blipFill>
        <p:spPr>
          <a:xfrm>
            <a:off x="393700" y="2062163"/>
            <a:ext cx="1462088" cy="1535112"/>
          </a:xfrm>
          <a:prstGeom prst="rect">
            <a:avLst/>
          </a:prstGeom>
          <a:noFill/>
          <a:ln w="9525">
            <a:noFill/>
          </a:ln>
        </p:spPr>
      </p:pic>
      <p:pic>
        <p:nvPicPr>
          <p:cNvPr id="95258" name="Picture 5" descr="a006"/>
          <p:cNvPicPr>
            <a:picLocks noChangeAspect="1"/>
          </p:cNvPicPr>
          <p:nvPr/>
        </p:nvPicPr>
        <p:blipFill>
          <a:blip r:embed="rId2"/>
          <a:stretch>
            <a:fillRect/>
          </a:stretch>
        </p:blipFill>
        <p:spPr>
          <a:xfrm>
            <a:off x="450850" y="3729038"/>
            <a:ext cx="1300163" cy="1365250"/>
          </a:xfrm>
          <a:prstGeom prst="rect">
            <a:avLst/>
          </a:prstGeom>
          <a:noFill/>
          <a:ln w="9525">
            <a:noFill/>
          </a:ln>
        </p:spPr>
      </p:pic>
      <p:pic>
        <p:nvPicPr>
          <p:cNvPr id="95259" name="图片 6"/>
          <p:cNvPicPr>
            <a:picLocks noChangeAspect="1"/>
          </p:cNvPicPr>
          <p:nvPr/>
        </p:nvPicPr>
        <p:blipFill>
          <a:blip r:embed="rId3"/>
          <a:stretch>
            <a:fillRect/>
          </a:stretch>
        </p:blipFill>
        <p:spPr>
          <a:xfrm>
            <a:off x="450850" y="5354638"/>
            <a:ext cx="1492250" cy="946150"/>
          </a:xfrm>
          <a:prstGeom prst="rect">
            <a:avLst/>
          </a:prstGeom>
          <a:noFill/>
          <a:ln w="9525">
            <a:noFill/>
          </a:ln>
        </p:spPr>
      </p:pic>
      <p:pic>
        <p:nvPicPr>
          <p:cNvPr id="95260" name="图片 19"/>
          <p:cNvPicPr>
            <a:picLocks noChangeAspect="1"/>
          </p:cNvPicPr>
          <p:nvPr/>
        </p:nvPicPr>
        <p:blipFill>
          <a:blip r:embed="rId4"/>
          <a:stretch>
            <a:fillRect/>
          </a:stretch>
        </p:blipFill>
        <p:spPr>
          <a:xfrm>
            <a:off x="393700" y="2308225"/>
            <a:ext cx="742950" cy="11144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2201863"/>
            <a:ext cx="12192000" cy="2420937"/>
            <a:chOff x="170694" y="177982"/>
            <a:chExt cx="3936004" cy="781165"/>
          </a:xfrm>
        </p:grpSpPr>
        <p:sp>
          <p:nvSpPr>
            <p:cNvPr id="44" name="等腰三角形 43"/>
            <p:cNvSpPr/>
            <p:nvPr/>
          </p:nvSpPr>
          <p:spPr>
            <a:xfrm>
              <a:off x="1233620" y="177982"/>
              <a:ext cx="355675"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等腰三角形 44"/>
            <p:cNvSpPr/>
            <p:nvPr/>
          </p:nvSpPr>
          <p:spPr>
            <a:xfrm flipV="1">
              <a:off x="200419" y="602628"/>
              <a:ext cx="355163"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矩形 45"/>
            <p:cNvSpPr/>
            <p:nvPr/>
          </p:nvSpPr>
          <p:spPr>
            <a:xfrm>
              <a:off x="170694" y="261989"/>
              <a:ext cx="3936004" cy="611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平行四边形 46"/>
            <p:cNvSpPr/>
            <p:nvPr/>
          </p:nvSpPr>
          <p:spPr>
            <a:xfrm>
              <a:off x="376719" y="178494"/>
              <a:ext cx="1036276" cy="77860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文本框 6"/>
            <p:cNvSpPr txBox="1"/>
            <p:nvPr/>
          </p:nvSpPr>
          <p:spPr>
            <a:xfrm>
              <a:off x="650907" y="284015"/>
              <a:ext cx="568876" cy="559365"/>
            </a:xfrm>
            <a:prstGeom prst="rect">
              <a:avLst/>
            </a:prstGeom>
            <a:noFill/>
          </p:spPr>
          <p:txBody>
            <a:bodyPr>
              <a:spAutoFit/>
            </a:bodyPr>
            <a:lstStyle/>
            <a:p>
              <a:pPr marR="0" defTabSz="913765">
                <a:buClrTx/>
                <a:buSzTx/>
                <a:buFont typeface="Arial" panose="020B0604020202020204" pitchFamily="34" charset="0"/>
                <a:buNone/>
                <a:defRPr/>
              </a:pPr>
              <a:r>
                <a:rPr kumimoji="0" lang="en-US" altLang="zh-CN"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rPr>
                <a:t>01</a:t>
              </a:r>
              <a:endParaRPr kumimoji="0" lang="zh-CN" altLang="en-US"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9" name="TextBox 48"/>
          <p:cNvSpPr txBox="1"/>
          <p:nvPr/>
        </p:nvSpPr>
        <p:spPr>
          <a:xfrm>
            <a:off x="4162425" y="2982913"/>
            <a:ext cx="6732588" cy="828675"/>
          </a:xfrm>
          <a:prstGeom prst="rect">
            <a:avLst/>
          </a:prstGeom>
          <a:noFill/>
          <a:ln w="9525">
            <a:noFill/>
          </a:ln>
        </p:spPr>
        <p:txBody>
          <a:bodyPr lIns="91445" tIns="45721" rIns="91445" bIns="45721" anchor="t" anchorCtr="0">
            <a:spAutoFit/>
          </a:bodyPr>
          <a:lstStyle/>
          <a:p>
            <a:r>
              <a:rPr lang="zh-CN" altLang="en-US" sz="4800" dirty="0">
                <a:solidFill>
                  <a:schemeClr val="bg1"/>
                </a:solidFill>
                <a:latin typeface="Arial" panose="020B0604020202020204" pitchFamily="34" charset="0"/>
                <a:ea typeface="微软雅黑" panose="020B0503020204020204" pitchFamily="34" charset="-122"/>
                <a:sym typeface="Arial" panose="020B0604020202020204" pitchFamily="34" charset="0"/>
              </a:rPr>
              <a:t>事故的成因与预防</a:t>
            </a:r>
            <a:endPar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800" fill="hold"/>
                                        <p:tgtEl>
                                          <p:spTgt spid="42"/>
                                        </p:tgtEl>
                                        <p:attrNameLst>
                                          <p:attrName>ppt_x</p:attrName>
                                        </p:attrNameLst>
                                      </p:cBhvr>
                                      <p:tavLst>
                                        <p:tav tm="0">
                                          <p:val>
                                            <p:strVal val="0-#ppt_w/2"/>
                                          </p:val>
                                        </p:tav>
                                        <p:tav tm="100000">
                                          <p:val>
                                            <p:strVal val="#ppt_x"/>
                                          </p:val>
                                        </p:tav>
                                      </p:tavLst>
                                    </p:anim>
                                    <p:anim calcmode="lin" valueType="num">
                                      <p:cBhvr>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58" name="表格 52257"/>
          <p:cNvGraphicFramePr/>
          <p:nvPr/>
        </p:nvGraphicFramePr>
        <p:xfrm>
          <a:off x="985838" y="1028700"/>
          <a:ext cx="9980612" cy="5033963"/>
        </p:xfrm>
        <a:graphic>
          <a:graphicData uri="http://schemas.openxmlformats.org/drawingml/2006/table">
            <a:tbl>
              <a:tblPr/>
              <a:tblGrid>
                <a:gridCol w="882043"/>
                <a:gridCol w="5291623"/>
                <a:gridCol w="3806946"/>
              </a:tblGrid>
              <a:tr h="603288">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buFont typeface="Wingdings" panose="05000000000000000000" pitchFamily="2" charset="2"/>
                        <a:buNone/>
                      </a:pPr>
                      <a:endParaRPr lang="zh-CN" altLang="zh-CN" sz="28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lgn="ctr">
                        <a:spcBef>
                          <a:spcPct val="0"/>
                        </a:spcBef>
                        <a:buFont typeface="Wingdings" panose="05000000000000000000" pitchFamily="2" charset="2"/>
                        <a:buNone/>
                      </a:pP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可能的危险信号</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lgn="ctr">
                        <a:spcBef>
                          <a:spcPct val="0"/>
                        </a:spcBef>
                        <a:buFont typeface="Wingdings" panose="05000000000000000000" pitchFamily="2" charset="2"/>
                        <a:buNone/>
                      </a:pP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应预测到的危险</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1025590">
                <a:tc rowSpan="3">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zh-CN" altLang="en-US" sz="20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看得见的危险</a:t>
                      </a:r>
                      <a:endParaRPr lang="zh-CN" altLang="en-US" sz="20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前方有玩耍、上学或放学的儿童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跑到行车道上、突然改变奔跑方向</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744902">
                <a:tc vMerge="1">
                  <a:tcP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前方车辆要在道路右侧停车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行人抢行跑上主路的危险、开车门的危险</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744902">
                <a:tc vMerge="1">
                  <a:tcP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B w="12700" cap="flat" cmpd="sng">
                      <a:solidFill>
                        <a:srgbClr val="DCDCDC"/>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在优先道路上行驶时，有车辆从左（右）交叉路口行驶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从自己车辆前面横穿的危险</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744902">
                <a:tc rowSpan="3">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zh-CN" altLang="en-US" sz="20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看不见的危险</a:t>
                      </a:r>
                      <a:endParaRPr lang="zh-CN" altLang="en-US" sz="20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前方有停放的车辆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行人会从停止车辆前面突然跑出的危险</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744902">
                <a:tc vMerge="1">
                  <a:tcP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对面有大型汽车左转时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车辆会从大车背后驶来的危险</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425477">
                <a:tc vMerge="1">
                  <a:tcP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B w="12700" cap="flat" cmpd="sng">
                      <a:solidFill>
                        <a:srgbClr val="DCDCDC"/>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行驶在交叉路口前，从右后方有摩托车驶来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刮倒摩托车的危险</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3" marR="91443" marT="45723" marB="45723"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bl>
          </a:graphicData>
        </a:graphic>
      </p:graphicFrame>
      <p:sp>
        <p:nvSpPr>
          <p:cNvPr id="97311"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29" name="Group 2"/>
          <p:cNvGrpSpPr/>
          <p:nvPr/>
        </p:nvGrpSpPr>
        <p:grpSpPr>
          <a:xfrm>
            <a:off x="2255838" y="1125538"/>
            <a:ext cx="7847012" cy="758825"/>
            <a:chOff x="433" y="1872"/>
            <a:chExt cx="4943" cy="363"/>
          </a:xfrm>
        </p:grpSpPr>
        <p:grpSp>
          <p:nvGrpSpPr>
            <p:cNvPr id="99330" name="Group 3"/>
            <p:cNvGrpSpPr/>
            <p:nvPr/>
          </p:nvGrpSpPr>
          <p:grpSpPr>
            <a:xfrm>
              <a:off x="557" y="1872"/>
              <a:ext cx="4819" cy="363"/>
              <a:chOff x="340" y="1298"/>
              <a:chExt cx="1315" cy="363"/>
            </a:xfrm>
          </p:grpSpPr>
          <p:sp>
            <p:nvSpPr>
              <p:cNvPr id="6481924" name="AutoShape 4"/>
              <p:cNvSpPr>
                <a:spLocks noChangeArrowheads="1"/>
              </p:cNvSpPr>
              <p:nvPr/>
            </p:nvSpPr>
            <p:spPr bwMode="gray">
              <a:xfrm>
                <a:off x="340" y="1298"/>
                <a:ext cx="1315" cy="363"/>
              </a:xfrm>
              <a:prstGeom prst="roundRect">
                <a:avLst>
                  <a:gd name="adj" fmla="val 11921"/>
                </a:avLst>
              </a:prstGeom>
              <a:gradFill rotWithShape="1">
                <a:gsLst>
                  <a:gs pos="0">
                    <a:srgbClr val="0066CC"/>
                  </a:gs>
                  <a:gs pos="100000">
                    <a:srgbClr val="0066CC">
                      <a:gamma/>
                      <a:shade val="69804"/>
                      <a:invGamma/>
                    </a:srgbClr>
                  </a:gs>
                </a:gsLst>
                <a:lin ang="5400000" scaled="1"/>
              </a:gradFill>
              <a:ln w="3810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81925" name="Freeform 5"/>
              <p:cNvSpPr/>
              <p:nvPr/>
            </p:nvSpPr>
            <p:spPr bwMode="gray">
              <a:xfrm>
                <a:off x="340" y="1298"/>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6481926" name="Text Box 6"/>
            <p:cNvSpPr txBox="1">
              <a:spLocks noChangeArrowheads="1"/>
            </p:cNvSpPr>
            <p:nvPr/>
          </p:nvSpPr>
          <p:spPr bwMode="gray">
            <a:xfrm>
              <a:off x="433" y="1930"/>
              <a:ext cx="4837" cy="279"/>
            </a:xfrm>
            <a:prstGeom prst="rect">
              <a:avLst/>
            </a:prstGeom>
            <a:noFill/>
            <a:ln w="9525" algn="ctr">
              <a:noFill/>
              <a:miter lim="800000"/>
            </a:ln>
            <a:effectLst/>
          </p:spPr>
          <p:txBody>
            <a:bodyPr>
              <a:spAutoFit/>
            </a:bodyPr>
            <a:lstStyle/>
            <a:p>
              <a:pPr marR="0" algn="ctr" defTabSz="914400" eaLnBrk="0" hangingPunct="0">
                <a:buClrTx/>
                <a:buSzTx/>
                <a:buFontTx/>
                <a:buNone/>
                <a:defRPr/>
              </a:pPr>
              <a:r>
                <a:rPr kumimoji="0" lang="zh-CN" altLang="en-US" sz="3200" kern="1200" cap="none" spc="0" normalizeH="0" baseline="0" noProof="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3200" kern="1200" cap="none" spc="0" normalizeH="0" baseline="0" noProof="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3200" kern="1200" cap="none" spc="0" normalizeH="0" baseline="0" noProof="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 应急驾驶</a:t>
              </a:r>
              <a:r>
                <a:rPr kumimoji="0" lang="zh-CN" altLang="en-US" kern="1200" cap="none" spc="0" normalizeH="0" baseline="0" noProof="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kern="1200" cap="none" spc="0" normalizeH="0" baseline="0" noProof="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9334" name="Group 26"/>
          <p:cNvGrpSpPr/>
          <p:nvPr/>
        </p:nvGrpSpPr>
        <p:grpSpPr>
          <a:xfrm>
            <a:off x="1250950" y="2133600"/>
            <a:ext cx="10145713" cy="4105275"/>
            <a:chOff x="448" y="1345"/>
            <a:chExt cx="2048" cy="2538"/>
          </a:xfrm>
        </p:grpSpPr>
        <p:sp>
          <p:nvSpPr>
            <p:cNvPr id="6481947" name="AutoShape 27"/>
            <p:cNvSpPr>
              <a:spLocks noChangeArrowheads="1"/>
            </p:cNvSpPr>
            <p:nvPr/>
          </p:nvSpPr>
          <p:spPr bwMode="gray">
            <a:xfrm>
              <a:off x="448" y="1345"/>
              <a:ext cx="2048" cy="2538"/>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81948" name="Text Box 28"/>
            <p:cNvSpPr txBox="1">
              <a:spLocks noChangeArrowheads="1"/>
            </p:cNvSpPr>
            <p:nvPr/>
          </p:nvSpPr>
          <p:spPr bwMode="gray">
            <a:xfrm>
              <a:off x="465" y="1345"/>
              <a:ext cx="2013" cy="2188"/>
            </a:xfrm>
            <a:prstGeom prst="rect">
              <a:avLst/>
            </a:prstGeom>
            <a:noFill/>
            <a:ln w="9525" algn="ctr">
              <a:noFill/>
              <a:miter lim="800000"/>
            </a:ln>
            <a:effectLst/>
          </p:spPr>
          <p:txBody>
            <a:bodyPr>
              <a:spAutoFit/>
            </a:bodyPr>
            <a:lstStyle/>
            <a:p>
              <a:pPr marR="0" defTabSz="914400">
                <a:lnSpc>
                  <a:spcPct val="140000"/>
                </a:lnSpc>
                <a:spcBef>
                  <a:spcPct val="50000"/>
                </a:spcBef>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很多交通事故往往是因为一些突然情况所致，比如：爆胎、转向失控、制动失灵、火灾、碰撞、天灾（地震、发大水等）。驾驶员一旦遇上这些紧急情况，一定要采取必要的应急技术措施，最大限度地减轻或化解事故带来的损失和伤亡。</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9337"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表格 54273"/>
          <p:cNvGraphicFramePr/>
          <p:nvPr/>
        </p:nvGraphicFramePr>
        <p:xfrm>
          <a:off x="644525" y="869950"/>
          <a:ext cx="10902950" cy="5662614"/>
        </p:xfrm>
        <a:graphic>
          <a:graphicData uri="http://schemas.openxmlformats.org/drawingml/2006/table">
            <a:tbl>
              <a:tblPr/>
              <a:tblGrid>
                <a:gridCol w="532099"/>
                <a:gridCol w="3999632"/>
                <a:gridCol w="6371219"/>
              </a:tblGrid>
              <a:tr h="535215">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buFont typeface="Wingdings" panose="05000000000000000000" pitchFamily="2" charset="2"/>
                        <a:buNone/>
                      </a:pPr>
                      <a:endParaRPr lang="zh-CN" altLang="zh-CN" sz="28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lgn="ctr">
                        <a:spcBef>
                          <a:spcPct val="0"/>
                        </a:spcBef>
                        <a:buFont typeface="Wingdings" panose="05000000000000000000" pitchFamily="2" charset="2"/>
                        <a:buNone/>
                      </a:pPr>
                      <a:r>
                        <a:rPr lang="zh-CN" altLang="en-US" sz="24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造成的因素</a:t>
                      </a:r>
                      <a:endParaRPr lang="zh-CN" altLang="en-US" sz="24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lgn="ctr">
                        <a:spcBef>
                          <a:spcPct val="0"/>
                        </a:spcBef>
                        <a:buFont typeface="Wingdings" panose="05000000000000000000" pitchFamily="2" charset="2"/>
                        <a:buNone/>
                      </a:pPr>
                      <a:r>
                        <a:rPr lang="zh-CN" altLang="en-US" sz="24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应急驾驶措施</a:t>
                      </a:r>
                      <a:endParaRPr lang="zh-CN" altLang="en-US" sz="24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1245026">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lgn="ctr">
                        <a:spcBef>
                          <a:spcPct val="0"/>
                        </a:spcBef>
                        <a:buFont typeface="Wingdings" panose="05000000000000000000" pitchFamily="2" charset="2"/>
                        <a:buNone/>
                      </a:pP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轮胎漏气</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气门心漏气、车轮被扎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1</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、紧握转向盘，慢慢制动减速，极力控制方向，驶离行车道；</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2</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、不要采取紧急制动，避免翻车或他车追尾</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1426605">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lgn="ctr">
                        <a:spcBef>
                          <a:spcPct val="0"/>
                        </a:spcBef>
                        <a:buFont typeface="Wingdings" panose="05000000000000000000" pitchFamily="2" charset="2"/>
                        <a:buNone/>
                      </a:pP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轮胎爆裂</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超载、气压不足（轮胎侧壁弯曲折断）、气压过高、锐利物伤及、过度磨损等而导致车辆在持续高速行驶中，其薄弱部位突然破裂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1</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、后轮爆胎时，车轮摇摆，但不会失控，只要双手握紧转向盘，车辆还能保持直线行驶；</a:t>
                      </a:r>
                      <a:endPar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2</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、前轮爆胎时，危险较大，但一定要极力控制转向盘，迅速抢挂低档</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1227884">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lgn="ctr">
                        <a:spcBef>
                          <a:spcPct val="0"/>
                        </a:spcBef>
                        <a:buFont typeface="Wingdings" panose="05000000000000000000" pitchFamily="2" charset="2"/>
                        <a:buNone/>
                      </a:pP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转向失控</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方向柱等零部件松动、脱落等故障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1</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、若能保持直线行驶状态时，切勿紧急制动；</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2</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、手要轻捏制动握把；</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3</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、若车辆偏离直行方向时，应果断制动</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r h="1227884">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lgn="ctr">
                        <a:spcBef>
                          <a:spcPct val="0"/>
                        </a:spcBef>
                        <a:buFont typeface="Wingdings" panose="05000000000000000000" pitchFamily="2" charset="2"/>
                        <a:buNone/>
                      </a:pP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制动失灵</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制动鼓、回位弹簧、制动摩擦片等故障 </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buClr>
                          <a:schemeClr val="tx2"/>
                        </a:buClr>
                        <a:buSzPct val="1150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buClr>
                          <a:schemeClr val="tx2"/>
                        </a:buClr>
                        <a:buSzPct val="115000"/>
                        <a:defRPr sz="1800" kern="1200">
                          <a:effectLst>
                            <a:outerShdw blurRad="38100" dist="38100" dir="2700000">
                              <a:srgbClr val="C0C0C0"/>
                            </a:outerShdw>
                          </a:effectLst>
                        </a:defRPr>
                      </a:lvl5pPr>
                    </a:lstStyle>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1</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、握紧转向盘，抢挂低档；</a:t>
                      </a:r>
                      <a:endPar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p>
                      <a:pPr marL="0" lvl="0" indent="0">
                        <a:spcBef>
                          <a:spcPct val="0"/>
                        </a:spcBef>
                        <a:buFont typeface="Wingdings" panose="05000000000000000000" pitchFamily="2" charset="2"/>
                        <a:buNone/>
                      </a:pPr>
                      <a:r>
                        <a:rPr lang="en-US" altLang="zh-CN" sz="1800" b="1">
                          <a:solidFill>
                            <a:schemeClr val="bg1"/>
                          </a:solidFill>
                          <a:effectLst/>
                          <a:latin typeface="Arial" panose="020B0604020202020204" pitchFamily="34" charset="0"/>
                          <a:ea typeface="微软雅黑" panose="020B0503020204020204" pitchFamily="34" charset="-122"/>
                          <a:sym typeface="Arial" panose="020B0604020202020204" pitchFamily="34" charset="0"/>
                        </a:rPr>
                        <a:t>2</a:t>
                      </a:r>
                      <a:r>
                        <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、避让障碍物，避让中要掌握“先避人，后避物”的原则</a:t>
                      </a:r>
                      <a:endParaRPr lang="zh-CN" altLang="en-US" sz="1800" b="1"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35" marR="91435" marT="45712" marB="45712" anchor="ctr">
                    <a:lnL w="12700" cap="flat" cmpd="sng">
                      <a:solidFill>
                        <a:srgbClr val="DCDCDC"/>
                      </a:solidFill>
                      <a:prstDash val="solid"/>
                      <a:headEnd type="none" w="med" len="med"/>
                      <a:tailEnd type="none" w="med" len="med"/>
                    </a:lnL>
                    <a:lnR w="12700" cap="flat" cmpd="sng">
                      <a:solidFill>
                        <a:srgbClr val="DCDCDC"/>
                      </a:solidFill>
                      <a:prstDash val="solid"/>
                      <a:headEnd type="none" w="med" len="med"/>
                      <a:tailEnd type="none" w="med" len="med"/>
                    </a:lnR>
                    <a:lnT w="12700" cap="flat" cmpd="sng">
                      <a:solidFill>
                        <a:srgbClr val="DCDCDC"/>
                      </a:solidFill>
                      <a:prstDash val="solid"/>
                      <a:headEnd type="none" w="med" len="med"/>
                      <a:tailEnd type="none" w="med" len="med"/>
                    </a:lnT>
                    <a:lnB w="12700" cap="flat" cmpd="sng">
                      <a:solidFill>
                        <a:srgbClr val="DCDCDC"/>
                      </a:solidFill>
                      <a:prstDash val="solid"/>
                      <a:headEnd type="none" w="med" len="med"/>
                      <a:tailEnd type="none" w="med" len="med"/>
                    </a:lnB>
                    <a:lnTlToBr>
                      <a:noFill/>
                    </a:lnTlToBr>
                    <a:lnBlToTr>
                      <a:noFill/>
                    </a:lnBlToTr>
                    <a:solidFill>
                      <a:srgbClr val="0070C0"/>
                    </a:solidFill>
                  </a:tcPr>
                </a:tc>
              </a:tr>
            </a:tbl>
          </a:graphicData>
        </a:graphic>
      </p:graphicFrame>
      <p:sp>
        <p:nvSpPr>
          <p:cNvPr id="101403"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5" name="Group 2"/>
          <p:cNvGrpSpPr/>
          <p:nvPr/>
        </p:nvGrpSpPr>
        <p:grpSpPr>
          <a:xfrm>
            <a:off x="2438400" y="1412875"/>
            <a:ext cx="7678738" cy="758825"/>
            <a:chOff x="548" y="1872"/>
            <a:chExt cx="4837" cy="363"/>
          </a:xfrm>
        </p:grpSpPr>
        <p:grpSp>
          <p:nvGrpSpPr>
            <p:cNvPr id="103426" name="Group 3"/>
            <p:cNvGrpSpPr/>
            <p:nvPr/>
          </p:nvGrpSpPr>
          <p:grpSpPr>
            <a:xfrm>
              <a:off x="557" y="1872"/>
              <a:ext cx="4819" cy="363"/>
              <a:chOff x="340" y="1298"/>
              <a:chExt cx="1315" cy="363"/>
            </a:xfrm>
          </p:grpSpPr>
          <p:sp>
            <p:nvSpPr>
              <p:cNvPr id="6483972" name="AutoShape 4"/>
              <p:cNvSpPr>
                <a:spLocks noChangeArrowheads="1"/>
              </p:cNvSpPr>
              <p:nvPr/>
            </p:nvSpPr>
            <p:spPr bwMode="gray">
              <a:xfrm>
                <a:off x="340" y="1298"/>
                <a:ext cx="1315" cy="363"/>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rgbClr val="000000">
                    <a:alpha val="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83973" name="Freeform 5"/>
              <p:cNvSpPr/>
              <p:nvPr/>
            </p:nvSpPr>
            <p:spPr bwMode="gray">
              <a:xfrm>
                <a:off x="340" y="1298"/>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solidFill>
                  <a:srgbClr val="000000">
                    <a:alpha val="0"/>
                  </a:srgb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6483974" name="Text Box 6"/>
            <p:cNvSpPr txBox="1">
              <a:spLocks noChangeArrowheads="1"/>
            </p:cNvSpPr>
            <p:nvPr/>
          </p:nvSpPr>
          <p:spPr bwMode="gray">
            <a:xfrm>
              <a:off x="548" y="1901"/>
              <a:ext cx="4837" cy="279"/>
            </a:xfrm>
            <a:prstGeom prst="rect">
              <a:avLst/>
            </a:prstGeom>
            <a:noFill/>
            <a:ln w="9525" algn="ctr">
              <a:solidFill>
                <a:srgbClr val="000000">
                  <a:alpha val="0"/>
                </a:srgbClr>
              </a:solidFill>
              <a:miter lim="800000"/>
            </a:ln>
            <a:effectLst/>
          </p:spPr>
          <p:txBody>
            <a:bodyPr>
              <a:spAutoFit/>
            </a:bodyPr>
            <a:lstStyle/>
            <a:p>
              <a:pPr marR="0" algn="ctr" defTabSz="914400" eaLnBrk="0" hangingPunct="0">
                <a:buClrTx/>
                <a:buSzTx/>
                <a:buFontTx/>
                <a:buNone/>
                <a:defRPr/>
              </a:pPr>
              <a:r>
                <a:rPr kumimoji="0" lang="zh-CN" altLang="en-US" sz="3200" kern="1200" cap="none" spc="0" normalizeH="0" baseline="0" noProof="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3200" kern="1200" cap="none" spc="0" normalizeH="0" baseline="0" noProof="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3200" kern="1200" cap="none" spc="0" normalizeH="0" baseline="0" noProof="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）特殊环境驾驶</a:t>
              </a:r>
              <a:r>
                <a:rPr kumimoji="0" lang="zh-CN" altLang="en-US"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 name="Group 8"/>
          <p:cNvGrpSpPr/>
          <p:nvPr/>
        </p:nvGrpSpPr>
        <p:grpSpPr>
          <a:xfrm>
            <a:off x="1341438" y="2708275"/>
            <a:ext cx="9725025" cy="3176588"/>
            <a:chOff x="431" y="1434"/>
            <a:chExt cx="2048" cy="2404"/>
          </a:xfrm>
        </p:grpSpPr>
        <p:sp>
          <p:nvSpPr>
            <p:cNvPr id="6483977"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3432" name="Text Box 10"/>
            <p:cNvSpPr txBox="1"/>
            <p:nvPr/>
          </p:nvSpPr>
          <p:spPr>
            <a:xfrm>
              <a:off x="452" y="1524"/>
              <a:ext cx="2007" cy="2305"/>
            </a:xfrm>
            <a:prstGeom prst="rect">
              <a:avLst/>
            </a:prstGeom>
            <a:noFill/>
            <a:ln w="9525">
              <a:noFill/>
            </a:ln>
          </p:spPr>
          <p:txBody>
            <a:bodyPr anchor="t" anchorCtr="0">
              <a:spAutoFit/>
            </a:bodyPr>
            <a:lstStyle/>
            <a:p>
              <a:pPr>
                <a:lnSpc>
                  <a:spcPct val="150000"/>
                </a:lnSpc>
                <a:buSzTx/>
              </a:pPr>
              <a:r>
                <a:rPr lang="en-US" altLang="zh-CN"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在恶劣条件下驾驶，行车视线受阻，道路状况变差，往往出现平时道路上从未出现过的、不可预见的异常情况。为了确保在各种恶劣条件下安全行车，驾驶员应对下列各种恶劣条件下的驾驶予以充分了解。</a:t>
              </a:r>
              <a:r>
                <a:rPr lang="zh-CN" altLang="en-US"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endParaRPr lang="zh-CN" altLang="en-US"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3433"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4825" y="1916113"/>
            <a:ext cx="4321175" cy="4681537"/>
            <a:chOff x="431" y="1434"/>
            <a:chExt cx="2082" cy="2404"/>
          </a:xfrm>
        </p:grpSpPr>
        <p:sp>
          <p:nvSpPr>
            <p:cNvPr id="6484995" name="AutoShape 3"/>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475" name="Text Box 4"/>
            <p:cNvSpPr txBox="1"/>
            <p:nvPr/>
          </p:nvSpPr>
          <p:spPr>
            <a:xfrm>
              <a:off x="535" y="1508"/>
              <a:ext cx="1978" cy="1905"/>
            </a:xfrm>
            <a:prstGeom prst="rect">
              <a:avLst/>
            </a:prstGeom>
            <a:noFill/>
            <a:ln w="9525">
              <a:noFill/>
            </a:ln>
          </p:spPr>
          <p:txBody>
            <a:bodyPr anchor="t" anchorCtr="0">
              <a:spAutoFit/>
            </a:bodyPr>
            <a:lstStyle/>
            <a:p>
              <a:pPr>
                <a:lnSpc>
                  <a:spcPct val="120000"/>
                </a:lnSpc>
                <a:buSzTx/>
              </a:pPr>
              <a:r>
                <a:rPr lang="zh-CN" altLang="en-US" sz="2800" b="1" dirty="0">
                  <a:solidFill>
                    <a:srgbClr val="002060"/>
                  </a:solidFill>
                  <a:latin typeface="Arial" panose="020B0604020202020204" pitchFamily="34" charset="0"/>
                  <a:ea typeface="微软雅黑" panose="020B0503020204020204" pitchFamily="34" charset="-122"/>
                  <a:sym typeface="Arial" panose="020B0604020202020204" pitchFamily="34" charset="0"/>
                </a:rPr>
                <a:t>雨天驾驶：</a:t>
              </a:r>
              <a:endParaRPr lang="en-US" altLang="zh-CN" sz="28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buSzTx/>
              </a:pP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车辆在潮湿的路面上行驶时，车轮的附着力随车速的增加而急剧变小，很容易发生“水滑”现象，因此，驾驶员不能急踩制动踏板或猛打转向盘 。 </a:t>
              </a:r>
              <a:endPar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05476" name="Picture 14" descr="图片5"/>
          <p:cNvPicPr>
            <a:picLocks noChangeAspect="1"/>
          </p:cNvPicPr>
          <p:nvPr/>
        </p:nvPicPr>
        <p:blipFill>
          <a:blip r:embed="rId1"/>
          <a:stretch>
            <a:fillRect/>
          </a:stretch>
        </p:blipFill>
        <p:spPr>
          <a:xfrm>
            <a:off x="6311900" y="1700213"/>
            <a:ext cx="4356100" cy="2376487"/>
          </a:xfrm>
          <a:prstGeom prst="rect">
            <a:avLst/>
          </a:prstGeom>
          <a:noFill/>
          <a:ln w="9525">
            <a:noFill/>
          </a:ln>
        </p:spPr>
      </p:pic>
      <p:pic>
        <p:nvPicPr>
          <p:cNvPr id="105477" name="Picture 15" descr="图片3"/>
          <p:cNvPicPr>
            <a:picLocks noChangeAspect="1"/>
          </p:cNvPicPr>
          <p:nvPr/>
        </p:nvPicPr>
        <p:blipFill>
          <a:blip r:embed="rId2"/>
          <a:stretch>
            <a:fillRect/>
          </a:stretch>
        </p:blipFill>
        <p:spPr>
          <a:xfrm>
            <a:off x="6311900" y="4076700"/>
            <a:ext cx="4356100" cy="2520950"/>
          </a:xfrm>
          <a:prstGeom prst="rect">
            <a:avLst/>
          </a:prstGeom>
          <a:noFill/>
          <a:ln w="9525">
            <a:noFill/>
          </a:ln>
        </p:spPr>
      </p:pic>
      <p:sp>
        <p:nvSpPr>
          <p:cNvPr id="105478"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5479" name="图片 19"/>
          <p:cNvPicPr>
            <a:picLocks noChangeAspect="1"/>
          </p:cNvPicPr>
          <p:nvPr/>
        </p:nvPicPr>
        <p:blipFill>
          <a:blip r:embed="rId3"/>
          <a:stretch>
            <a:fillRect/>
          </a:stretch>
        </p:blipFill>
        <p:spPr>
          <a:xfrm>
            <a:off x="6383338" y="5018088"/>
            <a:ext cx="881062" cy="1320800"/>
          </a:xfrm>
          <a:prstGeom prst="rect">
            <a:avLst/>
          </a:prstGeom>
          <a:noFill/>
          <a:ln w="9525">
            <a:noFill/>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346075" y="979488"/>
            <a:ext cx="6294438" cy="5494337"/>
            <a:chOff x="431" y="1434"/>
            <a:chExt cx="2048" cy="2436"/>
          </a:xfrm>
        </p:grpSpPr>
        <p:sp>
          <p:nvSpPr>
            <p:cNvPr id="6486025"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7523" name="Text Box 10"/>
            <p:cNvSpPr txBox="1"/>
            <p:nvPr/>
          </p:nvSpPr>
          <p:spPr>
            <a:xfrm>
              <a:off x="567" y="1570"/>
              <a:ext cx="1905" cy="2300"/>
            </a:xfrm>
            <a:prstGeom prst="rect">
              <a:avLst/>
            </a:prstGeom>
            <a:noFill/>
            <a:ln w="9525">
              <a:noFill/>
            </a:ln>
          </p:spPr>
          <p:txBody>
            <a:bodyPr anchor="t" anchorCtr="0">
              <a:spAutoFit/>
            </a:bodyPr>
            <a:lstStyle/>
            <a:p>
              <a:pPr>
                <a:lnSpc>
                  <a:spcPct val="115000"/>
                </a:lnSpc>
                <a:buSzTx/>
              </a:pPr>
              <a:r>
                <a:rPr lang="zh-CN" altLang="en-US" sz="3200" b="1" dirty="0">
                  <a:solidFill>
                    <a:srgbClr val="002060"/>
                  </a:solidFill>
                  <a:latin typeface="Arial" panose="020B0604020202020204" pitchFamily="34" charset="0"/>
                  <a:ea typeface="微软雅黑" panose="020B0503020204020204" pitchFamily="34" charset="-122"/>
                  <a:sym typeface="Arial" panose="020B0604020202020204" pitchFamily="34" charset="0"/>
                </a:rPr>
                <a:t>雾天驾驶：</a:t>
              </a:r>
              <a:endParaRPr lang="en-US" altLang="zh-CN" sz="32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15000"/>
                </a:lnSpc>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雾天能见度降低，视野变窄，视线模糊。要防范行驶中行过晚发现前方交通状况（行人、慢行车、故障车、事故车、凹坑等），并防范其他驾驶员未发现自车而导致事故，因此，必须及时开启防雾灯、减速，并保持安全车距。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7524"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7525" name="图片 3"/>
          <p:cNvPicPr>
            <a:picLocks noChangeAspect="1"/>
          </p:cNvPicPr>
          <p:nvPr/>
        </p:nvPicPr>
        <p:blipFill>
          <a:blip r:embed="rId1"/>
          <a:stretch>
            <a:fillRect/>
          </a:stretch>
        </p:blipFill>
        <p:spPr>
          <a:xfrm>
            <a:off x="7299325" y="1993900"/>
            <a:ext cx="4400550" cy="3267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522413" y="1438275"/>
            <a:ext cx="8569325" cy="4633913"/>
            <a:chOff x="431" y="1434"/>
            <a:chExt cx="2048" cy="2404"/>
          </a:xfrm>
        </p:grpSpPr>
        <p:sp>
          <p:nvSpPr>
            <p:cNvPr id="6487049"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9571" name="Text Box 10"/>
            <p:cNvSpPr txBox="1"/>
            <p:nvPr/>
          </p:nvSpPr>
          <p:spPr>
            <a:xfrm>
              <a:off x="567" y="1570"/>
              <a:ext cx="1905" cy="2091"/>
            </a:xfrm>
            <a:prstGeom prst="rect">
              <a:avLst/>
            </a:prstGeom>
            <a:noFill/>
            <a:ln w="9525">
              <a:noFill/>
            </a:ln>
          </p:spPr>
          <p:txBody>
            <a:bodyPr anchor="t" anchorCtr="0">
              <a:spAutoFit/>
            </a:bodyPr>
            <a:lstStyle/>
            <a:p>
              <a:pPr>
                <a:lnSpc>
                  <a:spcPct val="150000"/>
                </a:lnSpc>
                <a:spcBef>
                  <a:spcPct val="50000"/>
                </a:spcBef>
                <a:buSzTx/>
              </a:pPr>
              <a:r>
                <a:rPr lang="zh-CN" altLang="en-US" sz="3200" b="1" dirty="0">
                  <a:solidFill>
                    <a:srgbClr val="002060"/>
                  </a:solidFill>
                  <a:latin typeface="Arial" panose="020B0604020202020204" pitchFamily="34" charset="0"/>
                  <a:ea typeface="微软雅黑" panose="020B0503020204020204" pitchFamily="34" charset="-122"/>
                  <a:sym typeface="Arial" panose="020B0604020202020204" pitchFamily="34" charset="0"/>
                </a:rPr>
                <a:t>冰雪路驾驶：</a:t>
              </a:r>
              <a:endParaRPr lang="en-US" altLang="zh-CN" sz="32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ct val="50000"/>
                </a:spcBef>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融雪在零度以下时凝结成薄冰，路面极滑。要防范行驶中因紧急制动而侧滑、与其他车辆发生接触等，必须降低车速、加大安全距离缓慢行车。</a:t>
              </a:r>
              <a:r>
                <a:rPr lang="zh-CN" altLang="en-US"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9572"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847850" y="1773238"/>
            <a:ext cx="8569325" cy="4633912"/>
            <a:chOff x="431" y="1434"/>
            <a:chExt cx="2048" cy="2404"/>
          </a:xfrm>
        </p:grpSpPr>
        <p:sp>
          <p:nvSpPr>
            <p:cNvPr id="6488073"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1619" name="Text Box 10"/>
            <p:cNvSpPr txBox="1"/>
            <p:nvPr/>
          </p:nvSpPr>
          <p:spPr>
            <a:xfrm>
              <a:off x="465" y="1570"/>
              <a:ext cx="2007" cy="1708"/>
            </a:xfrm>
            <a:prstGeom prst="rect">
              <a:avLst/>
            </a:prstGeom>
            <a:noFill/>
            <a:ln w="9525">
              <a:noFill/>
            </a:ln>
          </p:spPr>
          <p:txBody>
            <a:bodyPr anchor="t" anchorCtr="0">
              <a:spAutoFit/>
            </a:bodyPr>
            <a:lstStyle/>
            <a:p>
              <a:pPr>
                <a:lnSpc>
                  <a:spcPct val="150000"/>
                </a:lnSpc>
                <a:spcBef>
                  <a:spcPct val="50000"/>
                </a:spcBef>
                <a:buSzTx/>
              </a:pPr>
              <a:r>
                <a:rPr lang="zh-CN" altLang="en-US" sz="3200" b="1" dirty="0">
                  <a:solidFill>
                    <a:srgbClr val="002060"/>
                  </a:solidFill>
                  <a:latin typeface="Arial" panose="020B0604020202020204" pitchFamily="34" charset="0"/>
                  <a:ea typeface="微软雅黑" panose="020B0503020204020204" pitchFamily="34" charset="-122"/>
                  <a:sym typeface="Arial" panose="020B0604020202020204" pitchFamily="34" charset="0"/>
                </a:rPr>
                <a:t>泥泞路驾驶：</a:t>
              </a:r>
              <a:endParaRPr lang="en-US" altLang="zh-CN" sz="32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ct val="50000"/>
                </a:spcBef>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因路面松软粘稠，行驶阻力大。要防范行驶中车辆侧滑而引发交通车祸，驾驶员必须停车察看、控制车速，并掌握匀速一次性通过等技能。</a:t>
              </a:r>
              <a:r>
                <a:rPr lang="zh-CN" altLang="en-US"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1620"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847850" y="1628775"/>
            <a:ext cx="8569325" cy="4778375"/>
            <a:chOff x="431" y="1434"/>
            <a:chExt cx="2048" cy="2404"/>
          </a:xfrm>
        </p:grpSpPr>
        <p:sp>
          <p:nvSpPr>
            <p:cNvPr id="6489097"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89098" name="Text Box 10"/>
            <p:cNvSpPr txBox="1">
              <a:spLocks noChangeArrowheads="1"/>
            </p:cNvSpPr>
            <p:nvPr/>
          </p:nvSpPr>
          <p:spPr bwMode="gray">
            <a:xfrm>
              <a:off x="465" y="1570"/>
              <a:ext cx="2007" cy="2029"/>
            </a:xfrm>
            <a:prstGeom prst="rect">
              <a:avLst/>
            </a:prstGeom>
            <a:noFill/>
            <a:ln w="9525" algn="ctr">
              <a:noFill/>
              <a:miter lim="800000"/>
            </a:ln>
            <a:effectLst/>
          </p:spPr>
          <p:txBody>
            <a:bodyPr>
              <a:spAutoFit/>
            </a:bodyPr>
            <a:lstStyle/>
            <a:p>
              <a:pPr marR="0" defTabSz="914400">
                <a:lnSpc>
                  <a:spcPct val="150000"/>
                </a:lnSpc>
                <a:spcBef>
                  <a:spcPct val="50000"/>
                </a:spcBef>
                <a:buClrTx/>
                <a:buSzTx/>
                <a:buFontTx/>
                <a:buNone/>
                <a:defRPr/>
              </a:pPr>
              <a:r>
                <a:rPr kumimoji="0" lang="zh-CN" altLang="en-US" sz="3200" b="1"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涉水驾驶：</a:t>
              </a:r>
              <a:endParaRPr kumimoji="0" lang="en-US" altLang="zh-CN" sz="3200" b="1"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a:p>
              <a:pPr marR="0" defTabSz="914400">
                <a:lnSpc>
                  <a:spcPct val="150000"/>
                </a:lnSpc>
                <a:spcBef>
                  <a:spcPct val="50000"/>
                </a:spcBef>
                <a:buClrTx/>
                <a:buSzTx/>
                <a:buFontTx/>
                <a:buNone/>
                <a:defRPr/>
              </a:pP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因水流作用，路桥可能受到损坏，此时事故隐患极大。要防范因冒险涉水行驶而酿成重大车祸，驾驶员必须预先对险情调查，并掌握一定的涉水驾驶要领。</a:t>
              </a:r>
              <a:r>
                <a:rPr kumimoji="0" lang="zh-CN" altLang="en-US"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13668"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847850" y="1700213"/>
            <a:ext cx="8569325" cy="4705350"/>
            <a:chOff x="431" y="1434"/>
            <a:chExt cx="2048" cy="2404"/>
          </a:xfrm>
        </p:grpSpPr>
        <p:sp>
          <p:nvSpPr>
            <p:cNvPr id="6490121"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90122" name="Text Box 10"/>
            <p:cNvSpPr txBox="1">
              <a:spLocks noChangeArrowheads="1"/>
            </p:cNvSpPr>
            <p:nvPr/>
          </p:nvSpPr>
          <p:spPr bwMode="gray">
            <a:xfrm>
              <a:off x="465" y="1570"/>
              <a:ext cx="2007" cy="2071"/>
            </a:xfrm>
            <a:prstGeom prst="rect">
              <a:avLst/>
            </a:prstGeom>
            <a:noFill/>
            <a:ln w="9525" algn="ctr">
              <a:noFill/>
              <a:miter lim="800000"/>
            </a:ln>
            <a:effectLst/>
          </p:spPr>
          <p:txBody>
            <a:bodyPr>
              <a:spAutoFit/>
            </a:bodyPr>
            <a:lstStyle/>
            <a:p>
              <a:pPr marR="0" defTabSz="914400">
                <a:lnSpc>
                  <a:spcPct val="115000"/>
                </a:lnSpc>
                <a:buClrTx/>
                <a:buSzTx/>
                <a:buFontTx/>
                <a:buNone/>
                <a:defRPr/>
              </a:pPr>
              <a:r>
                <a:rPr kumimoji="0" lang="zh-CN" altLang="en-US" sz="3200" b="1"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山路驾驶：</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因山区道路地形复杂，路面崎岖不平、坡陡弯急和气候变化无常，比较平路驾驶，其驾驶特点与危险性均非同一般。要防范山路行驶中的不测，驾驶员必须充分做好进入山区道路前的准备（物品、车检、气候调查、路线、休息），进入山区道路要注意主动避让、适时鸣喇叭，以取保山路行车安全。</a:t>
              </a:r>
              <a:r>
                <a:rPr kumimoji="0" lang="zh-CN" altLang="en-US" sz="3200" kern="1200" cap="none" spc="0" normalizeH="0" baseline="0" noProof="0" dirty="0">
                  <a:solidFill>
                    <a:srgbClr val="002060"/>
                  </a:solidFill>
                  <a:effectLst>
                    <a:outerShdw blurRad="38100" dist="38100" dir="2700000" algn="tl">
                      <a:srgbClr val="000000"/>
                    </a:outerShdw>
                  </a:effectLst>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3200" kern="1200" cap="none" spc="0" normalizeH="0" baseline="0" noProof="0" dirty="0">
                <a:solidFill>
                  <a:srgbClr val="00206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15716"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安全行车知识与技巧</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p:nvPr/>
        </p:nvSpPr>
        <p:spPr>
          <a:xfrm>
            <a:off x="803275" y="1303338"/>
            <a:ext cx="4551363" cy="4741862"/>
          </a:xfrm>
          <a:prstGeom prst="rect">
            <a:avLst/>
          </a:prstGeom>
          <a:noFill/>
          <a:ln w="9525">
            <a:noFill/>
          </a:ln>
        </p:spPr>
        <p:txBody>
          <a:bodyPr anchor="t" anchorCtr="0">
            <a:spAutoFit/>
          </a:bodyPr>
          <a:lstStyle/>
          <a:p>
            <a:pPr>
              <a:lnSpc>
                <a:spcPct val="140000"/>
              </a:lnSpc>
              <a:buSzTx/>
            </a:pPr>
            <a:r>
              <a:rPr lang="zh-CN" altLang="en-US"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据调查统计，在所有的交通事故中，除极少数属意外原因造成，</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75%</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以上的事故是驾驶员或行人的人为因素造成的。</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2"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事故的成因与预防</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5603" name="图片 1"/>
          <p:cNvPicPr>
            <a:picLocks noChangeAspect="1"/>
          </p:cNvPicPr>
          <p:nvPr/>
        </p:nvPicPr>
        <p:blipFill>
          <a:blip r:embed="rId1"/>
          <a:stretch>
            <a:fillRect/>
          </a:stretch>
        </p:blipFill>
        <p:spPr>
          <a:xfrm>
            <a:off x="6232525" y="2105025"/>
            <a:ext cx="5575300" cy="3517900"/>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2201863"/>
            <a:ext cx="12192000" cy="2420937"/>
            <a:chOff x="170694" y="177982"/>
            <a:chExt cx="3936004" cy="781165"/>
          </a:xfrm>
        </p:grpSpPr>
        <p:sp>
          <p:nvSpPr>
            <p:cNvPr id="44" name="等腰三角形 43"/>
            <p:cNvSpPr/>
            <p:nvPr/>
          </p:nvSpPr>
          <p:spPr>
            <a:xfrm>
              <a:off x="1233620" y="177982"/>
              <a:ext cx="355675"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等腰三角形 44"/>
            <p:cNvSpPr/>
            <p:nvPr/>
          </p:nvSpPr>
          <p:spPr>
            <a:xfrm flipV="1">
              <a:off x="200419" y="602628"/>
              <a:ext cx="355163"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矩形 45"/>
            <p:cNvSpPr/>
            <p:nvPr/>
          </p:nvSpPr>
          <p:spPr>
            <a:xfrm>
              <a:off x="170694" y="261989"/>
              <a:ext cx="3936004" cy="611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平行四边形 46"/>
            <p:cNvSpPr/>
            <p:nvPr/>
          </p:nvSpPr>
          <p:spPr>
            <a:xfrm>
              <a:off x="376719" y="178494"/>
              <a:ext cx="1036276" cy="77860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文本框 6"/>
            <p:cNvSpPr txBox="1"/>
            <p:nvPr/>
          </p:nvSpPr>
          <p:spPr>
            <a:xfrm>
              <a:off x="650907" y="284015"/>
              <a:ext cx="568876" cy="559365"/>
            </a:xfrm>
            <a:prstGeom prst="rect">
              <a:avLst/>
            </a:prstGeom>
            <a:noFill/>
          </p:spPr>
          <p:txBody>
            <a:bodyPr>
              <a:spAutoFit/>
            </a:bodyPr>
            <a:lstStyle/>
            <a:p>
              <a:pPr marR="0" defTabSz="913765">
                <a:buClrTx/>
                <a:buSzTx/>
                <a:buFont typeface="Arial" panose="020B0604020202020204" pitchFamily="34" charset="0"/>
                <a:buNone/>
                <a:defRPr/>
              </a:pPr>
              <a:r>
                <a:rPr kumimoji="0" lang="en-US" altLang="zh-CN"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rPr>
                <a:t>03</a:t>
              </a:r>
              <a:endParaRPr kumimoji="0" lang="zh-CN" altLang="en-US"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9" name="TextBox 48"/>
          <p:cNvSpPr txBox="1"/>
          <p:nvPr/>
        </p:nvSpPr>
        <p:spPr>
          <a:xfrm>
            <a:off x="4162425" y="2982913"/>
            <a:ext cx="6732588" cy="828675"/>
          </a:xfrm>
          <a:prstGeom prst="rect">
            <a:avLst/>
          </a:prstGeom>
          <a:noFill/>
          <a:ln w="9525">
            <a:noFill/>
          </a:ln>
        </p:spPr>
        <p:txBody>
          <a:bodyPr lIns="91445" tIns="45721" rIns="91445" bIns="45721" anchor="t" anchorCtr="0">
            <a:spAutoFit/>
          </a:bodyPr>
          <a:lstStyle/>
          <a:p>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文明行车</a:t>
            </a:r>
            <a:endPar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800" fill="hold"/>
                                        <p:tgtEl>
                                          <p:spTgt spid="42"/>
                                        </p:tgtEl>
                                        <p:attrNameLst>
                                          <p:attrName>ppt_x</p:attrName>
                                        </p:attrNameLst>
                                      </p:cBhvr>
                                      <p:tavLst>
                                        <p:tav tm="0">
                                          <p:val>
                                            <p:strVal val="0-#ppt_w/2"/>
                                          </p:val>
                                        </p:tav>
                                        <p:tav tm="100000">
                                          <p:val>
                                            <p:strVal val="#ppt_x"/>
                                          </p:val>
                                        </p:tav>
                                      </p:tavLst>
                                    </p:anim>
                                    <p:anim calcmode="lin" valueType="num">
                                      <p:cBhvr>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09" name="Group 8"/>
          <p:cNvGrpSpPr/>
          <p:nvPr/>
        </p:nvGrpSpPr>
        <p:grpSpPr>
          <a:xfrm>
            <a:off x="2135188" y="2205038"/>
            <a:ext cx="8064500" cy="4248150"/>
            <a:chOff x="431" y="1434"/>
            <a:chExt cx="2048" cy="2404"/>
          </a:xfrm>
        </p:grpSpPr>
        <p:sp>
          <p:nvSpPr>
            <p:cNvPr id="6490121"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9811" name="Text Box 10"/>
            <p:cNvSpPr txBox="1"/>
            <p:nvPr/>
          </p:nvSpPr>
          <p:spPr>
            <a:xfrm>
              <a:off x="567" y="1570"/>
              <a:ext cx="1905" cy="348"/>
            </a:xfrm>
            <a:prstGeom prst="rect">
              <a:avLst/>
            </a:prstGeom>
            <a:noFill/>
            <a:ln w="9525">
              <a:noFill/>
            </a:ln>
          </p:spPr>
          <p:txBody>
            <a:bodyPr anchor="t" anchorCtr="0">
              <a:spAutoFit/>
            </a:bodyPr>
            <a:lstStyle/>
            <a:p>
              <a:pPr>
                <a:lnSpc>
                  <a:spcPct val="115000"/>
                </a:lnSpc>
                <a:buSzTx/>
              </a:pPr>
              <a:endParaRPr lang="zh-CN" altLang="zh-CN" sz="3200" dirty="0">
                <a:solidFill>
                  <a:srgbClr val="0000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3604" name="矩形 10"/>
          <p:cNvSpPr>
            <a:spLocks noChangeArrowheads="1"/>
          </p:cNvSpPr>
          <p:nvPr/>
        </p:nvSpPr>
        <p:spPr bwMode="auto">
          <a:xfrm>
            <a:off x="2135188" y="2276475"/>
            <a:ext cx="8064500" cy="3838575"/>
          </a:xfrm>
          <a:prstGeom prst="rect">
            <a:avLst/>
          </a:prstGeom>
          <a:noFill/>
          <a:ln w="9525">
            <a:noFill/>
            <a:miter lim="800000"/>
          </a:ln>
        </p:spPr>
        <p:txBody>
          <a:bodyPr>
            <a:spAutoFit/>
          </a:bodyPr>
          <a:lstStyle/>
          <a:p>
            <a:pPr marL="0" marR="0" lvl="0" indent="0" algn="l" defTabSz="914400" rtl="0" eaLnBrk="1" fontAlgn="base" latinLnBrk="0" hangingPunct="1">
              <a:lnSpc>
                <a:spcPct val="145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zh-CN"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有的机动车驾驶员雨天开快车，泥水溅行人</a:t>
            </a: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zh-CN" sz="28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雨雪天气，道路积水，路遇行人，不减速避让，任凭车轮冲过积水，飞溅行人一身，却熟视无睹；</a:t>
            </a:r>
            <a:endParaRPr kumimoji="0" lang="zh-CN" altLang="en-US" sz="28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45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zh-CN"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有的夜间车辆交会不关闭远光灯，</a:t>
            </a:r>
            <a:r>
              <a:rPr kumimoji="0" lang="zh-CN" altLang="zh-CN" sz="28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只图自己方便，无视其他车辆及行人的安全，极易造成其他车辆驾驶员、骑车人和行人眩目，增加不安全因素；</a:t>
            </a:r>
            <a:endParaRPr kumimoji="0" lang="zh-CN" altLang="en-US" sz="28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9813" name="矩形 9"/>
          <p:cNvSpPr/>
          <p:nvPr/>
        </p:nvSpPr>
        <p:spPr>
          <a:xfrm>
            <a:off x="2424113" y="1412875"/>
            <a:ext cx="6288087" cy="523875"/>
          </a:xfrm>
          <a:prstGeom prst="rect">
            <a:avLst/>
          </a:prstGeom>
          <a:noFill/>
          <a:ln w="9525">
            <a:noFill/>
          </a:ln>
        </p:spPr>
        <p:txBody>
          <a:bodyPr wrap="none" anchor="t" anchorCtr="0">
            <a:spAutoFit/>
          </a:bodyPr>
          <a:lstStyle/>
          <a:p>
            <a:pPr algn="ctr" eaLnBrk="0" hangingPunct="0">
              <a:buSzTx/>
            </a:pPr>
            <a:r>
              <a:rPr lang="zh-CN"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有违驾驶员职业道德规范的不良表现：</a:t>
            </a:r>
            <a:endParaRPr lang="zh-CN"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814"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文明行车</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377950" y="1312863"/>
            <a:ext cx="9436100" cy="4703762"/>
            <a:chOff x="431" y="1434"/>
            <a:chExt cx="2048" cy="2404"/>
          </a:xfrm>
        </p:grpSpPr>
        <p:sp>
          <p:nvSpPr>
            <p:cNvPr id="6490121"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1859" name="Text Box 10"/>
            <p:cNvSpPr txBox="1"/>
            <p:nvPr/>
          </p:nvSpPr>
          <p:spPr>
            <a:xfrm>
              <a:off x="567" y="1570"/>
              <a:ext cx="1905" cy="314"/>
            </a:xfrm>
            <a:prstGeom prst="rect">
              <a:avLst/>
            </a:prstGeom>
            <a:noFill/>
            <a:ln w="9525">
              <a:noFill/>
            </a:ln>
          </p:spPr>
          <p:txBody>
            <a:bodyPr anchor="t" anchorCtr="0">
              <a:spAutoFit/>
            </a:bodyPr>
            <a:lstStyle/>
            <a:p>
              <a:pPr>
                <a:lnSpc>
                  <a:spcPct val="115000"/>
                </a:lnSpc>
                <a:buSzTx/>
              </a:pPr>
              <a:endParaRPr lang="zh-CN" altLang="zh-CN" sz="3200" dirty="0">
                <a:solidFill>
                  <a:srgbClr val="0000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1860" name="矩形 5"/>
          <p:cNvSpPr/>
          <p:nvPr/>
        </p:nvSpPr>
        <p:spPr>
          <a:xfrm>
            <a:off x="2003425" y="1465263"/>
            <a:ext cx="7848600" cy="4398962"/>
          </a:xfrm>
          <a:prstGeom prst="rect">
            <a:avLst/>
          </a:prstGeom>
          <a:noFill/>
          <a:ln w="9525">
            <a:noFill/>
          </a:ln>
        </p:spPr>
        <p:txBody>
          <a:bodyPr anchor="t" anchorCtr="0">
            <a:spAutoFit/>
          </a:bodyPr>
          <a:lstStyle/>
          <a:p>
            <a:pPr>
              <a:lnSpc>
                <a:spcPct val="125000"/>
              </a:lnSpc>
              <a:buSzTx/>
            </a:pPr>
            <a:r>
              <a:rPr lang="en-US" altLang="zh-CN" sz="3200" b="1" dirty="0">
                <a:solidFill>
                  <a:srgbClr val="00206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b="1"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zh-CN" sz="3200" b="1" dirty="0">
                <a:solidFill>
                  <a:srgbClr val="002060"/>
                </a:solidFill>
                <a:latin typeface="Arial" panose="020B0604020202020204" pitchFamily="34" charset="0"/>
                <a:ea typeface="微软雅黑" panose="020B0503020204020204" pitchFamily="34" charset="-122"/>
                <a:sym typeface="Arial" panose="020B0604020202020204" pitchFamily="34" charset="0"/>
              </a:rPr>
              <a:t>不按规定超车、让车和会</a:t>
            </a:r>
            <a:r>
              <a:rPr lang="zh-CN" altLang="en-US" sz="3200" b="1" dirty="0">
                <a:solidFill>
                  <a:srgbClr val="002060"/>
                </a:solidFill>
                <a:latin typeface="Arial" panose="020B0604020202020204" pitchFamily="34" charset="0"/>
                <a:ea typeface="微软雅黑" panose="020B0503020204020204" pitchFamily="34" charset="-122"/>
                <a:sym typeface="Arial" panose="020B0604020202020204" pitchFamily="34" charset="0"/>
              </a:rPr>
              <a:t>车；</a:t>
            </a:r>
            <a:endParaRPr lang="zh-CN" altLang="en-US" sz="32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25000"/>
              </a:lnSpc>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4</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长时间占用超车道或在行车道低速行驶妨碍其他车辆正常通行，且变更车道时不给其他车辆相关的指示信号；</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25000"/>
              </a:lnSpc>
              <a:buSzTx/>
            </a:pP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5</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交通肇事逃逸，将伤者带离事故现场隐藏或抛弃，致使伤者不能得到及时救治，导致人为死亡</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861"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文明行车</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079500" y="1270000"/>
            <a:ext cx="10072688" cy="4679950"/>
            <a:chOff x="431" y="1434"/>
            <a:chExt cx="2048" cy="2404"/>
          </a:xfrm>
        </p:grpSpPr>
        <p:sp>
          <p:nvSpPr>
            <p:cNvPr id="6490121"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60000"/>
                </a:lnSpc>
                <a:spcBef>
                  <a:spcPct val="0"/>
                </a:spcBef>
                <a:spcAft>
                  <a:spcPct val="0"/>
                </a:spcAft>
                <a:buClrTx/>
                <a:buSzTx/>
                <a:buFontTx/>
                <a:buNone/>
                <a:defRPr/>
              </a:pPr>
              <a:endParaRPr kumimoji="0" lang="en-US" altLang="zh-CN" sz="2400" b="0" i="0" u="none" strike="noStrike" kern="1200" cap="none" spc="0" normalizeH="0" baseline="0" noProof="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6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3907" name="Text Box 10"/>
            <p:cNvSpPr txBox="1"/>
            <p:nvPr/>
          </p:nvSpPr>
          <p:spPr>
            <a:xfrm>
              <a:off x="567" y="1570"/>
              <a:ext cx="1905" cy="316"/>
            </a:xfrm>
            <a:prstGeom prst="rect">
              <a:avLst/>
            </a:prstGeom>
            <a:noFill/>
            <a:ln w="9525">
              <a:noFill/>
            </a:ln>
          </p:spPr>
          <p:txBody>
            <a:bodyPr anchor="t" anchorCtr="0">
              <a:spAutoFit/>
            </a:bodyPr>
            <a:lstStyle/>
            <a:p>
              <a:pPr>
                <a:lnSpc>
                  <a:spcPct val="115000"/>
                </a:lnSpc>
                <a:buSzTx/>
              </a:pPr>
              <a:endParaRPr lang="zh-CN" altLang="zh-CN" sz="3200" dirty="0">
                <a:solidFill>
                  <a:srgbClr val="0000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3908" name="Rectangle 8"/>
          <p:cNvSpPr/>
          <p:nvPr/>
        </p:nvSpPr>
        <p:spPr>
          <a:xfrm>
            <a:off x="1616075" y="1755775"/>
            <a:ext cx="8623300" cy="3706813"/>
          </a:xfrm>
          <a:prstGeom prst="rect">
            <a:avLst/>
          </a:prstGeom>
          <a:noFill/>
          <a:ln w="9525">
            <a:noFill/>
          </a:ln>
        </p:spPr>
        <p:txBody>
          <a:bodyPr anchor="ctr" anchorCtr="0">
            <a:spAutoFit/>
          </a:bodyPr>
          <a:lstStyle/>
          <a:p>
            <a:pPr eaLnBrk="0" hangingPunct="0">
              <a:lnSpc>
                <a:spcPct val="140000"/>
              </a:lnSpc>
              <a:buSzTx/>
            </a:pP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1</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驾驶员在驾驶过程中，必须严格遵章守纪，始终坚持文明驾驶，礼让行车；做到不开英雄车、冒险车、斗气车和带病车。车辆行驶时，发现本车道前方的车辆行驶速度比较慢，应开启左转向灯，在不妨碍其他车道车辆行驶的情况下，变更车道超越；也可减速慢行，保持安全距离尾随其后。</a:t>
            </a:r>
            <a:endPar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909" name="文本框 10"/>
          <p:cNvSpPr txBox="1"/>
          <p:nvPr/>
        </p:nvSpPr>
        <p:spPr>
          <a:xfrm>
            <a:off x="174625" y="149225"/>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文明行车</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592138" y="908050"/>
            <a:ext cx="10552112" cy="5041900"/>
            <a:chOff x="431" y="1434"/>
            <a:chExt cx="2048" cy="2404"/>
          </a:xfrm>
        </p:grpSpPr>
        <p:sp>
          <p:nvSpPr>
            <p:cNvPr id="6490121"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6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5955" name="Text Box 10"/>
            <p:cNvSpPr txBox="1"/>
            <p:nvPr/>
          </p:nvSpPr>
          <p:spPr>
            <a:xfrm>
              <a:off x="567" y="1570"/>
              <a:ext cx="1905" cy="293"/>
            </a:xfrm>
            <a:prstGeom prst="rect">
              <a:avLst/>
            </a:prstGeom>
            <a:noFill/>
            <a:ln w="9525">
              <a:noFill/>
            </a:ln>
          </p:spPr>
          <p:txBody>
            <a:bodyPr anchor="t" anchorCtr="0">
              <a:spAutoFit/>
            </a:bodyPr>
            <a:lstStyle/>
            <a:p>
              <a:pPr>
                <a:lnSpc>
                  <a:spcPct val="115000"/>
                </a:lnSpc>
                <a:buSzTx/>
              </a:pPr>
              <a:endParaRPr lang="zh-CN" altLang="zh-CN" sz="3200" dirty="0">
                <a:solidFill>
                  <a:srgbClr val="0000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5956" name="Text Box 7"/>
          <p:cNvSpPr txBox="1"/>
          <p:nvPr/>
        </p:nvSpPr>
        <p:spPr>
          <a:xfrm>
            <a:off x="1003300" y="1320800"/>
            <a:ext cx="9729788" cy="4032250"/>
          </a:xfrm>
          <a:prstGeom prst="rect">
            <a:avLst/>
          </a:prstGeom>
          <a:noFill/>
          <a:ln w="9525">
            <a:noFill/>
          </a:ln>
        </p:spPr>
        <p:txBody>
          <a:bodyPr anchor="t" anchorCtr="0">
            <a:spAutoFit/>
          </a:bodyPr>
          <a:lstStyle/>
          <a:p>
            <a:pPr>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2</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）车辆行驶时，发现后车示意超车，减速慢行，靠边行驶，给对方让出超车空间。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）超车时，前方车辆不减速，应停止超车，与前方车辆保持安全距离，或减速慢行，或变更车道。</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4</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）超车时，发现前方车辆正在超车，应减速慢行，让前方车辆超车。</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5</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）当汽车经过积水路面时，应特别注意减速慢行，以免泥水飞溅到道路两侧行人身上。</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957"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文明行车</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781050" y="1198563"/>
            <a:ext cx="10575925" cy="4751387"/>
            <a:chOff x="431" y="1434"/>
            <a:chExt cx="2048" cy="2404"/>
          </a:xfrm>
        </p:grpSpPr>
        <p:sp>
          <p:nvSpPr>
            <p:cNvPr id="6490121"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6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8003" name="Text Box 10"/>
            <p:cNvSpPr txBox="1"/>
            <p:nvPr/>
          </p:nvSpPr>
          <p:spPr>
            <a:xfrm>
              <a:off x="567" y="1570"/>
              <a:ext cx="1905" cy="311"/>
            </a:xfrm>
            <a:prstGeom prst="rect">
              <a:avLst/>
            </a:prstGeom>
            <a:noFill/>
            <a:ln w="9525">
              <a:noFill/>
            </a:ln>
          </p:spPr>
          <p:txBody>
            <a:bodyPr anchor="t" anchorCtr="0">
              <a:spAutoFit/>
            </a:bodyPr>
            <a:lstStyle/>
            <a:p>
              <a:pPr>
                <a:lnSpc>
                  <a:spcPct val="115000"/>
                </a:lnSpc>
                <a:buSzTx/>
              </a:pPr>
              <a:endParaRPr lang="zh-CN" altLang="zh-CN" sz="3200" dirty="0">
                <a:solidFill>
                  <a:srgbClr val="0000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8004" name="Text Box 7"/>
          <p:cNvSpPr txBox="1"/>
          <p:nvPr/>
        </p:nvSpPr>
        <p:spPr>
          <a:xfrm>
            <a:off x="1257300" y="1466850"/>
            <a:ext cx="9623425" cy="4375150"/>
          </a:xfrm>
          <a:prstGeom prst="rect">
            <a:avLst/>
          </a:prstGeom>
          <a:noFill/>
          <a:ln w="9525">
            <a:noFill/>
          </a:ln>
        </p:spPr>
        <p:txBody>
          <a:bodyPr anchor="t" anchorCtr="0">
            <a:spAutoFit/>
          </a:bodyPr>
          <a:lstStyle/>
          <a:p>
            <a:pPr>
              <a:lnSpc>
                <a:spcPct val="150000"/>
              </a:lnSpc>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6</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）驾驶车辆通过有老人或儿童的路段，应减速慢行，以免行人受到惊吓，发生意外。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7</a:t>
            </a: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）经过禁止鸣喇叭的路段，应注意安全，禁止鸣喇叭；行经没有禁止鸣喇叭的路段时，驾驶人应尽可能的少鸣喇叭，以免影响他人的正常工作。</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005"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文明行车</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830263" y="1557338"/>
            <a:ext cx="10791825" cy="4141787"/>
            <a:chOff x="431" y="1434"/>
            <a:chExt cx="2048" cy="2404"/>
          </a:xfrm>
        </p:grpSpPr>
        <p:sp>
          <p:nvSpPr>
            <p:cNvPr id="6490121" name="AutoShape 9"/>
            <p:cNvSpPr>
              <a:spLocks noChangeArrowheads="1"/>
            </p:cNvSpPr>
            <p:nvPr/>
          </p:nvSpPr>
          <p:spPr bwMode="gray">
            <a:xfrm>
              <a:off x="431" y="1434"/>
              <a:ext cx="2048" cy="240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6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0051" name="Text Box 10"/>
            <p:cNvSpPr txBox="1"/>
            <p:nvPr/>
          </p:nvSpPr>
          <p:spPr>
            <a:xfrm>
              <a:off x="567" y="1570"/>
              <a:ext cx="1905" cy="357"/>
            </a:xfrm>
            <a:prstGeom prst="rect">
              <a:avLst/>
            </a:prstGeom>
            <a:noFill/>
            <a:ln w="9525">
              <a:noFill/>
            </a:ln>
          </p:spPr>
          <p:txBody>
            <a:bodyPr anchor="t" anchorCtr="0">
              <a:spAutoFit/>
            </a:bodyPr>
            <a:lstStyle/>
            <a:p>
              <a:pPr>
                <a:lnSpc>
                  <a:spcPct val="115000"/>
                </a:lnSpc>
                <a:buSzTx/>
              </a:pPr>
              <a:endParaRPr lang="zh-CN" altLang="zh-CN" sz="3200" dirty="0">
                <a:solidFill>
                  <a:srgbClr val="0000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0052" name="Text Box 7"/>
          <p:cNvSpPr txBox="1"/>
          <p:nvPr/>
        </p:nvSpPr>
        <p:spPr>
          <a:xfrm>
            <a:off x="1290638" y="1773238"/>
            <a:ext cx="9913937" cy="3784600"/>
          </a:xfrm>
          <a:prstGeom prst="rect">
            <a:avLst/>
          </a:prstGeom>
          <a:noFill/>
          <a:ln w="9525">
            <a:noFill/>
          </a:ln>
        </p:spPr>
        <p:txBody>
          <a:bodyPr anchor="t" anchorCtr="0">
            <a:spAutoFit/>
          </a:bodyPr>
          <a:lstStyle/>
          <a:p>
            <a:pPr>
              <a:lnSpc>
                <a:spcPct val="150000"/>
              </a:lnSpc>
              <a:buSzTx/>
            </a:pPr>
            <a:r>
              <a:rPr lang="zh-CN" altLang="en-US" sz="32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rgbClr val="FF0000"/>
                </a:solidFill>
                <a:latin typeface="Arial" panose="020B0604020202020204" pitchFamily="34" charset="0"/>
                <a:ea typeface="微软雅黑" panose="020B0503020204020204" pitchFamily="34" charset="-122"/>
                <a:sym typeface="Arial" panose="020B0604020202020204" pitchFamily="34" charset="0"/>
              </a:rPr>
              <a:t>8</a:t>
            </a:r>
            <a:r>
              <a:rPr lang="zh-CN" altLang="en-US" sz="32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3200" dirty="0">
                <a:solidFill>
                  <a:srgbClr val="001A4D"/>
                </a:solidFill>
                <a:latin typeface="Arial" panose="020B0604020202020204" pitchFamily="34" charset="0"/>
                <a:ea typeface="微软雅黑" panose="020B0503020204020204" pitchFamily="34" charset="-122"/>
                <a:sym typeface="Arial" panose="020B0604020202020204" pitchFamily="34" charset="0"/>
              </a:rPr>
              <a:t>夏天驾驶车辆时，驾驶人不准穿拖鞋，穿拖鞋既不礼貌，也不安全。</a:t>
            </a:r>
            <a:endParaRPr lang="zh-CN" altLang="en-US" sz="3200" dirty="0">
              <a:solidFill>
                <a:srgbClr val="001A4D"/>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SzTx/>
            </a:pPr>
            <a:r>
              <a:rPr lang="zh-CN" altLang="en-US" sz="32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en-US" altLang="zh-CN" sz="3200" dirty="0">
                <a:solidFill>
                  <a:srgbClr val="FF0000"/>
                </a:solidFill>
                <a:latin typeface="Arial" panose="020B0604020202020204" pitchFamily="34" charset="0"/>
                <a:ea typeface="微软雅黑" panose="020B0503020204020204" pitchFamily="34" charset="-122"/>
                <a:sym typeface="Arial" panose="020B0604020202020204" pitchFamily="34" charset="0"/>
              </a:rPr>
              <a:t>9</a:t>
            </a:r>
            <a:r>
              <a:rPr lang="zh-CN" altLang="en-US" sz="32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3200" dirty="0">
                <a:solidFill>
                  <a:srgbClr val="001A4D"/>
                </a:solidFill>
                <a:latin typeface="Arial" panose="020B0604020202020204" pitchFamily="34" charset="0"/>
                <a:ea typeface="微软雅黑" panose="020B0503020204020204" pitchFamily="34" charset="-122"/>
                <a:sym typeface="Arial" panose="020B0604020202020204" pitchFamily="34" charset="0"/>
              </a:rPr>
              <a:t>女性驾驶员在穿着上，应注意不戴有沿的帽子，因为帽沿影响视线；不宜穿高跟鞋驾驶；也不宜穿裙子，以保证正常的驾驶动作不受影响。</a:t>
            </a:r>
            <a:endParaRPr lang="zh-CN" altLang="en-US" sz="3200" dirty="0">
              <a:solidFill>
                <a:srgbClr val="001A4D"/>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053"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文明行车</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2201863"/>
            <a:ext cx="12192000" cy="2420937"/>
            <a:chOff x="170694" y="177982"/>
            <a:chExt cx="3936004" cy="781165"/>
          </a:xfrm>
        </p:grpSpPr>
        <p:sp>
          <p:nvSpPr>
            <p:cNvPr id="44" name="等腰三角形 43"/>
            <p:cNvSpPr/>
            <p:nvPr/>
          </p:nvSpPr>
          <p:spPr>
            <a:xfrm>
              <a:off x="1233620" y="177982"/>
              <a:ext cx="355675"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等腰三角形 44"/>
            <p:cNvSpPr/>
            <p:nvPr/>
          </p:nvSpPr>
          <p:spPr>
            <a:xfrm flipV="1">
              <a:off x="200419" y="602628"/>
              <a:ext cx="355163"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矩形 45"/>
            <p:cNvSpPr/>
            <p:nvPr/>
          </p:nvSpPr>
          <p:spPr>
            <a:xfrm>
              <a:off x="170694" y="261989"/>
              <a:ext cx="3936004" cy="611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平行四边形 46"/>
            <p:cNvSpPr/>
            <p:nvPr/>
          </p:nvSpPr>
          <p:spPr>
            <a:xfrm>
              <a:off x="376719" y="178494"/>
              <a:ext cx="1036276" cy="77860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文本框 6"/>
            <p:cNvSpPr txBox="1"/>
            <p:nvPr/>
          </p:nvSpPr>
          <p:spPr>
            <a:xfrm>
              <a:off x="650907" y="284015"/>
              <a:ext cx="568876" cy="559365"/>
            </a:xfrm>
            <a:prstGeom prst="rect">
              <a:avLst/>
            </a:prstGeom>
            <a:noFill/>
          </p:spPr>
          <p:txBody>
            <a:bodyPr>
              <a:spAutoFit/>
            </a:bodyPr>
            <a:lstStyle/>
            <a:p>
              <a:pPr marR="0" defTabSz="913765">
                <a:buClrTx/>
                <a:buSzTx/>
                <a:buFont typeface="Arial" panose="020B0604020202020204" pitchFamily="34" charset="0"/>
                <a:buNone/>
                <a:defRPr/>
              </a:pPr>
              <a:r>
                <a:rPr kumimoji="0" lang="en-US" altLang="zh-CN"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rPr>
                <a:t>0</a:t>
              </a:r>
              <a:r>
                <a:rPr kumimoji="0" lang="en-US"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rPr>
                <a:t>4</a:t>
              </a:r>
              <a:endParaRPr kumimoji="0" lang="en-US" sz="10665" kern="1200" cap="none" spc="0" normalizeH="0" baseline="0" noProof="1">
                <a:solidFill>
                  <a:prstClr val="white">
                    <a:lumMod val="9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9" name="TextBox 48"/>
          <p:cNvSpPr txBox="1"/>
          <p:nvPr/>
        </p:nvSpPr>
        <p:spPr>
          <a:xfrm>
            <a:off x="4143375" y="2889250"/>
            <a:ext cx="6732588" cy="1014413"/>
          </a:xfrm>
          <a:prstGeom prst="rect">
            <a:avLst/>
          </a:prstGeom>
          <a:noFill/>
          <a:ln w="9525">
            <a:noFill/>
          </a:ln>
        </p:spPr>
        <p:txBody>
          <a:bodyPr lIns="91445" tIns="45721" rIns="91445" bIns="45721" anchor="t" anchorCtr="0">
            <a:spAutoFit/>
          </a:bodyPr>
          <a:lstStyle/>
          <a:p>
            <a:r>
              <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800" fill="hold"/>
                                        <p:tgtEl>
                                          <p:spTgt spid="42"/>
                                        </p:tgtEl>
                                        <p:attrNameLst>
                                          <p:attrName>ppt_x</p:attrName>
                                        </p:attrNameLst>
                                      </p:cBhvr>
                                      <p:tavLst>
                                        <p:tav tm="0">
                                          <p:val>
                                            <p:strVal val="0-#ppt_w/2"/>
                                          </p:val>
                                        </p:tav>
                                        <p:tav tm="100000">
                                          <p:val>
                                            <p:strVal val="#ppt_x"/>
                                          </p:val>
                                        </p:tav>
                                      </p:tavLst>
                                    </p:anim>
                                    <p:anim calcmode="lin" valueType="num">
                                      <p:cBhvr>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图片 8" descr="1.bmp"/>
          <p:cNvPicPr>
            <a:picLocks noChangeAspect="1"/>
          </p:cNvPicPr>
          <p:nvPr/>
        </p:nvPicPr>
        <p:blipFill>
          <a:blip r:embed="rId1"/>
          <a:stretch>
            <a:fillRect/>
          </a:stretch>
        </p:blipFill>
        <p:spPr>
          <a:xfrm>
            <a:off x="1457325" y="1947863"/>
            <a:ext cx="9144000" cy="3709987"/>
          </a:xfrm>
          <a:prstGeom prst="rect">
            <a:avLst/>
          </a:prstGeom>
          <a:noFill/>
          <a:ln w="9525">
            <a:noFill/>
          </a:ln>
        </p:spPr>
      </p:pic>
      <p:sp>
        <p:nvSpPr>
          <p:cNvPr id="134146" name="TextBox 5"/>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147"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图片 5" descr="2.bmp"/>
          <p:cNvPicPr>
            <a:picLocks noChangeAspect="1"/>
          </p:cNvPicPr>
          <p:nvPr/>
        </p:nvPicPr>
        <p:blipFill>
          <a:blip r:embed="rId1"/>
          <a:stretch>
            <a:fillRect/>
          </a:stretch>
        </p:blipFill>
        <p:spPr>
          <a:xfrm>
            <a:off x="1524000" y="1506538"/>
            <a:ext cx="9144000" cy="3657600"/>
          </a:xfrm>
          <a:prstGeom prst="rect">
            <a:avLst/>
          </a:prstGeom>
          <a:noFill/>
          <a:ln w="9525">
            <a:noFill/>
          </a:ln>
        </p:spPr>
      </p:pic>
      <p:sp>
        <p:nvSpPr>
          <p:cNvPr id="136194"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195"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p:nvPr/>
        </p:nvSpPr>
        <p:spPr>
          <a:xfrm>
            <a:off x="2451100" y="858838"/>
            <a:ext cx="7165975" cy="5138737"/>
          </a:xfrm>
          <a:prstGeom prst="rect">
            <a:avLst/>
          </a:prstGeom>
          <a:noFill/>
          <a:ln w="9525">
            <a:noFill/>
          </a:ln>
        </p:spPr>
        <p:txBody>
          <a:bodyPr anchor="t" anchorCtr="0">
            <a:spAutoFit/>
          </a:bodyPr>
          <a:lstStyle/>
          <a:p>
            <a:pPr>
              <a:lnSpc>
                <a:spcPct val="200000"/>
              </a:lnSpc>
              <a:buSzTx/>
            </a:pPr>
            <a:r>
              <a:rPr lang="zh-CN" altLang="en-US" sz="3600" dirty="0">
                <a:solidFill>
                  <a:srgbClr val="FF0000"/>
                </a:solidFill>
                <a:latin typeface="Arial" panose="020B0604020202020204" pitchFamily="34" charset="0"/>
                <a:ea typeface="微软雅黑" panose="020B0503020204020204" pitchFamily="34" charset="-122"/>
                <a:sym typeface="Arial" panose="020B0604020202020204" pitchFamily="34" charset="0"/>
              </a:rPr>
              <a:t>最易引发事故的交通违法行为</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buClrTx/>
              <a:buSzTx/>
              <a:buFont typeface="Wingdings" panose="05000000000000000000" pitchFamily="2" charset="2"/>
              <a:buChar char="Ø"/>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酒后驾驶</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buClrTx/>
              <a:buSzTx/>
              <a:buFont typeface="Wingdings" panose="05000000000000000000" pitchFamily="2" charset="2"/>
              <a:buChar char="Ø"/>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疲劳驾驶</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buClrTx/>
              <a:buSzTx/>
              <a:buFont typeface="Wingdings" panose="05000000000000000000" pitchFamily="2" charset="2"/>
              <a:buChar char="Ø"/>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超速驾驶</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buClrTx/>
              <a:buSzTx/>
              <a:buFont typeface="Wingdings" panose="05000000000000000000" pitchFamily="2" charset="2"/>
              <a:buChar char="Ø"/>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违反交通信号指示（图示）</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图片 6" descr="3.bmp"/>
          <p:cNvPicPr>
            <a:picLocks noChangeAspect="1"/>
          </p:cNvPicPr>
          <p:nvPr/>
        </p:nvPicPr>
        <p:blipFill>
          <a:blip r:embed="rId1"/>
          <a:stretch>
            <a:fillRect/>
          </a:stretch>
        </p:blipFill>
        <p:spPr>
          <a:xfrm>
            <a:off x="1524000" y="1416050"/>
            <a:ext cx="9144000" cy="3478213"/>
          </a:xfrm>
          <a:prstGeom prst="rect">
            <a:avLst/>
          </a:prstGeom>
          <a:noFill/>
          <a:ln w="9525">
            <a:noFill/>
          </a:ln>
        </p:spPr>
      </p:pic>
      <p:sp>
        <p:nvSpPr>
          <p:cNvPr id="138242"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243"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图片 5" descr="4.bmp"/>
          <p:cNvPicPr>
            <a:picLocks noChangeAspect="1"/>
          </p:cNvPicPr>
          <p:nvPr/>
        </p:nvPicPr>
        <p:blipFill>
          <a:blip r:embed="rId1"/>
          <a:stretch>
            <a:fillRect/>
          </a:stretch>
        </p:blipFill>
        <p:spPr>
          <a:xfrm>
            <a:off x="1524000" y="1327150"/>
            <a:ext cx="9144000" cy="3692525"/>
          </a:xfrm>
          <a:prstGeom prst="rect">
            <a:avLst/>
          </a:prstGeom>
          <a:noFill/>
          <a:ln w="9525">
            <a:noFill/>
          </a:ln>
        </p:spPr>
      </p:pic>
      <p:sp>
        <p:nvSpPr>
          <p:cNvPr id="140290"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291"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图片 6" descr="5.bmp"/>
          <p:cNvPicPr>
            <a:picLocks noChangeAspect="1"/>
          </p:cNvPicPr>
          <p:nvPr/>
        </p:nvPicPr>
        <p:blipFill>
          <a:blip r:embed="rId1"/>
          <a:stretch>
            <a:fillRect/>
          </a:stretch>
        </p:blipFill>
        <p:spPr>
          <a:xfrm>
            <a:off x="1524000" y="1381125"/>
            <a:ext cx="9144000" cy="3638550"/>
          </a:xfrm>
          <a:prstGeom prst="rect">
            <a:avLst/>
          </a:prstGeom>
          <a:noFill/>
          <a:ln w="9525">
            <a:noFill/>
          </a:ln>
        </p:spPr>
      </p:pic>
      <p:sp>
        <p:nvSpPr>
          <p:cNvPr id="142338"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339"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图片 4" descr="6.bmp"/>
          <p:cNvPicPr>
            <a:picLocks noChangeAspect="1"/>
          </p:cNvPicPr>
          <p:nvPr/>
        </p:nvPicPr>
        <p:blipFill>
          <a:blip r:embed="rId1"/>
          <a:stretch>
            <a:fillRect/>
          </a:stretch>
        </p:blipFill>
        <p:spPr>
          <a:xfrm>
            <a:off x="1524000" y="1398588"/>
            <a:ext cx="9144000" cy="3729037"/>
          </a:xfrm>
          <a:prstGeom prst="rect">
            <a:avLst/>
          </a:prstGeom>
          <a:noFill/>
          <a:ln w="9525">
            <a:noFill/>
          </a:ln>
        </p:spPr>
      </p:pic>
      <p:sp>
        <p:nvSpPr>
          <p:cNvPr id="144386"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387"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图片 4" descr="7.bmp"/>
          <p:cNvPicPr>
            <a:picLocks noChangeAspect="1"/>
          </p:cNvPicPr>
          <p:nvPr/>
        </p:nvPicPr>
        <p:blipFill>
          <a:blip r:embed="rId1"/>
          <a:stretch>
            <a:fillRect/>
          </a:stretch>
        </p:blipFill>
        <p:spPr>
          <a:xfrm>
            <a:off x="1524000" y="1452563"/>
            <a:ext cx="9144000" cy="3729037"/>
          </a:xfrm>
          <a:prstGeom prst="rect">
            <a:avLst/>
          </a:prstGeom>
          <a:noFill/>
          <a:ln w="9525">
            <a:noFill/>
          </a:ln>
        </p:spPr>
      </p:pic>
      <p:sp>
        <p:nvSpPr>
          <p:cNvPr id="146434"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435"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图片 4" descr="8.bmp"/>
          <p:cNvPicPr>
            <a:picLocks noChangeAspect="1"/>
          </p:cNvPicPr>
          <p:nvPr/>
        </p:nvPicPr>
        <p:blipFill>
          <a:blip r:embed="rId1"/>
          <a:stretch>
            <a:fillRect/>
          </a:stretch>
        </p:blipFill>
        <p:spPr>
          <a:xfrm>
            <a:off x="1524000" y="1398588"/>
            <a:ext cx="9144000" cy="3890962"/>
          </a:xfrm>
          <a:prstGeom prst="rect">
            <a:avLst/>
          </a:prstGeom>
          <a:noFill/>
          <a:ln w="9525">
            <a:noFill/>
          </a:ln>
        </p:spPr>
      </p:pic>
      <p:sp>
        <p:nvSpPr>
          <p:cNvPr id="148482"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图片 4" descr="9.bmp"/>
          <p:cNvPicPr>
            <a:picLocks noChangeAspect="1"/>
          </p:cNvPicPr>
          <p:nvPr/>
        </p:nvPicPr>
        <p:blipFill>
          <a:blip r:embed="rId1"/>
          <a:stretch>
            <a:fillRect/>
          </a:stretch>
        </p:blipFill>
        <p:spPr>
          <a:xfrm>
            <a:off x="1524000" y="1435100"/>
            <a:ext cx="9144000" cy="3584575"/>
          </a:xfrm>
          <a:prstGeom prst="rect">
            <a:avLst/>
          </a:prstGeom>
          <a:noFill/>
          <a:ln w="9525">
            <a:noFill/>
          </a:ln>
        </p:spPr>
      </p:pic>
      <p:sp>
        <p:nvSpPr>
          <p:cNvPr id="150530"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531"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图片 4" descr="10.bmp"/>
          <p:cNvPicPr>
            <a:picLocks noChangeAspect="1"/>
          </p:cNvPicPr>
          <p:nvPr/>
        </p:nvPicPr>
        <p:blipFill>
          <a:blip r:embed="rId1"/>
          <a:stretch>
            <a:fillRect/>
          </a:stretch>
        </p:blipFill>
        <p:spPr>
          <a:xfrm>
            <a:off x="1524000" y="1435100"/>
            <a:ext cx="9144000" cy="3729038"/>
          </a:xfrm>
          <a:prstGeom prst="rect">
            <a:avLst/>
          </a:prstGeom>
          <a:noFill/>
          <a:ln w="9525">
            <a:noFill/>
          </a:ln>
        </p:spPr>
      </p:pic>
      <p:sp>
        <p:nvSpPr>
          <p:cNvPr id="152578"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图片 4" descr="11.bmp"/>
          <p:cNvPicPr>
            <a:picLocks noChangeAspect="1"/>
          </p:cNvPicPr>
          <p:nvPr/>
        </p:nvPicPr>
        <p:blipFill>
          <a:blip r:embed="rId1"/>
          <a:stretch>
            <a:fillRect/>
          </a:stretch>
        </p:blipFill>
        <p:spPr>
          <a:xfrm>
            <a:off x="1524000" y="1435100"/>
            <a:ext cx="9144000" cy="3549650"/>
          </a:xfrm>
          <a:prstGeom prst="rect">
            <a:avLst/>
          </a:prstGeom>
          <a:noFill/>
          <a:ln w="9525">
            <a:noFill/>
          </a:ln>
        </p:spPr>
      </p:pic>
      <p:sp>
        <p:nvSpPr>
          <p:cNvPr id="154626" name="TextBox 6"/>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627"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图片 4" descr="12.bmp"/>
          <p:cNvPicPr>
            <a:picLocks noChangeAspect="1"/>
          </p:cNvPicPr>
          <p:nvPr/>
        </p:nvPicPr>
        <p:blipFill>
          <a:blip r:embed="rId1"/>
          <a:stretch>
            <a:fillRect/>
          </a:stretch>
        </p:blipFill>
        <p:spPr>
          <a:xfrm>
            <a:off x="1524000" y="1792288"/>
            <a:ext cx="9144000" cy="3497262"/>
          </a:xfrm>
          <a:prstGeom prst="rect">
            <a:avLst/>
          </a:prstGeom>
          <a:noFill/>
          <a:ln w="9525">
            <a:noFill/>
          </a:ln>
        </p:spPr>
      </p:pic>
      <p:sp>
        <p:nvSpPr>
          <p:cNvPr id="156674" name="TextBox 7"/>
          <p:cNvSpPr txBox="1"/>
          <p:nvPr/>
        </p:nvSpPr>
        <p:spPr>
          <a:xfrm>
            <a:off x="1524000" y="806450"/>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、警告标识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675"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p:cNvSpPr txBox="1"/>
          <p:nvPr/>
        </p:nvSpPr>
        <p:spPr>
          <a:xfrm>
            <a:off x="1624013" y="1697038"/>
            <a:ext cx="4086225" cy="3224212"/>
          </a:xfrm>
          <a:prstGeom prst="rect">
            <a:avLst/>
          </a:prstGeom>
          <a:noFill/>
          <a:ln w="9525">
            <a:noFill/>
          </a:ln>
        </p:spPr>
        <p:txBody>
          <a:bodyPr anchor="t" anchorCtr="0">
            <a:spAutoFit/>
          </a:bodyPr>
          <a:lstStyle/>
          <a:p>
            <a:pPr>
              <a:lnSpc>
                <a:spcPct val="120000"/>
              </a:lnSpc>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据公安部交通管理局最新统计数据表明：每</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3</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起酒后驾车事故就会有</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1</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人死亡，而酒后驾车发生事故的比率为</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27</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％，是非酒后交通事故的</a:t>
            </a:r>
            <a:r>
              <a:rPr lang="en-US" altLang="zh-CN"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26</a:t>
            </a:r>
            <a:r>
              <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rPr>
              <a:t>倍。</a:t>
            </a:r>
            <a:endParaRPr lang="zh-CN" altLang="en-US" sz="28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9698" name="Picture 14" descr="a004"/>
          <p:cNvPicPr>
            <a:picLocks noChangeAspect="1"/>
          </p:cNvPicPr>
          <p:nvPr/>
        </p:nvPicPr>
        <p:blipFill>
          <a:blip r:embed="rId1"/>
          <a:stretch>
            <a:fillRect/>
          </a:stretch>
        </p:blipFill>
        <p:spPr>
          <a:xfrm>
            <a:off x="6240463" y="2133600"/>
            <a:ext cx="3997325" cy="3987800"/>
          </a:xfrm>
          <a:prstGeom prst="rect">
            <a:avLst/>
          </a:prstGeom>
          <a:noFill/>
          <a:ln w="9525">
            <a:noFill/>
          </a:ln>
        </p:spPr>
      </p:pic>
      <p:sp>
        <p:nvSpPr>
          <p:cNvPr id="29699"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酒后驾驶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2</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、警令标识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58722" name="图片 5" descr="22.bmp"/>
          <p:cNvPicPr>
            <a:picLocks noChangeAspect="1"/>
          </p:cNvPicPr>
          <p:nvPr/>
        </p:nvPicPr>
        <p:blipFill>
          <a:blip r:embed="rId1"/>
          <a:stretch>
            <a:fillRect/>
          </a:stretch>
        </p:blipFill>
        <p:spPr>
          <a:xfrm>
            <a:off x="1524000" y="1739900"/>
            <a:ext cx="9144000" cy="3352800"/>
          </a:xfrm>
          <a:prstGeom prst="rect">
            <a:avLst/>
          </a:prstGeom>
          <a:noFill/>
          <a:ln w="9525">
            <a:noFill/>
          </a:ln>
        </p:spPr>
      </p:pic>
    </p:spTree>
  </p:cSld>
  <p:clrMapOvr>
    <a:masterClrMapping/>
  </p:clrMapOvr>
  <p:transition spd="med">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2</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、警令标识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0770" name="图片 5" descr="23.bmp"/>
          <p:cNvPicPr>
            <a:picLocks noChangeAspect="1"/>
          </p:cNvPicPr>
          <p:nvPr/>
        </p:nvPicPr>
        <p:blipFill>
          <a:blip r:embed="rId1"/>
          <a:stretch>
            <a:fillRect/>
          </a:stretch>
        </p:blipFill>
        <p:spPr>
          <a:xfrm>
            <a:off x="1524000" y="1900238"/>
            <a:ext cx="9144000" cy="2940050"/>
          </a:xfrm>
          <a:prstGeom prst="rect">
            <a:avLst/>
          </a:prstGeom>
          <a:noFill/>
          <a:ln w="9525">
            <a:noFill/>
          </a:ln>
        </p:spPr>
      </p:pic>
      <p:sp>
        <p:nvSpPr>
          <p:cNvPr id="160771"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2</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、警令标识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2818" name="图片 5" descr="24.bmp"/>
          <p:cNvPicPr>
            <a:picLocks noChangeAspect="1"/>
          </p:cNvPicPr>
          <p:nvPr/>
        </p:nvPicPr>
        <p:blipFill>
          <a:blip r:embed="rId1"/>
          <a:stretch>
            <a:fillRect/>
          </a:stretch>
        </p:blipFill>
        <p:spPr>
          <a:xfrm>
            <a:off x="1524000" y="1792288"/>
            <a:ext cx="9144000" cy="3121025"/>
          </a:xfrm>
          <a:prstGeom prst="rect">
            <a:avLst/>
          </a:prstGeom>
          <a:noFill/>
          <a:ln w="9525">
            <a:noFill/>
          </a:ln>
        </p:spPr>
      </p:pic>
      <p:sp>
        <p:nvSpPr>
          <p:cNvPr id="162819"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2</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、警令标识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4866" name="图片 5" descr="25.bmp"/>
          <p:cNvPicPr>
            <a:picLocks noChangeAspect="1"/>
          </p:cNvPicPr>
          <p:nvPr/>
        </p:nvPicPr>
        <p:blipFill>
          <a:blip r:embed="rId1"/>
          <a:stretch>
            <a:fillRect/>
          </a:stretch>
        </p:blipFill>
        <p:spPr>
          <a:xfrm>
            <a:off x="1524000" y="1774825"/>
            <a:ext cx="9144000" cy="3048000"/>
          </a:xfrm>
          <a:prstGeom prst="rect">
            <a:avLst/>
          </a:prstGeom>
          <a:noFill/>
          <a:ln w="9525">
            <a:noFill/>
          </a:ln>
        </p:spPr>
      </p:pic>
      <p:sp>
        <p:nvSpPr>
          <p:cNvPr id="164867"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2</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、警令标识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6914" name="图片 5" descr="26.bmp"/>
          <p:cNvPicPr>
            <a:picLocks noChangeAspect="1"/>
          </p:cNvPicPr>
          <p:nvPr/>
        </p:nvPicPr>
        <p:blipFill>
          <a:blip r:embed="rId1"/>
          <a:stretch>
            <a:fillRect/>
          </a:stretch>
        </p:blipFill>
        <p:spPr>
          <a:xfrm>
            <a:off x="1524000" y="1865313"/>
            <a:ext cx="9144000" cy="3190875"/>
          </a:xfrm>
          <a:prstGeom prst="rect">
            <a:avLst/>
          </a:prstGeom>
          <a:noFill/>
          <a:ln w="9525">
            <a:noFill/>
          </a:ln>
        </p:spPr>
      </p:pic>
      <p:sp>
        <p:nvSpPr>
          <p:cNvPr id="166915"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、指示标识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8962" name="图片 5" descr="31.bmp"/>
          <p:cNvPicPr>
            <a:picLocks noChangeAspect="1"/>
          </p:cNvPicPr>
          <p:nvPr/>
        </p:nvPicPr>
        <p:blipFill>
          <a:blip r:embed="rId1"/>
          <a:stretch>
            <a:fillRect/>
          </a:stretch>
        </p:blipFill>
        <p:spPr>
          <a:xfrm>
            <a:off x="1524000" y="1828800"/>
            <a:ext cx="9144000" cy="3281363"/>
          </a:xfrm>
          <a:prstGeom prst="rect">
            <a:avLst/>
          </a:prstGeom>
          <a:noFill/>
          <a:ln w="9525">
            <a:noFill/>
          </a:ln>
        </p:spPr>
      </p:pic>
      <p:sp>
        <p:nvSpPr>
          <p:cNvPr id="168963"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、指示标识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1010" name="图片 5" descr="32.bmp"/>
          <p:cNvPicPr>
            <a:picLocks noChangeAspect="1"/>
          </p:cNvPicPr>
          <p:nvPr/>
        </p:nvPicPr>
        <p:blipFill>
          <a:blip r:embed="rId1"/>
          <a:stretch>
            <a:fillRect/>
          </a:stretch>
        </p:blipFill>
        <p:spPr>
          <a:xfrm>
            <a:off x="1524000" y="1846263"/>
            <a:ext cx="9144000" cy="3227387"/>
          </a:xfrm>
          <a:prstGeom prst="rect">
            <a:avLst/>
          </a:prstGeom>
          <a:noFill/>
          <a:ln w="9525">
            <a:noFill/>
          </a:ln>
        </p:spPr>
      </p:pic>
      <p:sp>
        <p:nvSpPr>
          <p:cNvPr id="171011"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、指示标识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3058" name="图片 5" descr="33.bmp"/>
          <p:cNvPicPr>
            <a:picLocks noChangeAspect="1"/>
          </p:cNvPicPr>
          <p:nvPr/>
        </p:nvPicPr>
        <p:blipFill>
          <a:blip r:embed="rId1"/>
          <a:stretch>
            <a:fillRect/>
          </a:stretch>
        </p:blipFill>
        <p:spPr>
          <a:xfrm>
            <a:off x="1524000" y="1865313"/>
            <a:ext cx="9144000" cy="3190875"/>
          </a:xfrm>
          <a:prstGeom prst="rect">
            <a:avLst/>
          </a:prstGeom>
          <a:noFill/>
          <a:ln w="9525">
            <a:noFill/>
          </a:ln>
        </p:spPr>
      </p:pic>
      <p:sp>
        <p:nvSpPr>
          <p:cNvPr id="173059"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、指示标识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5106" name="图片 5" descr="34.bmp"/>
          <p:cNvPicPr>
            <a:picLocks noChangeAspect="1"/>
          </p:cNvPicPr>
          <p:nvPr/>
        </p:nvPicPr>
        <p:blipFill>
          <a:blip r:embed="rId1"/>
          <a:stretch>
            <a:fillRect/>
          </a:stretch>
        </p:blipFill>
        <p:spPr>
          <a:xfrm>
            <a:off x="1524000" y="1739900"/>
            <a:ext cx="9144000" cy="3441700"/>
          </a:xfrm>
          <a:prstGeom prst="rect">
            <a:avLst/>
          </a:prstGeom>
          <a:noFill/>
          <a:ln w="9525">
            <a:noFill/>
          </a:ln>
        </p:spPr>
      </p:pic>
      <p:sp>
        <p:nvSpPr>
          <p:cNvPr id="175107"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、指示标识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7154" name="图片 5" descr="35.bmp"/>
          <p:cNvPicPr>
            <a:picLocks noChangeAspect="1"/>
          </p:cNvPicPr>
          <p:nvPr/>
        </p:nvPicPr>
        <p:blipFill>
          <a:blip r:embed="rId1"/>
          <a:stretch>
            <a:fillRect/>
          </a:stretch>
        </p:blipFill>
        <p:spPr>
          <a:xfrm>
            <a:off x="1524000" y="1900238"/>
            <a:ext cx="9144000" cy="3406775"/>
          </a:xfrm>
          <a:prstGeom prst="rect">
            <a:avLst/>
          </a:prstGeom>
          <a:noFill/>
          <a:ln w="9525">
            <a:noFill/>
          </a:ln>
        </p:spPr>
      </p:pic>
      <p:sp>
        <p:nvSpPr>
          <p:cNvPr id="177155"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p:nvPr/>
        </p:nvSpPr>
        <p:spPr>
          <a:xfrm>
            <a:off x="1847850" y="1773238"/>
            <a:ext cx="8569325" cy="5078412"/>
          </a:xfrm>
          <a:prstGeom prst="rect">
            <a:avLst/>
          </a:prstGeom>
          <a:noFill/>
          <a:ln w="9525">
            <a:noFill/>
          </a:ln>
        </p:spPr>
        <p:txBody>
          <a:bodyPr anchor="t" anchorCtr="0">
            <a:spAutoFit/>
          </a:bodyPr>
          <a:lstStyle/>
          <a:p>
            <a:pPr>
              <a:buSzTx/>
            </a:pP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实验证明，饮酒者每</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100</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毫升血液中含酒精</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50</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毫克时，反应能力即有所下降，达到</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100</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毫克时，下降约</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35</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％，达到</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150</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毫克时，下降</a:t>
            </a:r>
            <a:r>
              <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50</a:t>
            </a: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％，并使人动作失调，手脚失控。饮酒后驾驶员会出现远视，视物的立体感上发生误差，反应时间要延迟二至三倍。</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buSzTx/>
            </a:pP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  </a:t>
            </a:r>
            <a:endParaRPr lang="en-US" altLang="zh-CN"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gn="ctr">
              <a:buSzTx/>
            </a:pPr>
            <a:r>
              <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rPr>
              <a:t>酒会对中枢神经起麻醉抑制作用      </a:t>
            </a:r>
            <a:endParaRPr lang="zh-CN" altLang="en-US" sz="3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46"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酒后驾驶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strips dir="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、指示标识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9202" name="图片 5" descr="37.bmp"/>
          <p:cNvPicPr>
            <a:picLocks noChangeAspect="1"/>
          </p:cNvPicPr>
          <p:nvPr/>
        </p:nvPicPr>
        <p:blipFill>
          <a:blip r:embed="rId1"/>
          <a:stretch>
            <a:fillRect/>
          </a:stretch>
        </p:blipFill>
        <p:spPr>
          <a:xfrm>
            <a:off x="1524000" y="1828800"/>
            <a:ext cx="9144000" cy="3657600"/>
          </a:xfrm>
          <a:prstGeom prst="rect">
            <a:avLst/>
          </a:prstGeom>
          <a:noFill/>
          <a:ln w="9525">
            <a:noFill/>
          </a:ln>
        </p:spPr>
      </p:pic>
      <p:sp>
        <p:nvSpPr>
          <p:cNvPr id="179203"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Box 4"/>
          <p:cNvSpPr txBox="1"/>
          <p:nvPr/>
        </p:nvSpPr>
        <p:spPr>
          <a:xfrm>
            <a:off x="1524000" y="788988"/>
            <a:ext cx="2490788" cy="584200"/>
          </a:xfrm>
          <a:prstGeom prst="rect">
            <a:avLst/>
          </a:prstGeom>
          <a:noFill/>
          <a:ln w="9525">
            <a:noFill/>
          </a:ln>
        </p:spPr>
        <p:txBody>
          <a:bodyPr wrap="none" anchor="t" anchorCtr="0">
            <a:spAutoFit/>
          </a:bodyPr>
          <a:lstStyle/>
          <a:p>
            <a:pPr>
              <a:buSzTx/>
            </a:pPr>
            <a:r>
              <a:rPr lang="en-US"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、指示标识</a:t>
            </a:r>
            <a:endPar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81250" name="图片 5" descr="38.bmp"/>
          <p:cNvPicPr>
            <a:picLocks noChangeAspect="1"/>
          </p:cNvPicPr>
          <p:nvPr/>
        </p:nvPicPr>
        <p:blipFill>
          <a:blip r:embed="rId1"/>
          <a:stretch>
            <a:fillRect/>
          </a:stretch>
        </p:blipFill>
        <p:spPr>
          <a:xfrm>
            <a:off x="1524000" y="1774825"/>
            <a:ext cx="7391400" cy="3389313"/>
          </a:xfrm>
          <a:prstGeom prst="rect">
            <a:avLst/>
          </a:prstGeom>
          <a:noFill/>
          <a:ln w="9525">
            <a:noFill/>
          </a:ln>
        </p:spPr>
      </p:pic>
      <p:pic>
        <p:nvPicPr>
          <p:cNvPr id="181251" name="图片 6" descr="39.bmp"/>
          <p:cNvPicPr>
            <a:picLocks noChangeAspect="1"/>
          </p:cNvPicPr>
          <p:nvPr/>
        </p:nvPicPr>
        <p:blipFill>
          <a:blip r:embed="rId2"/>
          <a:stretch>
            <a:fillRect/>
          </a:stretch>
        </p:blipFill>
        <p:spPr>
          <a:xfrm>
            <a:off x="8905875" y="1774825"/>
            <a:ext cx="1762125" cy="3392488"/>
          </a:xfrm>
          <a:prstGeom prst="rect">
            <a:avLst/>
          </a:prstGeom>
          <a:noFill/>
          <a:ln w="9525">
            <a:noFill/>
          </a:ln>
        </p:spPr>
      </p:pic>
      <p:sp>
        <p:nvSpPr>
          <p:cNvPr id="181252" name="文本框 10"/>
          <p:cNvSpPr txBox="1"/>
          <p:nvPr/>
        </p:nvSpPr>
        <p:spPr>
          <a:xfrm>
            <a:off x="174625" y="220663"/>
            <a:ext cx="4354513"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交通标识认识</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5"/>
          <p:cNvSpPr/>
          <p:nvPr/>
        </p:nvSpPr>
        <p:spPr>
          <a:xfrm>
            <a:off x="1322388" y="2274888"/>
            <a:ext cx="9250362" cy="2306637"/>
          </a:xfrm>
          <a:prstGeom prst="rect">
            <a:avLst/>
          </a:prstGeom>
          <a:noFill/>
          <a:ln w="9525">
            <a:noFill/>
          </a:ln>
        </p:spPr>
        <p:txBody>
          <a:bodyPr anchor="ctr" anchorCtr="0">
            <a:spAutoFit/>
          </a:bodyPr>
          <a:lstStyle/>
          <a:p>
            <a:pPr>
              <a:lnSpc>
                <a:spcPct val="150000"/>
              </a:lnSpc>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美好的人生从安全开始，只有保证了健康和安全，才能创造美好的未来，大家一定要培养文明交通意识，养成自觉遵守交通法规的良好习惯。</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4"/>
          <p:cNvSpPr txBox="1"/>
          <p:nvPr/>
        </p:nvSpPr>
        <p:spPr>
          <a:xfrm>
            <a:off x="635000" y="1903413"/>
            <a:ext cx="10922000" cy="3536950"/>
          </a:xfrm>
          <a:prstGeom prst="rect">
            <a:avLst/>
          </a:prstGeom>
          <a:noFill/>
          <a:ln w="9525">
            <a:noFill/>
          </a:ln>
        </p:spPr>
        <p:txBody>
          <a:bodyPr anchor="t" anchorCtr="0">
            <a:spAutoFit/>
          </a:bodyPr>
          <a:lstStyle/>
          <a:p>
            <a:pPr>
              <a:lnSpc>
                <a:spcPct val="140000"/>
              </a:lnSpc>
              <a:buSzTx/>
            </a:pPr>
            <a:r>
              <a:rPr lang="zh-CN" altLang="en-US" sz="3200" b="1" dirty="0">
                <a:solidFill>
                  <a:srgbClr val="002060"/>
                </a:solidFill>
                <a:latin typeface="Arial" panose="020B0604020202020204" pitchFamily="34" charset="0"/>
                <a:ea typeface="微软雅黑" panose="020B0503020204020204" pitchFamily="34" charset="-122"/>
                <a:sym typeface="Arial" panose="020B0604020202020204" pitchFamily="34" charset="0"/>
              </a:rPr>
              <a:t>受到酒精影响的司机通常会有如下特征：</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a:lnSpc>
                <a:spcPct val="140000"/>
              </a:lnSpc>
              <a:buSzTx/>
            </a:pPr>
            <a:r>
              <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rPr>
              <a:t>    对信号灯反应慢；逆向行驶；摇摆不定、突然转向、飘忽不定或在道路中线驾驶；乱踩刹车；转弯幅度大；蛇形；没有原因就停车；开车速度极慢；突然转弯或违法转弯；天黑时不开前灯。  </a:t>
            </a:r>
            <a:endParaRPr lang="zh-CN" altLang="en-US" sz="32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794" name="文本框 10"/>
          <p:cNvSpPr txBox="1"/>
          <p:nvPr/>
        </p:nvSpPr>
        <p:spPr>
          <a:xfrm>
            <a:off x="174625" y="220663"/>
            <a:ext cx="3054350" cy="460375"/>
          </a:xfrm>
          <a:prstGeom prst="rect">
            <a:avLst/>
          </a:prstGeom>
          <a:noFill/>
          <a:ln w="9525">
            <a:noFill/>
          </a:ln>
        </p:spPr>
        <p:txBody>
          <a:bodyPr anchor="t" anchorCtr="0">
            <a:spAutoFit/>
          </a:bodyPr>
          <a:lstStyle/>
          <a:p>
            <a:pPr marL="342900" indent="-342900">
              <a:buClrTx/>
              <a:buSzTx/>
              <a:buFont typeface="Wingdings" panose="05000000000000000000" pitchFamily="2" charset="2"/>
              <a:buChar char="u"/>
            </a:pPr>
            <a:r>
              <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rPr>
              <a:t>酒后驾驶</a:t>
            </a:r>
            <a:endParaRPr lang="zh-CN" altLang="en-US" sz="2400" dirty="0">
              <a:solidFill>
                <a:srgbClr val="FD9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7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4.xml><?xml version="1.0" encoding="utf-8"?>
<p:tagLst xmlns:p="http://schemas.openxmlformats.org/presentationml/2006/main">
  <p:tag name="KSO_WPP_MARK_KEY" val="158581ed-16db-4e25-a457-e6d1dd235aa2"/>
  <p:tag name="COMMONDATA" val="eyJoZGlkIjoiZDYyZWEzMGEyOTgzNjMyODIwYmE0OTZmMjRkNDUyMDEifQ=="/>
  <p:tag name="commondata" val="eyJoZGlkIjoiM2Q4Y2M0MTAxMGRmZTZkMWUzZjg0NGZmZDVmMDc3NjU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免费资料关注公众号:安全生产管理">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自定义 855">
      <a:dk1>
        <a:sysClr val="windowText" lastClr="000000"/>
      </a:dk1>
      <a:lt1>
        <a:sysClr val="window" lastClr="FFFFFF"/>
      </a:lt1>
      <a:dk2>
        <a:srgbClr val="44546A"/>
      </a:dk2>
      <a:lt2>
        <a:srgbClr val="E7E6E6"/>
      </a:lt2>
      <a:accent1>
        <a:srgbClr val="FD9000"/>
      </a:accent1>
      <a:accent2>
        <a:srgbClr val="1E2F37"/>
      </a:accent2>
      <a:accent3>
        <a:srgbClr val="FD9000"/>
      </a:accent3>
      <a:accent4>
        <a:srgbClr val="1E2F37"/>
      </a:accent4>
      <a:accent5>
        <a:srgbClr val="FD9000"/>
      </a:accent5>
      <a:accent6>
        <a:srgbClr val="1E2F37"/>
      </a:accent6>
      <a:hlink>
        <a:srgbClr val="7C7C7C"/>
      </a:hlink>
      <a:folHlink>
        <a:srgbClr val="3B3B3D"/>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口岸交警大队</Template>
  <TotalTime>0</TotalTime>
  <Words>6770</Words>
  <Application>WPS 演示</Application>
  <PresentationFormat>宽屏</PresentationFormat>
  <Paragraphs>486</Paragraphs>
  <Slides>83</Slides>
  <Notes>82</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83</vt:i4>
      </vt:variant>
    </vt:vector>
  </HeadingPairs>
  <TitlesOfParts>
    <vt:vector size="100" baseType="lpstr">
      <vt:lpstr>Arial</vt:lpstr>
      <vt:lpstr>宋体</vt:lpstr>
      <vt:lpstr>Wingdings</vt:lpstr>
      <vt:lpstr>Calibri Light</vt:lpstr>
      <vt:lpstr>等线 Light</vt:lpstr>
      <vt:lpstr>微软雅黑</vt:lpstr>
      <vt:lpstr>Wingdings</vt:lpstr>
      <vt:lpstr>Calibri</vt:lpstr>
      <vt:lpstr>Arial Unicode MS</vt:lpstr>
      <vt:lpstr>等线</vt:lpstr>
      <vt:lpstr>PMingLiU</vt:lpstr>
      <vt:lpstr>楷体</vt:lpstr>
      <vt:lpstr>汉仪旗黑-85S</vt:lpstr>
      <vt:lpstr>黑体</vt:lpstr>
      <vt:lpstr>免费资料关注公众号:安全生产管理</vt:lpstr>
      <vt:lpstr>免费资料关注公众号: 安全生产管理</vt:lpstr>
      <vt:lpstr>免费资料关注公众号: 安全生产管理 </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免费资料关注公众号:安全生产管理; 微信公众号:安全生产管理</cp:keywords>
  <dc:description>免费资料关注公众号:安全生产管理</dc:description>
  <dc:subject>免费资料关注公众号:安全生产管理免费资料关注公众号:安全生产管理</dc:subject>
  <cp:category>免费资料关注公众号:安全生产管理; 微信公众号:安全生产管理</cp:category>
  <cp:lastModifiedBy>玲俐</cp:lastModifiedBy>
  <cp:revision>10</cp:revision>
  <dcterms:created xsi:type="dcterms:W3CDTF">2008-06-05T03:52:00Z</dcterms:created>
  <dcterms:modified xsi:type="dcterms:W3CDTF">2024-06-01T01:30:10Z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7AB26D3AA26445CE8E805F8A4CBDCEEF_13</vt:lpwstr>
  </property>
</Properties>
</file>