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4"/>
  </p:handoutMasterIdLst>
  <p:sldIdLst>
    <p:sldId id="328" r:id="rId3"/>
    <p:sldId id="421" r:id="rId5"/>
    <p:sldId id="393" r:id="rId6"/>
    <p:sldId id="322" r:id="rId7"/>
    <p:sldId id="353" r:id="rId8"/>
    <p:sldId id="354" r:id="rId9"/>
    <p:sldId id="341" r:id="rId10"/>
    <p:sldId id="342" r:id="rId11"/>
    <p:sldId id="343" r:id="rId12"/>
    <p:sldId id="344" r:id="rId13"/>
    <p:sldId id="345" r:id="rId14"/>
    <p:sldId id="346" r:id="rId15"/>
    <p:sldId id="336" r:id="rId16"/>
    <p:sldId id="347" r:id="rId17"/>
    <p:sldId id="348" r:id="rId18"/>
    <p:sldId id="349" r:id="rId19"/>
    <p:sldId id="350" r:id="rId20"/>
    <p:sldId id="363" r:id="rId21"/>
    <p:sldId id="351" r:id="rId22"/>
    <p:sldId id="352" r:id="rId23"/>
    <p:sldId id="359" r:id="rId24"/>
    <p:sldId id="360" r:id="rId25"/>
    <p:sldId id="361" r:id="rId26"/>
    <p:sldId id="362" r:id="rId27"/>
    <p:sldId id="366" r:id="rId28"/>
    <p:sldId id="367" r:id="rId29"/>
    <p:sldId id="337" r:id="rId30"/>
    <p:sldId id="372" r:id="rId31"/>
    <p:sldId id="384" r:id="rId32"/>
    <p:sldId id="422" r:id="rId33"/>
  </p:sldIdLst>
  <p:sldSz cx="9144000" cy="6858000" type="screen4x3"/>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846" userDrawn="1">
          <p15:clr>
            <a:srgbClr val="A4A3A4"/>
          </p15:clr>
        </p15:guide>
        <p15:guide id="3" orient="horz" pos="4231" userDrawn="1">
          <p15:clr>
            <a:srgbClr val="A4A3A4"/>
          </p15:clr>
        </p15:guide>
        <p15:guide id="4" orient="horz" pos="2550" userDrawn="1">
          <p15:clr>
            <a:srgbClr val="A4A3A4"/>
          </p15:clr>
        </p15:guide>
        <p15:guide id="5" pos="2880" userDrawn="1">
          <p15:clr>
            <a:srgbClr val="A4A3A4"/>
          </p15:clr>
        </p15:guide>
        <p15:guide id="6" pos="703" userDrawn="1">
          <p15:clr>
            <a:srgbClr val="A4A3A4"/>
          </p15:clr>
        </p15:guide>
        <p15:guide id="7" pos="5783" userDrawn="1">
          <p15:clr>
            <a:srgbClr val="A4A3A4"/>
          </p15:clr>
        </p15:guide>
        <p15:guide id="8" pos="320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BFFF"/>
    <a:srgbClr val="7030A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8" autoAdjust="0"/>
    <p:restoredTop sz="94599" autoAdjust="0"/>
  </p:normalViewPr>
  <p:slideViewPr>
    <p:cSldViewPr>
      <p:cViewPr varScale="1">
        <p:scale>
          <a:sx n="74" d="100"/>
          <a:sy n="74" d="100"/>
        </p:scale>
        <p:origin x="660" y="54"/>
      </p:cViewPr>
      <p:guideLst>
        <p:guide orient="horz" pos="2160"/>
        <p:guide orient="horz" pos="846"/>
        <p:guide orient="horz" pos="4231"/>
        <p:guide orient="horz" pos="2550"/>
        <p:guide pos="2880"/>
        <p:guide pos="703"/>
        <p:guide pos="5783"/>
        <p:guide pos="3205"/>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gs" Target="tags/tag19.xml"/><Relationship Id="rId38" Type="http://schemas.openxmlformats.org/officeDocument/2006/relationships/commentAuthors" Target="commentAuthors.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CF0159-8DED-4745-8966-8564A0C9FB32}" type="doc">
      <dgm:prSet loTypeId="urn:microsoft.com/office/officeart/2005/8/layout/vList2#1" loCatId="list" qsTypeId="urn:microsoft.com/office/officeart/2005/8/quickstyle/simple4#1" qsCatId="simple" csTypeId="urn:microsoft.com/office/officeart/2005/8/colors/colorful2#1" csCatId="colorful" phldr="1"/>
      <dgm:spPr/>
      <dgm:t>
        <a:bodyPr/>
        <a:lstStyle/>
        <a:p>
          <a:endParaRPr lang="zh-CN" altLang="en-US"/>
        </a:p>
      </dgm:t>
    </dgm:pt>
    <dgm:pt modelId="{CD7E49B1-9491-44BA-8F33-2DBD46C49704}">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大气</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7DA1F19C-2471-4910-BA93-C50CF02D3236}" cxnId="{2C1F3B2C-D52A-4D06-9551-72BDD8272F7D}"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B66ED82E-867A-4035-AC6E-D032DD78FB67}" cxnId="{2C1F3B2C-D52A-4D06-9551-72BDD8272F7D}"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10C3180F-573F-4DD0-A253-9F6760DACE5E}">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水</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DDC001C4-0895-4A8C-9642-00D266C8F931}" cxnId="{6FBF3A6D-C0B1-49DE-B510-C8BD5F5924DD}"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36772EF3-7EC6-40FF-BECB-3318B538AD10}" cxnId="{6FBF3A6D-C0B1-49DE-B510-C8BD5F5924DD}"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7249C983-8683-45E6-9B9A-78E21CABC3D7}">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海洋</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7370D24E-DFCD-4E63-9746-8A4313889BC8}" cxnId="{F240E149-AEF6-4FBE-B16F-86226320301F}"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C6A9A4BF-A96C-45FB-A886-0634F2E64959}" cxnId="{F240E149-AEF6-4FBE-B16F-86226320301F}"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20C1C178-8458-4045-B819-B04309404604}">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土地</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ADAD3D56-6AAE-45F7-AF9C-8B44BD81EE9A}" cxnId="{95226C47-EC69-4CFC-9193-A4B94CD5EF74}"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4985FF03-33A1-4932-87C0-5531E906BEEE}" cxnId="{95226C47-EC69-4CFC-9193-A4B94CD5EF74}"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08B7B0FF-439D-4D9D-B4C0-644D15541DCE}">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矿藏</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153E2D99-DE22-4640-AD5C-7EA55CDF84D9}" cxnId="{0D07C063-C66C-4CE5-8A0A-C628B441EEF9}"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85493DF9-1C6D-400B-96E4-D963FE61B374}" cxnId="{0D07C063-C66C-4CE5-8A0A-C628B441EEF9}"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FF587F6E-2987-4C1E-9974-A25869EABED0}">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森林</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7279663D-66C0-479C-9831-111814FEADB7}" cxnId="{85984299-9812-4E1D-9A56-6F71BFA9439B}"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38BCC93C-91F3-43C9-8FF3-320A105D3814}" cxnId="{85984299-9812-4E1D-9A56-6F71BFA9439B}"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D6543A03-FF8C-43E4-BEE7-0AB5F5CBE02E}">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草原</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AF47D4B1-D607-4275-91E2-D4489844BA45}" cxnId="{97D134E5-ECB2-4B56-982B-24268165E957}"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A7D165C4-643B-4F67-871D-161FBFF46CF1}" cxnId="{97D134E5-ECB2-4B56-982B-24268165E957}"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DCF956B0-A257-48F1-8A86-0DA169494A26}" type="pres">
      <dgm:prSet presAssocID="{80CF0159-8DED-4745-8966-8564A0C9FB32}" presName="linear" presStyleCnt="0">
        <dgm:presLayoutVars>
          <dgm:animLvl val="lvl"/>
          <dgm:resizeHandles val="exact"/>
        </dgm:presLayoutVars>
      </dgm:prSet>
      <dgm:spPr/>
      <dgm:t>
        <a:bodyPr/>
        <a:lstStyle/>
        <a:p>
          <a:endParaRPr lang="zh-CN" altLang="en-US"/>
        </a:p>
      </dgm:t>
    </dgm:pt>
    <dgm:pt modelId="{8D037C2A-6147-420C-9B35-96D8D4CF8AE7}" type="pres">
      <dgm:prSet presAssocID="{CD7E49B1-9491-44BA-8F33-2DBD46C49704}" presName="parentText" presStyleLbl="node1" presStyleIdx="0" presStyleCnt="7" custLinFactNeighborX="1189">
        <dgm:presLayoutVars>
          <dgm:chMax val="0"/>
          <dgm:bulletEnabled val="1"/>
        </dgm:presLayoutVars>
      </dgm:prSet>
      <dgm:spPr/>
      <dgm:t>
        <a:bodyPr/>
        <a:lstStyle/>
        <a:p>
          <a:endParaRPr lang="zh-CN" altLang="en-US"/>
        </a:p>
      </dgm:t>
    </dgm:pt>
    <dgm:pt modelId="{49C8E291-E147-4E78-A5AE-559CF49A3450}" type="pres">
      <dgm:prSet presAssocID="{B66ED82E-867A-4035-AC6E-D032DD78FB67}" presName="spacer" presStyleCnt="0"/>
      <dgm:spPr/>
    </dgm:pt>
    <dgm:pt modelId="{6AF98690-A447-43F2-A0F3-16B8D0997796}" type="pres">
      <dgm:prSet presAssocID="{10C3180F-573F-4DD0-A253-9F6760DACE5E}" presName="parentText" presStyleLbl="node1" presStyleIdx="1" presStyleCnt="7">
        <dgm:presLayoutVars>
          <dgm:chMax val="0"/>
          <dgm:bulletEnabled val="1"/>
        </dgm:presLayoutVars>
      </dgm:prSet>
      <dgm:spPr/>
      <dgm:t>
        <a:bodyPr/>
        <a:lstStyle/>
        <a:p>
          <a:endParaRPr lang="zh-CN" altLang="en-US"/>
        </a:p>
      </dgm:t>
    </dgm:pt>
    <dgm:pt modelId="{37D7FD24-A236-4C1B-9AE8-6343CF8F5D7F}" type="pres">
      <dgm:prSet presAssocID="{36772EF3-7EC6-40FF-BECB-3318B538AD10}" presName="spacer" presStyleCnt="0"/>
      <dgm:spPr/>
    </dgm:pt>
    <dgm:pt modelId="{A8D1D33F-017B-4CB5-B352-709FB1BCB8C0}" type="pres">
      <dgm:prSet presAssocID="{7249C983-8683-45E6-9B9A-78E21CABC3D7}" presName="parentText" presStyleLbl="node1" presStyleIdx="2" presStyleCnt="7">
        <dgm:presLayoutVars>
          <dgm:chMax val="0"/>
          <dgm:bulletEnabled val="1"/>
        </dgm:presLayoutVars>
      </dgm:prSet>
      <dgm:spPr/>
      <dgm:t>
        <a:bodyPr/>
        <a:lstStyle/>
        <a:p>
          <a:endParaRPr lang="zh-CN" altLang="en-US"/>
        </a:p>
      </dgm:t>
    </dgm:pt>
    <dgm:pt modelId="{DEFB4DE8-0DDE-46A6-B18C-6117704FB541}" type="pres">
      <dgm:prSet presAssocID="{C6A9A4BF-A96C-45FB-A886-0634F2E64959}" presName="spacer" presStyleCnt="0"/>
      <dgm:spPr/>
    </dgm:pt>
    <dgm:pt modelId="{F74BB0F7-AFBE-446D-87E5-794B5708404B}" type="pres">
      <dgm:prSet presAssocID="{20C1C178-8458-4045-B819-B04309404604}" presName="parentText" presStyleLbl="node1" presStyleIdx="3" presStyleCnt="7">
        <dgm:presLayoutVars>
          <dgm:chMax val="0"/>
          <dgm:bulletEnabled val="1"/>
        </dgm:presLayoutVars>
      </dgm:prSet>
      <dgm:spPr/>
      <dgm:t>
        <a:bodyPr/>
        <a:lstStyle/>
        <a:p>
          <a:endParaRPr lang="zh-CN" altLang="en-US"/>
        </a:p>
      </dgm:t>
    </dgm:pt>
    <dgm:pt modelId="{A7D561B2-1043-4750-B8EB-DE3EBA2203E9}" type="pres">
      <dgm:prSet presAssocID="{4985FF03-33A1-4932-87C0-5531E906BEEE}" presName="spacer" presStyleCnt="0"/>
      <dgm:spPr/>
    </dgm:pt>
    <dgm:pt modelId="{6DEF7152-A2C8-43FD-82A7-FC8DF10ED0E7}" type="pres">
      <dgm:prSet presAssocID="{08B7B0FF-439D-4D9D-B4C0-644D15541DCE}" presName="parentText" presStyleLbl="node1" presStyleIdx="4" presStyleCnt="7">
        <dgm:presLayoutVars>
          <dgm:chMax val="0"/>
          <dgm:bulletEnabled val="1"/>
        </dgm:presLayoutVars>
      </dgm:prSet>
      <dgm:spPr/>
      <dgm:t>
        <a:bodyPr/>
        <a:lstStyle/>
        <a:p>
          <a:endParaRPr lang="zh-CN" altLang="en-US"/>
        </a:p>
      </dgm:t>
    </dgm:pt>
    <dgm:pt modelId="{0145660F-3EF3-4BBC-A51C-8EC1F01FA157}" type="pres">
      <dgm:prSet presAssocID="{85493DF9-1C6D-400B-96E4-D963FE61B374}" presName="spacer" presStyleCnt="0"/>
      <dgm:spPr/>
    </dgm:pt>
    <dgm:pt modelId="{183A7150-AE27-4F9E-A21B-83BBDD8F2090}" type="pres">
      <dgm:prSet presAssocID="{FF587F6E-2987-4C1E-9974-A25869EABED0}" presName="parentText" presStyleLbl="node1" presStyleIdx="5" presStyleCnt="7">
        <dgm:presLayoutVars>
          <dgm:chMax val="0"/>
          <dgm:bulletEnabled val="1"/>
        </dgm:presLayoutVars>
      </dgm:prSet>
      <dgm:spPr/>
      <dgm:t>
        <a:bodyPr/>
        <a:lstStyle/>
        <a:p>
          <a:endParaRPr lang="zh-CN" altLang="en-US"/>
        </a:p>
      </dgm:t>
    </dgm:pt>
    <dgm:pt modelId="{9D840585-B496-4C89-A721-32139432167B}" type="pres">
      <dgm:prSet presAssocID="{38BCC93C-91F3-43C9-8FF3-320A105D3814}" presName="spacer" presStyleCnt="0"/>
      <dgm:spPr/>
    </dgm:pt>
    <dgm:pt modelId="{D75A14FD-F604-4BAB-90A0-11534A7AE26B}" type="pres">
      <dgm:prSet presAssocID="{D6543A03-FF8C-43E4-BEE7-0AB5F5CBE02E}" presName="parentText" presStyleLbl="node1" presStyleIdx="6" presStyleCnt="7">
        <dgm:presLayoutVars>
          <dgm:chMax val="0"/>
          <dgm:bulletEnabled val="1"/>
        </dgm:presLayoutVars>
      </dgm:prSet>
      <dgm:spPr/>
      <dgm:t>
        <a:bodyPr/>
        <a:lstStyle/>
        <a:p>
          <a:endParaRPr lang="zh-CN" altLang="en-US"/>
        </a:p>
      </dgm:t>
    </dgm:pt>
  </dgm:ptLst>
  <dgm:cxnLst>
    <dgm:cxn modelId="{95226C47-EC69-4CFC-9193-A4B94CD5EF74}" srcId="{80CF0159-8DED-4745-8966-8564A0C9FB32}" destId="{20C1C178-8458-4045-B819-B04309404604}" srcOrd="3" destOrd="0" parTransId="{ADAD3D56-6AAE-45F7-AF9C-8B44BD81EE9A}" sibTransId="{4985FF03-33A1-4932-87C0-5531E906BEEE}"/>
    <dgm:cxn modelId="{F240E149-AEF6-4FBE-B16F-86226320301F}" srcId="{80CF0159-8DED-4745-8966-8564A0C9FB32}" destId="{7249C983-8683-45E6-9B9A-78E21CABC3D7}" srcOrd="2" destOrd="0" parTransId="{7370D24E-DFCD-4E63-9746-8A4313889BC8}" sibTransId="{C6A9A4BF-A96C-45FB-A886-0634F2E64959}"/>
    <dgm:cxn modelId="{D73D0EE0-7AB8-49E1-993B-F8DCA2BE93D1}" type="presOf" srcId="{10C3180F-573F-4DD0-A253-9F6760DACE5E}" destId="{6AF98690-A447-43F2-A0F3-16B8D0997796}" srcOrd="0" destOrd="0" presId="urn:microsoft.com/office/officeart/2005/8/layout/vList2#1"/>
    <dgm:cxn modelId="{97D134E5-ECB2-4B56-982B-24268165E957}" srcId="{80CF0159-8DED-4745-8966-8564A0C9FB32}" destId="{D6543A03-FF8C-43E4-BEE7-0AB5F5CBE02E}" srcOrd="6" destOrd="0" parTransId="{AF47D4B1-D607-4275-91E2-D4489844BA45}" sibTransId="{A7D165C4-643B-4F67-871D-161FBFF46CF1}"/>
    <dgm:cxn modelId="{7FB24C26-1213-4E58-BF30-403BFE0E82E8}" type="presOf" srcId="{CD7E49B1-9491-44BA-8F33-2DBD46C49704}" destId="{8D037C2A-6147-420C-9B35-96D8D4CF8AE7}" srcOrd="0" destOrd="0" presId="urn:microsoft.com/office/officeart/2005/8/layout/vList2#1"/>
    <dgm:cxn modelId="{05EE8D9D-FE58-4819-9829-1629A45D659D}" type="presOf" srcId="{20C1C178-8458-4045-B819-B04309404604}" destId="{F74BB0F7-AFBE-446D-87E5-794B5708404B}" srcOrd="0" destOrd="0" presId="urn:microsoft.com/office/officeart/2005/8/layout/vList2#1"/>
    <dgm:cxn modelId="{D970091F-1914-451B-B449-98407F61FFA9}" type="presOf" srcId="{FF587F6E-2987-4C1E-9974-A25869EABED0}" destId="{183A7150-AE27-4F9E-A21B-83BBDD8F2090}" srcOrd="0" destOrd="0" presId="urn:microsoft.com/office/officeart/2005/8/layout/vList2#1"/>
    <dgm:cxn modelId="{5AC8AC6F-36FF-4E43-BA2E-6B69D5A159C0}" type="presOf" srcId="{08B7B0FF-439D-4D9D-B4C0-644D15541DCE}" destId="{6DEF7152-A2C8-43FD-82A7-FC8DF10ED0E7}" srcOrd="0" destOrd="0" presId="urn:microsoft.com/office/officeart/2005/8/layout/vList2#1"/>
    <dgm:cxn modelId="{3A00754A-DC38-4E82-A906-29EC2225DA4B}" type="presOf" srcId="{7249C983-8683-45E6-9B9A-78E21CABC3D7}" destId="{A8D1D33F-017B-4CB5-B352-709FB1BCB8C0}" srcOrd="0" destOrd="0" presId="urn:microsoft.com/office/officeart/2005/8/layout/vList2#1"/>
    <dgm:cxn modelId="{43C58E0A-36DC-4A97-9329-F01A6D992F5A}" type="presOf" srcId="{D6543A03-FF8C-43E4-BEE7-0AB5F5CBE02E}" destId="{D75A14FD-F604-4BAB-90A0-11534A7AE26B}" srcOrd="0" destOrd="0" presId="urn:microsoft.com/office/officeart/2005/8/layout/vList2#1"/>
    <dgm:cxn modelId="{03EE8BBF-9595-4364-B9E9-EF87A249BF24}" type="presOf" srcId="{80CF0159-8DED-4745-8966-8564A0C9FB32}" destId="{DCF956B0-A257-48F1-8A86-0DA169494A26}" srcOrd="0" destOrd="0" presId="urn:microsoft.com/office/officeart/2005/8/layout/vList2#1"/>
    <dgm:cxn modelId="{0D07C063-C66C-4CE5-8A0A-C628B441EEF9}" srcId="{80CF0159-8DED-4745-8966-8564A0C9FB32}" destId="{08B7B0FF-439D-4D9D-B4C0-644D15541DCE}" srcOrd="4" destOrd="0" parTransId="{153E2D99-DE22-4640-AD5C-7EA55CDF84D9}" sibTransId="{85493DF9-1C6D-400B-96E4-D963FE61B374}"/>
    <dgm:cxn modelId="{85984299-9812-4E1D-9A56-6F71BFA9439B}" srcId="{80CF0159-8DED-4745-8966-8564A0C9FB32}" destId="{FF587F6E-2987-4C1E-9974-A25869EABED0}" srcOrd="5" destOrd="0" parTransId="{7279663D-66C0-479C-9831-111814FEADB7}" sibTransId="{38BCC93C-91F3-43C9-8FF3-320A105D3814}"/>
    <dgm:cxn modelId="{6FBF3A6D-C0B1-49DE-B510-C8BD5F5924DD}" srcId="{80CF0159-8DED-4745-8966-8564A0C9FB32}" destId="{10C3180F-573F-4DD0-A253-9F6760DACE5E}" srcOrd="1" destOrd="0" parTransId="{DDC001C4-0895-4A8C-9642-00D266C8F931}" sibTransId="{36772EF3-7EC6-40FF-BECB-3318B538AD10}"/>
    <dgm:cxn modelId="{2C1F3B2C-D52A-4D06-9551-72BDD8272F7D}" srcId="{80CF0159-8DED-4745-8966-8564A0C9FB32}" destId="{CD7E49B1-9491-44BA-8F33-2DBD46C49704}" srcOrd="0" destOrd="0" parTransId="{7DA1F19C-2471-4910-BA93-C50CF02D3236}" sibTransId="{B66ED82E-867A-4035-AC6E-D032DD78FB67}"/>
    <dgm:cxn modelId="{D7704F9F-8AB8-4911-90F8-04455B12D1F7}" type="presParOf" srcId="{DCF956B0-A257-48F1-8A86-0DA169494A26}" destId="{8D037C2A-6147-420C-9B35-96D8D4CF8AE7}" srcOrd="0" destOrd="0" presId="urn:microsoft.com/office/officeart/2005/8/layout/vList2#1"/>
    <dgm:cxn modelId="{8BB39BCE-28A3-4226-A8C6-927D5384A1A0}" type="presParOf" srcId="{DCF956B0-A257-48F1-8A86-0DA169494A26}" destId="{49C8E291-E147-4E78-A5AE-559CF49A3450}" srcOrd="1" destOrd="0" presId="urn:microsoft.com/office/officeart/2005/8/layout/vList2#1"/>
    <dgm:cxn modelId="{4FFD7D0C-5406-469F-BB49-69F8DE0B7AC2}" type="presParOf" srcId="{DCF956B0-A257-48F1-8A86-0DA169494A26}" destId="{6AF98690-A447-43F2-A0F3-16B8D0997796}" srcOrd="2" destOrd="0" presId="urn:microsoft.com/office/officeart/2005/8/layout/vList2#1"/>
    <dgm:cxn modelId="{E625A8AB-DD7E-43E4-B451-8D9021D2833F}" type="presParOf" srcId="{DCF956B0-A257-48F1-8A86-0DA169494A26}" destId="{37D7FD24-A236-4C1B-9AE8-6343CF8F5D7F}" srcOrd="3" destOrd="0" presId="urn:microsoft.com/office/officeart/2005/8/layout/vList2#1"/>
    <dgm:cxn modelId="{F9725CD1-6DEE-42FE-82A0-C8242C963942}" type="presParOf" srcId="{DCF956B0-A257-48F1-8A86-0DA169494A26}" destId="{A8D1D33F-017B-4CB5-B352-709FB1BCB8C0}" srcOrd="4" destOrd="0" presId="urn:microsoft.com/office/officeart/2005/8/layout/vList2#1"/>
    <dgm:cxn modelId="{5C5C0900-5359-4760-A0D0-FD1316CF0540}" type="presParOf" srcId="{DCF956B0-A257-48F1-8A86-0DA169494A26}" destId="{DEFB4DE8-0DDE-46A6-B18C-6117704FB541}" srcOrd="5" destOrd="0" presId="urn:microsoft.com/office/officeart/2005/8/layout/vList2#1"/>
    <dgm:cxn modelId="{184944BC-5BC4-4110-9054-4D0CBFA42035}" type="presParOf" srcId="{DCF956B0-A257-48F1-8A86-0DA169494A26}" destId="{F74BB0F7-AFBE-446D-87E5-794B5708404B}" srcOrd="6" destOrd="0" presId="urn:microsoft.com/office/officeart/2005/8/layout/vList2#1"/>
    <dgm:cxn modelId="{9C9D108D-9406-4A52-BBC8-83AD42A4C040}" type="presParOf" srcId="{DCF956B0-A257-48F1-8A86-0DA169494A26}" destId="{A7D561B2-1043-4750-B8EB-DE3EBA2203E9}" srcOrd="7" destOrd="0" presId="urn:microsoft.com/office/officeart/2005/8/layout/vList2#1"/>
    <dgm:cxn modelId="{1E1CE695-3E2A-4141-ACBB-8830D66629C3}" type="presParOf" srcId="{DCF956B0-A257-48F1-8A86-0DA169494A26}" destId="{6DEF7152-A2C8-43FD-82A7-FC8DF10ED0E7}" srcOrd="8" destOrd="0" presId="urn:microsoft.com/office/officeart/2005/8/layout/vList2#1"/>
    <dgm:cxn modelId="{C5BCD685-18F4-4231-B8F9-30A2EFC92871}" type="presParOf" srcId="{DCF956B0-A257-48F1-8A86-0DA169494A26}" destId="{0145660F-3EF3-4BBC-A51C-8EC1F01FA157}" srcOrd="9" destOrd="0" presId="urn:microsoft.com/office/officeart/2005/8/layout/vList2#1"/>
    <dgm:cxn modelId="{81C7AE64-52B6-4CF0-AD35-8BC4EA608EE2}" type="presParOf" srcId="{DCF956B0-A257-48F1-8A86-0DA169494A26}" destId="{183A7150-AE27-4F9E-A21B-83BBDD8F2090}" srcOrd="10" destOrd="0" presId="urn:microsoft.com/office/officeart/2005/8/layout/vList2#1"/>
    <dgm:cxn modelId="{B9A39A1D-8EAE-4B27-BB45-7FFA7607DDDD}" type="presParOf" srcId="{DCF956B0-A257-48F1-8A86-0DA169494A26}" destId="{9D840585-B496-4C89-A721-32139432167B}" srcOrd="11" destOrd="0" presId="urn:microsoft.com/office/officeart/2005/8/layout/vList2#1"/>
    <dgm:cxn modelId="{5CAA9BF1-8BC4-4DE6-B5B7-CF24CDADA96D}" type="presParOf" srcId="{DCF956B0-A257-48F1-8A86-0DA169494A26}" destId="{D75A14FD-F604-4BAB-90A0-11534A7AE26B}" srcOrd="12" destOrd="0" presId="urn:microsoft.com/office/officeart/2005/8/layout/vList2#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F0159-8DED-4745-8966-8564A0C9FB32}" type="doc">
      <dgm:prSet loTypeId="urn:microsoft.com/office/officeart/2005/8/layout/vList2#2" loCatId="list" qsTypeId="urn:microsoft.com/office/officeart/2005/8/quickstyle/simple4#2" qsCatId="simple" csTypeId="urn:microsoft.com/office/officeart/2005/8/colors/colorful2#2" csCatId="colorful" phldr="1"/>
      <dgm:spPr/>
      <dgm:t>
        <a:bodyPr/>
        <a:lstStyle/>
        <a:p>
          <a:endParaRPr lang="zh-CN" altLang="en-US"/>
        </a:p>
      </dgm:t>
    </dgm:pt>
    <dgm:pt modelId="{829316F0-EC75-4142-89E3-CDD0C9A45439}">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野生生物</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F8FC654D-32EB-4521-856B-63D1452B6532}" cxnId="{D086CFAA-95DD-47DB-8CEC-27D7E39D287B}"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38BC7BA1-2A8B-40B8-89AD-1636C0FF738A}" cxnId="{D086CFAA-95DD-47DB-8CEC-27D7E39D287B}"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26F6F26C-3862-4DF1-81F1-3101820D5CB8}">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自然遗迹</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71B62F7F-22E6-4FA1-BA82-C575FB475F9F}" cxnId="{A2118279-37C5-48A0-9843-05F35ED77E8E}"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D4BEB0A8-3EDC-4E45-BBFC-2082F7579ABE}" cxnId="{A2118279-37C5-48A0-9843-05F35ED77E8E}"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EED8F95C-DD52-4DAA-BF85-9D149BE92DCB}">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人文遗迹</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19C7A34F-AD19-461C-8ED2-2D55746D9040}" cxnId="{5F8B5FBB-98D9-48B1-8000-B5799457D0D3}"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18A4DC36-502D-4007-AF40-A8E92203FCB4}" cxnId="{5F8B5FBB-98D9-48B1-8000-B5799457D0D3}"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C74C4A48-8937-4E5F-9E6C-9D9AC547C659}">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自然保护区</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D3A61740-C7DF-4BCB-8603-11C4DC091014}" cxnId="{A0ED4AD6-9D96-45D0-91F8-B30CA64BE00C}"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94E1EA53-343A-4C6C-8337-A6A973CEEF6B}" cxnId="{A0ED4AD6-9D96-45D0-91F8-B30CA64BE00C}"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0401A8C1-2EEF-4DA3-B784-9E87EE807AA7}">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风景名胜区</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94A6C688-50F8-4914-9308-692D98E66870}" cxnId="{3400219F-40B6-4585-98CF-9F2B00709486}"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5DB79D4A-BCB1-4FCB-868D-AD29FB3E0C42}" cxnId="{3400219F-40B6-4585-98CF-9F2B00709486}"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A111AD39-D6AC-4A38-8545-2C2616C80545}">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城市</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D56F8DF8-08C6-46DA-A3FE-8F967BF5CD85}" cxnId="{5F32178C-0EA7-479C-A975-05EB0D2B16AA}"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EF824ABA-5ADC-4854-9B73-2BD2042EAC9A}" cxnId="{5F32178C-0EA7-479C-A975-05EB0D2B16AA}"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F338E051-9996-4E29-8A6E-30F2FA8E0B59}">
      <dgm:prSet phldrT="[文本]" custT="1"/>
      <dgm:spPr/>
      <dgm:t>
        <a:bodyPr/>
        <a:lstStyle/>
        <a:p>
          <a:pPr algn="ct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乡村</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802F48A6-20F4-4F6F-9AC0-E8E9D84ECD5C}" cxnId="{0F73E4B4-5004-4B3F-8DC7-31863B57B25A}" type="par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508BD934-FA62-4FB0-A7B3-8DAAF00AFDF7}" cxnId="{0F73E4B4-5004-4B3F-8DC7-31863B57B25A}" type="sibTrans">
      <dgm:prSet/>
      <dgm:spPr/>
      <dgm:t>
        <a:bodyPr/>
        <a:lstStyle/>
        <a:p>
          <a:pPr algn="ctr"/>
          <a:endParaRPr lang="zh-CN" altLang="en-US" sz="160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gm:t>
    </dgm:pt>
    <dgm:pt modelId="{DCF956B0-A257-48F1-8A86-0DA169494A26}" type="pres">
      <dgm:prSet presAssocID="{80CF0159-8DED-4745-8966-8564A0C9FB32}" presName="linear" presStyleCnt="0">
        <dgm:presLayoutVars>
          <dgm:animLvl val="lvl"/>
          <dgm:resizeHandles val="exact"/>
        </dgm:presLayoutVars>
      </dgm:prSet>
      <dgm:spPr/>
      <dgm:t>
        <a:bodyPr/>
        <a:lstStyle/>
        <a:p>
          <a:endParaRPr lang="zh-CN" altLang="en-US"/>
        </a:p>
      </dgm:t>
    </dgm:pt>
    <dgm:pt modelId="{681CF19C-9029-48C8-BC62-E75FBFA0E2D9}" type="pres">
      <dgm:prSet presAssocID="{829316F0-EC75-4142-89E3-CDD0C9A45439}" presName="parentText" presStyleLbl="node1" presStyleIdx="0" presStyleCnt="7">
        <dgm:presLayoutVars>
          <dgm:chMax val="0"/>
          <dgm:bulletEnabled val="1"/>
        </dgm:presLayoutVars>
      </dgm:prSet>
      <dgm:spPr/>
      <dgm:t>
        <a:bodyPr/>
        <a:lstStyle/>
        <a:p>
          <a:endParaRPr lang="zh-CN" altLang="en-US"/>
        </a:p>
      </dgm:t>
    </dgm:pt>
    <dgm:pt modelId="{18C53796-A151-4330-A676-D29186F46671}" type="pres">
      <dgm:prSet presAssocID="{38BC7BA1-2A8B-40B8-89AD-1636C0FF738A}" presName="spacer" presStyleCnt="0"/>
      <dgm:spPr/>
    </dgm:pt>
    <dgm:pt modelId="{22E11E98-A2B7-453B-977F-AA3668857784}" type="pres">
      <dgm:prSet presAssocID="{26F6F26C-3862-4DF1-81F1-3101820D5CB8}" presName="parentText" presStyleLbl="node1" presStyleIdx="1" presStyleCnt="7">
        <dgm:presLayoutVars>
          <dgm:chMax val="0"/>
          <dgm:bulletEnabled val="1"/>
        </dgm:presLayoutVars>
      </dgm:prSet>
      <dgm:spPr/>
      <dgm:t>
        <a:bodyPr/>
        <a:lstStyle/>
        <a:p>
          <a:endParaRPr lang="zh-CN" altLang="en-US"/>
        </a:p>
      </dgm:t>
    </dgm:pt>
    <dgm:pt modelId="{40457C08-D5D8-46EE-B391-3E56613CE879}" type="pres">
      <dgm:prSet presAssocID="{D4BEB0A8-3EDC-4E45-BBFC-2082F7579ABE}" presName="spacer" presStyleCnt="0"/>
      <dgm:spPr/>
    </dgm:pt>
    <dgm:pt modelId="{38632258-1522-4878-BD10-21C5AC796158}" type="pres">
      <dgm:prSet presAssocID="{EED8F95C-DD52-4DAA-BF85-9D149BE92DCB}" presName="parentText" presStyleLbl="node1" presStyleIdx="2" presStyleCnt="7">
        <dgm:presLayoutVars>
          <dgm:chMax val="0"/>
          <dgm:bulletEnabled val="1"/>
        </dgm:presLayoutVars>
      </dgm:prSet>
      <dgm:spPr/>
      <dgm:t>
        <a:bodyPr/>
        <a:lstStyle/>
        <a:p>
          <a:endParaRPr lang="zh-CN" altLang="en-US"/>
        </a:p>
      </dgm:t>
    </dgm:pt>
    <dgm:pt modelId="{0D091454-A9CF-4680-8E92-90652A61557F}" type="pres">
      <dgm:prSet presAssocID="{18A4DC36-502D-4007-AF40-A8E92203FCB4}" presName="spacer" presStyleCnt="0"/>
      <dgm:spPr/>
    </dgm:pt>
    <dgm:pt modelId="{EDF19B5E-64CD-4286-9CB8-6359C0C3A363}" type="pres">
      <dgm:prSet presAssocID="{C74C4A48-8937-4E5F-9E6C-9D9AC547C659}" presName="parentText" presStyleLbl="node1" presStyleIdx="3" presStyleCnt="7">
        <dgm:presLayoutVars>
          <dgm:chMax val="0"/>
          <dgm:bulletEnabled val="1"/>
        </dgm:presLayoutVars>
      </dgm:prSet>
      <dgm:spPr/>
      <dgm:t>
        <a:bodyPr/>
        <a:lstStyle/>
        <a:p>
          <a:endParaRPr lang="zh-CN" altLang="en-US"/>
        </a:p>
      </dgm:t>
    </dgm:pt>
    <dgm:pt modelId="{AF1A8161-D530-43BA-A6AD-DC5D082C69BF}" type="pres">
      <dgm:prSet presAssocID="{94E1EA53-343A-4C6C-8337-A6A973CEEF6B}" presName="spacer" presStyleCnt="0"/>
      <dgm:spPr/>
    </dgm:pt>
    <dgm:pt modelId="{2D574438-6302-4343-A21E-D13B687677E1}" type="pres">
      <dgm:prSet presAssocID="{0401A8C1-2EEF-4DA3-B784-9E87EE807AA7}" presName="parentText" presStyleLbl="node1" presStyleIdx="4" presStyleCnt="7">
        <dgm:presLayoutVars>
          <dgm:chMax val="0"/>
          <dgm:bulletEnabled val="1"/>
        </dgm:presLayoutVars>
      </dgm:prSet>
      <dgm:spPr/>
      <dgm:t>
        <a:bodyPr/>
        <a:lstStyle/>
        <a:p>
          <a:endParaRPr lang="zh-CN" altLang="en-US"/>
        </a:p>
      </dgm:t>
    </dgm:pt>
    <dgm:pt modelId="{4099CFF7-B249-463C-8AE7-6F651671918D}" type="pres">
      <dgm:prSet presAssocID="{5DB79D4A-BCB1-4FCB-868D-AD29FB3E0C42}" presName="spacer" presStyleCnt="0"/>
      <dgm:spPr/>
    </dgm:pt>
    <dgm:pt modelId="{186C41D0-A966-4D63-A7ED-385990C5BD38}" type="pres">
      <dgm:prSet presAssocID="{A111AD39-D6AC-4A38-8545-2C2616C80545}" presName="parentText" presStyleLbl="node1" presStyleIdx="5" presStyleCnt="7">
        <dgm:presLayoutVars>
          <dgm:chMax val="0"/>
          <dgm:bulletEnabled val="1"/>
        </dgm:presLayoutVars>
      </dgm:prSet>
      <dgm:spPr/>
      <dgm:t>
        <a:bodyPr/>
        <a:lstStyle/>
        <a:p>
          <a:endParaRPr lang="zh-CN" altLang="en-US"/>
        </a:p>
      </dgm:t>
    </dgm:pt>
    <dgm:pt modelId="{301B8F69-DB31-4746-946B-AA69C88D28D6}" type="pres">
      <dgm:prSet presAssocID="{EF824ABA-5ADC-4854-9B73-2BD2042EAC9A}" presName="spacer" presStyleCnt="0"/>
      <dgm:spPr/>
    </dgm:pt>
    <dgm:pt modelId="{0EE83366-4AF8-4AA2-868B-B06B8C6AF1F6}" type="pres">
      <dgm:prSet presAssocID="{F338E051-9996-4E29-8A6E-30F2FA8E0B59}" presName="parentText" presStyleLbl="node1" presStyleIdx="6" presStyleCnt="7">
        <dgm:presLayoutVars>
          <dgm:chMax val="0"/>
          <dgm:bulletEnabled val="1"/>
        </dgm:presLayoutVars>
      </dgm:prSet>
      <dgm:spPr/>
      <dgm:t>
        <a:bodyPr/>
        <a:lstStyle/>
        <a:p>
          <a:endParaRPr lang="zh-CN" altLang="en-US"/>
        </a:p>
      </dgm:t>
    </dgm:pt>
  </dgm:ptLst>
  <dgm:cxnLst>
    <dgm:cxn modelId="{0BB9B131-9566-4863-A2FE-3D9ADD8B3EDE}" type="presOf" srcId="{F338E051-9996-4E29-8A6E-30F2FA8E0B59}" destId="{0EE83366-4AF8-4AA2-868B-B06B8C6AF1F6}" srcOrd="0" destOrd="0" presId="urn:microsoft.com/office/officeart/2005/8/layout/vList2#2"/>
    <dgm:cxn modelId="{D086CFAA-95DD-47DB-8CEC-27D7E39D287B}" srcId="{80CF0159-8DED-4745-8966-8564A0C9FB32}" destId="{829316F0-EC75-4142-89E3-CDD0C9A45439}" srcOrd="0" destOrd="0" parTransId="{F8FC654D-32EB-4521-856B-63D1452B6532}" sibTransId="{38BC7BA1-2A8B-40B8-89AD-1636C0FF738A}"/>
    <dgm:cxn modelId="{5F32178C-0EA7-479C-A975-05EB0D2B16AA}" srcId="{80CF0159-8DED-4745-8966-8564A0C9FB32}" destId="{A111AD39-D6AC-4A38-8545-2C2616C80545}" srcOrd="5" destOrd="0" parTransId="{D56F8DF8-08C6-46DA-A3FE-8F967BF5CD85}" sibTransId="{EF824ABA-5ADC-4854-9B73-2BD2042EAC9A}"/>
    <dgm:cxn modelId="{5F8B5FBB-98D9-48B1-8000-B5799457D0D3}" srcId="{80CF0159-8DED-4745-8966-8564A0C9FB32}" destId="{EED8F95C-DD52-4DAA-BF85-9D149BE92DCB}" srcOrd="2" destOrd="0" parTransId="{19C7A34F-AD19-461C-8ED2-2D55746D9040}" sibTransId="{18A4DC36-502D-4007-AF40-A8E92203FCB4}"/>
    <dgm:cxn modelId="{A2118279-37C5-48A0-9843-05F35ED77E8E}" srcId="{80CF0159-8DED-4745-8966-8564A0C9FB32}" destId="{26F6F26C-3862-4DF1-81F1-3101820D5CB8}" srcOrd="1" destOrd="0" parTransId="{71B62F7F-22E6-4FA1-BA82-C575FB475F9F}" sibTransId="{D4BEB0A8-3EDC-4E45-BBFC-2082F7579ABE}"/>
    <dgm:cxn modelId="{7D2D8974-C3E5-4012-948F-27781B0FA2CA}" type="presOf" srcId="{A111AD39-D6AC-4A38-8545-2C2616C80545}" destId="{186C41D0-A966-4D63-A7ED-385990C5BD38}" srcOrd="0" destOrd="0" presId="urn:microsoft.com/office/officeart/2005/8/layout/vList2#2"/>
    <dgm:cxn modelId="{56D2C933-9FF9-4EDB-B601-C3FAD825D7FF}" type="presOf" srcId="{EED8F95C-DD52-4DAA-BF85-9D149BE92DCB}" destId="{38632258-1522-4878-BD10-21C5AC796158}" srcOrd="0" destOrd="0" presId="urn:microsoft.com/office/officeart/2005/8/layout/vList2#2"/>
    <dgm:cxn modelId="{0F73E4B4-5004-4B3F-8DC7-31863B57B25A}" srcId="{80CF0159-8DED-4745-8966-8564A0C9FB32}" destId="{F338E051-9996-4E29-8A6E-30F2FA8E0B59}" srcOrd="6" destOrd="0" parTransId="{802F48A6-20F4-4F6F-9AC0-E8E9D84ECD5C}" sibTransId="{508BD934-FA62-4FB0-A7B3-8DAAF00AFDF7}"/>
    <dgm:cxn modelId="{3400219F-40B6-4585-98CF-9F2B00709486}" srcId="{80CF0159-8DED-4745-8966-8564A0C9FB32}" destId="{0401A8C1-2EEF-4DA3-B784-9E87EE807AA7}" srcOrd="4" destOrd="0" parTransId="{94A6C688-50F8-4914-9308-692D98E66870}" sibTransId="{5DB79D4A-BCB1-4FCB-868D-AD29FB3E0C42}"/>
    <dgm:cxn modelId="{46FF3815-CDAD-47F3-8A3F-74E9DC9D252A}" type="presOf" srcId="{C74C4A48-8937-4E5F-9E6C-9D9AC547C659}" destId="{EDF19B5E-64CD-4286-9CB8-6359C0C3A363}" srcOrd="0" destOrd="0" presId="urn:microsoft.com/office/officeart/2005/8/layout/vList2#2"/>
    <dgm:cxn modelId="{00BAE95C-DF57-41BA-8259-7FFFA474046B}" type="presOf" srcId="{26F6F26C-3862-4DF1-81F1-3101820D5CB8}" destId="{22E11E98-A2B7-453B-977F-AA3668857784}" srcOrd="0" destOrd="0" presId="urn:microsoft.com/office/officeart/2005/8/layout/vList2#2"/>
    <dgm:cxn modelId="{35A21088-3AB9-43E1-95FF-59BC0893B47D}" type="presOf" srcId="{80CF0159-8DED-4745-8966-8564A0C9FB32}" destId="{DCF956B0-A257-48F1-8A86-0DA169494A26}" srcOrd="0" destOrd="0" presId="urn:microsoft.com/office/officeart/2005/8/layout/vList2#2"/>
    <dgm:cxn modelId="{E8DB8217-1B18-402A-8DA8-C7D2FF4143AC}" type="presOf" srcId="{0401A8C1-2EEF-4DA3-B784-9E87EE807AA7}" destId="{2D574438-6302-4343-A21E-D13B687677E1}" srcOrd="0" destOrd="0" presId="urn:microsoft.com/office/officeart/2005/8/layout/vList2#2"/>
    <dgm:cxn modelId="{A0ED4AD6-9D96-45D0-91F8-B30CA64BE00C}" srcId="{80CF0159-8DED-4745-8966-8564A0C9FB32}" destId="{C74C4A48-8937-4E5F-9E6C-9D9AC547C659}" srcOrd="3" destOrd="0" parTransId="{D3A61740-C7DF-4BCB-8603-11C4DC091014}" sibTransId="{94E1EA53-343A-4C6C-8337-A6A973CEEF6B}"/>
    <dgm:cxn modelId="{EDABA578-A451-4874-91DD-7CE536BA42DD}" type="presOf" srcId="{829316F0-EC75-4142-89E3-CDD0C9A45439}" destId="{681CF19C-9029-48C8-BC62-E75FBFA0E2D9}" srcOrd="0" destOrd="0" presId="urn:microsoft.com/office/officeart/2005/8/layout/vList2#2"/>
    <dgm:cxn modelId="{D9806950-1AAF-47EE-991C-9C5CB0E9FFE2}" type="presParOf" srcId="{DCF956B0-A257-48F1-8A86-0DA169494A26}" destId="{681CF19C-9029-48C8-BC62-E75FBFA0E2D9}" srcOrd="0" destOrd="0" presId="urn:microsoft.com/office/officeart/2005/8/layout/vList2#2"/>
    <dgm:cxn modelId="{6F56D6FD-3B14-4F13-B064-E0BD60EFE0FD}" type="presParOf" srcId="{DCF956B0-A257-48F1-8A86-0DA169494A26}" destId="{18C53796-A151-4330-A676-D29186F46671}" srcOrd="1" destOrd="0" presId="urn:microsoft.com/office/officeart/2005/8/layout/vList2#2"/>
    <dgm:cxn modelId="{F4CB9AA0-BDC8-45E7-8348-529D31FD9E9B}" type="presParOf" srcId="{DCF956B0-A257-48F1-8A86-0DA169494A26}" destId="{22E11E98-A2B7-453B-977F-AA3668857784}" srcOrd="2" destOrd="0" presId="urn:microsoft.com/office/officeart/2005/8/layout/vList2#2"/>
    <dgm:cxn modelId="{916EBE60-451C-4A48-902A-C8A620287A9D}" type="presParOf" srcId="{DCF956B0-A257-48F1-8A86-0DA169494A26}" destId="{40457C08-D5D8-46EE-B391-3E56613CE879}" srcOrd="3" destOrd="0" presId="urn:microsoft.com/office/officeart/2005/8/layout/vList2#2"/>
    <dgm:cxn modelId="{0AAFA447-3868-4C70-AD6E-402F57756B92}" type="presParOf" srcId="{DCF956B0-A257-48F1-8A86-0DA169494A26}" destId="{38632258-1522-4878-BD10-21C5AC796158}" srcOrd="4" destOrd="0" presId="urn:microsoft.com/office/officeart/2005/8/layout/vList2#2"/>
    <dgm:cxn modelId="{289990BA-B390-4D52-9C3C-EF3B82F3146B}" type="presParOf" srcId="{DCF956B0-A257-48F1-8A86-0DA169494A26}" destId="{0D091454-A9CF-4680-8E92-90652A61557F}" srcOrd="5" destOrd="0" presId="urn:microsoft.com/office/officeart/2005/8/layout/vList2#2"/>
    <dgm:cxn modelId="{1BBB381B-BC20-4EAB-9CB2-E4764831138C}" type="presParOf" srcId="{DCF956B0-A257-48F1-8A86-0DA169494A26}" destId="{EDF19B5E-64CD-4286-9CB8-6359C0C3A363}" srcOrd="6" destOrd="0" presId="urn:microsoft.com/office/officeart/2005/8/layout/vList2#2"/>
    <dgm:cxn modelId="{89152FA8-6A24-4FED-BD07-258F0FBD93C4}" type="presParOf" srcId="{DCF956B0-A257-48F1-8A86-0DA169494A26}" destId="{AF1A8161-D530-43BA-A6AD-DC5D082C69BF}" srcOrd="7" destOrd="0" presId="urn:microsoft.com/office/officeart/2005/8/layout/vList2#2"/>
    <dgm:cxn modelId="{21DD06EC-075F-4880-BD57-4335A12C9E53}" type="presParOf" srcId="{DCF956B0-A257-48F1-8A86-0DA169494A26}" destId="{2D574438-6302-4343-A21E-D13B687677E1}" srcOrd="8" destOrd="0" presId="urn:microsoft.com/office/officeart/2005/8/layout/vList2#2"/>
    <dgm:cxn modelId="{3F397496-7E07-4744-932B-F82DDFA07D0F}" type="presParOf" srcId="{DCF956B0-A257-48F1-8A86-0DA169494A26}" destId="{4099CFF7-B249-463C-8AE7-6F651671918D}" srcOrd="9" destOrd="0" presId="urn:microsoft.com/office/officeart/2005/8/layout/vList2#2"/>
    <dgm:cxn modelId="{7837E0D4-011D-4B32-8BBE-55D18F8064D3}" type="presParOf" srcId="{DCF956B0-A257-48F1-8A86-0DA169494A26}" destId="{186C41D0-A966-4D63-A7ED-385990C5BD38}" srcOrd="10" destOrd="0" presId="urn:microsoft.com/office/officeart/2005/8/layout/vList2#2"/>
    <dgm:cxn modelId="{CA9B217D-E586-4D34-856D-317D953DF64E}" type="presParOf" srcId="{DCF956B0-A257-48F1-8A86-0DA169494A26}" destId="{301B8F69-DB31-4746-946B-AA69C88D28D6}" srcOrd="11" destOrd="0" presId="urn:microsoft.com/office/officeart/2005/8/layout/vList2#2"/>
    <dgm:cxn modelId="{AEE50896-4830-4FC5-BD80-75F91AD0886C}" type="presParOf" srcId="{DCF956B0-A257-48F1-8A86-0DA169494A26}" destId="{0EE83366-4AF8-4AA2-868B-B06B8C6AF1F6}" srcOrd="12" destOrd="0" presId="urn:microsoft.com/office/officeart/2005/8/layout/vList2#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12EF3-D107-45CA-8F39-F4F56D51B60E}" type="doc">
      <dgm:prSet loTypeId="urn:microsoft.com/office/officeart/2005/8/layout/hProcess9#1" loCatId="process" qsTypeId="urn:microsoft.com/office/officeart/2005/8/quickstyle/simple1#1" qsCatId="simple" csTypeId="urn:microsoft.com/office/officeart/2005/8/colors/colorful1#6" csCatId="colorful" phldr="1"/>
      <dgm:spPr/>
    </dgm:pt>
    <dgm:pt modelId="{C2479E2B-3BE0-44AF-A972-DFBEF0713B25}">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项目环评</a:t>
          </a:r>
          <a:endParaRPr lang="zh-CN" altLang="en-US" sz="1600" dirty="0">
            <a:latin typeface="微软雅黑" panose="020B0503020204020204" pitchFamily="34" charset="-122"/>
            <a:ea typeface="微软雅黑" panose="020B0503020204020204" pitchFamily="34" charset="-122"/>
          </a:endParaRPr>
        </a:p>
      </dgm:t>
    </dgm:pt>
    <dgm:pt modelId="{0AE8132B-6370-4D11-9A39-8E942164FDAD}" cxnId="{42813917-CCB4-4098-BDA0-BAA11C38B49F}"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D7F2469-F61A-4F11-BBB9-2AEA0100B192}" cxnId="{42813917-CCB4-4098-BDA0-BAA11C38B49F}"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770FF223-277B-4935-8E09-8ADBCF624193}">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环评批复</a:t>
          </a:r>
          <a:endParaRPr lang="zh-CN" altLang="en-US" sz="1600" dirty="0">
            <a:latin typeface="微软雅黑" panose="020B0503020204020204" pitchFamily="34" charset="-122"/>
            <a:ea typeface="微软雅黑" panose="020B0503020204020204" pitchFamily="34" charset="-122"/>
          </a:endParaRPr>
        </a:p>
      </dgm:t>
    </dgm:pt>
    <dgm:pt modelId="{7F3AD257-CDCC-4204-80D3-F8CB4EE9FE9A}" cxnId="{10A2D97C-032D-4F7C-AE33-88B0A57024B8}"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3DF66ACD-D0EF-400D-AB78-E09716B7AD2A}" cxnId="{10A2D97C-032D-4F7C-AE33-88B0A57024B8}"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9D73CE1D-53CC-479D-A31D-C98A292DD39E}">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试运行批复</a:t>
          </a:r>
          <a:endParaRPr lang="zh-CN" altLang="en-US" sz="1600" dirty="0">
            <a:latin typeface="微软雅黑" panose="020B0503020204020204" pitchFamily="34" charset="-122"/>
            <a:ea typeface="微软雅黑" panose="020B0503020204020204" pitchFamily="34" charset="-122"/>
          </a:endParaRPr>
        </a:p>
      </dgm:t>
    </dgm:pt>
    <dgm:pt modelId="{80949CEA-53F1-40AB-9684-301117EE5260}" cxnId="{78ADD07A-CA0E-48A3-9F71-CB92045133ED}"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18B885BC-622A-4EFF-922A-267256EA626A}" cxnId="{78ADD07A-CA0E-48A3-9F71-CB92045133ED}"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520276E9-FE35-4B5A-8E32-7F778A0744CA}">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竣工环境保护验收监测</a:t>
          </a:r>
          <a:endParaRPr lang="zh-CN" altLang="en-US" sz="1600" dirty="0">
            <a:latin typeface="微软雅黑" panose="020B0503020204020204" pitchFamily="34" charset="-122"/>
            <a:ea typeface="微软雅黑" panose="020B0503020204020204" pitchFamily="34" charset="-122"/>
          </a:endParaRPr>
        </a:p>
      </dgm:t>
    </dgm:pt>
    <dgm:pt modelId="{993AB405-9BFF-4A5C-950D-09294AFFD848}" cxnId="{29FF7D8F-BFBD-4276-A22E-AD4F8FD2A44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602226F0-9D4C-4EAC-9EA2-755D8AADE475}" cxnId="{29FF7D8F-BFBD-4276-A22E-AD4F8FD2A44B}"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F29CA610-DB41-4392-A5EF-55DBBB8421F8}">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竣工环境保护验收</a:t>
          </a:r>
          <a:endParaRPr lang="zh-CN" altLang="en-US" sz="1600" dirty="0">
            <a:latin typeface="微软雅黑" panose="020B0503020204020204" pitchFamily="34" charset="-122"/>
            <a:ea typeface="微软雅黑" panose="020B0503020204020204" pitchFamily="34" charset="-122"/>
          </a:endParaRPr>
        </a:p>
      </dgm:t>
    </dgm:pt>
    <dgm:pt modelId="{03A55460-0289-4302-86F5-2A00AB02B56B}" cxnId="{22563C95-4E33-4D19-B63A-6D83B801111B}"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CB5C7DC4-93DB-4A0C-8DDB-0AC33E314BC8}" cxnId="{22563C95-4E33-4D19-B63A-6D83B801111B}"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DD3E8B83-2866-4AE5-8D33-FC2331FFE572}">
      <dgm:prSet phldrT="[文本]" custT="1"/>
      <dgm:spPr/>
      <dgm:t>
        <a:bodyPr/>
        <a:lstStyle/>
        <a:p>
          <a:r>
            <a:rPr lang="zh-CN" altLang="en-US" sz="1600" dirty="0" smtClean="0">
              <a:latin typeface="微软雅黑" panose="020B0503020204020204" pitchFamily="34" charset="-122"/>
              <a:ea typeface="微软雅黑" panose="020B0503020204020204" pitchFamily="34" charset="-122"/>
            </a:rPr>
            <a:t>正式投入运行</a:t>
          </a:r>
          <a:endParaRPr lang="zh-CN" altLang="en-US" sz="1600" dirty="0">
            <a:latin typeface="微软雅黑" panose="020B0503020204020204" pitchFamily="34" charset="-122"/>
            <a:ea typeface="微软雅黑" panose="020B0503020204020204" pitchFamily="34" charset="-122"/>
          </a:endParaRPr>
        </a:p>
      </dgm:t>
    </dgm:pt>
    <dgm:pt modelId="{9FD75251-2261-48A2-99B4-BBB731E4C9BB}" cxnId="{FF39560F-52F7-434C-89BF-BB7E911A47FF}" type="par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80509930-9573-4833-B90D-CF3650A1A371}" cxnId="{FF39560F-52F7-434C-89BF-BB7E911A47FF}" type="sibTrans">
      <dgm:prSet/>
      <dgm:spPr/>
      <dgm:t>
        <a:bodyPr/>
        <a:lstStyle/>
        <a:p>
          <a:endParaRPr lang="zh-CN" altLang="en-US" sz="1600">
            <a:latin typeface="微软雅黑" panose="020B0503020204020204" pitchFamily="34" charset="-122"/>
            <a:ea typeface="微软雅黑" panose="020B0503020204020204" pitchFamily="34" charset="-122"/>
          </a:endParaRPr>
        </a:p>
      </dgm:t>
    </dgm:pt>
    <dgm:pt modelId="{D1A49FED-B664-443E-A87A-5A3916975AD9}" type="pres">
      <dgm:prSet presAssocID="{9B212EF3-D107-45CA-8F39-F4F56D51B60E}" presName="CompostProcess" presStyleCnt="0">
        <dgm:presLayoutVars>
          <dgm:dir/>
          <dgm:resizeHandles val="exact"/>
        </dgm:presLayoutVars>
      </dgm:prSet>
      <dgm:spPr/>
    </dgm:pt>
    <dgm:pt modelId="{99954543-0D82-4683-B0C6-AF95DCA428F3}" type="pres">
      <dgm:prSet presAssocID="{9B212EF3-D107-45CA-8F39-F4F56D51B60E}" presName="arrow" presStyleLbl="bgShp" presStyleIdx="0" presStyleCnt="1"/>
      <dgm:spPr/>
    </dgm:pt>
    <dgm:pt modelId="{DCD6FCE4-B72F-44F0-AF6F-003C34C5FA63}" type="pres">
      <dgm:prSet presAssocID="{9B212EF3-D107-45CA-8F39-F4F56D51B60E}" presName="linearProcess" presStyleCnt="0"/>
      <dgm:spPr/>
    </dgm:pt>
    <dgm:pt modelId="{BC19E9F5-EE5B-400F-8748-DDD08BB526D6}" type="pres">
      <dgm:prSet presAssocID="{C2479E2B-3BE0-44AF-A972-DFBEF0713B25}" presName="textNode" presStyleLbl="node1" presStyleIdx="0" presStyleCnt="6">
        <dgm:presLayoutVars>
          <dgm:bulletEnabled val="1"/>
        </dgm:presLayoutVars>
      </dgm:prSet>
      <dgm:spPr/>
      <dgm:t>
        <a:bodyPr/>
        <a:lstStyle/>
        <a:p>
          <a:endParaRPr lang="zh-CN" altLang="en-US"/>
        </a:p>
      </dgm:t>
    </dgm:pt>
    <dgm:pt modelId="{B2505D1B-0B3A-4514-AD28-469DCE6685AB}" type="pres">
      <dgm:prSet presAssocID="{5D7F2469-F61A-4F11-BBB9-2AEA0100B192}" presName="sibTrans" presStyleCnt="0"/>
      <dgm:spPr/>
    </dgm:pt>
    <dgm:pt modelId="{C0ADA370-5C44-48E6-AB56-1651CC7BA637}" type="pres">
      <dgm:prSet presAssocID="{770FF223-277B-4935-8E09-8ADBCF624193}" presName="textNode" presStyleLbl="node1" presStyleIdx="1" presStyleCnt="6">
        <dgm:presLayoutVars>
          <dgm:bulletEnabled val="1"/>
        </dgm:presLayoutVars>
      </dgm:prSet>
      <dgm:spPr/>
      <dgm:t>
        <a:bodyPr/>
        <a:lstStyle/>
        <a:p>
          <a:endParaRPr lang="zh-CN" altLang="en-US"/>
        </a:p>
      </dgm:t>
    </dgm:pt>
    <dgm:pt modelId="{2C92AF2E-3C7B-4DA4-9565-565940CB1FD5}" type="pres">
      <dgm:prSet presAssocID="{3DF66ACD-D0EF-400D-AB78-E09716B7AD2A}" presName="sibTrans" presStyleCnt="0"/>
      <dgm:spPr/>
    </dgm:pt>
    <dgm:pt modelId="{7714A4EC-9A10-4300-BE0D-DCF2F48250ED}" type="pres">
      <dgm:prSet presAssocID="{9D73CE1D-53CC-479D-A31D-C98A292DD39E}" presName="textNode" presStyleLbl="node1" presStyleIdx="2" presStyleCnt="6">
        <dgm:presLayoutVars>
          <dgm:bulletEnabled val="1"/>
        </dgm:presLayoutVars>
      </dgm:prSet>
      <dgm:spPr/>
      <dgm:t>
        <a:bodyPr/>
        <a:lstStyle/>
        <a:p>
          <a:endParaRPr lang="zh-CN" altLang="en-US"/>
        </a:p>
      </dgm:t>
    </dgm:pt>
    <dgm:pt modelId="{F0820B5D-43F2-4C74-ACB8-108EB8D5BCC5}" type="pres">
      <dgm:prSet presAssocID="{18B885BC-622A-4EFF-922A-267256EA626A}" presName="sibTrans" presStyleCnt="0"/>
      <dgm:spPr/>
    </dgm:pt>
    <dgm:pt modelId="{E45A519B-478A-4AD1-828D-389CBDE02B8E}" type="pres">
      <dgm:prSet presAssocID="{520276E9-FE35-4B5A-8E32-7F778A0744CA}" presName="textNode" presStyleLbl="node1" presStyleIdx="3" presStyleCnt="6">
        <dgm:presLayoutVars>
          <dgm:bulletEnabled val="1"/>
        </dgm:presLayoutVars>
      </dgm:prSet>
      <dgm:spPr/>
      <dgm:t>
        <a:bodyPr/>
        <a:lstStyle/>
        <a:p>
          <a:endParaRPr lang="zh-CN" altLang="en-US"/>
        </a:p>
      </dgm:t>
    </dgm:pt>
    <dgm:pt modelId="{6323E24B-69C0-4DFF-B780-C372ABBA7224}" type="pres">
      <dgm:prSet presAssocID="{602226F0-9D4C-4EAC-9EA2-755D8AADE475}" presName="sibTrans" presStyleCnt="0"/>
      <dgm:spPr/>
    </dgm:pt>
    <dgm:pt modelId="{C016A839-01FD-4598-A6DC-1575565FE665}" type="pres">
      <dgm:prSet presAssocID="{F29CA610-DB41-4392-A5EF-55DBBB8421F8}" presName="textNode" presStyleLbl="node1" presStyleIdx="4" presStyleCnt="6">
        <dgm:presLayoutVars>
          <dgm:bulletEnabled val="1"/>
        </dgm:presLayoutVars>
      </dgm:prSet>
      <dgm:spPr/>
      <dgm:t>
        <a:bodyPr/>
        <a:lstStyle/>
        <a:p>
          <a:endParaRPr lang="zh-CN" altLang="en-US"/>
        </a:p>
      </dgm:t>
    </dgm:pt>
    <dgm:pt modelId="{C88433CC-3C06-4824-8D9F-646D7CA56674}" type="pres">
      <dgm:prSet presAssocID="{CB5C7DC4-93DB-4A0C-8DDB-0AC33E314BC8}" presName="sibTrans" presStyleCnt="0"/>
      <dgm:spPr/>
    </dgm:pt>
    <dgm:pt modelId="{DA87F3B6-5C0B-4FC5-9B14-48FD13CDED58}" type="pres">
      <dgm:prSet presAssocID="{DD3E8B83-2866-4AE5-8D33-FC2331FFE572}" presName="textNode" presStyleLbl="node1" presStyleIdx="5" presStyleCnt="6">
        <dgm:presLayoutVars>
          <dgm:bulletEnabled val="1"/>
        </dgm:presLayoutVars>
      </dgm:prSet>
      <dgm:spPr/>
      <dgm:t>
        <a:bodyPr/>
        <a:lstStyle/>
        <a:p>
          <a:endParaRPr lang="zh-CN" altLang="en-US"/>
        </a:p>
      </dgm:t>
    </dgm:pt>
  </dgm:ptLst>
  <dgm:cxnLst>
    <dgm:cxn modelId="{610B1762-BD58-4F65-96E9-BA065F28102B}" type="presOf" srcId="{520276E9-FE35-4B5A-8E32-7F778A0744CA}" destId="{E45A519B-478A-4AD1-828D-389CBDE02B8E}" srcOrd="0" destOrd="0" presId="urn:microsoft.com/office/officeart/2005/8/layout/hProcess9#1"/>
    <dgm:cxn modelId="{FF39560F-52F7-434C-89BF-BB7E911A47FF}" srcId="{9B212EF3-D107-45CA-8F39-F4F56D51B60E}" destId="{DD3E8B83-2866-4AE5-8D33-FC2331FFE572}" srcOrd="5" destOrd="0" parTransId="{9FD75251-2261-48A2-99B4-BBB731E4C9BB}" sibTransId="{80509930-9573-4833-B90D-CF3650A1A371}"/>
    <dgm:cxn modelId="{E2112392-16F5-41BB-9FCA-BF3BCA4E3EAF}" type="presOf" srcId="{770FF223-277B-4935-8E09-8ADBCF624193}" destId="{C0ADA370-5C44-48E6-AB56-1651CC7BA637}" srcOrd="0" destOrd="0" presId="urn:microsoft.com/office/officeart/2005/8/layout/hProcess9#1"/>
    <dgm:cxn modelId="{22563C95-4E33-4D19-B63A-6D83B801111B}" srcId="{9B212EF3-D107-45CA-8F39-F4F56D51B60E}" destId="{F29CA610-DB41-4392-A5EF-55DBBB8421F8}" srcOrd="4" destOrd="0" parTransId="{03A55460-0289-4302-86F5-2A00AB02B56B}" sibTransId="{CB5C7DC4-93DB-4A0C-8DDB-0AC33E314BC8}"/>
    <dgm:cxn modelId="{FC4C978A-14B4-4DCA-B341-11F298570467}" type="presOf" srcId="{C2479E2B-3BE0-44AF-A972-DFBEF0713B25}" destId="{BC19E9F5-EE5B-400F-8748-DDD08BB526D6}" srcOrd="0" destOrd="0" presId="urn:microsoft.com/office/officeart/2005/8/layout/hProcess9#1"/>
    <dgm:cxn modelId="{5E6A0CF7-08AC-44A6-96FE-8ECE3C58C239}" type="presOf" srcId="{DD3E8B83-2866-4AE5-8D33-FC2331FFE572}" destId="{DA87F3B6-5C0B-4FC5-9B14-48FD13CDED58}" srcOrd="0" destOrd="0" presId="urn:microsoft.com/office/officeart/2005/8/layout/hProcess9#1"/>
    <dgm:cxn modelId="{59A75518-4BB9-41A0-9822-CA5F3F8F986F}" type="presOf" srcId="{9D73CE1D-53CC-479D-A31D-C98A292DD39E}" destId="{7714A4EC-9A10-4300-BE0D-DCF2F48250ED}" srcOrd="0" destOrd="0" presId="urn:microsoft.com/office/officeart/2005/8/layout/hProcess9#1"/>
    <dgm:cxn modelId="{2585EF34-8A47-4D1D-B5DF-F5A9BD293D90}" type="presOf" srcId="{9B212EF3-D107-45CA-8F39-F4F56D51B60E}" destId="{D1A49FED-B664-443E-A87A-5A3916975AD9}" srcOrd="0" destOrd="0" presId="urn:microsoft.com/office/officeart/2005/8/layout/hProcess9#1"/>
    <dgm:cxn modelId="{29FF7D8F-BFBD-4276-A22E-AD4F8FD2A44B}" srcId="{9B212EF3-D107-45CA-8F39-F4F56D51B60E}" destId="{520276E9-FE35-4B5A-8E32-7F778A0744CA}" srcOrd="3" destOrd="0" parTransId="{993AB405-9BFF-4A5C-950D-09294AFFD848}" sibTransId="{602226F0-9D4C-4EAC-9EA2-755D8AADE475}"/>
    <dgm:cxn modelId="{42813917-CCB4-4098-BDA0-BAA11C38B49F}" srcId="{9B212EF3-D107-45CA-8F39-F4F56D51B60E}" destId="{C2479E2B-3BE0-44AF-A972-DFBEF0713B25}" srcOrd="0" destOrd="0" parTransId="{0AE8132B-6370-4D11-9A39-8E942164FDAD}" sibTransId="{5D7F2469-F61A-4F11-BBB9-2AEA0100B192}"/>
    <dgm:cxn modelId="{02C85CA8-7522-4C61-9612-5BD767B79CEB}" type="presOf" srcId="{F29CA610-DB41-4392-A5EF-55DBBB8421F8}" destId="{C016A839-01FD-4598-A6DC-1575565FE665}" srcOrd="0" destOrd="0" presId="urn:microsoft.com/office/officeart/2005/8/layout/hProcess9#1"/>
    <dgm:cxn modelId="{10A2D97C-032D-4F7C-AE33-88B0A57024B8}" srcId="{9B212EF3-D107-45CA-8F39-F4F56D51B60E}" destId="{770FF223-277B-4935-8E09-8ADBCF624193}" srcOrd="1" destOrd="0" parTransId="{7F3AD257-CDCC-4204-80D3-F8CB4EE9FE9A}" sibTransId="{3DF66ACD-D0EF-400D-AB78-E09716B7AD2A}"/>
    <dgm:cxn modelId="{78ADD07A-CA0E-48A3-9F71-CB92045133ED}" srcId="{9B212EF3-D107-45CA-8F39-F4F56D51B60E}" destId="{9D73CE1D-53CC-479D-A31D-C98A292DD39E}" srcOrd="2" destOrd="0" parTransId="{80949CEA-53F1-40AB-9684-301117EE5260}" sibTransId="{18B885BC-622A-4EFF-922A-267256EA626A}"/>
    <dgm:cxn modelId="{4029A6C2-3741-41D7-9CD5-945DF721321A}" type="presParOf" srcId="{D1A49FED-B664-443E-A87A-5A3916975AD9}" destId="{99954543-0D82-4683-B0C6-AF95DCA428F3}" srcOrd="0" destOrd="0" presId="urn:microsoft.com/office/officeart/2005/8/layout/hProcess9#1"/>
    <dgm:cxn modelId="{0D91ABB4-1F2F-4015-BD90-8229D7F5F620}" type="presParOf" srcId="{D1A49FED-B664-443E-A87A-5A3916975AD9}" destId="{DCD6FCE4-B72F-44F0-AF6F-003C34C5FA63}" srcOrd="1" destOrd="0" presId="urn:microsoft.com/office/officeart/2005/8/layout/hProcess9#1"/>
    <dgm:cxn modelId="{63FDF595-9364-4BC2-A812-6F1B6A5914F7}" type="presParOf" srcId="{DCD6FCE4-B72F-44F0-AF6F-003C34C5FA63}" destId="{BC19E9F5-EE5B-400F-8748-DDD08BB526D6}" srcOrd="0" destOrd="0" presId="urn:microsoft.com/office/officeart/2005/8/layout/hProcess9#1"/>
    <dgm:cxn modelId="{16A20746-29D2-4899-953A-F896890C2B22}" type="presParOf" srcId="{DCD6FCE4-B72F-44F0-AF6F-003C34C5FA63}" destId="{B2505D1B-0B3A-4514-AD28-469DCE6685AB}" srcOrd="1" destOrd="0" presId="urn:microsoft.com/office/officeart/2005/8/layout/hProcess9#1"/>
    <dgm:cxn modelId="{0C7FE405-404E-495A-9490-AD4D37DD0EA6}" type="presParOf" srcId="{DCD6FCE4-B72F-44F0-AF6F-003C34C5FA63}" destId="{C0ADA370-5C44-48E6-AB56-1651CC7BA637}" srcOrd="2" destOrd="0" presId="urn:microsoft.com/office/officeart/2005/8/layout/hProcess9#1"/>
    <dgm:cxn modelId="{52561C27-2F52-444B-B3D3-177673ACFE72}" type="presParOf" srcId="{DCD6FCE4-B72F-44F0-AF6F-003C34C5FA63}" destId="{2C92AF2E-3C7B-4DA4-9565-565940CB1FD5}" srcOrd="3" destOrd="0" presId="urn:microsoft.com/office/officeart/2005/8/layout/hProcess9#1"/>
    <dgm:cxn modelId="{77FBABB5-23B0-4A01-AFB0-A2A56E7D3FCE}" type="presParOf" srcId="{DCD6FCE4-B72F-44F0-AF6F-003C34C5FA63}" destId="{7714A4EC-9A10-4300-BE0D-DCF2F48250ED}" srcOrd="4" destOrd="0" presId="urn:microsoft.com/office/officeart/2005/8/layout/hProcess9#1"/>
    <dgm:cxn modelId="{CE957885-E84B-4964-87F9-92FED97A67D7}" type="presParOf" srcId="{DCD6FCE4-B72F-44F0-AF6F-003C34C5FA63}" destId="{F0820B5D-43F2-4C74-ACB8-108EB8D5BCC5}" srcOrd="5" destOrd="0" presId="urn:microsoft.com/office/officeart/2005/8/layout/hProcess9#1"/>
    <dgm:cxn modelId="{094F53DB-9886-4AE2-B7FC-A6CFF642BB7F}" type="presParOf" srcId="{DCD6FCE4-B72F-44F0-AF6F-003C34C5FA63}" destId="{E45A519B-478A-4AD1-828D-389CBDE02B8E}" srcOrd="6" destOrd="0" presId="urn:microsoft.com/office/officeart/2005/8/layout/hProcess9#1"/>
    <dgm:cxn modelId="{757650B9-3078-4F1C-8571-B88A05962EA0}" type="presParOf" srcId="{DCD6FCE4-B72F-44F0-AF6F-003C34C5FA63}" destId="{6323E24B-69C0-4DFF-B780-C372ABBA7224}" srcOrd="7" destOrd="0" presId="urn:microsoft.com/office/officeart/2005/8/layout/hProcess9#1"/>
    <dgm:cxn modelId="{8C6FB33E-1BAD-4D99-98B5-B0E02B37ACB7}" type="presParOf" srcId="{DCD6FCE4-B72F-44F0-AF6F-003C34C5FA63}" destId="{C016A839-01FD-4598-A6DC-1575565FE665}" srcOrd="8" destOrd="0" presId="urn:microsoft.com/office/officeart/2005/8/layout/hProcess9#1"/>
    <dgm:cxn modelId="{FEB7D728-EB67-47BE-964F-0558B5AD19DD}" type="presParOf" srcId="{DCD6FCE4-B72F-44F0-AF6F-003C34C5FA63}" destId="{C88433CC-3C06-4824-8D9F-646D7CA56674}" srcOrd="9" destOrd="0" presId="urn:microsoft.com/office/officeart/2005/8/layout/hProcess9#1"/>
    <dgm:cxn modelId="{DB250B59-FE9F-406B-B901-936D0646E832}" type="presParOf" srcId="{DCD6FCE4-B72F-44F0-AF6F-003C34C5FA63}" destId="{DA87F3B6-5C0B-4FC5-9B14-48FD13CDED58}" srcOrd="10" destOrd="0" presId="urn:microsoft.com/office/officeart/2005/8/layout/hProcess9#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258090" cy="2516577"/>
        <a:chOff x="0" y="0"/>
        <a:chExt cx="1258090" cy="2516577"/>
      </a:xfrm>
    </dsp:grpSpPr>
    <dsp:sp modelId="{8D037C2A-6147-420C-9B35-96D8D4CF8AE7}">
      <dsp:nvSpPr>
        <dsp:cNvPr id="3" name="圆角矩形 2"/>
        <dsp:cNvSpPr/>
      </dsp:nvSpPr>
      <dsp:spPr bwMode="white">
        <a:xfrm>
          <a:off x="0" y="0"/>
          <a:ext cx="1258090" cy="347243"/>
        </a:xfrm>
        <a:prstGeom prst="roundRect">
          <a:avLst/>
        </a:prstGeom>
      </dsp:spPr>
      <dsp:style>
        <a:lnRef idx="0">
          <a:schemeClr val="lt1"/>
        </a:lnRef>
        <a:fillRef idx="3">
          <a:schemeClr val="accent2">
            <a:hueOff val="0"/>
            <a:satOff val="0"/>
            <a:lumOff val="0"/>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大气</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0"/>
        <a:ext cx="1258090" cy="347243"/>
      </dsp:txXfrm>
    </dsp:sp>
    <dsp:sp modelId="{6AF98690-A447-43F2-A0F3-16B8D0997796}">
      <dsp:nvSpPr>
        <dsp:cNvPr id="4" name="圆角矩形 3"/>
        <dsp:cNvSpPr/>
      </dsp:nvSpPr>
      <dsp:spPr bwMode="white">
        <a:xfrm>
          <a:off x="0" y="361556"/>
          <a:ext cx="1258090" cy="347243"/>
        </a:xfrm>
        <a:prstGeom prst="roundRect">
          <a:avLst/>
        </a:prstGeom>
      </dsp:spPr>
      <dsp:style>
        <a:lnRef idx="0">
          <a:schemeClr val="lt1"/>
        </a:lnRef>
        <a:fillRef idx="3">
          <a:schemeClr val="accent2">
            <a:hueOff val="780000"/>
            <a:satOff val="-979"/>
            <a:lumOff val="196"/>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水</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361556"/>
        <a:ext cx="1258090" cy="347243"/>
      </dsp:txXfrm>
    </dsp:sp>
    <dsp:sp modelId="{A8D1D33F-017B-4CB5-B352-709FB1BCB8C0}">
      <dsp:nvSpPr>
        <dsp:cNvPr id="5" name="圆角矩形 4"/>
        <dsp:cNvSpPr/>
      </dsp:nvSpPr>
      <dsp:spPr bwMode="white">
        <a:xfrm>
          <a:off x="0" y="723111"/>
          <a:ext cx="1258090" cy="347243"/>
        </a:xfrm>
        <a:prstGeom prst="roundRect">
          <a:avLst/>
        </a:prstGeom>
      </dsp:spPr>
      <dsp:style>
        <a:lnRef idx="0">
          <a:schemeClr val="lt1"/>
        </a:lnRef>
        <a:fillRef idx="3">
          <a:schemeClr val="accent2">
            <a:hueOff val="1560000"/>
            <a:satOff val="-1960"/>
            <a:lumOff val="392"/>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海洋</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723111"/>
        <a:ext cx="1258090" cy="347243"/>
      </dsp:txXfrm>
    </dsp:sp>
    <dsp:sp modelId="{F74BB0F7-AFBE-446D-87E5-794B5708404B}">
      <dsp:nvSpPr>
        <dsp:cNvPr id="6" name="圆角矩形 5"/>
        <dsp:cNvSpPr/>
      </dsp:nvSpPr>
      <dsp:spPr bwMode="white">
        <a:xfrm>
          <a:off x="0" y="1084667"/>
          <a:ext cx="1258090" cy="347243"/>
        </a:xfrm>
        <a:prstGeom prst="roundRect">
          <a:avLst/>
        </a:prstGeom>
      </dsp:spPr>
      <dsp:style>
        <a:lnRef idx="0">
          <a:schemeClr val="lt1"/>
        </a:lnRef>
        <a:fillRef idx="3">
          <a:schemeClr val="accent2">
            <a:hueOff val="2340000"/>
            <a:satOff val="-2940"/>
            <a:lumOff val="588"/>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土地</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1084667"/>
        <a:ext cx="1258090" cy="347243"/>
      </dsp:txXfrm>
    </dsp:sp>
    <dsp:sp modelId="{6DEF7152-A2C8-43FD-82A7-FC8DF10ED0E7}">
      <dsp:nvSpPr>
        <dsp:cNvPr id="7" name="圆角矩形 6"/>
        <dsp:cNvSpPr/>
      </dsp:nvSpPr>
      <dsp:spPr bwMode="white">
        <a:xfrm>
          <a:off x="0" y="1446223"/>
          <a:ext cx="1258090" cy="347243"/>
        </a:xfrm>
        <a:prstGeom prst="roundRect">
          <a:avLst/>
        </a:prstGeom>
      </dsp:spPr>
      <dsp:style>
        <a:lnRef idx="0">
          <a:schemeClr val="lt1"/>
        </a:lnRef>
        <a:fillRef idx="3">
          <a:schemeClr val="accent2">
            <a:hueOff val="3120000"/>
            <a:satOff val="-3921"/>
            <a:lumOff val="784"/>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矿藏</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1446223"/>
        <a:ext cx="1258090" cy="347243"/>
      </dsp:txXfrm>
    </dsp:sp>
    <dsp:sp modelId="{183A7150-AE27-4F9E-A21B-83BBDD8F2090}">
      <dsp:nvSpPr>
        <dsp:cNvPr id="8" name="圆角矩形 7"/>
        <dsp:cNvSpPr/>
      </dsp:nvSpPr>
      <dsp:spPr bwMode="white">
        <a:xfrm>
          <a:off x="0" y="1807778"/>
          <a:ext cx="1258090" cy="347243"/>
        </a:xfrm>
        <a:prstGeom prst="roundRect">
          <a:avLst/>
        </a:prstGeom>
      </dsp:spPr>
      <dsp:style>
        <a:lnRef idx="0">
          <a:schemeClr val="lt1"/>
        </a:lnRef>
        <a:fillRef idx="3">
          <a:schemeClr val="accent2">
            <a:hueOff val="3900000"/>
            <a:satOff val="-4901"/>
            <a:lumOff val="980"/>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森林</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1807778"/>
        <a:ext cx="1258090" cy="347243"/>
      </dsp:txXfrm>
    </dsp:sp>
    <dsp:sp modelId="{D75A14FD-F604-4BAB-90A0-11534A7AE26B}">
      <dsp:nvSpPr>
        <dsp:cNvPr id="9" name="圆角矩形 8"/>
        <dsp:cNvSpPr/>
      </dsp:nvSpPr>
      <dsp:spPr bwMode="white">
        <a:xfrm>
          <a:off x="0" y="2169334"/>
          <a:ext cx="1258090" cy="347243"/>
        </a:xfrm>
        <a:prstGeom prst="roundRect">
          <a:avLst/>
        </a:prstGeom>
      </dsp:spPr>
      <dsp:style>
        <a:lnRef idx="0">
          <a:schemeClr val="lt1"/>
        </a:lnRef>
        <a:fillRef idx="3">
          <a:schemeClr val="accent2">
            <a:hueOff val="4680000"/>
            <a:satOff val="-5881"/>
            <a:lumOff val="1176"/>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草原</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2169334"/>
        <a:ext cx="1258090" cy="347243"/>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258090" cy="2516578"/>
        <a:chOff x="0" y="0"/>
        <a:chExt cx="1258090" cy="2516578"/>
      </a:xfrm>
    </dsp:grpSpPr>
    <dsp:sp modelId="{681CF19C-9029-48C8-BC62-E75FBFA0E2D9}">
      <dsp:nvSpPr>
        <dsp:cNvPr id="3" name="圆角矩形 2"/>
        <dsp:cNvSpPr/>
      </dsp:nvSpPr>
      <dsp:spPr bwMode="white">
        <a:xfrm>
          <a:off x="0" y="0"/>
          <a:ext cx="1258090" cy="347243"/>
        </a:xfrm>
        <a:prstGeom prst="roundRect">
          <a:avLst/>
        </a:prstGeom>
      </dsp:spPr>
      <dsp:style>
        <a:lnRef idx="0">
          <a:schemeClr val="lt1"/>
        </a:lnRef>
        <a:fillRef idx="3">
          <a:schemeClr val="accent2">
            <a:hueOff val="0"/>
            <a:satOff val="0"/>
            <a:lumOff val="0"/>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野生生物</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0"/>
        <a:ext cx="1258090" cy="347243"/>
      </dsp:txXfrm>
    </dsp:sp>
    <dsp:sp modelId="{22E11E98-A2B7-453B-977F-AA3668857784}">
      <dsp:nvSpPr>
        <dsp:cNvPr id="4" name="圆角矩形 3"/>
        <dsp:cNvSpPr/>
      </dsp:nvSpPr>
      <dsp:spPr bwMode="white">
        <a:xfrm>
          <a:off x="0" y="361556"/>
          <a:ext cx="1258090" cy="347243"/>
        </a:xfrm>
        <a:prstGeom prst="roundRect">
          <a:avLst/>
        </a:prstGeom>
      </dsp:spPr>
      <dsp:style>
        <a:lnRef idx="0">
          <a:schemeClr val="lt1"/>
        </a:lnRef>
        <a:fillRef idx="3">
          <a:schemeClr val="accent2">
            <a:hueOff val="780000"/>
            <a:satOff val="-979"/>
            <a:lumOff val="196"/>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自然遗迹</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361556"/>
        <a:ext cx="1258090" cy="347243"/>
      </dsp:txXfrm>
    </dsp:sp>
    <dsp:sp modelId="{38632258-1522-4878-BD10-21C5AC796158}">
      <dsp:nvSpPr>
        <dsp:cNvPr id="5" name="圆角矩形 4"/>
        <dsp:cNvSpPr/>
      </dsp:nvSpPr>
      <dsp:spPr bwMode="white">
        <a:xfrm>
          <a:off x="0" y="723112"/>
          <a:ext cx="1258090" cy="347243"/>
        </a:xfrm>
        <a:prstGeom prst="roundRect">
          <a:avLst/>
        </a:prstGeom>
      </dsp:spPr>
      <dsp:style>
        <a:lnRef idx="0">
          <a:schemeClr val="lt1"/>
        </a:lnRef>
        <a:fillRef idx="3">
          <a:schemeClr val="accent2">
            <a:hueOff val="1560000"/>
            <a:satOff val="-1960"/>
            <a:lumOff val="392"/>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人文遗迹</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723112"/>
        <a:ext cx="1258090" cy="347243"/>
      </dsp:txXfrm>
    </dsp:sp>
    <dsp:sp modelId="{EDF19B5E-64CD-4286-9CB8-6359C0C3A363}">
      <dsp:nvSpPr>
        <dsp:cNvPr id="6" name="圆角矩形 5"/>
        <dsp:cNvSpPr/>
      </dsp:nvSpPr>
      <dsp:spPr bwMode="white">
        <a:xfrm>
          <a:off x="0" y="1084667"/>
          <a:ext cx="1258090" cy="347243"/>
        </a:xfrm>
        <a:prstGeom prst="roundRect">
          <a:avLst/>
        </a:prstGeom>
      </dsp:spPr>
      <dsp:style>
        <a:lnRef idx="0">
          <a:schemeClr val="lt1"/>
        </a:lnRef>
        <a:fillRef idx="3">
          <a:schemeClr val="accent2">
            <a:hueOff val="2340000"/>
            <a:satOff val="-2940"/>
            <a:lumOff val="588"/>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自然保护区</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1084667"/>
        <a:ext cx="1258090" cy="347243"/>
      </dsp:txXfrm>
    </dsp:sp>
    <dsp:sp modelId="{2D574438-6302-4343-A21E-D13B687677E1}">
      <dsp:nvSpPr>
        <dsp:cNvPr id="7" name="圆角矩形 6"/>
        <dsp:cNvSpPr/>
      </dsp:nvSpPr>
      <dsp:spPr bwMode="white">
        <a:xfrm>
          <a:off x="0" y="1446223"/>
          <a:ext cx="1258090" cy="347243"/>
        </a:xfrm>
        <a:prstGeom prst="roundRect">
          <a:avLst/>
        </a:prstGeom>
      </dsp:spPr>
      <dsp:style>
        <a:lnRef idx="0">
          <a:schemeClr val="lt1"/>
        </a:lnRef>
        <a:fillRef idx="3">
          <a:schemeClr val="accent2">
            <a:hueOff val="3120000"/>
            <a:satOff val="-3921"/>
            <a:lumOff val="784"/>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风景名胜区</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1446223"/>
        <a:ext cx="1258090" cy="347243"/>
      </dsp:txXfrm>
    </dsp:sp>
    <dsp:sp modelId="{186C41D0-A966-4D63-A7ED-385990C5BD38}">
      <dsp:nvSpPr>
        <dsp:cNvPr id="8" name="圆角矩形 7"/>
        <dsp:cNvSpPr/>
      </dsp:nvSpPr>
      <dsp:spPr bwMode="white">
        <a:xfrm>
          <a:off x="0" y="1807779"/>
          <a:ext cx="1258090" cy="347243"/>
        </a:xfrm>
        <a:prstGeom prst="roundRect">
          <a:avLst/>
        </a:prstGeom>
      </dsp:spPr>
      <dsp:style>
        <a:lnRef idx="0">
          <a:schemeClr val="lt1"/>
        </a:lnRef>
        <a:fillRef idx="3">
          <a:schemeClr val="accent2">
            <a:hueOff val="3900000"/>
            <a:satOff val="-4901"/>
            <a:lumOff val="980"/>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城市</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1807779"/>
        <a:ext cx="1258090" cy="347243"/>
      </dsp:txXfrm>
    </dsp:sp>
    <dsp:sp modelId="{0EE83366-4AF8-4AA2-868B-B06B8C6AF1F6}">
      <dsp:nvSpPr>
        <dsp:cNvPr id="9" name="圆角矩形 8"/>
        <dsp:cNvSpPr/>
      </dsp:nvSpPr>
      <dsp:spPr bwMode="white">
        <a:xfrm>
          <a:off x="0" y="2169335"/>
          <a:ext cx="1258090" cy="347243"/>
        </a:xfrm>
        <a:prstGeom prst="roundRect">
          <a:avLst/>
        </a:prstGeom>
      </dsp:spPr>
      <dsp:style>
        <a:lnRef idx="0">
          <a:schemeClr val="lt1"/>
        </a:lnRef>
        <a:fillRef idx="3">
          <a:schemeClr val="accent2">
            <a:hueOff val="4680000"/>
            <a:satOff val="-5881"/>
            <a:lumOff val="1176"/>
            <a:alpha val="100000"/>
          </a:schemeClr>
        </a:fillRef>
        <a:effectRef idx="2">
          <a:scrgbClr r="0" g="0" b="0"/>
        </a:effectRef>
        <a:fontRef idx="minor">
          <a:schemeClr val="lt1"/>
        </a:fontRef>
      </dsp:style>
      <dsp:txBody>
        <a:bodyPr lIns="60960" tIns="60960" rIns="60960" bIns="6096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gn="ctr">
            <a:lnSpc>
              <a:spcPct val="100000"/>
            </a:lnSpc>
            <a:spcBef>
              <a:spcPct val="0"/>
            </a:spcBef>
            <a:spcAft>
              <a:spcPct val="35000"/>
            </a:spcAft>
          </a:pPr>
          <a:r>
            <a:rPr lang="zh-CN" altLang="en-US" sz="16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乡村</a:t>
          </a:r>
          <a:endParaRPr lang="zh-CN" altLang="en-US" sz="1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0" y="2169335"/>
        <a:ext cx="1258090" cy="347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776814" cy="2536056"/>
        <a:chOff x="0" y="0"/>
        <a:chExt cx="7776814" cy="2536056"/>
      </a:xfrm>
    </dsp:grpSpPr>
    <dsp:sp modelId="{99954543-0D82-4683-B0C6-AF95DCA428F3}">
      <dsp:nvSpPr>
        <dsp:cNvPr id="3" name="右箭头 2"/>
        <dsp:cNvSpPr/>
      </dsp:nvSpPr>
      <dsp:spPr bwMode="white">
        <a:xfrm>
          <a:off x="583261" y="0"/>
          <a:ext cx="6610292" cy="2536056"/>
        </a:xfrm>
        <a:prstGeom prst="rightArrow">
          <a:avLst/>
        </a:prstGeom>
      </dsp:spPr>
      <dsp:style>
        <a:lnRef idx="0">
          <a:schemeClr val="dk1"/>
        </a:lnRef>
        <a:fillRef idx="1">
          <a:schemeClr val="accent2">
            <a:tint val="40000"/>
          </a:schemeClr>
        </a:fillRef>
        <a:effectRef idx="0">
          <a:scrgbClr r="0" g="0" b="0"/>
        </a:effectRef>
        <a:fontRef idx="minor"/>
      </dsp:style>
      <dsp:txXfrm>
        <a:off x="583261" y="0"/>
        <a:ext cx="6610292" cy="2536056"/>
      </dsp:txXfrm>
    </dsp:sp>
    <dsp:sp modelId="{BC19E9F5-EE5B-400F-8748-DDD08BB526D6}">
      <dsp:nvSpPr>
        <dsp:cNvPr id="4" name="圆角矩形 3"/>
        <dsp:cNvSpPr/>
      </dsp:nvSpPr>
      <dsp:spPr bwMode="white">
        <a:xfrm>
          <a:off x="0" y="760817"/>
          <a:ext cx="1138070" cy="1014422"/>
        </a:xfrm>
        <a:prstGeom prst="roundRect">
          <a:avLst/>
        </a:prstGeom>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latin typeface="微软雅黑" panose="020B0503020204020204" pitchFamily="34" charset="-122"/>
              <a:ea typeface="微软雅黑" panose="020B0503020204020204" pitchFamily="34" charset="-122"/>
            </a:rPr>
            <a:t>项目环评</a:t>
          </a:r>
          <a:endParaRPr lang="zh-CN" altLang="en-US" sz="1600" dirty="0">
            <a:latin typeface="微软雅黑" panose="020B0503020204020204" pitchFamily="34" charset="-122"/>
            <a:ea typeface="微软雅黑" panose="020B0503020204020204" pitchFamily="34" charset="-122"/>
          </a:endParaRPr>
        </a:p>
      </dsp:txBody>
      <dsp:txXfrm>
        <a:off x="0" y="760817"/>
        <a:ext cx="1138070" cy="1014422"/>
      </dsp:txXfrm>
    </dsp:sp>
    <dsp:sp modelId="{C0ADA370-5C44-48E6-AB56-1651CC7BA637}">
      <dsp:nvSpPr>
        <dsp:cNvPr id="5" name="圆角矩形 4"/>
        <dsp:cNvSpPr/>
      </dsp:nvSpPr>
      <dsp:spPr bwMode="white">
        <a:xfrm>
          <a:off x="1327749" y="760817"/>
          <a:ext cx="1138070" cy="1014422"/>
        </a:xfrm>
        <a:prstGeom prst="roundRect">
          <a:avLst/>
        </a:prstGeom>
      </dsp:spPr>
      <dsp:style>
        <a:lnRef idx="2">
          <a:schemeClr val="lt1"/>
        </a:lnRef>
        <a:fillRef idx="1">
          <a:schemeClr val="accent3"/>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latin typeface="微软雅黑" panose="020B0503020204020204" pitchFamily="34" charset="-122"/>
              <a:ea typeface="微软雅黑" panose="020B0503020204020204" pitchFamily="34" charset="-122"/>
            </a:rPr>
            <a:t>环评批复</a:t>
          </a:r>
          <a:endParaRPr lang="zh-CN" altLang="en-US" sz="1600" dirty="0">
            <a:latin typeface="微软雅黑" panose="020B0503020204020204" pitchFamily="34" charset="-122"/>
            <a:ea typeface="微软雅黑" panose="020B0503020204020204" pitchFamily="34" charset="-122"/>
          </a:endParaRPr>
        </a:p>
      </dsp:txBody>
      <dsp:txXfrm>
        <a:off x="1327749" y="760817"/>
        <a:ext cx="1138070" cy="1014422"/>
      </dsp:txXfrm>
    </dsp:sp>
    <dsp:sp modelId="{7714A4EC-9A10-4300-BE0D-DCF2F48250ED}">
      <dsp:nvSpPr>
        <dsp:cNvPr id="6" name="圆角矩形 5"/>
        <dsp:cNvSpPr/>
      </dsp:nvSpPr>
      <dsp:spPr bwMode="white">
        <a:xfrm>
          <a:off x="2655497" y="760817"/>
          <a:ext cx="1138070" cy="1014422"/>
        </a:xfrm>
        <a:prstGeom prst="roundRect">
          <a:avLst/>
        </a:prstGeom>
      </dsp:spPr>
      <dsp:style>
        <a:lnRef idx="2">
          <a:schemeClr val="lt1"/>
        </a:lnRef>
        <a:fillRef idx="1">
          <a:schemeClr val="accent4"/>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latin typeface="微软雅黑" panose="020B0503020204020204" pitchFamily="34" charset="-122"/>
              <a:ea typeface="微软雅黑" panose="020B0503020204020204" pitchFamily="34" charset="-122"/>
            </a:rPr>
            <a:t>试运行批复</a:t>
          </a:r>
          <a:endParaRPr lang="zh-CN" altLang="en-US" sz="1600" dirty="0">
            <a:latin typeface="微软雅黑" panose="020B0503020204020204" pitchFamily="34" charset="-122"/>
            <a:ea typeface="微软雅黑" panose="020B0503020204020204" pitchFamily="34" charset="-122"/>
          </a:endParaRPr>
        </a:p>
      </dsp:txBody>
      <dsp:txXfrm>
        <a:off x="2655497" y="760817"/>
        <a:ext cx="1138070" cy="1014422"/>
      </dsp:txXfrm>
    </dsp:sp>
    <dsp:sp modelId="{E45A519B-478A-4AD1-828D-389CBDE02B8E}">
      <dsp:nvSpPr>
        <dsp:cNvPr id="7" name="圆角矩形 6"/>
        <dsp:cNvSpPr/>
      </dsp:nvSpPr>
      <dsp:spPr bwMode="white">
        <a:xfrm>
          <a:off x="3983246" y="760817"/>
          <a:ext cx="1138070" cy="1014422"/>
        </a:xfrm>
        <a:prstGeom prst="roundRect">
          <a:avLst/>
        </a:prstGeom>
      </dsp:spPr>
      <dsp:style>
        <a:lnRef idx="2">
          <a:schemeClr val="lt1"/>
        </a:lnRef>
        <a:fillRef idx="1">
          <a:schemeClr val="accent5"/>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latin typeface="微软雅黑" panose="020B0503020204020204" pitchFamily="34" charset="-122"/>
              <a:ea typeface="微软雅黑" panose="020B0503020204020204" pitchFamily="34" charset="-122"/>
            </a:rPr>
            <a:t>竣工环境保护验收监测</a:t>
          </a:r>
          <a:endParaRPr lang="zh-CN" altLang="en-US" sz="1600" dirty="0">
            <a:latin typeface="微软雅黑" panose="020B0503020204020204" pitchFamily="34" charset="-122"/>
            <a:ea typeface="微软雅黑" panose="020B0503020204020204" pitchFamily="34" charset="-122"/>
          </a:endParaRPr>
        </a:p>
      </dsp:txBody>
      <dsp:txXfrm>
        <a:off x="3983246" y="760817"/>
        <a:ext cx="1138070" cy="1014422"/>
      </dsp:txXfrm>
    </dsp:sp>
    <dsp:sp modelId="{C016A839-01FD-4598-A6DC-1575565FE665}">
      <dsp:nvSpPr>
        <dsp:cNvPr id="8" name="圆角矩形 7"/>
        <dsp:cNvSpPr/>
      </dsp:nvSpPr>
      <dsp:spPr bwMode="white">
        <a:xfrm>
          <a:off x="5310995" y="760817"/>
          <a:ext cx="1138070" cy="1014422"/>
        </a:xfrm>
        <a:prstGeom prst="roundRect">
          <a:avLst/>
        </a:prstGeom>
      </dsp:spPr>
      <dsp:style>
        <a:lnRef idx="2">
          <a:schemeClr val="lt1"/>
        </a:lnRef>
        <a:fillRef idx="1">
          <a:schemeClr val="accent6"/>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latin typeface="微软雅黑" panose="020B0503020204020204" pitchFamily="34" charset="-122"/>
              <a:ea typeface="微软雅黑" panose="020B0503020204020204" pitchFamily="34" charset="-122"/>
            </a:rPr>
            <a:t>竣工环境保护验收</a:t>
          </a:r>
          <a:endParaRPr lang="zh-CN" altLang="en-US" sz="1600" dirty="0">
            <a:latin typeface="微软雅黑" panose="020B0503020204020204" pitchFamily="34" charset="-122"/>
            <a:ea typeface="微软雅黑" panose="020B0503020204020204" pitchFamily="34" charset="-122"/>
          </a:endParaRPr>
        </a:p>
      </dsp:txBody>
      <dsp:txXfrm>
        <a:off x="5310995" y="760817"/>
        <a:ext cx="1138070" cy="1014422"/>
      </dsp:txXfrm>
    </dsp:sp>
    <dsp:sp modelId="{DA87F3B6-5C0B-4FC5-9B14-48FD13CDED58}">
      <dsp:nvSpPr>
        <dsp:cNvPr id="9" name="圆角矩形 8"/>
        <dsp:cNvSpPr/>
      </dsp:nvSpPr>
      <dsp:spPr bwMode="white">
        <a:xfrm>
          <a:off x="6638744" y="760817"/>
          <a:ext cx="1138070" cy="1014422"/>
        </a:xfrm>
        <a:prstGeom prst="roundRect">
          <a:avLst/>
        </a:prstGeom>
      </dsp:spPr>
      <dsp:style>
        <a:lnRef idx="2">
          <a:schemeClr val="lt1"/>
        </a:lnRef>
        <a:fillRef idx="1">
          <a:schemeClr val="accent2"/>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latin typeface="微软雅黑" panose="020B0503020204020204" pitchFamily="34" charset="-122"/>
              <a:ea typeface="微软雅黑" panose="020B0503020204020204" pitchFamily="34" charset="-122"/>
            </a:rPr>
            <a:t>正式投入运行</a:t>
          </a:r>
          <a:endParaRPr lang="zh-CN" altLang="en-US" sz="1600" dirty="0">
            <a:latin typeface="微软雅黑" panose="020B0503020204020204" pitchFamily="34" charset="-122"/>
            <a:ea typeface="微软雅黑" panose="020B0503020204020204" pitchFamily="34" charset="-122"/>
          </a:endParaRPr>
        </a:p>
      </dsp:txBody>
      <dsp:txXfrm>
        <a:off x="6638744" y="760817"/>
        <a:ext cx="1138070" cy="1014422"/>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2">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C34BFD12-38B8-41E6-93D2-28493C50694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A9612622-35C7-407C-A248-60EB02DF0BD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371680" y="1341438"/>
            <a:ext cx="459740" cy="2592288"/>
          </a:xfrm>
          <a:prstGeom prst="rect">
            <a:avLst/>
          </a:prstGeom>
          <a:noFill/>
        </p:spPr>
        <p:txBody>
          <a:bodyPr vert="eaVert" wrap="square" lIns="91440" tIns="45720" rIns="91440" bIns="45720" anchor="ctr">
            <a:spAutoFit/>
            <a:scene3d>
              <a:camera prst="orthographicFront"/>
              <a:lightRig rig="balanced" dir="t">
                <a:rot lat="0" lon="0" rev="2100000"/>
              </a:lightRig>
            </a:scene3d>
            <a:sp3d extrusionH="57150" prstMaterial="metal">
              <a:bevelT w="38100" h="25400"/>
              <a:contourClr>
                <a:schemeClr val="bg2"/>
              </a:contourClr>
            </a:sp3d>
          </a:bodyPr>
          <a:lstStyle/>
          <a:p>
            <a:pPr algn="l"/>
            <a:r>
              <a:rPr lang="zh-CN" altLang="en-US" b="1" dirty="0" smtClean="0">
                <a:ln w="50800"/>
                <a:solidFill>
                  <a:schemeClr val="bg1">
                    <a:shade val="50000"/>
                  </a:schemeClr>
                </a:solidFill>
                <a:latin typeface="微软雅黑" panose="020B0503020204020204" pitchFamily="34" charset="-122"/>
                <a:ea typeface="微软雅黑" panose="020B0503020204020204" pitchFamily="34" charset="-122"/>
                <a:cs typeface="微软雅黑" panose="020B0503020204020204" pitchFamily="34" charset="-122"/>
              </a:rPr>
              <a:t>环保常识篇</a:t>
            </a:r>
            <a:endParaRPr lang="zh-CN" altLang="en-US" b="1" dirty="0">
              <a:ln w="50800"/>
              <a:solidFill>
                <a:schemeClr val="bg1">
                  <a:shade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3" name="矩形 2"/>
          <p:cNvSpPr/>
          <p:nvPr userDrawn="1"/>
        </p:nvSpPr>
        <p:spPr>
          <a:xfrm>
            <a:off x="371680" y="1341438"/>
            <a:ext cx="459740" cy="2592288"/>
          </a:xfrm>
          <a:prstGeom prst="rect">
            <a:avLst/>
          </a:prstGeom>
          <a:noFill/>
        </p:spPr>
        <p:txBody>
          <a:bodyPr vert="eaVert" wrap="square" lIns="91440" tIns="45720" rIns="91440" bIns="45720" anchor="ctr">
            <a:spAutoFit/>
            <a:scene3d>
              <a:camera prst="orthographicFront"/>
              <a:lightRig rig="balanced" dir="t">
                <a:rot lat="0" lon="0" rev="2100000"/>
              </a:lightRig>
            </a:scene3d>
            <a:sp3d extrusionH="57150" prstMaterial="metal">
              <a:bevelT w="38100" h="25400"/>
              <a:contourClr>
                <a:schemeClr val="bg2"/>
              </a:contourClr>
            </a:sp3d>
          </a:bodyPr>
          <a:lstStyle/>
          <a:p>
            <a:pPr algn="l"/>
            <a:r>
              <a:rPr lang="zh-CN" altLang="en-US" b="1" dirty="0" smtClean="0">
                <a:ln w="50800"/>
                <a:solidFill>
                  <a:schemeClr val="bg1">
                    <a:shade val="50000"/>
                  </a:schemeClr>
                </a:solidFill>
                <a:latin typeface="微软雅黑" panose="020B0503020204020204" pitchFamily="34" charset="-122"/>
                <a:ea typeface="微软雅黑" panose="020B0503020204020204" pitchFamily="34" charset="-122"/>
                <a:cs typeface="微软雅黑" panose="020B0503020204020204" pitchFamily="34" charset="-122"/>
              </a:rPr>
              <a:t>环保法律法规篇</a:t>
            </a:r>
            <a:endParaRPr lang="zh-CN" altLang="en-US" b="1" dirty="0">
              <a:ln w="50800"/>
              <a:solidFill>
                <a:schemeClr val="bg1">
                  <a:shade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4" name="矩形 3"/>
          <p:cNvSpPr/>
          <p:nvPr userDrawn="1"/>
        </p:nvSpPr>
        <p:spPr>
          <a:xfrm>
            <a:off x="371680" y="1341438"/>
            <a:ext cx="459740" cy="2592288"/>
          </a:xfrm>
          <a:prstGeom prst="rect">
            <a:avLst/>
          </a:prstGeom>
          <a:noFill/>
        </p:spPr>
        <p:txBody>
          <a:bodyPr vert="eaVert" wrap="square" lIns="91440" tIns="45720" rIns="91440" bIns="45720" anchor="ctr">
            <a:spAutoFit/>
            <a:scene3d>
              <a:camera prst="orthographicFront"/>
              <a:lightRig rig="balanced" dir="t">
                <a:rot lat="0" lon="0" rev="2100000"/>
              </a:lightRig>
            </a:scene3d>
            <a:sp3d extrusionH="57150" prstMaterial="metal">
              <a:bevelT w="38100" h="25400"/>
              <a:contourClr>
                <a:schemeClr val="bg2"/>
              </a:contourClr>
            </a:sp3d>
          </a:bodyPr>
          <a:lstStyle/>
          <a:p>
            <a:pPr algn="l"/>
            <a:r>
              <a:rPr lang="zh-CN" altLang="en-US" b="1" dirty="0" smtClean="0">
                <a:ln w="50800"/>
                <a:solidFill>
                  <a:schemeClr val="bg1">
                    <a:shade val="50000"/>
                  </a:schemeClr>
                </a:solidFill>
                <a:latin typeface="微软雅黑" panose="020B0503020204020204" pitchFamily="34" charset="-122"/>
                <a:ea typeface="微软雅黑" panose="020B0503020204020204" pitchFamily="34" charset="-122"/>
                <a:cs typeface="微软雅黑" panose="020B0503020204020204" pitchFamily="34" charset="-122"/>
              </a:rPr>
              <a:t>环保制度篇</a:t>
            </a:r>
            <a:endParaRPr lang="zh-CN" altLang="en-US" b="1" dirty="0">
              <a:ln w="50800"/>
              <a:solidFill>
                <a:schemeClr val="bg1">
                  <a:shade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3" name="矩形 2"/>
          <p:cNvSpPr/>
          <p:nvPr userDrawn="1"/>
        </p:nvSpPr>
        <p:spPr>
          <a:xfrm>
            <a:off x="371680" y="1341438"/>
            <a:ext cx="459740" cy="2592288"/>
          </a:xfrm>
          <a:prstGeom prst="rect">
            <a:avLst/>
          </a:prstGeom>
          <a:noFill/>
        </p:spPr>
        <p:txBody>
          <a:bodyPr vert="eaVert" wrap="square" lIns="91440" tIns="45720" rIns="91440" bIns="45720" anchor="ctr">
            <a:spAutoFit/>
            <a:scene3d>
              <a:camera prst="orthographicFront"/>
              <a:lightRig rig="balanced" dir="t">
                <a:rot lat="0" lon="0" rev="2100000"/>
              </a:lightRig>
            </a:scene3d>
            <a:sp3d extrusionH="57150" prstMaterial="metal">
              <a:bevelT w="38100" h="25400"/>
              <a:contourClr>
                <a:schemeClr val="bg2"/>
              </a:contourClr>
            </a:sp3d>
          </a:bodyPr>
          <a:lstStyle/>
          <a:p>
            <a:pPr algn="l"/>
            <a:r>
              <a:rPr lang="zh-CN" altLang="en-US" b="1" dirty="0" smtClean="0">
                <a:ln w="50800"/>
                <a:solidFill>
                  <a:schemeClr val="bg1">
                    <a:shade val="50000"/>
                  </a:schemeClr>
                </a:solidFill>
                <a:latin typeface="微软雅黑" panose="020B0503020204020204" pitchFamily="34" charset="-122"/>
                <a:ea typeface="微软雅黑" panose="020B0503020204020204" pitchFamily="34" charset="-122"/>
                <a:cs typeface="微软雅黑" panose="020B0503020204020204" pitchFamily="34" charset="-122"/>
              </a:rPr>
              <a:t>污染物治理篇</a:t>
            </a:r>
            <a:endParaRPr lang="zh-CN" altLang="en-US" b="1" dirty="0">
              <a:ln w="50800"/>
              <a:solidFill>
                <a:schemeClr val="bg1">
                  <a:shade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6356351"/>
            <a:ext cx="2057400" cy="365125"/>
          </a:xfrm>
          <a:prstGeom prst="rect">
            <a:avLst/>
          </a:prstGeom>
        </p:spPr>
        <p:txBody>
          <a:bodyPr/>
          <a:lstStyle/>
          <a:p>
            <a:fld id="{1CAED099-C3CC-49E1-BE59-DA8FE3574CEB}" type="datetimeFigureOut">
              <a:rPr lang="zh-CN" altLang="en-US" smtClean="0"/>
            </a:fld>
            <a:endParaRPr lang="zh-CN" altLang="en-US"/>
          </a:p>
        </p:txBody>
      </p:sp>
      <p:sp>
        <p:nvSpPr>
          <p:cNvPr id="5" name="页脚占位符 4"/>
          <p:cNvSpPr>
            <a:spLocks noGrp="1"/>
          </p:cNvSpPr>
          <p:nvPr>
            <p:ph type="ftr" sz="quarter" idx="11"/>
          </p:nvPr>
        </p:nvSpPr>
        <p:spPr>
          <a:xfrm>
            <a:off x="3028950" y="6356351"/>
            <a:ext cx="30861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6356351"/>
            <a:ext cx="2057400" cy="365125"/>
          </a:xfrm>
          <a:prstGeom prst="rect">
            <a:avLst/>
          </a:prstGeom>
        </p:spPr>
        <p:txBody>
          <a:bodyPr/>
          <a:lstStyle/>
          <a:p>
            <a:fld id="{45FAF5B9-1F9E-44E6-A365-1C17975A1C1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6457950" y="6349833"/>
            <a:ext cx="2025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直接连接符 7"/>
          <p:cNvCxnSpPr/>
          <p:nvPr userDrawn="1"/>
        </p:nvCxnSpPr>
        <p:spPr>
          <a:xfrm>
            <a:off x="1116012" y="980728"/>
            <a:ext cx="8027988" cy="0"/>
          </a:xfrm>
          <a:prstGeom prst="line">
            <a:avLst/>
          </a:prstGeom>
        </p:spPr>
        <p:style>
          <a:lnRef idx="2">
            <a:schemeClr val="dk1"/>
          </a:lnRef>
          <a:fillRef idx="0">
            <a:schemeClr val="dk1"/>
          </a:fillRef>
          <a:effectRef idx="1">
            <a:schemeClr val="dk1"/>
          </a:effectRef>
          <a:fontRef idx="minor">
            <a:schemeClr val="tx1"/>
          </a:fontRef>
        </p:style>
      </p:cxnSp>
      <p:pic>
        <p:nvPicPr>
          <p:cNvPr id="34823" name="그림 7" descr="1.png"/>
          <p:cNvPicPr>
            <a:picLocks noChangeAspect="1"/>
          </p:cNvPicPr>
          <p:nvPr userDrawn="1"/>
        </p:nvPicPr>
        <p:blipFill>
          <a:blip r:embed="rId7"/>
          <a:stretch>
            <a:fillRect/>
          </a:stretch>
        </p:blipFill>
        <p:spPr>
          <a:xfrm>
            <a:off x="0" y="39370"/>
            <a:ext cx="1139190" cy="1088390"/>
          </a:xfrm>
          <a:prstGeom prst="rect">
            <a:avLst/>
          </a:prstGeom>
          <a:noFill/>
          <a:ln w="9525">
            <a:noFill/>
          </a:ln>
        </p:spPr>
      </p:pic>
      <p:pic>
        <p:nvPicPr>
          <p:cNvPr id="2" name="图片 1" descr="09.02.1(1)"/>
          <p:cNvPicPr>
            <a:picLocks noChangeAspect="1"/>
          </p:cNvPicPr>
          <p:nvPr userDrawn="1"/>
        </p:nvPicPr>
        <p:blipFill>
          <a:blip r:embed="rId8"/>
          <a:stretch>
            <a:fillRect/>
          </a:stretch>
        </p:blipFill>
        <p:spPr>
          <a:xfrm>
            <a:off x="8082439" y="142875"/>
            <a:ext cx="928211" cy="4691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image" Target="../media/image1.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51.jpeg"/><Relationship Id="rId4" Type="http://schemas.openxmlformats.org/officeDocument/2006/relationships/tags" Target="../tags/tag16.xml"/><Relationship Id="rId3" Type="http://schemas.openxmlformats.org/officeDocument/2006/relationships/image" Target="../media/image50.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3" Type="http://schemas.openxmlformats.org/officeDocument/2006/relationships/slideLayout" Target="../slideLayouts/slideLayout1.xml"/><Relationship Id="rId22" Type="http://schemas.microsoft.com/office/2007/relationships/diagramDrawing" Target="../diagrams/drawing2.xml"/><Relationship Id="rId21" Type="http://schemas.openxmlformats.org/officeDocument/2006/relationships/diagramColors" Target="../diagrams/colors2.xml"/><Relationship Id="rId20" Type="http://schemas.openxmlformats.org/officeDocument/2006/relationships/diagramQuickStyle" Target="../diagrams/quickStyle2.xml"/><Relationship Id="rId2" Type="http://schemas.openxmlformats.org/officeDocument/2006/relationships/image" Target="../media/image7.jpeg"/><Relationship Id="rId19" Type="http://schemas.openxmlformats.org/officeDocument/2006/relationships/diagramLayout" Target="../diagrams/layout2.xml"/><Relationship Id="rId18" Type="http://schemas.openxmlformats.org/officeDocument/2006/relationships/diagramData" Target="../diagrams/data2.xml"/><Relationship Id="rId17" Type="http://schemas.microsoft.com/office/2007/relationships/diagramDrawing" Target="../diagrams/drawing1.xml"/><Relationship Id="rId16" Type="http://schemas.openxmlformats.org/officeDocument/2006/relationships/diagramColors" Target="../diagrams/colors1.xml"/><Relationship Id="rId15" Type="http://schemas.openxmlformats.org/officeDocument/2006/relationships/diagramQuickStyle" Target="../diagrams/quickStyle1.xml"/><Relationship Id="rId14" Type="http://schemas.openxmlformats.org/officeDocument/2006/relationships/diagramLayout" Target="../diagrams/layout1.xml"/><Relationship Id="rId13" Type="http://schemas.openxmlformats.org/officeDocument/2006/relationships/diagramData" Target="../diagrams/data1.xml"/><Relationship Id="rId12" Type="http://schemas.openxmlformats.org/officeDocument/2006/relationships/image" Target="../media/image17.jpeg"/><Relationship Id="rId11" Type="http://schemas.openxmlformats.org/officeDocument/2006/relationships/image" Target="../media/image16.jpeg"/><Relationship Id="rId10" Type="http://schemas.openxmlformats.org/officeDocument/2006/relationships/image" Target="../media/image15.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그림 9" descr="2.png"/>
          <p:cNvPicPr>
            <a:picLocks noChangeAspect="1"/>
          </p:cNvPicPr>
          <p:nvPr userDrawn="1"/>
        </p:nvPicPr>
        <p:blipFill>
          <a:blip r:embed="rId1"/>
          <a:stretch>
            <a:fillRect/>
          </a:stretch>
        </p:blipFill>
        <p:spPr>
          <a:xfrm>
            <a:off x="0" y="0"/>
            <a:ext cx="9144000" cy="6858000"/>
          </a:xfrm>
          <a:prstGeom prst="rect">
            <a:avLst/>
          </a:prstGeom>
          <a:noFill/>
          <a:ln w="9525">
            <a:noFill/>
          </a:ln>
        </p:spPr>
      </p:pic>
      <p:pic>
        <p:nvPicPr>
          <p:cNvPr id="3077" name="그림 10" descr="1.png"/>
          <p:cNvPicPr>
            <a:picLocks noChangeAspect="1"/>
          </p:cNvPicPr>
          <p:nvPr userDrawn="1"/>
        </p:nvPicPr>
        <p:blipFill>
          <a:blip r:embed="rId2"/>
          <a:stretch>
            <a:fillRect/>
          </a:stretch>
        </p:blipFill>
        <p:spPr>
          <a:xfrm>
            <a:off x="3478213" y="0"/>
            <a:ext cx="5665787" cy="5413375"/>
          </a:xfrm>
          <a:prstGeom prst="rect">
            <a:avLst/>
          </a:prstGeom>
          <a:noFill/>
          <a:ln w="9525">
            <a:noFill/>
          </a:ln>
        </p:spPr>
      </p:pic>
      <p:sp>
        <p:nvSpPr>
          <p:cNvPr id="5" name="矩形 4"/>
          <p:cNvSpPr/>
          <p:nvPr/>
        </p:nvSpPr>
        <p:spPr>
          <a:xfrm>
            <a:off x="483313" y="5139689"/>
            <a:ext cx="6597889" cy="645160"/>
          </a:xfrm>
          <a:prstGeom prst="rect">
            <a:avLst/>
          </a:prstGeom>
          <a:noFill/>
        </p:spPr>
        <p:txBody>
          <a:bodyPr wrap="square" lIns="91440" tIns="45720" rIns="91440" bIns="45720" anchor="ctr">
            <a:spAutoFit/>
            <a:scene3d>
              <a:camera prst="orthographicFront"/>
              <a:lightRig rig="threePt" dir="t"/>
            </a:scene3d>
          </a:bodyPr>
          <a:lstStyle/>
          <a:p>
            <a:r>
              <a:rPr lang="zh-CN" altLang="en-US" sz="3600" b="1" cap="none" spc="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pitchFamily="34" charset="-122"/>
                <a:ea typeface="微软雅黑" panose="020B0503020204020204" pitchFamily="34" charset="-122"/>
                <a:cs typeface="微软雅黑" panose="020B0503020204020204" pitchFamily="34" charset="-122"/>
              </a:rPr>
              <a:t>环境保护相关知识培训</a:t>
            </a:r>
            <a:endParaRPr lang="zh-CN" altLang="en-US" sz="3600" b="1" cap="none" spc="5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descr="7b0a2020202022776f7264617274223a20227b5c2269645c223a32353030343531362c5c227469645c223a31333439377d220a7d0a"/>
          <p:cNvSpPr txBox="1"/>
          <p:nvPr>
            <p:custDataLst>
              <p:tags r:id="rId3"/>
            </p:custDataLst>
          </p:nvPr>
        </p:nvSpPr>
        <p:spPr>
          <a:xfrm>
            <a:off x="2124075" y="602157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5130380" y="582932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6373495" y="582993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7616610" y="582932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5796704" y="4709573"/>
            <a:ext cx="3225058" cy="20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固废污染</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0"/>
          <p:cNvSpPr/>
          <p:nvPr/>
        </p:nvSpPr>
        <p:spPr>
          <a:xfrm>
            <a:off x="1106150" y="4709574"/>
            <a:ext cx="4598890" cy="2016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1187624" y="5056538"/>
            <a:ext cx="4457406" cy="1322070"/>
          </a:xfrm>
          <a:prstGeom prst="rect">
            <a:avLst/>
          </a:prstGeom>
        </p:spPr>
        <p:txBody>
          <a:bodyPr wrap="square" anchor="ctr">
            <a:spAutoFit/>
          </a:bodyPr>
          <a:lstStyle/>
          <a:p>
            <a:pPr algn="just"/>
            <a:r>
              <a:rPr lang="zh-CN" altLang="en-US"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来源</a:t>
            </a:r>
            <a:endParaRPr lang="en-US" altLang="zh-CN"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固体颗粒	</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垃圾          炉渣          污泥</a:t>
            </a:r>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废弃</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的</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制品   破损器皿   动物</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尸体</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变质食品	</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人畜</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粪便</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nvSpPr>
        <p:spPr>
          <a:xfrm>
            <a:off x="5796704" y="1343393"/>
            <a:ext cx="3225058" cy="32795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7" name="矩形 1026"/>
          <p:cNvSpPr/>
          <p:nvPr/>
        </p:nvSpPr>
        <p:spPr>
          <a:xfrm>
            <a:off x="1118752" y="1357418"/>
            <a:ext cx="4586288" cy="32654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5868144" y="2209872"/>
            <a:ext cx="3082178" cy="1568450"/>
          </a:xfrm>
          <a:prstGeom prst="rect">
            <a:avLst/>
          </a:prstGeom>
        </p:spPr>
        <p:txBody>
          <a:bodyPr wrap="square" anchor="ctr">
            <a:spAutoFit/>
          </a:bodyPr>
          <a:lstStyle/>
          <a:p>
            <a:pPr algn="just"/>
            <a:r>
              <a:rPr lang="zh-CN" altLang="en-US"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定义</a:t>
            </a:r>
            <a:endParaRPr lang="en-US" altLang="zh-CN"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固体废弃物污染是指在生产建设、日常生活和其他活动中产生的固态、半固态</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废弃物质污染</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环境的现象</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。固</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废通俗地说就是“垃圾”</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nvSpPr>
        <p:spPr>
          <a:xfrm>
            <a:off x="5868144" y="4686968"/>
            <a:ext cx="3082178" cy="2061210"/>
          </a:xfrm>
          <a:prstGeom prst="rect">
            <a:avLst/>
          </a:prstGeom>
        </p:spPr>
        <p:txBody>
          <a:bodyPr wrap="square" anchor="ctr">
            <a:spAutoFit/>
          </a:bodyPr>
          <a:lstStyle/>
          <a:p>
            <a:pPr algn="just"/>
            <a:r>
              <a:rPr lang="zh-CN" altLang="en-US"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危害</a:t>
            </a:r>
            <a:endParaRPr lang="en-US" altLang="zh-CN"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氨气、硫化氢、二噁英有害气体，污染大气；自身分解和雨水浸淋产生的淋滤液注入水体，导致地表水和地下水污染；改变土壤的性质和结构；进入粮食作物，最终危害人体</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健康；占用土地</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0" name="Picture 2" descr="C:\Documents and Settings\Administrator\桌面\待办工作\2014年环保培训课件【20140604】\图片\20101027080139460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8363" y="2885379"/>
            <a:ext cx="2454261" cy="17490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Documents and Settings\Administrator\桌面\待办工作\2014年环保培训课件【20140604】\图片\P_319694_30__14650305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2625" y="2873803"/>
            <a:ext cx="2117736" cy="17490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Documents and Settings\Administrator\桌面\待办工作\2014年环保培训课件【20140604】\图片\907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1551" y="1365211"/>
            <a:ext cx="2278809" cy="17490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descr="C:\Documents and Settings\Administrator\桌面\待办工作\2014年环保培训课件【20140604】\图片\77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363" y="1365211"/>
            <a:ext cx="2923602" cy="1749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3892657" y="3160326"/>
            <a:ext cx="5148000" cy="176881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光污染</a:t>
            </a:r>
            <a:r>
              <a:rPr lang="en-US" altLang="zh-C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电磁辐射</a:t>
            </a: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污染</a:t>
            </a:r>
            <a:r>
              <a:rPr lang="en-US" altLang="zh-CN"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放射性污染</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0"/>
          <p:cNvSpPr/>
          <p:nvPr/>
        </p:nvSpPr>
        <p:spPr>
          <a:xfrm>
            <a:off x="3892657" y="4956180"/>
            <a:ext cx="5148000" cy="176939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nvSpPr>
        <p:spPr>
          <a:xfrm>
            <a:off x="3889203" y="1343393"/>
            <a:ext cx="5148000" cy="178989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3995937" y="1454116"/>
            <a:ext cx="4926000" cy="1568450"/>
          </a:xfrm>
          <a:prstGeom prst="rect">
            <a:avLst/>
          </a:prstGeom>
        </p:spPr>
        <p:txBody>
          <a:bodyPr wrap="square" anchor="ctr">
            <a:spAutoFit/>
          </a:bodyPr>
          <a:lstStyle/>
          <a:p>
            <a:pPr algn="just"/>
            <a:r>
              <a:rPr lang="zh-CN" altLang="en-US"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光污染</a:t>
            </a:r>
            <a:endParaRPr lang="en-US" altLang="zh-CN"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是</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指过量的光辐射对人类生活和生产环境造成不良影响的</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现象</a:t>
            </a:r>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夜晚如同白天一样，会扰乱生物的</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生物钟；视网膜</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和虹膜受到损害，引发</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眼疾</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8" name="Picture 2" descr="C:\Documents and Settings\Administrator\桌面\待办工作\2014年环保培训课件【20140604】\图片\W020140304493696691939.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32523" y="4956181"/>
            <a:ext cx="2719397" cy="17693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Documents and Settings\Administrator\桌面\待办工作\2014年环保培训课件【20140604】\图片\09410M1Q-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8752" y="3160326"/>
            <a:ext cx="2733167" cy="17688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C:\Documents and Settings\Administrator\桌面\待办工作\2014年环保培训课件【20140604】\图片\20131202170309279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668" y="1341438"/>
            <a:ext cx="2731250" cy="1791849"/>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24"/>
          <p:cNvSpPr/>
          <p:nvPr/>
        </p:nvSpPr>
        <p:spPr>
          <a:xfrm>
            <a:off x="3995938" y="3260508"/>
            <a:ext cx="4919090" cy="1568450"/>
          </a:xfrm>
          <a:prstGeom prst="rect">
            <a:avLst/>
          </a:prstGeom>
        </p:spPr>
        <p:txBody>
          <a:bodyPr wrap="square" anchor="ctr">
            <a:spAutoFit/>
          </a:bodyPr>
          <a:lstStyle/>
          <a:p>
            <a:pPr algn="just"/>
            <a:r>
              <a:rPr lang="zh-CN" altLang="en-US"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电磁辐射污染</a:t>
            </a:r>
            <a:endParaRPr lang="en-US" altLang="zh-CN"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也被称为“电子雾污染”，一般是</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指一定波长、一定频率的</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电磁波造成环境污染的</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现象</a:t>
            </a:r>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扰乱人体的自然生理</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节律；导致</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神经衰弱、呼吸系统障碍、心律不齐、心血管等多种</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疾病</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矩形 25"/>
          <p:cNvSpPr/>
          <p:nvPr/>
        </p:nvSpPr>
        <p:spPr>
          <a:xfrm>
            <a:off x="3995939" y="5056652"/>
            <a:ext cx="4919088" cy="1568450"/>
          </a:xfrm>
          <a:prstGeom prst="rect">
            <a:avLst/>
          </a:prstGeom>
        </p:spPr>
        <p:txBody>
          <a:bodyPr wrap="square" anchor="ctr">
            <a:spAutoFit/>
          </a:bodyPr>
          <a:lstStyle/>
          <a:p>
            <a:pPr algn="just"/>
            <a:r>
              <a:rPr lang="zh-CN" altLang="en-US" sz="1600"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放射性污染</a:t>
            </a:r>
            <a:endParaRPr lang="zh-CN" altLang="en-US" sz="1600"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是指环境中放射性物质的放射性水平高于天然本底或超过规定标准的</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现象</a:t>
            </a:r>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引发神经系统和硝化系统紊乱、骨髓造血抑制、血细胞下降，致癌和影响</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后代</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127589" y="1343393"/>
            <a:ext cx="7909614" cy="1836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保护环境</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3" name="Picture 2" descr="C:\Documents and Settings\Administrator\桌面\待办工作\2014年环保培训课件【20140604】\图片\植树造林.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27589" y="5000551"/>
            <a:ext cx="2605991" cy="171841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05598" y="3211320"/>
            <a:ext cx="2605991" cy="17216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66594" y="3211320"/>
            <a:ext cx="2605990" cy="17216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27589" y="3211320"/>
            <a:ext cx="2605991" cy="17216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24" t="5008" r="3424" b="5008"/>
          <a:stretch>
            <a:fillRect/>
          </a:stretch>
        </p:blipFill>
        <p:spPr bwMode="auto">
          <a:xfrm>
            <a:off x="3766594" y="5000551"/>
            <a:ext cx="2605991" cy="171841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05598" y="5000551"/>
            <a:ext cx="2605991" cy="1718412"/>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38"/>
          <p:cNvSpPr/>
          <p:nvPr/>
        </p:nvSpPr>
        <p:spPr>
          <a:xfrm>
            <a:off x="1259633" y="1938228"/>
            <a:ext cx="7617438" cy="645160"/>
          </a:xfrm>
          <a:prstGeom prst="rect">
            <a:avLst/>
          </a:prstGeom>
        </p:spPr>
        <p:txBody>
          <a:bodyPr wrap="square">
            <a:spAutoFit/>
          </a:bodyPr>
          <a:lstStyle/>
          <a:p>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是指人类为解决现实的或潜在的环境问题，协调</a:t>
            </a:r>
            <a:r>
              <a:rPr lang="zh-CN" altLang="en-US" b="1"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人类与环境</a:t>
            </a: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的关系，保障</a:t>
            </a:r>
            <a:r>
              <a:rPr lang="zh-CN" altLang="en-US" b="1"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经济社会的持续发展</a:t>
            </a: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而采取的各种行动的</a:t>
            </a:r>
            <a:r>
              <a:rPr lang="zh-CN" altLang="en-US"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总称</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6858000"/>
            <a:chOff x="0" y="0"/>
            <a:chExt cx="14400" cy="10800"/>
          </a:xfrm>
        </p:grpSpPr>
        <p:pic>
          <p:nvPicPr>
            <p:cNvPr id="3076" name="그림 9" descr="2.png"/>
            <p:cNvPicPr>
              <a:picLocks noChangeAspect="1"/>
            </p:cNvPicPr>
            <p:nvPr userDrawn="1"/>
          </p:nvPicPr>
          <p:blipFill>
            <a:blip r:embed="rId1"/>
            <a:stretch>
              <a:fillRect/>
            </a:stretch>
          </p:blipFill>
          <p:spPr>
            <a:xfrm>
              <a:off x="0" y="0"/>
              <a:ext cx="14400" cy="10800"/>
            </a:xfrm>
            <a:prstGeom prst="rect">
              <a:avLst/>
            </a:prstGeom>
            <a:noFill/>
            <a:ln w="9525">
              <a:noFill/>
            </a:ln>
          </p:spPr>
        </p:pic>
        <p:pic>
          <p:nvPicPr>
            <p:cNvPr id="34823" name="그림 7" descr="1.png"/>
            <p:cNvPicPr>
              <a:picLocks noChangeAspect="1"/>
            </p:cNvPicPr>
            <p:nvPr/>
          </p:nvPicPr>
          <p:blipFill>
            <a:blip r:embed="rId2"/>
            <a:stretch>
              <a:fillRect/>
            </a:stretch>
          </p:blipFill>
          <p:spPr>
            <a:xfrm>
              <a:off x="0" y="4951"/>
              <a:ext cx="6122" cy="5849"/>
            </a:xfrm>
            <a:prstGeom prst="rect">
              <a:avLst/>
            </a:prstGeom>
            <a:noFill/>
            <a:ln w="9525">
              <a:noFill/>
            </a:ln>
          </p:spPr>
        </p:pic>
      </p:grpSp>
      <p:cxnSp>
        <p:nvCxnSpPr>
          <p:cNvPr id="8" name="直接连接符 7"/>
          <p:cNvCxnSpPr/>
          <p:nvPr/>
        </p:nvCxnSpPr>
        <p:spPr>
          <a:xfrm>
            <a:off x="2654063" y="3789040"/>
            <a:ext cx="6561377" cy="0"/>
          </a:xfrm>
          <a:prstGeom prst="line">
            <a:avLst/>
          </a:prstGeom>
        </p:spPr>
        <p:style>
          <a:lnRef idx="2">
            <a:schemeClr val="dk1"/>
          </a:lnRef>
          <a:fillRef idx="0">
            <a:schemeClr val="dk1"/>
          </a:fillRef>
          <a:effectRef idx="1">
            <a:schemeClr val="dk1"/>
          </a:effectRef>
          <a:fontRef idx="minor">
            <a:schemeClr val="tx1"/>
          </a:fontRef>
        </p:style>
      </p:cxnSp>
      <p:sp>
        <p:nvSpPr>
          <p:cNvPr id="9" name="矩形 8"/>
          <p:cNvSpPr/>
          <p:nvPr/>
        </p:nvSpPr>
        <p:spPr>
          <a:xfrm>
            <a:off x="2582623" y="3106420"/>
            <a:ext cx="6597889" cy="64516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环保法律法规</a:t>
            </a:r>
            <a:r>
              <a:rPr lang="zh-CN" alt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篇</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我国环境保护法律法规体系</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9" name="Picture 3" descr="C:\Documents and Settings\Administrator\桌面\待办工作\2014年环保培训课件【20140604】\图片\环保法体系.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06102" y="1338366"/>
            <a:ext cx="7929947" cy="540374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中华人民共和国环境保护法</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1041049" y="1965690"/>
            <a:ext cx="7992899" cy="4199890"/>
          </a:xfrm>
          <a:prstGeom prst="rect">
            <a:avLst/>
          </a:prstGeom>
        </p:spPr>
        <p:txBody>
          <a:bodyPr wrap="square" anchor="t">
            <a:spAutoFit/>
          </a:bodyPr>
          <a:lstStyle/>
          <a:p>
            <a:pPr algn="just">
              <a:spcAft>
                <a:spcPts val="600"/>
              </a:spcAft>
            </a:pPr>
            <a:r>
              <a:rPr lang="zh-CN" altLang="en-US"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第二十四条</a:t>
            </a:r>
            <a:endParaRPr lang="en-US" altLang="zh-CN"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产生环境污染和其他公害的单位，必须把环境保护工作纳入计划，建立</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环境保护责任制度</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；采取有效措施，</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防治</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在生产建设或者其他活动中产生的废气、废水、废渣、粉尘、恶臭气体、放射性物质以及噪声、振动、电磁波辐射等对环境的</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污染和危害</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第二十六条</a:t>
            </a:r>
            <a:endParaRPr lang="en-US" altLang="zh-CN"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防治污染的设施</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不得擅自拆除或者闲置</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，确有必要拆除或者闲置的，必须征得所在地的环境保护行政主管部门同意。</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第三十一条</a:t>
            </a:r>
            <a:endParaRPr lang="en-US" altLang="zh-CN"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因发生事故或者其他</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突然性事件</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，造成或者可能造成污染事故的单位，必须立即采取措施处理，及时通报可能受到污染危害的单位和居民，并向当地环境保护行政主管部门和有关部门报告，接受调查处理。</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8" name="组合 17"/>
          <p:cNvGrpSpPr/>
          <p:nvPr/>
        </p:nvGrpSpPr>
        <p:grpSpPr>
          <a:xfrm>
            <a:off x="1115616" y="1988840"/>
            <a:ext cx="7830000" cy="311182"/>
            <a:chOff x="1115616" y="1965690"/>
            <a:chExt cx="7830000" cy="311182"/>
          </a:xfrm>
        </p:grpSpPr>
        <p:cxnSp>
          <p:nvCxnSpPr>
            <p:cNvPr id="15" name="直接连接符 14"/>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9" name="矩形 8"/>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第二十四条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2" name="组合 21"/>
          <p:cNvGrpSpPr/>
          <p:nvPr/>
        </p:nvGrpSpPr>
        <p:grpSpPr>
          <a:xfrm>
            <a:off x="1115616" y="3673600"/>
            <a:ext cx="7830000" cy="311182"/>
            <a:chOff x="1115616" y="1965690"/>
            <a:chExt cx="7830000" cy="311182"/>
          </a:xfrm>
        </p:grpSpPr>
        <p:cxnSp>
          <p:nvCxnSpPr>
            <p:cNvPr id="23" name="直接连接符 22"/>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24" name="矩形 23"/>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第二十六条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5" name="组合 24"/>
          <p:cNvGrpSpPr/>
          <p:nvPr/>
        </p:nvGrpSpPr>
        <p:grpSpPr>
          <a:xfrm>
            <a:off x="1115616" y="4869160"/>
            <a:ext cx="7830000" cy="311182"/>
            <a:chOff x="1115616" y="1965690"/>
            <a:chExt cx="7830000" cy="311182"/>
          </a:xfrm>
        </p:grpSpPr>
        <p:cxnSp>
          <p:nvCxnSpPr>
            <p:cNvPr id="26" name="直接连接符 25"/>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27" name="矩形 26"/>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第三十一条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中华人民共和国水污染防治法</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矩形 12"/>
          <p:cNvSpPr/>
          <p:nvPr/>
        </p:nvSpPr>
        <p:spPr>
          <a:xfrm>
            <a:off x="1041050" y="2098131"/>
            <a:ext cx="7995000" cy="3923030"/>
          </a:xfrm>
          <a:prstGeom prst="rect">
            <a:avLst/>
          </a:prstGeom>
        </p:spPr>
        <p:txBody>
          <a:bodyPr wrap="square" anchor="t">
            <a:spAutoFit/>
          </a:bodyPr>
          <a:lstStyle/>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第二十条</a:t>
            </a:r>
            <a:endParaRPr lang="en-US" altLang="zh-CN"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国家</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实行排污许可制度。直接或者间接向水体排放工业废水和医疗污水以及其他按照规定应当取得排污许可证方可排放的废水、污水的企业事业单位，应当取得</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排污许可证</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第二十三条</a:t>
            </a:r>
            <a:endParaRPr lang="en-US" altLang="zh-CN"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重点</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排污单位应当安装</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水污染物排放自动监测设备</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，与环境保护主管部门的监控设备</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联网</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，并保证监测设备正常运行。排放工业废水的企业，应当对其所排放的工业废水进行</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监测</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，并保存原始监测记录</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第二十四条</a:t>
            </a:r>
            <a:endParaRPr lang="en-US" altLang="zh-CN" b="1" u="sng"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直接</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向水体排放污染物的企业事业单位和个体工商户，应当按照排放水污染物的种类、数量和排污费征收标准</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缴纳排污费</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8" name="组合 7"/>
          <p:cNvGrpSpPr/>
          <p:nvPr/>
        </p:nvGrpSpPr>
        <p:grpSpPr>
          <a:xfrm>
            <a:off x="1103961" y="2106838"/>
            <a:ext cx="7830000" cy="311182"/>
            <a:chOff x="1115616" y="1965690"/>
            <a:chExt cx="7830000" cy="311182"/>
          </a:xfrm>
        </p:grpSpPr>
        <p:cxnSp>
          <p:nvCxnSpPr>
            <p:cNvPr id="9" name="直接连接符 8"/>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0" name="矩形 9"/>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第二十条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2" name="组合 11"/>
          <p:cNvGrpSpPr/>
          <p:nvPr/>
        </p:nvGrpSpPr>
        <p:grpSpPr>
          <a:xfrm>
            <a:off x="1103961" y="3544440"/>
            <a:ext cx="7830000" cy="311182"/>
            <a:chOff x="1115616" y="1965690"/>
            <a:chExt cx="7830000" cy="311182"/>
          </a:xfrm>
        </p:grpSpPr>
        <p:cxnSp>
          <p:nvCxnSpPr>
            <p:cNvPr id="15" name="直接连接符 14"/>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6" name="矩形 15"/>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第二十三条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 name="组合 16"/>
          <p:cNvGrpSpPr/>
          <p:nvPr/>
        </p:nvGrpSpPr>
        <p:grpSpPr>
          <a:xfrm>
            <a:off x="1103961" y="4998888"/>
            <a:ext cx="7830000" cy="311182"/>
            <a:chOff x="1115616" y="1965690"/>
            <a:chExt cx="7830000" cy="311182"/>
          </a:xfrm>
        </p:grpSpPr>
        <p:cxnSp>
          <p:nvCxnSpPr>
            <p:cNvPr id="18" name="直接连接符 17"/>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20" name="矩形 19"/>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第二十四条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中华人民共和国大气污染防治法</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034590" y="2386163"/>
            <a:ext cx="8001460" cy="3369310"/>
          </a:xfrm>
          <a:prstGeom prst="rect">
            <a:avLst/>
          </a:prstGeom>
        </p:spPr>
        <p:txBody>
          <a:bodyPr wrap="square" anchor="t">
            <a:spAutoFit/>
          </a:bodyPr>
          <a:lstStyle/>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第十三</a:t>
            </a:r>
            <a:r>
              <a:rPr lang="zh-CN" altLang="en-US"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条</a:t>
            </a:r>
            <a:endParaRPr lang="en-US" altLang="zh-CN"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向</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大气排放污染物的，其污染物排放浓度</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不得超过</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国家和地方规定的</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排放标准</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第十四条</a:t>
            </a:r>
            <a:endParaRPr lang="en-US" altLang="zh-CN"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国家</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实行按照向大气排放污染物的种类和数量</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征收排污费</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的制度，根据加强大气污染防治的要求和国家的经济、技术条件合理制定排污费的征收标准</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第三十条</a:t>
            </a:r>
            <a:endParaRPr lang="en-US" altLang="zh-CN"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新建</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、扩建排放二氧化硫的火电厂和其他大中型企业，超过规定的污染物排放标准或者总量控制指标的，必须建设配套</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脱硫、除尘装置</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或者采取其他控制二氧化硫排放、除尘的措施</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1116012" y="2392312"/>
            <a:ext cx="7830000" cy="311182"/>
            <a:chOff x="1115616" y="1965690"/>
            <a:chExt cx="7830000" cy="311182"/>
          </a:xfrm>
        </p:grpSpPr>
        <p:cxnSp>
          <p:nvCxnSpPr>
            <p:cNvPr id="10" name="直接连接符 9"/>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2" name="矩形 11"/>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第十三条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4" name="组合 13"/>
          <p:cNvGrpSpPr/>
          <p:nvPr/>
        </p:nvGrpSpPr>
        <p:grpSpPr>
          <a:xfrm>
            <a:off x="1116012" y="3273409"/>
            <a:ext cx="7830000" cy="311182"/>
            <a:chOff x="1115616" y="1965690"/>
            <a:chExt cx="7830000" cy="311182"/>
          </a:xfrm>
        </p:grpSpPr>
        <p:cxnSp>
          <p:nvCxnSpPr>
            <p:cNvPr id="15" name="直接连接符 14"/>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6" name="矩形 15"/>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第十四条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 name="组合 16"/>
          <p:cNvGrpSpPr/>
          <p:nvPr/>
        </p:nvGrpSpPr>
        <p:grpSpPr>
          <a:xfrm>
            <a:off x="1116012" y="4451400"/>
            <a:ext cx="7830000" cy="311182"/>
            <a:chOff x="1115616" y="1965690"/>
            <a:chExt cx="7830000" cy="311182"/>
          </a:xfrm>
        </p:grpSpPr>
        <p:cxnSp>
          <p:nvCxnSpPr>
            <p:cNvPr id="18" name="直接连接符 17"/>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9" name="矩形 18"/>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第三十条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39863"/>
            <a:ext cx="8109409" cy="55308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中华人民共和国环境噪声污染防治法</a:t>
            </a:r>
            <a:endParaRPr lang="zh-CN"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034590" y="2374588"/>
            <a:ext cx="8001460" cy="3369310"/>
          </a:xfrm>
          <a:prstGeom prst="rect">
            <a:avLst/>
          </a:prstGeom>
        </p:spPr>
        <p:txBody>
          <a:bodyPr wrap="square" anchor="t">
            <a:spAutoFit/>
          </a:bodyPr>
          <a:lstStyle/>
          <a:p>
            <a:pPr algn="just">
              <a:spcAft>
                <a:spcPts val="600"/>
              </a:spcAft>
            </a:pPr>
            <a:r>
              <a:rPr lang="zh-CN" altLang="en-US"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第二十二条</a:t>
            </a:r>
            <a:endParaRPr lang="en-US" altLang="zh-CN"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a:latin typeface="微软雅黑" panose="020B0503020204020204" pitchFamily="34" charset="-122"/>
                <a:ea typeface="微软雅黑" panose="020B0503020204020204" pitchFamily="34" charset="-122"/>
                <a:cs typeface="微软雅黑" panose="020B0503020204020204" pitchFamily="34" charset="-122"/>
              </a:rPr>
              <a:t>本法所称工业噪声，是指在工业生产活动中使用</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固定的设备</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时产生的干扰周围生活环境的声音</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第二十三条</a:t>
            </a:r>
            <a:endParaRPr lang="en-US" altLang="zh-CN"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a:latin typeface="微软雅黑" panose="020B0503020204020204" pitchFamily="34" charset="-122"/>
                <a:ea typeface="微软雅黑" panose="020B0503020204020204" pitchFamily="34" charset="-122"/>
                <a:cs typeface="微软雅黑" panose="020B0503020204020204" pitchFamily="34" charset="-122"/>
              </a:rPr>
              <a:t>在城市范围内向周围生活环境排放工业噪声的，应当符合国家规定的</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工业企业厂界环境噪声排放标准</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第二十五条</a:t>
            </a:r>
            <a:endParaRPr lang="en-US" altLang="zh-CN"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a:latin typeface="微软雅黑" panose="020B0503020204020204" pitchFamily="34" charset="-122"/>
                <a:ea typeface="微软雅黑" panose="020B0503020204020204" pitchFamily="34" charset="-122"/>
                <a:cs typeface="微软雅黑" panose="020B0503020204020204" pitchFamily="34" charset="-122"/>
              </a:rPr>
              <a:t>产生环境噪声污染的工业企业，应当采取有效措施，减轻噪声对周围生活环境的影响。</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1123550" y="2354306"/>
            <a:ext cx="7830000" cy="311182"/>
            <a:chOff x="1115616" y="1965690"/>
            <a:chExt cx="7830000" cy="311182"/>
          </a:xfrm>
        </p:grpSpPr>
        <p:cxnSp>
          <p:nvCxnSpPr>
            <p:cNvPr id="10" name="直接连接符 9"/>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2" name="矩形 11"/>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第二十二条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12"/>
          <p:cNvGrpSpPr/>
          <p:nvPr/>
        </p:nvGrpSpPr>
        <p:grpSpPr>
          <a:xfrm>
            <a:off x="1123550" y="3530152"/>
            <a:ext cx="7830000" cy="311182"/>
            <a:chOff x="1115616" y="1965690"/>
            <a:chExt cx="7830000" cy="311182"/>
          </a:xfrm>
        </p:grpSpPr>
        <p:cxnSp>
          <p:nvCxnSpPr>
            <p:cNvPr id="14" name="直接连接符 13"/>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5" name="矩形 14"/>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第二十三条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15"/>
          <p:cNvGrpSpPr/>
          <p:nvPr/>
        </p:nvGrpSpPr>
        <p:grpSpPr>
          <a:xfrm>
            <a:off x="1123550" y="4710288"/>
            <a:ext cx="7830000" cy="311182"/>
            <a:chOff x="1115616" y="1965690"/>
            <a:chExt cx="7830000" cy="311182"/>
          </a:xfrm>
        </p:grpSpPr>
        <p:cxnSp>
          <p:nvCxnSpPr>
            <p:cNvPr id="17" name="直接连接符 16"/>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8" name="矩形 17"/>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第二十五条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固体废物</a:t>
            </a:r>
            <a:r>
              <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污染环境防治法</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1034590" y="2242147"/>
            <a:ext cx="8001460" cy="3646170"/>
          </a:xfrm>
          <a:prstGeom prst="rect">
            <a:avLst/>
          </a:prstGeom>
        </p:spPr>
        <p:txBody>
          <a:bodyPr wrap="square" anchor="t">
            <a:spAutoFit/>
          </a:bodyPr>
          <a:lstStyle/>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第十六</a:t>
            </a:r>
            <a:r>
              <a:rPr lang="zh-CN" altLang="en-US"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条</a:t>
            </a:r>
            <a:endParaRPr lang="en-US" altLang="zh-CN"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产生</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固体废物的单位和个人，应当</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采取措施</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，防止或者减少固体废物对环境的污染</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第十七条</a:t>
            </a:r>
            <a:endParaRPr lang="en-US" altLang="zh-CN"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收集</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、贮存、运输、利用、处置固体废物的单位和个人，必须采取</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防扬散、防流失、防渗漏</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或者其他防止污染环境的措施；不得</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擅自倾倒、堆放、丢弃、遗撒</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固体废物</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第三十条</a:t>
            </a:r>
            <a:endParaRPr lang="en-US" altLang="zh-CN"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产生</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工业固体废物的单位应当建立、健全</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污染环境防治责任制度</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，采取防治工业固体废物污染环境的措施</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1123550" y="2245428"/>
            <a:ext cx="7830000" cy="311182"/>
            <a:chOff x="1115616" y="1965690"/>
            <a:chExt cx="7830000" cy="311182"/>
          </a:xfrm>
        </p:grpSpPr>
        <p:cxnSp>
          <p:nvCxnSpPr>
            <p:cNvPr id="10" name="直接连接符 9"/>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2" name="矩形 11"/>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第十六条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12"/>
          <p:cNvGrpSpPr/>
          <p:nvPr/>
        </p:nvGrpSpPr>
        <p:grpSpPr>
          <a:xfrm>
            <a:off x="1123550" y="3400424"/>
            <a:ext cx="7830000" cy="311182"/>
            <a:chOff x="1115616" y="1965690"/>
            <a:chExt cx="7830000" cy="311182"/>
          </a:xfrm>
        </p:grpSpPr>
        <p:cxnSp>
          <p:nvCxnSpPr>
            <p:cNvPr id="14" name="直接连接符 13"/>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5" name="矩形 14"/>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第十七条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15"/>
          <p:cNvGrpSpPr/>
          <p:nvPr/>
        </p:nvGrpSpPr>
        <p:grpSpPr>
          <a:xfrm>
            <a:off x="1123550" y="4846010"/>
            <a:ext cx="7830000" cy="311182"/>
            <a:chOff x="1115616" y="1965690"/>
            <a:chExt cx="7830000" cy="311182"/>
          </a:xfrm>
        </p:grpSpPr>
        <p:cxnSp>
          <p:nvCxnSpPr>
            <p:cNvPr id="17" name="直接连接符 16"/>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8" name="矩形 17"/>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第三十条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6140" y="1196975"/>
            <a:ext cx="5059680" cy="2416175"/>
          </a:xfrm>
          <a:prstGeom prst="rect">
            <a:avLst/>
          </a:prstGeom>
          <a:noFill/>
        </p:spPr>
        <p:txBody>
          <a:bodyPr wrap="square" rtlCol="0" anchor="t">
            <a:spAutoFit/>
          </a:bodyPr>
          <a:lstStyle/>
          <a:p>
            <a:pPr indent="304800" algn="just">
              <a:lnSpc>
                <a:spcPct val="160000"/>
              </a:lnSpc>
            </a:pP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60000"/>
              </a:lnSpc>
            </a:pPr>
            <a:r>
              <a:rPr lang="en-US" alt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4077335"/>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341120"/>
            <a:ext cx="2809399" cy="1872615"/>
          </a:xfrm>
          <a:prstGeom prst="rect">
            <a:avLst/>
          </a:prstGeom>
        </p:spPr>
      </p:pic>
      <p:sp>
        <p:nvSpPr>
          <p:cNvPr id="6" name="标题 3"/>
          <p:cNvSpPr txBox="1"/>
          <p:nvPr/>
        </p:nvSpPr>
        <p:spPr>
          <a:xfrm>
            <a:off x="1115695" y="40433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39863"/>
            <a:ext cx="8109409" cy="55308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突发环境事件应急预案管理暂行办法</a:t>
            </a:r>
            <a:endParaRPr lang="zh-CN"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034590" y="1366476"/>
            <a:ext cx="8001459" cy="5384800"/>
          </a:xfrm>
          <a:prstGeom prst="rect">
            <a:avLst/>
          </a:prstGeom>
        </p:spPr>
        <p:txBody>
          <a:bodyPr wrap="square" anchor="t">
            <a:spAutoFit/>
          </a:bodyPr>
          <a:lstStyle/>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第七</a:t>
            </a:r>
            <a:r>
              <a:rPr lang="zh-CN" altLang="en-US"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条</a:t>
            </a:r>
            <a:endParaRPr lang="en-US" altLang="zh-CN"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向</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环境排放污染物的企业事业单位，生产、贮存、经营、使用、运输危险物品的企业事业单位，产生、收集、贮存、运输、利用、处置危险废物的企业事业单位，以及其他可能发生突发环境事件的企业事业单位，应当编制</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环境应急预案</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第十三条</a:t>
            </a:r>
            <a:endParaRPr lang="en-US" altLang="zh-CN"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企业</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事业单位应当在环境应急预案草案编制完成后，组织评估小组对本单位编制的环境应急预案进行</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评估</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第十五条</a:t>
            </a:r>
            <a:endParaRPr lang="en-US" altLang="zh-CN"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企业</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事业单位编制的环境应急预案，应当在本单位主要负责人签署实施之日起</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日内报所在地环境保护主管部门</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备案</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algn="just">
              <a:spcAft>
                <a:spcPts val="600"/>
              </a:spcAft>
            </a:pPr>
            <a:r>
              <a:rPr lang="zh-CN" altLang="en-US"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第二十条</a:t>
            </a:r>
            <a:endParaRPr lang="en-US" altLang="zh-CN"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县</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级以上人民政府环境保护主管部门和企业事业单位，应当采取有效形式，开展环境应急预案的</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宣传教育</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，普及突发环境事件预防、避险、自救、互救和应急处置知识，提高从业人员环境安全意识和应急处置技能。</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1123550" y="1355624"/>
            <a:ext cx="7830000" cy="311182"/>
            <a:chOff x="1115616" y="1965690"/>
            <a:chExt cx="7830000" cy="311182"/>
          </a:xfrm>
        </p:grpSpPr>
        <p:cxnSp>
          <p:nvCxnSpPr>
            <p:cNvPr id="10" name="直接连接符 9"/>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2" name="矩形 11"/>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第七条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3" name="组合 12"/>
          <p:cNvGrpSpPr/>
          <p:nvPr/>
        </p:nvGrpSpPr>
        <p:grpSpPr>
          <a:xfrm>
            <a:off x="1123550" y="3068960"/>
            <a:ext cx="7830000" cy="311182"/>
            <a:chOff x="1115616" y="1965690"/>
            <a:chExt cx="7830000" cy="311182"/>
          </a:xfrm>
        </p:grpSpPr>
        <p:cxnSp>
          <p:nvCxnSpPr>
            <p:cNvPr id="14" name="直接连接符 13"/>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5" name="矩形 14"/>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第十三条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6" name="组合 15"/>
          <p:cNvGrpSpPr/>
          <p:nvPr/>
        </p:nvGrpSpPr>
        <p:grpSpPr>
          <a:xfrm>
            <a:off x="1123550" y="4264520"/>
            <a:ext cx="7830000" cy="311182"/>
            <a:chOff x="1115616" y="1965690"/>
            <a:chExt cx="7830000" cy="311182"/>
          </a:xfrm>
        </p:grpSpPr>
        <p:cxnSp>
          <p:nvCxnSpPr>
            <p:cNvPr id="17" name="直接连接符 16"/>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8" name="矩形 17"/>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第十五条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 name="组合 19"/>
          <p:cNvGrpSpPr/>
          <p:nvPr/>
        </p:nvGrpSpPr>
        <p:grpSpPr>
          <a:xfrm>
            <a:off x="1123550" y="5436643"/>
            <a:ext cx="7830000" cy="311182"/>
            <a:chOff x="1115616" y="1965690"/>
            <a:chExt cx="7830000" cy="311182"/>
          </a:xfrm>
        </p:grpSpPr>
        <p:cxnSp>
          <p:nvCxnSpPr>
            <p:cNvPr id="21" name="直接连接符 20"/>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22" name="矩形 21"/>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第二十条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排污费征收使用管理条例</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1116013" y="1340768"/>
            <a:ext cx="7921189" cy="41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1116012" y="1515931"/>
            <a:ext cx="7920038" cy="5323205"/>
          </a:xfrm>
          <a:prstGeom prst="rect">
            <a:avLst/>
          </a:prstGeom>
        </p:spPr>
        <p:txBody>
          <a:bodyPr wrap="square" anchor="t">
            <a:spAutoFit/>
          </a:bodyPr>
          <a:lstStyle/>
          <a:p>
            <a:pPr algn="just"/>
            <a:r>
              <a:rPr lang="zh-CN" altLang="en-US" sz="1700"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a:t>
            </a:r>
            <a:r>
              <a:rPr lang="zh-CN" altLang="en-US" sz="1700"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条</a:t>
            </a:r>
            <a:endParaRPr lang="en-US" altLang="zh-CN" sz="1700" b="1" u="sng"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700" dirty="0" smtClean="0">
                <a:latin typeface="微软雅黑" panose="020B0503020204020204" pitchFamily="34" charset="-122"/>
                <a:ea typeface="微软雅黑" panose="020B0503020204020204" pitchFamily="34" charset="-122"/>
                <a:cs typeface="微软雅黑" panose="020B0503020204020204" pitchFamily="34" charset="-122"/>
              </a:rPr>
              <a:t>直接</a:t>
            </a:r>
            <a:r>
              <a:rPr lang="zh-CN" altLang="en-US" sz="1700" dirty="0">
                <a:latin typeface="微软雅黑" panose="020B0503020204020204" pitchFamily="34" charset="-122"/>
                <a:ea typeface="微软雅黑" panose="020B0503020204020204" pitchFamily="34" charset="-122"/>
                <a:cs typeface="微软雅黑" panose="020B0503020204020204" pitchFamily="34" charset="-122"/>
              </a:rPr>
              <a:t>向环境排放污染物的单位和个体工商户</a:t>
            </a:r>
            <a:r>
              <a:rPr lang="en-US" altLang="zh-CN" sz="17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cs typeface="微软雅黑" panose="020B0503020204020204" pitchFamily="34" charset="-122"/>
              </a:rPr>
              <a:t>以下简称排污者</a:t>
            </a:r>
            <a:r>
              <a:rPr lang="en-US" altLang="zh-CN" sz="17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700" dirty="0">
                <a:latin typeface="微软雅黑" panose="020B0503020204020204" pitchFamily="34" charset="-122"/>
                <a:ea typeface="微软雅黑" panose="020B0503020204020204" pitchFamily="34" charset="-122"/>
                <a:cs typeface="微软雅黑" panose="020B0503020204020204" pitchFamily="34" charset="-122"/>
              </a:rPr>
              <a:t>，应当依照本条例的规定缴纳排污费</a:t>
            </a:r>
            <a:r>
              <a:rPr lang="zh-CN" altLang="en-US" sz="17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700" dirty="0">
                <a:latin typeface="微软雅黑" panose="020B0503020204020204" pitchFamily="34" charset="-122"/>
                <a:ea typeface="微软雅黑" panose="020B0503020204020204" pitchFamily="34" charset="-122"/>
                <a:cs typeface="微软雅黑" panose="020B0503020204020204" pitchFamily="34" charset="-122"/>
              </a:rPr>
              <a:t>排污者向城市污水集中处理设施排放污水、缴纳污水处理费用的，不再缴纳排污费</a:t>
            </a:r>
            <a:r>
              <a:rPr lang="zh-CN" altLang="en-US" sz="17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700" dirty="0" smtClean="0">
                <a:latin typeface="微软雅黑" panose="020B0503020204020204" pitchFamily="34" charset="-122"/>
                <a:ea typeface="微软雅黑" panose="020B0503020204020204" pitchFamily="34" charset="-122"/>
                <a:cs typeface="微软雅黑" panose="020B0503020204020204" pitchFamily="34" charset="-122"/>
              </a:rPr>
              <a:t>排污</a:t>
            </a:r>
            <a:r>
              <a:rPr lang="zh-CN" altLang="en-US" sz="1700" dirty="0">
                <a:latin typeface="微软雅黑" panose="020B0503020204020204" pitchFamily="34" charset="-122"/>
                <a:ea typeface="微软雅黑" panose="020B0503020204020204" pitchFamily="34" charset="-122"/>
                <a:cs typeface="微软雅黑" panose="020B0503020204020204" pitchFamily="34" charset="-122"/>
              </a:rPr>
              <a:t>者建成工业固体废物贮存或者处置设施、场所并符合环境保护标准，或者其原有工业固体废物贮存或者处置设施、场所经改造符合环境保护标准的，自建成或者改造完成之日起，不再缴纳排污费</a:t>
            </a:r>
            <a:r>
              <a:rPr lang="zh-CN" altLang="en-US" sz="17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700" dirty="0" smtClean="0">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700"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第六条</a:t>
            </a:r>
            <a:endParaRPr lang="zh-CN" altLang="en-US" sz="1700"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700" dirty="0">
                <a:latin typeface="微软雅黑" panose="020B0503020204020204" pitchFamily="34" charset="-122"/>
                <a:ea typeface="微软雅黑" panose="020B0503020204020204" pitchFamily="34" charset="-122"/>
                <a:cs typeface="微软雅黑" panose="020B0503020204020204" pitchFamily="34" charset="-122"/>
              </a:rPr>
              <a:t>排污者应当按照国务院环境保护行政主管部门的规定，向县级以上地方人民政府环境保护行政主管部门申报排放污染物的种类、数量，并提供有关资料。</a:t>
            </a: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700"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第十条</a:t>
            </a:r>
            <a:endParaRPr lang="zh-CN" altLang="en-US" sz="1700"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700" dirty="0">
                <a:latin typeface="微软雅黑" panose="020B0503020204020204" pitchFamily="34" charset="-122"/>
                <a:ea typeface="微软雅黑" panose="020B0503020204020204" pitchFamily="34" charset="-122"/>
                <a:cs typeface="微软雅黑" panose="020B0503020204020204" pitchFamily="34" charset="-122"/>
              </a:rPr>
              <a:t>排污者使用国家规定强制检定的污染物排放自动监控仪器对污染物排放进行监测的，其监测数据作为核定污染物排放种类、数量的依据。</a:t>
            </a:r>
            <a:endParaRPr lang="zh-CN" altLang="en-US" sz="1700" dirty="0">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zh-CN" altLang="en-US" sz="17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700"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第十二条</a:t>
            </a:r>
            <a:endParaRPr lang="zh-CN" altLang="en-US" sz="1700" b="1" u="sng"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700" dirty="0">
                <a:latin typeface="微软雅黑" panose="020B0503020204020204" pitchFamily="34" charset="-122"/>
                <a:ea typeface="微软雅黑" panose="020B0503020204020204" pitchFamily="34" charset="-122"/>
                <a:cs typeface="微软雅黑" panose="020B0503020204020204" pitchFamily="34" charset="-122"/>
              </a:rPr>
              <a:t>排污者缴纳排污费，不免除其防治污染、赔偿污染损害的责任和法律、行政法规规定的其他责任</a:t>
            </a:r>
            <a:r>
              <a:rPr lang="zh-CN" altLang="en-US" sz="17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7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4" name="组合 13"/>
          <p:cNvGrpSpPr/>
          <p:nvPr/>
        </p:nvGrpSpPr>
        <p:grpSpPr>
          <a:xfrm>
            <a:off x="1123550" y="1461634"/>
            <a:ext cx="7830000" cy="311182"/>
            <a:chOff x="1115616" y="1965690"/>
            <a:chExt cx="7830000" cy="311182"/>
          </a:xfrm>
        </p:grpSpPr>
        <p:cxnSp>
          <p:nvCxnSpPr>
            <p:cNvPr id="15" name="直接连接符 14"/>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6" name="矩形 15"/>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第二条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7" name="组合 16"/>
          <p:cNvGrpSpPr/>
          <p:nvPr/>
        </p:nvGrpSpPr>
        <p:grpSpPr>
          <a:xfrm>
            <a:off x="1116012" y="3765890"/>
            <a:ext cx="7830000" cy="311182"/>
            <a:chOff x="1115616" y="1965690"/>
            <a:chExt cx="7830000" cy="311182"/>
          </a:xfrm>
        </p:grpSpPr>
        <p:cxnSp>
          <p:nvCxnSpPr>
            <p:cNvPr id="18" name="直接连接符 17"/>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19" name="矩形 18"/>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第六条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0" name="组合 19"/>
          <p:cNvGrpSpPr/>
          <p:nvPr/>
        </p:nvGrpSpPr>
        <p:grpSpPr>
          <a:xfrm>
            <a:off x="1123550" y="4846010"/>
            <a:ext cx="7830000" cy="311182"/>
            <a:chOff x="1115616" y="1965690"/>
            <a:chExt cx="7830000" cy="311182"/>
          </a:xfrm>
        </p:grpSpPr>
        <p:cxnSp>
          <p:nvCxnSpPr>
            <p:cNvPr id="21" name="直接连接符 20"/>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22" name="矩形 21"/>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第十条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3" name="组合 22"/>
          <p:cNvGrpSpPr/>
          <p:nvPr/>
        </p:nvGrpSpPr>
        <p:grpSpPr>
          <a:xfrm>
            <a:off x="1123550" y="5877272"/>
            <a:ext cx="7830000" cy="311182"/>
            <a:chOff x="1115616" y="1965690"/>
            <a:chExt cx="7830000" cy="311182"/>
          </a:xfrm>
        </p:grpSpPr>
        <p:cxnSp>
          <p:nvCxnSpPr>
            <p:cNvPr id="24" name="直接连接符 23"/>
            <p:cNvCxnSpPr/>
            <p:nvPr/>
          </p:nvCxnSpPr>
          <p:spPr>
            <a:xfrm>
              <a:off x="1115616" y="1965690"/>
              <a:ext cx="7830000" cy="0"/>
            </a:xfrm>
            <a:prstGeom prst="line">
              <a:avLst/>
            </a:prstGeom>
          </p:spPr>
          <p:style>
            <a:lnRef idx="2">
              <a:schemeClr val="dk1"/>
            </a:lnRef>
            <a:fillRef idx="0">
              <a:schemeClr val="dk1"/>
            </a:fillRef>
            <a:effectRef idx="1">
              <a:schemeClr val="dk1"/>
            </a:effectRef>
            <a:fontRef idx="minor">
              <a:schemeClr val="tx1"/>
            </a:fontRef>
          </p:style>
        </p:cxnSp>
        <p:sp>
          <p:nvSpPr>
            <p:cNvPr id="25" name="矩形 24"/>
            <p:cNvSpPr/>
            <p:nvPr/>
          </p:nvSpPr>
          <p:spPr>
            <a:xfrm>
              <a:off x="1115616" y="1965690"/>
              <a:ext cx="1872977" cy="311182"/>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第十二条</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6858000"/>
            <a:chOff x="0" y="0"/>
            <a:chExt cx="14400" cy="10800"/>
          </a:xfrm>
        </p:grpSpPr>
        <p:pic>
          <p:nvPicPr>
            <p:cNvPr id="3076" name="그림 9" descr="2.png"/>
            <p:cNvPicPr>
              <a:picLocks noChangeAspect="1"/>
            </p:cNvPicPr>
            <p:nvPr userDrawn="1"/>
          </p:nvPicPr>
          <p:blipFill>
            <a:blip r:embed="rId1"/>
            <a:stretch>
              <a:fillRect/>
            </a:stretch>
          </p:blipFill>
          <p:spPr>
            <a:xfrm>
              <a:off x="0" y="0"/>
              <a:ext cx="14400" cy="10800"/>
            </a:xfrm>
            <a:prstGeom prst="rect">
              <a:avLst/>
            </a:prstGeom>
            <a:noFill/>
            <a:ln w="9525">
              <a:noFill/>
            </a:ln>
          </p:spPr>
        </p:pic>
        <p:pic>
          <p:nvPicPr>
            <p:cNvPr id="34823" name="그림 7" descr="1.png"/>
            <p:cNvPicPr>
              <a:picLocks noChangeAspect="1"/>
            </p:cNvPicPr>
            <p:nvPr/>
          </p:nvPicPr>
          <p:blipFill>
            <a:blip r:embed="rId2"/>
            <a:stretch>
              <a:fillRect/>
            </a:stretch>
          </p:blipFill>
          <p:spPr>
            <a:xfrm>
              <a:off x="0" y="4951"/>
              <a:ext cx="6122" cy="5849"/>
            </a:xfrm>
            <a:prstGeom prst="rect">
              <a:avLst/>
            </a:prstGeom>
            <a:noFill/>
            <a:ln w="9525">
              <a:noFill/>
            </a:ln>
          </p:spPr>
        </p:pic>
      </p:grpSp>
      <p:cxnSp>
        <p:nvCxnSpPr>
          <p:cNvPr id="8" name="直接连接符 7"/>
          <p:cNvCxnSpPr/>
          <p:nvPr/>
        </p:nvCxnSpPr>
        <p:spPr>
          <a:xfrm>
            <a:off x="2654063" y="3789040"/>
            <a:ext cx="6561377" cy="0"/>
          </a:xfrm>
          <a:prstGeom prst="line">
            <a:avLst/>
          </a:prstGeom>
        </p:spPr>
        <p:style>
          <a:lnRef idx="2">
            <a:schemeClr val="dk1"/>
          </a:lnRef>
          <a:fillRef idx="0">
            <a:schemeClr val="dk1"/>
          </a:fillRef>
          <a:effectRef idx="1">
            <a:schemeClr val="dk1"/>
          </a:effectRef>
          <a:fontRef idx="minor">
            <a:schemeClr val="tx1"/>
          </a:fontRef>
        </p:style>
      </p:cxnSp>
      <p:sp>
        <p:nvSpPr>
          <p:cNvPr id="9" name="矩形 8"/>
          <p:cNvSpPr/>
          <p:nvPr/>
        </p:nvSpPr>
        <p:spPr>
          <a:xfrm>
            <a:off x="2582623" y="3106420"/>
            <a:ext cx="6597889" cy="64516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环保制度</a:t>
            </a:r>
            <a:r>
              <a:rPr lang="zh-CN" alt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篇</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4548" y="1341103"/>
            <a:ext cx="7921189" cy="129547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1116013" y="2636913"/>
            <a:ext cx="7921189" cy="4105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1034590" y="386219"/>
            <a:ext cx="8109409" cy="46037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建设项目环境影响评价与“三同时”制度</a:t>
            </a:r>
            <a:endPar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1116012" y="1665675"/>
            <a:ext cx="7920038" cy="645160"/>
          </a:xfrm>
          <a:prstGeom prst="rect">
            <a:avLst/>
          </a:prstGeom>
        </p:spPr>
        <p:txBody>
          <a:bodyPr wrap="square" anchor="t">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建设项目的防治污染和保护环境设施必须与主体工程同时设计、同时施工、同时投产使用。</a:t>
            </a:r>
            <a:endParaRPr lang="en-US" altLang="zh-CN"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aphicFrame>
        <p:nvGraphicFramePr>
          <p:cNvPr id="2" name="图示 1"/>
          <p:cNvGraphicFramePr/>
          <p:nvPr/>
        </p:nvGraphicFramePr>
        <p:xfrm>
          <a:off x="1187625" y="3485232"/>
          <a:ext cx="7776814" cy="25360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39865"/>
            <a:ext cx="8109409" cy="55308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排污口规范化建设和标识牌设置制度</a:t>
            </a:r>
            <a:endParaRPr lang="zh-CN"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1006325" y="1930965"/>
            <a:ext cx="7995000" cy="4030980"/>
          </a:xfrm>
          <a:prstGeom prst="rect">
            <a:avLst/>
          </a:prstGeom>
        </p:spPr>
        <p:txBody>
          <a:bodyPr wrap="square" anchor="t">
            <a:spAutoFit/>
          </a:bodyPr>
          <a:lstStyle/>
          <a:p>
            <a:pPr marL="285750" indent="-285750" algn="just">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需</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依据国家及地区相关法律法规要求，规范化建设</a:t>
            </a:r>
            <a:r>
              <a:rPr lang="zh-CN" altLang="en-US" sz="1600"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水污染物排口</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废气排放口</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。并安装相关设施，包括</a:t>
            </a:r>
            <a:r>
              <a:rPr lang="zh-CN" altLang="en-US" sz="1600"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计量装置</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自动监控装置</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标志牌</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等，排污口规范化整治要遵循便于采集样品、便于监测计量、便于日常监督管理的原则</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公司污水排放口、烟气排放口、粉尘排放口、固体废弃物堆存场所应制作安装符合国家和地方规定的</a:t>
            </a:r>
            <a:r>
              <a:rPr lang="zh-CN" altLang="en-US" sz="1600"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标识牌</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，标识牌需图形醒目、文字清晰、统一编号、标注排放的污染物类别和污染物名称。标识牌的安装高度不低于地面</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米</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固体废弃物临时堆放场时，需设置完善的“</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防渗漏、</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防扬散、防流失”措施。固体废弃物产生单位需规范储存固废，定期组织固废转运，及时填写记录</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固废产生单位不得</a:t>
            </a:r>
            <a:r>
              <a:rPr lang="zh-CN" altLang="en-US" sz="1600"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私自处置</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固废，首先应寻找固废综合利用途径，无综合利用途径只能处置的，需与固废处置接收单位签订合同，并确保固废处置接收单位具有相关资质和能力对固废进行处置</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各部门对所属区域内的环保标识牌进行管理，确保完好、干净。</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39865"/>
            <a:ext cx="8109409" cy="55308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事故应急池管理规定</a:t>
            </a:r>
            <a:endParaRPr lang="zh-CN"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999865" y="2492896"/>
            <a:ext cx="8001460" cy="2030095"/>
          </a:xfrm>
          <a:prstGeom prst="rect">
            <a:avLst/>
          </a:prstGeom>
        </p:spPr>
        <p:txBody>
          <a:bodyPr wrap="square" anchor="t">
            <a:spAutoFit/>
          </a:bodyPr>
          <a:lstStyle/>
          <a:p>
            <a:pPr marL="285750" indent="-285750" algn="jus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事故应急池是在公司生产异常、检修、事故等特殊情况下暂时储存各类废水、防止废水流入环境的水池，不可作为储水池</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特殊情况下，有各类废水大量流入事故应急池时</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，应向当地环保局</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报告</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特殊情况下流入事故应急池内的各类污水，需经水泵抽入调节池，进入生化处理系统进行处理达标排放</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39865"/>
            <a:ext cx="8109409" cy="55308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污染防治设施故障和启停运报告制度</a:t>
            </a:r>
            <a:endParaRPr lang="zh-CN" altLang="en-US" sz="3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999865" y="2909301"/>
            <a:ext cx="8001460" cy="2306955"/>
          </a:xfrm>
          <a:prstGeom prst="rect">
            <a:avLst/>
          </a:prstGeom>
        </p:spPr>
        <p:txBody>
          <a:bodyPr wrap="square" anchor="t">
            <a:spAutoFit/>
          </a:bodyPr>
          <a:lstStyle/>
          <a:p>
            <a:pPr marL="285750" indent="-285750" algn="just">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污染防治设施</a:t>
            </a:r>
            <a:r>
              <a:rPr lang="zh-CN" altLang="en-US" b="1" dirty="0" smtClean="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不得无故停运</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当</a:t>
            </a:r>
            <a:r>
              <a:rPr lang="zh-CN" altLang="en-US" b="1" dirty="0" smtClean="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停电</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smtClean="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停产</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等特殊情况下，污染防治设施需停运时，需向当地环保局报告</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并填写</a:t>
            </a:r>
            <a:r>
              <a:rPr lang="zh-CN" altLang="en-US" b="1" dirty="0" smtClean="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启停运记录</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endParaRPr lang="en-US" altLang="zh-CN"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buFont typeface="Wingdings" panose="05000000000000000000" pitchFamily="2" charset="2"/>
              <a:buChar char="Ø"/>
            </a:pP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当环保设备设施故障需检修时，需填写</a:t>
            </a:r>
            <a:r>
              <a:rPr lang="zh-CN" altLang="en-US" b="1" dirty="0" smtClean="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检修记录</a:t>
            </a:r>
            <a:r>
              <a:rPr lang="zh-CN" altLang="en-US" dirty="0" smtClean="0">
                <a:latin typeface="微软雅黑" panose="020B0503020204020204" pitchFamily="34" charset="-122"/>
                <a:ea typeface="微软雅黑" panose="020B0503020204020204" pitchFamily="34" charset="-122"/>
                <a:cs typeface="微软雅黑" panose="020B0503020204020204" pitchFamily="34" charset="-122"/>
              </a:rPr>
              <a:t>，并采取其他措施确保污染物正常处理；若故障的设备设施将对污染物治理产生重大影响，需向当地环保局报告。</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9144000" cy="6858000"/>
            <a:chOff x="0" y="0"/>
            <a:chExt cx="14400" cy="10800"/>
          </a:xfrm>
        </p:grpSpPr>
        <p:pic>
          <p:nvPicPr>
            <p:cNvPr id="3076" name="그림 9" descr="2.png"/>
            <p:cNvPicPr>
              <a:picLocks noChangeAspect="1"/>
            </p:cNvPicPr>
            <p:nvPr userDrawn="1"/>
          </p:nvPicPr>
          <p:blipFill>
            <a:blip r:embed="rId1"/>
            <a:stretch>
              <a:fillRect/>
            </a:stretch>
          </p:blipFill>
          <p:spPr>
            <a:xfrm>
              <a:off x="0" y="0"/>
              <a:ext cx="14400" cy="10800"/>
            </a:xfrm>
            <a:prstGeom prst="rect">
              <a:avLst/>
            </a:prstGeom>
            <a:noFill/>
            <a:ln w="9525">
              <a:noFill/>
            </a:ln>
          </p:spPr>
        </p:pic>
        <p:pic>
          <p:nvPicPr>
            <p:cNvPr id="34823" name="그림 7" descr="1.png"/>
            <p:cNvPicPr>
              <a:picLocks noChangeAspect="1"/>
            </p:cNvPicPr>
            <p:nvPr/>
          </p:nvPicPr>
          <p:blipFill>
            <a:blip r:embed="rId2"/>
            <a:stretch>
              <a:fillRect/>
            </a:stretch>
          </p:blipFill>
          <p:spPr>
            <a:xfrm>
              <a:off x="0" y="4951"/>
              <a:ext cx="6122" cy="5849"/>
            </a:xfrm>
            <a:prstGeom prst="rect">
              <a:avLst/>
            </a:prstGeom>
            <a:noFill/>
            <a:ln w="9525">
              <a:noFill/>
            </a:ln>
          </p:spPr>
        </p:pic>
      </p:grpSp>
      <p:cxnSp>
        <p:nvCxnSpPr>
          <p:cNvPr id="8" name="直接连接符 7"/>
          <p:cNvCxnSpPr/>
          <p:nvPr/>
        </p:nvCxnSpPr>
        <p:spPr>
          <a:xfrm>
            <a:off x="2654063" y="3789040"/>
            <a:ext cx="6561377" cy="0"/>
          </a:xfrm>
          <a:prstGeom prst="line">
            <a:avLst/>
          </a:prstGeom>
        </p:spPr>
        <p:style>
          <a:lnRef idx="2">
            <a:schemeClr val="dk1"/>
          </a:lnRef>
          <a:fillRef idx="0">
            <a:schemeClr val="dk1"/>
          </a:fillRef>
          <a:effectRef idx="1">
            <a:schemeClr val="dk1"/>
          </a:effectRef>
          <a:fontRef idx="minor">
            <a:schemeClr val="tx1"/>
          </a:fontRef>
        </p:style>
      </p:cxnSp>
      <p:sp>
        <p:nvSpPr>
          <p:cNvPr id="9" name="矩形 8"/>
          <p:cNvSpPr/>
          <p:nvPr/>
        </p:nvSpPr>
        <p:spPr>
          <a:xfrm>
            <a:off x="2582623" y="3106420"/>
            <a:ext cx="6597889" cy="64516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污染治理</a:t>
            </a:r>
            <a:r>
              <a:rPr lang="zh-CN" alt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篇</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293827"/>
            <a:ext cx="8109409" cy="64516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认识污染物</a:t>
            </a:r>
            <a:endPar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任意多边形 4"/>
          <p:cNvSpPr/>
          <p:nvPr/>
        </p:nvSpPr>
        <p:spPr>
          <a:xfrm>
            <a:off x="1116013" y="1342631"/>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en-US" altLang="zh-CN" sz="1600" kern="1200" dirty="0" err="1" smtClean="0">
                <a:latin typeface="微软雅黑" panose="020B0503020204020204" pitchFamily="34" charset="-122"/>
                <a:ea typeface="微软雅黑" panose="020B0503020204020204" pitchFamily="34" charset="-122"/>
                <a:cs typeface="微软雅黑" panose="020B0503020204020204" pitchFamily="34" charset="-122"/>
              </a:rPr>
              <a:t>CODcr</a:t>
            </a:r>
            <a:endPar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任意多边形 5"/>
          <p:cNvSpPr/>
          <p:nvPr/>
        </p:nvSpPr>
        <p:spPr>
          <a:xfrm>
            <a:off x="1116013" y="1793496"/>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en-US" altLang="zh-CN" sz="1600" dirty="0" err="1">
                <a:latin typeface="微软雅黑" panose="020B0503020204020204" pitchFamily="34" charset="-122"/>
                <a:ea typeface="微软雅黑" panose="020B0503020204020204" pitchFamily="34" charset="-122"/>
                <a:cs typeface="微软雅黑" panose="020B0503020204020204" pitchFamily="34" charset="-122"/>
              </a:rPr>
              <a:t>BOD</a:t>
            </a:r>
            <a:r>
              <a:rPr lang="en-US" altLang="zh-CN" sz="1600" baseline="-25000" dirty="0" err="1">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1600" baseline="-25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任意多边形 7"/>
          <p:cNvSpPr/>
          <p:nvPr/>
        </p:nvSpPr>
        <p:spPr>
          <a:xfrm>
            <a:off x="1116013" y="2244361"/>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氨氮</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任意多边形 8"/>
          <p:cNvSpPr/>
          <p:nvPr/>
        </p:nvSpPr>
        <p:spPr>
          <a:xfrm>
            <a:off x="1116013" y="2695226"/>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悬浮物</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任意多边形 9"/>
          <p:cNvSpPr/>
          <p:nvPr/>
        </p:nvSpPr>
        <p:spPr>
          <a:xfrm>
            <a:off x="1116013" y="3146091"/>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色度</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任意多边形 13"/>
          <p:cNvSpPr/>
          <p:nvPr/>
        </p:nvSpPr>
        <p:spPr>
          <a:xfrm>
            <a:off x="1116013" y="3596956"/>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污泥</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任意多边形 14"/>
          <p:cNvSpPr/>
          <p:nvPr/>
        </p:nvSpPr>
        <p:spPr>
          <a:xfrm>
            <a:off x="1116013" y="4047821"/>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二氧化硫</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任意多边形 15"/>
          <p:cNvSpPr/>
          <p:nvPr/>
        </p:nvSpPr>
        <p:spPr>
          <a:xfrm>
            <a:off x="1116013" y="4498686"/>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zh-CN" altLang="en-US" sz="1600" kern="1200" dirty="0" smtClean="0">
                <a:latin typeface="微软雅黑" panose="020B0503020204020204" pitchFamily="34" charset="-122"/>
                <a:ea typeface="微软雅黑" panose="020B0503020204020204" pitchFamily="34" charset="-122"/>
                <a:cs typeface="微软雅黑" panose="020B0503020204020204" pitchFamily="34" charset="-122"/>
              </a:rPr>
              <a:t>烟尘</a:t>
            </a:r>
            <a:endParaRPr lang="zh-CN" altLang="en-US" sz="1600" kern="12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任意多边形 16"/>
          <p:cNvSpPr/>
          <p:nvPr/>
        </p:nvSpPr>
        <p:spPr>
          <a:xfrm>
            <a:off x="1116013" y="4949551"/>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氮氧化物</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任意多边形 17"/>
          <p:cNvSpPr/>
          <p:nvPr/>
        </p:nvSpPr>
        <p:spPr>
          <a:xfrm>
            <a:off x="1116013" y="5400416"/>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炉渣</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任意多边形 18"/>
          <p:cNvSpPr/>
          <p:nvPr/>
        </p:nvSpPr>
        <p:spPr>
          <a:xfrm>
            <a:off x="1116013" y="5851281"/>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脱硫渣</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任意多边形 19"/>
          <p:cNvSpPr/>
          <p:nvPr/>
        </p:nvSpPr>
        <p:spPr>
          <a:xfrm>
            <a:off x="1116013" y="6302148"/>
            <a:ext cx="1511771"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粉煤灰</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任意多边形 21"/>
          <p:cNvSpPr/>
          <p:nvPr/>
        </p:nvSpPr>
        <p:spPr>
          <a:xfrm>
            <a:off x="2627784" y="1342631"/>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2">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重铬酸</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钾为</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氧化剂测定出的化学耗氧量</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，反应有机污染物，降解消耗水中氧气</a:t>
            </a:r>
            <a:endParaRPr lang="zh-CN"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任意多边形 22"/>
          <p:cNvSpPr/>
          <p:nvPr/>
        </p:nvSpPr>
        <p:spPr>
          <a:xfrm>
            <a:off x="2627784" y="1793496"/>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2">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用微生物代谢作用所消耗的溶解氧量</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来表示有机物</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污染</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程度</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，降解消耗水中</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氧气</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任意多边形 23"/>
          <p:cNvSpPr/>
          <p:nvPr/>
        </p:nvSpPr>
        <p:spPr>
          <a:xfrm>
            <a:off x="2627784" y="2244361"/>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2">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algn="ctr" defTabSz="711200">
              <a:lnSpc>
                <a:spcPct val="9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水中以游离</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氨和</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铵</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离子形式</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存在的</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氮，耗氧污染物，</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降解</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消耗氧气引起富营养化</a:t>
            </a:r>
            <a:endParaRPr lang="zh-CN"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任意多边形 24"/>
          <p:cNvSpPr/>
          <p:nvPr/>
        </p:nvSpPr>
        <p:spPr>
          <a:xfrm>
            <a:off x="2627784" y="2695226"/>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2">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水样通过孔径为</a:t>
            </a:r>
            <a:r>
              <a:rPr lang="en-US" altLang="zh-CN" sz="140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0.45μm</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的滤膜截留在滤膜上并于</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103</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105℃ </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烘干至恒重的固体</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物质，悬浮物中大部分也是有机物</a:t>
            </a:r>
            <a:endParaRPr lang="zh-CN"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任意多边形 25"/>
          <p:cNvSpPr/>
          <p:nvPr/>
        </p:nvSpPr>
        <p:spPr>
          <a:xfrm>
            <a:off x="2627784" y="3146091"/>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2">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zh-CN" altLang="en-US"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水中由溶解物质和不溶解性悬浮物产生的颜色，影响水中植物光合作用</a:t>
            </a:r>
            <a:endParaRPr lang="zh-CN"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任意多边形 26"/>
          <p:cNvSpPr/>
          <p:nvPr/>
        </p:nvSpPr>
        <p:spPr>
          <a:xfrm>
            <a:off x="2627784" y="3596956"/>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2">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zh-CN" altLang="en-US"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含有多种有机营养元素，排入环境将造成水体污染</a:t>
            </a:r>
            <a:endParaRPr lang="zh-CN"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8" name="任意多边形 27"/>
          <p:cNvSpPr/>
          <p:nvPr/>
        </p:nvSpPr>
        <p:spPr>
          <a:xfrm>
            <a:off x="2627784" y="4047821"/>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4">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zh-CN" altLang="en-US"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造成酸雨，酸雨腐蚀建筑物，危害植物</a:t>
            </a:r>
            <a:endParaRPr lang="zh-CN"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任意多边形 28"/>
          <p:cNvSpPr/>
          <p:nvPr/>
        </p:nvSpPr>
        <p:spPr>
          <a:xfrm>
            <a:off x="2627784" y="4498686"/>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4">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en-US" altLang="zh-CN" sz="1400" kern="12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PM10</a:t>
            </a:r>
            <a:r>
              <a:rPr lang="zh-CN" altLang="en-US"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kern="1200" dirty="0" err="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PM2.5</a:t>
            </a:r>
            <a:r>
              <a:rPr lang="zh-CN" altLang="en-US"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的重要组成物，对人体肺部直接造成危害</a:t>
            </a:r>
            <a:endParaRPr lang="zh-CN"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任意多边形 29"/>
          <p:cNvSpPr/>
          <p:nvPr/>
        </p:nvSpPr>
        <p:spPr>
          <a:xfrm>
            <a:off x="2627784" y="4949551"/>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4">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zh-CN" altLang="en-US"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形成酸雨、酸雾，破坏臭氧层，形成光化学烟雾，危害植物和人体</a:t>
            </a:r>
            <a:endParaRPr lang="zh-CN"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任意多边形 30"/>
          <p:cNvSpPr/>
          <p:nvPr/>
        </p:nvSpPr>
        <p:spPr>
          <a:xfrm>
            <a:off x="2627784" y="5400416"/>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4">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雨水淋滤液对地下水和地表水造成影响</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2" name="任意多边形 31"/>
          <p:cNvSpPr/>
          <p:nvPr/>
        </p:nvSpPr>
        <p:spPr>
          <a:xfrm>
            <a:off x="2627784" y="5851281"/>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4">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zh-CN" altLang="en-US"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雨水淋滤液对地下水和地表水造成影响</a:t>
            </a:r>
            <a:endParaRPr lang="zh-CN"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任意多边形 32"/>
          <p:cNvSpPr/>
          <p:nvPr/>
        </p:nvSpPr>
        <p:spPr>
          <a:xfrm>
            <a:off x="2627784" y="6302148"/>
            <a:ext cx="6408266" cy="414000"/>
          </a:xfrm>
          <a:custGeom>
            <a:avLst/>
            <a:gdLst>
              <a:gd name="connsiteX0" fmla="*/ 0 w 6503987"/>
              <a:gd name="connsiteY0" fmla="*/ 73006 h 438026"/>
              <a:gd name="connsiteX1" fmla="*/ 73006 w 6503987"/>
              <a:gd name="connsiteY1" fmla="*/ 0 h 438026"/>
              <a:gd name="connsiteX2" fmla="*/ 6430981 w 6503987"/>
              <a:gd name="connsiteY2" fmla="*/ 0 h 438026"/>
              <a:gd name="connsiteX3" fmla="*/ 6503987 w 6503987"/>
              <a:gd name="connsiteY3" fmla="*/ 73006 h 438026"/>
              <a:gd name="connsiteX4" fmla="*/ 6503987 w 6503987"/>
              <a:gd name="connsiteY4" fmla="*/ 365020 h 438026"/>
              <a:gd name="connsiteX5" fmla="*/ 6430981 w 6503987"/>
              <a:gd name="connsiteY5" fmla="*/ 438026 h 438026"/>
              <a:gd name="connsiteX6" fmla="*/ 73006 w 6503987"/>
              <a:gd name="connsiteY6" fmla="*/ 438026 h 438026"/>
              <a:gd name="connsiteX7" fmla="*/ 0 w 6503987"/>
              <a:gd name="connsiteY7" fmla="*/ 365020 h 438026"/>
              <a:gd name="connsiteX8" fmla="*/ 0 w 6503987"/>
              <a:gd name="connsiteY8" fmla="*/ 73006 h 43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3987" h="438026">
                <a:moveTo>
                  <a:pt x="0" y="73006"/>
                </a:moveTo>
                <a:cubicBezTo>
                  <a:pt x="0" y="32686"/>
                  <a:pt x="32686" y="0"/>
                  <a:pt x="73006" y="0"/>
                </a:cubicBezTo>
                <a:lnTo>
                  <a:pt x="6430981" y="0"/>
                </a:lnTo>
                <a:cubicBezTo>
                  <a:pt x="6471301" y="0"/>
                  <a:pt x="6503987" y="32686"/>
                  <a:pt x="6503987" y="73006"/>
                </a:cubicBezTo>
                <a:lnTo>
                  <a:pt x="6503987" y="365020"/>
                </a:lnTo>
                <a:cubicBezTo>
                  <a:pt x="6503987" y="405340"/>
                  <a:pt x="6471301" y="438026"/>
                  <a:pt x="6430981" y="438026"/>
                </a:cubicBezTo>
                <a:lnTo>
                  <a:pt x="73006" y="438026"/>
                </a:lnTo>
                <a:cubicBezTo>
                  <a:pt x="32686" y="438026"/>
                  <a:pt x="0" y="405340"/>
                  <a:pt x="0" y="365020"/>
                </a:cubicBezTo>
                <a:lnTo>
                  <a:pt x="0" y="73006"/>
                </a:lnTo>
                <a:close/>
              </a:path>
            </a:pathLst>
          </a:custGeom>
          <a:solidFill>
            <a:schemeClr val="accent4">
              <a:lumMod val="40000"/>
              <a:lumOff val="6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2342" tIns="82342" rIns="82342" bIns="82342" numCol="1" spcCol="1270" anchor="ctr" anchorCtr="0">
            <a:noAutofit/>
          </a:bodyPr>
          <a:lstStyle/>
          <a:p>
            <a:pPr lvl="0" algn="ctr" defTabSz="711200">
              <a:lnSpc>
                <a:spcPct val="90000"/>
              </a:lnSpc>
              <a:spcBef>
                <a:spcPct val="0"/>
              </a:spcBef>
              <a:spcAft>
                <a:spcPct val="35000"/>
              </a:spcAft>
            </a:pPr>
            <a:r>
              <a:rPr lang="zh-CN" altLang="en-US" sz="1400" kern="12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即经除尘系统收集的烟尘</a:t>
            </a:r>
            <a:endParaRPr lang="zh-CN" altLang="en-US"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现场作业基本要求</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999865" y="2176288"/>
            <a:ext cx="8001460" cy="3830955"/>
          </a:xfrm>
          <a:prstGeom prst="rect">
            <a:avLst/>
          </a:prstGeom>
        </p:spPr>
        <p:txBody>
          <a:bodyPr wrap="square" anchor="t">
            <a:spAutoFit/>
          </a:bodyPr>
          <a:lstStyle/>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按照</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工艺要求</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开展工艺操作，确保污染物</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稳定达标排放</a:t>
            </a:r>
            <a:endParaRPr lang="en-US" altLang="zh-CN"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各类记录台账</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规范</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准确</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实时</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清晰</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填写，不得</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漏填</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错填</a:t>
            </a:r>
            <a:endPar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现场环境卫生保持</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干净</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，污水沟、雨水沟保持干净畅通</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现场不得出现各类物质</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跑冒滴漏</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粉尘堆积</a:t>
            </a:r>
            <a:endPar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各类固废不得</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混堆</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，不得超过池沿，及时</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转运</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处置</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现场设备设施</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保养</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维护</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到位</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根据公司生产情况适时拟定设备设施</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检修、维护</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、保养计划，并组织落实</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各类环保标识标牌保持</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完好</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干净</a:t>
            </a:r>
            <a:endPar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出现设备故障、设施故障、数据异常及时</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上报</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，填写</a:t>
            </a:r>
            <a:r>
              <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rPr>
              <a:t>记录</a:t>
            </a:r>
            <a:endParaRPr lang="zh-CN" altLang="en-US" b="1" dirty="0">
              <a:solidFill>
                <a:srgbClr val="09BFFF"/>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805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矩形 9"/>
          <p:cNvSpPr/>
          <p:nvPr/>
        </p:nvSpPr>
        <p:spPr>
          <a:xfrm>
            <a:off x="5883994" y="5429726"/>
            <a:ext cx="3132000" cy="12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污染治理</a:t>
            </a:r>
            <a:r>
              <a:rPr lang="zh-CN" altLang="en-US" sz="24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篇</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2654061" y="5429727"/>
            <a:ext cx="3168000" cy="1296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环保制度</a:t>
            </a:r>
            <a:r>
              <a:rPr lang="zh-CN" altLang="en-US" sz="24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篇</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2582623" y="3106420"/>
            <a:ext cx="6597889" cy="64516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目录</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8" name="直接连接符 7"/>
          <p:cNvCxnSpPr/>
          <p:nvPr/>
        </p:nvCxnSpPr>
        <p:spPr>
          <a:xfrm>
            <a:off x="2654063" y="3789040"/>
            <a:ext cx="6561377" cy="0"/>
          </a:xfrm>
          <a:prstGeom prst="line">
            <a:avLst/>
          </a:prstGeom>
        </p:spPr>
        <p:style>
          <a:lnRef idx="2">
            <a:schemeClr val="dk1"/>
          </a:lnRef>
          <a:fillRef idx="0">
            <a:schemeClr val="dk1"/>
          </a:fillRef>
          <a:effectRef idx="1">
            <a:schemeClr val="dk1"/>
          </a:effectRef>
          <a:fontRef idx="minor">
            <a:schemeClr val="tx1"/>
          </a:fontRef>
        </p:style>
      </p:cxnSp>
      <p:sp>
        <p:nvSpPr>
          <p:cNvPr id="13" name="矩形 12"/>
          <p:cNvSpPr/>
          <p:nvPr/>
        </p:nvSpPr>
        <p:spPr>
          <a:xfrm>
            <a:off x="5883994" y="4076700"/>
            <a:ext cx="3132000" cy="129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环保法律法规</a:t>
            </a:r>
            <a:r>
              <a:rPr lang="zh-CN" altLang="en-US" sz="24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篇</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2654061" y="4076701"/>
            <a:ext cx="3168000" cy="12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环保常识篇</a:t>
            </a:r>
            <a:endParaRPr lang="zh-CN" altLang="en-US" sz="24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077" name="그림 10" descr="1.png"/>
          <p:cNvPicPr>
            <a:picLocks noChangeAspect="1"/>
          </p:cNvPicPr>
          <p:nvPr userDrawn="1"/>
        </p:nvPicPr>
        <p:blipFill>
          <a:blip r:embed="rId1"/>
          <a:stretch>
            <a:fillRect/>
          </a:stretch>
        </p:blipFill>
        <p:spPr>
          <a:xfrm>
            <a:off x="0" y="1794510"/>
            <a:ext cx="2874010" cy="2746375"/>
          </a:xfrm>
          <a:prstGeom prst="rect">
            <a:avLst/>
          </a:prstGeom>
          <a:noFill/>
          <a:ln w="9525">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107473" y="4141176"/>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654063" y="3789040"/>
            <a:ext cx="6561377" cy="0"/>
          </a:xfrm>
          <a:prstGeom prst="line">
            <a:avLst/>
          </a:prstGeom>
        </p:spPr>
        <p:style>
          <a:lnRef idx="2">
            <a:schemeClr val="dk1"/>
          </a:lnRef>
          <a:fillRef idx="0">
            <a:schemeClr val="dk1"/>
          </a:fillRef>
          <a:effectRef idx="1">
            <a:schemeClr val="dk1"/>
          </a:effectRef>
          <a:fontRef idx="minor">
            <a:schemeClr val="tx1"/>
          </a:fontRef>
        </p:style>
      </p:cxnSp>
      <p:grpSp>
        <p:nvGrpSpPr>
          <p:cNvPr id="2" name="组合 1"/>
          <p:cNvGrpSpPr/>
          <p:nvPr/>
        </p:nvGrpSpPr>
        <p:grpSpPr>
          <a:xfrm>
            <a:off x="0" y="0"/>
            <a:ext cx="9144000" cy="6858000"/>
            <a:chOff x="0" y="0"/>
            <a:chExt cx="14400" cy="10800"/>
          </a:xfrm>
        </p:grpSpPr>
        <p:pic>
          <p:nvPicPr>
            <p:cNvPr id="3076" name="그림 9" descr="2.png"/>
            <p:cNvPicPr>
              <a:picLocks noChangeAspect="1"/>
            </p:cNvPicPr>
            <p:nvPr userDrawn="1"/>
          </p:nvPicPr>
          <p:blipFill>
            <a:blip r:embed="rId1"/>
            <a:stretch>
              <a:fillRect/>
            </a:stretch>
          </p:blipFill>
          <p:spPr>
            <a:xfrm>
              <a:off x="0" y="0"/>
              <a:ext cx="14400" cy="10800"/>
            </a:xfrm>
            <a:prstGeom prst="rect">
              <a:avLst/>
            </a:prstGeom>
            <a:noFill/>
            <a:ln w="9525">
              <a:noFill/>
            </a:ln>
          </p:spPr>
        </p:pic>
        <p:pic>
          <p:nvPicPr>
            <p:cNvPr id="34823" name="그림 7" descr="1.png"/>
            <p:cNvPicPr>
              <a:picLocks noChangeAspect="1"/>
            </p:cNvPicPr>
            <p:nvPr/>
          </p:nvPicPr>
          <p:blipFill>
            <a:blip r:embed="rId2"/>
            <a:stretch>
              <a:fillRect/>
            </a:stretch>
          </p:blipFill>
          <p:spPr>
            <a:xfrm>
              <a:off x="0" y="4951"/>
              <a:ext cx="6122" cy="5849"/>
            </a:xfrm>
            <a:prstGeom prst="rect">
              <a:avLst/>
            </a:prstGeom>
            <a:noFill/>
            <a:ln w="9525">
              <a:noFill/>
            </a:ln>
          </p:spPr>
        </p:pic>
      </p:grpSp>
      <p:sp>
        <p:nvSpPr>
          <p:cNvPr id="9" name="矩形 8"/>
          <p:cNvSpPr/>
          <p:nvPr/>
        </p:nvSpPr>
        <p:spPr>
          <a:xfrm>
            <a:off x="2582623" y="3106420"/>
            <a:ext cx="6597889" cy="645160"/>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环保常识篇</a:t>
            </a:r>
            <a:endParaRPr lang="zh-CN" alt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环境</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nvSpPr>
        <p:spPr>
          <a:xfrm>
            <a:off x="5796704" y="1341439"/>
            <a:ext cx="3225058" cy="540067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7" name="矩形 1026"/>
          <p:cNvSpPr/>
          <p:nvPr/>
        </p:nvSpPr>
        <p:spPr>
          <a:xfrm>
            <a:off x="1116012" y="1341438"/>
            <a:ext cx="4680692" cy="5400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5868144" y="2421543"/>
            <a:ext cx="3082178" cy="922020"/>
          </a:xfrm>
          <a:prstGeom prst="rect">
            <a:avLst/>
          </a:prstGeom>
        </p:spPr>
        <p:txBody>
          <a:bodyPr wrap="square" anchor="ctr">
            <a:spAutoFit/>
          </a:bodyPr>
          <a:lstStyle/>
          <a:p>
            <a:pPr algn="just"/>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是指</a:t>
            </a:r>
            <a:r>
              <a:rPr lang="zh-CN" altLang="en-US" b="1"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影响人类生存和发展</a:t>
            </a: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的各种</a:t>
            </a:r>
            <a:r>
              <a:rPr lang="zh-CN" altLang="en-US" b="1"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天然的</a:t>
            </a: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b="1"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经过人工改造的</a:t>
            </a: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自然因素的总体，</a:t>
            </a:r>
            <a:r>
              <a:rPr lang="zh-CN" altLang="en-US"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包括：</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4" name="组合 23"/>
          <p:cNvGrpSpPr/>
          <p:nvPr/>
        </p:nvGrpSpPr>
        <p:grpSpPr>
          <a:xfrm>
            <a:off x="1488874" y="1629507"/>
            <a:ext cx="3937708" cy="4824536"/>
            <a:chOff x="1498388" y="1383361"/>
            <a:chExt cx="3937708" cy="5260147"/>
          </a:xfrm>
        </p:grpSpPr>
        <p:pic>
          <p:nvPicPr>
            <p:cNvPr id="43" name="Picture 2" descr="C:\Documents and Settings\Administrator\桌面\待办工作\2014年环保培训课件【20140604】\图片\大气.jpg"/>
            <p:cNvPicPr preferRelativeResize="0">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98388" y="1383361"/>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4" name="Picture 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820240" y="1383361"/>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5"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40096" y="1383361"/>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6" name="Picture 2"/>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98388" y="2704743"/>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7" name="Picture 2"/>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20240" y="2704743"/>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8" name="Picture 2"/>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140096" y="2704743"/>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49" name="Picture 2"/>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498388" y="4026125"/>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50" name="Picture 2"/>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820240" y="4026125"/>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51" name="Picture 2"/>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140096" y="4026125"/>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52" name="Picture 2"/>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498388" y="5347508"/>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53" name="Picture 2"/>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2820240" y="5347508"/>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54" name="Picture 2"/>
            <p:cNvPicPr preferRelativeResize="0">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4140096" y="5347508"/>
              <a:ext cx="1296000" cy="1296000"/>
            </a:xfrm>
            <a:prstGeom prst="rect">
              <a:avLst/>
            </a:prstGeom>
            <a:ln>
              <a:noFill/>
            </a:ln>
            <a:effectLst/>
            <a:extLst>
              <a:ext uri="{909E8E84-426E-40DD-AFC4-6F175D3DCCD1}">
                <a14:hiddenFill xmlns:a14="http://schemas.microsoft.com/office/drawing/2010/main">
                  <a:solidFill>
                    <a:srgbClr val="FFFFFF"/>
                  </a:solidFill>
                </a14:hiddenFill>
              </a:ext>
            </a:extLst>
          </p:spPr>
        </p:pic>
      </p:grpSp>
      <p:graphicFrame>
        <p:nvGraphicFramePr>
          <p:cNvPr id="2" name="图示 1"/>
          <p:cNvGraphicFramePr/>
          <p:nvPr/>
        </p:nvGraphicFramePr>
        <p:xfrm>
          <a:off x="6098301" y="4026125"/>
          <a:ext cx="1258090" cy="251657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39" name="图示 38"/>
          <p:cNvGraphicFramePr/>
          <p:nvPr/>
        </p:nvGraphicFramePr>
        <p:xfrm>
          <a:off x="7481357" y="4026125"/>
          <a:ext cx="1258090" cy="251657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矩形 1026"/>
          <p:cNvSpPr/>
          <p:nvPr/>
        </p:nvSpPr>
        <p:spPr>
          <a:xfrm>
            <a:off x="1107177" y="1341438"/>
            <a:ext cx="7928873" cy="1764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3" name="Picture 2"/>
          <p:cNvPicPr>
            <a:picLocks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07176" y="4953183"/>
            <a:ext cx="2629448" cy="17862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6601" y="3138356"/>
            <a:ext cx="2629448" cy="178623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56889" y="3138356"/>
            <a:ext cx="2629448" cy="17862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07176" y="3138356"/>
            <a:ext cx="2629448" cy="17862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756889" y="4953183"/>
            <a:ext cx="2629448" cy="17862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406601" y="4953183"/>
            <a:ext cx="2629448" cy="1786232"/>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环境污染</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187624" y="1900858"/>
            <a:ext cx="7742114" cy="645160"/>
          </a:xfrm>
          <a:prstGeom prst="rect">
            <a:avLst/>
          </a:prstGeom>
        </p:spPr>
        <p:txBody>
          <a:bodyPr wrap="square" anchor="ctr">
            <a:spAutoFit/>
          </a:bodyPr>
          <a:lstStyle/>
          <a:p>
            <a:pPr algn="just"/>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指人类直接或间接地向环境排放</a:t>
            </a:r>
            <a:r>
              <a:rPr lang="zh-CN" altLang="en-US" b="1"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超过其自净能力</a:t>
            </a: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的物质或能量，从而使环境的</a:t>
            </a:r>
            <a:r>
              <a:rPr lang="zh-CN" altLang="en-US" b="1"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质量降低</a:t>
            </a: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，对人类的生存与发展、生态系统和财产造成不利影响的</a:t>
            </a:r>
            <a:r>
              <a:rPr lang="zh-CN" altLang="en-US"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现象</a:t>
            </a:r>
            <a:endPar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TextBox 1"/>
          <p:cNvSpPr txBox="1"/>
          <p:nvPr/>
        </p:nvSpPr>
        <p:spPr>
          <a:xfrm>
            <a:off x="1101724" y="4624798"/>
            <a:ext cx="2628000" cy="306705"/>
          </a:xfrm>
          <a:prstGeom prst="rect">
            <a:avLst/>
          </a:prstGeom>
          <a:solidFill>
            <a:srgbClr val="FFFFFF">
              <a:alpha val="67843"/>
            </a:srgbClr>
          </a:solidFill>
        </p:spPr>
        <p:txBody>
          <a:bodyPr wrap="square" rtlCol="0" anchor="ctr">
            <a:spAutoFit/>
          </a:bodyPr>
          <a:lstStyle/>
          <a:p>
            <a:pPr algn="ctr"/>
            <a:r>
              <a:rPr lang="zh-CN" altLang="en-US" sz="1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水污染事故</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TextBox 16"/>
          <p:cNvSpPr txBox="1"/>
          <p:nvPr/>
        </p:nvSpPr>
        <p:spPr>
          <a:xfrm>
            <a:off x="3756889" y="4617347"/>
            <a:ext cx="2628000" cy="306705"/>
          </a:xfrm>
          <a:prstGeom prst="rect">
            <a:avLst/>
          </a:prstGeom>
          <a:solidFill>
            <a:srgbClr val="FFFFFF">
              <a:alpha val="67843"/>
            </a:srgbClr>
          </a:solidFill>
        </p:spPr>
        <p:txBody>
          <a:bodyPr wrap="square" rtlCol="0" anchor="ctr">
            <a:spAutoFit/>
          </a:bodyPr>
          <a:lstStyle/>
          <a:p>
            <a:pPr algn="ctr"/>
            <a:r>
              <a:rPr lang="zh-CN" altLang="en-US" sz="1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溃坝事故</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TextBox 19"/>
          <p:cNvSpPr txBox="1"/>
          <p:nvPr/>
        </p:nvSpPr>
        <p:spPr>
          <a:xfrm>
            <a:off x="6406600" y="4617347"/>
            <a:ext cx="2628000" cy="306705"/>
          </a:xfrm>
          <a:prstGeom prst="rect">
            <a:avLst/>
          </a:prstGeom>
          <a:solidFill>
            <a:srgbClr val="FFFFFF">
              <a:alpha val="67843"/>
            </a:srgbClr>
          </a:solidFill>
        </p:spPr>
        <p:txBody>
          <a:bodyPr wrap="square" rtlCol="0" anchor="ctr">
            <a:spAutoFit/>
          </a:bodyPr>
          <a:lstStyle/>
          <a:p>
            <a:pPr algn="ctr"/>
            <a:r>
              <a:rPr lang="zh-CN" altLang="en-US" sz="1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雾霾</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TextBox 20"/>
          <p:cNvSpPr txBox="1"/>
          <p:nvPr/>
        </p:nvSpPr>
        <p:spPr>
          <a:xfrm>
            <a:off x="1108624" y="6432174"/>
            <a:ext cx="2628000" cy="306705"/>
          </a:xfrm>
          <a:prstGeom prst="rect">
            <a:avLst/>
          </a:prstGeom>
          <a:solidFill>
            <a:srgbClr val="FFFFFF">
              <a:alpha val="67843"/>
            </a:srgbClr>
          </a:solidFill>
        </p:spPr>
        <p:txBody>
          <a:bodyPr wrap="square" rtlCol="0" anchor="ctr">
            <a:spAutoFit/>
          </a:bodyPr>
          <a:lstStyle/>
          <a:p>
            <a:pPr algn="ctr"/>
            <a:r>
              <a:rPr lang="zh-CN" altLang="en-US" sz="1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漏油事故</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9" name="TextBox 28"/>
          <p:cNvSpPr txBox="1"/>
          <p:nvPr/>
        </p:nvSpPr>
        <p:spPr>
          <a:xfrm>
            <a:off x="3758337" y="6432174"/>
            <a:ext cx="2628000" cy="306705"/>
          </a:xfrm>
          <a:prstGeom prst="rect">
            <a:avLst/>
          </a:prstGeom>
          <a:solidFill>
            <a:srgbClr val="FFFFFF">
              <a:alpha val="67843"/>
            </a:srgbClr>
          </a:solidFill>
        </p:spPr>
        <p:txBody>
          <a:bodyPr wrap="square" rtlCol="0" anchor="ctr">
            <a:spAutoFit/>
          </a:bodyPr>
          <a:lstStyle/>
          <a:p>
            <a:pPr algn="ctr"/>
            <a:r>
              <a:rPr lang="zh-CN" altLang="en-US" sz="1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蓝藻爆发</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0" name="TextBox 29"/>
          <p:cNvSpPr txBox="1"/>
          <p:nvPr/>
        </p:nvSpPr>
        <p:spPr>
          <a:xfrm>
            <a:off x="6384889" y="6432174"/>
            <a:ext cx="2651160" cy="306705"/>
          </a:xfrm>
          <a:prstGeom prst="rect">
            <a:avLst/>
          </a:prstGeom>
          <a:solidFill>
            <a:srgbClr val="FFFFFF">
              <a:alpha val="67843"/>
            </a:srgbClr>
          </a:solidFill>
        </p:spPr>
        <p:txBody>
          <a:bodyPr wrap="square" rtlCol="0" anchor="ctr">
            <a:spAutoFit/>
          </a:bodyPr>
          <a:lstStyle/>
          <a:p>
            <a:pPr algn="ctr"/>
            <a:r>
              <a:rPr lang="zh-CN" altLang="en-US" sz="1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土地荒漠化</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5796704" y="4709573"/>
            <a:ext cx="3225058" cy="20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大气污染</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5" name="组合 24"/>
          <p:cNvGrpSpPr/>
          <p:nvPr/>
        </p:nvGrpSpPr>
        <p:grpSpPr>
          <a:xfrm>
            <a:off x="1118752" y="1357418"/>
            <a:ext cx="4572000" cy="3265479"/>
            <a:chOff x="0" y="3592521"/>
            <a:chExt cx="4572000" cy="3265479"/>
          </a:xfrm>
        </p:grpSpPr>
        <p:pic>
          <p:nvPicPr>
            <p:cNvPr id="26" name="Picture 5" descr="3e5bbba51a67c2"/>
            <p:cNvPicPr>
              <a:picLocks noChangeAspect="1" noChangeArrowheads="1"/>
            </p:cNvPicPr>
            <p:nvPr/>
          </p:nvPicPr>
          <p:blipFill rotWithShape="1">
            <a:blip r:embed="rId1">
              <a:extLst>
                <a:ext uri="{28A0092B-C50C-407E-A947-70E740481C1C}">
                  <a14:useLocalDpi xmlns:a14="http://schemas.microsoft.com/office/drawing/2010/main" val="0"/>
                </a:ext>
              </a:extLst>
            </a:blip>
            <a:srcRect b="7425"/>
            <a:stretch>
              <a:fillRect/>
            </a:stretch>
          </p:blipFill>
          <p:spPr bwMode="auto">
            <a:xfrm>
              <a:off x="0" y="3592521"/>
              <a:ext cx="3101852" cy="16366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 descr="C:\Documents and Settings\Administrator\桌面\待办工作\2014年环保培训课件【20140604】\图片\臭氧空洞.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21322"/>
              <a:ext cx="2046930" cy="1636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8" name="Picture 10" descr="W020101019593803194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933" y="3592522"/>
              <a:ext cx="1474067" cy="163667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3" descr="C:\Documents and Settings\Administrator\桌面\待办工作\2014年环保培训课件【20140604】\图片\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0131" y="5221322"/>
              <a:ext cx="2521869" cy="1636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sp>
        <p:nvSpPr>
          <p:cNvPr id="31" name="矩形 30"/>
          <p:cNvSpPr/>
          <p:nvPr/>
        </p:nvSpPr>
        <p:spPr>
          <a:xfrm>
            <a:off x="1106150" y="4709574"/>
            <a:ext cx="4598890" cy="2016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1176892" y="4933350"/>
            <a:ext cx="4457406" cy="1568450"/>
          </a:xfrm>
          <a:prstGeom prst="rect">
            <a:avLst/>
          </a:prstGeom>
        </p:spPr>
        <p:txBody>
          <a:bodyPr wrap="square" anchor="ctr">
            <a:spAutoFit/>
          </a:bodyPr>
          <a:lstStyle/>
          <a:p>
            <a:pPr algn="just"/>
            <a:r>
              <a:rPr lang="zh-CN" altLang="en-US"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来源</a:t>
            </a:r>
            <a:endParaRPr lang="en-US" altLang="zh-CN"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工业废气   施工</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扬</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尘   交通烟尘</a:t>
            </a:r>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汽车尾气   餐饮油烟   杀虫剂</a:t>
            </a:r>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氟利昂      生活垃圾   下水道气体</a:t>
            </a:r>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露天</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燃烧垃圾和</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秸秆</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nvSpPr>
        <p:spPr>
          <a:xfrm>
            <a:off x="5796704" y="1343393"/>
            <a:ext cx="3225058" cy="32795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7" name="矩形 1026"/>
          <p:cNvSpPr/>
          <p:nvPr/>
        </p:nvSpPr>
        <p:spPr>
          <a:xfrm>
            <a:off x="1118752" y="1357418"/>
            <a:ext cx="4586288" cy="32654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5868144" y="2086682"/>
            <a:ext cx="3082178" cy="1814830"/>
          </a:xfrm>
          <a:prstGeom prst="rect">
            <a:avLst/>
          </a:prstGeom>
        </p:spPr>
        <p:txBody>
          <a:bodyPr wrap="square" anchor="ctr">
            <a:spAutoFit/>
          </a:bodyPr>
          <a:lstStyle/>
          <a:p>
            <a:pPr algn="just"/>
            <a:r>
              <a:rPr lang="zh-CN" altLang="en-US" sz="1600" b="1" u="sng" dirty="0" smtClean="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定义</a:t>
            </a:r>
            <a:endParaRPr lang="en-US" altLang="zh-CN" sz="1600" b="1" u="sng" dirty="0" smtClean="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是指由于人类活动或者自然过程引起某些物质进入大气中，达到足够的浓度，滞留足够的时间，并因此导致大气环境质量下降影响人类生活的现象</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nvSpPr>
        <p:spPr>
          <a:xfrm>
            <a:off x="5868144" y="4933349"/>
            <a:ext cx="3082178" cy="1568450"/>
          </a:xfrm>
          <a:prstGeom prst="rect">
            <a:avLst/>
          </a:prstGeom>
        </p:spPr>
        <p:txBody>
          <a:bodyPr wrap="square" anchor="ctr">
            <a:spAutoFit/>
          </a:bodyPr>
          <a:lstStyle/>
          <a:p>
            <a:pPr algn="just"/>
            <a:r>
              <a:rPr lang="zh-CN" altLang="en-US"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危害</a:t>
            </a:r>
            <a:endParaRPr lang="en-US" altLang="zh-CN"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慢性气管炎</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支气管哮喘、肺气肿、癌症；破坏臭氧层、全球气候</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变</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暖、酸雨；腐蚀</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设备</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和建筑物；植物枯竭死亡</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5796704" y="4709573"/>
            <a:ext cx="3225058" cy="20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水</a:t>
            </a:r>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污染</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0"/>
          <p:cNvSpPr/>
          <p:nvPr/>
        </p:nvSpPr>
        <p:spPr>
          <a:xfrm>
            <a:off x="1106150" y="4709574"/>
            <a:ext cx="4598890" cy="2016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1227595" y="5179412"/>
            <a:ext cx="4356000" cy="1076325"/>
          </a:xfrm>
          <a:prstGeom prst="rect">
            <a:avLst/>
          </a:prstGeom>
        </p:spPr>
        <p:txBody>
          <a:bodyPr wrap="square" anchor="ctr">
            <a:spAutoFit/>
          </a:bodyPr>
          <a:lstStyle/>
          <a:p>
            <a:pPr algn="just"/>
            <a:r>
              <a:rPr lang="zh-CN" altLang="en-US"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来源</a:t>
            </a:r>
            <a:endParaRPr lang="en-US" altLang="zh-CN"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工业废水	</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有毒物质    垃圾</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生活废水	</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油污</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nvSpPr>
        <p:spPr>
          <a:xfrm>
            <a:off x="5796704" y="1343393"/>
            <a:ext cx="3225058" cy="32795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7" name="矩形 1026"/>
          <p:cNvSpPr/>
          <p:nvPr/>
        </p:nvSpPr>
        <p:spPr>
          <a:xfrm>
            <a:off x="1118752" y="1357418"/>
            <a:ext cx="4586288" cy="32654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5868144" y="2086682"/>
            <a:ext cx="3082178" cy="1814830"/>
          </a:xfrm>
          <a:prstGeom prst="rect">
            <a:avLst/>
          </a:prstGeom>
        </p:spPr>
        <p:txBody>
          <a:bodyPr wrap="square" anchor="ctr">
            <a:spAutoFit/>
          </a:bodyPr>
          <a:lstStyle/>
          <a:p>
            <a:pPr algn="just"/>
            <a:r>
              <a:rPr lang="zh-CN" altLang="en-US" sz="1600" b="1" u="sng" dirty="0" smtClean="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定义</a:t>
            </a:r>
            <a:endParaRPr lang="en-US" altLang="zh-CN" sz="1600" b="1" u="sng" dirty="0" smtClean="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指水体因某种物质的介入，而导致其化学、物理、生物或者放射性等方面特征的改变，从而影响水的有效利用，危害人体健康或者破坏生态环境的</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现象</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nvSpPr>
        <p:spPr>
          <a:xfrm>
            <a:off x="5868144" y="4810159"/>
            <a:ext cx="3082178" cy="1814830"/>
          </a:xfrm>
          <a:prstGeom prst="rect">
            <a:avLst/>
          </a:prstGeom>
        </p:spPr>
        <p:txBody>
          <a:bodyPr wrap="square" anchor="ctr">
            <a:spAutoFit/>
          </a:bodyPr>
          <a:lstStyle/>
          <a:p>
            <a:pPr algn="just"/>
            <a:r>
              <a:rPr lang="zh-CN" altLang="en-US"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危害</a:t>
            </a:r>
            <a:endParaRPr lang="en-US" altLang="zh-CN"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世界头号杀手；世界上</a:t>
            </a:r>
            <a:r>
              <a:rPr lang="en-US" altLang="zh-CN"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80%</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的疾病与水污染有关；伤寒、霍乱、胃肠炎、痢疾、传染性肝炎；作物减产、品质降低；生物体变异、畸形和</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死亡；生态失衡</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9" name="Picture 5" descr="C:\Documents and Settings\Administrator\桌面\待办工作\2014年环保培训课件【20140604】\图片\7253917117321166660.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23011" y="2954652"/>
            <a:ext cx="2469672" cy="1668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Documents and Settings\Administrator\桌面\待办工作\2014年环保培训课件【20140604】\图片\153357781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806" y="1364587"/>
            <a:ext cx="2348466" cy="16447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Documents and Settings\Administrator\桌面\待办工作\2014年环保培训课件【20140604】\图片\15334448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806" y="2954652"/>
            <a:ext cx="2529081" cy="166824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Documents and Settings\Administrator\桌面\待办工作\2014年环保培训课件【20140604】\图片\12194246_9843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3610" y="1364587"/>
            <a:ext cx="2439073" cy="16132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5796704" y="4709573"/>
            <a:ext cx="3225058" cy="201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矩形 3"/>
          <p:cNvSpPr/>
          <p:nvPr/>
        </p:nvSpPr>
        <p:spPr>
          <a:xfrm>
            <a:off x="1034590" y="324624"/>
            <a:ext cx="8109409" cy="583565"/>
          </a:xfrm>
          <a:prstGeom prst="rect">
            <a:avLst/>
          </a:prstGeom>
          <a:noFill/>
        </p:spPr>
        <p:txBody>
          <a:bodyPr wrap="square" lIns="91440" tIns="45720" rIns="91440" bIns="4572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rPr>
              <a:t>噪声污染</a:t>
            </a:r>
            <a:endParaRPr lang="zh-CN"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矩形 30"/>
          <p:cNvSpPr/>
          <p:nvPr/>
        </p:nvSpPr>
        <p:spPr>
          <a:xfrm>
            <a:off x="1106150" y="4709574"/>
            <a:ext cx="4598890" cy="2016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1252542" y="5179412"/>
            <a:ext cx="4327570" cy="1076325"/>
          </a:xfrm>
          <a:prstGeom prst="rect">
            <a:avLst/>
          </a:prstGeom>
        </p:spPr>
        <p:txBody>
          <a:bodyPr wrap="square" anchor="ctr">
            <a:spAutoFit/>
          </a:bodyPr>
          <a:lstStyle/>
          <a:p>
            <a:pPr algn="just"/>
            <a:r>
              <a:rPr lang="zh-CN" altLang="en-US"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来源</a:t>
            </a:r>
            <a:endParaRPr lang="en-US" altLang="zh-CN"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建筑施工	</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交通</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运输</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社会生活	</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  工业</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生产</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nvSpPr>
        <p:spPr>
          <a:xfrm>
            <a:off x="5796704" y="1343393"/>
            <a:ext cx="3225058" cy="32795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27" name="矩形 1026"/>
          <p:cNvSpPr/>
          <p:nvPr/>
        </p:nvSpPr>
        <p:spPr>
          <a:xfrm>
            <a:off x="1118752" y="1357418"/>
            <a:ext cx="4586288" cy="32654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5868144" y="1840619"/>
            <a:ext cx="3082178" cy="2306955"/>
          </a:xfrm>
          <a:prstGeom prst="rect">
            <a:avLst/>
          </a:prstGeom>
        </p:spPr>
        <p:txBody>
          <a:bodyPr wrap="square" anchor="ctr">
            <a:spAutoFit/>
          </a:bodyPr>
          <a:lstStyle/>
          <a:p>
            <a:pPr algn="just"/>
            <a:r>
              <a:rPr lang="zh-CN" altLang="en-US" sz="1600" b="1" u="sng" dirty="0" smtClean="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定义</a:t>
            </a:r>
            <a:endParaRPr lang="en-US" altLang="zh-CN" sz="1600" b="1" u="sng" dirty="0" smtClean="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是指在工业生产、建筑施工、交通运输和社会生活中所产生的干扰周围生活环境的声音。凡是干扰人们休息、学习和工作的声音统称为噪声。而只有当噪声超过国家规定的环境噪声排放标准是，才被认定为</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噪声污染</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 name="矩形 16"/>
          <p:cNvSpPr/>
          <p:nvPr/>
        </p:nvSpPr>
        <p:spPr>
          <a:xfrm>
            <a:off x="5868144" y="4933348"/>
            <a:ext cx="3082178" cy="1568450"/>
          </a:xfrm>
          <a:prstGeom prst="rect">
            <a:avLst/>
          </a:prstGeom>
        </p:spPr>
        <p:txBody>
          <a:bodyPr wrap="square" anchor="ctr">
            <a:spAutoFit/>
          </a:bodyPr>
          <a:lstStyle/>
          <a:p>
            <a:pPr algn="just"/>
            <a:r>
              <a:rPr lang="zh-CN" altLang="en-US"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危害</a:t>
            </a:r>
            <a:endParaRPr lang="en-US" altLang="zh-CN" sz="1600" b="1" u="sng" dirty="0">
              <a:solidFill>
                <a:srgbClr val="09B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endParaRPr lang="en-US" altLang="zh-CN"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just"/>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听力损伤；神经系统损伤；增加</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高血压、动脉硬化和冠心病的发病</a:t>
            </a:r>
            <a:r>
              <a:rPr lang="zh-CN" altLang="en-US" sz="16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几率；可</a:t>
            </a: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导致消化系统功能紊乱，使肠胃疾病发病率升高</a:t>
            </a:r>
            <a:endPar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4" name="Picture 3" descr="C:\Documents and Settings\Administrator\桌面\待办工作\2014年环保培训课件【20140604】\图片\20111025195552-192459664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0472" y="2970492"/>
            <a:ext cx="2520280" cy="1636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5" name="Picture 5" descr="C:\Documents and Settings\Administrator\桌面\待办工作\2014年环保培训课件【20140604】\图片\Img3304264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574" y="2980478"/>
            <a:ext cx="2088232" cy="1636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6" name="Picture 6" descr="C:\Documents and Settings\Administrator\桌面\待办工作\2014年环保培训课件【20140604】\图片\U5300P1071DT201106011849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040" y="1378119"/>
            <a:ext cx="1979712" cy="1636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8" name="Picture 2" descr="C:\Documents and Settings\Administrator\桌面\待办工作\2014年环保培训课件【20140604】\图片\6705B921271E93693B207AFDC2752E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574" y="1378118"/>
            <a:ext cx="2555776" cy="16366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M2Q4Y2M0MTAxMGRmZTZkMWUzZjg0NGZmZDVmMDc3NjU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4781</Words>
  <Application>WPS 演示</Application>
  <PresentationFormat>全屏显示(4:3)</PresentationFormat>
  <Paragraphs>383</Paragraphs>
  <Slides>30</Slides>
  <Notes>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vt:lpstr>
      <vt:lpstr>宋体</vt:lpstr>
      <vt:lpstr>Wingdings</vt:lpstr>
      <vt:lpstr>微软雅黑</vt:lpstr>
      <vt:lpstr>Arial Unicode MS</vt:lpstr>
      <vt:lpstr>Calibri</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玲俐</cp:lastModifiedBy>
  <cp:revision>2</cp:revision>
  <dcterms:created xsi:type="dcterms:W3CDTF">2020-03-23T01:53:00Z</dcterms:created>
  <dcterms:modified xsi:type="dcterms:W3CDTF">2024-06-03T05:09:19Z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B2A578CA1CCC4AF0A5E2C6206A96799E_13</vt:lpwstr>
  </property>
</Properties>
</file>