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58" r:id="rId3"/>
  </p:sldMasterIdLst>
  <p:notesMasterIdLst>
    <p:notesMasterId r:id="rId5"/>
  </p:notesMasterIdLst>
  <p:handoutMasterIdLst>
    <p:handoutMasterId r:id="rId56"/>
  </p:handoutMasterIdLst>
  <p:sldIdLst>
    <p:sldId id="1242" r:id="rId4"/>
    <p:sldId id="1351" r:id="rId6"/>
    <p:sldId id="1246" r:id="rId7"/>
    <p:sldId id="1247" r:id="rId8"/>
    <p:sldId id="1249" r:id="rId9"/>
    <p:sldId id="1253" r:id="rId10"/>
    <p:sldId id="1254" r:id="rId11"/>
    <p:sldId id="1255" r:id="rId12"/>
    <p:sldId id="1256" r:id="rId13"/>
    <p:sldId id="1257" r:id="rId14"/>
    <p:sldId id="1258" r:id="rId15"/>
    <p:sldId id="1259" r:id="rId16"/>
    <p:sldId id="1260" r:id="rId17"/>
    <p:sldId id="1261" r:id="rId18"/>
    <p:sldId id="1262" r:id="rId19"/>
    <p:sldId id="1263" r:id="rId20"/>
    <p:sldId id="1264" r:id="rId21"/>
    <p:sldId id="1265" r:id="rId22"/>
    <p:sldId id="1266" r:id="rId23"/>
    <p:sldId id="1267" r:id="rId24"/>
    <p:sldId id="1269" r:id="rId25"/>
    <p:sldId id="1270" r:id="rId26"/>
    <p:sldId id="1271" r:id="rId27"/>
    <p:sldId id="1272" r:id="rId28"/>
    <p:sldId id="1273" r:id="rId29"/>
    <p:sldId id="1274" r:id="rId30"/>
    <p:sldId id="1275" r:id="rId31"/>
    <p:sldId id="1276" r:id="rId32"/>
    <p:sldId id="1277" r:id="rId33"/>
    <p:sldId id="1278" r:id="rId34"/>
    <p:sldId id="1279" r:id="rId35"/>
    <p:sldId id="1280" r:id="rId36"/>
    <p:sldId id="1281" r:id="rId37"/>
    <p:sldId id="1282" r:id="rId38"/>
    <p:sldId id="1283" r:id="rId39"/>
    <p:sldId id="1284" r:id="rId40"/>
    <p:sldId id="1285" r:id="rId41"/>
    <p:sldId id="1286" r:id="rId42"/>
    <p:sldId id="1288" r:id="rId43"/>
    <p:sldId id="1289" r:id="rId44"/>
    <p:sldId id="1290" r:id="rId45"/>
    <p:sldId id="1291" r:id="rId46"/>
    <p:sldId id="1292" r:id="rId47"/>
    <p:sldId id="1293" r:id="rId48"/>
    <p:sldId id="1294" r:id="rId49"/>
    <p:sldId id="1295" r:id="rId50"/>
    <p:sldId id="1296" r:id="rId51"/>
    <p:sldId id="1297" r:id="rId52"/>
    <p:sldId id="1298" r:id="rId53"/>
    <p:sldId id="1299" r:id="rId54"/>
    <p:sldId id="1352" r:id="rId55"/>
  </p:sldIdLst>
  <p:sldSz cx="12192000" cy="6858000"/>
  <p:notesSz cx="6858000" cy="9144000"/>
  <p:custDataLst>
    <p:tags r:id="rId61"/>
  </p:custDataLst>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航 袁" initials="航"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0000"/>
    <a:srgbClr val="1BA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38" autoAdjust="0"/>
  </p:normalViewPr>
  <p:slideViewPr>
    <p:cSldViewPr snapToGrid="0" showGuides="1">
      <p:cViewPr varScale="1">
        <p:scale>
          <a:sx n="59" d="100"/>
          <a:sy n="59" d="100"/>
        </p:scale>
        <p:origin x="924" y="52"/>
      </p:cViewPr>
      <p:guideLst>
        <p:guide orient="horz" pos="2160"/>
        <p:guide pos="283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1" Type="http://schemas.openxmlformats.org/officeDocument/2006/relationships/tags" Target="tags/tag403.xml"/><Relationship Id="rId60" Type="http://schemas.openxmlformats.org/officeDocument/2006/relationships/commentAuthors" Target="commentAuthors.xml"/><Relationship Id="rId6" Type="http://schemas.openxmlformats.org/officeDocument/2006/relationships/slide" Target="slides/slide2.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83F32554-1B9C-4777-9968-E297D0A885A3}" type="datetimeFigureOut">
              <a:rPr lang="zh-CN" altLang="en-US"/>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5F1F225C-69D0-4661-AC05-B59996FC38ED}" type="slidenum">
              <a:rPr lang="zh-CN" altLang="en-US"/>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AF05B417-E68A-488E-A459-491396F912C7}" type="datetimeFigureOut">
              <a:rPr lang="zh-CN" altLang="en-US"/>
            </a:fld>
            <a:endParaRPr lang="zh-CN" altLang="en-US">
              <a:ea typeface="微软雅黑" panose="020B0503020204020204" pitchFamily="34" charset="-122"/>
            </a:endParaRPr>
          </a:p>
        </p:txBody>
      </p:sp>
      <p:sp>
        <p:nvSpPr>
          <p:cNvPr id="16388"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6389"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defRPr sz="1200" noProof="1" smtClean="0">
                <a:latin typeface="+mn-lt"/>
                <a:ea typeface="+mn-ea"/>
              </a:defRPr>
            </a:lvl1pPr>
          </a:lstStyle>
          <a:p>
            <a:fld id="{0F81DAF4-878A-4E42-861F-C8F07075E9B0}" type="slidenum">
              <a:rPr lang="zh-CN" altLang="en-US"/>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微软雅黑" panose="020B0503020204020204" pitchFamily="34" charset="-122"/>
        <a:cs typeface="+mn-cs"/>
      </a:defRPr>
    </a:lvl1pPr>
    <a:lvl2pPr marL="457200" algn="l" rtl="0" fontAlgn="base">
      <a:spcBef>
        <a:spcPct val="0"/>
      </a:spcBef>
      <a:spcAft>
        <a:spcPct val="0"/>
      </a:spcAft>
      <a:defRPr sz="1200" kern="1200">
        <a:solidFill>
          <a:schemeClr val="tx1"/>
        </a:solidFill>
        <a:latin typeface="+mn-lt"/>
        <a:ea typeface="微软雅黑" panose="020B0503020204020204" pitchFamily="34" charset="-122"/>
        <a:cs typeface="+mn-cs"/>
      </a:defRPr>
    </a:lvl2pPr>
    <a:lvl3pPr marL="914400" algn="l" rtl="0" fontAlgn="base">
      <a:spcBef>
        <a:spcPct val="0"/>
      </a:spcBef>
      <a:spcAft>
        <a:spcPct val="0"/>
      </a:spcAft>
      <a:defRPr sz="1200" kern="1200">
        <a:solidFill>
          <a:schemeClr val="tx1"/>
        </a:solidFill>
        <a:latin typeface="+mn-lt"/>
        <a:ea typeface="微软雅黑" panose="020B0503020204020204" pitchFamily="34" charset="-122"/>
        <a:cs typeface="+mn-cs"/>
      </a:defRPr>
    </a:lvl3pPr>
    <a:lvl4pPr marL="1371600" algn="l" rtl="0" fontAlgn="base">
      <a:spcBef>
        <a:spcPct val="0"/>
      </a:spcBef>
      <a:spcAft>
        <a:spcPct val="0"/>
      </a:spcAft>
      <a:defRPr sz="1200" kern="1200">
        <a:solidFill>
          <a:schemeClr val="tx1"/>
        </a:solidFill>
        <a:latin typeface="+mn-lt"/>
        <a:ea typeface="微软雅黑" panose="020B0503020204020204" pitchFamily="34" charset="-122"/>
        <a:cs typeface="+mn-cs"/>
      </a:defRPr>
    </a:lvl4pPr>
    <a:lvl5pPr marL="1828800" algn="l" rtl="0" fontAlgn="base">
      <a:spcBef>
        <a:spcPct val="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22530"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C4C42D5-8667-4676-8620-2275C919B1AF}"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a:solidFill>
                  <a:schemeClr val="lt1"/>
                </a:solidFill>
                <a:latin typeface="Times New Roman" panose="02020603050405020304" charset="0"/>
                <a:sym typeface="微软雅黑" panose="020B0503020204020204" pitchFamily="34" charset="-122"/>
              </a:rPr>
              <a:t>免</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费资料关注公</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众</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号:安全</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生产</a:t>
            </a:r>
            <a:r>
              <a:rPr lang="en-US" altLang="zh-CN" b="1">
                <a:solidFill>
                  <a:schemeClr val="lt1"/>
                </a:solidFill>
                <a:latin typeface="Times New Roman" panose="02020603050405020304" charset="0"/>
                <a:sym typeface="微软雅黑" panose="020B0503020204020204" pitchFamily="34" charset="-122"/>
              </a:rPr>
              <a:t> </a:t>
            </a:r>
            <a:r>
              <a:rPr lang="zh-CN" altLang="en-US" b="1">
                <a:solidFill>
                  <a:schemeClr val="lt1"/>
                </a:solidFill>
                <a:latin typeface="Times New Roman" panose="02020603050405020304" charset="0"/>
                <a:sym typeface="微软雅黑" panose="020B0503020204020204" pitchFamily="34" charset="-122"/>
              </a:rPr>
              <a:t>管理</a:t>
            </a:r>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3490"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D9C826E-0E35-45F9-8AFA-E16D59823C3D}"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5538"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C40C0F9-9F57-45A0-9D93-94F1E6007FDC}"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ChangeArrowheads="1"/>
          </p:cNvSpPr>
          <p:nvPr>
            <p:ph type="sldImg" idx="4294967295"/>
          </p:nvPr>
        </p:nvSpPr>
        <p:spPr bwMode="auto">
          <a:xfrm>
            <a:off x="685800" y="1143000"/>
            <a:ext cx="5486400" cy="3086100"/>
          </a:xfrm>
          <a:noFill/>
          <a:ln w="12700" cap="flat">
            <a:solidFill>
              <a:srgbClr val="000000"/>
            </a:solidFill>
            <a:round/>
          </a:ln>
          <a:extLst>
            <a:ext uri="{909E8E84-426E-40DD-AFC4-6F175D3DCCD1}">
              <a14:hiddenFill xmlns:a14="http://schemas.microsoft.com/office/drawing/2010/main">
                <a:solidFill>
                  <a:srgbClr val="FFFFFF"/>
                </a:solidFill>
              </a14:hiddenFill>
            </a:ext>
          </a:extLst>
        </p:spPr>
      </p:sp>
      <p:sp>
        <p:nvSpPr>
          <p:cNvPr id="67586" name="备注占位符 2"/>
          <p:cNvSpPr>
            <a:spLocks noGrp="1" noChangeArrowheads="1"/>
          </p:cNvSpPr>
          <p:nvPr>
            <p:ph type="body" idx="4294967295"/>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5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8463157-6F44-4124-9DD1-76FB0BAE303E}" type="slidenum">
              <a:rPr lang="zh-CN" altLang="en-US">
                <a:ea typeface="微软雅黑" panose="020B0503020204020204" pitchFamily="34" charset="-122"/>
              </a:rPr>
            </a:fld>
            <a:endParaRPr lang="zh-CN" altLang="en-US">
              <a:ea typeface="微软雅黑" panose="020B0503020204020204" pitchFamily="3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海</a:t>
            </a:r>
            <a:r>
              <a:rPr lang="en-US" altLang="zh-CN"/>
              <a:t> </a:t>
            </a:r>
            <a:r>
              <a:rPr lang="zh-CN" altLang="en-US"/>
              <a:t>量安全资料加入知识星</a:t>
            </a:r>
            <a:r>
              <a:rPr lang="en-US" altLang="zh-CN"/>
              <a:t> </a:t>
            </a:r>
            <a:r>
              <a:rPr lang="zh-CN" altLang="en-US"/>
              <a:t>球:安全精品资料库</a:t>
            </a:r>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1DAF4-878A-4E42-861F-C8F07075E9B0}" type="slidenum">
              <a:rPr lang="zh-CN" altLang="en-US" smtClean="0"/>
            </a:fld>
            <a:endParaRPr lang="zh-CN" altLang="en-US">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554798" y="332740"/>
            <a:ext cx="9081770" cy="60483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554798" y="332740"/>
            <a:ext cx="9081770" cy="604837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
    <p:bg>
      <p:bgRef idx="1001">
        <a:schemeClr val="bg1"/>
      </p:bgRef>
    </p:bg>
    <p:spTree>
      <p:nvGrpSpPr>
        <p:cNvPr id="1" name=""/>
        <p:cNvGrpSpPr/>
        <p:nvPr/>
      </p:nvGrpSpPr>
      <p:grpSpPr>
        <a:xfrm>
          <a:off x="0" y="0"/>
          <a:ext cx="0" cy="0"/>
          <a:chOff x="0" y="0"/>
          <a:chExt cx="0" cy="0"/>
        </a:xfrm>
      </p:grpSpPr>
      <p:pic>
        <p:nvPicPr>
          <p:cNvPr id="2"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l="38989" r="15907"/>
          <a:stretch>
            <a:fillRect/>
          </a:stretch>
        </p:blipFill>
        <p:spPr bwMode="auto">
          <a:xfrm>
            <a:off x="-584200" y="-15875"/>
            <a:ext cx="4127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584200" y="-25400"/>
            <a:ext cx="4135438" cy="6899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垂直排列标题与&#10;文本">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2000" cy="4586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占位符 4"/>
          <p:cNvSpPr>
            <a:spLocks noGrp="1"/>
          </p:cNvSpPr>
          <p:nvPr>
            <p:ph type="body" sz="quarter" idx="10" hasCustomPrompt="1"/>
          </p:nvPr>
        </p:nvSpPr>
        <p:spPr>
          <a:xfrm>
            <a:off x="4354839" y="632759"/>
            <a:ext cx="3482321" cy="469900"/>
          </a:xfrm>
          <a:prstGeom prst="rect">
            <a:avLst/>
          </a:prstGeom>
        </p:spPr>
        <p:txBody>
          <a:bodyPr/>
          <a:lstStyle>
            <a:lvl1pPr marL="0" indent="0">
              <a:buNone/>
              <a:defRPr/>
            </a:lvl1pPr>
          </a:lstStyle>
          <a:p>
            <a:r>
              <a:rPr lang="zh-CN" altLang="en-US" noProof="1"/>
              <a:t>点击此处添加标题</a:t>
            </a:r>
            <a:endParaRPr lang="zh-CN" altLang="en-US"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1981200"/>
            <a:ext cx="12192000" cy="487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文本占位符 3"/>
          <p:cNvSpPr>
            <a:spLocks noGrp="1"/>
          </p:cNvSpPr>
          <p:nvPr>
            <p:ph type="body" sz="quarter" idx="13" hasCustomPrompt="1"/>
          </p:nvPr>
        </p:nvSpPr>
        <p:spPr>
          <a:xfrm>
            <a:off x="4724400" y="365126"/>
            <a:ext cx="2621280" cy="420552"/>
          </a:xfrm>
          <a:prstGeom prst="rect">
            <a:avLst/>
          </a:prstGeom>
        </p:spPr>
        <p:txBody>
          <a:bodyPr/>
          <a:lstStyle>
            <a:lvl1pPr marL="0" indent="0">
              <a:buNone/>
              <a:defRPr sz="2400" b="1"/>
            </a:lvl1pPr>
          </a:lstStyle>
          <a:p>
            <a:pPr lvl="0"/>
            <a:r>
              <a:rPr lang="zh-CN" altLang="en-US" noProof="1"/>
              <a:t>点击此处添加标题</a:t>
            </a:r>
            <a:endParaRPr lang="zh-CN" altLang="en-US" noProof="1"/>
          </a:p>
        </p:txBody>
      </p:sp>
      <p:sp>
        <p:nvSpPr>
          <p:cNvPr id="4" name="日期占位符 2"/>
          <p:cNvSpPr>
            <a:spLocks noGrp="1"/>
          </p:cNvSpPr>
          <p:nvPr>
            <p:ph type="dt" sz="half" idx="14"/>
          </p:nvPr>
        </p:nvSpPr>
        <p:spPr>
          <a:xfrm>
            <a:off x="838200" y="6356350"/>
            <a:ext cx="2743200" cy="365125"/>
          </a:xfrm>
          <a:prstGeom prst="rect">
            <a:avLst/>
          </a:prstGeom>
        </p:spPr>
        <p:txBody>
          <a:bodyPr/>
          <a:lstStyle>
            <a:lvl1pPr fontAlgn="auto">
              <a:defRPr noProof="1"/>
            </a:lvl1pPr>
          </a:lstStyle>
          <a:p>
            <a:endParaRPr lang="zh-CN" altLang="en-US"/>
          </a:p>
        </p:txBody>
      </p:sp>
      <p:sp>
        <p:nvSpPr>
          <p:cNvPr id="5" name="页脚占位符 3"/>
          <p:cNvSpPr>
            <a:spLocks noGrp="1"/>
          </p:cNvSpPr>
          <p:nvPr>
            <p:ph type="ftr" sz="quarter" idx="15"/>
          </p:nvPr>
        </p:nvSpPr>
        <p:spPr>
          <a:xfrm>
            <a:off x="4038600" y="6356350"/>
            <a:ext cx="4114800" cy="365125"/>
          </a:xfrm>
          <a:prstGeom prst="rect">
            <a:avLst/>
          </a:prstGeom>
        </p:spPr>
        <p:txBody>
          <a:bodyPr/>
          <a:lstStyle>
            <a:lvl1pPr fontAlgn="auto">
              <a:defRPr noProof="1"/>
            </a:lvl1pPr>
          </a:lstStyle>
          <a:p>
            <a:endParaRPr lang="zh-CN" altLang="en-US"/>
          </a:p>
        </p:txBody>
      </p:sp>
      <p:sp>
        <p:nvSpPr>
          <p:cNvPr id="6" name="灯片编号占位符 4"/>
          <p:cNvSpPr>
            <a:spLocks noGrp="1"/>
          </p:cNvSpPr>
          <p:nvPr>
            <p:ph type="sldNum" sz="quarter" idx="16"/>
          </p:nvPr>
        </p:nvSpPr>
        <p:spPr>
          <a:xfrm>
            <a:off x="8610600" y="6356350"/>
            <a:ext cx="2743200" cy="365125"/>
          </a:xfrm>
          <a:prstGeom prst="rect">
            <a:avLst/>
          </a:prstGeom>
        </p:spPr>
        <p:txBody>
          <a:bodyPr/>
          <a:lstStyle>
            <a:lvl1pPr fontAlgn="auto">
              <a:defRPr noProof="1">
                <a:latin typeface="+mn-lt"/>
                <a:ea typeface="+mn-ea"/>
              </a:defRPr>
            </a:lvl1pPr>
          </a:lstStyle>
          <a:p>
            <a:fld id="{267E8AC6-8400-4E21-AB95-C861E467321A}"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pic>
        <p:nvPicPr>
          <p:cNvPr id="2"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23645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a:xfrm>
            <a:off x="609600" y="6356350"/>
            <a:ext cx="2844800" cy="365125"/>
          </a:xfrm>
          <a:prstGeom prst="rect">
            <a:avLst/>
          </a:prstGeom>
        </p:spPr>
        <p:txBody>
          <a:bodyPr vert="horz" lIns="91440" tIns="45720" rIns="91440" bIns="45720" rtlCol="0" anchor="ctr"/>
          <a:lstStyle>
            <a:lvl1pPr fontAlgn="auto">
              <a:buFontTx/>
              <a:buNone/>
              <a:defRPr>
                <a:latin typeface="+mn-lt"/>
                <a:ea typeface="+mn-ea"/>
              </a:defRPr>
            </a:lvl1pPr>
          </a:lstStyle>
          <a:p>
            <a:pPr>
              <a:defRPr/>
            </a:pPr>
            <a:fld id="{1CF2EB4F-3F65-4163-9364-5B7672259ADA}" type="datetimeFigureOut">
              <a:rPr lang="zh-CN" altLang="en-US"/>
            </a:fld>
            <a:endParaRPr lang="zh-CN" altLang="en-US"/>
          </a:p>
        </p:txBody>
      </p:sp>
      <p:sp>
        <p:nvSpPr>
          <p:cNvPr id="4" name="页脚占位符 4"/>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lvl1pPr fontAlgn="auto">
              <a:buFontTx/>
              <a:buNone/>
              <a:defRPr>
                <a:latin typeface="+mn-lt"/>
                <a:ea typeface="+mn-ea"/>
              </a:defRPr>
            </a:lvl1pPr>
          </a:lstStyle>
          <a:p>
            <a:pPr>
              <a:defRPr/>
            </a:pPr>
            <a:endParaRPr lang="zh-CN" altLang="en-US"/>
          </a:p>
        </p:txBody>
      </p:sp>
      <p:sp>
        <p:nvSpPr>
          <p:cNvPr id="5" name="灯片编号占位符 5"/>
          <p:cNvSpPr>
            <a:spLocks noGrp="1"/>
          </p:cNvSpPr>
          <p:nvPr>
            <p:ph type="sldNum" sz="quarter" idx="12"/>
          </p:nvPr>
        </p:nvSpPr>
        <p:spPr>
          <a:xfrm>
            <a:off x="8737600" y="6356350"/>
            <a:ext cx="2844800" cy="365125"/>
          </a:xfrm>
          <a:prstGeom prst="rect">
            <a:avLst/>
          </a:prstGeom>
        </p:spPr>
        <p:txBody>
          <a:bodyPr vert="horz" lIns="91440" tIns="45720" rIns="91440" bIns="45720" rtlCol="0" anchor="ctr"/>
          <a:lstStyle>
            <a:lvl1pPr algn="r" fontAlgn="auto">
              <a:defRPr sz="1200" noProof="1" dirty="0">
                <a:solidFill>
                  <a:srgbClr val="898989"/>
                </a:solidFill>
                <a:ea typeface="+mn-ea"/>
              </a:defRPr>
            </a:lvl1pPr>
          </a:lstStyle>
          <a:p>
            <a:fld id="{42D1EA85-BC49-4C66-8778-058E7070D441}"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标题和内容 拷贝">
    <p:spTree>
      <p:nvGrpSpPr>
        <p:cNvPr id="1" name=""/>
        <p:cNvGrpSpPr/>
        <p:nvPr/>
      </p:nvGrpSpPr>
      <p:grpSpPr>
        <a:xfrm>
          <a:off x="0" y="0"/>
          <a:ext cx="0" cy="0"/>
          <a:chOff x="0" y="0"/>
          <a:chExt cx="0" cy="0"/>
        </a:xfrm>
      </p:grpSpPr>
      <p:sp>
        <p:nvSpPr>
          <p:cNvPr id="5" name="灯片编号占位符 1"/>
          <p:cNvSpPr>
            <a:spLocks noGrp="1"/>
          </p:cNvSpPr>
          <p:nvPr>
            <p:ph type="sldNum" sz="quarter" idx="4"/>
          </p:nvPr>
        </p:nvSpPr>
        <p:spPr>
          <a:xfrm>
            <a:off x="8610600" y="6400800"/>
            <a:ext cx="2743200" cy="276225"/>
          </a:xfrm>
          <a:prstGeom prst="rect">
            <a:avLst/>
          </a:prstGeom>
          <a:noFill/>
          <a:ln w="12700">
            <a:noFill/>
            <a:miter/>
          </a:ln>
        </p:spPr>
        <p:txBody>
          <a:bodyPr vert="horz" wrap="square" lIns="91440" tIns="91439" rIns="91440" bIns="91439" numCol="1" anchor="ctr" anchorCtr="0" compatLnSpc="1">
            <a:spAutoFit/>
          </a:bodyPr>
          <a:lstStyle>
            <a:lvl1pPr>
              <a:defRPr/>
            </a:lvl1pPr>
          </a:lstStyle>
          <a:p>
            <a:pPr marL="0" marR="0" indent="0" defTabSz="825500" rtl="0" eaLnBrk="1" fontAlgn="base" latinLnBrk="0" hangingPunct="1">
              <a:lnSpc>
                <a:spcPct val="100000"/>
              </a:lnSpc>
              <a:spcBef>
                <a:spcPct val="0"/>
              </a:spcBef>
              <a:spcAft>
                <a:spcPct val="0"/>
              </a:spcAft>
              <a:buClrTx/>
              <a:buSzTx/>
              <a:buFont typeface="Arial" panose="020B0604020202020204" pitchFamily="34" charset="0"/>
              <a:buNone/>
            </a:pPr>
            <a:fld id="{A36E11D5-9225-4E64-B841-4F5739A1DA07}" type="slidenum">
              <a:rPr kumimoji="0" lang="en-US" altLang="zh-CN" b="0" i="0" strike="noStrike" kern="1200" cap="none" spc="0" normalizeH="0" baseline="0" noProof="1" dirty="0">
                <a:latin typeface="Calibri" panose="020F0502020204030204" pitchFamily="34" charset="0"/>
                <a:ea typeface="Helvetica Light"/>
                <a:cs typeface="+mn-ea"/>
                <a:sym typeface="Calibri" panose="020F0502020204030204" pitchFamily="34" charset="0"/>
              </a:rPr>
            </a:fld>
            <a:endParaRPr kumimoji="0" lang="en-US" altLang="zh-CN" b="0" i="0" strike="noStrike" kern="1200" cap="none" spc="0" normalizeH="0" baseline="0" noProof="1">
              <a:latin typeface="Calibri" panose="020F0502020204030204" pitchFamily="34" charset="0"/>
              <a:ea typeface="Helvetica Light"/>
              <a:cs typeface="+mn-ea"/>
              <a:sym typeface="Calibri" panose="020F0502020204030204" pitchFamily="34" charset="0"/>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3.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8" Type="http://schemas.openxmlformats.org/officeDocument/2006/relationships/theme" Target="../theme/theme2.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lt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1" Type="http://schemas.openxmlformats.org/officeDocument/2006/relationships/notesSlide" Target="../notesSlides/notesSlide9.xml"/><Relationship Id="rId10" Type="http://schemas.openxmlformats.org/officeDocument/2006/relationships/slideLayout" Target="../slideLayouts/slideLayout4.xml"/><Relationship Id="rId1" Type="http://schemas.openxmlformats.org/officeDocument/2006/relationships/tags" Target="../tags/tag142.xml"/></Relationships>
</file>

<file path=ppt/slides/_rels/slide11.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1" Type="http://schemas.openxmlformats.org/officeDocument/2006/relationships/notesSlide" Target="../notesSlides/notesSlide10.xml"/><Relationship Id="rId10" Type="http://schemas.openxmlformats.org/officeDocument/2006/relationships/slideLayout" Target="../slideLayouts/slideLayout4.xml"/><Relationship Id="rId1" Type="http://schemas.openxmlformats.org/officeDocument/2006/relationships/tags" Target="../tags/tag15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5.xml"/><Relationship Id="rId3" Type="http://schemas.openxmlformats.org/officeDocument/2006/relationships/tags" Target="../tags/tag160.xml"/><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1" Type="http://schemas.openxmlformats.org/officeDocument/2006/relationships/notesSlide" Target="../notesSlides/notesSlide12.xml"/><Relationship Id="rId10" Type="http://schemas.openxmlformats.org/officeDocument/2006/relationships/slideLayout" Target="../slideLayouts/slideLayout4.xml"/><Relationship Id="rId1" Type="http://schemas.openxmlformats.org/officeDocument/2006/relationships/tags" Target="../tags/tag161.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0" Type="http://schemas.openxmlformats.org/officeDocument/2006/relationships/notesSlide" Target="../notesSlides/notesSlide13.xml"/><Relationship Id="rId1" Type="http://schemas.openxmlformats.org/officeDocument/2006/relationships/tags" Target="../tags/tag170.xml"/></Relationships>
</file>

<file path=ppt/slides/_rels/slide15.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1" Type="http://schemas.openxmlformats.org/officeDocument/2006/relationships/notesSlide" Target="../notesSlides/notesSlide14.xml"/><Relationship Id="rId10" Type="http://schemas.openxmlformats.org/officeDocument/2006/relationships/slideLayout" Target="../slideLayouts/slideLayout4.xml"/><Relationship Id="rId1" Type="http://schemas.openxmlformats.org/officeDocument/2006/relationships/tags" Target="../tags/tag178.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0" Type="http://schemas.openxmlformats.org/officeDocument/2006/relationships/notesSlide" Target="../notesSlides/notesSlide15.xml"/><Relationship Id="rId1" Type="http://schemas.openxmlformats.org/officeDocument/2006/relationships/tags" Target="../tags/tag187.xml"/></Relationships>
</file>

<file path=ppt/slides/_rels/slide17.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1" Type="http://schemas.openxmlformats.org/officeDocument/2006/relationships/notesSlide" Target="../notesSlides/notesSlide16.xml"/><Relationship Id="rId10" Type="http://schemas.openxmlformats.org/officeDocument/2006/relationships/slideLayout" Target="../slideLayouts/slideLayout4.xml"/><Relationship Id="rId1" Type="http://schemas.openxmlformats.org/officeDocument/2006/relationships/tags" Target="../tags/tag195.xml"/></Relationships>
</file>

<file path=ppt/slides/_rels/slide18.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4" Type="http://schemas.openxmlformats.org/officeDocument/2006/relationships/notesSlide" Target="../notesSlides/notesSlide17.xml"/><Relationship Id="rId13" Type="http://schemas.openxmlformats.org/officeDocument/2006/relationships/slideLayout" Target="../slideLayouts/slideLayout4.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tags" Target="../tags/tag20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0" Type="http://schemas.openxmlformats.org/officeDocument/2006/relationships/notesSlide" Target="../notesSlides/notesSlide18.xml"/><Relationship Id="rId1" Type="http://schemas.openxmlformats.org/officeDocument/2006/relationships/tags" Target="../tags/tag21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5.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1" Type="http://schemas.openxmlformats.org/officeDocument/2006/relationships/notesSlide" Target="../notesSlides/notesSlide19.xml"/><Relationship Id="rId10" Type="http://schemas.openxmlformats.org/officeDocument/2006/relationships/slideLayout" Target="../slideLayouts/slideLayout4.xml"/><Relationship Id="rId1" Type="http://schemas.openxmlformats.org/officeDocument/2006/relationships/tags" Target="../tags/tag224.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0" Type="http://schemas.openxmlformats.org/officeDocument/2006/relationships/notesSlide" Target="../notesSlides/notesSlide20.xml"/><Relationship Id="rId1" Type="http://schemas.openxmlformats.org/officeDocument/2006/relationships/tags" Target="../tags/tag233.xml"/></Relationships>
</file>

<file path=ppt/slides/_rels/slide22.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1" Type="http://schemas.openxmlformats.org/officeDocument/2006/relationships/notesSlide" Target="../notesSlides/notesSlide21.xml"/><Relationship Id="rId10" Type="http://schemas.openxmlformats.org/officeDocument/2006/relationships/slideLayout" Target="../slideLayouts/slideLayout4.xml"/><Relationship Id="rId1" Type="http://schemas.openxmlformats.org/officeDocument/2006/relationships/tags" Target="../tags/tag241.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5.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image" Target="../media/image17.jpeg"/><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27.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1" Type="http://schemas.openxmlformats.org/officeDocument/2006/relationships/notesSlide" Target="../notesSlides/notesSlide26.xml"/><Relationship Id="rId10" Type="http://schemas.openxmlformats.org/officeDocument/2006/relationships/slideLayout" Target="../slideLayouts/slideLayout4.xml"/><Relationship Id="rId1" Type="http://schemas.openxmlformats.org/officeDocument/2006/relationships/tags" Target="../tags/tag262.xml"/></Relationships>
</file>

<file path=ppt/slides/_rels/slide28.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1" Type="http://schemas.openxmlformats.org/officeDocument/2006/relationships/notesSlide" Target="../notesSlides/notesSlide27.xml"/><Relationship Id="rId10" Type="http://schemas.openxmlformats.org/officeDocument/2006/relationships/slideLayout" Target="../slideLayouts/slideLayout4.xml"/><Relationship Id="rId1" Type="http://schemas.openxmlformats.org/officeDocument/2006/relationships/tags" Target="../tags/tag271.xml"/></Relationships>
</file>

<file path=ppt/slides/_rels/slide29.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1" Type="http://schemas.openxmlformats.org/officeDocument/2006/relationships/notesSlide" Target="../notesSlides/notesSlide28.xml"/><Relationship Id="rId10" Type="http://schemas.openxmlformats.org/officeDocument/2006/relationships/slideLayout" Target="../slideLayouts/slideLayout4.xml"/><Relationship Id="rId1" Type="http://schemas.openxmlformats.org/officeDocument/2006/relationships/tags" Target="../tags/tag280.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tags" Target="../tags/tag289.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tags" Target="../tags/tag290.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tags" Target="../tags/tag291.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tags" Target="../tags/tag292.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tags" Target="../tags/tag293.xml"/><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tags" Target="../tags/tag298.xml"/><Relationship Id="rId7" Type="http://schemas.openxmlformats.org/officeDocument/2006/relationships/image" Target="../media/image24.jpeg"/><Relationship Id="rId6" Type="http://schemas.openxmlformats.org/officeDocument/2006/relationships/hyperlink" Target="http://news.sohu.com/20041210/n223422673.shtml" TargetMode="External"/><Relationship Id="rId5" Type="http://schemas.openxmlformats.org/officeDocument/2006/relationships/image" Target="../media/image23.jpeg"/><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1" Type="http://schemas.openxmlformats.org/officeDocument/2006/relationships/notesSlide" Target="../notesSlides/notesSlide34.xml"/><Relationship Id="rId10" Type="http://schemas.openxmlformats.org/officeDocument/2006/relationships/slideLayout" Target="../slideLayouts/slideLayout4.xml"/><Relationship Id="rId1" Type="http://schemas.openxmlformats.org/officeDocument/2006/relationships/tags" Target="../tags/tag294.xml"/></Relationships>
</file>

<file path=ppt/slides/_rels/slide36.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1" Type="http://schemas.openxmlformats.org/officeDocument/2006/relationships/notesSlide" Target="../notesSlides/notesSlide35.xml"/><Relationship Id="rId10" Type="http://schemas.openxmlformats.org/officeDocument/2006/relationships/slideLayout" Target="../slideLayouts/slideLayout2.xml"/><Relationship Id="rId1" Type="http://schemas.openxmlformats.org/officeDocument/2006/relationships/tags" Target="../tags/tag299.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2.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2.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tags" Target="../tags/tag320.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notesSlide" Target="../notesSlides/notesSlide3.xml"/><Relationship Id="rId1" Type="http://schemas.openxmlformats.org/officeDocument/2006/relationships/tags" Target="../tags/tag81.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7.xml"/><Relationship Id="rId2" Type="http://schemas.openxmlformats.org/officeDocument/2006/relationships/tags" Target="../tags/tag321.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40.xml"/><Relationship Id="rId8" Type="http://schemas.openxmlformats.org/officeDocument/2006/relationships/slideLayout" Target="../slideLayouts/slideLayout2.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42.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2" Type="http://schemas.openxmlformats.org/officeDocument/2006/relationships/notesSlide" Target="../notesSlides/notesSlide41.xml"/><Relationship Id="rId11" Type="http://schemas.openxmlformats.org/officeDocument/2006/relationships/slideLayout" Target="../slideLayouts/slideLayout4.xml"/><Relationship Id="rId10" Type="http://schemas.openxmlformats.org/officeDocument/2006/relationships/tags" Target="../tags/tag338.xml"/><Relationship Id="rId1" Type="http://schemas.openxmlformats.org/officeDocument/2006/relationships/tags" Target="../tags/tag329.xml"/></Relationships>
</file>

<file path=ppt/slides/_rels/slide43.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2" Type="http://schemas.openxmlformats.org/officeDocument/2006/relationships/notesSlide" Target="../notesSlides/notesSlide42.xml"/><Relationship Id="rId11" Type="http://schemas.openxmlformats.org/officeDocument/2006/relationships/slideLayout" Target="../slideLayouts/slideLayout4.xml"/><Relationship Id="rId10" Type="http://schemas.openxmlformats.org/officeDocument/2006/relationships/image" Target="../media/image28.png"/><Relationship Id="rId1" Type="http://schemas.openxmlformats.org/officeDocument/2006/relationships/tags" Target="../tags/tag339.xml"/></Relationships>
</file>

<file path=ppt/slides/_rels/slide44.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2" Type="http://schemas.openxmlformats.org/officeDocument/2006/relationships/notesSlide" Target="../notesSlides/notesSlide43.xml"/><Relationship Id="rId11" Type="http://schemas.openxmlformats.org/officeDocument/2006/relationships/slideLayout" Target="../slideLayouts/slideLayout4.xml"/><Relationship Id="rId10" Type="http://schemas.openxmlformats.org/officeDocument/2006/relationships/tags" Target="../tags/tag357.xml"/><Relationship Id="rId1" Type="http://schemas.openxmlformats.org/officeDocument/2006/relationships/tags" Target="../tags/tag348.xml"/></Relationships>
</file>

<file path=ppt/slides/_rels/slide45.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2" Type="http://schemas.openxmlformats.org/officeDocument/2006/relationships/notesSlide" Target="../notesSlides/notesSlide44.xml"/><Relationship Id="rId11" Type="http://schemas.openxmlformats.org/officeDocument/2006/relationships/slideLayout" Target="../slideLayouts/slideLayout4.xml"/><Relationship Id="rId10" Type="http://schemas.openxmlformats.org/officeDocument/2006/relationships/tags" Target="../tags/tag367.xml"/><Relationship Id="rId1" Type="http://schemas.openxmlformats.org/officeDocument/2006/relationships/tags" Target="../tags/tag358.xml"/></Relationships>
</file>

<file path=ppt/slides/_rels/slide46.xml.rels><?xml version="1.0" encoding="UTF-8" standalone="yes"?>
<Relationships xmlns="http://schemas.openxmlformats.org/package/2006/relationships"><Relationship Id="rId9" Type="http://schemas.openxmlformats.org/officeDocument/2006/relationships/tags" Target="../tags/tag376.xml"/><Relationship Id="rId8" Type="http://schemas.openxmlformats.org/officeDocument/2006/relationships/tags" Target="../tags/tag375.xml"/><Relationship Id="rId7" Type="http://schemas.openxmlformats.org/officeDocument/2006/relationships/tags" Target="../tags/tag374.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2" Type="http://schemas.openxmlformats.org/officeDocument/2006/relationships/notesSlide" Target="../notesSlides/notesSlide45.xml"/><Relationship Id="rId11" Type="http://schemas.openxmlformats.org/officeDocument/2006/relationships/slideLayout" Target="../slideLayouts/slideLayout4.xml"/><Relationship Id="rId10" Type="http://schemas.openxmlformats.org/officeDocument/2006/relationships/tags" Target="../tags/tag377.xml"/><Relationship Id="rId1" Type="http://schemas.openxmlformats.org/officeDocument/2006/relationships/tags" Target="../tags/tag368.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7.xml"/><Relationship Id="rId2" Type="http://schemas.openxmlformats.org/officeDocument/2006/relationships/tags" Target="../tags/tag378.xml"/><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7.xml"/><Relationship Id="rId8" Type="http://schemas.openxmlformats.org/officeDocument/2006/relationships/slideLayout" Target="../slideLayouts/slideLayout4.xml"/><Relationship Id="rId7" Type="http://schemas.openxmlformats.org/officeDocument/2006/relationships/image" Target="../media/image30.png"/><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7.xml"/><Relationship Id="rId2" Type="http://schemas.openxmlformats.org/officeDocument/2006/relationships/tags" Target="../tags/tag385.xml"/><Relationship Id="rId1" Type="http://schemas.openxmlformats.org/officeDocument/2006/relationships/image" Target="../media/image31.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50.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tags" Target="../tags/tag393.xml"/><Relationship Id="rId7" Type="http://schemas.openxmlformats.org/officeDocument/2006/relationships/tags" Target="../tags/tag392.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tags" Target="../tags/tag387.xml"/><Relationship Id="rId14" Type="http://schemas.openxmlformats.org/officeDocument/2006/relationships/notesSlide" Target="../notesSlides/notesSlide49.xml"/><Relationship Id="rId13" Type="http://schemas.openxmlformats.org/officeDocument/2006/relationships/slideLayout" Target="../slideLayouts/slideLayout6.xml"/><Relationship Id="rId12" Type="http://schemas.openxmlformats.org/officeDocument/2006/relationships/tags" Target="../tags/tag397.xml"/><Relationship Id="rId11" Type="http://schemas.openxmlformats.org/officeDocument/2006/relationships/tags" Target="../tags/tag396.xml"/><Relationship Id="rId10" Type="http://schemas.openxmlformats.org/officeDocument/2006/relationships/tags" Target="../tags/tag395.xml"/><Relationship Id="rId1" Type="http://schemas.openxmlformats.org/officeDocument/2006/relationships/tags" Target="../tags/tag386.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402.xml"/><Relationship Id="rId7" Type="http://schemas.openxmlformats.org/officeDocument/2006/relationships/hyperlink" Target="http://www.bofety.com/" TargetMode="External"/><Relationship Id="rId6" Type="http://schemas.openxmlformats.org/officeDocument/2006/relationships/tags" Target="../tags/tag401.xml"/><Relationship Id="rId5" Type="http://schemas.openxmlformats.org/officeDocument/2006/relationships/image" Target="../media/image33.jpeg"/><Relationship Id="rId4" Type="http://schemas.openxmlformats.org/officeDocument/2006/relationships/tags" Target="../tags/tag400.xml"/><Relationship Id="rId3" Type="http://schemas.openxmlformats.org/officeDocument/2006/relationships/image" Target="../media/image32.jpeg"/><Relationship Id="rId2" Type="http://schemas.openxmlformats.org/officeDocument/2006/relationships/tags" Target="../tags/tag399.xml"/><Relationship Id="rId1" Type="http://schemas.openxmlformats.org/officeDocument/2006/relationships/tags" Target="../tags/tag398.xml"/></Relationships>
</file>

<file path=ppt/slides/_rels/slide6.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0" Type="http://schemas.openxmlformats.org/officeDocument/2006/relationships/notesSlide" Target="../notesSlides/notesSlide5.xml"/><Relationship Id="rId3" Type="http://schemas.openxmlformats.org/officeDocument/2006/relationships/tags" Target="../tags/tag98.xml"/><Relationship Id="rId29" Type="http://schemas.openxmlformats.org/officeDocument/2006/relationships/slideLayout" Target="../slideLayouts/slideLayout2.xml"/><Relationship Id="rId28" Type="http://schemas.openxmlformats.org/officeDocument/2006/relationships/tags" Target="../tags/tag123.xml"/><Relationship Id="rId27" Type="http://schemas.openxmlformats.org/officeDocument/2006/relationships/tags" Target="../tags/tag122.xml"/><Relationship Id="rId26" Type="http://schemas.openxmlformats.org/officeDocument/2006/relationships/tags" Target="../tags/tag121.xml"/><Relationship Id="rId25" Type="http://schemas.openxmlformats.org/officeDocument/2006/relationships/tags" Target="../tags/tag120.xml"/><Relationship Id="rId24" Type="http://schemas.openxmlformats.org/officeDocument/2006/relationships/tags" Target="../tags/tag119.xml"/><Relationship Id="rId23" Type="http://schemas.openxmlformats.org/officeDocument/2006/relationships/tags" Target="../tags/tag118.xml"/><Relationship Id="rId22" Type="http://schemas.openxmlformats.org/officeDocument/2006/relationships/tags" Target="../tags/tag117.xml"/><Relationship Id="rId21" Type="http://schemas.openxmlformats.org/officeDocument/2006/relationships/tags" Target="../tags/tag116.xml"/><Relationship Id="rId20" Type="http://schemas.openxmlformats.org/officeDocument/2006/relationships/tags" Target="../tags/tag115.xml"/><Relationship Id="rId2" Type="http://schemas.openxmlformats.org/officeDocument/2006/relationships/tags" Target="../tags/tag97.xml"/><Relationship Id="rId19" Type="http://schemas.openxmlformats.org/officeDocument/2006/relationships/tags" Target="../tags/tag114.xml"/><Relationship Id="rId18" Type="http://schemas.openxmlformats.org/officeDocument/2006/relationships/tags" Target="../tags/tag113.xml"/><Relationship Id="rId17" Type="http://schemas.openxmlformats.org/officeDocument/2006/relationships/tags" Target="../tags/tag112.xml"/><Relationship Id="rId16" Type="http://schemas.openxmlformats.org/officeDocument/2006/relationships/tags" Target="../tags/tag111.xml"/><Relationship Id="rId15" Type="http://schemas.openxmlformats.org/officeDocument/2006/relationships/tags" Target="../tags/tag110.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96.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0" Type="http://schemas.openxmlformats.org/officeDocument/2006/relationships/notesSlide" Target="../notesSlides/notesSlide6.xml"/><Relationship Id="rId1" Type="http://schemas.openxmlformats.org/officeDocument/2006/relationships/tags" Target="../tags/tag124.xml"/></Relationships>
</file>

<file path=ppt/slides/_rels/slide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4" Type="http://schemas.openxmlformats.org/officeDocument/2006/relationships/notesSlide" Target="../notesSlides/notesSlide7.xml"/><Relationship Id="rId13" Type="http://schemas.openxmlformats.org/officeDocument/2006/relationships/slideLayout" Target="../slideLayouts/slideLayout6.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3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xml"/><Relationship Id="rId3" Type="http://schemas.openxmlformats.org/officeDocument/2006/relationships/tags" Target="../tags/tag141.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4" name="六边形 13"/>
          <p:cNvSpPr>
            <a:spLocks noChangeAspect="1"/>
          </p:cNvSpPr>
          <p:nvPr/>
        </p:nvSpPr>
        <p:spPr>
          <a:xfrm>
            <a:off x="5304155" y="535305"/>
            <a:ext cx="1584000" cy="136498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a:spLocks noChangeAspect="1"/>
          </p:cNvSpPr>
          <p:nvPr>
            <p:custDataLst>
              <p:tags r:id="rId1"/>
            </p:custDataLst>
          </p:nvPr>
        </p:nvSpPr>
        <p:spPr>
          <a:xfrm rot="5400000">
            <a:off x="5304166" y="559926"/>
            <a:ext cx="1584000" cy="136498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rrowheads="1"/>
          </p:cNvSpPr>
          <p:nvPr/>
        </p:nvSpPr>
        <p:spPr bwMode="auto">
          <a:xfrm>
            <a:off x="0" y="2839085"/>
            <a:ext cx="12191365" cy="15582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a:r>
              <a:rPr lang="zh-CN" altLang="en-US" sz="8800" b="1">
                <a:solidFill>
                  <a:srgbClr val="C00000"/>
                </a:solidFill>
                <a:latin typeface="Times New Roman" panose="02020603050405020304" charset="0"/>
                <a:ea typeface="微软雅黑" panose="020B0503020204020204" pitchFamily="34" charset="-122"/>
              </a:rPr>
              <a:t>复工安全生产专题培训</a:t>
            </a:r>
            <a:endParaRPr lang="zh-CN" altLang="en-US" sz="8800" b="1">
              <a:solidFill>
                <a:srgbClr val="C00000"/>
              </a:solidFill>
              <a:latin typeface="Times New Roman" panose="02020603050405020304" charset="0"/>
              <a:ea typeface="微软雅黑" panose="020B0503020204020204" pitchFamily="34" charset="-122"/>
            </a:endParaRPr>
          </a:p>
        </p:txBody>
      </p:sp>
      <p:sp>
        <p:nvSpPr>
          <p:cNvPr id="17418" name="文本框 2"/>
          <p:cNvSpPr txBox="1">
            <a:spLocks noChangeArrowheads="1"/>
          </p:cNvSpPr>
          <p:nvPr>
            <p:custDataLst>
              <p:tags r:id="rId2"/>
            </p:custDataLst>
          </p:nvPr>
        </p:nvSpPr>
        <p:spPr bwMode="auto">
          <a:xfrm>
            <a:off x="5112385" y="560705"/>
            <a:ext cx="196723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C00000"/>
                </a:solidFill>
                <a:latin typeface="Times New Roman" panose="02020603050405020304" charset="0"/>
                <a:ea typeface="微软雅黑" panose="020B0503020204020204" pitchFamily="34" charset="-122"/>
              </a:rPr>
              <a:t>新春</a:t>
            </a:r>
            <a:endParaRPr lang="zh-CN" altLang="en-US" sz="4000" b="1">
              <a:solidFill>
                <a:srgbClr val="C00000"/>
              </a:solidFill>
              <a:latin typeface="Times New Roman" panose="02020603050405020304" charset="0"/>
              <a:ea typeface="微软雅黑" panose="020B0503020204020204" pitchFamily="34" charset="-122"/>
            </a:endParaRPr>
          </a:p>
          <a:p>
            <a:pPr algn="ctr"/>
            <a:r>
              <a:rPr lang="zh-CN" altLang="en-US" sz="4000" b="1">
                <a:solidFill>
                  <a:srgbClr val="C00000"/>
                </a:solidFill>
                <a:latin typeface="Times New Roman" panose="02020603050405020304" charset="0"/>
                <a:ea typeface="微软雅黑" panose="020B0503020204020204" pitchFamily="34" charset="-122"/>
              </a:rPr>
              <a:t>节后</a:t>
            </a:r>
            <a:endParaRPr lang="zh-CN" altLang="en-US" sz="4000" b="1">
              <a:solidFill>
                <a:srgbClr val="C00000"/>
              </a:solidFill>
              <a:latin typeface="Times New Roman" panose="02020603050405020304" charset="0"/>
              <a:ea typeface="微软雅黑" panose="020B0503020204020204" pitchFamily="34" charset="-122"/>
            </a:endParaRPr>
          </a:p>
        </p:txBody>
      </p:sp>
      <p:sp>
        <p:nvSpPr>
          <p:cNvPr id="20" name="文本框 19"/>
          <p:cNvSpPr txBox="1"/>
          <p:nvPr>
            <p:custDataLst>
              <p:tags r:id="rId3"/>
            </p:custDataLst>
          </p:nvPr>
        </p:nvSpPr>
        <p:spPr>
          <a:xfrm>
            <a:off x="4003675" y="2158365"/>
            <a:ext cx="4184650" cy="557530"/>
          </a:xfrm>
          <a:prstGeom prst="rect">
            <a:avLst/>
          </a:prstGeom>
          <a:noFill/>
        </p:spPr>
        <p:txBody>
          <a:bodyPr vert="horz" wrap="square" rtlCol="0">
            <a:noAutofit/>
            <a:scene3d>
              <a:camera prst="orthographicFront"/>
              <a:lightRig rig="threePt" dir="t"/>
            </a:scene3d>
          </a:bodyPr>
          <a:lstStyle/>
          <a:p>
            <a:pPr algn="dist"/>
            <a:r>
              <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贰零贰肆</a:t>
            </a:r>
            <a:r>
              <a:rPr lang="en-US" altLang="zh-CN"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2800" b="1" dirty="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4"/>
            </p:custDataLst>
          </p:nvPr>
        </p:nvSpPr>
        <p:spPr>
          <a:xfrm>
            <a:off x="9015095" y="461123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5"/>
            </p:custDataLst>
          </p:nvPr>
        </p:nvSpPr>
        <p:spPr>
          <a:xfrm>
            <a:off x="8495245" y="530290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6"/>
            </p:custDataLst>
          </p:nvPr>
        </p:nvSpPr>
        <p:spPr>
          <a:xfrm>
            <a:off x="9738360" y="530352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7"/>
            </p:custDataLst>
          </p:nvPr>
        </p:nvSpPr>
        <p:spPr>
          <a:xfrm>
            <a:off x="10981475" y="530290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dvAuto="0" autoUpdateAnimBg="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51038"/>
            <a:ext cx="3949700" cy="4065587"/>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497263"/>
            <a:ext cx="417036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b="1">
                <a:solidFill>
                  <a:srgbClr val="FFFFFF"/>
                </a:solidFill>
                <a:latin typeface="Times New Roman" panose="02020603050405020304" charset="0"/>
                <a:ea typeface="微软雅黑" panose="020B0503020204020204" pitchFamily="34" charset="-122"/>
              </a:rPr>
              <a:t>设备隐患</a:t>
            </a:r>
            <a:endParaRPr lang="zh-CN" altLang="en-US" sz="54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物的方面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54113" y="2565400"/>
            <a:ext cx="561657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设备长期停用后故障率上升</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检维修、重新开车等高风险作业频繁</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节前节后现场联接不到位</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安全生产风险快速增加</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en-US" altLang="zh-CN" sz="2400" b="1">
                <a:solidFill>
                  <a:schemeClr val="lt1"/>
                </a:solidFill>
                <a:latin typeface="Times New Roman" panose="02020603050405020304" charset="0"/>
              </a:rPr>
              <a:t>------</a:t>
            </a:r>
            <a:endParaRPr lang="en-US" altLang="zh-CN" sz="2400" b="1">
              <a:solidFill>
                <a:schemeClr val="lt1"/>
              </a:solidFill>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iterate type="lt">
                                    <p:tmPct val="100000"/>
                                  </p:iterate>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 fill="hold"/>
                                        <p:tgtEl>
                                          <p:spTgt spid="6"/>
                                        </p:tgtEl>
                                        <p:attrNameLst>
                                          <p:attrName>ppt_x</p:attrName>
                                        </p:attrNameLst>
                                      </p:cBhvr>
                                      <p:tavLst>
                                        <p:tav tm="0">
                                          <p:val>
                                            <p:strVal val="#ppt_x"/>
                                          </p:val>
                                        </p:tav>
                                        <p:tav tm="100000">
                                          <p:val>
                                            <p:strVal val="#ppt_x"/>
                                          </p:val>
                                        </p:tav>
                                      </p:tavLst>
                                    </p:anim>
                                    <p:anim calcmode="lin" valueType="num">
                                      <p:cBhvr additive="base">
                                        <p:cTn id="17" dur="75"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10" grpId="0"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611563"/>
            <a:ext cx="417036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管理缺陷</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管理的方面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397000" y="2882900"/>
            <a:ext cx="5353050" cy="168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抢抓“开门红”心态普遍</a:t>
            </a:r>
            <a:endParaRPr lang="zh-CN" altLang="en-US" sz="2400" b="1" dirty="0">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订单积压，赶工现象突出</a:t>
            </a:r>
            <a:endParaRPr lang="zh-CN" altLang="en-US" sz="2400" b="1" dirty="0">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节假日大修、维护变更未及时告知</a:t>
            </a:r>
            <a:endParaRPr lang="zh-CN" altLang="en-US" sz="2400" b="1" dirty="0">
              <a:solidFill>
                <a:schemeClr val="lt1"/>
              </a:solidFill>
              <a:latin typeface="Times New Roman" panose="02020603050405020304" charset="0"/>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10" grpId="0" autoUpdateAnimBg="0"/>
      <p:bldP spid="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014" y="-14288"/>
            <a:ext cx="4333875" cy="23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361" y="2773363"/>
            <a:ext cx="43338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4149725" y="4933950"/>
            <a:ext cx="67976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节后复工安全生产的核心要求</a:t>
            </a:r>
            <a:endPar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a:p>
            <a:pPr algn="ctr"/>
            <a:r>
              <a:rPr lang="en-US" altLang="zh-CN"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三个一</a:t>
            </a:r>
            <a:r>
              <a:rPr lang="en-US" altLang="zh-CN"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a:t>
            </a:r>
            <a:r>
              <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rPr>
              <a:t>措施</a:t>
            </a:r>
            <a:endParaRPr lang="zh-CN" altLang="en-US" sz="40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3" name="文本框 2"/>
          <p:cNvSpPr txBox="1">
            <a:spLocks noChangeArrowheads="1"/>
          </p:cNvSpPr>
          <p:nvPr>
            <p:custDataLst>
              <p:tags r:id="rId3"/>
            </p:custDataLst>
          </p:nvPr>
        </p:nvSpPr>
        <p:spPr bwMode="auto">
          <a:xfrm>
            <a:off x="1510411" y="1271588"/>
            <a:ext cx="48006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lt1"/>
                </a:solidFill>
                <a:latin typeface="Times New Roman" panose="02020603050405020304" charset="0"/>
                <a:ea typeface="微软雅黑" panose="020B0503020204020204" pitchFamily="34" charset="-122"/>
              </a:rPr>
              <a:t>一次安全生产培训教育</a:t>
            </a:r>
            <a:endParaRPr lang="zh-CN" altLang="en-US" sz="3600" b="1">
              <a:solidFill>
                <a:schemeClr val="lt1"/>
              </a:solidFill>
              <a:latin typeface="Times New Roman" panose="02020603050405020304" charset="0"/>
              <a:ea typeface="微软雅黑" panose="020B0503020204020204" pitchFamily="34" charset="-122"/>
            </a:endParaRPr>
          </a:p>
          <a:p>
            <a:r>
              <a:rPr lang="zh-CN" altLang="en-US" sz="3600" b="1">
                <a:solidFill>
                  <a:schemeClr val="lt1"/>
                </a:solidFill>
                <a:latin typeface="Times New Roman" panose="02020603050405020304" charset="0"/>
                <a:ea typeface="微软雅黑" panose="020B0503020204020204" pitchFamily="34" charset="-122"/>
              </a:rPr>
              <a:t>一次安全生产大检查</a:t>
            </a:r>
            <a:endParaRPr lang="zh-CN" altLang="en-US" sz="3600" b="1">
              <a:solidFill>
                <a:schemeClr val="lt1"/>
              </a:solidFill>
              <a:latin typeface="Times New Roman" panose="02020603050405020304" charset="0"/>
              <a:ea typeface="微软雅黑" panose="020B0503020204020204" pitchFamily="34" charset="-122"/>
            </a:endParaRPr>
          </a:p>
          <a:p>
            <a:r>
              <a:rPr lang="zh-CN" altLang="en-US" sz="3600" b="1">
                <a:solidFill>
                  <a:schemeClr val="lt1"/>
                </a:solidFill>
                <a:latin typeface="Times New Roman" panose="02020603050405020304" charset="0"/>
                <a:ea typeface="微软雅黑" panose="020B0503020204020204" pitchFamily="34" charset="-122"/>
              </a:rPr>
              <a:t>一套复产方案</a:t>
            </a:r>
            <a:endParaRPr lang="zh-CN" altLang="en-US" sz="3600" b="1">
              <a:solidFill>
                <a:schemeClr val="lt1"/>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p:stCondLst>
                              <p:cond delay="1500"/>
                            </p:stCondLst>
                            <p:childTnLst>
                              <p:par>
                                <p:cTn id="8" presetID="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nodeType="afterEffect">
                                  <p:stCondLst>
                                    <p:cond delay="0"/>
                                  </p:stCondLst>
                                  <p:childTnLst>
                                    <p:set>
                                      <p:cBhvr>
                                        <p:cTn id="17"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7897" name="文本框 4"/>
          <p:cNvSpPr txBox="1">
            <a:spLocks noChangeArrowheads="1"/>
          </p:cNvSpPr>
          <p:nvPr/>
        </p:nvSpPr>
        <p:spPr bwMode="auto">
          <a:xfrm>
            <a:off x="7929563" y="3044825"/>
            <a:ext cx="3709987"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广泛开展一次安全生产培训和宣传</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37899" name="文本框 5"/>
          <p:cNvSpPr txBox="1">
            <a:spLocks noChangeArrowheads="1"/>
          </p:cNvSpPr>
          <p:nvPr>
            <p:custDataLst>
              <p:tags r:id="rId9"/>
            </p:custDataLst>
          </p:nvPr>
        </p:nvSpPr>
        <p:spPr bwMode="auto">
          <a:xfrm>
            <a:off x="1057275" y="2333625"/>
            <a:ext cx="598170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新招、调岗员工的岗前安全教育全覆盖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生产员工的岗位操作基础知识、复工装置、开工安全要点再教育全覆盖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特种作业人员、管理人员安全专项培训全覆盖。</a:t>
            </a:r>
            <a:endParaRPr lang="zh-CN" altLang="en-US" sz="24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建立培训教育台帐，做到人人过关。</a:t>
            </a:r>
            <a:endParaRPr lang="zh-CN" altLang="en-US" sz="2400" b="1">
              <a:solidFill>
                <a:schemeClr val="lt1"/>
              </a:solidFill>
              <a:latin typeface="Times New Roman" panose="02020603050405020304" charset="0"/>
              <a:sym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8921"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全面进行一次安全大检查</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38923" name="文本框 5"/>
          <p:cNvSpPr txBox="1">
            <a:spLocks noChangeArrowheads="1"/>
          </p:cNvSpPr>
          <p:nvPr/>
        </p:nvSpPr>
        <p:spPr bwMode="auto">
          <a:xfrm>
            <a:off x="939800" y="2279650"/>
            <a:ext cx="597217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buFont typeface="Wingdings" panose="05000000000000000000" pitchFamily="2" charset="2"/>
              <a:buChar char="u"/>
            </a:pPr>
            <a:r>
              <a:rPr lang="zh-CN" altLang="en-US" sz="2400" b="1">
                <a:solidFill>
                  <a:srgbClr val="FFFFFF"/>
                </a:solidFill>
                <a:latin typeface="Times New Roman" panose="02020603050405020304" charset="0"/>
                <a:sym typeface="微软雅黑" panose="020B0503020204020204" pitchFamily="34" charset="-122"/>
              </a:rPr>
              <a:t>复工前必须对生产、运行系统，管道、阀门、仪表等生产设备，通风除尘、污水处理设施，应急报警、放射防护、防爆装置等职业安全健康设施进行一次全面检查，特别是对安全设施、关键部位要检验、检查，确保处于完好适用状态。</a:t>
            </a:r>
            <a:endParaRPr lang="zh-CN" altLang="en-US" sz="2400" b="1">
              <a:solidFill>
                <a:srgbClr val="FFFFFF"/>
              </a:solidFill>
              <a:latin typeface="Times New Roman" panose="02020603050405020304" charset="0"/>
              <a:sym typeface="微软雅黑" panose="020B0503020204020204" pitchFamily="34" charset="-122"/>
            </a:endParaRPr>
          </a:p>
          <a:p>
            <a:pPr>
              <a:buFont typeface="Wingdings" panose="05000000000000000000" pitchFamily="2" charset="2"/>
              <a:buChar char="u"/>
            </a:pPr>
            <a:r>
              <a:rPr lang="zh-CN" altLang="en-US" sz="2400" b="1">
                <a:solidFill>
                  <a:srgbClr val="FFFFFF"/>
                </a:solidFill>
                <a:latin typeface="Times New Roman" panose="02020603050405020304" charset="0"/>
                <a:sym typeface="微软雅黑" panose="020B0503020204020204" pitchFamily="34" charset="-122"/>
              </a:rPr>
              <a:t>复工前必须对人员配置、安全教育培训、应急逃生和避险、安全管理体系运作等情况进行认真检查，及时消除隐患。</a:t>
            </a:r>
            <a:endParaRPr lang="zh-CN" altLang="en-US" sz="2400" b="1">
              <a:solidFill>
                <a:srgbClr val="FFFFFF"/>
              </a:solidFill>
              <a:latin typeface="Times New Roman" panose="02020603050405020304" charset="0"/>
              <a:sym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20838"/>
            <a:ext cx="6154737" cy="4506912"/>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994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认真制定一套复产方案</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en-US" altLang="zh-CN" sz="4800" b="1" noProof="1">
                <a:solidFill>
                  <a:schemeClr val="accent1"/>
                </a:solidFill>
                <a:latin typeface="Times New Roman" panose="02020603050405020304" charset="0"/>
                <a:ea typeface="微软雅黑" panose="020B0503020204020204" pitchFamily="34" charset="-122"/>
                <a:sym typeface="+mn-ea"/>
              </a:rPr>
              <a:t>“</a:t>
            </a:r>
            <a:r>
              <a:rPr lang="zh-CN" altLang="en-US" sz="4800" b="1" noProof="1">
                <a:solidFill>
                  <a:schemeClr val="accent1"/>
                </a:solidFill>
                <a:latin typeface="Times New Roman" panose="02020603050405020304" charset="0"/>
                <a:ea typeface="微软雅黑" panose="020B0503020204020204" pitchFamily="34" charset="-122"/>
                <a:sym typeface="+mn-ea"/>
              </a:rPr>
              <a:t>三个一</a:t>
            </a:r>
            <a:r>
              <a:rPr lang="en-US" altLang="zh-CN" sz="4800" b="1" noProof="1">
                <a:solidFill>
                  <a:schemeClr val="accent1"/>
                </a:solidFill>
                <a:latin typeface="Times New Roman" panose="02020603050405020304" charset="0"/>
                <a:ea typeface="微软雅黑" panose="020B0503020204020204" pitchFamily="34" charset="-122"/>
                <a:sym typeface="+mn-ea"/>
              </a:rPr>
              <a:t>”</a:t>
            </a:r>
            <a:endParaRPr lang="en-US" altLang="zh-CN" sz="4800" b="1" noProof="1">
              <a:solidFill>
                <a:schemeClr val="accent1"/>
              </a:solidFill>
              <a:latin typeface="Times New Roman" panose="02020603050405020304" charset="0"/>
              <a:ea typeface="微软雅黑" panose="020B0503020204020204" pitchFamily="34" charset="-122"/>
              <a:sym typeface="+mn-ea"/>
            </a:endParaRPr>
          </a:p>
        </p:txBody>
      </p:sp>
      <p:sp>
        <p:nvSpPr>
          <p:cNvPr id="6" name="文本框 5"/>
          <p:cNvSpPr txBox="1"/>
          <p:nvPr>
            <p:custDataLst>
              <p:tags r:id="rId9"/>
            </p:custDataLst>
          </p:nvPr>
        </p:nvSpPr>
        <p:spPr>
          <a:xfrm>
            <a:off x="1133475" y="1689100"/>
            <a:ext cx="5657850" cy="4554220"/>
          </a:xfrm>
          <a:prstGeom prst="rect">
            <a:avLst/>
          </a:prstGeom>
          <a:noFill/>
        </p:spPr>
        <p:txBody>
          <a:bodyPr>
            <a:spAutoFit/>
          </a:bodyPr>
          <a:lstStyle/>
          <a:p>
            <a:pPr fontAlgn="auto">
              <a:lnSpc>
                <a:spcPct val="150000"/>
              </a:lnSpc>
              <a:buFont typeface="Wingdings" panose="05000000000000000000" pitchFamily="2" charset="2"/>
              <a:buNone/>
            </a:pPr>
            <a:r>
              <a:rPr lang="en-US" altLang="zh-CN" sz="2000" b="1" noProof="1">
                <a:solidFill>
                  <a:schemeClr val="lt1"/>
                </a:solidFill>
                <a:latin typeface="Times New Roman" panose="02020603050405020304" charset="0"/>
                <a:ea typeface="微软雅黑" panose="020B0503020204020204" pitchFamily="34" charset="-122"/>
                <a:sym typeface="+mn-ea"/>
              </a:rPr>
              <a:t>        </a:t>
            </a:r>
            <a:r>
              <a:rPr lang="zh-CN" altLang="en-US" sz="2000" b="1" noProof="1">
                <a:solidFill>
                  <a:schemeClr val="lt1"/>
                </a:solidFill>
                <a:latin typeface="Times New Roman" panose="02020603050405020304" charset="0"/>
                <a:ea typeface="微软雅黑" panose="020B0503020204020204" pitchFamily="34" charset="-122"/>
                <a:sym typeface="+mn-ea"/>
              </a:rPr>
              <a:t>要制定复产复工的安全方案，确保复产复工的每一个步骤规范、严格、稳妥、有序，保障安全、平稳地度过复产复工的这一关键时段。</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fontAlgn="auto">
              <a:lnSpc>
                <a:spcPct val="150000"/>
              </a:lnSpc>
              <a:buFont typeface="Wingdings" panose="05000000000000000000" pitchFamily="2" charset="2"/>
              <a:buNone/>
            </a:pPr>
            <a:r>
              <a:rPr lang="zh-CN" altLang="en-US" sz="2000" b="1" noProof="1">
                <a:solidFill>
                  <a:schemeClr val="lt1"/>
                </a:solidFill>
                <a:latin typeface="Times New Roman" panose="02020603050405020304" charset="0"/>
                <a:ea typeface="微软雅黑" panose="020B0503020204020204" pitchFamily="34" charset="-122"/>
                <a:sym typeface="+mn-ea"/>
              </a:rPr>
              <a:t>方案应明确：</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安全管理制度是否建立和落实</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员工安全培训教育是否按要求开展</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企业是否开展安全隐患排查治理</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应急逃生和避险方案是否建立并定期更新</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fontAlgn="auto">
              <a:lnSpc>
                <a:spcPct val="150000"/>
              </a:lnSpc>
              <a:buFont typeface="Wingdings" panose="05000000000000000000" pitchFamily="2" charset="2"/>
              <a:buChar char="u"/>
            </a:pPr>
            <a:r>
              <a:rPr lang="zh-CN" altLang="en-US" sz="2000" b="1" noProof="1">
                <a:solidFill>
                  <a:schemeClr val="lt1"/>
                </a:solidFill>
                <a:latin typeface="Times New Roman" panose="02020603050405020304" charset="0"/>
                <a:ea typeface="微软雅黑" panose="020B0503020204020204" pitchFamily="34" charset="-122"/>
                <a:sym typeface="+mn-ea"/>
              </a:rPr>
              <a:t>生产组织、安全防范措施是否落实有效等</a:t>
            </a:r>
            <a:endParaRPr lang="zh-CN" altLang="en-US" sz="2000" b="1" noProof="1">
              <a:solidFill>
                <a:schemeClr val="lt1"/>
              </a:solidFill>
              <a:latin typeface="Times New Roman" panose="02020603050405020304" charset="0"/>
              <a:ea typeface="微软雅黑" panose="020B0503020204020204" pitchFamily="34" charset="-122"/>
              <a:sym typeface="+mn-ea"/>
            </a:endParaRPr>
          </a:p>
          <a:p>
            <a:pPr marL="342900" indent="-342900" algn="r" fontAlgn="auto">
              <a:buFont typeface="Wingdings" panose="05000000000000000000" pitchFamily="2" charset="2"/>
              <a:buNone/>
            </a:pPr>
            <a:endParaRPr lang="zh-CN" altLang="en-US" sz="2000" b="1" noProof="1">
              <a:solidFill>
                <a:schemeClr val="lt1"/>
              </a:solidFill>
              <a:latin typeface="Times New Roman" panose="02020603050405020304" charset="0"/>
              <a:ea typeface="微软雅黑" panose="020B0503020204020204" pitchFamily="34" charset="-122"/>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181100" y="754063"/>
            <a:ext cx="9934575" cy="955675"/>
          </a:xfrm>
        </p:spPr>
        <p:txBody>
          <a:bodyPr/>
          <a:lstStyle/>
          <a:p>
            <a:pPr algn="ctr" fontAlgn="auto"/>
            <a:r>
              <a:rPr lang="zh-CN" altLang="en-US" sz="4400"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44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custDataLst>
              <p:tags r:id="rId1"/>
            </p:custDataLst>
          </p:nvPr>
        </p:nvSpPr>
        <p:spPr bwMode="auto">
          <a:xfrm>
            <a:off x="3543300" y="3303588"/>
            <a:ext cx="781367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6000" b="1">
                <a:solidFill>
                  <a:schemeClr val="lt1"/>
                </a:solidFill>
                <a:latin typeface="Times New Roman" panose="02020603050405020304" charset="0"/>
                <a:ea typeface="微软雅黑" panose="020B0503020204020204" pitchFamily="34" charset="-122"/>
              </a:rPr>
              <a:t>一切工作先从培训开始</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53018"/>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全国特别重大安全生产事故前三位原因</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79513" y="2019300"/>
            <a:ext cx="55641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100%存在安全管理和监督不到位</a:t>
            </a:r>
            <a:endParaRPr lang="zh-CN" altLang="en-US" sz="32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96.9%存在违法违规行为</a:t>
            </a:r>
            <a:endParaRPr lang="zh-CN" altLang="en-US" sz="32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13.8%存在缺乏相关技术和经验</a:t>
            </a:r>
            <a:endParaRPr lang="zh-CN" altLang="en-US" sz="3200" b="1">
              <a:solidFill>
                <a:schemeClr val="lt1"/>
              </a:solidFill>
              <a:latin typeface="Times New Roman" panose="02020603050405020304" charset="0"/>
              <a:sym typeface="微软雅黑" panose="020B0503020204020204" pitchFamily="34" charset="-122"/>
            </a:endParaRPr>
          </a:p>
        </p:txBody>
      </p:sp>
      <p:sp>
        <p:nvSpPr>
          <p:cNvPr id="41996"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3" name="圆角矩形 42"/>
          <p:cNvSpPr/>
          <p:nvPr>
            <p:custDataLst>
              <p:tags r:id="rId4"/>
            </p:custDataLst>
          </p:nvPr>
        </p:nvSpPr>
        <p:spPr>
          <a:xfrm>
            <a:off x="7689850" y="1931988"/>
            <a:ext cx="3949700" cy="4127500"/>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5"/>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6"/>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7"/>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1822450"/>
            <a:ext cx="37099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4000" b="1">
                <a:solidFill>
                  <a:srgbClr val="FFFFFF"/>
                </a:solidFill>
                <a:latin typeface="Times New Roman" panose="02020603050405020304" charset="0"/>
                <a:ea typeface="微软雅黑" panose="020B0503020204020204" pitchFamily="34" charset="-122"/>
              </a:rPr>
              <a:t>“</a:t>
            </a:r>
            <a:r>
              <a:rPr lang="zh-CN" altLang="en-US" sz="4000" b="1">
                <a:solidFill>
                  <a:srgbClr val="FFFFFF"/>
                </a:solidFill>
                <a:latin typeface="Times New Roman" panose="02020603050405020304" charset="0"/>
                <a:ea typeface="微软雅黑" panose="020B0503020204020204" pitchFamily="34" charset="-122"/>
              </a:rPr>
              <a:t>三不</a:t>
            </a:r>
            <a:r>
              <a:rPr lang="en-US" altLang="zh-CN" sz="4000" b="1">
                <a:solidFill>
                  <a:srgbClr val="FFFFFF"/>
                </a:solidFill>
                <a:latin typeface="Times New Roman" panose="02020603050405020304" charset="0"/>
                <a:ea typeface="微软雅黑" panose="020B0503020204020204" pitchFamily="34" charset="-122"/>
              </a:rPr>
              <a:t>”</a:t>
            </a:r>
            <a:endParaRPr lang="en-US" altLang="zh-CN"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不懂</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不会</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不注意</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p:nvPr>
            <p:custDataLst>
              <p:tags r:id="rId8"/>
            </p:custDataLst>
          </p:nvPr>
        </p:nvSpPr>
        <p:spPr>
          <a:xfrm>
            <a:off x="1397000" y="1822450"/>
            <a:ext cx="5564188" cy="3784600"/>
          </a:xfrm>
          <a:prstGeom prst="rect">
            <a:avLst/>
          </a:prstGeom>
          <a:noFill/>
        </p:spPr>
        <p:txBody>
          <a:bodyPr>
            <a:spAutoFit/>
          </a:bodyPr>
          <a:lstStyle>
            <a:lvl1pPr marL="571500" indent="-5715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50000"/>
              </a:lnSpc>
              <a:buFont typeface="Wingdings" panose="05000000000000000000" pitchFamily="2" charset="2"/>
              <a:buNone/>
            </a:pPr>
            <a:r>
              <a:rPr lang="en-US" altLang="zh-CN" sz="4000" b="1">
                <a:solidFill>
                  <a:schemeClr val="lt1"/>
                </a:solidFill>
                <a:latin typeface="Times New Roman" panose="02020603050405020304" charset="0"/>
                <a:sym typeface="微软雅黑" panose="020B0503020204020204" pitchFamily="34" charset="-122"/>
              </a:rPr>
              <a:t>“</a:t>
            </a:r>
            <a:r>
              <a:rPr lang="zh-CN" altLang="en-US" sz="4000" b="1">
                <a:solidFill>
                  <a:schemeClr val="lt1"/>
                </a:solidFill>
                <a:latin typeface="Times New Roman" panose="02020603050405020304" charset="0"/>
                <a:sym typeface="微软雅黑" panose="020B0503020204020204" pitchFamily="34" charset="-122"/>
              </a:rPr>
              <a:t>三个不到位</a:t>
            </a:r>
            <a:r>
              <a:rPr lang="en-US" altLang="zh-CN" sz="4000" b="1">
                <a:solidFill>
                  <a:schemeClr val="lt1"/>
                </a:solidFill>
                <a:latin typeface="Times New Roman" panose="02020603050405020304" charset="0"/>
                <a:sym typeface="微软雅黑" panose="020B0503020204020204" pitchFamily="34" charset="-122"/>
              </a:rPr>
              <a:t>”</a:t>
            </a:r>
            <a:endParaRPr lang="en-US" altLang="zh-CN" sz="40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安全知识的不到位</a:t>
            </a:r>
            <a:endParaRPr lang="zh-CN" altLang="en-US" sz="4000" b="1">
              <a:solidFill>
                <a:schemeClr val="lt1"/>
              </a:solidFill>
              <a:latin typeface="Times New Roman" panose="02020603050405020304" charset="0"/>
              <a:sym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安全技能的不到位</a:t>
            </a:r>
            <a:endParaRPr lang="zh-CN" altLang="en-US" sz="4000" b="1">
              <a:solidFill>
                <a:schemeClr val="lt1"/>
              </a:solidFill>
              <a:latin typeface="Times New Roman" panose="02020603050405020304" charset="0"/>
              <a:sym typeface="微软雅黑" panose="020B0503020204020204" pitchFamily="34" charset="-122"/>
            </a:endParaRPr>
          </a:p>
          <a:p>
            <a:pPr marL="342900" indent="-342900" algn="just">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安全意识的不到位</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43019"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
        <p:nvSpPr>
          <p:cNvPr id="11" name="右箭头 10"/>
          <p:cNvSpPr/>
          <p:nvPr>
            <p:custDataLst>
              <p:tags r:id="rId9"/>
            </p:custDataLst>
          </p:nvPr>
        </p:nvSpPr>
        <p:spPr>
          <a:xfrm>
            <a:off x="6384925" y="2357438"/>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2" name="右箭头 11"/>
          <p:cNvSpPr/>
          <p:nvPr>
            <p:custDataLst>
              <p:tags r:id="rId10"/>
            </p:custDataLst>
          </p:nvPr>
        </p:nvSpPr>
        <p:spPr>
          <a:xfrm>
            <a:off x="6384925" y="4235450"/>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3" name="右箭头 12"/>
          <p:cNvSpPr/>
          <p:nvPr>
            <p:custDataLst>
              <p:tags r:id="rId11"/>
            </p:custDataLst>
          </p:nvPr>
        </p:nvSpPr>
        <p:spPr>
          <a:xfrm>
            <a:off x="6384925" y="5110163"/>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4" name="右箭头 13"/>
          <p:cNvSpPr/>
          <p:nvPr>
            <p:custDataLst>
              <p:tags r:id="rId12"/>
            </p:custDataLst>
          </p:nvPr>
        </p:nvSpPr>
        <p:spPr>
          <a:xfrm>
            <a:off x="6384925" y="3295650"/>
            <a:ext cx="2393950" cy="76200"/>
          </a:xfrm>
          <a:prstGeom prst="rightArrow">
            <a:avLst/>
          </a:prstGeom>
          <a:solidFill>
            <a:schemeClr val="accent5"/>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 fill="hold"/>
                                        <p:tgtEl>
                                          <p:spTgt spid="5"/>
                                        </p:tgtEl>
                                        <p:attrNameLst>
                                          <p:attrName>ppt_x</p:attrName>
                                        </p:attrNameLst>
                                      </p:cBhvr>
                                      <p:tavLst>
                                        <p:tav tm="0">
                                          <p:val>
                                            <p:strVal val="#ppt_x"/>
                                          </p:val>
                                        </p:tav>
                                        <p:tav tm="100000">
                                          <p:val>
                                            <p:strVal val="#ppt_x"/>
                                          </p:val>
                                        </p:tav>
                                      </p:tavLst>
                                    </p:anim>
                                    <p:anim calcmode="lin" valueType="num">
                                      <p:cBhvr additive="base">
                                        <p:cTn id="8" dur="75"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6"/>
                                        </p:tgtEl>
                                        <p:attrNameLst>
                                          <p:attrName>style.visibility</p:attrName>
                                        </p:attrNameLst>
                                      </p:cBhvr>
                                      <p:to>
                                        <p:strVal val="visible"/>
                                      </p:to>
                                    </p:set>
                                  </p:childTnLst>
                                </p:cTn>
                              </p:par>
                            </p:childTnLst>
                          </p:cTn>
                        </p:par>
                        <p:par>
                          <p:cTn id="13" fill="hold">
                            <p:stCondLst>
                              <p:cond delay="2325"/>
                            </p:stCondLst>
                            <p:childTnLst>
                              <p:par>
                                <p:cTn id="14" presetID="1" presetClass="entr" presetSubtype="0" fill="hold" grpId="0" nodeType="afterEffect">
                                  <p:stCondLst>
                                    <p:cond delay="0"/>
                                  </p:stCondLst>
                                  <p:childTnLst>
                                    <p:set>
                                      <p:cBhvr>
                                        <p:cTn id="15" dur="1" fill="hold">
                                          <p:stCondLst>
                                            <p:cond delay="499"/>
                                          </p:stCondLst>
                                        </p:cTn>
                                        <p:tgtEl>
                                          <p:spTgt spid="11"/>
                                        </p:tgtEl>
                                        <p:attrNameLst>
                                          <p:attrName>style.visibility</p:attrName>
                                        </p:attrNameLst>
                                      </p:cBhvr>
                                      <p:to>
                                        <p:strVal val="visible"/>
                                      </p:to>
                                    </p:set>
                                  </p:childTnLst>
                                </p:cTn>
                              </p:par>
                            </p:childTnLst>
                          </p:cTn>
                        </p:par>
                        <p:par>
                          <p:cTn id="16" fill="hold">
                            <p:stCondLst>
                              <p:cond delay="2825"/>
                            </p:stCondLst>
                            <p:childTnLst>
                              <p:par>
                                <p:cTn id="17" presetID="1" presetClass="entr" presetSubtype="0" fill="hold" grpId="0" nodeType="after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par>
                          <p:cTn id="19" fill="hold">
                            <p:stCondLst>
                              <p:cond delay="3325"/>
                            </p:stCondLst>
                            <p:childTnLst>
                              <p:par>
                                <p:cTn id="20" presetID="1" presetClass="entr" presetSubtype="0" fill="hold" grpId="0" nodeType="after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par>
                          <p:cTn id="22" fill="hold">
                            <p:stCondLst>
                              <p:cond delay="3825"/>
                            </p:stCondLst>
                            <p:childTnLst>
                              <p:par>
                                <p:cTn id="23" presetID="1" presetClass="entr" presetSubtype="0" fill="hold" grpId="0" nodeType="after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11" grpId="0" bldLvl="0" animBg="1" autoUpdateAnimBg="0"/>
      <p:bldP spid="12" grpId="0" bldLvl="0" animBg="1" autoUpdateAnimBg="0"/>
      <p:bldP spid="13" grpId="0" bldLvl="0" animBg="1" autoUpdateAnimBg="0"/>
      <p:bldP spid="14"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8"/>
          <p:cNvSpPr txBox="1">
            <a:spLocks noChangeArrowheads="1"/>
          </p:cNvSpPr>
          <p:nvPr>
            <p:custDataLst>
              <p:tags r:id="rId1"/>
            </p:custDataLst>
          </p:nvPr>
        </p:nvSpPr>
        <p:spPr bwMode="auto">
          <a:xfrm>
            <a:off x="3514725" y="3124200"/>
            <a:ext cx="7978775" cy="24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4000" b="1">
                <a:solidFill>
                  <a:schemeClr val="lt1"/>
                </a:solidFill>
                <a:latin typeface="Times New Roman" panose="02020603050405020304" charset="0"/>
                <a:ea typeface="微软雅黑" panose="020B0503020204020204" pitchFamily="34" charset="-122"/>
              </a:rPr>
              <a:t>以</a:t>
            </a:r>
            <a:r>
              <a:rPr lang="en-US" altLang="zh-CN" sz="4000" b="1">
                <a:solidFill>
                  <a:schemeClr val="lt1"/>
                </a:solidFill>
                <a:latin typeface="Times New Roman" panose="02020603050405020304" charset="0"/>
                <a:ea typeface="微软雅黑" panose="020B0503020204020204" pitchFamily="34" charset="-122"/>
              </a:rPr>
              <a:t>“</a:t>
            </a:r>
            <a:r>
              <a:rPr lang="zh-CN" altLang="en-US" sz="4000" b="1">
                <a:solidFill>
                  <a:schemeClr val="lt1"/>
                </a:solidFill>
                <a:latin typeface="Times New Roman" panose="02020603050405020304" charset="0"/>
                <a:ea typeface="微软雅黑" panose="020B0503020204020204" pitchFamily="34" charset="-122"/>
              </a:rPr>
              <a:t>节后复工安全无事故</a:t>
            </a:r>
            <a:r>
              <a:rPr lang="en-US" altLang="zh-CN" sz="4000" b="1">
                <a:solidFill>
                  <a:schemeClr val="lt1"/>
                </a:solidFill>
                <a:latin typeface="Times New Roman" panose="02020603050405020304" charset="0"/>
                <a:ea typeface="微软雅黑" panose="020B0503020204020204" pitchFamily="34" charset="-122"/>
              </a:rPr>
              <a:t>”</a:t>
            </a:r>
            <a:r>
              <a:rPr lang="zh-CN" altLang="en-US" sz="4000" b="1">
                <a:solidFill>
                  <a:schemeClr val="lt1"/>
                </a:solidFill>
                <a:latin typeface="Times New Roman" panose="02020603050405020304" charset="0"/>
                <a:ea typeface="微软雅黑" panose="020B0503020204020204" pitchFamily="34" charset="-122"/>
              </a:rPr>
              <a:t>为目标</a:t>
            </a:r>
            <a:endParaRPr lang="zh-CN" altLang="en-US" sz="40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4000" b="1">
                <a:solidFill>
                  <a:schemeClr val="lt1"/>
                </a:solidFill>
                <a:latin typeface="Times New Roman" panose="02020603050405020304" charset="0"/>
                <a:ea typeface="微软雅黑" panose="020B0503020204020204" pitchFamily="34" charset="-122"/>
              </a:rPr>
              <a:t>以</a:t>
            </a:r>
            <a:r>
              <a:rPr lang="en-US" altLang="zh-CN" sz="4000" b="1">
                <a:solidFill>
                  <a:schemeClr val="lt1"/>
                </a:solidFill>
                <a:latin typeface="Times New Roman" panose="02020603050405020304" charset="0"/>
                <a:ea typeface="微软雅黑" panose="020B0503020204020204" pitchFamily="34" charset="-122"/>
              </a:rPr>
              <a:t>“三个不到位”</a:t>
            </a:r>
            <a:r>
              <a:rPr lang="zh-CN" altLang="en-US" sz="4000" b="1">
                <a:solidFill>
                  <a:schemeClr val="lt1"/>
                </a:solidFill>
                <a:latin typeface="Times New Roman" panose="02020603050405020304" charset="0"/>
                <a:ea typeface="微软雅黑" panose="020B0503020204020204" pitchFamily="34" charset="-122"/>
              </a:rPr>
              <a:t>为问题</a:t>
            </a:r>
            <a:endParaRPr lang="zh-CN" altLang="en-US" sz="4000" b="1">
              <a:solidFill>
                <a:schemeClr val="lt1"/>
              </a:solidFill>
              <a:latin typeface="Times New Roman" panose="02020603050405020304" charset="0"/>
              <a:ea typeface="微软雅黑" panose="020B0503020204020204" pitchFamily="34" charset="-122"/>
            </a:endParaRPr>
          </a:p>
          <a:p>
            <a:pPr>
              <a:lnSpc>
                <a:spcPct val="130000"/>
              </a:lnSpc>
            </a:pPr>
            <a:endParaRPr lang="zh-CN" altLang="en-US" sz="4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
        <p:nvSpPr>
          <p:cNvPr id="44036" name="文本框 3"/>
          <p:cNvSpPr txBox="1">
            <a:spLocks noChangeArrowheads="1"/>
          </p:cNvSpPr>
          <p:nvPr/>
        </p:nvSpPr>
        <p:spPr bwMode="auto">
          <a:xfrm>
            <a:off x="1252538" y="814388"/>
            <a:ext cx="744728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400" b="1">
                <a:solidFill>
                  <a:schemeClr val="accent1"/>
                </a:solidFill>
                <a:latin typeface="Times New Roman" panose="02020603050405020304" charset="0"/>
                <a:ea typeface="微软雅黑" panose="020B0503020204020204" pitchFamily="34" charset="-122"/>
                <a:sym typeface="微软雅黑" panose="020B0503020204020204" pitchFamily="34" charset="-122"/>
              </a:rPr>
              <a:t>坚持目标和问题“两个导向”</a:t>
            </a:r>
            <a:endParaRPr lang="zh-CN" altLang="en-US" sz="4400" b="1">
              <a:solidFill>
                <a:schemeClr val="accen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6906" y="11664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66988"/>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节后复工安全生产专门培训教育主要内容</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98550" y="1890713"/>
            <a:ext cx="57277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警示教育</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安全生产法律法规、标准规范</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企业安全生产规章制度</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岗位操作规程</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应知应会的安全知识和操作技能</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作业场所和工作岗位存在的危险因素、防范措施以及事故应急措施。</a:t>
            </a:r>
            <a:endParaRPr lang="zh-CN" altLang="en-US" sz="2800" b="1">
              <a:solidFill>
                <a:schemeClr val="lt1"/>
              </a:solidFill>
              <a:latin typeface="Times New Roman" panose="02020603050405020304" charset="0"/>
              <a:sym typeface="微软雅黑" panose="020B0503020204020204" pitchFamily="34" charset="-122"/>
            </a:endParaRPr>
          </a:p>
        </p:txBody>
      </p:sp>
      <p:sp>
        <p:nvSpPr>
          <p:cNvPr id="45068"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从培训开始</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par>
                          <p:cTn id="7" fill="hold">
                            <p:stCondLst>
                              <p:cond delay="135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60513" y="601663"/>
            <a:ext cx="9932987" cy="1389062"/>
          </a:xfrm>
        </p:spPr>
        <p:txBody>
          <a:bodyPr/>
          <a:lstStyle/>
          <a:p>
            <a:pPr algn="ctr" fontAlgn="auto"/>
            <a:r>
              <a:rPr lang="zh-CN" altLang="en-US" sz="4400"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44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custDataLst>
              <p:tags r:id="rId1"/>
            </p:custDataLst>
          </p:nvPr>
        </p:nvSpPr>
        <p:spPr bwMode="auto">
          <a:xfrm>
            <a:off x="3543300" y="3303588"/>
            <a:ext cx="7602538"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6000" b="1">
                <a:solidFill>
                  <a:schemeClr val="lt1"/>
                </a:solidFill>
                <a:latin typeface="Times New Roman" panose="02020603050405020304" charset="0"/>
                <a:ea typeface="微软雅黑" panose="020B0503020204020204" pitchFamily="34" charset="-122"/>
              </a:rPr>
              <a:t>抓落实、抓执行力</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2" name="椭圆 31"/>
          <p:cNvSpPr/>
          <p:nvPr>
            <p:custDataLst>
              <p:tags r:id="rId2"/>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3"/>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4"/>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5"/>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6"/>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7"/>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8"/>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553335"/>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早收心</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勤用心</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快归位</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98550" y="2401888"/>
            <a:ext cx="5727700" cy="319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收拾好心情，精神状态要归位。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收整好心态，安全措施要归位。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攒足好心劲，隐患治理要归位。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800" b="1">
                <a:solidFill>
                  <a:schemeClr val="lt1"/>
                </a:solidFill>
                <a:latin typeface="Times New Roman" panose="02020603050405020304" charset="0"/>
                <a:sym typeface="微软雅黑" panose="020B0503020204020204" pitchFamily="34" charset="-122"/>
              </a:rPr>
              <a:t>思谋好心计，安全责任要归位。</a:t>
            </a:r>
            <a:endParaRPr lang="zh-CN" altLang="en-US" sz="28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endParaRPr lang="zh-CN" altLang="en-US" sz="2800" b="1">
              <a:solidFill>
                <a:schemeClr val="lt1"/>
              </a:solidFill>
              <a:latin typeface="Times New Roman" panose="02020603050405020304" charset="0"/>
              <a:sym typeface="微软雅黑" panose="020B0503020204020204" pitchFamily="34" charset="-122"/>
            </a:endParaRPr>
          </a:p>
        </p:txBody>
      </p:sp>
      <p:sp>
        <p:nvSpPr>
          <p:cNvPr id="48140" name="文本框 8"/>
          <p:cNvSpPr txBox="1">
            <a:spLocks noChangeArrowheads="1"/>
          </p:cNvSpPr>
          <p:nvPr/>
        </p:nvSpPr>
        <p:spPr bwMode="auto">
          <a:xfrm>
            <a:off x="6654800" y="217488"/>
            <a:ext cx="4538663"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4800" b="1">
                <a:solidFill>
                  <a:schemeClr val="accent1"/>
                </a:solidFill>
                <a:latin typeface="Times New Roman" panose="02020603050405020304" charset="0"/>
                <a:ea typeface="微软雅黑" panose="020B0503020204020204" pitchFamily="34" charset="-122"/>
              </a:rPr>
              <a:t>抓落实抓执行力</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5">
                                            <p:txEl>
                                              <p:pRg st="2" end="2"/>
                                            </p:txEl>
                                          </p:spTgt>
                                        </p:tgtEl>
                                        <p:attrNameLst>
                                          <p:attrName>style.visibility</p:attrName>
                                        </p:attrNameLst>
                                      </p:cBhvr>
                                      <p:to>
                                        <p:strVal val="visible"/>
                                      </p:to>
                                    </p:set>
                                  </p:childTnLst>
                                </p:cTn>
                              </p:par>
                            </p:childTnLst>
                          </p:cTn>
                        </p:par>
                        <p:par>
                          <p:cTn id="15" fill="hold">
                            <p:stCondLst>
                              <p:cond delay="225"/>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1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62863"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8050"/>
            <a:ext cx="43354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663" y="2986088"/>
            <a:ext cx="43338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文本框 1"/>
          <p:cNvSpPr txBox="1">
            <a:spLocks noChangeArrowheads="1"/>
          </p:cNvSpPr>
          <p:nvPr>
            <p:custDataLst>
              <p:tags r:id="rId4"/>
            </p:custDataLst>
          </p:nvPr>
        </p:nvSpPr>
        <p:spPr bwMode="auto">
          <a:xfrm>
            <a:off x="1298575" y="1571625"/>
            <a:ext cx="628713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6000" b="1">
                <a:solidFill>
                  <a:schemeClr val="lt1"/>
                </a:solidFill>
                <a:latin typeface="Times New Roman" panose="02020603050405020304" charset="0"/>
                <a:ea typeface="微软雅黑" panose="020B0503020204020204" pitchFamily="34" charset="-122"/>
              </a:rPr>
              <a:t>抓落实、抓执行力的十个关键</a:t>
            </a:r>
            <a:endParaRPr lang="zh-CN" altLang="en-US" sz="6000" b="1">
              <a:solidFill>
                <a:schemeClr val="lt1"/>
              </a:solidFill>
              <a:latin typeface="Times New Roman" panose="02020603050405020304" charset="0"/>
              <a:ea typeface="微软雅黑" panose="020B0503020204020204" pitchFamily="34" charset="-122"/>
            </a:endParaRPr>
          </a:p>
        </p:txBody>
      </p:sp>
      <p:sp>
        <p:nvSpPr>
          <p:cNvPr id="3" name="文本框 2"/>
          <p:cNvSpPr txBox="1"/>
          <p:nvPr>
            <p:custDataLst>
              <p:tags r:id="rId5"/>
            </p:custDataLst>
          </p:nvPr>
        </p:nvSpPr>
        <p:spPr>
          <a:xfrm>
            <a:off x="1298575" y="4651375"/>
            <a:ext cx="5364480" cy="2306955"/>
          </a:xfrm>
          <a:prstGeom prst="rect">
            <a:avLst/>
          </a:prstGeom>
          <a:noFill/>
        </p:spPr>
        <p:txBody>
          <a:bodyPr wrap="none">
            <a:spAutoFit/>
          </a:bodyPr>
          <a:lstStyle/>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安全的关键在重视，重视的关键在领导</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领导的关键在深入，深入的关键在现场</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现场的关键在管理，管理的关键在制度</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制度的关键在落实，落实的关键在检查</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r>
              <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检查的关键在整改，整改的关键在预控</a:t>
            </a:r>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a:p>
            <a:pPr fontAlgn="auto"/>
            <a:endParaRPr lang="zh-CN" altLang="en-US" sz="2400" b="1" noProof="1">
              <a:solidFill>
                <a:srgbClr val="000000"/>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1"/>
          <p:cNvPicPr>
            <a:picLocks noChangeAspect="1" noChangeArrowheads="1"/>
          </p:cNvPicPr>
          <p:nvPr/>
        </p:nvPicPr>
        <p:blipFill>
          <a:blip r:embed="rId1">
            <a:lum contrast="12000"/>
            <a:extLst>
              <a:ext uri="{28A0092B-C50C-407E-A947-70E740481C1C}">
                <a14:useLocalDpi xmlns:a14="http://schemas.microsoft.com/office/drawing/2010/main" val="0"/>
              </a:ext>
            </a:extLst>
          </a:blip>
          <a:srcRect b="16266"/>
          <a:stretch>
            <a:fillRect/>
          </a:stretch>
        </p:blipFill>
        <p:spPr bwMode="auto">
          <a:xfrm>
            <a:off x="25400" y="-6350"/>
            <a:ext cx="118237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15" name="文本框 14"/>
          <p:cNvSpPr txBox="1"/>
          <p:nvPr/>
        </p:nvSpPr>
        <p:spPr>
          <a:xfrm>
            <a:off x="6327775" y="433388"/>
            <a:ext cx="5773738" cy="829945"/>
          </a:xfrm>
          <a:prstGeom prst="rect">
            <a:avLst/>
          </a:prstGeom>
          <a:noFill/>
        </p:spPr>
        <p:txBody>
          <a:bodyPr>
            <a:spAutoFit/>
          </a:bodyPr>
          <a:lstStyle/>
          <a:p>
            <a:pPr algn="just" fontAlgn="auto"/>
            <a:r>
              <a:rPr lang="en-US" altLang="zh-CN" sz="4000" noProof="1">
                <a:solidFill>
                  <a:schemeClr val="accent1"/>
                </a:solidFill>
                <a:latin typeface="Times New Roman" panose="02020603050405020304" charset="0"/>
                <a:ea typeface="微软雅黑" panose="020B0503020204020204" pitchFamily="34" charset="-122"/>
              </a:rPr>
              <a:t>    </a:t>
            </a:r>
            <a:r>
              <a:rPr lang="zh-CN" altLang="en-US" sz="48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安全的关键在重视</a:t>
            </a:r>
            <a:endParaRPr lang="zh-CN" altLang="en-US" sz="48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41300"/>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安全的关键在重视</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pic>
        <p:nvPicPr>
          <p:cNvPr id="51205" name="图片 10" descr="20161205_192414_1901"/>
          <p:cNvPicPr>
            <a:picLocks noChangeAspect="1" noChangeArrowheads="1"/>
          </p:cNvPicPr>
          <p:nvPr/>
        </p:nvPicPr>
        <p:blipFill>
          <a:blip r:embed="rId4">
            <a:lum contrast="12000"/>
            <a:extLst>
              <a:ext uri="{28A0092B-C50C-407E-A947-70E740481C1C}">
                <a14:useLocalDpi xmlns:a14="http://schemas.microsoft.com/office/drawing/2010/main" val="0"/>
              </a:ext>
            </a:extLst>
          </a:blip>
          <a:srcRect l="7394" t="24036" r="14090" b="21704"/>
          <a:stretch>
            <a:fillRect/>
          </a:stretch>
        </p:blipFill>
        <p:spPr bwMode="auto">
          <a:xfrm>
            <a:off x="1544638" y="1563688"/>
            <a:ext cx="877252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custDataLst>
              <p:tags r:id="rId1"/>
            </p:custDataLst>
          </p:nvPr>
        </p:nvSpPr>
        <p:spPr>
          <a:xfrm rot="1800000">
            <a:off x="5343525" y="2771775"/>
            <a:ext cx="2244725" cy="13366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5" name="直角三角形 4"/>
          <p:cNvSpPr/>
          <p:nvPr>
            <p:custDataLst>
              <p:tags r:id="rId2"/>
            </p:custDataLst>
          </p:nvPr>
        </p:nvSpPr>
        <p:spPr>
          <a:xfrm rot="8990440">
            <a:off x="5343525" y="5048250"/>
            <a:ext cx="2244725" cy="133667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4" name="直角三角形 3"/>
          <p:cNvSpPr/>
          <p:nvPr>
            <p:custDataLst>
              <p:tags r:id="rId3"/>
            </p:custDataLst>
          </p:nvPr>
        </p:nvSpPr>
        <p:spPr>
          <a:xfrm rot="16200000">
            <a:off x="3369469" y="3909219"/>
            <a:ext cx="2244725" cy="133508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18" name="TextBox 18"/>
          <p:cNvSpPr txBox="1">
            <a:spLocks noChangeArrowheads="1"/>
          </p:cNvSpPr>
          <p:nvPr/>
        </p:nvSpPr>
        <p:spPr bwMode="auto">
          <a:xfrm>
            <a:off x="6656388" y="2767013"/>
            <a:ext cx="435292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a:solidFill>
                  <a:srgbClr val="000000"/>
                </a:solidFill>
                <a:latin typeface="Times New Roman" panose="02020603050405020304" charset="0"/>
                <a:ea typeface="微软雅黑" panose="020B0503020204020204" pitchFamily="34" charset="-122"/>
              </a:rPr>
              <a:t>新入职人员、转岗人员、特种作业人员、外协作业人员、高风险岗位人员、非常规作业人员……</a:t>
            </a:r>
            <a:endParaRPr lang="zh-CN" altLang="en-US" sz="2000">
              <a:solidFill>
                <a:srgbClr val="000000"/>
              </a:solidFill>
              <a:latin typeface="Times New Roman" panose="02020603050405020304" charset="0"/>
              <a:ea typeface="微软雅黑" panose="020B0503020204020204" pitchFamily="34" charset="-122"/>
            </a:endParaRPr>
          </a:p>
        </p:txBody>
      </p:sp>
      <p:sp>
        <p:nvSpPr>
          <p:cNvPr id="19" name="文本框 18"/>
          <p:cNvSpPr txBox="1">
            <a:spLocks noChangeArrowheads="1"/>
          </p:cNvSpPr>
          <p:nvPr/>
        </p:nvSpPr>
        <p:spPr bwMode="auto">
          <a:xfrm>
            <a:off x="6750050" y="2300288"/>
            <a:ext cx="28892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Times New Roman" panose="02020603050405020304" charset="0"/>
                <a:ea typeface="微软雅黑" panose="020B0503020204020204" pitchFamily="34" charset="-122"/>
              </a:rPr>
              <a:t>关注高危人群：</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20" name="TextBox 18"/>
          <p:cNvSpPr txBox="1">
            <a:spLocks noChangeArrowheads="1"/>
          </p:cNvSpPr>
          <p:nvPr/>
        </p:nvSpPr>
        <p:spPr bwMode="auto">
          <a:xfrm>
            <a:off x="7772400" y="4713288"/>
            <a:ext cx="3333750" cy="209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000">
                <a:solidFill>
                  <a:srgbClr val="000000"/>
                </a:solidFill>
                <a:latin typeface="Times New Roman" panose="02020603050405020304" charset="0"/>
                <a:ea typeface="微软雅黑" panose="020B0503020204020204" pitchFamily="34" charset="-122"/>
              </a:rPr>
              <a:t>重大危险源，红色、橙色风险源，危险物品从业单位，涉爆、涉尘企业，金属冶炼企业，人员密集企业，事故多发企业……</a:t>
            </a:r>
            <a:endParaRPr lang="zh-CN" altLang="en-US" sz="2000">
              <a:solidFill>
                <a:srgbClr val="000000"/>
              </a:solidFill>
              <a:latin typeface="Times New Roman" panose="02020603050405020304" charset="0"/>
              <a:ea typeface="微软雅黑" panose="020B0503020204020204" pitchFamily="34" charset="-122"/>
            </a:endParaRPr>
          </a:p>
        </p:txBody>
      </p:sp>
      <p:sp>
        <p:nvSpPr>
          <p:cNvPr id="21" name="文本框 20"/>
          <p:cNvSpPr txBox="1">
            <a:spLocks noChangeArrowheads="1"/>
          </p:cNvSpPr>
          <p:nvPr/>
        </p:nvSpPr>
        <p:spPr bwMode="auto">
          <a:xfrm>
            <a:off x="7867650" y="4368800"/>
            <a:ext cx="314166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00"/>
                </a:solidFill>
                <a:latin typeface="Times New Roman" panose="02020603050405020304" charset="0"/>
                <a:ea typeface="微软雅黑" panose="020B0503020204020204" pitchFamily="34" charset="-122"/>
              </a:rPr>
              <a:t>关注高风险企业：</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22" name="TextBox 18"/>
          <p:cNvSpPr txBox="1">
            <a:spLocks noChangeArrowheads="1"/>
          </p:cNvSpPr>
          <p:nvPr/>
        </p:nvSpPr>
        <p:spPr bwMode="auto">
          <a:xfrm>
            <a:off x="1338263" y="3746500"/>
            <a:ext cx="3063875"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pPr>
            <a:r>
              <a:rPr lang="zh-CN" altLang="en-US" sz="2000">
                <a:solidFill>
                  <a:srgbClr val="000000"/>
                </a:solidFill>
                <a:latin typeface="Times New Roman" panose="02020603050405020304" charset="0"/>
                <a:ea typeface="微软雅黑" panose="020B0503020204020204" pitchFamily="34" charset="-122"/>
              </a:rPr>
              <a:t>交叉作业、检维修作业、外协作业……</a:t>
            </a:r>
            <a:endParaRPr lang="zh-CN" altLang="en-US" sz="2000">
              <a:solidFill>
                <a:srgbClr val="000000"/>
              </a:solidFill>
              <a:latin typeface="Times New Roman" panose="02020603050405020304" charset="0"/>
              <a:ea typeface="微软雅黑" panose="020B0503020204020204" pitchFamily="34" charset="-122"/>
            </a:endParaRPr>
          </a:p>
        </p:txBody>
      </p:sp>
      <p:sp>
        <p:nvSpPr>
          <p:cNvPr id="23" name="文本框 22"/>
          <p:cNvSpPr txBox="1">
            <a:spLocks noChangeArrowheads="1"/>
          </p:cNvSpPr>
          <p:nvPr/>
        </p:nvSpPr>
        <p:spPr bwMode="auto">
          <a:xfrm>
            <a:off x="1260475" y="3211513"/>
            <a:ext cx="3141663"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a:solidFill>
                  <a:srgbClr val="000000"/>
                </a:solidFill>
                <a:latin typeface="Times New Roman" panose="02020603050405020304" charset="0"/>
                <a:ea typeface="微软雅黑" panose="020B0503020204020204" pitchFamily="34" charset="-122"/>
              </a:rPr>
              <a:t>关注高危环节（非常规作业）：</a:t>
            </a:r>
            <a:endParaRPr lang="zh-CN" altLang="en-US" sz="2000" b="1">
              <a:solidFill>
                <a:srgbClr val="000000"/>
              </a:solidFill>
              <a:latin typeface="Times New Roman" panose="02020603050405020304" charset="0"/>
              <a:ea typeface="微软雅黑" panose="020B0503020204020204" pitchFamily="34" charset="-122"/>
            </a:endParaRPr>
          </a:p>
        </p:txBody>
      </p:sp>
      <p:sp>
        <p:nvSpPr>
          <p:cNvPr id="52234" name="灯片编号占位符 7"/>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E2A5F2-B7B1-4FDE-AAAB-F6B80F42A111}" type="slidenum">
              <a:rPr lang="zh-CN" altLang="en-US">
                <a:solidFill>
                  <a:schemeClr val="dk1"/>
                </a:solidFill>
              </a:rPr>
            </a:fld>
            <a:endParaRPr lang="zh-CN" altLang="en-US">
              <a:solidFill>
                <a:schemeClr val="dk1"/>
              </a:solidFill>
            </a:endParaRPr>
          </a:p>
        </p:txBody>
      </p:sp>
      <p:sp>
        <p:nvSpPr>
          <p:cNvPr id="24" name="文本框 23"/>
          <p:cNvSpPr txBox="1">
            <a:spLocks noChangeArrowheads="1"/>
          </p:cNvSpPr>
          <p:nvPr/>
        </p:nvSpPr>
        <p:spPr bwMode="auto">
          <a:xfrm>
            <a:off x="3536950" y="806450"/>
            <a:ext cx="52387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节后复工安全生产的关键控制点</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25" name="椭圆 24"/>
          <p:cNvSpPr/>
          <p:nvPr>
            <p:custDataLst>
              <p:tags r:id="rId5"/>
            </p:custDataLst>
          </p:nvPr>
        </p:nvSpPr>
        <p:spPr>
          <a:xfrm>
            <a:off x="4119563" y="4713288"/>
            <a:ext cx="1039812"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b="1" noProof="1">
                <a:solidFill>
                  <a:schemeClr val="lt1"/>
                </a:solidFill>
                <a:latin typeface="Broadway" panose="04040905080B02020502" pitchFamily="18" charset="0"/>
              </a:rPr>
              <a:t>1</a:t>
            </a:r>
            <a:endParaRPr lang="en-US" altLang="zh-CN" sz="4800" b="1" noProof="1">
              <a:solidFill>
                <a:schemeClr val="lt1"/>
              </a:solidFill>
              <a:latin typeface="Broadway" panose="04040905080B02020502" pitchFamily="18" charset="0"/>
            </a:endParaRPr>
          </a:p>
        </p:txBody>
      </p:sp>
      <p:sp>
        <p:nvSpPr>
          <p:cNvPr id="26" name="椭圆 25"/>
          <p:cNvSpPr/>
          <p:nvPr>
            <p:custDataLst>
              <p:tags r:id="rId6"/>
            </p:custDataLst>
          </p:nvPr>
        </p:nvSpPr>
        <p:spPr>
          <a:xfrm>
            <a:off x="5334000" y="2767013"/>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2</a:t>
            </a:r>
            <a:endParaRPr lang="en-US" altLang="zh-CN" sz="4800" noProof="1">
              <a:solidFill>
                <a:schemeClr val="lt1"/>
              </a:solidFill>
              <a:latin typeface="Broadway" panose="04040905080B02020502" pitchFamily="18" charset="0"/>
            </a:endParaRPr>
          </a:p>
        </p:txBody>
      </p:sp>
      <p:sp>
        <p:nvSpPr>
          <p:cNvPr id="27" name="椭圆 26"/>
          <p:cNvSpPr/>
          <p:nvPr>
            <p:custDataLst>
              <p:tags r:id="rId7"/>
            </p:custDataLst>
          </p:nvPr>
        </p:nvSpPr>
        <p:spPr>
          <a:xfrm>
            <a:off x="6448425" y="4738688"/>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3</a:t>
            </a:r>
            <a:endParaRPr lang="en-US" altLang="zh-CN" sz="4800" noProof="1">
              <a:solidFill>
                <a:schemeClr val="lt1"/>
              </a:solidFill>
              <a:latin typeface="Broadway" panose="04040905080B02020502" pitchFamily="18" charset="0"/>
            </a:endParaRPr>
          </a:p>
        </p:txBody>
      </p:sp>
      <p:sp>
        <p:nvSpPr>
          <p:cNvPr id="17" name="文本框 16"/>
          <p:cNvSpPr txBox="1">
            <a:spLocks noChangeArrowheads="1"/>
          </p:cNvSpPr>
          <p:nvPr/>
        </p:nvSpPr>
        <p:spPr bwMode="auto">
          <a:xfrm>
            <a:off x="4989513" y="4302125"/>
            <a:ext cx="17954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rgbClr val="000000"/>
                </a:solidFill>
                <a:latin typeface="Times New Roman" panose="02020603050405020304" charset="0"/>
                <a:ea typeface="微软雅黑" panose="020B0503020204020204" pitchFamily="34" charset="-122"/>
              </a:rPr>
              <a:t>关注三高</a:t>
            </a:r>
            <a:endParaRPr lang="zh-CN" altLang="en-US" sz="2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xEl>
                                              <p:pRg st="0" end="0"/>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2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9">
                                            <p:txEl>
                                              <p:pRg st="0" end="0"/>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26"/>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1">
                                            <p:txEl>
                                              <p:pRg st="0" end="0"/>
                                            </p:txEl>
                                          </p:spTgt>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7"/>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5" grpId="0" bldLvl="0" animBg="1" autoUpdateAnimBg="0"/>
      <p:bldP spid="4" grpId="0" bldLvl="0" animBg="1" autoUpdateAnimBg="0"/>
      <p:bldP spid="18" grpId="0" advAuto="0" autoUpdateAnimBg="0" build="p"/>
      <p:bldP spid="19" grpId="0" autoUpdateAnimBg="0" build="p"/>
      <p:bldP spid="20" grpId="0" advAuto="0" autoUpdateAnimBg="0" build="p"/>
      <p:bldP spid="21" grpId="0" autoUpdateAnimBg="0" build="p"/>
      <p:bldP spid="22" grpId="0" advAuto="0" autoUpdateAnimBg="0" build="p"/>
      <p:bldP spid="23" grpId="0" autoUpdateAnimBg="0" build="p"/>
      <p:bldP spid="24" grpId="0" autoUpdateAnimBg="0"/>
      <p:bldP spid="25" grpId="0" bldLvl="0" animBg="1" autoUpdateAnimBg="0"/>
      <p:bldP spid="26" grpId="0" bldLvl="0" animBg="1" autoUpdateAnimBg="0"/>
      <p:bldP spid="27" grpId="0" bldLvl="0" animBg="1" autoUpdateAnimBg="0"/>
      <p:bldP spid="17" grpId="0" autoUpdateAnimBg="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024188"/>
            <a:ext cx="371157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高危环节之：交叉作业管理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179513" y="2019300"/>
            <a:ext cx="5564187"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在同一作业区域内进行生产经营活动，可能危及对方生产安全的，应与对方签订安全生产管理协议。</a:t>
            </a:r>
            <a:endParaRPr lang="zh-CN" altLang="en-US" sz="2400" b="1" dirty="0">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明确各自的安全生产管理职责和应当采取的安全措施</a:t>
            </a:r>
            <a:endParaRPr lang="zh-CN" altLang="en-US" sz="2400" b="1" dirty="0">
              <a:solidFill>
                <a:schemeClr val="lt1"/>
              </a:solidFill>
              <a:latin typeface="Times New Roman" panose="02020603050405020304" charset="0"/>
              <a:sym typeface="微软雅黑" panose="020B0503020204020204" pitchFamily="34" charset="-122"/>
            </a:endParaRPr>
          </a:p>
          <a:p>
            <a:pPr algn="just">
              <a:lnSpc>
                <a:spcPct val="150000"/>
              </a:lnSpc>
              <a:buFont typeface="Wingdings" panose="05000000000000000000" pitchFamily="2" charset="2"/>
              <a:buChar char="u"/>
            </a:pPr>
            <a:r>
              <a:rPr lang="zh-CN" altLang="en-US" sz="2400" b="1" dirty="0">
                <a:solidFill>
                  <a:schemeClr val="lt1"/>
                </a:solidFill>
                <a:latin typeface="Times New Roman" panose="02020603050405020304" charset="0"/>
                <a:sym typeface="微软雅黑" panose="020B0503020204020204" pitchFamily="34" charset="-122"/>
              </a:rPr>
              <a:t>指定专职安全生产管理人员进行安全检查与协调。</a:t>
            </a:r>
            <a:endParaRPr lang="zh-CN" altLang="en-US" sz="2400" b="1" dirty="0">
              <a:solidFill>
                <a:schemeClr val="lt1"/>
              </a:solidFill>
              <a:latin typeface="Times New Roman" panose="02020603050405020304" charset="0"/>
              <a:sym typeface="微软雅黑" panose="020B0503020204020204" pitchFamily="34" charset="-122"/>
            </a:endParaRPr>
          </a:p>
        </p:txBody>
      </p:sp>
      <p:sp>
        <p:nvSpPr>
          <p:cNvPr id="53260"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dvAuto="0" autoUpdateAnimBg="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024188"/>
            <a:ext cx="371157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高危人群之：</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承包商管理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993775" y="1822450"/>
            <a:ext cx="5935663"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严格落实甲方安全主体责任，坚决杜绝“以包代管”和“包而不管”。</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建立健全规章管理制度，将承包商纳入本单位的安全管理体系。</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严格安全资质准入，必须同时具备合格的业务资质和安全资质。</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规范承包商安全教育培训，强化责任落实，注重培训实效。</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r>
              <a:rPr lang="zh-CN" altLang="en-US" sz="2400" b="1">
                <a:solidFill>
                  <a:schemeClr val="lt1"/>
                </a:solidFill>
                <a:latin typeface="Times New Roman" panose="02020603050405020304" charset="0"/>
                <a:sym typeface="微软雅黑" panose="020B0503020204020204" pitchFamily="34" charset="-122"/>
              </a:rPr>
              <a:t>严把安全管理协议关，在与承包商签订施工或服务合同时，必须同时签订安全管理协议。</a:t>
            </a:r>
            <a:endParaRPr lang="zh-CN" altLang="en-US" sz="2400" b="1">
              <a:solidFill>
                <a:schemeClr val="lt1"/>
              </a:solidFill>
              <a:latin typeface="Times New Roman" panose="02020603050405020304" charset="0"/>
              <a:sym typeface="微软雅黑" panose="020B0503020204020204" pitchFamily="34" charset="-122"/>
            </a:endParaRPr>
          </a:p>
          <a:p>
            <a:pPr algn="just">
              <a:buFont typeface="Wingdings" panose="05000000000000000000" pitchFamily="2" charset="2"/>
              <a:buChar char="u"/>
            </a:pPr>
            <a:endParaRPr lang="zh-CN" altLang="en-US" sz="2400" b="1">
              <a:solidFill>
                <a:schemeClr val="lt1"/>
              </a:solidFill>
              <a:latin typeface="Times New Roman" panose="02020603050405020304" charset="0"/>
              <a:sym typeface="微软雅黑" panose="020B0503020204020204" pitchFamily="34" charset="-122"/>
            </a:endParaRPr>
          </a:p>
        </p:txBody>
      </p:sp>
      <p:sp>
        <p:nvSpPr>
          <p:cNvPr id="54284"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dvAuto="0" autoUpdateAnimBg="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808913" y="2460943"/>
            <a:ext cx="370998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高风险企业之：</a:t>
            </a:r>
            <a:endParaRPr lang="zh-CN" altLang="en-US" sz="4000" b="1">
              <a:solidFill>
                <a:srgbClr val="FFFFFF"/>
              </a:solidFill>
              <a:latin typeface="Times New Roman" panose="02020603050405020304" charset="0"/>
              <a:ea typeface="微软雅黑" panose="020B0503020204020204" pitchFamily="34" charset="-122"/>
            </a:endParaRPr>
          </a:p>
          <a:p>
            <a:pPr algn="ctr">
              <a:lnSpc>
                <a:spcPct val="150000"/>
              </a:lnSpc>
            </a:pPr>
            <a:r>
              <a:rPr lang="zh-CN" altLang="en-US" sz="4000" b="1">
                <a:solidFill>
                  <a:srgbClr val="FFFFFF"/>
                </a:solidFill>
                <a:latin typeface="Times New Roman" panose="02020603050405020304" charset="0"/>
                <a:ea typeface="微软雅黑" panose="020B0503020204020204" pitchFamily="34" charset="-122"/>
              </a:rPr>
              <a:t>红色、橙色风险源管理</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025525" y="2642235"/>
            <a:ext cx="5873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按照规定开展</a:t>
            </a:r>
            <a:r>
              <a:rPr lang="en-US" altLang="zh-CN" sz="2000" b="1">
                <a:solidFill>
                  <a:schemeClr val="lt1"/>
                </a:solidFill>
                <a:latin typeface="Times New Roman" panose="02020603050405020304" charset="0"/>
                <a:sym typeface="微软雅黑" panose="020B0503020204020204" pitchFamily="34" charset="-122"/>
              </a:rPr>
              <a:t>风险点</a:t>
            </a:r>
            <a:r>
              <a:rPr lang="zh-CN" altLang="en-US" sz="2000" b="1">
                <a:solidFill>
                  <a:schemeClr val="lt1"/>
                </a:solidFill>
                <a:latin typeface="Times New Roman" panose="02020603050405020304" charset="0"/>
                <a:sym typeface="微软雅黑" panose="020B0503020204020204" pitchFamily="34" charset="-122"/>
              </a:rPr>
              <a:t>、危险源</a:t>
            </a:r>
            <a:r>
              <a:rPr lang="en-US" altLang="zh-CN" sz="2000" b="1">
                <a:solidFill>
                  <a:schemeClr val="lt1"/>
                </a:solidFill>
                <a:latin typeface="Times New Roman" panose="02020603050405020304" charset="0"/>
                <a:sym typeface="微软雅黑" panose="020B0503020204020204" pitchFamily="34" charset="-122"/>
              </a:rPr>
              <a:t>排查、辨识、评估和定级</a:t>
            </a:r>
            <a:r>
              <a:rPr lang="zh-CN" altLang="en-US" sz="2000" b="1">
                <a:solidFill>
                  <a:schemeClr val="lt1"/>
                </a:solidFill>
                <a:latin typeface="Times New Roman" panose="02020603050405020304" charset="0"/>
                <a:sym typeface="微软雅黑" panose="020B0503020204020204" pitchFamily="34" charset="-122"/>
              </a:rPr>
              <a:t>。</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“红色”、“橙色”的风险点、危险源重点监督，提高检查频次</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强化重大风险点、危险源的隐患、问题闭环管理机制，采取一切可行措施及时消除。</a:t>
            </a:r>
            <a:endParaRPr lang="zh-CN" altLang="en-US" sz="2000" b="1">
              <a:solidFill>
                <a:schemeClr val="lt1"/>
              </a:solidFill>
              <a:latin typeface="Times New Roman" panose="02020603050405020304" charset="0"/>
              <a:sym typeface="微软雅黑" panose="020B0503020204020204" pitchFamily="34" charset="-122"/>
            </a:endParaRPr>
          </a:p>
          <a:p>
            <a:pPr algn="just">
              <a:lnSpc>
                <a:spcPct val="120000"/>
              </a:lnSpc>
              <a:buFont typeface="Wingdings" panose="05000000000000000000" pitchFamily="2" charset="2"/>
              <a:buChar char="u"/>
            </a:pPr>
            <a:r>
              <a:rPr lang="zh-CN" altLang="en-US" sz="2000" b="1">
                <a:solidFill>
                  <a:schemeClr val="lt1"/>
                </a:solidFill>
                <a:latin typeface="Times New Roman" panose="02020603050405020304" charset="0"/>
                <a:sym typeface="微软雅黑" panose="020B0503020204020204" pitchFamily="34" charset="-122"/>
              </a:rPr>
              <a:t>免</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费资料关注公</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众</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号:安全</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生产</a:t>
            </a:r>
            <a:r>
              <a:rPr lang="en-US" altLang="zh-CN" sz="2000" b="1">
                <a:solidFill>
                  <a:schemeClr val="lt1"/>
                </a:solidFill>
                <a:latin typeface="Times New Roman" panose="02020603050405020304" charset="0"/>
                <a:sym typeface="微软雅黑" panose="020B0503020204020204" pitchFamily="34" charset="-122"/>
              </a:rPr>
              <a:t> </a:t>
            </a:r>
            <a:r>
              <a:rPr lang="zh-CN" altLang="en-US" sz="2000" b="1">
                <a:solidFill>
                  <a:schemeClr val="lt1"/>
                </a:solidFill>
                <a:latin typeface="Times New Roman" panose="02020603050405020304" charset="0"/>
                <a:sym typeface="微软雅黑" panose="020B0503020204020204" pitchFamily="34" charset="-122"/>
              </a:rPr>
              <a:t>管理。</a:t>
            </a:r>
            <a:endParaRPr lang="zh-CN" altLang="en-US" sz="2000" b="1">
              <a:solidFill>
                <a:schemeClr val="lt1"/>
              </a:solidFill>
              <a:latin typeface="Times New Roman" panose="02020603050405020304" charset="0"/>
              <a:sym typeface="微软雅黑" panose="020B0503020204020204" pitchFamily="34" charset="-122"/>
            </a:endParaRPr>
          </a:p>
        </p:txBody>
      </p:sp>
      <p:sp>
        <p:nvSpPr>
          <p:cNvPr id="55308"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chemeClr val="accent1"/>
                </a:solidFill>
                <a:latin typeface="Times New Roman" panose="02020603050405020304" charset="0"/>
                <a:ea typeface="微软雅黑" panose="020B0503020204020204" pitchFamily="34" charset="-122"/>
              </a:rPr>
              <a:t>关注“三高”</a:t>
            </a:r>
            <a:endParaRPr lang="zh-CN" altLang="en-US" sz="4800" b="1">
              <a:solidFill>
                <a:schemeClr val="accent1"/>
              </a:solidFill>
              <a:latin typeface="Times New Roman" panose="02020603050405020304" charset="0"/>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dvAuto="0" autoUpdateAnimBg="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泪滴形 9"/>
          <p:cNvSpPr/>
          <p:nvPr>
            <p:custDataLst>
              <p:tags r:id="rId1"/>
            </p:custDataLst>
          </p:nvPr>
        </p:nvSpPr>
        <p:spPr>
          <a:xfrm>
            <a:off x="4995863" y="1709738"/>
            <a:ext cx="792162" cy="7747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1</a:t>
            </a:r>
            <a:endParaRPr lang="en-US" altLang="zh-CN" sz="2800" noProof="1">
              <a:solidFill>
                <a:schemeClr val="lt1"/>
              </a:solidFill>
              <a:latin typeface="Broadway" panose="04040905080B02020502" pitchFamily="18" charset="0"/>
            </a:endParaRPr>
          </a:p>
        </p:txBody>
      </p:sp>
      <p:sp>
        <p:nvSpPr>
          <p:cNvPr id="11" name="泪滴形 10"/>
          <p:cNvSpPr/>
          <p:nvPr>
            <p:custDataLst>
              <p:tags r:id="rId2"/>
            </p:custDataLst>
          </p:nvPr>
        </p:nvSpPr>
        <p:spPr>
          <a:xfrm>
            <a:off x="4995863" y="2943225"/>
            <a:ext cx="792162" cy="77628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2</a:t>
            </a:r>
            <a:endParaRPr lang="en-US" altLang="zh-CN" sz="2800" noProof="1">
              <a:solidFill>
                <a:schemeClr val="lt1"/>
              </a:solidFill>
              <a:latin typeface="Broadway" panose="04040905080B02020502" pitchFamily="18" charset="0"/>
            </a:endParaRPr>
          </a:p>
        </p:txBody>
      </p:sp>
      <p:sp>
        <p:nvSpPr>
          <p:cNvPr id="12" name="泪滴形 11"/>
          <p:cNvSpPr/>
          <p:nvPr>
            <p:custDataLst>
              <p:tags r:id="rId3"/>
            </p:custDataLst>
          </p:nvPr>
        </p:nvSpPr>
        <p:spPr>
          <a:xfrm>
            <a:off x="4995863" y="4138613"/>
            <a:ext cx="792162" cy="7747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800" noProof="1">
                <a:solidFill>
                  <a:schemeClr val="lt1"/>
                </a:solidFill>
                <a:latin typeface="Broadway" panose="04040905080B02020502" pitchFamily="18" charset="0"/>
              </a:rPr>
              <a:t>3</a:t>
            </a:r>
            <a:endParaRPr lang="en-US" altLang="zh-CN" sz="2800" noProof="1">
              <a:solidFill>
                <a:schemeClr val="lt1"/>
              </a:solidFill>
              <a:latin typeface="Broadway" panose="04040905080B02020502" pitchFamily="18" charset="0"/>
            </a:endParaRPr>
          </a:p>
        </p:txBody>
      </p:sp>
      <p:sp>
        <p:nvSpPr>
          <p:cNvPr id="13" name="文本框 12"/>
          <p:cNvSpPr txBox="1">
            <a:spLocks noChangeArrowheads="1"/>
          </p:cNvSpPr>
          <p:nvPr/>
        </p:nvSpPr>
        <p:spPr bwMode="auto">
          <a:xfrm>
            <a:off x="6008688" y="1838325"/>
            <a:ext cx="345440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为什么要严抓节后复工安全生产</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14" name="文本框 13"/>
          <p:cNvSpPr txBox="1">
            <a:spLocks noChangeArrowheads="1"/>
          </p:cNvSpPr>
          <p:nvPr/>
        </p:nvSpPr>
        <p:spPr bwMode="auto">
          <a:xfrm>
            <a:off x="6008688" y="3043238"/>
            <a:ext cx="34385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节后复工安全生产的提示、部署、要求</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15" name="文本框 14"/>
          <p:cNvSpPr txBox="1">
            <a:spLocks noChangeArrowheads="1"/>
          </p:cNvSpPr>
          <p:nvPr/>
        </p:nvSpPr>
        <p:spPr bwMode="auto">
          <a:xfrm>
            <a:off x="6008688" y="4248150"/>
            <a:ext cx="357346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节后复工安全生产的关键控制点</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1511" name="灯片编号占位符 2"/>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4D7760-4008-4352-BAA4-EEDD2BE3BF30}" type="slidenum">
              <a:rPr lang="zh-CN" altLang="en-US">
                <a:solidFill>
                  <a:schemeClr val="dk1"/>
                </a:solidFill>
              </a:rPr>
            </a:fld>
            <a:endParaRPr lang="zh-CN" altLang="en-US">
              <a:solidFill>
                <a:schemeClr val="dk1"/>
              </a:solidFill>
            </a:endParaRPr>
          </a:p>
        </p:txBody>
      </p:sp>
      <p:sp>
        <p:nvSpPr>
          <p:cNvPr id="17" name="圆角矩形 16"/>
          <p:cNvSpPr/>
          <p:nvPr>
            <p:custDataLst>
              <p:tags r:id="rId5"/>
            </p:custDataLst>
          </p:nvPr>
        </p:nvSpPr>
        <p:spPr>
          <a:xfrm>
            <a:off x="11102975" y="300038"/>
            <a:ext cx="742950" cy="165893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indent="0" algn="ctr" eaLnBrk="1" fontAlgn="auto" latinLnBrk="0" hangingPunct="1">
              <a:lnSpc>
                <a:spcPts val="3500"/>
              </a:lnSpc>
            </a:pPr>
            <a:r>
              <a:rPr lang="zh-CN" altLang="en-US" sz="3200" b="1" noProof="1">
                <a:solidFill>
                  <a:srgbClr val="000000"/>
                </a:solidFill>
                <a:latin typeface="Times New Roman" panose="02020603050405020304" charset="0"/>
                <a:ea typeface="微软雅黑" panose="020B0503020204020204" pitchFamily="34" charset="-122"/>
              </a:rPr>
              <a:t>目</a:t>
            </a:r>
            <a:r>
              <a:rPr lang="en-US" altLang="zh-CN" sz="3200" b="1" noProof="1">
                <a:solidFill>
                  <a:srgbClr val="000000"/>
                </a:solidFill>
                <a:latin typeface="Times New Roman" panose="02020603050405020304" charset="0"/>
                <a:ea typeface="微软雅黑" panose="020B0503020204020204" pitchFamily="34" charset="-122"/>
              </a:rPr>
              <a:t>  </a:t>
            </a:r>
            <a:r>
              <a:rPr lang="zh-CN" altLang="en-US" sz="3200" b="1" noProof="1">
                <a:solidFill>
                  <a:srgbClr val="000000"/>
                </a:solidFill>
                <a:latin typeface="Times New Roman" panose="02020603050405020304" charset="0"/>
                <a:ea typeface="微软雅黑" panose="020B0503020204020204" pitchFamily="34" charset="-122"/>
              </a:rPr>
              <a:t>录</a:t>
            </a:r>
            <a:endParaRPr lang="zh-CN" altLang="en-US" sz="3200" b="1" noProof="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bg/>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3">
                                            <p:txEl>
                                              <p:pRg st="0" end="0"/>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1">
                                            <p:bg/>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1">
                                            <p:txEl>
                                              <p:pRg st="0" end="0"/>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4">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2">
                                            <p:bg/>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2">
                                            <p:txEl>
                                              <p:pRg st="0" end="0"/>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autoUpdateAnimBg="0" build="p"/>
      <p:bldP spid="11" grpId="0" animBg="1" advAuto="0" autoUpdateAnimBg="0" build="p"/>
      <p:bldP spid="12" grpId="0" animBg="1" advAuto="0" autoUpdateAnimBg="0" build="p"/>
      <p:bldP spid="13" grpId="0" advAuto="0" autoUpdateAnimBg="0" build="p"/>
      <p:bldP spid="14" grpId="0" advAuto="0" autoUpdateAnimBg="0" build="p"/>
      <p:bldP spid="15" grpId="0" advAuto="0" autoUpdateAnimBg="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图片 2"/>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23813" y="6350"/>
            <a:ext cx="12177712"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5143500" y="5751513"/>
            <a:ext cx="6838950" cy="876300"/>
          </a:xfrm>
          <a:prstGeom prst="rect">
            <a:avLst/>
          </a:prstGeom>
          <a:solidFill>
            <a:schemeClr val="accent5">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5845175" y="5438775"/>
            <a:ext cx="5435600" cy="1198880"/>
          </a:xfrm>
          <a:prstGeom prst="rect">
            <a:avLst/>
          </a:prstGeom>
          <a:noFill/>
        </p:spPr>
        <p:txBody>
          <a:bodyPr>
            <a:spAutoFit/>
          </a:bodyPr>
          <a:lstStyle/>
          <a:p>
            <a:pPr algn="just" fontAlgn="auto">
              <a:lnSpc>
                <a:spcPct val="150000"/>
              </a:lnSpc>
            </a:pPr>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50800" dist="38100" dir="2700000" algn="tl" rotWithShape="0">
                    <a:prstClr val="black">
                      <a:alpha val="40000"/>
                    </a:prstClr>
                  </a:outerShdw>
                </a:effectLst>
                <a:latin typeface="Times New Roman" panose="02020603050405020304" charset="0"/>
                <a:ea typeface="微软雅黑" panose="020B0503020204020204" pitchFamily="34" charset="-122"/>
              </a:rPr>
              <a:t>重视的关键在领导</a:t>
            </a:r>
            <a:endParaRPr lang="zh-CN" altLang="en-US" sz="4800" b="1" noProof="1">
              <a:solidFill>
                <a:srgbClr val="FFFFFF"/>
              </a:solidFill>
              <a:effectLst>
                <a:outerShdw blurRad="50800" dist="38100" dir="2700000" algn="tl" rotWithShape="0">
                  <a:prstClr val="black">
                    <a:alpha val="40000"/>
                  </a:prst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图片 2"/>
          <p:cNvPicPr>
            <a:picLocks noChangeAspect="1" noChangeArrowheads="1"/>
          </p:cNvPicPr>
          <p:nvPr/>
        </p:nvPicPr>
        <p:blipFill>
          <a:blip r:embed="rId1">
            <a:lum contrast="24000"/>
            <a:extLst>
              <a:ext uri="{28A0092B-C50C-407E-A947-70E740481C1C}">
                <a14:useLocalDpi xmlns:a14="http://schemas.microsoft.com/office/drawing/2010/main" val="0"/>
              </a:ext>
            </a:extLst>
          </a:blip>
          <a:srcRect/>
          <a:stretch>
            <a:fillRect/>
          </a:stretch>
        </p:blipFill>
        <p:spPr bwMode="auto">
          <a:xfrm>
            <a:off x="-4763" y="-9525"/>
            <a:ext cx="12236451"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261100" y="5835650"/>
            <a:ext cx="5668963" cy="830263"/>
          </a:xfrm>
          <a:prstGeom prst="rect">
            <a:avLst/>
          </a:prstGeom>
          <a:solidFill>
            <a:schemeClr val="accent5">
              <a:alpha val="7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200775" y="5835650"/>
            <a:ext cx="572928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领导的关键在深入</a:t>
            </a:r>
            <a:endPar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图片 1"/>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350" y="0"/>
            <a:ext cx="12244388"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6" name="矩形 5"/>
          <p:cNvSpPr/>
          <p:nvPr>
            <p:custDataLst>
              <p:tags r:id="rId2"/>
            </p:custDataLst>
          </p:nvPr>
        </p:nvSpPr>
        <p:spPr>
          <a:xfrm>
            <a:off x="6105525" y="5978525"/>
            <a:ext cx="5730875" cy="830263"/>
          </a:xfrm>
          <a:prstGeom prst="rect">
            <a:avLst/>
          </a:prstGeom>
          <a:solidFill>
            <a:schemeClr val="accent5">
              <a:alpha val="8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107113" y="5978525"/>
            <a:ext cx="5729287"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深入的关键在现场</a:t>
            </a:r>
            <a:endParaRPr lang="zh-CN" altLang="en-US" sz="4800" b="1" noProof="1">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2"/>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47625" y="-6350"/>
            <a:ext cx="122951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现场的关键在管理</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1"/>
          <p:cNvPicPr>
            <a:picLocks noChangeAspect="1" noChangeArrowheads="1"/>
          </p:cNvPicPr>
          <p:nvPr/>
        </p:nvPicPr>
        <p:blipFill>
          <a:blip r:embed="rId1">
            <a:lum contrast="30000"/>
            <a:extLst>
              <a:ext uri="{28A0092B-C50C-407E-A947-70E740481C1C}">
                <a14:useLocalDpi xmlns:a14="http://schemas.microsoft.com/office/drawing/2010/main" val="0"/>
              </a:ext>
            </a:extLst>
          </a:blip>
          <a:srcRect/>
          <a:stretch>
            <a:fillRect/>
          </a:stretch>
        </p:blipFill>
        <p:spPr bwMode="auto">
          <a:xfrm>
            <a:off x="-9525" y="9525"/>
            <a:ext cx="122269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管理的关键在制度</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41300"/>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制度的威力：</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
        <p:nvSpPr>
          <p:cNvPr id="1387523" name="Rectangle 3"/>
          <p:cNvSpPr>
            <a:spLocks noChangeArrowheads="1"/>
          </p:cNvSpPr>
          <p:nvPr>
            <p:custDataLst>
              <p:tags r:id="rId4"/>
            </p:custDataLst>
          </p:nvPr>
        </p:nvSpPr>
        <p:spPr bwMode="auto">
          <a:xfrm>
            <a:off x="2505075" y="1422400"/>
            <a:ext cx="7575550" cy="863600"/>
          </a:xfrm>
          <a:prstGeom prst="rect">
            <a:avLst/>
          </a:prstGeom>
          <a:solidFill>
            <a:schemeClr val="accent5"/>
          </a:solidFill>
          <a:ln w="9525">
            <a:solidFill>
              <a:schemeClr val="dk2"/>
            </a:solidFill>
            <a:miter lim="800000"/>
          </a:ln>
        </p:spPr>
        <p:txBody>
          <a:bodyPr wrap="none" anchor="ctr"/>
          <a:lstStyle/>
          <a:p>
            <a:pPr algn="ctr"/>
            <a:r>
              <a:rPr lang="zh-CN" altLang="en-US" sz="4000" b="1">
                <a:solidFill>
                  <a:srgbClr val="FFFFFF"/>
                </a:solidFill>
                <a:latin typeface="Times New Roman" panose="02020603050405020304" charset="0"/>
                <a:ea typeface="微软雅黑" panose="020B0503020204020204" pitchFamily="34" charset="-122"/>
              </a:rPr>
              <a:t>是什么在管理我们的交通？</a:t>
            </a:r>
            <a:r>
              <a:rPr lang="zh-CN" altLang="en-US" sz="2400" b="1">
                <a:solidFill>
                  <a:srgbClr val="FFFFFF"/>
                </a:solidFill>
                <a:latin typeface="Times New Roman" panose="02020603050405020304" charset="0"/>
                <a:ea typeface="微软雅黑" panose="020B0503020204020204" pitchFamily="34" charset="-122"/>
              </a:rPr>
              <a:t>   </a:t>
            </a:r>
            <a:endParaRPr lang="zh-CN" altLang="en-US" sz="2400" b="1">
              <a:solidFill>
                <a:srgbClr val="FFFFFF"/>
              </a:solidFill>
              <a:latin typeface="Times New Roman" panose="02020603050405020304" charset="0"/>
              <a:ea typeface="微软雅黑" panose="020B0503020204020204" pitchFamily="34" charset="-122"/>
            </a:endParaRPr>
          </a:p>
        </p:txBody>
      </p:sp>
      <p:pic>
        <p:nvPicPr>
          <p:cNvPr id="1387524" name="Picture 4" descr="jiaojin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2522538"/>
            <a:ext cx="34607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7525" name="Picture 5" descr="Img22342267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875" y="2522538"/>
            <a:ext cx="346075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7526" name="Text Box 6"/>
          <p:cNvSpPr txBox="1">
            <a:spLocks noChangeArrowheads="1"/>
          </p:cNvSpPr>
          <p:nvPr/>
        </p:nvSpPr>
        <p:spPr bwMode="auto">
          <a:xfrm>
            <a:off x="2505075" y="6011863"/>
            <a:ext cx="34607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a:solidFill>
                  <a:srgbClr val="000000"/>
                </a:solidFill>
                <a:latin typeface="Times New Roman" panose="02020603050405020304" charset="0"/>
                <a:ea typeface="微软雅黑" panose="020B0503020204020204" pitchFamily="34" charset="-122"/>
              </a:rPr>
              <a:t>交通警察？</a:t>
            </a:r>
            <a:endParaRPr lang="zh-CN" altLang="en-US" sz="3200" b="1">
              <a:solidFill>
                <a:srgbClr val="000000"/>
              </a:solidFill>
              <a:latin typeface="Times New Roman" panose="02020603050405020304" charset="0"/>
              <a:ea typeface="微软雅黑" panose="020B0503020204020204" pitchFamily="34" charset="-122"/>
            </a:endParaRPr>
          </a:p>
        </p:txBody>
      </p:sp>
      <p:sp>
        <p:nvSpPr>
          <p:cNvPr id="5" name="文本框 4"/>
          <p:cNvSpPr txBox="1">
            <a:spLocks noChangeArrowheads="1"/>
          </p:cNvSpPr>
          <p:nvPr/>
        </p:nvSpPr>
        <p:spPr bwMode="auto">
          <a:xfrm>
            <a:off x="6619875" y="6011863"/>
            <a:ext cx="34607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a:solidFill>
                  <a:srgbClr val="000000"/>
                </a:solidFill>
                <a:latin typeface="Times New Roman" panose="02020603050405020304" charset="0"/>
                <a:ea typeface="微软雅黑" panose="020B0503020204020204" pitchFamily="34" charset="-122"/>
                <a:sym typeface="微软雅黑" panose="020B0503020204020204" pitchFamily="34" charset="-122"/>
              </a:rPr>
              <a:t>红绿灯？</a:t>
            </a:r>
            <a:endParaRPr lang="zh-CN" altLang="en-US" sz="3200" b="1">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pic>
        <p:nvPicPr>
          <p:cNvPr id="25" name="图片 24" descr="〔微信公众号：安全生产管理〕二维码（黑白）"/>
          <p:cNvPicPr>
            <a:picLocks noChangeAspect="1"/>
          </p:cNvPicPr>
          <p:nvPr>
            <p:custDataLst>
              <p:tags r:id="rId8"/>
            </p:custDataLst>
          </p:nvPr>
        </p:nvPicPr>
        <p:blipFill>
          <a:blip r:embed="rId9">
            <a:alphaModFix amt="40000"/>
          </a:blip>
          <a:stretch>
            <a:fillRect/>
          </a:stretch>
        </p:blipFill>
        <p:spPr>
          <a:xfrm>
            <a:off x="2505389" y="4987756"/>
            <a:ext cx="807187" cy="8071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7523"/>
                                        </p:tgtEl>
                                        <p:attrNameLst>
                                          <p:attrName>style.visibility</p:attrName>
                                        </p:attrNameLst>
                                      </p:cBhvr>
                                      <p:to>
                                        <p:strVal val="visible"/>
                                      </p:to>
                                    </p:set>
                                    <p:anim calcmode="lin" valueType="num">
                                      <p:cBhvr additive="base">
                                        <p:cTn id="7" dur="500" fill="hold"/>
                                        <p:tgtEl>
                                          <p:spTgt spid="1387523"/>
                                        </p:tgtEl>
                                        <p:attrNameLst>
                                          <p:attrName>ppt_x</p:attrName>
                                        </p:attrNameLst>
                                      </p:cBhvr>
                                      <p:tavLst>
                                        <p:tav tm="0">
                                          <p:val>
                                            <p:strVal val="#ppt_x"/>
                                          </p:val>
                                        </p:tav>
                                        <p:tav tm="100000">
                                          <p:val>
                                            <p:strVal val="#ppt_x"/>
                                          </p:val>
                                        </p:tav>
                                      </p:tavLst>
                                    </p:anim>
                                    <p:anim calcmode="lin" valueType="num">
                                      <p:cBhvr additive="base">
                                        <p:cTn id="8" dur="500" fill="hold"/>
                                        <p:tgtEl>
                                          <p:spTgt spid="1387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7524"/>
                                        </p:tgtEl>
                                        <p:attrNameLst>
                                          <p:attrName>style.visibility</p:attrName>
                                        </p:attrNameLst>
                                      </p:cBhvr>
                                      <p:to>
                                        <p:strVal val="visible"/>
                                      </p:to>
                                    </p:set>
                                    <p:anim calcmode="lin" valueType="num">
                                      <p:cBhvr additive="base">
                                        <p:cTn id="13" dur="500" fill="hold"/>
                                        <p:tgtEl>
                                          <p:spTgt spid="1387524"/>
                                        </p:tgtEl>
                                        <p:attrNameLst>
                                          <p:attrName>ppt_x</p:attrName>
                                        </p:attrNameLst>
                                      </p:cBhvr>
                                      <p:tavLst>
                                        <p:tav tm="0">
                                          <p:val>
                                            <p:strVal val="#ppt_x"/>
                                          </p:val>
                                        </p:tav>
                                        <p:tav tm="100000">
                                          <p:val>
                                            <p:strVal val="#ppt_x"/>
                                          </p:val>
                                        </p:tav>
                                      </p:tavLst>
                                    </p:anim>
                                    <p:anim calcmode="lin" valueType="num">
                                      <p:cBhvr additive="base">
                                        <p:cTn id="14" dur="500" fill="hold"/>
                                        <p:tgtEl>
                                          <p:spTgt spid="138752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87526">
                                            <p:txEl>
                                              <p:pRg st="0" end="0"/>
                                            </p:txEl>
                                          </p:spTgt>
                                        </p:tgtEl>
                                        <p:attrNameLst>
                                          <p:attrName>style.visibility</p:attrName>
                                        </p:attrNameLst>
                                      </p:cBhvr>
                                      <p:to>
                                        <p:strVal val="visible"/>
                                      </p:to>
                                    </p:set>
                                    <p:anim calcmode="lin" valueType="num">
                                      <p:cBhvr additive="base">
                                        <p:cTn id="18" dur="500" fill="hold"/>
                                        <p:tgtEl>
                                          <p:spTgt spid="138752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875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87525"/>
                                        </p:tgtEl>
                                        <p:attrNameLst>
                                          <p:attrName>style.visibility</p:attrName>
                                        </p:attrNameLst>
                                      </p:cBhvr>
                                      <p:to>
                                        <p:strVal val="visible"/>
                                      </p:to>
                                    </p:set>
                                    <p:anim calcmode="lin" valueType="num">
                                      <p:cBhvr additive="base">
                                        <p:cTn id="24" dur="500" fill="hold"/>
                                        <p:tgtEl>
                                          <p:spTgt spid="1387525"/>
                                        </p:tgtEl>
                                        <p:attrNameLst>
                                          <p:attrName>ppt_x</p:attrName>
                                        </p:attrNameLst>
                                      </p:cBhvr>
                                      <p:tavLst>
                                        <p:tav tm="0">
                                          <p:val>
                                            <p:strVal val="#ppt_x"/>
                                          </p:val>
                                        </p:tav>
                                        <p:tav tm="100000">
                                          <p:val>
                                            <p:strVal val="#ppt_x"/>
                                          </p:val>
                                        </p:tav>
                                      </p:tavLst>
                                    </p:anim>
                                    <p:anim calcmode="lin" valueType="num">
                                      <p:cBhvr additive="base">
                                        <p:cTn id="25" dur="500" fill="hold"/>
                                        <p:tgtEl>
                                          <p:spTgt spid="138752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3" grpId="0" bldLvl="0" animBg="1" autoUpdateAnimBg="0"/>
      <p:bldP spid="1387526" grpId="0" advAuto="0" autoUpdateAnimBg="0" build="p"/>
      <p:bldP spid="5" grpId="0" advAuto="0" autoUpdateAnimBg="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3" name="TextBox 18"/>
          <p:cNvSpPr txBox="1">
            <a:spLocks noChangeArrowheads="1"/>
          </p:cNvSpPr>
          <p:nvPr>
            <p:custDataLst>
              <p:tags r:id="rId2"/>
            </p:custDataLst>
          </p:nvPr>
        </p:nvSpPr>
        <p:spPr bwMode="auto">
          <a:xfrm>
            <a:off x="2000250" y="4062413"/>
            <a:ext cx="1905000" cy="188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30000"/>
              </a:lnSpc>
            </a:pPr>
            <a:r>
              <a:rPr lang="zh-CN" altLang="en-US">
                <a:solidFill>
                  <a:schemeClr val="lt1"/>
                </a:solidFill>
                <a:latin typeface="Times New Roman" panose="02020603050405020304" charset="0"/>
              </a:rPr>
              <a:t>一种集合，文字，图像，图表，图片，声音，动画等多种元素的表达方式</a:t>
            </a:r>
            <a:endParaRPr lang="zh-CN" altLang="en-US">
              <a:solidFill>
                <a:schemeClr val="lt1"/>
              </a:solidFill>
              <a:latin typeface="Times New Roman" panose="02020603050405020304" charset="0"/>
            </a:endParaRPr>
          </a:p>
        </p:txBody>
      </p:sp>
      <p:grpSp>
        <p:nvGrpSpPr>
          <p:cNvPr id="3" name="组合 2"/>
          <p:cNvGrpSpPr/>
          <p:nvPr/>
        </p:nvGrpSpPr>
        <p:grpSpPr bwMode="auto">
          <a:xfrm>
            <a:off x="1554163" y="3595688"/>
            <a:ext cx="4351337" cy="2825750"/>
            <a:chOff x="3788850" y="1868191"/>
            <a:chExt cx="3481429" cy="2261176"/>
          </a:xfrm>
        </p:grpSpPr>
        <p:sp>
          <p:nvSpPr>
            <p:cNvPr id="9" name="矩形 8"/>
            <p:cNvSpPr/>
            <p:nvPr>
              <p:custDataLst>
                <p:tags r:id="rId3"/>
              </p:custDataLst>
            </p:nvPr>
          </p:nvSpPr>
          <p:spPr>
            <a:xfrm>
              <a:off x="3788850" y="1868191"/>
              <a:ext cx="3481429" cy="2261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2469" name="TextBox 18"/>
            <p:cNvSpPr txBox="1">
              <a:spLocks noChangeArrowheads="1"/>
            </p:cNvSpPr>
            <p:nvPr>
              <p:custDataLst>
                <p:tags r:id="rId4"/>
              </p:custDataLst>
            </p:nvPr>
          </p:nvSpPr>
          <p:spPr bwMode="auto">
            <a:xfrm>
              <a:off x="3788850" y="2074953"/>
              <a:ext cx="3481429" cy="186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solidFill>
                    <a:schemeClr val="lt1"/>
                  </a:solidFill>
                  <a:latin typeface="Times New Roman" panose="02020603050405020304" charset="0"/>
                  <a:ea typeface="微软雅黑" panose="020B0503020204020204" pitchFamily="34" charset="-122"/>
                </a:rPr>
                <a:t>红绿灯系统</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制度管理</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把遵守交通规则变成司机的职业习惯</a:t>
              </a:r>
              <a:endParaRPr lang="zh-CN" altLang="en-US" sz="2800" b="1">
                <a:solidFill>
                  <a:schemeClr val="lt1"/>
                </a:solidFill>
                <a:latin typeface="Times New Roman" panose="02020603050405020304" charset="0"/>
                <a:ea typeface="微软雅黑" panose="020B0503020204020204" pitchFamily="34" charset="-122"/>
              </a:endParaRPr>
            </a:p>
          </p:txBody>
        </p:sp>
      </p:grpSp>
      <p:grpSp>
        <p:nvGrpSpPr>
          <p:cNvPr id="23" name="组合 22"/>
          <p:cNvGrpSpPr/>
          <p:nvPr/>
        </p:nvGrpSpPr>
        <p:grpSpPr bwMode="auto">
          <a:xfrm>
            <a:off x="6862763" y="3660775"/>
            <a:ext cx="4351337" cy="2762250"/>
            <a:chOff x="7238716" y="1919412"/>
            <a:chExt cx="3481877" cy="2209866"/>
          </a:xfrm>
        </p:grpSpPr>
        <p:sp>
          <p:nvSpPr>
            <p:cNvPr id="11" name="矩形 10"/>
            <p:cNvSpPr/>
            <p:nvPr>
              <p:custDataLst>
                <p:tags r:id="rId5"/>
              </p:custDataLst>
            </p:nvPr>
          </p:nvSpPr>
          <p:spPr>
            <a:xfrm>
              <a:off x="7238716" y="1919412"/>
              <a:ext cx="3481877" cy="22098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2472" name="TextBox 18"/>
            <p:cNvSpPr txBox="1">
              <a:spLocks noChangeArrowheads="1"/>
            </p:cNvSpPr>
            <p:nvPr>
              <p:custDataLst>
                <p:tags r:id="rId6"/>
              </p:custDataLst>
            </p:nvPr>
          </p:nvSpPr>
          <p:spPr bwMode="auto">
            <a:xfrm>
              <a:off x="7238716" y="2074865"/>
              <a:ext cx="3480921" cy="186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solidFill>
                    <a:schemeClr val="lt1"/>
                  </a:solidFill>
                  <a:latin typeface="Times New Roman" panose="02020603050405020304" charset="0"/>
                  <a:ea typeface="微软雅黑" panose="020B0503020204020204" pitchFamily="34" charset="-122"/>
                </a:rPr>
                <a:t>执行系统</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打造制度执行力</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把执行变成企业员工</a:t>
              </a:r>
              <a:endParaRPr lang="zh-CN" altLang="en-US" sz="2800" b="1">
                <a:solidFill>
                  <a:schemeClr val="lt1"/>
                </a:solidFill>
                <a:latin typeface="Times New Roman" panose="02020603050405020304" charset="0"/>
                <a:ea typeface="微软雅黑" panose="020B0503020204020204" pitchFamily="34" charset="-122"/>
              </a:endParaRPr>
            </a:p>
            <a:p>
              <a:pPr>
                <a:lnSpc>
                  <a:spcPct val="130000"/>
                </a:lnSpc>
              </a:pPr>
              <a:r>
                <a:rPr lang="zh-CN" altLang="en-US" sz="2800" b="1">
                  <a:solidFill>
                    <a:schemeClr val="lt1"/>
                  </a:solidFill>
                  <a:latin typeface="Times New Roman" panose="02020603050405020304" charset="0"/>
                  <a:ea typeface="微软雅黑" panose="020B0503020204020204" pitchFamily="34" charset="-122"/>
                </a:rPr>
                <a:t>的职业习惯</a:t>
              </a:r>
              <a:endParaRPr lang="zh-CN" altLang="en-US" sz="2800" b="1">
                <a:solidFill>
                  <a:schemeClr val="lt1"/>
                </a:solidFill>
                <a:latin typeface="Times New Roman" panose="02020603050405020304" charset="0"/>
                <a:ea typeface="微软雅黑" panose="020B0503020204020204" pitchFamily="34" charset="-122"/>
              </a:endParaRPr>
            </a:p>
          </p:txBody>
        </p:sp>
      </p:grpSp>
      <p:sp>
        <p:nvSpPr>
          <p:cNvPr id="62473" name="文本框 17"/>
          <p:cNvSpPr txBox="1">
            <a:spLocks noChangeArrowheads="1"/>
          </p:cNvSpPr>
          <p:nvPr/>
        </p:nvSpPr>
        <p:spPr bwMode="auto">
          <a:xfrm>
            <a:off x="1803400" y="806450"/>
            <a:ext cx="85852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accent1"/>
                </a:solidFill>
                <a:latin typeface="Times New Roman" panose="02020603050405020304" charset="0"/>
                <a:ea typeface="微软雅黑" panose="020B0503020204020204" pitchFamily="34" charset="-122"/>
              </a:rPr>
              <a:t>打造制度执行力</a:t>
            </a:r>
            <a:endParaRPr lang="zh-CN" altLang="en-US" sz="6000" b="1">
              <a:solidFill>
                <a:schemeClr val="accent1"/>
              </a:solidFill>
              <a:latin typeface="Times New Roman" panose="02020603050405020304" charset="0"/>
              <a:ea typeface="微软雅黑" panose="020B0503020204020204" pitchFamily="34" charset="-122"/>
            </a:endParaRPr>
          </a:p>
        </p:txBody>
      </p:sp>
      <p:sp>
        <p:nvSpPr>
          <p:cNvPr id="19" name="椭圆 18"/>
          <p:cNvSpPr/>
          <p:nvPr>
            <p:custDataLst>
              <p:tags r:id="rId7"/>
            </p:custDataLst>
          </p:nvPr>
        </p:nvSpPr>
        <p:spPr>
          <a:xfrm>
            <a:off x="3208338" y="2327275"/>
            <a:ext cx="1039812" cy="10207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6600" b="1" noProof="1">
                <a:solidFill>
                  <a:schemeClr val="lt1"/>
                </a:solidFill>
                <a:latin typeface="Broadway" panose="04040905080B02020502" pitchFamily="18" charset="0"/>
              </a:rPr>
              <a:t>1</a:t>
            </a:r>
            <a:endParaRPr lang="en-US" altLang="zh-CN" sz="6600" b="1" noProof="1">
              <a:solidFill>
                <a:schemeClr val="lt1"/>
              </a:solidFill>
              <a:latin typeface="Broadway" panose="04040905080B02020502" pitchFamily="18" charset="0"/>
            </a:endParaRPr>
          </a:p>
        </p:txBody>
      </p:sp>
      <p:sp>
        <p:nvSpPr>
          <p:cNvPr id="20" name="椭圆 19"/>
          <p:cNvSpPr/>
          <p:nvPr>
            <p:custDataLst>
              <p:tags r:id="rId8"/>
            </p:custDataLst>
          </p:nvPr>
        </p:nvSpPr>
        <p:spPr>
          <a:xfrm>
            <a:off x="8518525" y="2327275"/>
            <a:ext cx="1039813" cy="10207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6600" noProof="1">
                <a:solidFill>
                  <a:schemeClr val="lt1"/>
                </a:solidFill>
                <a:latin typeface="Broadway" panose="04040905080B02020502" pitchFamily="18" charset="0"/>
              </a:rPr>
              <a:t>2</a:t>
            </a:r>
            <a:endParaRPr lang="en-US" altLang="zh-CN" sz="6600" noProof="1">
              <a:solidFill>
                <a:schemeClr val="lt1"/>
              </a:solidFill>
              <a:latin typeface="Broadway" panose="04040905080B02020502" pitchFamily="18" charset="0"/>
            </a:endParaRPr>
          </a:p>
        </p:txBody>
      </p:sp>
      <p:sp>
        <p:nvSpPr>
          <p:cNvPr id="62476" name="灯片编号占位符 23"/>
          <p:cNvSpPr>
            <a:spLocks noGrp="1" noChangeArrowheads="1"/>
          </p:cNvSpPr>
          <p:nvPr>
            <p:ph type="sldNum" sz="quarter" idx="4294967295"/>
            <p:custDataLst>
              <p:tags r:id="rId9"/>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8F63EF-A445-4710-8E08-17AED51A3022}" type="slidenum">
              <a:rPr lang="zh-CN" altLang="en-US">
                <a:solidFill>
                  <a:schemeClr val="dk1"/>
                </a:solidFill>
              </a:rPr>
            </a:fld>
            <a:endParaRPr lang="zh-CN" altLang="en-US">
              <a:solidFill>
                <a:schemeClr val="dk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3"/>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build="p"/>
      <p:bldP spid="19" grpId="0" bldLvl="0" animBg="1" autoUpdateAnimBg="0"/>
      <p:bldP spid="20" grpId="0" bldLvl="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4514" name="文本框 17"/>
          <p:cNvSpPr txBox="1">
            <a:spLocks noChangeArrowheads="1"/>
          </p:cNvSpPr>
          <p:nvPr/>
        </p:nvSpPr>
        <p:spPr bwMode="auto">
          <a:xfrm>
            <a:off x="1554163" y="319088"/>
            <a:ext cx="94773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rgbClr val="000000"/>
                </a:solidFill>
                <a:latin typeface="Times New Roman" panose="02020603050405020304" charset="0"/>
                <a:ea typeface="微软雅黑" panose="020B0503020204020204" pitchFamily="34" charset="-122"/>
              </a:rPr>
              <a:t>建立和落实安全生产责任制、安全生产规章制度和操作规程、作业规程</a:t>
            </a:r>
            <a:endParaRPr lang="zh-CN" altLang="en-US" sz="4400" b="1">
              <a:solidFill>
                <a:srgbClr val="000000"/>
              </a:solidFill>
              <a:latin typeface="Times New Roman" panose="02020603050405020304" charset="0"/>
              <a:ea typeface="微软雅黑" panose="020B0503020204020204" pitchFamily="34" charset="-122"/>
            </a:endParaRPr>
          </a:p>
        </p:txBody>
      </p:sp>
      <p:sp>
        <p:nvSpPr>
          <p:cNvPr id="64515" name="灯片编号占位符 23"/>
          <p:cNvSpPr>
            <a:spLocks noGrp="1" noChangeArrowheads="1"/>
          </p:cNvSpPr>
          <p:nvPr>
            <p:ph type="sldNum" sz="quarter" idx="4294967295"/>
            <p:custDataLst>
              <p:tags r:id="rId2"/>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26FD28-14F2-4598-8026-7A118F03E645}" type="slidenum">
              <a:rPr lang="zh-CN" altLang="en-US">
                <a:solidFill>
                  <a:schemeClr val="dk1"/>
                </a:solidFill>
              </a:rPr>
            </a:fld>
            <a:endParaRPr lang="zh-CN" altLang="en-US">
              <a:solidFill>
                <a:schemeClr val="dk1"/>
              </a:solidFill>
            </a:endParaRPr>
          </a:p>
        </p:txBody>
      </p:sp>
      <p:sp>
        <p:nvSpPr>
          <p:cNvPr id="4" name="文本框 3"/>
          <p:cNvSpPr txBox="1"/>
          <p:nvPr>
            <p:custDataLst>
              <p:tags r:id="rId3"/>
            </p:custDataLst>
          </p:nvPr>
        </p:nvSpPr>
        <p:spPr>
          <a:xfrm>
            <a:off x="1608455" y="2165033"/>
            <a:ext cx="9604375" cy="521970"/>
          </a:xfrm>
          <a:prstGeom prst="rect">
            <a:avLst/>
          </a:prstGeom>
          <a:noFill/>
          <a:ln>
            <a:solidFill>
              <a:schemeClr val="accent1"/>
            </a:solidFill>
          </a:ln>
        </p:spPr>
        <p:txBody>
          <a:bodyPr>
            <a:spAutoFit/>
          </a:bodyPr>
          <a:lstStyle/>
          <a:p>
            <a:pPr algn="ctr" fontAlgn="auto"/>
            <a:r>
              <a:rPr lang="zh-CN" altLang="en-US" sz="2800" dirty="0">
                <a:solidFill>
                  <a:srgbClr val="000000"/>
                </a:solidFill>
                <a:latin typeface="Times New Roman" panose="02020603050405020304" charset="0"/>
                <a:ea typeface="微软雅黑" panose="020B0503020204020204" pitchFamily="34" charset="-122"/>
                <a:sym typeface="+mn-ea"/>
              </a:rPr>
              <a:t>安全生产规章制度至少应包含下列内容（</a:t>
            </a:r>
            <a:r>
              <a:rPr lang="en-US" altLang="zh-CN" sz="2800" dirty="0">
                <a:solidFill>
                  <a:srgbClr val="000000"/>
                </a:solidFill>
                <a:latin typeface="Times New Roman" panose="02020603050405020304" charset="0"/>
                <a:ea typeface="微软雅黑" panose="020B0503020204020204" pitchFamily="34" charset="-122"/>
                <a:sym typeface="+mn-ea"/>
              </a:rPr>
              <a:t>18</a:t>
            </a:r>
            <a:r>
              <a:rPr lang="zh-CN" altLang="en-US" sz="2800" dirty="0">
                <a:solidFill>
                  <a:srgbClr val="000000"/>
                </a:solidFill>
                <a:latin typeface="Times New Roman" panose="02020603050405020304" charset="0"/>
                <a:ea typeface="微软雅黑" panose="020B0503020204020204" pitchFamily="34" charset="-122"/>
                <a:sym typeface="+mn-ea"/>
              </a:rPr>
              <a:t>项）</a:t>
            </a:r>
            <a:endParaRPr lang="zh-CN" altLang="en-US" sz="2800" noProof="1">
              <a:solidFill>
                <a:srgbClr val="000000"/>
              </a:solidFill>
              <a:latin typeface="Times New Roman" panose="02020603050405020304" charset="0"/>
              <a:ea typeface="微软雅黑" panose="020B0503020204020204" pitchFamily="34" charset="-122"/>
              <a:sym typeface="+mn-ea"/>
            </a:endParaRPr>
          </a:p>
        </p:txBody>
      </p:sp>
      <p:sp>
        <p:nvSpPr>
          <p:cNvPr id="5" name="矩形 4"/>
          <p:cNvSpPr/>
          <p:nvPr>
            <p:custDataLst>
              <p:tags r:id="rId4"/>
            </p:custDataLst>
          </p:nvPr>
        </p:nvSpPr>
        <p:spPr>
          <a:xfrm>
            <a:off x="1579563" y="3135313"/>
            <a:ext cx="5205412" cy="341503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安全生产职责</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安全生产投入</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文件和档案管理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隐患排查与治理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安全教育培训</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特种作业人员管理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设备设施安全管理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建设项目安全设施“三同时”管理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生产设备设施验收管理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6" name="矩形 5"/>
          <p:cNvSpPr/>
          <p:nvPr>
            <p:custDataLst>
              <p:tags r:id="rId5"/>
            </p:custDataLst>
          </p:nvPr>
        </p:nvSpPr>
        <p:spPr>
          <a:xfrm>
            <a:off x="6562725" y="3135313"/>
            <a:ext cx="4649788" cy="341503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生产设备设施报废管理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施工和检维修安全管理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危险物品及重大危险源管理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作业安全管理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相关方及外用工管理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职业健康管理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防护用品管理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应急管理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事故管理</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bg/>
                                          </p:spTgt>
                                        </p:tgtEl>
                                        <p:attrNameLst>
                                          <p:attrName>style.visibility</p:attrName>
                                        </p:attrNameLst>
                                      </p:cBhvr>
                                      <p:to>
                                        <p:strVal val="visible"/>
                                      </p:to>
                                    </p:set>
                                    <p:anim calcmode="lin" valueType="num">
                                      <p:cBhvr additive="base">
                                        <p:cTn id="18"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5">
                                            <p:bg/>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 calcmode="lin" valueType="num">
                                      <p:cBhvr additive="base">
                                        <p:cTn id="5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6">
                                            <p:bg/>
                                          </p:spTgt>
                                        </p:tgtEl>
                                        <p:attrNameLst>
                                          <p:attrName>style.visibility</p:attrName>
                                        </p:attrNameLst>
                                      </p:cBhvr>
                                      <p:to>
                                        <p:strVal val="visible"/>
                                      </p:to>
                                    </p:set>
                                    <p:anim calcmode="lin" valueType="num">
                                      <p:cBhvr additive="base">
                                        <p:cTn id="68" dur="500" fill="hold"/>
                                        <p:tgtEl>
                                          <p:spTgt spid="6">
                                            <p:bg/>
                                          </p:spTgt>
                                        </p:tgtEl>
                                        <p:attrNameLst>
                                          <p:attrName>ppt_x</p:attrName>
                                        </p:attrNameLst>
                                      </p:cBhvr>
                                      <p:tavLst>
                                        <p:tav tm="0">
                                          <p:val>
                                            <p:strVal val="#ppt_x"/>
                                          </p:val>
                                        </p:tav>
                                        <p:tav tm="100000">
                                          <p:val>
                                            <p:strVal val="#ppt_x"/>
                                          </p:val>
                                        </p:tav>
                                      </p:tavLst>
                                    </p:anim>
                                    <p:anim calcmode="lin" valueType="num">
                                      <p:cBhvr additive="base">
                                        <p:cTn id="69" dur="500" fill="hold"/>
                                        <p:tgtEl>
                                          <p:spTgt spid="6">
                                            <p:bg/>
                                          </p:spTgt>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4" fill="hold" grpId="0" nodeType="after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 calcmode="lin" valueType="num">
                                      <p:cBhvr additive="base">
                                        <p:cTn id="7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 presetClass="entr" presetSubtype="4" fill="hold" grpId="0" nodeType="afterEffect">
                                  <p:stCondLst>
                                    <p:cond delay="0"/>
                                  </p:stCondLst>
                                  <p:childTnLst>
                                    <p:set>
                                      <p:cBhvr>
                                        <p:cTn id="77" dur="1" fill="hold">
                                          <p:stCondLst>
                                            <p:cond delay="0"/>
                                          </p:stCondLst>
                                        </p:cTn>
                                        <p:tgtEl>
                                          <p:spTgt spid="6">
                                            <p:txEl>
                                              <p:pRg st="1" end="1"/>
                                            </p:txEl>
                                          </p:spTgt>
                                        </p:tgtEl>
                                        <p:attrNameLst>
                                          <p:attrName>style.visibility</p:attrName>
                                        </p:attrNameLst>
                                      </p:cBhvr>
                                      <p:to>
                                        <p:strVal val="visible"/>
                                      </p:to>
                                    </p:set>
                                    <p:anim calcmode="lin" valueType="num">
                                      <p:cBhvr additive="base">
                                        <p:cTn id="7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80" fill="hold">
                            <p:stCondLst>
                              <p:cond delay="7000"/>
                            </p:stCondLst>
                            <p:childTnLst>
                              <p:par>
                                <p:cTn id="81" presetID="2" presetClass="entr" presetSubtype="4" fill="hold" grpId="0" nodeType="after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anim calcmode="lin" valueType="num">
                                      <p:cBhvr additive="base">
                                        <p:cTn id="8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85" fill="hold">
                            <p:stCondLst>
                              <p:cond delay="7500"/>
                            </p:stCondLst>
                            <p:childTnLst>
                              <p:par>
                                <p:cTn id="86" presetID="2" presetClass="entr" presetSubtype="4" fill="hold" grpId="0" nodeType="afterEffect">
                                  <p:stCondLst>
                                    <p:cond delay="0"/>
                                  </p:stCondLst>
                                  <p:childTnLst>
                                    <p:set>
                                      <p:cBhvr>
                                        <p:cTn id="87" dur="1" fill="hold">
                                          <p:stCondLst>
                                            <p:cond delay="0"/>
                                          </p:stCondLst>
                                        </p:cTn>
                                        <p:tgtEl>
                                          <p:spTgt spid="6">
                                            <p:txEl>
                                              <p:pRg st="3" end="3"/>
                                            </p:txEl>
                                          </p:spTgt>
                                        </p:tgtEl>
                                        <p:attrNameLst>
                                          <p:attrName>style.visibility</p:attrName>
                                        </p:attrNameLst>
                                      </p:cBhvr>
                                      <p:to>
                                        <p:strVal val="visible"/>
                                      </p:to>
                                    </p:set>
                                    <p:anim calcmode="lin" valueType="num">
                                      <p:cBhvr additive="base">
                                        <p:cTn id="8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90" fill="hold">
                            <p:stCondLst>
                              <p:cond delay="8000"/>
                            </p:stCondLst>
                            <p:childTnLst>
                              <p:par>
                                <p:cTn id="91" presetID="2" presetClass="entr" presetSubtype="4" fill="hold" grpId="0" nodeType="afterEffect">
                                  <p:stCondLst>
                                    <p:cond delay="0"/>
                                  </p:stCondLst>
                                  <p:childTnLst>
                                    <p:set>
                                      <p:cBhvr>
                                        <p:cTn id="92" dur="1" fill="hold">
                                          <p:stCondLst>
                                            <p:cond delay="0"/>
                                          </p:stCondLst>
                                        </p:cTn>
                                        <p:tgtEl>
                                          <p:spTgt spid="6">
                                            <p:txEl>
                                              <p:pRg st="4" end="4"/>
                                            </p:txEl>
                                          </p:spTgt>
                                        </p:tgtEl>
                                        <p:attrNameLst>
                                          <p:attrName>style.visibility</p:attrName>
                                        </p:attrNameLst>
                                      </p:cBhvr>
                                      <p:to>
                                        <p:strVal val="visible"/>
                                      </p:to>
                                    </p:set>
                                    <p:anim calcmode="lin" valueType="num">
                                      <p:cBhvr additive="base">
                                        <p:cTn id="9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95" fill="hold">
                            <p:stCondLst>
                              <p:cond delay="8500"/>
                            </p:stCondLst>
                            <p:childTnLst>
                              <p:par>
                                <p:cTn id="96" presetID="2" presetClass="entr" presetSubtype="4" fill="hold" grpId="0" nodeType="afterEffect">
                                  <p:stCondLst>
                                    <p:cond delay="0"/>
                                  </p:stCondLst>
                                  <p:childTnLst>
                                    <p:set>
                                      <p:cBhvr>
                                        <p:cTn id="97" dur="1" fill="hold">
                                          <p:stCondLst>
                                            <p:cond delay="0"/>
                                          </p:stCondLst>
                                        </p:cTn>
                                        <p:tgtEl>
                                          <p:spTgt spid="6">
                                            <p:txEl>
                                              <p:pRg st="5" end="5"/>
                                            </p:txEl>
                                          </p:spTgt>
                                        </p:tgtEl>
                                        <p:attrNameLst>
                                          <p:attrName>style.visibility</p:attrName>
                                        </p:attrNameLst>
                                      </p:cBhvr>
                                      <p:to>
                                        <p:strVal val="visible"/>
                                      </p:to>
                                    </p:set>
                                    <p:anim calcmode="lin" valueType="num">
                                      <p:cBhvr additive="base">
                                        <p:cTn id="9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9000"/>
                            </p:stCondLst>
                            <p:childTnLst>
                              <p:par>
                                <p:cTn id="101" presetID="2" presetClass="entr" presetSubtype="4" fill="hold" grpId="0" nodeType="after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anim calcmode="lin" valueType="num">
                                      <p:cBhvr additive="base">
                                        <p:cTn id="10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9500"/>
                            </p:stCondLst>
                            <p:childTnLst>
                              <p:par>
                                <p:cTn id="106" presetID="2" presetClass="entr" presetSubtype="4" fill="hold" grpId="0" nodeType="afterEffect">
                                  <p:stCondLst>
                                    <p:cond delay="0"/>
                                  </p:stCondLst>
                                  <p:childTnLst>
                                    <p:set>
                                      <p:cBhvr>
                                        <p:cTn id="107" dur="1" fill="hold">
                                          <p:stCondLst>
                                            <p:cond delay="0"/>
                                          </p:stCondLst>
                                        </p:cTn>
                                        <p:tgtEl>
                                          <p:spTgt spid="6">
                                            <p:txEl>
                                              <p:pRg st="7" end="7"/>
                                            </p:txEl>
                                          </p:spTgt>
                                        </p:tgtEl>
                                        <p:attrNameLst>
                                          <p:attrName>style.visibility</p:attrName>
                                        </p:attrNameLst>
                                      </p:cBhvr>
                                      <p:to>
                                        <p:strVal val="visible"/>
                                      </p:to>
                                    </p:set>
                                    <p:anim calcmode="lin" valueType="num">
                                      <p:cBhvr additive="base">
                                        <p:cTn id="10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110" fill="hold">
                            <p:stCondLst>
                              <p:cond delay="10000"/>
                            </p:stCondLst>
                            <p:childTnLst>
                              <p:par>
                                <p:cTn id="111" presetID="2" presetClass="entr" presetSubtype="4" fill="hold" grpId="0" nodeType="afterEffect">
                                  <p:stCondLst>
                                    <p:cond delay="0"/>
                                  </p:stCondLst>
                                  <p:childTnLst>
                                    <p:set>
                                      <p:cBhvr>
                                        <p:cTn id="112" dur="1" fill="hold">
                                          <p:stCondLst>
                                            <p:cond delay="0"/>
                                          </p:stCondLst>
                                        </p:cTn>
                                        <p:tgtEl>
                                          <p:spTgt spid="6">
                                            <p:txEl>
                                              <p:pRg st="8" end="8"/>
                                            </p:txEl>
                                          </p:spTgt>
                                        </p:tgtEl>
                                        <p:attrNameLst>
                                          <p:attrName>style.visibility</p:attrName>
                                        </p:attrNameLst>
                                      </p:cBhvr>
                                      <p:to>
                                        <p:strVal val="visible"/>
                                      </p:to>
                                    </p:set>
                                    <p:anim calcmode="lin" valueType="num">
                                      <p:cBhvr additive="base">
                                        <p:cTn id="11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build="p"/>
      <p:bldP spid="5" grpId="0" animBg="1" advAuto="0" autoUpdateAnimBg="0" build="p"/>
      <p:bldP spid="6" grpId="0" animBg="1" advAuto="0" autoUpdateAnimBg="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8575"/>
            <a:ext cx="12192000" cy="3028950"/>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66562" name="文本框 17"/>
          <p:cNvSpPr txBox="1">
            <a:spLocks noChangeArrowheads="1"/>
          </p:cNvSpPr>
          <p:nvPr/>
        </p:nvSpPr>
        <p:spPr bwMode="auto">
          <a:xfrm>
            <a:off x="1554163" y="319088"/>
            <a:ext cx="947737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chemeClr val="accent1"/>
                </a:solidFill>
                <a:latin typeface="Times New Roman" panose="02020603050405020304" charset="0"/>
                <a:ea typeface="微软雅黑" panose="020B0503020204020204" pitchFamily="34" charset="-122"/>
              </a:rPr>
              <a:t>建立和落实安全生产责任制、安全生产规章制度和操作规程、作业规程</a:t>
            </a:r>
            <a:endParaRPr lang="zh-CN" altLang="en-US" sz="4400" b="1">
              <a:solidFill>
                <a:schemeClr val="accent1"/>
              </a:solidFill>
              <a:latin typeface="Times New Roman" panose="02020603050405020304" charset="0"/>
              <a:ea typeface="微软雅黑" panose="020B0503020204020204" pitchFamily="34" charset="-122"/>
            </a:endParaRPr>
          </a:p>
        </p:txBody>
      </p:sp>
      <p:sp>
        <p:nvSpPr>
          <p:cNvPr id="66563" name="灯片编号占位符 23"/>
          <p:cNvSpPr>
            <a:spLocks noGrp="1" noChangeArrowheads="1"/>
          </p:cNvSpPr>
          <p:nvPr>
            <p:ph type="sldNum" sz="quarter" idx="4294967295"/>
            <p:custDataLst>
              <p:tags r:id="rId2"/>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F0B094-4246-4549-AB78-C75A5D46BD4E}" type="slidenum">
              <a:rPr lang="zh-CN" altLang="en-US">
                <a:solidFill>
                  <a:schemeClr val="dk1"/>
                </a:solidFill>
              </a:rPr>
            </a:fld>
            <a:endParaRPr lang="zh-CN" altLang="en-US">
              <a:solidFill>
                <a:schemeClr val="dk1"/>
              </a:solidFill>
            </a:endParaRPr>
          </a:p>
        </p:txBody>
      </p:sp>
      <p:sp>
        <p:nvSpPr>
          <p:cNvPr id="4" name="文本框 3"/>
          <p:cNvSpPr txBox="1"/>
          <p:nvPr>
            <p:custDataLst>
              <p:tags r:id="rId3"/>
            </p:custDataLst>
          </p:nvPr>
        </p:nvSpPr>
        <p:spPr>
          <a:xfrm>
            <a:off x="1328738" y="2065338"/>
            <a:ext cx="9885362" cy="521970"/>
          </a:xfrm>
          <a:prstGeom prst="rect">
            <a:avLst/>
          </a:prstGeom>
          <a:noFill/>
          <a:ln>
            <a:solidFill>
              <a:schemeClr val="accent1"/>
            </a:solidFill>
          </a:ln>
        </p:spPr>
        <p:txBody>
          <a:bodyPr>
            <a:spAutoFit/>
          </a:bodyPr>
          <a:lstStyle/>
          <a:p>
            <a:pPr algn="ctr"/>
            <a:r>
              <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rPr>
              <a:t>主要职业卫生管理制度（</a:t>
            </a:r>
            <a:r>
              <a:rPr lang="en-US" altLang="zh-CN" sz="2800">
                <a:solidFill>
                  <a:srgbClr val="000000"/>
                </a:solidFill>
                <a:latin typeface="Times New Roman" panose="02020603050405020304" charset="0"/>
                <a:ea typeface="微软雅黑" panose="020B0503020204020204" pitchFamily="34" charset="-122"/>
                <a:sym typeface="微软雅黑" panose="020B0503020204020204" pitchFamily="34" charset="-122"/>
              </a:rPr>
              <a:t>13</a:t>
            </a:r>
            <a:r>
              <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rPr>
              <a:t>项）</a:t>
            </a:r>
            <a:endParaRPr lang="zh-CN" altLang="en-US" sz="2800">
              <a:solidFill>
                <a:srgbClr val="000000"/>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5" name="矩形 4"/>
          <p:cNvSpPr/>
          <p:nvPr>
            <p:custDataLst>
              <p:tags r:id="rId4"/>
            </p:custDataLst>
          </p:nvPr>
        </p:nvSpPr>
        <p:spPr>
          <a:xfrm>
            <a:off x="1450975" y="3216275"/>
            <a:ext cx="4611688" cy="3338195"/>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a:spAutoFit/>
          </a:bodyPr>
          <a:lstStyle/>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职业病危害防治责任制度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职业病危害警示与告知制度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职业病危害项目申报制度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职业病防治宣传教育培训制度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职业病防护设施维护检修制度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职业病防护用品管理制度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lnSpc>
                <a:spcPct val="110000"/>
              </a:lnSpc>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职业病危害监测及检测评价管理制度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6" name="矩形 5"/>
          <p:cNvSpPr/>
          <p:nvPr>
            <p:custDataLst>
              <p:tags r:id="rId5"/>
            </p:custDataLst>
          </p:nvPr>
        </p:nvSpPr>
        <p:spPr>
          <a:xfrm>
            <a:off x="6357938" y="3113088"/>
            <a:ext cx="4856162" cy="3415030"/>
          </a:xfrm>
          <a:prstGeom prst="rect">
            <a:avLst/>
          </a:prstGeom>
          <a:solidFill>
            <a:schemeClr val="l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a:spAutoFit/>
          </a:bodyPr>
          <a:lstStyle/>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建设项目职业卫生“三同时”管理制度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劳动者职业健康监护及其档案管理制度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职业病危害事故处置与报告制度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职业病危害应急救援与管理制度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岗位职业卫生操作规程</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a:p>
            <a:pPr>
              <a:buFont typeface="Wingdings" panose="05000000000000000000" pitchFamily="2" charset="2"/>
              <a:buChar char="u"/>
              <a:defRPr/>
            </a:pPr>
            <a:r>
              <a:rPr lang="zh-CN" altLang="en-US" sz="2400" dirty="0">
                <a:solidFill>
                  <a:schemeClr val="dk1">
                    <a:lumMod val="95000"/>
                    <a:lumOff val="5000"/>
                  </a:schemeClr>
                </a:solidFill>
                <a:latin typeface="Times New Roman" panose="02020603050405020304" charset="0"/>
                <a:ea typeface="微软雅黑" panose="020B0503020204020204" pitchFamily="34" charset="-122"/>
              </a:rPr>
              <a:t>法律、法规、规章规定的其他职业病防治制度</a:t>
            </a:r>
            <a:endParaRPr lang="zh-CN" altLang="en-US" sz="2400" dirty="0">
              <a:solidFill>
                <a:schemeClr val="dk1">
                  <a:lumMod val="95000"/>
                  <a:lumOff val="5000"/>
                </a:schemeClr>
              </a:solidFill>
              <a:latin typeface="Times New Roman" panose="02020603050405020304" charset="0"/>
              <a:ea typeface="微软雅黑" panose="020B0503020204020204" pitchFamily="34" charset="-122"/>
            </a:endParaRPr>
          </a:p>
        </p:txBody>
      </p:sp>
      <p:sp>
        <p:nvSpPr>
          <p:cNvPr id="2" name="矩形 1"/>
          <p:cNvSpPr/>
          <p:nvPr>
            <p:custDataLst>
              <p:tags r:id="rId6"/>
            </p:custDataLst>
          </p:nvPr>
        </p:nvSpPr>
        <p:spPr>
          <a:xfrm>
            <a:off x="1633538" y="3108325"/>
            <a:ext cx="4678362" cy="352107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 name="矩形 2"/>
          <p:cNvSpPr/>
          <p:nvPr>
            <p:custDataLst>
              <p:tags r:id="rId7"/>
            </p:custDataLst>
          </p:nvPr>
        </p:nvSpPr>
        <p:spPr>
          <a:xfrm>
            <a:off x="1328738" y="3113088"/>
            <a:ext cx="4856162" cy="3409950"/>
          </a:xfrm>
          <a:prstGeom prst="rect">
            <a:avLst/>
          </a:prstGeom>
          <a:solidFill>
            <a:srgbClr val="000000">
              <a:alpha val="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
                                            <p:bg/>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5">
                                            <p:txEl>
                                              <p:pRg st="1" end="1"/>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5">
                                            <p:txEl>
                                              <p:pRg st="2" end="2"/>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5">
                                            <p:txEl>
                                              <p:pRg st="3" end="3"/>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5">
                                            <p:txEl>
                                              <p:pRg st="4" end="4"/>
                                            </p:txEl>
                                          </p:spTgt>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5">
                                            <p:txEl>
                                              <p:pRg st="5" end="5"/>
                                            </p:txEl>
                                          </p:spTgt>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5">
                                            <p:txEl>
                                              <p:pRg st="6" end="6"/>
                                            </p:txEl>
                                          </p:spTgt>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499"/>
                                          </p:stCondLst>
                                        </p:cTn>
                                        <p:tgtEl>
                                          <p:spTgt spid="3">
                                            <p:bg/>
                                          </p:spTgt>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grpId="0" nodeType="afterEffect" nodePh="1">
                                  <p:stCondLst>
                                    <p:cond delay="0"/>
                                  </p:stCondLst>
                                  <p:endCondLst>
                                    <p:cond evt="begin" delay="0">
                                      <p:tn val="37"/>
                                    </p:cond>
                                  </p:endCondLst>
                                  <p:childTnLst>
                                    <p:set>
                                      <p:cBhvr>
                                        <p:cTn id="38" dur="1" fill="hold">
                                          <p:stCondLst>
                                            <p:cond delay="499"/>
                                          </p:stCondLst>
                                        </p:cTn>
                                        <p:tgtEl>
                                          <p:spTgt spid="3">
                                            <p:txEl>
                                              <p:pRg st="0" end="0"/>
                                            </p:txEl>
                                          </p:spTgt>
                                        </p:tgtEl>
                                        <p:attrNameLst>
                                          <p:attrName>style.visibility</p:attrName>
                                        </p:attrNameLst>
                                      </p:cBhvr>
                                      <p:to>
                                        <p:strVal val="visible"/>
                                      </p:to>
                                    </p:set>
                                  </p:childTnLst>
                                </p:cTn>
                              </p:par>
                            </p:childTnLst>
                          </p:cTn>
                        </p:par>
                        <p:par>
                          <p:cTn id="39" fill="hold">
                            <p:stCondLst>
                              <p:cond delay="5500"/>
                            </p:stCondLst>
                            <p:childTnLst>
                              <p:par>
                                <p:cTn id="40" presetID="1" presetClass="entr" presetSubtype="0" fill="hold" grpId="0" nodeType="afterEffect">
                                  <p:stCondLst>
                                    <p:cond delay="0"/>
                                  </p:stCondLst>
                                  <p:childTnLst>
                                    <p:set>
                                      <p:cBhvr>
                                        <p:cTn id="41" dur="1" fill="hold">
                                          <p:stCondLst>
                                            <p:cond delay="499"/>
                                          </p:stCondLst>
                                        </p:cTn>
                                        <p:tgtEl>
                                          <p:spTgt spid="6">
                                            <p:bg/>
                                          </p:spTgt>
                                        </p:tgtEl>
                                        <p:attrNameLst>
                                          <p:attrName>style.visibility</p:attrName>
                                        </p:attrNameLst>
                                      </p:cBhvr>
                                      <p:to>
                                        <p:strVal val="visible"/>
                                      </p:to>
                                    </p:set>
                                  </p:childTnLst>
                                </p:cTn>
                              </p:par>
                            </p:childTnLst>
                          </p:cTn>
                        </p:par>
                        <p:par>
                          <p:cTn id="42" fill="hold">
                            <p:stCondLst>
                              <p:cond delay="6000"/>
                            </p:stCondLst>
                            <p:childTnLst>
                              <p:par>
                                <p:cTn id="43" presetID="1" presetClass="entr" presetSubtype="0" fill="hold" grpId="0" nodeType="afterEffect">
                                  <p:stCondLst>
                                    <p:cond delay="0"/>
                                  </p:stCondLst>
                                  <p:childTnLst>
                                    <p:set>
                                      <p:cBhvr>
                                        <p:cTn id="44" dur="1" fill="hold">
                                          <p:stCondLst>
                                            <p:cond delay="499"/>
                                          </p:stCondLst>
                                        </p:cTn>
                                        <p:tgtEl>
                                          <p:spTgt spid="6">
                                            <p:txEl>
                                              <p:pRg st="0" end="0"/>
                                            </p:txEl>
                                          </p:spTgt>
                                        </p:tgtEl>
                                        <p:attrNameLst>
                                          <p:attrName>style.visibility</p:attrName>
                                        </p:attrNameLst>
                                      </p:cBhvr>
                                      <p:to>
                                        <p:strVal val="visible"/>
                                      </p:to>
                                    </p:set>
                                  </p:childTnLst>
                                </p:cTn>
                              </p:par>
                            </p:childTnLst>
                          </p:cTn>
                        </p:par>
                        <p:par>
                          <p:cTn id="45" fill="hold">
                            <p:stCondLst>
                              <p:cond delay="6500"/>
                            </p:stCondLst>
                            <p:childTnLst>
                              <p:par>
                                <p:cTn id="46" presetID="1" presetClass="entr" presetSubtype="0" fill="hold" grpId="0" nodeType="afterEffect">
                                  <p:stCondLst>
                                    <p:cond delay="0"/>
                                  </p:stCondLst>
                                  <p:childTnLst>
                                    <p:set>
                                      <p:cBhvr>
                                        <p:cTn id="47" dur="1" fill="hold">
                                          <p:stCondLst>
                                            <p:cond delay="499"/>
                                          </p:stCondLst>
                                        </p:cTn>
                                        <p:tgtEl>
                                          <p:spTgt spid="6">
                                            <p:txEl>
                                              <p:pRg st="1" end="1"/>
                                            </p:txEl>
                                          </p:spTgt>
                                        </p:tgtEl>
                                        <p:attrNameLst>
                                          <p:attrName>style.visibility</p:attrName>
                                        </p:attrNameLst>
                                      </p:cBhvr>
                                      <p:to>
                                        <p:strVal val="visible"/>
                                      </p:to>
                                    </p:set>
                                  </p:childTnLst>
                                </p:cTn>
                              </p:par>
                            </p:childTnLst>
                          </p:cTn>
                        </p:par>
                        <p:par>
                          <p:cTn id="48" fill="hold">
                            <p:stCondLst>
                              <p:cond delay="7000"/>
                            </p:stCondLst>
                            <p:childTnLst>
                              <p:par>
                                <p:cTn id="49" presetID="1" presetClass="entr" presetSubtype="0" fill="hold" grpId="0" nodeType="afterEffect">
                                  <p:stCondLst>
                                    <p:cond delay="0"/>
                                  </p:stCondLst>
                                  <p:childTnLst>
                                    <p:set>
                                      <p:cBhvr>
                                        <p:cTn id="50" dur="1" fill="hold">
                                          <p:stCondLst>
                                            <p:cond delay="499"/>
                                          </p:stCondLst>
                                        </p:cTn>
                                        <p:tgtEl>
                                          <p:spTgt spid="6">
                                            <p:txEl>
                                              <p:pRg st="2" end="2"/>
                                            </p:txEl>
                                          </p:spTgt>
                                        </p:tgtEl>
                                        <p:attrNameLst>
                                          <p:attrName>style.visibility</p:attrName>
                                        </p:attrNameLst>
                                      </p:cBhvr>
                                      <p:to>
                                        <p:strVal val="visible"/>
                                      </p:to>
                                    </p:set>
                                  </p:childTnLst>
                                </p:cTn>
                              </p:par>
                            </p:childTnLst>
                          </p:cTn>
                        </p:par>
                        <p:par>
                          <p:cTn id="51" fill="hold">
                            <p:stCondLst>
                              <p:cond delay="7500"/>
                            </p:stCondLst>
                            <p:childTnLst>
                              <p:par>
                                <p:cTn id="52" presetID="1" presetClass="entr" presetSubtype="0" fill="hold" grpId="0" nodeType="afterEffect">
                                  <p:stCondLst>
                                    <p:cond delay="0"/>
                                  </p:stCondLst>
                                  <p:childTnLst>
                                    <p:set>
                                      <p:cBhvr>
                                        <p:cTn id="53" dur="1" fill="hold">
                                          <p:stCondLst>
                                            <p:cond delay="499"/>
                                          </p:stCondLst>
                                        </p:cTn>
                                        <p:tgtEl>
                                          <p:spTgt spid="6">
                                            <p:txEl>
                                              <p:pRg st="3" end="3"/>
                                            </p:txEl>
                                          </p:spTgt>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grpId="0" nodeType="afterEffect">
                                  <p:stCondLst>
                                    <p:cond delay="0"/>
                                  </p:stCondLst>
                                  <p:childTnLst>
                                    <p:set>
                                      <p:cBhvr>
                                        <p:cTn id="56" dur="1" fill="hold">
                                          <p:stCondLst>
                                            <p:cond delay="499"/>
                                          </p:stCondLst>
                                        </p:cTn>
                                        <p:tgtEl>
                                          <p:spTgt spid="6">
                                            <p:txEl>
                                              <p:pRg st="4" end="4"/>
                                            </p:txEl>
                                          </p:spTgt>
                                        </p:tgtEl>
                                        <p:attrNameLst>
                                          <p:attrName>style.visibility</p:attrName>
                                        </p:attrNameLst>
                                      </p:cBhvr>
                                      <p:to>
                                        <p:strVal val="visible"/>
                                      </p:to>
                                    </p:set>
                                  </p:childTnLst>
                                </p:cTn>
                              </p:par>
                            </p:childTnLst>
                          </p:cTn>
                        </p:par>
                        <p:par>
                          <p:cTn id="57" fill="hold">
                            <p:stCondLst>
                              <p:cond delay="8500"/>
                            </p:stCondLst>
                            <p:childTnLst>
                              <p:par>
                                <p:cTn id="58" presetID="1" presetClass="entr" presetSubtype="0" fill="hold" grpId="0" nodeType="afterEffect">
                                  <p:stCondLst>
                                    <p:cond delay="0"/>
                                  </p:stCondLst>
                                  <p:childTnLst>
                                    <p:set>
                                      <p:cBhvr>
                                        <p:cTn id="59"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animBg="1" advAuto="0" autoUpdateAnimBg="0" build="p"/>
      <p:bldP spid="6" grpId="0" animBg="1" advAuto="0" autoUpdateAnimBg="0" build="p"/>
      <p:bldP spid="3" grpId="0" animBg="1" advAuto="0" autoUpdateAnimBg="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图片 1"/>
          <p:cNvPicPr>
            <a:picLocks noChangeAspect="1" noChangeArrowheads="1"/>
          </p:cNvPicPr>
          <p:nvPr/>
        </p:nvPicPr>
        <p:blipFill>
          <a:blip r:embed="rId1">
            <a:lum contrast="24000"/>
            <a:extLst>
              <a:ext uri="{28A0092B-C50C-407E-A947-70E740481C1C}">
                <a14:useLocalDpi xmlns:a14="http://schemas.microsoft.com/office/drawing/2010/main" val="0"/>
              </a:ext>
            </a:extLst>
          </a:blip>
          <a:srcRect t="10162" b="7211"/>
          <a:stretch>
            <a:fillRect/>
          </a:stretch>
        </p:blipFill>
        <p:spPr bwMode="auto">
          <a:xfrm>
            <a:off x="-14288" y="-6350"/>
            <a:ext cx="12220576"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制度的关键在落实</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212975" y="735013"/>
            <a:ext cx="8516938" cy="782637"/>
          </a:xfrm>
        </p:spPr>
        <p:txBody>
          <a:bodyPr/>
          <a:lstStyle/>
          <a:p>
            <a:pPr fontAlgn="auto"/>
            <a:r>
              <a:rPr lang="zh-CN" altLang="en-US" sz="4000" noProof="1">
                <a:solidFill>
                  <a:schemeClr val="accent1"/>
                </a:solidFill>
                <a:latin typeface="Times New Roman" panose="02020603050405020304" charset="0"/>
                <a:ea typeface="微软雅黑" panose="020B0503020204020204" pitchFamily="34" charset="-122"/>
                <a:sym typeface="+mn-ea"/>
              </a:rPr>
              <a:t>为什么要严抓节后复工安全生产？</a:t>
            </a:r>
            <a:endParaRPr lang="zh-CN" altLang="en-US" sz="40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nvSpPr>
        <p:spPr bwMode="auto">
          <a:xfrm>
            <a:off x="3844925" y="4725988"/>
            <a:ext cx="731202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6000" b="1">
                <a:solidFill>
                  <a:srgbClr val="FFFFFF"/>
                </a:solidFill>
                <a:latin typeface="Times New Roman" panose="02020603050405020304" charset="0"/>
                <a:ea typeface="微软雅黑" panose="020B0503020204020204" pitchFamily="34" charset="-122"/>
              </a:rPr>
              <a:t>安全生产规律使然！</a:t>
            </a:r>
            <a:endParaRPr lang="zh-CN" altLang="en-US" sz="6000" b="1">
              <a:solidFill>
                <a:srgbClr val="FFFFFF"/>
              </a:solidFill>
              <a:latin typeface="Times New Roman" panose="02020603050405020304" charset="0"/>
              <a:ea typeface="微软雅黑" panose="020B0503020204020204" pitchFamily="34" charset="-122"/>
            </a:endParaRPr>
          </a:p>
        </p:txBody>
      </p:sp>
      <p:sp>
        <p:nvSpPr>
          <p:cNvPr id="32" name="椭圆 31"/>
          <p:cNvSpPr/>
          <p:nvPr>
            <p:custDataLst>
              <p:tags r:id="rId1"/>
            </p:custDataLst>
          </p:nvPr>
        </p:nvSpPr>
        <p:spPr>
          <a:xfrm>
            <a:off x="1560513" y="2911475"/>
            <a:ext cx="1814512"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60438" y="3254858"/>
            <a:ext cx="1342828" cy="1258036"/>
            <a:chOff x="2900363" y="5172075"/>
            <a:chExt cx="1458119" cy="1366045"/>
          </a:xfrm>
          <a:solidFill>
            <a:schemeClr val="bg1"/>
          </a:solidFill>
        </p:grpSpPr>
        <p:sp>
          <p:nvSpPr>
            <p:cNvPr id="34" name="Freeform 8"/>
            <p:cNvSpPr/>
            <p:nvPr>
              <p:custDataLst>
                <p:tags r:id="rId2"/>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3"/>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4"/>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5"/>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6"/>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7"/>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
        <p:nvSpPr>
          <p:cNvPr id="3" name="文本框 2"/>
          <p:cNvSpPr txBox="1">
            <a:spLocks noChangeArrowheads="1"/>
          </p:cNvSpPr>
          <p:nvPr>
            <p:custDataLst>
              <p:tags r:id="rId8"/>
            </p:custDataLst>
          </p:nvPr>
        </p:nvSpPr>
        <p:spPr bwMode="auto">
          <a:xfrm>
            <a:off x="4138613" y="2654300"/>
            <a:ext cx="5113337"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4000" b="1">
                <a:solidFill>
                  <a:schemeClr val="lt1"/>
                </a:solidFill>
                <a:latin typeface="Times New Roman" panose="02020603050405020304" charset="0"/>
                <a:ea typeface="微软雅黑" panose="020B0503020204020204" pitchFamily="34" charset="-122"/>
              </a:rPr>
              <a:t>撸起袖子加油干，</a:t>
            </a:r>
            <a:endParaRPr lang="zh-CN" altLang="en-US" sz="4000" b="1">
              <a:solidFill>
                <a:schemeClr val="lt1"/>
              </a:solidFill>
              <a:latin typeface="Times New Roman" panose="02020603050405020304" charset="0"/>
              <a:ea typeface="微软雅黑" panose="020B0503020204020204" pitchFamily="34" charset="-122"/>
            </a:endParaRPr>
          </a:p>
          <a:p>
            <a:pPr>
              <a:lnSpc>
                <a:spcPct val="150000"/>
              </a:lnSpc>
            </a:pPr>
            <a:r>
              <a:rPr lang="zh-CN" altLang="en-US" sz="4000" b="1">
                <a:solidFill>
                  <a:schemeClr val="lt1"/>
                </a:solidFill>
                <a:latin typeface="Times New Roman" panose="02020603050405020304" charset="0"/>
                <a:ea typeface="微软雅黑" panose="020B0503020204020204" pitchFamily="34" charset="-122"/>
              </a:rPr>
              <a:t>复工定要讲安全！</a:t>
            </a:r>
            <a:endParaRPr lang="zh-CN" altLang="en-US" sz="4000" b="1">
              <a:solidFill>
                <a:schemeClr val="lt1"/>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bg/>
                                          </p:spTgt>
                                        </p:tgtEl>
                                        <p:attrNameLst>
                                          <p:attrName>style.visibility</p:attrName>
                                        </p:attrNameLst>
                                      </p:cBhvr>
                                      <p:to>
                                        <p:strVal val="visible"/>
                                      </p:to>
                                    </p:set>
                                    <p:anim calcmode="lin" valueType="num">
                                      <p:cBhvr additive="base">
                                        <p:cTn id="7"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2">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32">
                                            <p:txEl>
                                              <p:pRg st="0" end="0"/>
                                            </p:txEl>
                                          </p:spTgt>
                                        </p:tgtEl>
                                        <p:attrNameLst>
                                          <p:attrName>style.visibility</p:attrName>
                                        </p:attrNameLst>
                                      </p:cBhvr>
                                      <p:to>
                                        <p:strVal val="visible"/>
                                      </p:to>
                                    </p:set>
                                    <p:anim calcmode="lin" valueType="num">
                                      <p:cBhvr additive="base">
                                        <p:cTn id="1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entr" presetSubtype="0" fill="hold" grpId="0" nodeType="afterEffect">
                                  <p:stCondLst>
                                    <p:cond delay="0"/>
                                  </p:stCondLst>
                                  <p:iterate type="lt">
                                    <p:tmAbs val="75"/>
                                  </p:iterate>
                                  <p:childTnLst>
                                    <p:set>
                                      <p:cBhvr>
                                        <p:cTn id="37" dur="1" fill="hold">
                                          <p:stCondLst>
                                            <p:cond delay="74"/>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8" grpId="0" autoUpdateAnimBg="0"/>
      <p:bldP spid="32" grpId="0" animBg="1" advAuto="0" autoUpdateAnimBg="0" build="p"/>
      <p:bldP spid="3" grpId="0" advAuto="0" autoUpdateAnimBg="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图片 2"/>
          <p:cNvPicPr>
            <a:picLocks noChangeAspect="1" noChangeArrowheads="1"/>
          </p:cNvPicPr>
          <p:nvPr/>
        </p:nvPicPr>
        <p:blipFill>
          <a:blip r:embed="rId1">
            <a:lum bright="-6000" contrast="24000"/>
            <a:extLst>
              <a:ext uri="{28A0092B-C50C-407E-A947-70E740481C1C}">
                <a14:useLocalDpi xmlns:a14="http://schemas.microsoft.com/office/drawing/2010/main" val="0"/>
              </a:ext>
            </a:extLst>
          </a:blip>
          <a:srcRect/>
          <a:stretch>
            <a:fillRect/>
          </a:stretch>
        </p:blipFill>
        <p:spPr bwMode="auto">
          <a:xfrm>
            <a:off x="0" y="-33338"/>
            <a:ext cx="12233275"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落实的关键在检查</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角三角形 5"/>
          <p:cNvSpPr/>
          <p:nvPr>
            <p:custDataLst>
              <p:tags r:id="rId1"/>
            </p:custDataLst>
          </p:nvPr>
        </p:nvSpPr>
        <p:spPr>
          <a:xfrm rot="1800000">
            <a:off x="5343525" y="2771775"/>
            <a:ext cx="2244725" cy="13366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5" name="直角三角形 4"/>
          <p:cNvSpPr/>
          <p:nvPr>
            <p:custDataLst>
              <p:tags r:id="rId2"/>
            </p:custDataLst>
          </p:nvPr>
        </p:nvSpPr>
        <p:spPr>
          <a:xfrm rot="8990440">
            <a:off x="5343525" y="5048250"/>
            <a:ext cx="2244725" cy="133667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4" name="直角三角形 3"/>
          <p:cNvSpPr/>
          <p:nvPr>
            <p:custDataLst>
              <p:tags r:id="rId3"/>
            </p:custDataLst>
          </p:nvPr>
        </p:nvSpPr>
        <p:spPr>
          <a:xfrm rot="16200000">
            <a:off x="3369469" y="3909219"/>
            <a:ext cx="2244725" cy="1335087"/>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prstClr val="white"/>
              </a:solidFill>
            </a:endParaRPr>
          </a:p>
        </p:txBody>
      </p:sp>
      <p:sp>
        <p:nvSpPr>
          <p:cNvPr id="19" name="文本框 18"/>
          <p:cNvSpPr txBox="1">
            <a:spLocks noChangeArrowheads="1"/>
          </p:cNvSpPr>
          <p:nvPr/>
        </p:nvSpPr>
        <p:spPr bwMode="auto">
          <a:xfrm>
            <a:off x="6262688" y="2300288"/>
            <a:ext cx="36798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作业安全“4必有”和</a:t>
            </a:r>
            <a:endParaRPr lang="zh-CN" altLang="en-US" sz="2800" b="1">
              <a:solidFill>
                <a:srgbClr val="000000"/>
              </a:solidFill>
              <a:latin typeface="Times New Roman" panose="02020603050405020304" charset="0"/>
              <a:ea typeface="微软雅黑" panose="020B0503020204020204" pitchFamily="34" charset="-122"/>
            </a:endParaRPr>
          </a:p>
          <a:p>
            <a:r>
              <a:rPr lang="zh-CN" altLang="en-US" sz="2800" b="1">
                <a:solidFill>
                  <a:srgbClr val="000000"/>
                </a:solidFill>
                <a:latin typeface="Times New Roman" panose="02020603050405020304" charset="0"/>
                <a:ea typeface="微软雅黑" panose="020B0503020204020204" pitchFamily="34" charset="-122"/>
              </a:rPr>
              <a:t>电气安全“5必有”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1" name="文本框 20"/>
          <p:cNvSpPr txBox="1">
            <a:spLocks noChangeArrowheads="1"/>
          </p:cNvSpPr>
          <p:nvPr/>
        </p:nvSpPr>
        <p:spPr bwMode="auto">
          <a:xfrm>
            <a:off x="7297738" y="4452938"/>
            <a:ext cx="37115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latin typeface="Times New Roman" panose="02020603050405020304" charset="0"/>
                <a:ea typeface="微软雅黑" panose="020B0503020204020204" pitchFamily="34" charset="-122"/>
              </a:rPr>
              <a:t>机械安全“6必有”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23" name="文本框 22"/>
          <p:cNvSpPr txBox="1">
            <a:spLocks noChangeArrowheads="1"/>
          </p:cNvSpPr>
          <p:nvPr/>
        </p:nvSpPr>
        <p:spPr bwMode="auto">
          <a:xfrm>
            <a:off x="1025525" y="3327400"/>
            <a:ext cx="376237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800" b="1">
                <a:solidFill>
                  <a:srgbClr val="000000"/>
                </a:solidFill>
                <a:latin typeface="Times New Roman" panose="02020603050405020304" charset="0"/>
                <a:ea typeface="微软雅黑" panose="020B0503020204020204" pitchFamily="34" charset="-122"/>
              </a:rPr>
              <a:t>安全培训“2必有”和</a:t>
            </a:r>
            <a:endParaRPr lang="zh-CN" altLang="en-US" sz="2800" b="1">
              <a:solidFill>
                <a:srgbClr val="000000"/>
              </a:solidFill>
              <a:latin typeface="Times New Roman" panose="02020603050405020304" charset="0"/>
              <a:ea typeface="微软雅黑" panose="020B0503020204020204" pitchFamily="34" charset="-122"/>
            </a:endParaRPr>
          </a:p>
          <a:p>
            <a:pPr algn="r"/>
            <a:r>
              <a:rPr lang="zh-CN" altLang="en-US" sz="2800" b="1">
                <a:solidFill>
                  <a:srgbClr val="000000"/>
                </a:solidFill>
                <a:latin typeface="Times New Roman" panose="02020603050405020304" charset="0"/>
                <a:ea typeface="微软雅黑" panose="020B0503020204020204" pitchFamily="34" charset="-122"/>
              </a:rPr>
              <a:t>现场安全“3必有”</a:t>
            </a:r>
            <a:endParaRPr lang="zh-CN" altLang="en-US" sz="2800" b="1">
              <a:solidFill>
                <a:srgbClr val="000000"/>
              </a:solidFill>
              <a:latin typeface="Times New Roman" panose="02020603050405020304" charset="0"/>
              <a:ea typeface="微软雅黑" panose="020B0503020204020204" pitchFamily="34" charset="-122"/>
            </a:endParaRPr>
          </a:p>
        </p:txBody>
      </p:sp>
      <p:sp>
        <p:nvSpPr>
          <p:cNvPr id="71687" name="灯片编号占位符 7"/>
          <p:cNvSpPr>
            <a:spLocks noGrp="1" noChangeArrowheads="1"/>
          </p:cNvSpPr>
          <p:nvPr>
            <p:ph type="sldNum" sz="quarter" idx="4294967295"/>
            <p:custDataLst>
              <p:tags r:id="rId4"/>
            </p:custDataLst>
          </p:nvPr>
        </p:nvSpPr>
        <p:spPr bwMode="auto">
          <a:xfrm>
            <a:off x="11645900" y="6358255"/>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C221CD-D4CA-4333-9240-22CAA624A9B2}" type="slidenum">
              <a:rPr lang="zh-CN" altLang="en-US">
                <a:solidFill>
                  <a:schemeClr val="dk1"/>
                </a:solidFill>
              </a:rPr>
            </a:fld>
            <a:endParaRPr lang="zh-CN" altLang="en-US">
              <a:solidFill>
                <a:schemeClr val="dk1"/>
              </a:solidFill>
            </a:endParaRPr>
          </a:p>
        </p:txBody>
      </p:sp>
      <p:sp>
        <p:nvSpPr>
          <p:cNvPr id="24" name="文本框 23"/>
          <p:cNvSpPr txBox="1">
            <a:spLocks noChangeArrowheads="1"/>
          </p:cNvSpPr>
          <p:nvPr/>
        </p:nvSpPr>
        <p:spPr bwMode="auto">
          <a:xfrm>
            <a:off x="3536950" y="806450"/>
            <a:ext cx="52387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节后复工安全生产的关键控制点</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25" name="椭圆 24"/>
          <p:cNvSpPr/>
          <p:nvPr>
            <p:custDataLst>
              <p:tags r:id="rId5"/>
            </p:custDataLst>
          </p:nvPr>
        </p:nvSpPr>
        <p:spPr>
          <a:xfrm>
            <a:off x="4119563" y="4713288"/>
            <a:ext cx="1039812"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b="1" noProof="1">
                <a:solidFill>
                  <a:schemeClr val="lt1"/>
                </a:solidFill>
                <a:latin typeface="Broadway" panose="04040905080B02020502" pitchFamily="18" charset="0"/>
              </a:rPr>
              <a:t>1</a:t>
            </a:r>
            <a:endParaRPr lang="en-US" altLang="zh-CN" sz="4800" b="1" noProof="1">
              <a:solidFill>
                <a:schemeClr val="lt1"/>
              </a:solidFill>
              <a:latin typeface="Broadway" panose="04040905080B02020502" pitchFamily="18" charset="0"/>
            </a:endParaRPr>
          </a:p>
        </p:txBody>
      </p:sp>
      <p:sp>
        <p:nvSpPr>
          <p:cNvPr id="26" name="椭圆 25"/>
          <p:cNvSpPr/>
          <p:nvPr>
            <p:custDataLst>
              <p:tags r:id="rId6"/>
            </p:custDataLst>
          </p:nvPr>
        </p:nvSpPr>
        <p:spPr>
          <a:xfrm>
            <a:off x="5334000" y="2767013"/>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2</a:t>
            </a:r>
            <a:endParaRPr lang="en-US" altLang="zh-CN" sz="4800" noProof="1">
              <a:solidFill>
                <a:schemeClr val="lt1"/>
              </a:solidFill>
              <a:latin typeface="Broadway" panose="04040905080B02020502" pitchFamily="18" charset="0"/>
            </a:endParaRPr>
          </a:p>
        </p:txBody>
      </p:sp>
      <p:sp>
        <p:nvSpPr>
          <p:cNvPr id="27" name="椭圆 26"/>
          <p:cNvSpPr/>
          <p:nvPr>
            <p:custDataLst>
              <p:tags r:id="rId7"/>
            </p:custDataLst>
          </p:nvPr>
        </p:nvSpPr>
        <p:spPr>
          <a:xfrm>
            <a:off x="6448425" y="4738688"/>
            <a:ext cx="1038225" cy="10191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solidFill>
                  <a:schemeClr val="lt1"/>
                </a:solidFill>
                <a:latin typeface="Broadway" panose="04040905080B02020502" pitchFamily="18" charset="0"/>
              </a:rPr>
              <a:t>3</a:t>
            </a:r>
            <a:endParaRPr lang="en-US" altLang="zh-CN" sz="4800" noProof="1">
              <a:solidFill>
                <a:schemeClr val="lt1"/>
              </a:solidFill>
              <a:latin typeface="Broadway" panose="04040905080B02020502" pitchFamily="18" charset="0"/>
            </a:endParaRPr>
          </a:p>
        </p:txBody>
      </p:sp>
      <p:sp>
        <p:nvSpPr>
          <p:cNvPr id="17" name="文本框 16"/>
          <p:cNvSpPr txBox="1">
            <a:spLocks noChangeArrowheads="1"/>
          </p:cNvSpPr>
          <p:nvPr/>
        </p:nvSpPr>
        <p:spPr bwMode="auto">
          <a:xfrm>
            <a:off x="4989513" y="4302125"/>
            <a:ext cx="17954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a:solidFill>
                  <a:srgbClr val="000000"/>
                </a:solidFill>
                <a:latin typeface="Times New Roman" panose="02020603050405020304" charset="0"/>
                <a:ea typeface="微软雅黑" panose="020B0503020204020204" pitchFamily="34" charset="-122"/>
              </a:rPr>
              <a:t>20</a:t>
            </a:r>
            <a:r>
              <a:rPr lang="zh-CN" altLang="en-US" sz="2800" b="1">
                <a:solidFill>
                  <a:srgbClr val="000000"/>
                </a:solidFill>
                <a:latin typeface="Times New Roman" panose="02020603050405020304" charset="0"/>
                <a:ea typeface="微软雅黑" panose="020B0503020204020204" pitchFamily="34" charset="-122"/>
              </a:rPr>
              <a:t>个必有</a:t>
            </a:r>
            <a:endParaRPr lang="zh-CN" altLang="en-US" sz="2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
                                            <p:txEl>
                                              <p:pRg st="1" end="1"/>
                                            </p:txEl>
                                          </p:spTgt>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1">
                                            <p:txEl>
                                              <p:pRg st="0" end="0"/>
                                            </p:txEl>
                                          </p:spTgt>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5" grpId="0" bldLvl="0" animBg="1" autoUpdateAnimBg="0"/>
      <p:bldP spid="4" grpId="0" bldLvl="0" animBg="1" autoUpdateAnimBg="0"/>
      <p:bldP spid="19" grpId="0" autoUpdateAnimBg="0" build="p"/>
      <p:bldP spid="21" grpId="0" autoUpdateAnimBg="0" build="p"/>
      <p:bldP spid="23" grpId="0" autoUpdateAnimBg="0" build="p"/>
      <p:bldP spid="24" grpId="0" autoUpdateAnimBg="0"/>
      <p:bldP spid="25" grpId="0" bldLvl="0" animBg="1" autoUpdateAnimBg="0"/>
      <p:bldP spid="26" grpId="0" bldLvl="0" animBg="1" autoUpdateAnimBg="0"/>
      <p:bldP spid="27" grpId="0" bldLvl="0" animBg="1" autoUpdateAnimBg="0"/>
      <p:bldP spid="17" grpId="0" autoUpdateAnimBg="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2713"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安全培训</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“2必有”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2715" name="文本框 5"/>
          <p:cNvSpPr txBox="1">
            <a:spLocks noChangeArrowheads="1"/>
          </p:cNvSpPr>
          <p:nvPr>
            <p:custDataLst>
              <p:tags r:id="rId9"/>
            </p:custDataLst>
          </p:nvPr>
        </p:nvSpPr>
        <p:spPr bwMode="auto">
          <a:xfrm>
            <a:off x="1397000" y="3024188"/>
            <a:ext cx="46228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有操作必有规程</a:t>
            </a:r>
            <a:endParaRPr lang="zh-CN" altLang="en-US" sz="4000" b="1">
              <a:solidFill>
                <a:schemeClr val="lt1"/>
              </a:solidFill>
              <a:latin typeface="Times New Roman" panose="02020603050405020304" charset="0"/>
              <a:sym typeface="微软雅黑" panose="020B0503020204020204" pitchFamily="34" charset="-122"/>
            </a:endParaRPr>
          </a:p>
          <a:p>
            <a:pPr algn="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有培训必有确认</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72716"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000000"/>
                </a:solidFill>
                <a:latin typeface="Times New Roman" panose="02020603050405020304" charset="0"/>
                <a:ea typeface="微软雅黑" panose="020B0503020204020204" pitchFamily="34" charset="-122"/>
              </a:rPr>
              <a:t>现场安全</a:t>
            </a:r>
            <a:endParaRPr lang="zh-CN" altLang="en-US" sz="4000" b="1">
              <a:solidFill>
                <a:srgbClr val="000000"/>
              </a:solidFill>
              <a:latin typeface="Times New Roman" panose="02020603050405020304" charset="0"/>
              <a:ea typeface="微软雅黑" panose="020B0503020204020204" pitchFamily="34" charset="-122"/>
            </a:endParaRPr>
          </a:p>
          <a:p>
            <a:pPr algn="ctr"/>
            <a:r>
              <a:rPr lang="zh-CN" altLang="en-US" sz="4000" b="1">
                <a:solidFill>
                  <a:srgbClr val="000000"/>
                </a:solidFill>
                <a:latin typeface="Times New Roman" panose="02020603050405020304" charset="0"/>
                <a:ea typeface="微软雅黑" panose="020B0503020204020204" pitchFamily="34" charset="-122"/>
              </a:rPr>
              <a:t>“3必有”</a:t>
            </a:r>
            <a:endParaRPr lang="zh-CN" altLang="en-US" sz="4000" b="1">
              <a:solidFill>
                <a:srgbClr val="000000"/>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rgbClr val="000000"/>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rgbClr val="000000"/>
              </a:solidFill>
              <a:latin typeface="Times New Roman" panose="02020603050405020304" charset="0"/>
              <a:ea typeface="微软雅黑" panose="020B0503020204020204" pitchFamily="34" charset="-122"/>
              <a:sym typeface="+mn-ea"/>
            </a:endParaRPr>
          </a:p>
        </p:txBody>
      </p:sp>
      <p:sp>
        <p:nvSpPr>
          <p:cNvPr id="6" name="文本框 5"/>
          <p:cNvSpPr txBox="1">
            <a:spLocks noChangeArrowheads="1"/>
          </p:cNvSpPr>
          <p:nvPr>
            <p:custDataLst>
              <p:tags r:id="rId9"/>
            </p:custDataLst>
          </p:nvPr>
        </p:nvSpPr>
        <p:spPr bwMode="auto">
          <a:xfrm>
            <a:off x="1220788" y="2565400"/>
            <a:ext cx="5481637"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有危险必有警示</a:t>
            </a:r>
            <a:endParaRPr lang="zh-CN" altLang="en-US" sz="4000">
              <a:solidFill>
                <a:schemeClr val="lt1">
                  <a:lumMod val="50000"/>
                </a:schemeClr>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有操作必有防护</a:t>
            </a:r>
            <a:endParaRPr lang="zh-CN" altLang="en-US" sz="4000">
              <a:solidFill>
                <a:schemeClr val="lt1">
                  <a:lumMod val="50000"/>
                </a:schemeClr>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a:solidFill>
                  <a:schemeClr val="lt1">
                    <a:lumMod val="50000"/>
                  </a:schemeClr>
                </a:solidFill>
                <a:latin typeface="Times New Roman" panose="02020603050405020304" charset="0"/>
                <a:sym typeface="微软雅黑" panose="020B0503020204020204" pitchFamily="34" charset="-122"/>
              </a:rPr>
              <a:t>有紧急情况必有预案</a:t>
            </a:r>
            <a:endParaRPr lang="zh-CN" altLang="en-US" sz="4000">
              <a:solidFill>
                <a:schemeClr val="lt1">
                  <a:lumMod val="50000"/>
                </a:schemeClr>
              </a:solidFill>
              <a:latin typeface="Times New Roman" panose="02020603050405020304" charset="0"/>
              <a:sym typeface="微软雅黑" panose="020B0503020204020204" pitchFamily="34" charset="-122"/>
            </a:endParaRPr>
          </a:p>
        </p:txBody>
      </p:sp>
      <p:sp>
        <p:nvSpPr>
          <p:cNvPr id="73740" name="文本框 8"/>
          <p:cNvSpPr txBox="1">
            <a:spLocks noChangeArrowheads="1"/>
          </p:cNvSpPr>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a:solidFill>
                  <a:schemeClr val="accent1"/>
                </a:solidFill>
                <a:latin typeface="Times New Roman" panose="02020603050405020304" charset="0"/>
                <a:ea typeface="微软雅黑" panose="020B0503020204020204" pitchFamily="34" charset="-122"/>
              </a:rPr>
              <a:t>20个“必有”</a:t>
            </a:r>
            <a:endParaRPr lang="zh-CN" altLang="en-US" sz="4800">
              <a:solidFill>
                <a:schemeClr val="accent1"/>
              </a:solidFill>
              <a:latin typeface="Times New Roman" panose="02020603050405020304" charset="0"/>
              <a:ea typeface="微软雅黑" panose="020B0503020204020204" pitchFamily="34" charset="-122"/>
            </a:endParaRPr>
          </a:p>
        </p:txBody>
      </p:sp>
      <p:pic>
        <p:nvPicPr>
          <p:cNvPr id="11" name="图片 10"/>
          <p:cNvPicPr>
            <a:picLocks noChangeAspect="1" noChangeArrowheads="1"/>
          </p:cNvPicPr>
          <p:nvPr/>
        </p:nvPicPr>
        <p:blipFill>
          <a:blip r:embed="rId10">
            <a:lum contrast="24000"/>
            <a:extLst>
              <a:ext uri="{28A0092B-C50C-407E-A947-70E740481C1C}">
                <a14:useLocalDpi xmlns:a14="http://schemas.microsoft.com/office/drawing/2010/main" val="0"/>
              </a:ext>
            </a:extLst>
          </a:blip>
          <a:srcRect/>
          <a:stretch>
            <a:fillRect/>
          </a:stretch>
        </p:blipFill>
        <p:spPr bwMode="auto">
          <a:xfrm>
            <a:off x="0" y="-25400"/>
            <a:ext cx="1222057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5">
                                            <p:txEl>
                                              <p:pRg st="1" end="1"/>
                                            </p:txEl>
                                          </p:spTgt>
                                        </p:tgtEl>
                                        <p:attrNameLst>
                                          <p:attrName>style.visibility</p:attrName>
                                        </p:attrNameLst>
                                      </p:cBhvr>
                                      <p:to>
                                        <p:strVal val="visible"/>
                                      </p:to>
                                    </p:set>
                                  </p:childTnLst>
                                </p:cTn>
                              </p:par>
                            </p:childTnLst>
                          </p:cTn>
                        </p:par>
                        <p:par>
                          <p:cTn id="11" fill="hold">
                            <p:stCondLst>
                              <p:cond delay="375"/>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build="p"/>
      <p:bldP spid="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4761"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作业安全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“4必有”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4763" name="文本框 5"/>
          <p:cNvSpPr txBox="1">
            <a:spLocks noChangeArrowheads="1"/>
          </p:cNvSpPr>
          <p:nvPr>
            <p:custDataLst>
              <p:tags r:id="rId9"/>
            </p:custDataLst>
          </p:nvPr>
        </p:nvSpPr>
        <p:spPr bwMode="auto">
          <a:xfrm>
            <a:off x="1220788" y="2108200"/>
            <a:ext cx="54816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特种作业必有证件</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高空作业必有三宝</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有动火必有灭火器</a:t>
            </a:r>
            <a:endParaRPr lang="zh-CN" altLang="en-US" sz="40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4000" b="1">
                <a:solidFill>
                  <a:schemeClr val="lt1"/>
                </a:solidFill>
                <a:latin typeface="Times New Roman" panose="02020603050405020304" charset="0"/>
                <a:sym typeface="微软雅黑" panose="020B0503020204020204" pitchFamily="34" charset="-122"/>
              </a:rPr>
              <a:t>有检修必有断电挂牌</a:t>
            </a:r>
            <a:endParaRPr lang="zh-CN" altLang="en-US" sz="4000" b="1">
              <a:solidFill>
                <a:schemeClr val="lt1"/>
              </a:solidFill>
              <a:latin typeface="Times New Roman" panose="02020603050405020304" charset="0"/>
              <a:sym typeface="微软雅黑" panose="020B0503020204020204" pitchFamily="34" charset="-122"/>
            </a:endParaRPr>
          </a:p>
        </p:txBody>
      </p:sp>
      <p:sp>
        <p:nvSpPr>
          <p:cNvPr id="74764"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5785"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电气安全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“5必有”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0525"/>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5787" name="文本框 5"/>
          <p:cNvSpPr txBox="1">
            <a:spLocks noChangeArrowheads="1"/>
          </p:cNvSpPr>
          <p:nvPr>
            <p:custDataLst>
              <p:tags r:id="rId9"/>
            </p:custDataLst>
          </p:nvPr>
        </p:nvSpPr>
        <p:spPr bwMode="auto">
          <a:xfrm>
            <a:off x="1724025" y="1787525"/>
            <a:ext cx="497840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有特危必有联锁</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有设备必有接地</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有明线必有穿管</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有按钮必有标识</a:t>
            </a:r>
            <a:endParaRPr lang="zh-CN" altLang="en-US" sz="36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600" b="1">
                <a:solidFill>
                  <a:schemeClr val="lt1"/>
                </a:solidFill>
                <a:latin typeface="Times New Roman" panose="02020603050405020304" charset="0"/>
                <a:sym typeface="微软雅黑" panose="020B0503020204020204" pitchFamily="34" charset="-122"/>
              </a:rPr>
              <a:t>有粉尘必有防爆</a:t>
            </a:r>
            <a:endParaRPr lang="zh-CN" altLang="en-US" sz="3600" b="1">
              <a:solidFill>
                <a:schemeClr val="lt1"/>
              </a:solidFill>
              <a:latin typeface="Times New Roman" panose="02020603050405020304" charset="0"/>
              <a:sym typeface="微软雅黑" panose="020B0503020204020204" pitchFamily="34" charset="-122"/>
            </a:endParaRPr>
          </a:p>
        </p:txBody>
      </p:sp>
      <p:sp>
        <p:nvSpPr>
          <p:cNvPr id="75788"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92313"/>
            <a:ext cx="3949700" cy="4067175"/>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706563"/>
            <a:ext cx="6040437" cy="4370387"/>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solidFill>
                <a:schemeClr val="lt1"/>
              </a:solidFill>
              <a:latin typeface="+mn-ea"/>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6809" name="文本框 4"/>
          <p:cNvSpPr txBox="1">
            <a:spLocks noChangeArrowheads="1"/>
          </p:cNvSpPr>
          <p:nvPr/>
        </p:nvSpPr>
        <p:spPr bwMode="auto">
          <a:xfrm>
            <a:off x="7927975" y="3308350"/>
            <a:ext cx="371157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a:solidFill>
                  <a:srgbClr val="FFFFFF"/>
                </a:solidFill>
                <a:latin typeface="Times New Roman" panose="02020603050405020304" charset="0"/>
                <a:ea typeface="微软雅黑" panose="020B0503020204020204" pitchFamily="34" charset="-122"/>
              </a:rPr>
              <a:t>机械安全</a:t>
            </a:r>
            <a:endParaRPr lang="zh-CN" altLang="en-US" sz="4000" b="1">
              <a:solidFill>
                <a:srgbClr val="FFFFFF"/>
              </a:solidFill>
              <a:latin typeface="Times New Roman" panose="02020603050405020304" charset="0"/>
              <a:ea typeface="微软雅黑" panose="020B0503020204020204" pitchFamily="34" charset="-122"/>
            </a:endParaRPr>
          </a:p>
          <a:p>
            <a:pPr algn="ctr"/>
            <a:r>
              <a:rPr lang="zh-CN" altLang="en-US" sz="4000" b="1">
                <a:solidFill>
                  <a:srgbClr val="FFFFFF"/>
                </a:solidFill>
                <a:latin typeface="Times New Roman" panose="02020603050405020304" charset="0"/>
                <a:ea typeface="微软雅黑" panose="020B0503020204020204" pitchFamily="34" charset="-122"/>
              </a:rPr>
              <a:t>“6必有”</a:t>
            </a: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392113"/>
            <a:ext cx="6292850" cy="521970"/>
          </a:xfrm>
          <a:prstGeom prst="rect">
            <a:avLst/>
          </a:prstGeom>
          <a:noFill/>
        </p:spPr>
        <p:txBody>
          <a:bodyPr>
            <a:spAutoFit/>
          </a:bodyPr>
          <a:lstStyle/>
          <a:p>
            <a:pPr fontAlgn="auto"/>
            <a:r>
              <a:rPr lang="zh-CN" altLang="en-US" sz="2800" b="1" noProof="1">
                <a:solidFill>
                  <a:schemeClr val="accent1"/>
                </a:solidFill>
                <a:latin typeface="Times New Roman" panose="02020603050405020304" charset="0"/>
                <a:ea typeface="微软雅黑" panose="020B0503020204020204" pitchFamily="34" charset="-122"/>
                <a:sym typeface="+mn-ea"/>
              </a:rPr>
              <a:t>节后复工安全生产的关键控制点</a:t>
            </a:r>
            <a:endParaRPr lang="zh-CN" altLang="en-US" sz="2800" b="1" noProof="1">
              <a:solidFill>
                <a:schemeClr val="accent1"/>
              </a:solidFill>
              <a:latin typeface="Times New Roman" panose="02020603050405020304" charset="0"/>
              <a:ea typeface="微软雅黑" panose="020B0503020204020204" pitchFamily="34" charset="-122"/>
              <a:sym typeface="+mn-ea"/>
            </a:endParaRPr>
          </a:p>
        </p:txBody>
      </p:sp>
      <p:sp>
        <p:nvSpPr>
          <p:cNvPr id="76811" name="文本框 5"/>
          <p:cNvSpPr txBox="1">
            <a:spLocks noChangeArrowheads="1"/>
          </p:cNvSpPr>
          <p:nvPr>
            <p:custDataLst>
              <p:tags r:id="rId9"/>
            </p:custDataLst>
          </p:nvPr>
        </p:nvSpPr>
        <p:spPr bwMode="auto">
          <a:xfrm>
            <a:off x="2365375" y="1577975"/>
            <a:ext cx="435610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有轮必有罩</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有轴必有套</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有台必有栏</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有孔洞必有盖板</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有轧点必有挡板</a:t>
            </a:r>
            <a:endParaRPr lang="zh-CN" altLang="en-US" sz="3200" b="1">
              <a:solidFill>
                <a:schemeClr val="lt1"/>
              </a:solidFill>
              <a:latin typeface="Times New Roman" panose="02020603050405020304" charset="0"/>
              <a:sym typeface="微软雅黑" panose="020B0503020204020204" pitchFamily="34" charset="-122"/>
            </a:endParaRPr>
          </a:p>
          <a:p>
            <a:pPr>
              <a:lnSpc>
                <a:spcPct val="150000"/>
              </a:lnSpc>
              <a:buFont typeface="Wingdings" panose="05000000000000000000" pitchFamily="2" charset="2"/>
              <a:buChar char="u"/>
            </a:pPr>
            <a:r>
              <a:rPr lang="zh-CN" altLang="en-US" sz="3200" b="1">
                <a:solidFill>
                  <a:schemeClr val="lt1"/>
                </a:solidFill>
                <a:latin typeface="Times New Roman" panose="02020603050405020304" charset="0"/>
                <a:sym typeface="微软雅黑" panose="020B0503020204020204" pitchFamily="34" charset="-122"/>
              </a:rPr>
              <a:t>有气瓶必有扳手</a:t>
            </a:r>
            <a:endParaRPr lang="zh-CN" altLang="en-US" sz="3200" b="1">
              <a:solidFill>
                <a:schemeClr val="lt1"/>
              </a:solidFill>
              <a:latin typeface="Times New Roman" panose="02020603050405020304" charset="0"/>
              <a:sym typeface="微软雅黑" panose="020B0503020204020204" pitchFamily="34" charset="-122"/>
            </a:endParaRPr>
          </a:p>
        </p:txBody>
      </p:sp>
      <p:sp>
        <p:nvSpPr>
          <p:cNvPr id="76812" name="文本框 8"/>
          <p:cNvSpPr txBox="1">
            <a:spLocks noChangeArrowheads="1"/>
          </p:cNvSpPr>
          <p:nvPr>
            <p:custDataLst>
              <p:tags r:id="rId10"/>
            </p:custDataLst>
          </p:nvPr>
        </p:nvSpPr>
        <p:spPr bwMode="auto">
          <a:xfrm>
            <a:off x="7554913" y="228600"/>
            <a:ext cx="3548062" cy="829945"/>
          </a:xfrm>
          <a:prstGeom prst="rect">
            <a:avLst/>
          </a:prstGeom>
          <a:noFill/>
          <a:ln w="9525">
            <a:solidFill>
              <a:schemeClr val="accent2"/>
            </a:solidFill>
            <a:round/>
          </a:ln>
          <a:extLst>
            <a:ext uri="{909E8E84-426E-40DD-AFC4-6F175D3DCCD1}">
              <a14:hiddenFill xmlns:a14="http://schemas.microsoft.com/office/drawing/2010/main">
                <a:solidFill>
                  <a:srgbClr val="FFFFFF"/>
                </a:solidFill>
              </a14:hiddenFill>
            </a:ext>
          </a:extLst>
        </p:spPr>
        <p:txBody>
          <a:bodyPr>
            <a:spAutoFit/>
          </a:bodyPr>
          <a:lstStyle/>
          <a:p>
            <a:r>
              <a:rPr lang="zh-CN" altLang="en-US" sz="4800" b="1">
                <a:solidFill>
                  <a:srgbClr val="000000"/>
                </a:solidFill>
                <a:latin typeface="Times New Roman" panose="02020603050405020304" charset="0"/>
                <a:ea typeface="微软雅黑" panose="020B0503020204020204" pitchFamily="34" charset="-122"/>
              </a:rPr>
              <a:t>20个“必有”</a:t>
            </a:r>
            <a:endParaRPr lang="zh-CN" altLang="en-US" sz="48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图片 2"/>
          <p:cNvPicPr>
            <a:picLocks noChangeArrowheads="1"/>
          </p:cNvPicPr>
          <p:nvPr/>
        </p:nvPicPr>
        <p:blipFill>
          <a:blip r:embed="rId1">
            <a:lum contrast="24000"/>
            <a:extLst>
              <a:ext uri="{28A0092B-C50C-407E-A947-70E740481C1C}">
                <a14:useLocalDpi xmlns:a14="http://schemas.microsoft.com/office/drawing/2010/main" val="0"/>
              </a:ext>
            </a:extLst>
          </a:blip>
          <a:srcRect/>
          <a:stretch>
            <a:fillRect/>
          </a:stretch>
        </p:blipFill>
        <p:spPr bwMode="auto">
          <a:xfrm>
            <a:off x="-19050" y="-3175"/>
            <a:ext cx="12241213"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检查的关键在整改</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0" name="文本框 9"/>
          <p:cNvSpPr txBox="1"/>
          <p:nvPr/>
        </p:nvSpPr>
        <p:spPr>
          <a:xfrm>
            <a:off x="2505075" y="257175"/>
            <a:ext cx="6292850" cy="706755"/>
          </a:xfrm>
          <a:prstGeom prst="rect">
            <a:avLst/>
          </a:prstGeom>
          <a:noFill/>
        </p:spPr>
        <p:txBody>
          <a:bodyPr>
            <a:spAutoFit/>
          </a:bodyPr>
          <a:lstStyle/>
          <a:p>
            <a:pPr fontAlgn="auto"/>
            <a:r>
              <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rPr>
              <a:t>检查的关键在整改</a:t>
            </a:r>
            <a:endParaRPr lang="zh-CN" altLang="en-US" sz="4000" b="1" noProof="1">
              <a:solidFill>
                <a:schemeClr val="accent1"/>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sym typeface="+mn-ea"/>
            </a:endParaRPr>
          </a:p>
        </p:txBody>
      </p:sp>
      <p:sp>
        <p:nvSpPr>
          <p:cNvPr id="1387523" name="Rectangle 3"/>
          <p:cNvSpPr>
            <a:spLocks noChangeArrowheads="1"/>
          </p:cNvSpPr>
          <p:nvPr>
            <p:custDataLst>
              <p:tags r:id="rId4"/>
            </p:custDataLst>
          </p:nvPr>
        </p:nvSpPr>
        <p:spPr bwMode="auto">
          <a:xfrm>
            <a:off x="2032000" y="1601788"/>
            <a:ext cx="8742363" cy="1090612"/>
          </a:xfrm>
          <a:prstGeom prst="rect">
            <a:avLst/>
          </a:prstGeom>
          <a:solidFill>
            <a:schemeClr val="accent5"/>
          </a:solidFill>
          <a:ln w="9525">
            <a:solidFill>
              <a:schemeClr val="dk2"/>
            </a:solidFill>
            <a:miter lim="800000"/>
          </a:ln>
        </p:spPr>
        <p:txBody>
          <a:bodyPr wrap="none" anchor="ctr"/>
          <a:lstStyle/>
          <a:p>
            <a:pPr algn="ctr"/>
            <a:r>
              <a:rPr lang="zh-CN" altLang="en-US" sz="2400" b="1">
                <a:solidFill>
                  <a:srgbClr val="FFFFFF"/>
                </a:solidFill>
                <a:latin typeface="宋体" panose="02010600030101010101" pitchFamily="2" charset="-122"/>
                <a:ea typeface="宋体" panose="02010600030101010101" pitchFamily="2" charset="-122"/>
              </a:rPr>
              <a:t>  </a:t>
            </a:r>
            <a:endParaRPr lang="zh-CN" altLang="en-US" sz="2400" b="1">
              <a:solidFill>
                <a:srgbClr val="FFFFFF"/>
              </a:solidFill>
              <a:latin typeface="宋体" panose="02010600030101010101" pitchFamily="2" charset="-122"/>
              <a:ea typeface="宋体" panose="02010600030101010101" pitchFamily="2" charset="-122"/>
            </a:endParaRPr>
          </a:p>
        </p:txBody>
      </p:sp>
      <p:sp>
        <p:nvSpPr>
          <p:cNvPr id="6" name="文本框 5"/>
          <p:cNvSpPr txBox="1"/>
          <p:nvPr>
            <p:custDataLst>
              <p:tags r:id="rId5"/>
            </p:custDataLst>
          </p:nvPr>
        </p:nvSpPr>
        <p:spPr>
          <a:xfrm>
            <a:off x="2032000" y="1601788"/>
            <a:ext cx="8636000" cy="1076325"/>
          </a:xfrm>
          <a:prstGeom prst="rect">
            <a:avLst/>
          </a:prstGeom>
          <a:noFill/>
        </p:spPr>
        <p:txBody>
          <a:bodyPr>
            <a:spAutoFit/>
          </a:bodyPr>
          <a:lstStyle/>
          <a:p>
            <a:pPr>
              <a:buFontTx/>
              <a:buNone/>
              <a:defRPr/>
            </a:pPr>
            <a:r>
              <a:rPr lang="zh-CN" altLang="en-US" sz="3200" b="1" dirty="0">
                <a:solidFill>
                  <a:schemeClr val="lt1"/>
                </a:solidFill>
                <a:latin typeface="Times New Roman" panose="02020603050405020304" charset="0"/>
                <a:ea typeface="微软雅黑" panose="020B0503020204020204" pitchFamily="34" charset="-122"/>
                <a:sym typeface="+mn-ea"/>
              </a:rPr>
              <a:t>在</a:t>
            </a:r>
            <a:r>
              <a:rPr lang="zh-CN" sz="3200" b="1" dirty="0">
                <a:solidFill>
                  <a:schemeClr val="lt1"/>
                </a:solidFill>
                <a:latin typeface="Times New Roman" panose="02020603050405020304" charset="0"/>
                <a:ea typeface="微软雅黑" panose="020B0503020204020204" pitchFamily="34" charset="-122"/>
                <a:sym typeface="+mn-ea"/>
              </a:rPr>
              <a:t>有较大危险因素的生产经营场所和有关设施、设备上，</a:t>
            </a:r>
            <a:r>
              <a:rPr lang="zh-CN" altLang="en-US" sz="3200" b="1" dirty="0">
                <a:solidFill>
                  <a:schemeClr val="lt1"/>
                </a:solidFill>
                <a:latin typeface="Times New Roman" panose="02020603050405020304" charset="0"/>
                <a:ea typeface="微软雅黑" panose="020B0503020204020204" pitchFamily="34" charset="-122"/>
                <a:sym typeface="+mn-ea"/>
              </a:rPr>
              <a:t>应</a:t>
            </a:r>
            <a:r>
              <a:rPr lang="zh-CN" sz="3200" b="1" dirty="0">
                <a:solidFill>
                  <a:schemeClr val="lt1"/>
                </a:solidFill>
                <a:latin typeface="Times New Roman" panose="02020603050405020304" charset="0"/>
                <a:ea typeface="微软雅黑" panose="020B0503020204020204" pitchFamily="34" charset="-122"/>
                <a:sym typeface="+mn-ea"/>
              </a:rPr>
              <a:t>设置</a:t>
            </a:r>
            <a:r>
              <a:rPr lang="zh-CN" altLang="en-US" sz="3200" b="1" dirty="0">
                <a:solidFill>
                  <a:schemeClr val="lt1"/>
                </a:solidFill>
                <a:latin typeface="Times New Roman" panose="02020603050405020304" charset="0"/>
                <a:ea typeface="微软雅黑" panose="020B0503020204020204" pitchFamily="34" charset="-122"/>
                <a:sym typeface="+mn-ea"/>
              </a:rPr>
              <a:t>明显的</a:t>
            </a:r>
            <a:r>
              <a:rPr lang="zh-CN" sz="3200" b="1" dirty="0">
                <a:solidFill>
                  <a:schemeClr val="lt1"/>
                </a:solidFill>
                <a:latin typeface="Times New Roman" panose="02020603050405020304" charset="0"/>
                <a:ea typeface="微软雅黑" panose="020B0503020204020204" pitchFamily="34" charset="-122"/>
                <a:sym typeface="+mn-ea"/>
              </a:rPr>
              <a:t>安全警示标志</a:t>
            </a:r>
            <a:endParaRPr lang="zh-CN" altLang="en-US" sz="3200" b="1" dirty="0">
              <a:solidFill>
                <a:schemeClr val="lt1"/>
              </a:solidFill>
              <a:latin typeface="Times New Roman" panose="02020603050405020304" charset="0"/>
              <a:ea typeface="微软雅黑" panose="020B0503020204020204" pitchFamily="34" charset="-122"/>
              <a:sym typeface="+mn-ea"/>
            </a:endParaRPr>
          </a:p>
        </p:txBody>
      </p:sp>
      <p:sp>
        <p:nvSpPr>
          <p:cNvPr id="7" name="矩形 6"/>
          <p:cNvSpPr/>
          <p:nvPr>
            <p:custDataLst>
              <p:tags r:id="rId6"/>
            </p:custDataLst>
          </p:nvPr>
        </p:nvSpPr>
        <p:spPr>
          <a:xfrm>
            <a:off x="2032000" y="2924175"/>
            <a:ext cx="4214813" cy="3138170"/>
          </a:xfrm>
          <a:prstGeom prst="rect">
            <a:avLst/>
          </a:prstGeom>
          <a:solidFill>
            <a:schemeClr val="lt1"/>
          </a:solidFill>
          <a:ln>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a:buFontTx/>
              <a:buNone/>
              <a:defRPr/>
            </a:pPr>
            <a:r>
              <a:rPr lang="zh-CN" altLang="en-US" sz="2200" b="1" dirty="0">
                <a:solidFill>
                  <a:srgbClr val="000000"/>
                </a:solidFill>
                <a:latin typeface="Times New Roman" panose="02020603050405020304" charset="0"/>
                <a:ea typeface="微软雅黑" panose="020B0503020204020204" pitchFamily="34" charset="-122"/>
              </a:rPr>
              <a:t>未做到的，责令限期改正，处五万元以下的罚款；逾期未改正的，处五万元以上二十万元以下的罚款，对其直接负责的主管人员和其他直接责任人员处一万元以上二万元以下的罚款；情节严重的，责令停产停业整顿；构成犯罪的，依照刑法有关规定追究刑事责任</a:t>
            </a:r>
            <a:r>
              <a:rPr lang="zh-CN" altLang="en-US" sz="2200" b="1" dirty="0">
                <a:solidFill>
                  <a:srgbClr val="000000"/>
                </a:solidFill>
                <a:latin typeface="Times New Roman" panose="02020603050405020304" charset="0"/>
                <a:ea typeface="微软雅黑" panose="020B0503020204020204" pitchFamily="34" charset="-122"/>
                <a:sym typeface="Wingdings" panose="05000000000000000000" pitchFamily="2" charset="2"/>
              </a:rPr>
              <a:t>（安全生产法第九十九条）</a:t>
            </a:r>
            <a:endParaRPr lang="zh-CN" altLang="en-US" sz="2200" b="1" dirty="0">
              <a:solidFill>
                <a:srgbClr val="000000"/>
              </a:solidFill>
              <a:latin typeface="Times New Roman" panose="02020603050405020304" charset="0"/>
              <a:ea typeface="微软雅黑" panose="020B0503020204020204" pitchFamily="34" charset="-122"/>
              <a:sym typeface="Wingdings" panose="05000000000000000000" pitchFamily="2" charset="2"/>
            </a:endParaRPr>
          </a:p>
        </p:txBody>
      </p:sp>
      <p:pic>
        <p:nvPicPr>
          <p:cNvPr id="8"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9550" y="2924175"/>
            <a:ext cx="4214813" cy="3468688"/>
          </a:xfrm>
          <a:prstGeom prst="rect">
            <a:avLst/>
          </a:prstGeom>
          <a:noFill/>
          <a:ln>
            <a:noFill/>
          </a:ln>
          <a:effectLst>
            <a:prstShdw prst="shdw17" dist="17961" dir="2700000">
              <a:srgbClr val="11688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7523"/>
                                        </p:tgtEl>
                                        <p:attrNameLst>
                                          <p:attrName>style.visibility</p:attrName>
                                        </p:attrNameLst>
                                      </p:cBhvr>
                                      <p:to>
                                        <p:strVal val="visible"/>
                                      </p:to>
                                    </p:set>
                                    <p:anim calcmode="lin" valueType="num">
                                      <p:cBhvr additive="base">
                                        <p:cTn id="7" dur="500" fill="hold"/>
                                        <p:tgtEl>
                                          <p:spTgt spid="1387523"/>
                                        </p:tgtEl>
                                        <p:attrNameLst>
                                          <p:attrName>ppt_x</p:attrName>
                                        </p:attrNameLst>
                                      </p:cBhvr>
                                      <p:tavLst>
                                        <p:tav tm="0">
                                          <p:val>
                                            <p:strVal val="#ppt_x"/>
                                          </p:val>
                                        </p:tav>
                                        <p:tav tm="100000">
                                          <p:val>
                                            <p:strVal val="#ppt_x"/>
                                          </p:val>
                                        </p:tav>
                                      </p:tavLst>
                                    </p:anim>
                                    <p:anim calcmode="lin" valueType="num">
                                      <p:cBhvr additive="base">
                                        <p:cTn id="8" dur="500" fill="hold"/>
                                        <p:tgtEl>
                                          <p:spTgt spid="1387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3" grpId="0" bldLvl="0" animBg="1" autoUpdateAnimBg="0"/>
      <p:bldP spid="7" grpId="0" animBg="1" autoUpdateAnimBg="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图片 1"/>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7938" y="-12700"/>
            <a:ext cx="12253912"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6602413" y="433388"/>
            <a:ext cx="2601912"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a:defRPr>
                <a:solidFill>
                  <a:schemeClr val="tx1"/>
                </a:solidFill>
                <a:latin typeface="Calibri" panose="020F0502020204030204" pitchFamily="34" charset="0"/>
                <a:ea typeface="微软雅黑" panose="020B0503020204020204" pitchFamily="34" charset="-122"/>
              </a:defRPr>
            </a:lvl2pPr>
            <a:lvl3pPr>
              <a:defRPr>
                <a:solidFill>
                  <a:schemeClr val="tx1"/>
                </a:solidFill>
                <a:latin typeface="Calibri" panose="020F0502020204030204" pitchFamily="34" charset="0"/>
                <a:ea typeface="微软雅黑" panose="020B0503020204020204" pitchFamily="34" charset="-122"/>
              </a:defRPr>
            </a:lvl3pPr>
            <a:lvl4pPr>
              <a:defRPr>
                <a:solidFill>
                  <a:schemeClr val="tx1"/>
                </a:solidFill>
                <a:latin typeface="Calibri" panose="020F0502020204030204" pitchFamily="34" charset="0"/>
                <a:ea typeface="微软雅黑" panose="020B0503020204020204" pitchFamily="34" charset="-122"/>
              </a:defRPr>
            </a:lvl4pPr>
            <a:lvl5pPr>
              <a:defRPr>
                <a:solidFill>
                  <a:schemeClr val="tx1"/>
                </a:solidFill>
                <a:latin typeface="Calibri" panose="020F050202020403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endParaRPr lang="zh-CN" altLang="en-US" sz="1400">
              <a:solidFill>
                <a:srgbClr val="333639"/>
              </a:solidFill>
              <a:sym typeface="Calibri" panose="020F0502020204030204" pitchFamily="34" charset="0"/>
            </a:endParaRPr>
          </a:p>
        </p:txBody>
      </p:sp>
      <p:sp>
        <p:nvSpPr>
          <p:cNvPr id="4" name="矩形 3"/>
          <p:cNvSpPr/>
          <p:nvPr>
            <p:custDataLst>
              <p:tags r:id="rId2"/>
            </p:custDataLst>
          </p:nvPr>
        </p:nvSpPr>
        <p:spPr>
          <a:xfrm>
            <a:off x="6427788" y="5818188"/>
            <a:ext cx="5489575" cy="822325"/>
          </a:xfrm>
          <a:prstGeom prst="rect">
            <a:avLst/>
          </a:prstGeom>
          <a:solidFill>
            <a:schemeClr val="accent5">
              <a:alpha val="8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15" name="文本框 14"/>
          <p:cNvSpPr txBox="1"/>
          <p:nvPr/>
        </p:nvSpPr>
        <p:spPr>
          <a:xfrm>
            <a:off x="6473825" y="5818188"/>
            <a:ext cx="5443538" cy="829945"/>
          </a:xfrm>
          <a:prstGeom prst="rect">
            <a:avLst/>
          </a:prstGeom>
          <a:noFill/>
        </p:spPr>
        <p:txBody>
          <a:bodyPr>
            <a:spAutoFit/>
          </a:bodyPr>
          <a:lstStyle/>
          <a:p>
            <a:pPr algn="just" fontAlgn="auto"/>
            <a:r>
              <a:rPr lang="en-US" altLang="zh-CN" sz="4000" noProof="1">
                <a:solidFill>
                  <a:srgbClr val="FFFFFF"/>
                </a:solidFill>
                <a:latin typeface="Times New Roman" panose="02020603050405020304" charset="0"/>
                <a:ea typeface="微软雅黑" panose="020B0503020204020204" pitchFamily="34" charset="-122"/>
              </a:rPr>
              <a:t>  </a:t>
            </a:r>
            <a:r>
              <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rPr>
              <a:t>整改的关键在预控</a:t>
            </a:r>
            <a:endParaRPr lang="zh-CN" altLang="en-US" sz="4800" b="1" noProof="1">
              <a:ln w="12700" cmpd="sng">
                <a:noFill/>
                <a:prstDash val="solid"/>
              </a:ln>
              <a:solidFill>
                <a:srgbClr val="FFFFFF"/>
              </a:solidFill>
              <a:effectLst>
                <a:outerShdw blurRad="38100" dist="19050" dir="2700000" algn="tl" rotWithShape="0">
                  <a:schemeClr val="dk1">
                    <a:alpha val="40000"/>
                  </a:schemeClr>
                </a:outerShdw>
              </a:effectLst>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iterate type="lt">
                                    <p:tmAbs val="75"/>
                                  </p:iterate>
                                  <p:childTnLst>
                                    <p:set>
                                      <p:cBhvr>
                                        <p:cTn id="6" dur="1" fill="hold">
                                          <p:stCondLst>
                                            <p:cond delay="74"/>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dvAuto="0" autoUpdateAnimBg="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736725" y="601663"/>
            <a:ext cx="9756775" cy="1357312"/>
          </a:xfrm>
        </p:spPr>
        <p:txBody>
          <a:bodyPr/>
          <a:lstStyle/>
          <a:p>
            <a:pPr fontAlgn="auto"/>
            <a:r>
              <a:rPr lang="zh-CN" altLang="en-US" sz="4000" noProof="1">
                <a:solidFill>
                  <a:schemeClr val="accent1"/>
                </a:solidFill>
                <a:latin typeface="Times New Roman" panose="02020603050405020304" charset="0"/>
                <a:ea typeface="微软雅黑" panose="020B0503020204020204" pitchFamily="34" charset="-122"/>
                <a:sym typeface="+mn-ea"/>
              </a:rPr>
              <a:t>节后复工复产温馨提醒：</a:t>
            </a:r>
            <a:endParaRPr lang="zh-CN" altLang="en-US" sz="4000" noProof="1">
              <a:solidFill>
                <a:schemeClr val="accent1"/>
              </a:solidFill>
              <a:latin typeface="Times New Roman" panose="02020603050405020304" charset="0"/>
              <a:ea typeface="微软雅黑" panose="020B0503020204020204" pitchFamily="34" charset="-122"/>
              <a:sym typeface="+mn-ea"/>
            </a:endParaRPr>
          </a:p>
        </p:txBody>
      </p:sp>
      <p:sp>
        <p:nvSpPr>
          <p:cNvPr id="18" name="TextBox 18"/>
          <p:cNvSpPr txBox="1">
            <a:spLocks noChangeArrowheads="1"/>
          </p:cNvSpPr>
          <p:nvPr/>
        </p:nvSpPr>
        <p:spPr bwMode="auto">
          <a:xfrm>
            <a:off x="3771900" y="2581275"/>
            <a:ext cx="772096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en-US" altLang="zh-CN" sz="2400" b="1">
                <a:solidFill>
                  <a:srgbClr val="FFFFFF"/>
                </a:solidFill>
                <a:latin typeface="Times New Roman" panose="02020603050405020304" charset="0"/>
                <a:ea typeface="微软雅黑" panose="020B0503020204020204" pitchFamily="34" charset="-122"/>
              </a:rPr>
              <a:t>        </a:t>
            </a:r>
            <a:r>
              <a:rPr lang="zh-CN" altLang="en-US" sz="2400" b="1">
                <a:solidFill>
                  <a:srgbClr val="FFFFFF"/>
                </a:solidFill>
                <a:latin typeface="Times New Roman" panose="02020603050405020304" charset="0"/>
                <a:ea typeface="微软雅黑" panose="020B0503020204020204" pitchFamily="34" charset="-122"/>
              </a:rPr>
              <a:t>节后复工复产时段属于各类生产安全事故易发高发时期，各部门和单位要对节后的安全生产工作格外小心，克服“假期综合症”等不利因素影响，制定可行的复工复产方案，开展一次全面的安全检查，开展一次全员安全教育。</a:t>
            </a:r>
            <a:r>
              <a:rPr lang="zh-CN" altLang="en-US" sz="2400" b="1">
                <a:solidFill>
                  <a:schemeClr val="lt1"/>
                </a:solidFill>
                <a:latin typeface="Times New Roman" panose="02020603050405020304" charset="0"/>
                <a:sym typeface="微软雅黑" panose="020B0503020204020204" pitchFamily="34" charset="-122"/>
              </a:rPr>
              <a:t>抓早、抓细、抓实地做好节后复工复产安全生产工作，切实有效遏制生产安全事故发生。</a:t>
            </a:r>
            <a:endParaRPr lang="zh-CN" altLang="en-US" sz="2400" b="1">
              <a:solidFill>
                <a:srgbClr val="FFFFFF"/>
              </a:solidFill>
              <a:latin typeface="Times New Roman" panose="02020603050405020304" charset="0"/>
              <a:ea typeface="微软雅黑" panose="020B0503020204020204" pitchFamily="34" charset="-122"/>
            </a:endParaRPr>
          </a:p>
        </p:txBody>
      </p:sp>
      <p:sp>
        <p:nvSpPr>
          <p:cNvPr id="32" name="椭圆 31"/>
          <p:cNvSpPr/>
          <p:nvPr>
            <p:custDataLst>
              <p:tags r:id="rId1"/>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4" name="Freeform 8"/>
          <p:cNvSpPr/>
          <p:nvPr>
            <p:custDataLst>
              <p:tags r:id="rId2"/>
            </p:custDataLst>
          </p:nvPr>
        </p:nvSpPr>
        <p:spPr bwMode="auto">
          <a:xfrm>
            <a:off x="1736725" y="3467735"/>
            <a:ext cx="1318895" cy="951865"/>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3"/>
            </p:custDataLst>
          </p:nvPr>
        </p:nvSpPr>
        <p:spPr bwMode="auto">
          <a:xfrm>
            <a:off x="1979930" y="3914775"/>
            <a:ext cx="102235" cy="32321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4"/>
            </p:custDataLst>
          </p:nvPr>
        </p:nvSpPr>
        <p:spPr bwMode="auto">
          <a:xfrm>
            <a:off x="2390140" y="3862070"/>
            <a:ext cx="102235" cy="375920"/>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5"/>
            </p:custDataLst>
          </p:nvPr>
        </p:nvSpPr>
        <p:spPr bwMode="auto">
          <a:xfrm>
            <a:off x="2190115" y="3759835"/>
            <a:ext cx="103505" cy="47815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6"/>
            </p:custDataLst>
          </p:nvPr>
        </p:nvSpPr>
        <p:spPr bwMode="auto">
          <a:xfrm>
            <a:off x="2615565" y="3742690"/>
            <a:ext cx="238125" cy="10223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7"/>
            </p:custDataLst>
          </p:nvPr>
        </p:nvSpPr>
        <p:spPr bwMode="auto">
          <a:xfrm>
            <a:off x="2414270" y="3931920"/>
            <a:ext cx="665480" cy="793750"/>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2" grpId="0" bldLvl="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文本占位符 1"/>
          <p:cNvSpPr>
            <a:spLocks noGrp="1" noChangeArrowheads="1"/>
          </p:cNvSpPr>
          <p:nvPr>
            <p:ph type="body" sz="quarter" idx="13"/>
          </p:nvPr>
        </p:nvSpPr>
        <p:spPr bwMode="auto">
          <a:xfrm>
            <a:off x="3927158" y="701358"/>
            <a:ext cx="4716462" cy="782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zh-CN" altLang="en-US" sz="4000">
                <a:solidFill>
                  <a:schemeClr val="accent1"/>
                </a:solidFill>
                <a:latin typeface="Times New Roman" panose="02020603050405020304" charset="0"/>
                <a:ea typeface="微软雅黑" panose="020B0503020204020204" pitchFamily="34" charset="-122"/>
              </a:rPr>
              <a:t>总结</a:t>
            </a:r>
            <a:endParaRPr lang="zh-CN" altLang="en-US" sz="4000">
              <a:solidFill>
                <a:schemeClr val="accent1"/>
              </a:solidFill>
              <a:latin typeface="Times New Roman" panose="02020603050405020304" charset="0"/>
              <a:ea typeface="微软雅黑" panose="020B0503020204020204" pitchFamily="34" charset="-122"/>
            </a:endParaRPr>
          </a:p>
        </p:txBody>
      </p:sp>
      <p:sp>
        <p:nvSpPr>
          <p:cNvPr id="18" name="TextBox 18"/>
          <p:cNvSpPr txBox="1">
            <a:spLocks noChangeArrowheads="1"/>
          </p:cNvSpPr>
          <p:nvPr>
            <p:custDataLst>
              <p:tags r:id="rId1"/>
            </p:custDataLst>
          </p:nvPr>
        </p:nvSpPr>
        <p:spPr bwMode="auto">
          <a:xfrm>
            <a:off x="4562475" y="3849688"/>
            <a:ext cx="17129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为何抓</a:t>
            </a:r>
            <a:endParaRPr lang="zh-CN" altLang="en-US" sz="3200" b="1">
              <a:solidFill>
                <a:schemeClr val="lt1"/>
              </a:solidFill>
              <a:latin typeface="Times New Roman" panose="02020603050405020304" charset="0"/>
              <a:ea typeface="微软雅黑" panose="020B0503020204020204" pitchFamily="34" charset="-122"/>
            </a:endParaRPr>
          </a:p>
        </p:txBody>
      </p:sp>
      <p:cxnSp>
        <p:nvCxnSpPr>
          <p:cNvPr id="22" name="直接连接符 21"/>
          <p:cNvCxnSpPr/>
          <p:nvPr>
            <p:custDataLst>
              <p:tags r:id="rId2"/>
            </p:custDataLst>
          </p:nvPr>
        </p:nvCxnSpPr>
        <p:spPr>
          <a:xfrm flipH="1">
            <a:off x="6335713" y="3770313"/>
            <a:ext cx="296862" cy="10017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28" name="TextBox 18"/>
          <p:cNvSpPr txBox="1">
            <a:spLocks noChangeArrowheads="1"/>
          </p:cNvSpPr>
          <p:nvPr>
            <p:custDataLst>
              <p:tags r:id="rId3"/>
            </p:custDataLst>
          </p:nvPr>
        </p:nvSpPr>
        <p:spPr bwMode="auto">
          <a:xfrm>
            <a:off x="8566150" y="3849688"/>
            <a:ext cx="1714500"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怎么抓</a:t>
            </a:r>
            <a:endParaRPr lang="zh-CN" altLang="en-US" sz="3200" b="1">
              <a:solidFill>
                <a:schemeClr val="lt1"/>
              </a:solidFill>
              <a:latin typeface="Times New Roman" panose="02020603050405020304" charset="0"/>
              <a:ea typeface="微软雅黑" panose="020B0503020204020204" pitchFamily="34" charset="-122"/>
            </a:endParaRPr>
          </a:p>
        </p:txBody>
      </p:sp>
      <p:sp>
        <p:nvSpPr>
          <p:cNvPr id="29" name="TextBox 18"/>
          <p:cNvSpPr txBox="1">
            <a:spLocks noChangeArrowheads="1"/>
          </p:cNvSpPr>
          <p:nvPr>
            <p:custDataLst>
              <p:tags r:id="rId4"/>
            </p:custDataLst>
          </p:nvPr>
        </p:nvSpPr>
        <p:spPr bwMode="auto">
          <a:xfrm>
            <a:off x="6564313" y="3849688"/>
            <a:ext cx="1712912"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rPr>
              <a:t>抓什么</a:t>
            </a:r>
            <a:endParaRPr lang="zh-CN" altLang="en-US" sz="3200" b="1">
              <a:solidFill>
                <a:schemeClr val="lt1"/>
              </a:solidFill>
              <a:latin typeface="Times New Roman" panose="02020603050405020304" charset="0"/>
              <a:ea typeface="微软雅黑" panose="020B0503020204020204" pitchFamily="34" charset="-122"/>
            </a:endParaRPr>
          </a:p>
        </p:txBody>
      </p:sp>
      <p:cxnSp>
        <p:nvCxnSpPr>
          <p:cNvPr id="30" name="直接连接符 29"/>
          <p:cNvCxnSpPr/>
          <p:nvPr>
            <p:custDataLst>
              <p:tags r:id="rId5"/>
            </p:custDataLst>
          </p:nvPr>
        </p:nvCxnSpPr>
        <p:spPr>
          <a:xfrm flipH="1">
            <a:off x="8285163" y="3770313"/>
            <a:ext cx="296862" cy="10017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32" name="椭圆 31"/>
          <p:cNvSpPr/>
          <p:nvPr>
            <p:custDataLst>
              <p:tags r:id="rId6"/>
            </p:custDataLst>
          </p:nvPr>
        </p:nvSpPr>
        <p:spPr>
          <a:xfrm>
            <a:off x="1536700" y="3124200"/>
            <a:ext cx="1814513" cy="1814513"/>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grpSp>
        <p:nvGrpSpPr>
          <p:cNvPr id="33" name="组合 32"/>
          <p:cNvGrpSpPr/>
          <p:nvPr/>
        </p:nvGrpSpPr>
        <p:grpSpPr>
          <a:xfrm>
            <a:off x="1736946" y="3467583"/>
            <a:ext cx="1342828" cy="1258036"/>
            <a:chOff x="2900363" y="5172075"/>
            <a:chExt cx="1458119" cy="1366045"/>
          </a:xfrm>
          <a:solidFill>
            <a:schemeClr val="bg1"/>
          </a:solidFill>
        </p:grpSpPr>
        <p:sp>
          <p:nvSpPr>
            <p:cNvPr id="34" name="Freeform 8"/>
            <p:cNvSpPr/>
            <p:nvPr>
              <p:custDataLst>
                <p:tags r:id="rId7"/>
              </p:custDataLst>
            </p:nvPr>
          </p:nvSpPr>
          <p:spPr bwMode="auto">
            <a:xfrm>
              <a:off x="2900363" y="5172075"/>
              <a:ext cx="1431925" cy="1033463"/>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5" name="Rectangle 9"/>
            <p:cNvSpPr>
              <a:spLocks noChangeArrowheads="1"/>
            </p:cNvSpPr>
            <p:nvPr>
              <p:custDataLst>
                <p:tags r:id="rId8"/>
              </p:custDataLst>
            </p:nvPr>
          </p:nvSpPr>
          <p:spPr bwMode="auto">
            <a:xfrm>
              <a:off x="3163888" y="5657850"/>
              <a:ext cx="111125" cy="35083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6" name="Rectangle 10"/>
            <p:cNvSpPr>
              <a:spLocks noChangeArrowheads="1"/>
            </p:cNvSpPr>
            <p:nvPr>
              <p:custDataLst>
                <p:tags r:id="rId9"/>
              </p:custDataLst>
            </p:nvPr>
          </p:nvSpPr>
          <p:spPr bwMode="auto">
            <a:xfrm>
              <a:off x="3609975" y="5600700"/>
              <a:ext cx="111125" cy="407988"/>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7" name="Rectangle 11"/>
            <p:cNvSpPr>
              <a:spLocks noChangeArrowheads="1"/>
            </p:cNvSpPr>
            <p:nvPr>
              <p:custDataLst>
                <p:tags r:id="rId10"/>
              </p:custDataLst>
            </p:nvPr>
          </p:nvSpPr>
          <p:spPr bwMode="auto">
            <a:xfrm>
              <a:off x="3392488" y="5489575"/>
              <a:ext cx="112712" cy="519113"/>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8" name="Rectangle 12"/>
            <p:cNvSpPr>
              <a:spLocks noChangeArrowheads="1"/>
            </p:cNvSpPr>
            <p:nvPr>
              <p:custDataLst>
                <p:tags r:id="rId11"/>
              </p:custDataLst>
            </p:nvPr>
          </p:nvSpPr>
          <p:spPr bwMode="auto">
            <a:xfrm>
              <a:off x="3854450" y="5470525"/>
              <a:ext cx="258762" cy="111125"/>
            </a:xfrm>
            <a:prstGeom prst="rect">
              <a:avLst/>
            </a:prstGeom>
            <a:solidFill>
              <a:schemeClr val="l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39" name="Freeform 13"/>
            <p:cNvSpPr/>
            <p:nvPr>
              <p:custDataLst>
                <p:tags r:id="rId12"/>
              </p:custDataLst>
            </p:nvPr>
          </p:nvSpPr>
          <p:spPr bwMode="auto">
            <a:xfrm>
              <a:off x="3636169" y="5676107"/>
              <a:ext cx="722313" cy="862013"/>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additive="base">
                                        <p:cTn id="2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28" grpId="0" advAuto="0" autoUpdateAnimBg="0" build="p"/>
      <p:bldP spid="29" grpId="0" advAuto="0" autoUpdateAnimBg="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文本框 3"/>
          <p:cNvSpPr txBox="1">
            <a:spLocks noChangeArrowheads="1"/>
          </p:cNvSpPr>
          <p:nvPr/>
        </p:nvSpPr>
        <p:spPr bwMode="auto">
          <a:xfrm>
            <a:off x="3401695" y="806450"/>
            <a:ext cx="52228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solidFill>
                  <a:schemeClr val="accent1"/>
                </a:solidFill>
                <a:latin typeface="Times New Roman" panose="02020603050405020304" charset="0"/>
                <a:ea typeface="微软雅黑" panose="020B0503020204020204" pitchFamily="34" charset="-122"/>
              </a:rPr>
              <a:t>节后复工安全生产的不利因素</a:t>
            </a:r>
            <a:endParaRPr lang="zh-CN" altLang="en-US" sz="2800" b="1">
              <a:solidFill>
                <a:schemeClr val="accent1"/>
              </a:solidFill>
              <a:latin typeface="Times New Roman" panose="02020603050405020304" charset="0"/>
              <a:ea typeface="微软雅黑" panose="020B0503020204020204" pitchFamily="34" charset="-122"/>
            </a:endParaRPr>
          </a:p>
        </p:txBody>
      </p:sp>
      <p:sp>
        <p:nvSpPr>
          <p:cNvPr id="10" name="文本框 9"/>
          <p:cNvSpPr txBox="1">
            <a:spLocks noChangeArrowheads="1"/>
          </p:cNvSpPr>
          <p:nvPr/>
        </p:nvSpPr>
        <p:spPr bwMode="auto">
          <a:xfrm>
            <a:off x="5768658" y="3692525"/>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000000"/>
                </a:solidFill>
                <a:latin typeface="Times New Roman" panose="02020603050405020304" charset="0"/>
                <a:ea typeface="微软雅黑" panose="020B0503020204020204" pitchFamily="34" charset="-122"/>
              </a:rPr>
              <a:t>物的方面</a:t>
            </a:r>
            <a:endParaRPr lang="zh-CN" altLang="en-US" sz="3600" b="1">
              <a:solidFill>
                <a:srgbClr val="000000"/>
              </a:solidFill>
              <a:latin typeface="Times New Roman" panose="02020603050405020304" charset="0"/>
              <a:ea typeface="微软雅黑" panose="020B0503020204020204" pitchFamily="34" charset="-122"/>
            </a:endParaRPr>
          </a:p>
        </p:txBody>
      </p:sp>
      <p:sp>
        <p:nvSpPr>
          <p:cNvPr id="16" name="文本框 15"/>
          <p:cNvSpPr txBox="1">
            <a:spLocks noChangeArrowheads="1"/>
          </p:cNvSpPr>
          <p:nvPr/>
        </p:nvSpPr>
        <p:spPr bwMode="auto">
          <a:xfrm>
            <a:off x="5768658" y="2136140"/>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zh-CN" altLang="en-US" sz="3600" b="1">
                <a:solidFill>
                  <a:srgbClr val="000000"/>
                </a:solidFill>
                <a:latin typeface="Times New Roman" panose="02020603050405020304" charset="0"/>
                <a:ea typeface="微软雅黑" panose="020B0503020204020204" pitchFamily="34" charset="-122"/>
              </a:rPr>
              <a:t>人的方面</a:t>
            </a:r>
            <a:endParaRPr lang="zh-CN" altLang="en-US" sz="3600" b="1">
              <a:solidFill>
                <a:srgbClr val="000000"/>
              </a:solidFill>
              <a:latin typeface="Times New Roman" panose="02020603050405020304" charset="0"/>
              <a:ea typeface="微软雅黑" panose="020B0503020204020204" pitchFamily="34" charset="-122"/>
            </a:endParaRPr>
          </a:p>
        </p:txBody>
      </p:sp>
      <p:sp>
        <p:nvSpPr>
          <p:cNvPr id="2" name="椭圆 1"/>
          <p:cNvSpPr/>
          <p:nvPr>
            <p:custDataLst>
              <p:tags r:id="rId1"/>
            </p:custDataLst>
          </p:nvPr>
        </p:nvSpPr>
        <p:spPr>
          <a:xfrm>
            <a:off x="4274820" y="1914525"/>
            <a:ext cx="1046480" cy="1045845"/>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23" name="Freeform 42"/>
          <p:cNvSpPr/>
          <p:nvPr>
            <p:custDataLst>
              <p:tags r:id="rId2"/>
            </p:custDataLst>
          </p:nvPr>
        </p:nvSpPr>
        <p:spPr bwMode="auto">
          <a:xfrm>
            <a:off x="4551680" y="2505710"/>
            <a:ext cx="506730" cy="215900"/>
          </a:xfrm>
          <a:custGeom>
            <a:avLst/>
            <a:gdLst>
              <a:gd name="T0" fmla="*/ 589 w 589"/>
              <a:gd name="T1" fmla="*/ 86 h 251"/>
              <a:gd name="T2" fmla="*/ 589 w 589"/>
              <a:gd name="T3" fmla="*/ 86 h 251"/>
              <a:gd name="T4" fmla="*/ 576 w 589"/>
              <a:gd name="T5" fmla="*/ 76 h 251"/>
              <a:gd name="T6" fmla="*/ 537 w 589"/>
              <a:gd name="T7" fmla="*/ 55 h 251"/>
              <a:gd name="T8" fmla="*/ 510 w 589"/>
              <a:gd name="T9" fmla="*/ 41 h 251"/>
              <a:gd name="T10" fmla="*/ 480 w 589"/>
              <a:gd name="T11" fmla="*/ 27 h 251"/>
              <a:gd name="T12" fmla="*/ 445 w 589"/>
              <a:gd name="T13" fmla="*/ 14 h 251"/>
              <a:gd name="T14" fmla="*/ 408 w 589"/>
              <a:gd name="T15" fmla="*/ 2 h 251"/>
              <a:gd name="T16" fmla="*/ 408 w 589"/>
              <a:gd name="T17" fmla="*/ 2 h 251"/>
              <a:gd name="T18" fmla="*/ 370 w 589"/>
              <a:gd name="T19" fmla="*/ 74 h 251"/>
              <a:gd name="T20" fmla="*/ 350 w 589"/>
              <a:gd name="T21" fmla="*/ 111 h 251"/>
              <a:gd name="T22" fmla="*/ 331 w 589"/>
              <a:gd name="T23" fmla="*/ 138 h 251"/>
              <a:gd name="T24" fmla="*/ 331 w 589"/>
              <a:gd name="T25" fmla="*/ 138 h 251"/>
              <a:gd name="T26" fmla="*/ 331 w 589"/>
              <a:gd name="T27" fmla="*/ 111 h 251"/>
              <a:gd name="T28" fmla="*/ 331 w 589"/>
              <a:gd name="T29" fmla="*/ 111 h 251"/>
              <a:gd name="T30" fmla="*/ 329 w 589"/>
              <a:gd name="T31" fmla="*/ 99 h 251"/>
              <a:gd name="T32" fmla="*/ 325 w 589"/>
              <a:gd name="T33" fmla="*/ 86 h 251"/>
              <a:gd name="T34" fmla="*/ 321 w 589"/>
              <a:gd name="T35" fmla="*/ 76 h 251"/>
              <a:gd name="T36" fmla="*/ 319 w 589"/>
              <a:gd name="T37" fmla="*/ 66 h 251"/>
              <a:gd name="T38" fmla="*/ 319 w 589"/>
              <a:gd name="T39" fmla="*/ 66 h 251"/>
              <a:gd name="T40" fmla="*/ 321 w 589"/>
              <a:gd name="T41" fmla="*/ 60 h 251"/>
              <a:gd name="T42" fmla="*/ 327 w 589"/>
              <a:gd name="T43" fmla="*/ 53 h 251"/>
              <a:gd name="T44" fmla="*/ 331 w 589"/>
              <a:gd name="T45" fmla="*/ 47 h 251"/>
              <a:gd name="T46" fmla="*/ 333 w 589"/>
              <a:gd name="T47" fmla="*/ 39 h 251"/>
              <a:gd name="T48" fmla="*/ 333 w 589"/>
              <a:gd name="T49" fmla="*/ 39 h 251"/>
              <a:gd name="T50" fmla="*/ 331 w 589"/>
              <a:gd name="T51" fmla="*/ 31 h 251"/>
              <a:gd name="T52" fmla="*/ 327 w 589"/>
              <a:gd name="T53" fmla="*/ 29 h 251"/>
              <a:gd name="T54" fmla="*/ 317 w 589"/>
              <a:gd name="T55" fmla="*/ 27 h 251"/>
              <a:gd name="T56" fmla="*/ 305 w 589"/>
              <a:gd name="T57" fmla="*/ 27 h 251"/>
              <a:gd name="T58" fmla="*/ 305 w 589"/>
              <a:gd name="T59" fmla="*/ 27 h 251"/>
              <a:gd name="T60" fmla="*/ 294 w 589"/>
              <a:gd name="T61" fmla="*/ 27 h 251"/>
              <a:gd name="T62" fmla="*/ 294 w 589"/>
              <a:gd name="T63" fmla="*/ 27 h 251"/>
              <a:gd name="T64" fmla="*/ 282 w 589"/>
              <a:gd name="T65" fmla="*/ 27 h 251"/>
              <a:gd name="T66" fmla="*/ 272 w 589"/>
              <a:gd name="T67" fmla="*/ 29 h 251"/>
              <a:gd name="T68" fmla="*/ 268 w 589"/>
              <a:gd name="T69" fmla="*/ 31 h 251"/>
              <a:gd name="T70" fmla="*/ 266 w 589"/>
              <a:gd name="T71" fmla="*/ 39 h 251"/>
              <a:gd name="T72" fmla="*/ 266 w 589"/>
              <a:gd name="T73" fmla="*/ 39 h 251"/>
              <a:gd name="T74" fmla="*/ 268 w 589"/>
              <a:gd name="T75" fmla="*/ 47 h 251"/>
              <a:gd name="T76" fmla="*/ 272 w 589"/>
              <a:gd name="T77" fmla="*/ 53 h 251"/>
              <a:gd name="T78" fmla="*/ 278 w 589"/>
              <a:gd name="T79" fmla="*/ 60 h 251"/>
              <a:gd name="T80" fmla="*/ 280 w 589"/>
              <a:gd name="T81" fmla="*/ 66 h 251"/>
              <a:gd name="T82" fmla="*/ 280 w 589"/>
              <a:gd name="T83" fmla="*/ 66 h 251"/>
              <a:gd name="T84" fmla="*/ 278 w 589"/>
              <a:gd name="T85" fmla="*/ 76 h 251"/>
              <a:gd name="T86" fmla="*/ 274 w 589"/>
              <a:gd name="T87" fmla="*/ 86 h 251"/>
              <a:gd name="T88" fmla="*/ 270 w 589"/>
              <a:gd name="T89" fmla="*/ 99 h 251"/>
              <a:gd name="T90" fmla="*/ 268 w 589"/>
              <a:gd name="T91" fmla="*/ 111 h 251"/>
              <a:gd name="T92" fmla="*/ 268 w 589"/>
              <a:gd name="T93" fmla="*/ 111 h 251"/>
              <a:gd name="T94" fmla="*/ 268 w 589"/>
              <a:gd name="T95" fmla="*/ 138 h 251"/>
              <a:gd name="T96" fmla="*/ 268 w 589"/>
              <a:gd name="T97" fmla="*/ 138 h 251"/>
              <a:gd name="T98" fmla="*/ 249 w 589"/>
              <a:gd name="T99" fmla="*/ 109 h 251"/>
              <a:gd name="T100" fmla="*/ 226 w 589"/>
              <a:gd name="T101" fmla="*/ 72 h 251"/>
              <a:gd name="T102" fmla="*/ 191 w 589"/>
              <a:gd name="T103" fmla="*/ 0 h 251"/>
              <a:gd name="T104" fmla="*/ 191 w 589"/>
              <a:gd name="T105" fmla="*/ 0 h 251"/>
              <a:gd name="T106" fmla="*/ 150 w 589"/>
              <a:gd name="T107" fmla="*/ 12 h 251"/>
              <a:gd name="T108" fmla="*/ 115 w 589"/>
              <a:gd name="T109" fmla="*/ 25 h 251"/>
              <a:gd name="T110" fmla="*/ 82 w 589"/>
              <a:gd name="T111" fmla="*/ 39 h 251"/>
              <a:gd name="T112" fmla="*/ 54 w 589"/>
              <a:gd name="T113" fmla="*/ 53 h 251"/>
              <a:gd name="T114" fmla="*/ 15 w 589"/>
              <a:gd name="T115" fmla="*/ 76 h 251"/>
              <a:gd name="T116" fmla="*/ 0 w 589"/>
              <a:gd name="T117" fmla="*/ 86 h 251"/>
              <a:gd name="T118" fmla="*/ 0 w 589"/>
              <a:gd name="T119" fmla="*/ 251 h 251"/>
              <a:gd name="T120" fmla="*/ 294 w 589"/>
              <a:gd name="T121" fmla="*/ 251 h 251"/>
              <a:gd name="T122" fmla="*/ 589 w 589"/>
              <a:gd name="T123" fmla="*/ 251 h 251"/>
              <a:gd name="T124" fmla="*/ 589 w 589"/>
              <a:gd name="T125" fmla="*/ 8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251">
                <a:moveTo>
                  <a:pt x="589" y="86"/>
                </a:moveTo>
                <a:lnTo>
                  <a:pt x="589" y="86"/>
                </a:lnTo>
                <a:lnTo>
                  <a:pt x="576" y="76"/>
                </a:lnTo>
                <a:lnTo>
                  <a:pt x="537" y="55"/>
                </a:lnTo>
                <a:lnTo>
                  <a:pt x="510" y="41"/>
                </a:lnTo>
                <a:lnTo>
                  <a:pt x="480" y="27"/>
                </a:lnTo>
                <a:lnTo>
                  <a:pt x="445" y="14"/>
                </a:lnTo>
                <a:lnTo>
                  <a:pt x="408" y="2"/>
                </a:lnTo>
                <a:lnTo>
                  <a:pt x="408" y="2"/>
                </a:lnTo>
                <a:lnTo>
                  <a:pt x="370" y="74"/>
                </a:lnTo>
                <a:lnTo>
                  <a:pt x="350" y="111"/>
                </a:lnTo>
                <a:lnTo>
                  <a:pt x="331" y="138"/>
                </a:lnTo>
                <a:lnTo>
                  <a:pt x="331" y="138"/>
                </a:lnTo>
                <a:lnTo>
                  <a:pt x="331" y="111"/>
                </a:lnTo>
                <a:lnTo>
                  <a:pt x="331" y="111"/>
                </a:lnTo>
                <a:lnTo>
                  <a:pt x="329" y="99"/>
                </a:lnTo>
                <a:lnTo>
                  <a:pt x="325" y="86"/>
                </a:lnTo>
                <a:lnTo>
                  <a:pt x="321" y="76"/>
                </a:lnTo>
                <a:lnTo>
                  <a:pt x="319" y="66"/>
                </a:lnTo>
                <a:lnTo>
                  <a:pt x="319" y="66"/>
                </a:lnTo>
                <a:lnTo>
                  <a:pt x="321" y="60"/>
                </a:lnTo>
                <a:lnTo>
                  <a:pt x="327" y="53"/>
                </a:lnTo>
                <a:lnTo>
                  <a:pt x="331" y="47"/>
                </a:lnTo>
                <a:lnTo>
                  <a:pt x="333" y="39"/>
                </a:lnTo>
                <a:lnTo>
                  <a:pt x="333" y="39"/>
                </a:lnTo>
                <a:lnTo>
                  <a:pt x="331" y="31"/>
                </a:lnTo>
                <a:lnTo>
                  <a:pt x="327" y="29"/>
                </a:lnTo>
                <a:lnTo>
                  <a:pt x="317" y="27"/>
                </a:lnTo>
                <a:lnTo>
                  <a:pt x="305" y="27"/>
                </a:lnTo>
                <a:lnTo>
                  <a:pt x="305" y="27"/>
                </a:lnTo>
                <a:lnTo>
                  <a:pt x="294" y="27"/>
                </a:lnTo>
                <a:lnTo>
                  <a:pt x="294" y="27"/>
                </a:lnTo>
                <a:lnTo>
                  <a:pt x="282" y="27"/>
                </a:lnTo>
                <a:lnTo>
                  <a:pt x="272" y="29"/>
                </a:lnTo>
                <a:lnTo>
                  <a:pt x="268" y="31"/>
                </a:lnTo>
                <a:lnTo>
                  <a:pt x="266" y="39"/>
                </a:lnTo>
                <a:lnTo>
                  <a:pt x="266" y="39"/>
                </a:lnTo>
                <a:lnTo>
                  <a:pt x="268" y="47"/>
                </a:lnTo>
                <a:lnTo>
                  <a:pt x="272" y="53"/>
                </a:lnTo>
                <a:lnTo>
                  <a:pt x="278" y="60"/>
                </a:lnTo>
                <a:lnTo>
                  <a:pt x="280" y="66"/>
                </a:lnTo>
                <a:lnTo>
                  <a:pt x="280" y="66"/>
                </a:lnTo>
                <a:lnTo>
                  <a:pt x="278" y="76"/>
                </a:lnTo>
                <a:lnTo>
                  <a:pt x="274" y="86"/>
                </a:lnTo>
                <a:lnTo>
                  <a:pt x="270" y="99"/>
                </a:lnTo>
                <a:lnTo>
                  <a:pt x="268" y="111"/>
                </a:lnTo>
                <a:lnTo>
                  <a:pt x="268" y="111"/>
                </a:lnTo>
                <a:lnTo>
                  <a:pt x="268" y="138"/>
                </a:lnTo>
                <a:lnTo>
                  <a:pt x="268" y="138"/>
                </a:lnTo>
                <a:lnTo>
                  <a:pt x="249" y="109"/>
                </a:lnTo>
                <a:lnTo>
                  <a:pt x="226" y="72"/>
                </a:lnTo>
                <a:lnTo>
                  <a:pt x="191" y="0"/>
                </a:lnTo>
                <a:lnTo>
                  <a:pt x="191" y="0"/>
                </a:lnTo>
                <a:lnTo>
                  <a:pt x="150" y="12"/>
                </a:lnTo>
                <a:lnTo>
                  <a:pt x="115" y="25"/>
                </a:lnTo>
                <a:lnTo>
                  <a:pt x="82" y="39"/>
                </a:lnTo>
                <a:lnTo>
                  <a:pt x="54" y="53"/>
                </a:lnTo>
                <a:lnTo>
                  <a:pt x="15" y="76"/>
                </a:lnTo>
                <a:lnTo>
                  <a:pt x="0" y="86"/>
                </a:lnTo>
                <a:lnTo>
                  <a:pt x="0" y="251"/>
                </a:lnTo>
                <a:lnTo>
                  <a:pt x="294" y="251"/>
                </a:lnTo>
                <a:lnTo>
                  <a:pt x="589" y="251"/>
                </a:lnTo>
                <a:lnTo>
                  <a:pt x="589" y="8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4" name="Freeform 43"/>
          <p:cNvSpPr/>
          <p:nvPr>
            <p:custDataLst>
              <p:tags r:id="rId3"/>
            </p:custDataLst>
          </p:nvPr>
        </p:nvSpPr>
        <p:spPr bwMode="auto">
          <a:xfrm>
            <a:off x="4928870" y="2207895"/>
            <a:ext cx="193675" cy="251460"/>
          </a:xfrm>
          <a:custGeom>
            <a:avLst/>
            <a:gdLst>
              <a:gd name="T0" fmla="*/ 46 w 225"/>
              <a:gd name="T1" fmla="*/ 192 h 292"/>
              <a:gd name="T2" fmla="*/ 39 w 225"/>
              <a:gd name="T3" fmla="*/ 218 h 292"/>
              <a:gd name="T4" fmla="*/ 23 w 225"/>
              <a:gd name="T5" fmla="*/ 241 h 292"/>
              <a:gd name="T6" fmla="*/ 39 w 225"/>
              <a:gd name="T7" fmla="*/ 262 h 292"/>
              <a:gd name="T8" fmla="*/ 66 w 225"/>
              <a:gd name="T9" fmla="*/ 284 h 292"/>
              <a:gd name="T10" fmla="*/ 85 w 225"/>
              <a:gd name="T11" fmla="*/ 292 h 292"/>
              <a:gd name="T12" fmla="*/ 95 w 225"/>
              <a:gd name="T13" fmla="*/ 292 h 292"/>
              <a:gd name="T14" fmla="*/ 122 w 225"/>
              <a:gd name="T15" fmla="*/ 284 h 292"/>
              <a:gd name="T16" fmla="*/ 148 w 225"/>
              <a:gd name="T17" fmla="*/ 264 h 292"/>
              <a:gd name="T18" fmla="*/ 171 w 225"/>
              <a:gd name="T19" fmla="*/ 231 h 292"/>
              <a:gd name="T20" fmla="*/ 190 w 225"/>
              <a:gd name="T21" fmla="*/ 192 h 292"/>
              <a:gd name="T22" fmla="*/ 190 w 225"/>
              <a:gd name="T23" fmla="*/ 192 h 292"/>
              <a:gd name="T24" fmla="*/ 200 w 225"/>
              <a:gd name="T25" fmla="*/ 190 h 292"/>
              <a:gd name="T26" fmla="*/ 216 w 225"/>
              <a:gd name="T27" fmla="*/ 177 h 292"/>
              <a:gd name="T28" fmla="*/ 225 w 225"/>
              <a:gd name="T29" fmla="*/ 167 h 292"/>
              <a:gd name="T30" fmla="*/ 225 w 225"/>
              <a:gd name="T31" fmla="*/ 161 h 292"/>
              <a:gd name="T32" fmla="*/ 218 w 225"/>
              <a:gd name="T33" fmla="*/ 138 h 292"/>
              <a:gd name="T34" fmla="*/ 206 w 225"/>
              <a:gd name="T35" fmla="*/ 128 h 292"/>
              <a:gd name="T36" fmla="*/ 202 w 225"/>
              <a:gd name="T37" fmla="*/ 128 h 292"/>
              <a:gd name="T38" fmla="*/ 200 w 225"/>
              <a:gd name="T39" fmla="*/ 128 h 292"/>
              <a:gd name="T40" fmla="*/ 202 w 225"/>
              <a:gd name="T41" fmla="*/ 124 h 292"/>
              <a:gd name="T42" fmla="*/ 198 w 225"/>
              <a:gd name="T43" fmla="*/ 95 h 292"/>
              <a:gd name="T44" fmla="*/ 192 w 225"/>
              <a:gd name="T45" fmla="*/ 70 h 292"/>
              <a:gd name="T46" fmla="*/ 167 w 225"/>
              <a:gd name="T47" fmla="*/ 31 h 292"/>
              <a:gd name="T48" fmla="*/ 134 w 225"/>
              <a:gd name="T49" fmla="*/ 9 h 292"/>
              <a:gd name="T50" fmla="*/ 95 w 225"/>
              <a:gd name="T51" fmla="*/ 0 h 292"/>
              <a:gd name="T52" fmla="*/ 81 w 225"/>
              <a:gd name="T53" fmla="*/ 2 h 292"/>
              <a:gd name="T54" fmla="*/ 54 w 225"/>
              <a:gd name="T55" fmla="*/ 9 h 292"/>
              <a:gd name="T56" fmla="*/ 29 w 225"/>
              <a:gd name="T57" fmla="*/ 25 h 292"/>
              <a:gd name="T58" fmla="*/ 9 w 225"/>
              <a:gd name="T59" fmla="*/ 48 h 292"/>
              <a:gd name="T60" fmla="*/ 0 w 225"/>
              <a:gd name="T61" fmla="*/ 62 h 292"/>
              <a:gd name="T62" fmla="*/ 11 w 225"/>
              <a:gd name="T63" fmla="*/ 93 h 292"/>
              <a:gd name="T64" fmla="*/ 17 w 225"/>
              <a:gd name="T65" fmla="*/ 130 h 292"/>
              <a:gd name="T66" fmla="*/ 29 w 225"/>
              <a:gd name="T67" fmla="*/ 142 h 292"/>
              <a:gd name="T68" fmla="*/ 44 w 225"/>
              <a:gd name="T69" fmla="*/ 173 h 292"/>
              <a:gd name="T70" fmla="*/ 46 w 225"/>
              <a:gd name="T71" fmla="*/ 1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5" h="292">
                <a:moveTo>
                  <a:pt x="46" y="192"/>
                </a:moveTo>
                <a:lnTo>
                  <a:pt x="46" y="192"/>
                </a:lnTo>
                <a:lnTo>
                  <a:pt x="44" y="206"/>
                </a:lnTo>
                <a:lnTo>
                  <a:pt x="39" y="218"/>
                </a:lnTo>
                <a:lnTo>
                  <a:pt x="33" y="231"/>
                </a:lnTo>
                <a:lnTo>
                  <a:pt x="23" y="241"/>
                </a:lnTo>
                <a:lnTo>
                  <a:pt x="23" y="241"/>
                </a:lnTo>
                <a:lnTo>
                  <a:pt x="39" y="262"/>
                </a:lnTo>
                <a:lnTo>
                  <a:pt x="58" y="278"/>
                </a:lnTo>
                <a:lnTo>
                  <a:pt x="66" y="284"/>
                </a:lnTo>
                <a:lnTo>
                  <a:pt x="76" y="288"/>
                </a:lnTo>
                <a:lnTo>
                  <a:pt x="85" y="292"/>
                </a:lnTo>
                <a:lnTo>
                  <a:pt x="95" y="292"/>
                </a:lnTo>
                <a:lnTo>
                  <a:pt x="95" y="292"/>
                </a:lnTo>
                <a:lnTo>
                  <a:pt x="109" y="290"/>
                </a:lnTo>
                <a:lnTo>
                  <a:pt x="122" y="284"/>
                </a:lnTo>
                <a:lnTo>
                  <a:pt x="136" y="276"/>
                </a:lnTo>
                <a:lnTo>
                  <a:pt x="148" y="264"/>
                </a:lnTo>
                <a:lnTo>
                  <a:pt x="161" y="247"/>
                </a:lnTo>
                <a:lnTo>
                  <a:pt x="171" y="231"/>
                </a:lnTo>
                <a:lnTo>
                  <a:pt x="181" y="212"/>
                </a:lnTo>
                <a:lnTo>
                  <a:pt x="190" y="192"/>
                </a:lnTo>
                <a:lnTo>
                  <a:pt x="190" y="192"/>
                </a:lnTo>
                <a:lnTo>
                  <a:pt x="190" y="192"/>
                </a:lnTo>
                <a:lnTo>
                  <a:pt x="190" y="192"/>
                </a:lnTo>
                <a:lnTo>
                  <a:pt x="200" y="190"/>
                </a:lnTo>
                <a:lnTo>
                  <a:pt x="212" y="183"/>
                </a:lnTo>
                <a:lnTo>
                  <a:pt x="216" y="177"/>
                </a:lnTo>
                <a:lnTo>
                  <a:pt x="220" y="173"/>
                </a:lnTo>
                <a:lnTo>
                  <a:pt x="225" y="167"/>
                </a:lnTo>
                <a:lnTo>
                  <a:pt x="225" y="161"/>
                </a:lnTo>
                <a:lnTo>
                  <a:pt x="225" y="161"/>
                </a:lnTo>
                <a:lnTo>
                  <a:pt x="223" y="148"/>
                </a:lnTo>
                <a:lnTo>
                  <a:pt x="218" y="138"/>
                </a:lnTo>
                <a:lnTo>
                  <a:pt x="210" y="130"/>
                </a:lnTo>
                <a:lnTo>
                  <a:pt x="206" y="128"/>
                </a:lnTo>
                <a:lnTo>
                  <a:pt x="202" y="128"/>
                </a:lnTo>
                <a:lnTo>
                  <a:pt x="202" y="128"/>
                </a:lnTo>
                <a:lnTo>
                  <a:pt x="200" y="128"/>
                </a:lnTo>
                <a:lnTo>
                  <a:pt x="200" y="128"/>
                </a:lnTo>
                <a:lnTo>
                  <a:pt x="202" y="124"/>
                </a:lnTo>
                <a:lnTo>
                  <a:pt x="202" y="124"/>
                </a:lnTo>
                <a:lnTo>
                  <a:pt x="200" y="107"/>
                </a:lnTo>
                <a:lnTo>
                  <a:pt x="198" y="95"/>
                </a:lnTo>
                <a:lnTo>
                  <a:pt x="196" y="81"/>
                </a:lnTo>
                <a:lnTo>
                  <a:pt x="192" y="70"/>
                </a:lnTo>
                <a:lnTo>
                  <a:pt x="181" y="50"/>
                </a:lnTo>
                <a:lnTo>
                  <a:pt x="167" y="31"/>
                </a:lnTo>
                <a:lnTo>
                  <a:pt x="151" y="19"/>
                </a:lnTo>
                <a:lnTo>
                  <a:pt x="134" y="9"/>
                </a:lnTo>
                <a:lnTo>
                  <a:pt x="114" y="2"/>
                </a:lnTo>
                <a:lnTo>
                  <a:pt x="95" y="0"/>
                </a:lnTo>
                <a:lnTo>
                  <a:pt x="95" y="0"/>
                </a:lnTo>
                <a:lnTo>
                  <a:pt x="81" y="2"/>
                </a:lnTo>
                <a:lnTo>
                  <a:pt x="66" y="5"/>
                </a:lnTo>
                <a:lnTo>
                  <a:pt x="54" y="9"/>
                </a:lnTo>
                <a:lnTo>
                  <a:pt x="42" y="17"/>
                </a:lnTo>
                <a:lnTo>
                  <a:pt x="29" y="25"/>
                </a:lnTo>
                <a:lnTo>
                  <a:pt x="19" y="35"/>
                </a:lnTo>
                <a:lnTo>
                  <a:pt x="9" y="48"/>
                </a:lnTo>
                <a:lnTo>
                  <a:pt x="0" y="62"/>
                </a:lnTo>
                <a:lnTo>
                  <a:pt x="0" y="62"/>
                </a:lnTo>
                <a:lnTo>
                  <a:pt x="7" y="76"/>
                </a:lnTo>
                <a:lnTo>
                  <a:pt x="11" y="93"/>
                </a:lnTo>
                <a:lnTo>
                  <a:pt x="15" y="111"/>
                </a:lnTo>
                <a:lnTo>
                  <a:pt x="17" y="130"/>
                </a:lnTo>
                <a:lnTo>
                  <a:pt x="17" y="130"/>
                </a:lnTo>
                <a:lnTo>
                  <a:pt x="29" y="142"/>
                </a:lnTo>
                <a:lnTo>
                  <a:pt x="37" y="157"/>
                </a:lnTo>
                <a:lnTo>
                  <a:pt x="44" y="173"/>
                </a:lnTo>
                <a:lnTo>
                  <a:pt x="46" y="192"/>
                </a:lnTo>
                <a:lnTo>
                  <a:pt x="46" y="1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5" name="Freeform 44"/>
          <p:cNvSpPr/>
          <p:nvPr>
            <p:custDataLst>
              <p:tags r:id="rId4"/>
            </p:custDataLst>
          </p:nvPr>
        </p:nvSpPr>
        <p:spPr bwMode="auto">
          <a:xfrm>
            <a:off x="4898390" y="2457450"/>
            <a:ext cx="55245" cy="36195"/>
          </a:xfrm>
          <a:custGeom>
            <a:avLst/>
            <a:gdLst>
              <a:gd name="T0" fmla="*/ 13 w 64"/>
              <a:gd name="T1" fmla="*/ 25 h 42"/>
              <a:gd name="T2" fmla="*/ 13 w 64"/>
              <a:gd name="T3" fmla="*/ 25 h 42"/>
              <a:gd name="T4" fmla="*/ 39 w 64"/>
              <a:gd name="T5" fmla="*/ 33 h 42"/>
              <a:gd name="T6" fmla="*/ 64 w 64"/>
              <a:gd name="T7" fmla="*/ 42 h 42"/>
              <a:gd name="T8" fmla="*/ 64 w 64"/>
              <a:gd name="T9" fmla="*/ 42 h 42"/>
              <a:gd name="T10" fmla="*/ 42 w 64"/>
              <a:gd name="T11" fmla="*/ 0 h 42"/>
              <a:gd name="T12" fmla="*/ 42 w 64"/>
              <a:gd name="T13" fmla="*/ 0 h 42"/>
              <a:gd name="T14" fmla="*/ 9 w 64"/>
              <a:gd name="T15" fmla="*/ 9 h 42"/>
              <a:gd name="T16" fmla="*/ 9 w 64"/>
              <a:gd name="T17" fmla="*/ 9 h 42"/>
              <a:gd name="T18" fmla="*/ 0 w 64"/>
              <a:gd name="T19" fmla="*/ 23 h 42"/>
              <a:gd name="T20" fmla="*/ 13 w 64"/>
              <a:gd name="T2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42">
                <a:moveTo>
                  <a:pt x="13" y="25"/>
                </a:moveTo>
                <a:lnTo>
                  <a:pt x="13" y="25"/>
                </a:lnTo>
                <a:lnTo>
                  <a:pt x="39" y="33"/>
                </a:lnTo>
                <a:lnTo>
                  <a:pt x="64" y="42"/>
                </a:lnTo>
                <a:lnTo>
                  <a:pt x="64" y="42"/>
                </a:lnTo>
                <a:lnTo>
                  <a:pt x="42" y="0"/>
                </a:lnTo>
                <a:lnTo>
                  <a:pt x="42" y="0"/>
                </a:lnTo>
                <a:lnTo>
                  <a:pt x="9" y="9"/>
                </a:lnTo>
                <a:lnTo>
                  <a:pt x="9" y="9"/>
                </a:lnTo>
                <a:lnTo>
                  <a:pt x="0" y="23"/>
                </a:lnTo>
                <a:lnTo>
                  <a:pt x="13" y="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6" name="Freeform 45"/>
          <p:cNvSpPr/>
          <p:nvPr>
            <p:custDataLst>
              <p:tags r:id="rId5"/>
            </p:custDataLst>
          </p:nvPr>
        </p:nvSpPr>
        <p:spPr bwMode="auto">
          <a:xfrm>
            <a:off x="5048885" y="2457450"/>
            <a:ext cx="173990" cy="179070"/>
          </a:xfrm>
          <a:custGeom>
            <a:avLst/>
            <a:gdLst>
              <a:gd name="T0" fmla="*/ 50 w 202"/>
              <a:gd name="T1" fmla="*/ 0 h 208"/>
              <a:gd name="T2" fmla="*/ 50 w 202"/>
              <a:gd name="T3" fmla="*/ 0 h 208"/>
              <a:gd name="T4" fmla="*/ 27 w 202"/>
              <a:gd name="T5" fmla="*/ 46 h 208"/>
              <a:gd name="T6" fmla="*/ 0 w 202"/>
              <a:gd name="T7" fmla="*/ 95 h 208"/>
              <a:gd name="T8" fmla="*/ 0 w 202"/>
              <a:gd name="T9" fmla="*/ 95 h 208"/>
              <a:gd name="T10" fmla="*/ 31 w 202"/>
              <a:gd name="T11" fmla="*/ 116 h 208"/>
              <a:gd name="T12" fmla="*/ 46 w 202"/>
              <a:gd name="T13" fmla="*/ 126 h 208"/>
              <a:gd name="T14" fmla="*/ 46 w 202"/>
              <a:gd name="T15" fmla="*/ 142 h 208"/>
              <a:gd name="T16" fmla="*/ 46 w 202"/>
              <a:gd name="T17" fmla="*/ 208 h 208"/>
              <a:gd name="T18" fmla="*/ 202 w 202"/>
              <a:gd name="T19" fmla="*/ 208 h 208"/>
              <a:gd name="T20" fmla="*/ 202 w 202"/>
              <a:gd name="T21" fmla="*/ 72 h 208"/>
              <a:gd name="T22" fmla="*/ 202 w 202"/>
              <a:gd name="T23" fmla="*/ 72 h 208"/>
              <a:gd name="T24" fmla="*/ 190 w 202"/>
              <a:gd name="T25" fmla="*/ 64 h 208"/>
              <a:gd name="T26" fmla="*/ 159 w 202"/>
              <a:gd name="T27" fmla="*/ 46 h 208"/>
              <a:gd name="T28" fmla="*/ 136 w 202"/>
              <a:gd name="T29" fmla="*/ 33 h 208"/>
              <a:gd name="T30" fmla="*/ 109 w 202"/>
              <a:gd name="T31" fmla="*/ 23 h 208"/>
              <a:gd name="T32" fmla="*/ 80 w 202"/>
              <a:gd name="T33" fmla="*/ 11 h 208"/>
              <a:gd name="T34" fmla="*/ 50 w 202"/>
              <a:gd name="T35" fmla="*/ 0 h 208"/>
              <a:gd name="T36" fmla="*/ 50 w 202"/>
              <a:gd name="T3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8">
                <a:moveTo>
                  <a:pt x="50" y="0"/>
                </a:moveTo>
                <a:lnTo>
                  <a:pt x="50" y="0"/>
                </a:lnTo>
                <a:lnTo>
                  <a:pt x="27" y="46"/>
                </a:lnTo>
                <a:lnTo>
                  <a:pt x="0" y="95"/>
                </a:lnTo>
                <a:lnTo>
                  <a:pt x="0" y="95"/>
                </a:lnTo>
                <a:lnTo>
                  <a:pt x="31" y="116"/>
                </a:lnTo>
                <a:lnTo>
                  <a:pt x="46" y="126"/>
                </a:lnTo>
                <a:lnTo>
                  <a:pt x="46" y="142"/>
                </a:lnTo>
                <a:lnTo>
                  <a:pt x="46" y="208"/>
                </a:lnTo>
                <a:lnTo>
                  <a:pt x="202" y="208"/>
                </a:lnTo>
                <a:lnTo>
                  <a:pt x="202" y="72"/>
                </a:lnTo>
                <a:lnTo>
                  <a:pt x="202" y="72"/>
                </a:lnTo>
                <a:lnTo>
                  <a:pt x="190" y="64"/>
                </a:lnTo>
                <a:lnTo>
                  <a:pt x="159" y="46"/>
                </a:lnTo>
                <a:lnTo>
                  <a:pt x="136" y="33"/>
                </a:lnTo>
                <a:lnTo>
                  <a:pt x="109" y="23"/>
                </a:lnTo>
                <a:lnTo>
                  <a:pt x="80" y="11"/>
                </a:lnTo>
                <a:lnTo>
                  <a:pt x="50" y="0"/>
                </a:lnTo>
                <a:lnTo>
                  <a:pt x="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7" name="Freeform 46"/>
          <p:cNvSpPr/>
          <p:nvPr>
            <p:custDataLst>
              <p:tags r:id="rId6"/>
            </p:custDataLst>
          </p:nvPr>
        </p:nvSpPr>
        <p:spPr bwMode="auto">
          <a:xfrm>
            <a:off x="4988560" y="2475230"/>
            <a:ext cx="48260" cy="56515"/>
          </a:xfrm>
          <a:custGeom>
            <a:avLst/>
            <a:gdLst>
              <a:gd name="T0" fmla="*/ 33 w 56"/>
              <a:gd name="T1" fmla="*/ 0 h 66"/>
              <a:gd name="T2" fmla="*/ 33 w 56"/>
              <a:gd name="T3" fmla="*/ 0 h 66"/>
              <a:gd name="T4" fmla="*/ 25 w 56"/>
              <a:gd name="T5" fmla="*/ 0 h 66"/>
              <a:gd name="T6" fmla="*/ 25 w 56"/>
              <a:gd name="T7" fmla="*/ 0 h 66"/>
              <a:gd name="T8" fmla="*/ 13 w 56"/>
              <a:gd name="T9" fmla="*/ 0 h 66"/>
              <a:gd name="T10" fmla="*/ 6 w 56"/>
              <a:gd name="T11" fmla="*/ 2 h 66"/>
              <a:gd name="T12" fmla="*/ 2 w 56"/>
              <a:gd name="T13" fmla="*/ 4 h 66"/>
              <a:gd name="T14" fmla="*/ 0 w 56"/>
              <a:gd name="T15" fmla="*/ 10 h 66"/>
              <a:gd name="T16" fmla="*/ 0 w 56"/>
              <a:gd name="T17" fmla="*/ 10 h 66"/>
              <a:gd name="T18" fmla="*/ 2 w 56"/>
              <a:gd name="T19" fmla="*/ 18 h 66"/>
              <a:gd name="T20" fmla="*/ 6 w 56"/>
              <a:gd name="T21" fmla="*/ 23 h 66"/>
              <a:gd name="T22" fmla="*/ 11 w 56"/>
              <a:gd name="T23" fmla="*/ 29 h 66"/>
              <a:gd name="T24" fmla="*/ 11 w 56"/>
              <a:gd name="T25" fmla="*/ 33 h 66"/>
              <a:gd name="T26" fmla="*/ 11 w 56"/>
              <a:gd name="T27" fmla="*/ 33 h 66"/>
              <a:gd name="T28" fmla="*/ 11 w 56"/>
              <a:gd name="T29" fmla="*/ 41 h 66"/>
              <a:gd name="T30" fmla="*/ 11 w 56"/>
              <a:gd name="T31" fmla="*/ 41 h 66"/>
              <a:gd name="T32" fmla="*/ 56 w 56"/>
              <a:gd name="T33" fmla="*/ 66 h 66"/>
              <a:gd name="T34" fmla="*/ 56 w 56"/>
              <a:gd name="T35" fmla="*/ 66 h 66"/>
              <a:gd name="T36" fmla="*/ 50 w 56"/>
              <a:gd name="T37" fmla="*/ 47 h 66"/>
              <a:gd name="T38" fmla="*/ 48 w 56"/>
              <a:gd name="T39" fmla="*/ 39 h 66"/>
              <a:gd name="T40" fmla="*/ 46 w 56"/>
              <a:gd name="T41" fmla="*/ 33 h 66"/>
              <a:gd name="T42" fmla="*/ 46 w 56"/>
              <a:gd name="T43" fmla="*/ 33 h 66"/>
              <a:gd name="T44" fmla="*/ 48 w 56"/>
              <a:gd name="T45" fmla="*/ 29 h 66"/>
              <a:gd name="T46" fmla="*/ 52 w 56"/>
              <a:gd name="T47" fmla="*/ 23 h 66"/>
              <a:gd name="T48" fmla="*/ 56 w 56"/>
              <a:gd name="T49" fmla="*/ 18 h 66"/>
              <a:gd name="T50" fmla="*/ 56 w 56"/>
              <a:gd name="T51" fmla="*/ 10 h 66"/>
              <a:gd name="T52" fmla="*/ 56 w 56"/>
              <a:gd name="T53" fmla="*/ 10 h 66"/>
              <a:gd name="T54" fmla="*/ 56 w 56"/>
              <a:gd name="T55" fmla="*/ 4 h 66"/>
              <a:gd name="T56" fmla="*/ 52 w 56"/>
              <a:gd name="T57" fmla="*/ 2 h 66"/>
              <a:gd name="T58" fmla="*/ 44 w 56"/>
              <a:gd name="T59" fmla="*/ 0 h 66"/>
              <a:gd name="T60" fmla="*/ 33 w 56"/>
              <a:gd name="T61" fmla="*/ 0 h 66"/>
              <a:gd name="T62" fmla="*/ 33 w 56"/>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66">
                <a:moveTo>
                  <a:pt x="33" y="0"/>
                </a:moveTo>
                <a:lnTo>
                  <a:pt x="33" y="0"/>
                </a:lnTo>
                <a:lnTo>
                  <a:pt x="25" y="0"/>
                </a:lnTo>
                <a:lnTo>
                  <a:pt x="25" y="0"/>
                </a:lnTo>
                <a:lnTo>
                  <a:pt x="13" y="0"/>
                </a:lnTo>
                <a:lnTo>
                  <a:pt x="6" y="2"/>
                </a:lnTo>
                <a:lnTo>
                  <a:pt x="2" y="4"/>
                </a:lnTo>
                <a:lnTo>
                  <a:pt x="0" y="10"/>
                </a:lnTo>
                <a:lnTo>
                  <a:pt x="0" y="10"/>
                </a:lnTo>
                <a:lnTo>
                  <a:pt x="2" y="18"/>
                </a:lnTo>
                <a:lnTo>
                  <a:pt x="6" y="23"/>
                </a:lnTo>
                <a:lnTo>
                  <a:pt x="11" y="29"/>
                </a:lnTo>
                <a:lnTo>
                  <a:pt x="11" y="33"/>
                </a:lnTo>
                <a:lnTo>
                  <a:pt x="11" y="33"/>
                </a:lnTo>
                <a:lnTo>
                  <a:pt x="11" y="41"/>
                </a:lnTo>
                <a:lnTo>
                  <a:pt x="11" y="41"/>
                </a:lnTo>
                <a:lnTo>
                  <a:pt x="56" y="66"/>
                </a:lnTo>
                <a:lnTo>
                  <a:pt x="56" y="66"/>
                </a:lnTo>
                <a:lnTo>
                  <a:pt x="50" y="47"/>
                </a:lnTo>
                <a:lnTo>
                  <a:pt x="48" y="39"/>
                </a:lnTo>
                <a:lnTo>
                  <a:pt x="46" y="33"/>
                </a:lnTo>
                <a:lnTo>
                  <a:pt x="46" y="33"/>
                </a:lnTo>
                <a:lnTo>
                  <a:pt x="48" y="29"/>
                </a:lnTo>
                <a:lnTo>
                  <a:pt x="52" y="23"/>
                </a:lnTo>
                <a:lnTo>
                  <a:pt x="56" y="18"/>
                </a:lnTo>
                <a:lnTo>
                  <a:pt x="56" y="10"/>
                </a:lnTo>
                <a:lnTo>
                  <a:pt x="56" y="10"/>
                </a:lnTo>
                <a:lnTo>
                  <a:pt x="56" y="4"/>
                </a:lnTo>
                <a:lnTo>
                  <a:pt x="52" y="2"/>
                </a:lnTo>
                <a:lnTo>
                  <a:pt x="44" y="0"/>
                </a:lnTo>
                <a:lnTo>
                  <a:pt x="33" y="0"/>
                </a:lnTo>
                <a:lnTo>
                  <a:pt x="3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8" name="Freeform 47"/>
          <p:cNvSpPr/>
          <p:nvPr>
            <p:custDataLst>
              <p:tags r:id="rId7"/>
            </p:custDataLst>
          </p:nvPr>
        </p:nvSpPr>
        <p:spPr bwMode="auto">
          <a:xfrm>
            <a:off x="4477385" y="2205990"/>
            <a:ext cx="196215" cy="251460"/>
          </a:xfrm>
          <a:custGeom>
            <a:avLst/>
            <a:gdLst>
              <a:gd name="T0" fmla="*/ 220 w 228"/>
              <a:gd name="T1" fmla="*/ 136 h 292"/>
              <a:gd name="T2" fmla="*/ 228 w 228"/>
              <a:gd name="T3" fmla="*/ 89 h 292"/>
              <a:gd name="T4" fmla="*/ 222 w 228"/>
              <a:gd name="T5" fmla="*/ 68 h 292"/>
              <a:gd name="T6" fmla="*/ 201 w 228"/>
              <a:gd name="T7" fmla="*/ 35 h 292"/>
              <a:gd name="T8" fmla="*/ 175 w 228"/>
              <a:gd name="T9" fmla="*/ 13 h 292"/>
              <a:gd name="T10" fmla="*/ 142 w 228"/>
              <a:gd name="T11" fmla="*/ 2 h 292"/>
              <a:gd name="T12" fmla="*/ 125 w 228"/>
              <a:gd name="T13" fmla="*/ 0 h 292"/>
              <a:gd name="T14" fmla="*/ 88 w 228"/>
              <a:gd name="T15" fmla="*/ 9 h 292"/>
              <a:gd name="T16" fmla="*/ 53 w 228"/>
              <a:gd name="T17" fmla="*/ 31 h 292"/>
              <a:gd name="T18" fmla="*/ 29 w 228"/>
              <a:gd name="T19" fmla="*/ 70 h 292"/>
              <a:gd name="T20" fmla="*/ 22 w 228"/>
              <a:gd name="T21" fmla="*/ 95 h 292"/>
              <a:gd name="T22" fmla="*/ 20 w 228"/>
              <a:gd name="T23" fmla="*/ 124 h 292"/>
              <a:gd name="T24" fmla="*/ 20 w 228"/>
              <a:gd name="T25" fmla="*/ 128 h 292"/>
              <a:gd name="T26" fmla="*/ 12 w 228"/>
              <a:gd name="T27" fmla="*/ 132 h 292"/>
              <a:gd name="T28" fmla="*/ 2 w 228"/>
              <a:gd name="T29" fmla="*/ 148 h 292"/>
              <a:gd name="T30" fmla="*/ 0 w 228"/>
              <a:gd name="T31" fmla="*/ 161 h 292"/>
              <a:gd name="T32" fmla="*/ 2 w 228"/>
              <a:gd name="T33" fmla="*/ 171 h 292"/>
              <a:gd name="T34" fmla="*/ 20 w 228"/>
              <a:gd name="T35" fmla="*/ 187 h 292"/>
              <a:gd name="T36" fmla="*/ 31 w 228"/>
              <a:gd name="T37" fmla="*/ 192 h 292"/>
              <a:gd name="T38" fmla="*/ 49 w 228"/>
              <a:gd name="T39" fmla="*/ 231 h 292"/>
              <a:gd name="T40" fmla="*/ 72 w 228"/>
              <a:gd name="T41" fmla="*/ 262 h 292"/>
              <a:gd name="T42" fmla="*/ 99 w 228"/>
              <a:gd name="T43" fmla="*/ 284 h 292"/>
              <a:gd name="T44" fmla="*/ 125 w 228"/>
              <a:gd name="T45" fmla="*/ 292 h 292"/>
              <a:gd name="T46" fmla="*/ 138 w 228"/>
              <a:gd name="T47" fmla="*/ 290 h 292"/>
              <a:gd name="T48" fmla="*/ 158 w 228"/>
              <a:gd name="T49" fmla="*/ 282 h 292"/>
              <a:gd name="T50" fmla="*/ 179 w 228"/>
              <a:gd name="T51" fmla="*/ 264 h 292"/>
              <a:gd name="T52" fmla="*/ 197 w 228"/>
              <a:gd name="T53" fmla="*/ 241 h 292"/>
              <a:gd name="T54" fmla="*/ 205 w 228"/>
              <a:gd name="T55" fmla="*/ 227 h 292"/>
              <a:gd name="T56" fmla="*/ 197 w 228"/>
              <a:gd name="T57" fmla="*/ 202 h 292"/>
              <a:gd name="T58" fmla="*/ 195 w 228"/>
              <a:gd name="T59" fmla="*/ 194 h 292"/>
              <a:gd name="T60" fmla="*/ 203 w 228"/>
              <a:gd name="T61" fmla="*/ 161 h 292"/>
              <a:gd name="T62" fmla="*/ 220 w 228"/>
              <a:gd name="T63" fmla="*/ 13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292">
                <a:moveTo>
                  <a:pt x="220" y="136"/>
                </a:moveTo>
                <a:lnTo>
                  <a:pt x="220" y="136"/>
                </a:lnTo>
                <a:lnTo>
                  <a:pt x="224" y="111"/>
                </a:lnTo>
                <a:lnTo>
                  <a:pt x="228" y="89"/>
                </a:lnTo>
                <a:lnTo>
                  <a:pt x="228" y="89"/>
                </a:lnTo>
                <a:lnTo>
                  <a:pt x="222" y="68"/>
                </a:lnTo>
                <a:lnTo>
                  <a:pt x="214" y="50"/>
                </a:lnTo>
                <a:lnTo>
                  <a:pt x="201" y="35"/>
                </a:lnTo>
                <a:lnTo>
                  <a:pt x="189" y="23"/>
                </a:lnTo>
                <a:lnTo>
                  <a:pt x="175" y="13"/>
                </a:lnTo>
                <a:lnTo>
                  <a:pt x="158" y="7"/>
                </a:lnTo>
                <a:lnTo>
                  <a:pt x="142" y="2"/>
                </a:lnTo>
                <a:lnTo>
                  <a:pt x="125" y="0"/>
                </a:lnTo>
                <a:lnTo>
                  <a:pt x="125" y="0"/>
                </a:lnTo>
                <a:lnTo>
                  <a:pt x="107" y="2"/>
                </a:lnTo>
                <a:lnTo>
                  <a:pt x="88" y="9"/>
                </a:lnTo>
                <a:lnTo>
                  <a:pt x="70" y="19"/>
                </a:lnTo>
                <a:lnTo>
                  <a:pt x="53" y="31"/>
                </a:lnTo>
                <a:lnTo>
                  <a:pt x="39" y="48"/>
                </a:lnTo>
                <a:lnTo>
                  <a:pt x="29" y="70"/>
                </a:lnTo>
                <a:lnTo>
                  <a:pt x="24" y="81"/>
                </a:lnTo>
                <a:lnTo>
                  <a:pt x="22" y="95"/>
                </a:lnTo>
                <a:lnTo>
                  <a:pt x="20" y="107"/>
                </a:lnTo>
                <a:lnTo>
                  <a:pt x="20" y="124"/>
                </a:lnTo>
                <a:lnTo>
                  <a:pt x="20" y="124"/>
                </a:lnTo>
                <a:lnTo>
                  <a:pt x="20" y="128"/>
                </a:lnTo>
                <a:lnTo>
                  <a:pt x="20" y="128"/>
                </a:lnTo>
                <a:lnTo>
                  <a:pt x="12" y="132"/>
                </a:lnTo>
                <a:lnTo>
                  <a:pt x="6" y="138"/>
                </a:lnTo>
                <a:lnTo>
                  <a:pt x="2" y="148"/>
                </a:lnTo>
                <a:lnTo>
                  <a:pt x="0" y="161"/>
                </a:lnTo>
                <a:lnTo>
                  <a:pt x="0" y="161"/>
                </a:lnTo>
                <a:lnTo>
                  <a:pt x="0" y="165"/>
                </a:lnTo>
                <a:lnTo>
                  <a:pt x="2" y="171"/>
                </a:lnTo>
                <a:lnTo>
                  <a:pt x="10" y="181"/>
                </a:lnTo>
                <a:lnTo>
                  <a:pt x="20" y="187"/>
                </a:lnTo>
                <a:lnTo>
                  <a:pt x="31" y="192"/>
                </a:lnTo>
                <a:lnTo>
                  <a:pt x="31" y="192"/>
                </a:lnTo>
                <a:lnTo>
                  <a:pt x="39" y="212"/>
                </a:lnTo>
                <a:lnTo>
                  <a:pt x="49" y="231"/>
                </a:lnTo>
                <a:lnTo>
                  <a:pt x="59" y="247"/>
                </a:lnTo>
                <a:lnTo>
                  <a:pt x="72" y="262"/>
                </a:lnTo>
                <a:lnTo>
                  <a:pt x="84" y="276"/>
                </a:lnTo>
                <a:lnTo>
                  <a:pt x="99" y="284"/>
                </a:lnTo>
                <a:lnTo>
                  <a:pt x="113" y="290"/>
                </a:lnTo>
                <a:lnTo>
                  <a:pt x="125" y="292"/>
                </a:lnTo>
                <a:lnTo>
                  <a:pt x="125" y="292"/>
                </a:lnTo>
                <a:lnTo>
                  <a:pt x="138" y="290"/>
                </a:lnTo>
                <a:lnTo>
                  <a:pt x="148" y="288"/>
                </a:lnTo>
                <a:lnTo>
                  <a:pt x="158" y="282"/>
                </a:lnTo>
                <a:lnTo>
                  <a:pt x="168" y="274"/>
                </a:lnTo>
                <a:lnTo>
                  <a:pt x="179" y="264"/>
                </a:lnTo>
                <a:lnTo>
                  <a:pt x="189" y="253"/>
                </a:lnTo>
                <a:lnTo>
                  <a:pt x="197" y="241"/>
                </a:lnTo>
                <a:lnTo>
                  <a:pt x="205" y="227"/>
                </a:lnTo>
                <a:lnTo>
                  <a:pt x="205" y="227"/>
                </a:lnTo>
                <a:lnTo>
                  <a:pt x="199" y="210"/>
                </a:lnTo>
                <a:lnTo>
                  <a:pt x="197" y="202"/>
                </a:lnTo>
                <a:lnTo>
                  <a:pt x="195" y="194"/>
                </a:lnTo>
                <a:lnTo>
                  <a:pt x="195" y="194"/>
                </a:lnTo>
                <a:lnTo>
                  <a:pt x="197" y="177"/>
                </a:lnTo>
                <a:lnTo>
                  <a:pt x="203" y="161"/>
                </a:lnTo>
                <a:lnTo>
                  <a:pt x="210" y="148"/>
                </a:lnTo>
                <a:lnTo>
                  <a:pt x="220" y="136"/>
                </a:lnTo>
                <a:lnTo>
                  <a:pt x="220" y="1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29" name="Freeform 48"/>
          <p:cNvSpPr/>
          <p:nvPr>
            <p:custDataLst>
              <p:tags r:id="rId8"/>
            </p:custDataLst>
          </p:nvPr>
        </p:nvSpPr>
        <p:spPr bwMode="auto">
          <a:xfrm>
            <a:off x="4372610" y="2455545"/>
            <a:ext cx="184150" cy="179070"/>
          </a:xfrm>
          <a:custGeom>
            <a:avLst/>
            <a:gdLst>
              <a:gd name="T0" fmla="*/ 0 w 214"/>
              <a:gd name="T1" fmla="*/ 72 h 208"/>
              <a:gd name="T2" fmla="*/ 0 w 214"/>
              <a:gd name="T3" fmla="*/ 208 h 208"/>
              <a:gd name="T4" fmla="*/ 175 w 214"/>
              <a:gd name="T5" fmla="*/ 208 h 208"/>
              <a:gd name="T6" fmla="*/ 175 w 214"/>
              <a:gd name="T7" fmla="*/ 144 h 208"/>
              <a:gd name="T8" fmla="*/ 175 w 214"/>
              <a:gd name="T9" fmla="*/ 126 h 208"/>
              <a:gd name="T10" fmla="*/ 190 w 214"/>
              <a:gd name="T11" fmla="*/ 118 h 208"/>
              <a:gd name="T12" fmla="*/ 190 w 214"/>
              <a:gd name="T13" fmla="*/ 118 h 208"/>
              <a:gd name="T14" fmla="*/ 214 w 214"/>
              <a:gd name="T15" fmla="*/ 99 h 208"/>
              <a:gd name="T16" fmla="*/ 214 w 214"/>
              <a:gd name="T17" fmla="*/ 99 h 208"/>
              <a:gd name="T18" fmla="*/ 200 w 214"/>
              <a:gd name="T19" fmla="*/ 76 h 208"/>
              <a:gd name="T20" fmla="*/ 186 w 214"/>
              <a:gd name="T21" fmla="*/ 48 h 208"/>
              <a:gd name="T22" fmla="*/ 161 w 214"/>
              <a:gd name="T23" fmla="*/ 0 h 208"/>
              <a:gd name="T24" fmla="*/ 161 w 214"/>
              <a:gd name="T25" fmla="*/ 0 h 208"/>
              <a:gd name="T26" fmla="*/ 128 w 214"/>
              <a:gd name="T27" fmla="*/ 9 h 208"/>
              <a:gd name="T28" fmla="*/ 97 w 214"/>
              <a:gd name="T29" fmla="*/ 21 h 208"/>
              <a:gd name="T30" fmla="*/ 70 w 214"/>
              <a:gd name="T31" fmla="*/ 31 h 208"/>
              <a:gd name="T32" fmla="*/ 46 w 214"/>
              <a:gd name="T33" fmla="*/ 44 h 208"/>
              <a:gd name="T34" fmla="*/ 13 w 214"/>
              <a:gd name="T35" fmla="*/ 64 h 208"/>
              <a:gd name="T36" fmla="*/ 0 w 214"/>
              <a:gd name="T37" fmla="*/ 72 h 208"/>
              <a:gd name="T38" fmla="*/ 0 w 214"/>
              <a:gd name="T39" fmla="*/ 7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08">
                <a:moveTo>
                  <a:pt x="0" y="72"/>
                </a:moveTo>
                <a:lnTo>
                  <a:pt x="0" y="208"/>
                </a:lnTo>
                <a:lnTo>
                  <a:pt x="175" y="208"/>
                </a:lnTo>
                <a:lnTo>
                  <a:pt x="175" y="144"/>
                </a:lnTo>
                <a:lnTo>
                  <a:pt x="175" y="126"/>
                </a:lnTo>
                <a:lnTo>
                  <a:pt x="190" y="118"/>
                </a:lnTo>
                <a:lnTo>
                  <a:pt x="190" y="118"/>
                </a:lnTo>
                <a:lnTo>
                  <a:pt x="214" y="99"/>
                </a:lnTo>
                <a:lnTo>
                  <a:pt x="214" y="99"/>
                </a:lnTo>
                <a:lnTo>
                  <a:pt x="200" y="76"/>
                </a:lnTo>
                <a:lnTo>
                  <a:pt x="186" y="48"/>
                </a:lnTo>
                <a:lnTo>
                  <a:pt x="161" y="0"/>
                </a:lnTo>
                <a:lnTo>
                  <a:pt x="161" y="0"/>
                </a:lnTo>
                <a:lnTo>
                  <a:pt x="128" y="9"/>
                </a:lnTo>
                <a:lnTo>
                  <a:pt x="97" y="21"/>
                </a:lnTo>
                <a:lnTo>
                  <a:pt x="70" y="31"/>
                </a:lnTo>
                <a:lnTo>
                  <a:pt x="46" y="44"/>
                </a:lnTo>
                <a:lnTo>
                  <a:pt x="13" y="64"/>
                </a:lnTo>
                <a:lnTo>
                  <a:pt x="0" y="72"/>
                </a:lnTo>
                <a:lnTo>
                  <a:pt x="0" y="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0" name="Freeform 49"/>
          <p:cNvSpPr/>
          <p:nvPr>
            <p:custDataLst>
              <p:tags r:id="rId9"/>
            </p:custDataLst>
          </p:nvPr>
        </p:nvSpPr>
        <p:spPr bwMode="auto">
          <a:xfrm>
            <a:off x="4566285" y="2473960"/>
            <a:ext cx="47625" cy="62230"/>
          </a:xfrm>
          <a:custGeom>
            <a:avLst/>
            <a:gdLst>
              <a:gd name="T0" fmla="*/ 30 w 55"/>
              <a:gd name="T1" fmla="*/ 0 h 72"/>
              <a:gd name="T2" fmla="*/ 30 w 55"/>
              <a:gd name="T3" fmla="*/ 0 h 72"/>
              <a:gd name="T4" fmla="*/ 22 w 55"/>
              <a:gd name="T5" fmla="*/ 0 h 72"/>
              <a:gd name="T6" fmla="*/ 22 w 55"/>
              <a:gd name="T7" fmla="*/ 0 h 72"/>
              <a:gd name="T8" fmla="*/ 12 w 55"/>
              <a:gd name="T9" fmla="*/ 0 h 72"/>
              <a:gd name="T10" fmla="*/ 4 w 55"/>
              <a:gd name="T11" fmla="*/ 2 h 72"/>
              <a:gd name="T12" fmla="*/ 0 w 55"/>
              <a:gd name="T13" fmla="*/ 4 h 72"/>
              <a:gd name="T14" fmla="*/ 0 w 55"/>
              <a:gd name="T15" fmla="*/ 10 h 72"/>
              <a:gd name="T16" fmla="*/ 0 w 55"/>
              <a:gd name="T17" fmla="*/ 10 h 72"/>
              <a:gd name="T18" fmla="*/ 0 w 55"/>
              <a:gd name="T19" fmla="*/ 18 h 72"/>
              <a:gd name="T20" fmla="*/ 4 w 55"/>
              <a:gd name="T21" fmla="*/ 23 h 72"/>
              <a:gd name="T22" fmla="*/ 8 w 55"/>
              <a:gd name="T23" fmla="*/ 27 h 72"/>
              <a:gd name="T24" fmla="*/ 10 w 55"/>
              <a:gd name="T25" fmla="*/ 33 h 72"/>
              <a:gd name="T26" fmla="*/ 10 w 55"/>
              <a:gd name="T27" fmla="*/ 33 h 72"/>
              <a:gd name="T28" fmla="*/ 8 w 55"/>
              <a:gd name="T29" fmla="*/ 41 h 72"/>
              <a:gd name="T30" fmla="*/ 6 w 55"/>
              <a:gd name="T31" fmla="*/ 51 h 72"/>
              <a:gd name="T32" fmla="*/ 2 w 55"/>
              <a:gd name="T33" fmla="*/ 62 h 72"/>
              <a:gd name="T34" fmla="*/ 0 w 55"/>
              <a:gd name="T35" fmla="*/ 72 h 72"/>
              <a:gd name="T36" fmla="*/ 0 w 55"/>
              <a:gd name="T37" fmla="*/ 72 h 72"/>
              <a:gd name="T38" fmla="*/ 0 w 55"/>
              <a:gd name="T39" fmla="*/ 72 h 72"/>
              <a:gd name="T40" fmla="*/ 0 w 55"/>
              <a:gd name="T41" fmla="*/ 72 h 72"/>
              <a:gd name="T42" fmla="*/ 22 w 55"/>
              <a:gd name="T43" fmla="*/ 60 h 72"/>
              <a:gd name="T44" fmla="*/ 47 w 55"/>
              <a:gd name="T45" fmla="*/ 47 h 72"/>
              <a:gd name="T46" fmla="*/ 47 w 55"/>
              <a:gd name="T47" fmla="*/ 47 h 72"/>
              <a:gd name="T48" fmla="*/ 45 w 55"/>
              <a:gd name="T49" fmla="*/ 39 h 72"/>
              <a:gd name="T50" fmla="*/ 45 w 55"/>
              <a:gd name="T51" fmla="*/ 33 h 72"/>
              <a:gd name="T52" fmla="*/ 45 w 55"/>
              <a:gd name="T53" fmla="*/ 33 h 72"/>
              <a:gd name="T54" fmla="*/ 45 w 55"/>
              <a:gd name="T55" fmla="*/ 27 h 72"/>
              <a:gd name="T56" fmla="*/ 49 w 55"/>
              <a:gd name="T57" fmla="*/ 23 h 72"/>
              <a:gd name="T58" fmla="*/ 53 w 55"/>
              <a:gd name="T59" fmla="*/ 18 h 72"/>
              <a:gd name="T60" fmla="*/ 55 w 55"/>
              <a:gd name="T61" fmla="*/ 10 h 72"/>
              <a:gd name="T62" fmla="*/ 55 w 55"/>
              <a:gd name="T63" fmla="*/ 10 h 72"/>
              <a:gd name="T64" fmla="*/ 53 w 55"/>
              <a:gd name="T65" fmla="*/ 4 h 72"/>
              <a:gd name="T66" fmla="*/ 49 w 55"/>
              <a:gd name="T67" fmla="*/ 2 h 72"/>
              <a:gd name="T68" fmla="*/ 43 w 55"/>
              <a:gd name="T69" fmla="*/ 0 h 72"/>
              <a:gd name="T70" fmla="*/ 30 w 55"/>
              <a:gd name="T71" fmla="*/ 0 h 72"/>
              <a:gd name="T72" fmla="*/ 30 w 55"/>
              <a:gd name="T7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72">
                <a:moveTo>
                  <a:pt x="30" y="0"/>
                </a:moveTo>
                <a:lnTo>
                  <a:pt x="30" y="0"/>
                </a:lnTo>
                <a:lnTo>
                  <a:pt x="22" y="0"/>
                </a:lnTo>
                <a:lnTo>
                  <a:pt x="22" y="0"/>
                </a:lnTo>
                <a:lnTo>
                  <a:pt x="12" y="0"/>
                </a:lnTo>
                <a:lnTo>
                  <a:pt x="4" y="2"/>
                </a:lnTo>
                <a:lnTo>
                  <a:pt x="0" y="4"/>
                </a:lnTo>
                <a:lnTo>
                  <a:pt x="0" y="10"/>
                </a:lnTo>
                <a:lnTo>
                  <a:pt x="0" y="10"/>
                </a:lnTo>
                <a:lnTo>
                  <a:pt x="0" y="18"/>
                </a:lnTo>
                <a:lnTo>
                  <a:pt x="4" y="23"/>
                </a:lnTo>
                <a:lnTo>
                  <a:pt x="8" y="27"/>
                </a:lnTo>
                <a:lnTo>
                  <a:pt x="10" y="33"/>
                </a:lnTo>
                <a:lnTo>
                  <a:pt x="10" y="33"/>
                </a:lnTo>
                <a:lnTo>
                  <a:pt x="8" y="41"/>
                </a:lnTo>
                <a:lnTo>
                  <a:pt x="6" y="51"/>
                </a:lnTo>
                <a:lnTo>
                  <a:pt x="2" y="62"/>
                </a:lnTo>
                <a:lnTo>
                  <a:pt x="0" y="72"/>
                </a:lnTo>
                <a:lnTo>
                  <a:pt x="0" y="72"/>
                </a:lnTo>
                <a:lnTo>
                  <a:pt x="0" y="72"/>
                </a:lnTo>
                <a:lnTo>
                  <a:pt x="0" y="72"/>
                </a:lnTo>
                <a:lnTo>
                  <a:pt x="22" y="60"/>
                </a:lnTo>
                <a:lnTo>
                  <a:pt x="47" y="47"/>
                </a:lnTo>
                <a:lnTo>
                  <a:pt x="47" y="47"/>
                </a:lnTo>
                <a:lnTo>
                  <a:pt x="45" y="39"/>
                </a:lnTo>
                <a:lnTo>
                  <a:pt x="45" y="33"/>
                </a:lnTo>
                <a:lnTo>
                  <a:pt x="45" y="33"/>
                </a:lnTo>
                <a:lnTo>
                  <a:pt x="45" y="27"/>
                </a:lnTo>
                <a:lnTo>
                  <a:pt x="49" y="23"/>
                </a:lnTo>
                <a:lnTo>
                  <a:pt x="53" y="18"/>
                </a:lnTo>
                <a:lnTo>
                  <a:pt x="55" y="10"/>
                </a:lnTo>
                <a:lnTo>
                  <a:pt x="55" y="10"/>
                </a:lnTo>
                <a:lnTo>
                  <a:pt x="53" y="4"/>
                </a:lnTo>
                <a:lnTo>
                  <a:pt x="49" y="2"/>
                </a:lnTo>
                <a:lnTo>
                  <a:pt x="43" y="0"/>
                </a:lnTo>
                <a:lnTo>
                  <a:pt x="30" y="0"/>
                </a:lnTo>
                <a:lnTo>
                  <a:pt x="3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1" name="Freeform 50"/>
          <p:cNvSpPr/>
          <p:nvPr>
            <p:custDataLst>
              <p:tags r:id="rId10"/>
            </p:custDataLst>
          </p:nvPr>
        </p:nvSpPr>
        <p:spPr bwMode="auto">
          <a:xfrm>
            <a:off x="4646930" y="2455545"/>
            <a:ext cx="63500" cy="41275"/>
          </a:xfrm>
          <a:custGeom>
            <a:avLst/>
            <a:gdLst>
              <a:gd name="T0" fmla="*/ 23 w 74"/>
              <a:gd name="T1" fmla="*/ 0 h 48"/>
              <a:gd name="T2" fmla="*/ 23 w 74"/>
              <a:gd name="T3" fmla="*/ 0 h 48"/>
              <a:gd name="T4" fmla="*/ 0 w 74"/>
              <a:gd name="T5" fmla="*/ 48 h 48"/>
              <a:gd name="T6" fmla="*/ 0 w 74"/>
              <a:gd name="T7" fmla="*/ 48 h 48"/>
              <a:gd name="T8" fmla="*/ 35 w 74"/>
              <a:gd name="T9" fmla="*/ 35 h 48"/>
              <a:gd name="T10" fmla="*/ 72 w 74"/>
              <a:gd name="T11" fmla="*/ 25 h 48"/>
              <a:gd name="T12" fmla="*/ 74 w 74"/>
              <a:gd name="T13" fmla="*/ 25 h 48"/>
              <a:gd name="T14" fmla="*/ 74 w 74"/>
              <a:gd name="T15" fmla="*/ 25 h 48"/>
              <a:gd name="T16" fmla="*/ 70 w 74"/>
              <a:gd name="T17" fmla="*/ 17 h 48"/>
              <a:gd name="T18" fmla="*/ 70 w 74"/>
              <a:gd name="T19" fmla="*/ 17 h 48"/>
              <a:gd name="T20" fmla="*/ 48 w 74"/>
              <a:gd name="T21" fmla="*/ 9 h 48"/>
              <a:gd name="T22" fmla="*/ 23 w 74"/>
              <a:gd name="T23" fmla="*/ 0 h 48"/>
              <a:gd name="T24" fmla="*/ 23 w 74"/>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48">
                <a:moveTo>
                  <a:pt x="23" y="0"/>
                </a:moveTo>
                <a:lnTo>
                  <a:pt x="23" y="0"/>
                </a:lnTo>
                <a:lnTo>
                  <a:pt x="0" y="48"/>
                </a:lnTo>
                <a:lnTo>
                  <a:pt x="0" y="48"/>
                </a:lnTo>
                <a:lnTo>
                  <a:pt x="35" y="35"/>
                </a:lnTo>
                <a:lnTo>
                  <a:pt x="72" y="25"/>
                </a:lnTo>
                <a:lnTo>
                  <a:pt x="74" y="25"/>
                </a:lnTo>
                <a:lnTo>
                  <a:pt x="74" y="25"/>
                </a:lnTo>
                <a:lnTo>
                  <a:pt x="70" y="17"/>
                </a:lnTo>
                <a:lnTo>
                  <a:pt x="70" y="17"/>
                </a:lnTo>
                <a:lnTo>
                  <a:pt x="48" y="9"/>
                </a:lnTo>
                <a:lnTo>
                  <a:pt x="23" y="0"/>
                </a:lnTo>
                <a:lnTo>
                  <a:pt x="2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2" name="Freeform 51"/>
          <p:cNvSpPr/>
          <p:nvPr>
            <p:custDataLst>
              <p:tags r:id="rId11"/>
            </p:custDataLst>
          </p:nvPr>
        </p:nvSpPr>
        <p:spPr bwMode="auto">
          <a:xfrm>
            <a:off x="4675505" y="2209165"/>
            <a:ext cx="264160" cy="299720"/>
          </a:xfrm>
          <a:custGeom>
            <a:avLst/>
            <a:gdLst>
              <a:gd name="T0" fmla="*/ 307 w 307"/>
              <a:gd name="T1" fmla="*/ 190 h 348"/>
              <a:gd name="T2" fmla="*/ 298 w 307"/>
              <a:gd name="T3" fmla="*/ 163 h 348"/>
              <a:gd name="T4" fmla="*/ 288 w 307"/>
              <a:gd name="T5" fmla="*/ 155 h 348"/>
              <a:gd name="T6" fmla="*/ 278 w 307"/>
              <a:gd name="T7" fmla="*/ 153 h 348"/>
              <a:gd name="T8" fmla="*/ 278 w 307"/>
              <a:gd name="T9" fmla="*/ 153 h 348"/>
              <a:gd name="T10" fmla="*/ 278 w 307"/>
              <a:gd name="T11" fmla="*/ 146 h 348"/>
              <a:gd name="T12" fmla="*/ 278 w 307"/>
              <a:gd name="T13" fmla="*/ 128 h 348"/>
              <a:gd name="T14" fmla="*/ 272 w 307"/>
              <a:gd name="T15" fmla="*/ 97 h 348"/>
              <a:gd name="T16" fmla="*/ 261 w 307"/>
              <a:gd name="T17" fmla="*/ 68 h 348"/>
              <a:gd name="T18" fmla="*/ 247 w 307"/>
              <a:gd name="T19" fmla="*/ 46 h 348"/>
              <a:gd name="T20" fmla="*/ 229 w 307"/>
              <a:gd name="T21" fmla="*/ 27 h 348"/>
              <a:gd name="T22" fmla="*/ 198 w 307"/>
              <a:gd name="T23" fmla="*/ 9 h 348"/>
              <a:gd name="T24" fmla="*/ 150 w 307"/>
              <a:gd name="T25" fmla="*/ 0 h 348"/>
              <a:gd name="T26" fmla="*/ 128 w 307"/>
              <a:gd name="T27" fmla="*/ 3 h 348"/>
              <a:gd name="T28" fmla="*/ 82 w 307"/>
              <a:gd name="T29" fmla="*/ 21 h 348"/>
              <a:gd name="T30" fmla="*/ 64 w 307"/>
              <a:gd name="T31" fmla="*/ 37 h 348"/>
              <a:gd name="T32" fmla="*/ 47 w 307"/>
              <a:gd name="T33" fmla="*/ 58 h 348"/>
              <a:gd name="T34" fmla="*/ 35 w 307"/>
              <a:gd name="T35" fmla="*/ 83 h 348"/>
              <a:gd name="T36" fmla="*/ 27 w 307"/>
              <a:gd name="T37" fmla="*/ 112 h 348"/>
              <a:gd name="T38" fmla="*/ 25 w 307"/>
              <a:gd name="T39" fmla="*/ 146 h 348"/>
              <a:gd name="T40" fmla="*/ 25 w 307"/>
              <a:gd name="T41" fmla="*/ 153 h 348"/>
              <a:gd name="T42" fmla="*/ 15 w 307"/>
              <a:gd name="T43" fmla="*/ 157 h 348"/>
              <a:gd name="T44" fmla="*/ 2 w 307"/>
              <a:gd name="T45" fmla="*/ 177 h 348"/>
              <a:gd name="T46" fmla="*/ 0 w 307"/>
              <a:gd name="T47" fmla="*/ 190 h 348"/>
              <a:gd name="T48" fmla="*/ 4 w 307"/>
              <a:gd name="T49" fmla="*/ 204 h 348"/>
              <a:gd name="T50" fmla="*/ 13 w 307"/>
              <a:gd name="T51" fmla="*/ 214 h 348"/>
              <a:gd name="T52" fmla="*/ 37 w 307"/>
              <a:gd name="T53" fmla="*/ 227 h 348"/>
              <a:gd name="T54" fmla="*/ 47 w 307"/>
              <a:gd name="T55" fmla="*/ 251 h 348"/>
              <a:gd name="T56" fmla="*/ 72 w 307"/>
              <a:gd name="T57" fmla="*/ 295 h 348"/>
              <a:gd name="T58" fmla="*/ 101 w 307"/>
              <a:gd name="T59" fmla="*/ 327 h 348"/>
              <a:gd name="T60" fmla="*/ 134 w 307"/>
              <a:gd name="T61" fmla="*/ 346 h 348"/>
              <a:gd name="T62" fmla="*/ 150 w 307"/>
              <a:gd name="T63" fmla="*/ 348 h 348"/>
              <a:gd name="T64" fmla="*/ 183 w 307"/>
              <a:gd name="T65" fmla="*/ 338 h 348"/>
              <a:gd name="T66" fmla="*/ 216 w 307"/>
              <a:gd name="T67" fmla="*/ 313 h 348"/>
              <a:gd name="T68" fmla="*/ 243 w 307"/>
              <a:gd name="T69" fmla="*/ 274 h 348"/>
              <a:gd name="T70" fmla="*/ 264 w 307"/>
              <a:gd name="T71" fmla="*/ 229 h 348"/>
              <a:gd name="T72" fmla="*/ 264 w 307"/>
              <a:gd name="T73" fmla="*/ 229 h 348"/>
              <a:gd name="T74" fmla="*/ 270 w 307"/>
              <a:gd name="T75" fmla="*/ 227 h 348"/>
              <a:gd name="T76" fmla="*/ 290 w 307"/>
              <a:gd name="T77" fmla="*/ 216 h 348"/>
              <a:gd name="T78" fmla="*/ 303 w 307"/>
              <a:gd name="T79" fmla="*/ 204 h 348"/>
              <a:gd name="T80" fmla="*/ 307 w 307"/>
              <a:gd name="T81"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7" h="348">
                <a:moveTo>
                  <a:pt x="307" y="190"/>
                </a:moveTo>
                <a:lnTo>
                  <a:pt x="307" y="190"/>
                </a:lnTo>
                <a:lnTo>
                  <a:pt x="305" y="175"/>
                </a:lnTo>
                <a:lnTo>
                  <a:pt x="298" y="163"/>
                </a:lnTo>
                <a:lnTo>
                  <a:pt x="294" y="159"/>
                </a:lnTo>
                <a:lnTo>
                  <a:pt x="288" y="155"/>
                </a:lnTo>
                <a:lnTo>
                  <a:pt x="284" y="153"/>
                </a:lnTo>
                <a:lnTo>
                  <a:pt x="278" y="153"/>
                </a:lnTo>
                <a:lnTo>
                  <a:pt x="278" y="153"/>
                </a:lnTo>
                <a:lnTo>
                  <a:pt x="278" y="153"/>
                </a:lnTo>
                <a:lnTo>
                  <a:pt x="278" y="153"/>
                </a:lnTo>
                <a:lnTo>
                  <a:pt x="278" y="146"/>
                </a:lnTo>
                <a:lnTo>
                  <a:pt x="278" y="146"/>
                </a:lnTo>
                <a:lnTo>
                  <a:pt x="278" y="128"/>
                </a:lnTo>
                <a:lnTo>
                  <a:pt x="276" y="112"/>
                </a:lnTo>
                <a:lnTo>
                  <a:pt x="272" y="97"/>
                </a:lnTo>
                <a:lnTo>
                  <a:pt x="268" y="83"/>
                </a:lnTo>
                <a:lnTo>
                  <a:pt x="261" y="68"/>
                </a:lnTo>
                <a:lnTo>
                  <a:pt x="253" y="58"/>
                </a:lnTo>
                <a:lnTo>
                  <a:pt x="247" y="46"/>
                </a:lnTo>
                <a:lnTo>
                  <a:pt x="237" y="37"/>
                </a:lnTo>
                <a:lnTo>
                  <a:pt x="229" y="27"/>
                </a:lnTo>
                <a:lnTo>
                  <a:pt x="218" y="21"/>
                </a:lnTo>
                <a:lnTo>
                  <a:pt x="198" y="9"/>
                </a:lnTo>
                <a:lnTo>
                  <a:pt x="175" y="3"/>
                </a:lnTo>
                <a:lnTo>
                  <a:pt x="150" y="0"/>
                </a:lnTo>
                <a:lnTo>
                  <a:pt x="150" y="0"/>
                </a:lnTo>
                <a:lnTo>
                  <a:pt x="128" y="3"/>
                </a:lnTo>
                <a:lnTo>
                  <a:pt x="105" y="9"/>
                </a:lnTo>
                <a:lnTo>
                  <a:pt x="82" y="21"/>
                </a:lnTo>
                <a:lnTo>
                  <a:pt x="74" y="27"/>
                </a:lnTo>
                <a:lnTo>
                  <a:pt x="64" y="37"/>
                </a:lnTo>
                <a:lnTo>
                  <a:pt x="56" y="46"/>
                </a:lnTo>
                <a:lnTo>
                  <a:pt x="47" y="58"/>
                </a:lnTo>
                <a:lnTo>
                  <a:pt x="41" y="68"/>
                </a:lnTo>
                <a:lnTo>
                  <a:pt x="35" y="83"/>
                </a:lnTo>
                <a:lnTo>
                  <a:pt x="31" y="97"/>
                </a:lnTo>
                <a:lnTo>
                  <a:pt x="27" y="112"/>
                </a:lnTo>
                <a:lnTo>
                  <a:pt x="25" y="128"/>
                </a:lnTo>
                <a:lnTo>
                  <a:pt x="25" y="146"/>
                </a:lnTo>
                <a:lnTo>
                  <a:pt x="25" y="146"/>
                </a:lnTo>
                <a:lnTo>
                  <a:pt x="25" y="153"/>
                </a:lnTo>
                <a:lnTo>
                  <a:pt x="25" y="153"/>
                </a:lnTo>
                <a:lnTo>
                  <a:pt x="15" y="157"/>
                </a:lnTo>
                <a:lnTo>
                  <a:pt x="6" y="165"/>
                </a:lnTo>
                <a:lnTo>
                  <a:pt x="2" y="177"/>
                </a:lnTo>
                <a:lnTo>
                  <a:pt x="0" y="190"/>
                </a:lnTo>
                <a:lnTo>
                  <a:pt x="0" y="190"/>
                </a:lnTo>
                <a:lnTo>
                  <a:pt x="0" y="198"/>
                </a:lnTo>
                <a:lnTo>
                  <a:pt x="4" y="204"/>
                </a:lnTo>
                <a:lnTo>
                  <a:pt x="8" y="210"/>
                </a:lnTo>
                <a:lnTo>
                  <a:pt x="13" y="214"/>
                </a:lnTo>
                <a:lnTo>
                  <a:pt x="25" y="223"/>
                </a:lnTo>
                <a:lnTo>
                  <a:pt x="37" y="227"/>
                </a:lnTo>
                <a:lnTo>
                  <a:pt x="37" y="227"/>
                </a:lnTo>
                <a:lnTo>
                  <a:pt x="47" y="251"/>
                </a:lnTo>
                <a:lnTo>
                  <a:pt x="60" y="274"/>
                </a:lnTo>
                <a:lnTo>
                  <a:pt x="72" y="295"/>
                </a:lnTo>
                <a:lnTo>
                  <a:pt x="87" y="313"/>
                </a:lnTo>
                <a:lnTo>
                  <a:pt x="101" y="327"/>
                </a:lnTo>
                <a:lnTo>
                  <a:pt x="117" y="338"/>
                </a:lnTo>
                <a:lnTo>
                  <a:pt x="134" y="346"/>
                </a:lnTo>
                <a:lnTo>
                  <a:pt x="150" y="348"/>
                </a:lnTo>
                <a:lnTo>
                  <a:pt x="150" y="348"/>
                </a:lnTo>
                <a:lnTo>
                  <a:pt x="167" y="346"/>
                </a:lnTo>
                <a:lnTo>
                  <a:pt x="183" y="338"/>
                </a:lnTo>
                <a:lnTo>
                  <a:pt x="200" y="327"/>
                </a:lnTo>
                <a:lnTo>
                  <a:pt x="216" y="313"/>
                </a:lnTo>
                <a:lnTo>
                  <a:pt x="229" y="295"/>
                </a:lnTo>
                <a:lnTo>
                  <a:pt x="243" y="274"/>
                </a:lnTo>
                <a:lnTo>
                  <a:pt x="253" y="251"/>
                </a:lnTo>
                <a:lnTo>
                  <a:pt x="264" y="229"/>
                </a:lnTo>
                <a:lnTo>
                  <a:pt x="264" y="229"/>
                </a:lnTo>
                <a:lnTo>
                  <a:pt x="264" y="229"/>
                </a:lnTo>
                <a:lnTo>
                  <a:pt x="264" y="229"/>
                </a:lnTo>
                <a:lnTo>
                  <a:pt x="270" y="227"/>
                </a:lnTo>
                <a:lnTo>
                  <a:pt x="278" y="225"/>
                </a:lnTo>
                <a:lnTo>
                  <a:pt x="290" y="216"/>
                </a:lnTo>
                <a:lnTo>
                  <a:pt x="296" y="210"/>
                </a:lnTo>
                <a:lnTo>
                  <a:pt x="303" y="204"/>
                </a:lnTo>
                <a:lnTo>
                  <a:pt x="305" y="198"/>
                </a:lnTo>
                <a:lnTo>
                  <a:pt x="307" y="190"/>
                </a:lnTo>
                <a:lnTo>
                  <a:pt x="307" y="19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3" name="椭圆 32"/>
          <p:cNvSpPr/>
          <p:nvPr>
            <p:custDataLst>
              <p:tags r:id="rId12"/>
            </p:custDataLst>
          </p:nvPr>
        </p:nvSpPr>
        <p:spPr>
          <a:xfrm>
            <a:off x="4274820" y="3457575"/>
            <a:ext cx="1046480" cy="1046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36" name="Freeform 39"/>
          <p:cNvSpPr/>
          <p:nvPr>
            <p:custDataLst>
              <p:tags r:id="rId13"/>
            </p:custDataLst>
          </p:nvPr>
        </p:nvSpPr>
        <p:spPr bwMode="auto">
          <a:xfrm>
            <a:off x="4551680" y="3699510"/>
            <a:ext cx="195580" cy="558800"/>
          </a:xfrm>
          <a:custGeom>
            <a:avLst/>
            <a:gdLst>
              <a:gd name="T0" fmla="*/ 228 w 260"/>
              <a:gd name="T1" fmla="*/ 327 h 742"/>
              <a:gd name="T2" fmla="*/ 196 w 260"/>
              <a:gd name="T3" fmla="*/ 280 h 742"/>
              <a:gd name="T4" fmla="*/ 176 w 260"/>
              <a:gd name="T5" fmla="*/ 226 h 742"/>
              <a:gd name="T6" fmla="*/ 164 w 260"/>
              <a:gd name="T7" fmla="*/ 142 h 742"/>
              <a:gd name="T8" fmla="*/ 164 w 260"/>
              <a:gd name="T9" fmla="*/ 88 h 742"/>
              <a:gd name="T10" fmla="*/ 161 w 260"/>
              <a:gd name="T11" fmla="*/ 52 h 742"/>
              <a:gd name="T12" fmla="*/ 151 w 260"/>
              <a:gd name="T13" fmla="*/ 26 h 742"/>
              <a:gd name="T14" fmla="*/ 136 w 260"/>
              <a:gd name="T15" fmla="*/ 11 h 742"/>
              <a:gd name="T16" fmla="*/ 118 w 260"/>
              <a:gd name="T17" fmla="*/ 2 h 742"/>
              <a:gd name="T18" fmla="*/ 86 w 260"/>
              <a:gd name="T19" fmla="*/ 0 h 742"/>
              <a:gd name="T20" fmla="*/ 71 w 260"/>
              <a:gd name="T21" fmla="*/ 2 h 742"/>
              <a:gd name="T22" fmla="*/ 54 w 260"/>
              <a:gd name="T23" fmla="*/ 7 h 742"/>
              <a:gd name="T24" fmla="*/ 37 w 260"/>
              <a:gd name="T25" fmla="*/ 15 h 742"/>
              <a:gd name="T26" fmla="*/ 19 w 260"/>
              <a:gd name="T27" fmla="*/ 35 h 742"/>
              <a:gd name="T28" fmla="*/ 7 w 260"/>
              <a:gd name="T29" fmla="*/ 60 h 742"/>
              <a:gd name="T30" fmla="*/ 0 w 260"/>
              <a:gd name="T31" fmla="*/ 101 h 742"/>
              <a:gd name="T32" fmla="*/ 4 w 260"/>
              <a:gd name="T33" fmla="*/ 153 h 742"/>
              <a:gd name="T34" fmla="*/ 22 w 260"/>
              <a:gd name="T35" fmla="*/ 224 h 742"/>
              <a:gd name="T36" fmla="*/ 28 w 260"/>
              <a:gd name="T37" fmla="*/ 232 h 742"/>
              <a:gd name="T38" fmla="*/ 65 w 260"/>
              <a:gd name="T39" fmla="*/ 256 h 742"/>
              <a:gd name="T40" fmla="*/ 133 w 260"/>
              <a:gd name="T41" fmla="*/ 297 h 742"/>
              <a:gd name="T42" fmla="*/ 161 w 260"/>
              <a:gd name="T43" fmla="*/ 320 h 742"/>
              <a:gd name="T44" fmla="*/ 176 w 260"/>
              <a:gd name="T45" fmla="*/ 351 h 742"/>
              <a:gd name="T46" fmla="*/ 179 w 260"/>
              <a:gd name="T47" fmla="*/ 368 h 742"/>
              <a:gd name="T48" fmla="*/ 174 w 260"/>
              <a:gd name="T49" fmla="*/ 387 h 742"/>
              <a:gd name="T50" fmla="*/ 164 w 260"/>
              <a:gd name="T51" fmla="*/ 406 h 742"/>
              <a:gd name="T52" fmla="*/ 146 w 260"/>
              <a:gd name="T53" fmla="*/ 428 h 742"/>
              <a:gd name="T54" fmla="*/ 140 w 260"/>
              <a:gd name="T55" fmla="*/ 439 h 742"/>
              <a:gd name="T56" fmla="*/ 140 w 260"/>
              <a:gd name="T57" fmla="*/ 447 h 742"/>
              <a:gd name="T58" fmla="*/ 155 w 260"/>
              <a:gd name="T59" fmla="*/ 462 h 742"/>
              <a:gd name="T60" fmla="*/ 174 w 260"/>
              <a:gd name="T61" fmla="*/ 480 h 742"/>
              <a:gd name="T62" fmla="*/ 183 w 260"/>
              <a:gd name="T63" fmla="*/ 499 h 742"/>
              <a:gd name="T64" fmla="*/ 183 w 260"/>
              <a:gd name="T65" fmla="*/ 507 h 742"/>
              <a:gd name="T66" fmla="*/ 174 w 260"/>
              <a:gd name="T67" fmla="*/ 525 h 742"/>
              <a:gd name="T68" fmla="*/ 151 w 260"/>
              <a:gd name="T69" fmla="*/ 544 h 742"/>
              <a:gd name="T70" fmla="*/ 138 w 260"/>
              <a:gd name="T71" fmla="*/ 563 h 742"/>
              <a:gd name="T72" fmla="*/ 138 w 260"/>
              <a:gd name="T73" fmla="*/ 574 h 742"/>
              <a:gd name="T74" fmla="*/ 142 w 260"/>
              <a:gd name="T75" fmla="*/ 585 h 742"/>
              <a:gd name="T76" fmla="*/ 157 w 260"/>
              <a:gd name="T77" fmla="*/ 609 h 742"/>
              <a:gd name="T78" fmla="*/ 159 w 260"/>
              <a:gd name="T79" fmla="*/ 624 h 742"/>
              <a:gd name="T80" fmla="*/ 155 w 260"/>
              <a:gd name="T81" fmla="*/ 634 h 742"/>
              <a:gd name="T82" fmla="*/ 138 w 260"/>
              <a:gd name="T83" fmla="*/ 656 h 742"/>
              <a:gd name="T84" fmla="*/ 129 w 260"/>
              <a:gd name="T85" fmla="*/ 669 h 742"/>
              <a:gd name="T86" fmla="*/ 125 w 260"/>
              <a:gd name="T87" fmla="*/ 684 h 742"/>
              <a:gd name="T88" fmla="*/ 127 w 260"/>
              <a:gd name="T89" fmla="*/ 712 h 742"/>
              <a:gd name="T90" fmla="*/ 116 w 260"/>
              <a:gd name="T91" fmla="*/ 731 h 742"/>
              <a:gd name="T92" fmla="*/ 103 w 260"/>
              <a:gd name="T93" fmla="*/ 742 h 742"/>
              <a:gd name="T94" fmla="*/ 164 w 260"/>
              <a:gd name="T95" fmla="*/ 735 h 742"/>
              <a:gd name="T96" fmla="*/ 174 w 260"/>
              <a:gd name="T97" fmla="*/ 729 h 742"/>
              <a:gd name="T98" fmla="*/ 200 w 260"/>
              <a:gd name="T99" fmla="*/ 705 h 742"/>
              <a:gd name="T100" fmla="*/ 219 w 260"/>
              <a:gd name="T101" fmla="*/ 675 h 742"/>
              <a:gd name="T102" fmla="*/ 230 w 260"/>
              <a:gd name="T103" fmla="*/ 645 h 742"/>
              <a:gd name="T104" fmla="*/ 234 w 260"/>
              <a:gd name="T105" fmla="*/ 609 h 742"/>
              <a:gd name="T106" fmla="*/ 234 w 260"/>
              <a:gd name="T107" fmla="*/ 587 h 742"/>
              <a:gd name="T108" fmla="*/ 239 w 260"/>
              <a:gd name="T109" fmla="*/ 538 h 742"/>
              <a:gd name="T110" fmla="*/ 247 w 260"/>
              <a:gd name="T111" fmla="*/ 499 h 742"/>
              <a:gd name="T112" fmla="*/ 258 w 260"/>
              <a:gd name="T113" fmla="*/ 452 h 742"/>
              <a:gd name="T114" fmla="*/ 260 w 260"/>
              <a:gd name="T115" fmla="*/ 437 h 742"/>
              <a:gd name="T116" fmla="*/ 258 w 260"/>
              <a:gd name="T117" fmla="*/ 398 h 742"/>
              <a:gd name="T118" fmla="*/ 250 w 260"/>
              <a:gd name="T119" fmla="*/ 368 h 742"/>
              <a:gd name="T120" fmla="*/ 228 w 260"/>
              <a:gd name="T121" fmla="*/ 32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742">
                <a:moveTo>
                  <a:pt x="228" y="327"/>
                </a:moveTo>
                <a:lnTo>
                  <a:pt x="228" y="327"/>
                </a:lnTo>
                <a:lnTo>
                  <a:pt x="209" y="299"/>
                </a:lnTo>
                <a:lnTo>
                  <a:pt x="196" y="280"/>
                </a:lnTo>
                <a:lnTo>
                  <a:pt x="185" y="256"/>
                </a:lnTo>
                <a:lnTo>
                  <a:pt x="176" y="226"/>
                </a:lnTo>
                <a:lnTo>
                  <a:pt x="168" y="187"/>
                </a:lnTo>
                <a:lnTo>
                  <a:pt x="164" y="142"/>
                </a:lnTo>
                <a:lnTo>
                  <a:pt x="164" y="88"/>
                </a:lnTo>
                <a:lnTo>
                  <a:pt x="164" y="88"/>
                </a:lnTo>
                <a:lnTo>
                  <a:pt x="164" y="69"/>
                </a:lnTo>
                <a:lnTo>
                  <a:pt x="161" y="52"/>
                </a:lnTo>
                <a:lnTo>
                  <a:pt x="157" y="39"/>
                </a:lnTo>
                <a:lnTo>
                  <a:pt x="151" y="26"/>
                </a:lnTo>
                <a:lnTo>
                  <a:pt x="144" y="17"/>
                </a:lnTo>
                <a:lnTo>
                  <a:pt x="136" y="11"/>
                </a:lnTo>
                <a:lnTo>
                  <a:pt x="127" y="7"/>
                </a:lnTo>
                <a:lnTo>
                  <a:pt x="118" y="2"/>
                </a:lnTo>
                <a:lnTo>
                  <a:pt x="101" y="0"/>
                </a:lnTo>
                <a:lnTo>
                  <a:pt x="86" y="0"/>
                </a:lnTo>
                <a:lnTo>
                  <a:pt x="71" y="2"/>
                </a:lnTo>
                <a:lnTo>
                  <a:pt x="71" y="2"/>
                </a:lnTo>
                <a:lnTo>
                  <a:pt x="67" y="2"/>
                </a:lnTo>
                <a:lnTo>
                  <a:pt x="54" y="7"/>
                </a:lnTo>
                <a:lnTo>
                  <a:pt x="45" y="11"/>
                </a:lnTo>
                <a:lnTo>
                  <a:pt x="37" y="15"/>
                </a:lnTo>
                <a:lnTo>
                  <a:pt x="28" y="24"/>
                </a:lnTo>
                <a:lnTo>
                  <a:pt x="19" y="35"/>
                </a:lnTo>
                <a:lnTo>
                  <a:pt x="13" y="45"/>
                </a:lnTo>
                <a:lnTo>
                  <a:pt x="7" y="60"/>
                </a:lnTo>
                <a:lnTo>
                  <a:pt x="2" y="80"/>
                </a:lnTo>
                <a:lnTo>
                  <a:pt x="0" y="101"/>
                </a:lnTo>
                <a:lnTo>
                  <a:pt x="0" y="125"/>
                </a:lnTo>
                <a:lnTo>
                  <a:pt x="4" y="153"/>
                </a:lnTo>
                <a:lnTo>
                  <a:pt x="11" y="187"/>
                </a:lnTo>
                <a:lnTo>
                  <a:pt x="22" y="224"/>
                </a:lnTo>
                <a:lnTo>
                  <a:pt x="22" y="224"/>
                </a:lnTo>
                <a:lnTo>
                  <a:pt x="28" y="232"/>
                </a:lnTo>
                <a:lnTo>
                  <a:pt x="37" y="239"/>
                </a:lnTo>
                <a:lnTo>
                  <a:pt x="65" y="256"/>
                </a:lnTo>
                <a:lnTo>
                  <a:pt x="99" y="275"/>
                </a:lnTo>
                <a:lnTo>
                  <a:pt x="133" y="297"/>
                </a:lnTo>
                <a:lnTo>
                  <a:pt x="148" y="308"/>
                </a:lnTo>
                <a:lnTo>
                  <a:pt x="161" y="320"/>
                </a:lnTo>
                <a:lnTo>
                  <a:pt x="172" y="336"/>
                </a:lnTo>
                <a:lnTo>
                  <a:pt x="176" y="351"/>
                </a:lnTo>
                <a:lnTo>
                  <a:pt x="179" y="359"/>
                </a:lnTo>
                <a:lnTo>
                  <a:pt x="179" y="368"/>
                </a:lnTo>
                <a:lnTo>
                  <a:pt x="176" y="376"/>
                </a:lnTo>
                <a:lnTo>
                  <a:pt x="174" y="387"/>
                </a:lnTo>
                <a:lnTo>
                  <a:pt x="170" y="396"/>
                </a:lnTo>
                <a:lnTo>
                  <a:pt x="164" y="406"/>
                </a:lnTo>
                <a:lnTo>
                  <a:pt x="146" y="428"/>
                </a:lnTo>
                <a:lnTo>
                  <a:pt x="146" y="428"/>
                </a:lnTo>
                <a:lnTo>
                  <a:pt x="142" y="434"/>
                </a:lnTo>
                <a:lnTo>
                  <a:pt x="140" y="439"/>
                </a:lnTo>
                <a:lnTo>
                  <a:pt x="140" y="443"/>
                </a:lnTo>
                <a:lnTo>
                  <a:pt x="140" y="447"/>
                </a:lnTo>
                <a:lnTo>
                  <a:pt x="144" y="456"/>
                </a:lnTo>
                <a:lnTo>
                  <a:pt x="155" y="462"/>
                </a:lnTo>
                <a:lnTo>
                  <a:pt x="164" y="471"/>
                </a:lnTo>
                <a:lnTo>
                  <a:pt x="174" y="480"/>
                </a:lnTo>
                <a:lnTo>
                  <a:pt x="181" y="490"/>
                </a:lnTo>
                <a:lnTo>
                  <a:pt x="183" y="499"/>
                </a:lnTo>
                <a:lnTo>
                  <a:pt x="183" y="507"/>
                </a:lnTo>
                <a:lnTo>
                  <a:pt x="183" y="507"/>
                </a:lnTo>
                <a:lnTo>
                  <a:pt x="181" y="516"/>
                </a:lnTo>
                <a:lnTo>
                  <a:pt x="174" y="525"/>
                </a:lnTo>
                <a:lnTo>
                  <a:pt x="159" y="538"/>
                </a:lnTo>
                <a:lnTo>
                  <a:pt x="151" y="544"/>
                </a:lnTo>
                <a:lnTo>
                  <a:pt x="144" y="553"/>
                </a:lnTo>
                <a:lnTo>
                  <a:pt x="138" y="563"/>
                </a:lnTo>
                <a:lnTo>
                  <a:pt x="138" y="574"/>
                </a:lnTo>
                <a:lnTo>
                  <a:pt x="138" y="574"/>
                </a:lnTo>
                <a:lnTo>
                  <a:pt x="138" y="581"/>
                </a:lnTo>
                <a:lnTo>
                  <a:pt x="142" y="585"/>
                </a:lnTo>
                <a:lnTo>
                  <a:pt x="151" y="598"/>
                </a:lnTo>
                <a:lnTo>
                  <a:pt x="157" y="609"/>
                </a:lnTo>
                <a:lnTo>
                  <a:pt x="159" y="615"/>
                </a:lnTo>
                <a:lnTo>
                  <a:pt x="159" y="624"/>
                </a:lnTo>
                <a:lnTo>
                  <a:pt x="159" y="624"/>
                </a:lnTo>
                <a:lnTo>
                  <a:pt x="155" y="634"/>
                </a:lnTo>
                <a:lnTo>
                  <a:pt x="146" y="645"/>
                </a:lnTo>
                <a:lnTo>
                  <a:pt x="138" y="656"/>
                </a:lnTo>
                <a:lnTo>
                  <a:pt x="129" y="669"/>
                </a:lnTo>
                <a:lnTo>
                  <a:pt x="129" y="669"/>
                </a:lnTo>
                <a:lnTo>
                  <a:pt x="125" y="675"/>
                </a:lnTo>
                <a:lnTo>
                  <a:pt x="125" y="684"/>
                </a:lnTo>
                <a:lnTo>
                  <a:pt x="127" y="701"/>
                </a:lnTo>
                <a:lnTo>
                  <a:pt x="127" y="712"/>
                </a:lnTo>
                <a:lnTo>
                  <a:pt x="125" y="720"/>
                </a:lnTo>
                <a:lnTo>
                  <a:pt x="116" y="731"/>
                </a:lnTo>
                <a:lnTo>
                  <a:pt x="103" y="742"/>
                </a:lnTo>
                <a:lnTo>
                  <a:pt x="103" y="742"/>
                </a:lnTo>
                <a:lnTo>
                  <a:pt x="125" y="740"/>
                </a:lnTo>
                <a:lnTo>
                  <a:pt x="164" y="735"/>
                </a:lnTo>
                <a:lnTo>
                  <a:pt x="164" y="735"/>
                </a:lnTo>
                <a:lnTo>
                  <a:pt x="174" y="729"/>
                </a:lnTo>
                <a:lnTo>
                  <a:pt x="187" y="720"/>
                </a:lnTo>
                <a:lnTo>
                  <a:pt x="200" y="705"/>
                </a:lnTo>
                <a:lnTo>
                  <a:pt x="215" y="686"/>
                </a:lnTo>
                <a:lnTo>
                  <a:pt x="219" y="675"/>
                </a:lnTo>
                <a:lnTo>
                  <a:pt x="226" y="660"/>
                </a:lnTo>
                <a:lnTo>
                  <a:pt x="230" y="645"/>
                </a:lnTo>
                <a:lnTo>
                  <a:pt x="234" y="628"/>
                </a:lnTo>
                <a:lnTo>
                  <a:pt x="234" y="609"/>
                </a:lnTo>
                <a:lnTo>
                  <a:pt x="234" y="587"/>
                </a:lnTo>
                <a:lnTo>
                  <a:pt x="234" y="587"/>
                </a:lnTo>
                <a:lnTo>
                  <a:pt x="237" y="561"/>
                </a:lnTo>
                <a:lnTo>
                  <a:pt x="239" y="538"/>
                </a:lnTo>
                <a:lnTo>
                  <a:pt x="243" y="516"/>
                </a:lnTo>
                <a:lnTo>
                  <a:pt x="247" y="499"/>
                </a:lnTo>
                <a:lnTo>
                  <a:pt x="256" y="467"/>
                </a:lnTo>
                <a:lnTo>
                  <a:pt x="258" y="452"/>
                </a:lnTo>
                <a:lnTo>
                  <a:pt x="260" y="437"/>
                </a:lnTo>
                <a:lnTo>
                  <a:pt x="260" y="437"/>
                </a:lnTo>
                <a:lnTo>
                  <a:pt x="260" y="417"/>
                </a:lnTo>
                <a:lnTo>
                  <a:pt x="258" y="398"/>
                </a:lnTo>
                <a:lnTo>
                  <a:pt x="254" y="383"/>
                </a:lnTo>
                <a:lnTo>
                  <a:pt x="250" y="368"/>
                </a:lnTo>
                <a:lnTo>
                  <a:pt x="239" y="344"/>
                </a:lnTo>
                <a:lnTo>
                  <a:pt x="228" y="327"/>
                </a:lnTo>
                <a:lnTo>
                  <a:pt x="228" y="32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7" name="Freeform 40"/>
          <p:cNvSpPr/>
          <p:nvPr>
            <p:custDataLst>
              <p:tags r:id="rId14"/>
            </p:custDataLst>
          </p:nvPr>
        </p:nvSpPr>
        <p:spPr bwMode="auto">
          <a:xfrm>
            <a:off x="4475480" y="3921760"/>
            <a:ext cx="173355" cy="88900"/>
          </a:xfrm>
          <a:custGeom>
            <a:avLst/>
            <a:gdLst>
              <a:gd name="T0" fmla="*/ 28 w 230"/>
              <a:gd name="T1" fmla="*/ 99 h 118"/>
              <a:gd name="T2" fmla="*/ 28 w 230"/>
              <a:gd name="T3" fmla="*/ 99 h 118"/>
              <a:gd name="T4" fmla="*/ 60 w 230"/>
              <a:gd name="T5" fmla="*/ 107 h 118"/>
              <a:gd name="T6" fmla="*/ 93 w 230"/>
              <a:gd name="T7" fmla="*/ 111 h 118"/>
              <a:gd name="T8" fmla="*/ 131 w 230"/>
              <a:gd name="T9" fmla="*/ 118 h 118"/>
              <a:gd name="T10" fmla="*/ 151 w 230"/>
              <a:gd name="T11" fmla="*/ 118 h 118"/>
              <a:gd name="T12" fmla="*/ 168 w 230"/>
              <a:gd name="T13" fmla="*/ 118 h 118"/>
              <a:gd name="T14" fmla="*/ 185 w 230"/>
              <a:gd name="T15" fmla="*/ 116 h 118"/>
              <a:gd name="T16" fmla="*/ 200 w 230"/>
              <a:gd name="T17" fmla="*/ 111 h 118"/>
              <a:gd name="T18" fmla="*/ 213 w 230"/>
              <a:gd name="T19" fmla="*/ 107 h 118"/>
              <a:gd name="T20" fmla="*/ 224 w 230"/>
              <a:gd name="T21" fmla="*/ 99 h 118"/>
              <a:gd name="T22" fmla="*/ 228 w 230"/>
              <a:gd name="T23" fmla="*/ 88 h 118"/>
              <a:gd name="T24" fmla="*/ 230 w 230"/>
              <a:gd name="T25" fmla="*/ 73 h 118"/>
              <a:gd name="T26" fmla="*/ 230 w 230"/>
              <a:gd name="T27" fmla="*/ 73 h 118"/>
              <a:gd name="T28" fmla="*/ 230 w 230"/>
              <a:gd name="T29" fmla="*/ 68 h 118"/>
              <a:gd name="T30" fmla="*/ 228 w 230"/>
              <a:gd name="T31" fmla="*/ 58 h 118"/>
              <a:gd name="T32" fmla="*/ 219 w 230"/>
              <a:gd name="T33" fmla="*/ 41 h 118"/>
              <a:gd name="T34" fmla="*/ 213 w 230"/>
              <a:gd name="T35" fmla="*/ 34 h 118"/>
              <a:gd name="T36" fmla="*/ 204 w 230"/>
              <a:gd name="T37" fmla="*/ 25 h 118"/>
              <a:gd name="T38" fmla="*/ 194 w 230"/>
              <a:gd name="T39" fmla="*/ 17 h 118"/>
              <a:gd name="T40" fmla="*/ 181 w 230"/>
              <a:gd name="T41" fmla="*/ 10 h 118"/>
              <a:gd name="T42" fmla="*/ 166 w 230"/>
              <a:gd name="T43" fmla="*/ 6 h 118"/>
              <a:gd name="T44" fmla="*/ 144 w 230"/>
              <a:gd name="T45" fmla="*/ 2 h 118"/>
              <a:gd name="T46" fmla="*/ 123 w 230"/>
              <a:gd name="T47" fmla="*/ 0 h 118"/>
              <a:gd name="T48" fmla="*/ 95 w 230"/>
              <a:gd name="T49" fmla="*/ 2 h 118"/>
              <a:gd name="T50" fmla="*/ 62 w 230"/>
              <a:gd name="T51" fmla="*/ 4 h 118"/>
              <a:gd name="T52" fmla="*/ 28 w 230"/>
              <a:gd name="T53" fmla="*/ 13 h 118"/>
              <a:gd name="T54" fmla="*/ 28 w 230"/>
              <a:gd name="T55" fmla="*/ 13 h 118"/>
              <a:gd name="T56" fmla="*/ 19 w 230"/>
              <a:gd name="T57" fmla="*/ 21 h 118"/>
              <a:gd name="T58" fmla="*/ 11 w 230"/>
              <a:gd name="T59" fmla="*/ 34 h 118"/>
              <a:gd name="T60" fmla="*/ 4 w 230"/>
              <a:gd name="T61" fmla="*/ 47 h 118"/>
              <a:gd name="T62" fmla="*/ 0 w 230"/>
              <a:gd name="T63" fmla="*/ 60 h 118"/>
              <a:gd name="T64" fmla="*/ 0 w 230"/>
              <a:gd name="T65" fmla="*/ 68 h 118"/>
              <a:gd name="T66" fmla="*/ 2 w 230"/>
              <a:gd name="T67" fmla="*/ 75 h 118"/>
              <a:gd name="T68" fmla="*/ 4 w 230"/>
              <a:gd name="T69" fmla="*/ 81 h 118"/>
              <a:gd name="T70" fmla="*/ 9 w 230"/>
              <a:gd name="T71" fmla="*/ 88 h 118"/>
              <a:gd name="T72" fmla="*/ 17 w 230"/>
              <a:gd name="T73" fmla="*/ 94 h 118"/>
              <a:gd name="T74" fmla="*/ 28 w 230"/>
              <a:gd name="T75" fmla="*/ 99 h 118"/>
              <a:gd name="T76" fmla="*/ 28 w 230"/>
              <a:gd name="T77" fmla="*/ 9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0" h="118">
                <a:moveTo>
                  <a:pt x="28" y="99"/>
                </a:moveTo>
                <a:lnTo>
                  <a:pt x="28" y="99"/>
                </a:lnTo>
                <a:lnTo>
                  <a:pt x="60" y="107"/>
                </a:lnTo>
                <a:lnTo>
                  <a:pt x="93" y="111"/>
                </a:lnTo>
                <a:lnTo>
                  <a:pt x="131" y="118"/>
                </a:lnTo>
                <a:lnTo>
                  <a:pt x="151" y="118"/>
                </a:lnTo>
                <a:lnTo>
                  <a:pt x="168" y="118"/>
                </a:lnTo>
                <a:lnTo>
                  <a:pt x="185" y="116"/>
                </a:lnTo>
                <a:lnTo>
                  <a:pt x="200" y="111"/>
                </a:lnTo>
                <a:lnTo>
                  <a:pt x="213" y="107"/>
                </a:lnTo>
                <a:lnTo>
                  <a:pt x="224" y="99"/>
                </a:lnTo>
                <a:lnTo>
                  <a:pt x="228" y="88"/>
                </a:lnTo>
                <a:lnTo>
                  <a:pt x="230" y="73"/>
                </a:lnTo>
                <a:lnTo>
                  <a:pt x="230" y="73"/>
                </a:lnTo>
                <a:lnTo>
                  <a:pt x="230" y="68"/>
                </a:lnTo>
                <a:lnTo>
                  <a:pt x="228" y="58"/>
                </a:lnTo>
                <a:lnTo>
                  <a:pt x="219" y="41"/>
                </a:lnTo>
                <a:lnTo>
                  <a:pt x="213" y="34"/>
                </a:lnTo>
                <a:lnTo>
                  <a:pt x="204" y="25"/>
                </a:lnTo>
                <a:lnTo>
                  <a:pt x="194" y="17"/>
                </a:lnTo>
                <a:lnTo>
                  <a:pt x="181" y="10"/>
                </a:lnTo>
                <a:lnTo>
                  <a:pt x="166" y="6"/>
                </a:lnTo>
                <a:lnTo>
                  <a:pt x="144" y="2"/>
                </a:lnTo>
                <a:lnTo>
                  <a:pt x="123" y="0"/>
                </a:lnTo>
                <a:lnTo>
                  <a:pt x="95" y="2"/>
                </a:lnTo>
                <a:lnTo>
                  <a:pt x="62" y="4"/>
                </a:lnTo>
                <a:lnTo>
                  <a:pt x="28" y="13"/>
                </a:lnTo>
                <a:lnTo>
                  <a:pt x="28" y="13"/>
                </a:lnTo>
                <a:lnTo>
                  <a:pt x="19" y="21"/>
                </a:lnTo>
                <a:lnTo>
                  <a:pt x="11" y="34"/>
                </a:lnTo>
                <a:lnTo>
                  <a:pt x="4" y="47"/>
                </a:lnTo>
                <a:lnTo>
                  <a:pt x="0" y="60"/>
                </a:lnTo>
                <a:lnTo>
                  <a:pt x="0" y="68"/>
                </a:lnTo>
                <a:lnTo>
                  <a:pt x="2" y="75"/>
                </a:lnTo>
                <a:lnTo>
                  <a:pt x="4" y="81"/>
                </a:lnTo>
                <a:lnTo>
                  <a:pt x="9" y="88"/>
                </a:lnTo>
                <a:lnTo>
                  <a:pt x="17" y="94"/>
                </a:lnTo>
                <a:lnTo>
                  <a:pt x="28" y="99"/>
                </a:lnTo>
                <a:lnTo>
                  <a:pt x="28" y="9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8" name="Freeform 41"/>
          <p:cNvSpPr/>
          <p:nvPr>
            <p:custDataLst>
              <p:tags r:id="rId15"/>
            </p:custDataLst>
          </p:nvPr>
        </p:nvSpPr>
        <p:spPr bwMode="auto">
          <a:xfrm>
            <a:off x="4457700" y="4018915"/>
            <a:ext cx="188595" cy="77470"/>
          </a:xfrm>
          <a:custGeom>
            <a:avLst/>
            <a:gdLst>
              <a:gd name="T0" fmla="*/ 31 w 250"/>
              <a:gd name="T1" fmla="*/ 0 h 103"/>
              <a:gd name="T2" fmla="*/ 31 w 250"/>
              <a:gd name="T3" fmla="*/ 0 h 103"/>
              <a:gd name="T4" fmla="*/ 20 w 250"/>
              <a:gd name="T5" fmla="*/ 13 h 103"/>
              <a:gd name="T6" fmla="*/ 11 w 250"/>
              <a:gd name="T7" fmla="*/ 23 h 103"/>
              <a:gd name="T8" fmla="*/ 5 w 250"/>
              <a:gd name="T9" fmla="*/ 36 h 103"/>
              <a:gd name="T10" fmla="*/ 0 w 250"/>
              <a:gd name="T11" fmla="*/ 51 h 103"/>
              <a:gd name="T12" fmla="*/ 0 w 250"/>
              <a:gd name="T13" fmla="*/ 60 h 103"/>
              <a:gd name="T14" fmla="*/ 0 w 250"/>
              <a:gd name="T15" fmla="*/ 66 h 103"/>
              <a:gd name="T16" fmla="*/ 5 w 250"/>
              <a:gd name="T17" fmla="*/ 73 h 103"/>
              <a:gd name="T18" fmla="*/ 11 w 250"/>
              <a:gd name="T19" fmla="*/ 79 h 103"/>
              <a:gd name="T20" fmla="*/ 18 w 250"/>
              <a:gd name="T21" fmla="*/ 83 h 103"/>
              <a:gd name="T22" fmla="*/ 28 w 250"/>
              <a:gd name="T23" fmla="*/ 88 h 103"/>
              <a:gd name="T24" fmla="*/ 28 w 250"/>
              <a:gd name="T25" fmla="*/ 88 h 103"/>
              <a:gd name="T26" fmla="*/ 65 w 250"/>
              <a:gd name="T27" fmla="*/ 94 h 103"/>
              <a:gd name="T28" fmla="*/ 99 w 250"/>
              <a:gd name="T29" fmla="*/ 99 h 103"/>
              <a:gd name="T30" fmla="*/ 140 w 250"/>
              <a:gd name="T31" fmla="*/ 103 h 103"/>
              <a:gd name="T32" fmla="*/ 181 w 250"/>
              <a:gd name="T33" fmla="*/ 103 h 103"/>
              <a:gd name="T34" fmla="*/ 200 w 250"/>
              <a:gd name="T35" fmla="*/ 103 h 103"/>
              <a:gd name="T36" fmla="*/ 218 w 250"/>
              <a:gd name="T37" fmla="*/ 99 h 103"/>
              <a:gd name="T38" fmla="*/ 230 w 250"/>
              <a:gd name="T39" fmla="*/ 94 h 103"/>
              <a:gd name="T40" fmla="*/ 241 w 250"/>
              <a:gd name="T41" fmla="*/ 88 h 103"/>
              <a:gd name="T42" fmla="*/ 248 w 250"/>
              <a:gd name="T43" fmla="*/ 79 h 103"/>
              <a:gd name="T44" fmla="*/ 248 w 250"/>
              <a:gd name="T45" fmla="*/ 73 h 103"/>
              <a:gd name="T46" fmla="*/ 248 w 250"/>
              <a:gd name="T47" fmla="*/ 68 h 103"/>
              <a:gd name="T48" fmla="*/ 248 w 250"/>
              <a:gd name="T49" fmla="*/ 68 h 103"/>
              <a:gd name="T50" fmla="*/ 250 w 250"/>
              <a:gd name="T51" fmla="*/ 64 h 103"/>
              <a:gd name="T52" fmla="*/ 250 w 250"/>
              <a:gd name="T53" fmla="*/ 56 h 103"/>
              <a:gd name="T54" fmla="*/ 248 w 250"/>
              <a:gd name="T55" fmla="*/ 49 h 103"/>
              <a:gd name="T56" fmla="*/ 246 w 250"/>
              <a:gd name="T57" fmla="*/ 43 h 103"/>
              <a:gd name="T58" fmla="*/ 241 w 250"/>
              <a:gd name="T59" fmla="*/ 36 h 103"/>
              <a:gd name="T60" fmla="*/ 233 w 250"/>
              <a:gd name="T61" fmla="*/ 28 h 103"/>
              <a:gd name="T62" fmla="*/ 224 w 250"/>
              <a:gd name="T63" fmla="*/ 21 h 103"/>
              <a:gd name="T64" fmla="*/ 209 w 250"/>
              <a:gd name="T65" fmla="*/ 15 h 103"/>
              <a:gd name="T66" fmla="*/ 192 w 250"/>
              <a:gd name="T67" fmla="*/ 8 h 103"/>
              <a:gd name="T68" fmla="*/ 170 w 250"/>
              <a:gd name="T69" fmla="*/ 4 h 103"/>
              <a:gd name="T70" fmla="*/ 142 w 250"/>
              <a:gd name="T71" fmla="*/ 2 h 103"/>
              <a:gd name="T72" fmla="*/ 112 w 250"/>
              <a:gd name="T73" fmla="*/ 0 h 103"/>
              <a:gd name="T74" fmla="*/ 74 w 250"/>
              <a:gd name="T75" fmla="*/ 0 h 103"/>
              <a:gd name="T76" fmla="*/ 31 w 250"/>
              <a:gd name="T77" fmla="*/ 0 h 103"/>
              <a:gd name="T78" fmla="*/ 31 w 250"/>
              <a:gd name="T7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103">
                <a:moveTo>
                  <a:pt x="31" y="0"/>
                </a:moveTo>
                <a:lnTo>
                  <a:pt x="31" y="0"/>
                </a:lnTo>
                <a:lnTo>
                  <a:pt x="20" y="13"/>
                </a:lnTo>
                <a:lnTo>
                  <a:pt x="11" y="23"/>
                </a:lnTo>
                <a:lnTo>
                  <a:pt x="5" y="36"/>
                </a:lnTo>
                <a:lnTo>
                  <a:pt x="0" y="51"/>
                </a:lnTo>
                <a:lnTo>
                  <a:pt x="0" y="60"/>
                </a:lnTo>
                <a:lnTo>
                  <a:pt x="0" y="66"/>
                </a:lnTo>
                <a:lnTo>
                  <a:pt x="5" y="73"/>
                </a:lnTo>
                <a:lnTo>
                  <a:pt x="11" y="79"/>
                </a:lnTo>
                <a:lnTo>
                  <a:pt x="18" y="83"/>
                </a:lnTo>
                <a:lnTo>
                  <a:pt x="28" y="88"/>
                </a:lnTo>
                <a:lnTo>
                  <a:pt x="28" y="88"/>
                </a:lnTo>
                <a:lnTo>
                  <a:pt x="65" y="94"/>
                </a:lnTo>
                <a:lnTo>
                  <a:pt x="99" y="99"/>
                </a:lnTo>
                <a:lnTo>
                  <a:pt x="140" y="103"/>
                </a:lnTo>
                <a:lnTo>
                  <a:pt x="181" y="103"/>
                </a:lnTo>
                <a:lnTo>
                  <a:pt x="200" y="103"/>
                </a:lnTo>
                <a:lnTo>
                  <a:pt x="218" y="99"/>
                </a:lnTo>
                <a:lnTo>
                  <a:pt x="230" y="94"/>
                </a:lnTo>
                <a:lnTo>
                  <a:pt x="241" y="88"/>
                </a:lnTo>
                <a:lnTo>
                  <a:pt x="248" y="79"/>
                </a:lnTo>
                <a:lnTo>
                  <a:pt x="248" y="73"/>
                </a:lnTo>
                <a:lnTo>
                  <a:pt x="248" y="68"/>
                </a:lnTo>
                <a:lnTo>
                  <a:pt x="248" y="68"/>
                </a:lnTo>
                <a:lnTo>
                  <a:pt x="250" y="64"/>
                </a:lnTo>
                <a:lnTo>
                  <a:pt x="250" y="56"/>
                </a:lnTo>
                <a:lnTo>
                  <a:pt x="248" y="49"/>
                </a:lnTo>
                <a:lnTo>
                  <a:pt x="246" y="43"/>
                </a:lnTo>
                <a:lnTo>
                  <a:pt x="241" y="36"/>
                </a:lnTo>
                <a:lnTo>
                  <a:pt x="233" y="28"/>
                </a:lnTo>
                <a:lnTo>
                  <a:pt x="224" y="21"/>
                </a:lnTo>
                <a:lnTo>
                  <a:pt x="209" y="15"/>
                </a:lnTo>
                <a:lnTo>
                  <a:pt x="192" y="8"/>
                </a:lnTo>
                <a:lnTo>
                  <a:pt x="170" y="4"/>
                </a:lnTo>
                <a:lnTo>
                  <a:pt x="142" y="2"/>
                </a:lnTo>
                <a:lnTo>
                  <a:pt x="112" y="0"/>
                </a:lnTo>
                <a:lnTo>
                  <a:pt x="74" y="0"/>
                </a:lnTo>
                <a:lnTo>
                  <a:pt x="31" y="0"/>
                </a:lnTo>
                <a:lnTo>
                  <a:pt x="31"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9" name="Freeform 42"/>
          <p:cNvSpPr/>
          <p:nvPr>
            <p:custDataLst>
              <p:tags r:id="rId16"/>
            </p:custDataLst>
          </p:nvPr>
        </p:nvSpPr>
        <p:spPr bwMode="auto">
          <a:xfrm>
            <a:off x="4471035" y="4102735"/>
            <a:ext cx="158115" cy="78105"/>
          </a:xfrm>
          <a:custGeom>
            <a:avLst/>
            <a:gdLst>
              <a:gd name="T0" fmla="*/ 25 w 210"/>
              <a:gd name="T1" fmla="*/ 3 h 104"/>
              <a:gd name="T2" fmla="*/ 25 w 210"/>
              <a:gd name="T3" fmla="*/ 3 h 104"/>
              <a:gd name="T4" fmla="*/ 19 w 210"/>
              <a:gd name="T5" fmla="*/ 13 h 104"/>
              <a:gd name="T6" fmla="*/ 10 w 210"/>
              <a:gd name="T7" fmla="*/ 24 h 104"/>
              <a:gd name="T8" fmla="*/ 4 w 210"/>
              <a:gd name="T9" fmla="*/ 37 h 104"/>
              <a:gd name="T10" fmla="*/ 0 w 210"/>
              <a:gd name="T11" fmla="*/ 52 h 104"/>
              <a:gd name="T12" fmla="*/ 0 w 210"/>
              <a:gd name="T13" fmla="*/ 61 h 104"/>
              <a:gd name="T14" fmla="*/ 2 w 210"/>
              <a:gd name="T15" fmla="*/ 67 h 104"/>
              <a:gd name="T16" fmla="*/ 4 w 210"/>
              <a:gd name="T17" fmla="*/ 74 h 104"/>
              <a:gd name="T18" fmla="*/ 8 w 210"/>
              <a:gd name="T19" fmla="*/ 80 h 104"/>
              <a:gd name="T20" fmla="*/ 17 w 210"/>
              <a:gd name="T21" fmla="*/ 84 h 104"/>
              <a:gd name="T22" fmla="*/ 25 w 210"/>
              <a:gd name="T23" fmla="*/ 89 h 104"/>
              <a:gd name="T24" fmla="*/ 25 w 210"/>
              <a:gd name="T25" fmla="*/ 89 h 104"/>
              <a:gd name="T26" fmla="*/ 56 w 210"/>
              <a:gd name="T27" fmla="*/ 95 h 104"/>
              <a:gd name="T28" fmla="*/ 83 w 210"/>
              <a:gd name="T29" fmla="*/ 99 h 104"/>
              <a:gd name="T30" fmla="*/ 118 w 210"/>
              <a:gd name="T31" fmla="*/ 104 h 104"/>
              <a:gd name="T32" fmla="*/ 152 w 210"/>
              <a:gd name="T33" fmla="*/ 104 h 104"/>
              <a:gd name="T34" fmla="*/ 167 w 210"/>
              <a:gd name="T35" fmla="*/ 104 h 104"/>
              <a:gd name="T36" fmla="*/ 180 w 210"/>
              <a:gd name="T37" fmla="*/ 99 h 104"/>
              <a:gd name="T38" fmla="*/ 193 w 210"/>
              <a:gd name="T39" fmla="*/ 95 h 104"/>
              <a:gd name="T40" fmla="*/ 202 w 210"/>
              <a:gd name="T41" fmla="*/ 89 h 104"/>
              <a:gd name="T42" fmla="*/ 206 w 210"/>
              <a:gd name="T43" fmla="*/ 80 h 104"/>
              <a:gd name="T44" fmla="*/ 206 w 210"/>
              <a:gd name="T45" fmla="*/ 69 h 104"/>
              <a:gd name="T46" fmla="*/ 206 w 210"/>
              <a:gd name="T47" fmla="*/ 69 h 104"/>
              <a:gd name="T48" fmla="*/ 208 w 210"/>
              <a:gd name="T49" fmla="*/ 65 h 104"/>
              <a:gd name="T50" fmla="*/ 210 w 210"/>
              <a:gd name="T51" fmla="*/ 56 h 104"/>
              <a:gd name="T52" fmla="*/ 208 w 210"/>
              <a:gd name="T53" fmla="*/ 50 h 104"/>
              <a:gd name="T54" fmla="*/ 208 w 210"/>
              <a:gd name="T55" fmla="*/ 43 h 104"/>
              <a:gd name="T56" fmla="*/ 204 w 210"/>
              <a:gd name="T57" fmla="*/ 37 h 104"/>
              <a:gd name="T58" fmla="*/ 197 w 210"/>
              <a:gd name="T59" fmla="*/ 28 h 104"/>
              <a:gd name="T60" fmla="*/ 191 w 210"/>
              <a:gd name="T61" fmla="*/ 22 h 104"/>
              <a:gd name="T62" fmla="*/ 180 w 210"/>
              <a:gd name="T63" fmla="*/ 15 h 104"/>
              <a:gd name="T64" fmla="*/ 165 w 210"/>
              <a:gd name="T65" fmla="*/ 11 h 104"/>
              <a:gd name="T66" fmla="*/ 146 w 210"/>
              <a:gd name="T67" fmla="*/ 5 h 104"/>
              <a:gd name="T68" fmla="*/ 124 w 210"/>
              <a:gd name="T69" fmla="*/ 3 h 104"/>
              <a:gd name="T70" fmla="*/ 96 w 210"/>
              <a:gd name="T71" fmla="*/ 0 h 104"/>
              <a:gd name="T72" fmla="*/ 64 w 210"/>
              <a:gd name="T73" fmla="*/ 0 h 104"/>
              <a:gd name="T74" fmla="*/ 25 w 210"/>
              <a:gd name="T75" fmla="*/ 3 h 104"/>
              <a:gd name="T76" fmla="*/ 25 w 210"/>
              <a:gd name="T77" fmla="*/ 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0" h="104">
                <a:moveTo>
                  <a:pt x="25" y="3"/>
                </a:moveTo>
                <a:lnTo>
                  <a:pt x="25" y="3"/>
                </a:lnTo>
                <a:lnTo>
                  <a:pt x="19" y="13"/>
                </a:lnTo>
                <a:lnTo>
                  <a:pt x="10" y="24"/>
                </a:lnTo>
                <a:lnTo>
                  <a:pt x="4" y="37"/>
                </a:lnTo>
                <a:lnTo>
                  <a:pt x="0" y="52"/>
                </a:lnTo>
                <a:lnTo>
                  <a:pt x="0" y="61"/>
                </a:lnTo>
                <a:lnTo>
                  <a:pt x="2" y="67"/>
                </a:lnTo>
                <a:lnTo>
                  <a:pt x="4" y="74"/>
                </a:lnTo>
                <a:lnTo>
                  <a:pt x="8" y="80"/>
                </a:lnTo>
                <a:lnTo>
                  <a:pt x="17" y="84"/>
                </a:lnTo>
                <a:lnTo>
                  <a:pt x="25" y="89"/>
                </a:lnTo>
                <a:lnTo>
                  <a:pt x="25" y="89"/>
                </a:lnTo>
                <a:lnTo>
                  <a:pt x="56" y="95"/>
                </a:lnTo>
                <a:lnTo>
                  <a:pt x="83" y="99"/>
                </a:lnTo>
                <a:lnTo>
                  <a:pt x="118" y="104"/>
                </a:lnTo>
                <a:lnTo>
                  <a:pt x="152" y="104"/>
                </a:lnTo>
                <a:lnTo>
                  <a:pt x="167" y="104"/>
                </a:lnTo>
                <a:lnTo>
                  <a:pt x="180" y="99"/>
                </a:lnTo>
                <a:lnTo>
                  <a:pt x="193" y="95"/>
                </a:lnTo>
                <a:lnTo>
                  <a:pt x="202" y="89"/>
                </a:lnTo>
                <a:lnTo>
                  <a:pt x="206" y="80"/>
                </a:lnTo>
                <a:lnTo>
                  <a:pt x="206" y="69"/>
                </a:lnTo>
                <a:lnTo>
                  <a:pt x="206" y="69"/>
                </a:lnTo>
                <a:lnTo>
                  <a:pt x="208" y="65"/>
                </a:lnTo>
                <a:lnTo>
                  <a:pt x="210" y="56"/>
                </a:lnTo>
                <a:lnTo>
                  <a:pt x="208" y="50"/>
                </a:lnTo>
                <a:lnTo>
                  <a:pt x="208" y="43"/>
                </a:lnTo>
                <a:lnTo>
                  <a:pt x="204" y="37"/>
                </a:lnTo>
                <a:lnTo>
                  <a:pt x="197" y="28"/>
                </a:lnTo>
                <a:lnTo>
                  <a:pt x="191" y="22"/>
                </a:lnTo>
                <a:lnTo>
                  <a:pt x="180" y="15"/>
                </a:lnTo>
                <a:lnTo>
                  <a:pt x="165" y="11"/>
                </a:lnTo>
                <a:lnTo>
                  <a:pt x="146" y="5"/>
                </a:lnTo>
                <a:lnTo>
                  <a:pt x="124" y="3"/>
                </a:lnTo>
                <a:lnTo>
                  <a:pt x="96" y="0"/>
                </a:lnTo>
                <a:lnTo>
                  <a:pt x="64" y="0"/>
                </a:lnTo>
                <a:lnTo>
                  <a:pt x="25" y="3"/>
                </a:lnTo>
                <a:lnTo>
                  <a:pt x="25" y="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0" name="Freeform 43"/>
          <p:cNvSpPr/>
          <p:nvPr>
            <p:custDataLst>
              <p:tags r:id="rId17"/>
            </p:custDataLst>
          </p:nvPr>
        </p:nvSpPr>
        <p:spPr bwMode="auto">
          <a:xfrm>
            <a:off x="4493895" y="4186555"/>
            <a:ext cx="122555" cy="66040"/>
          </a:xfrm>
          <a:custGeom>
            <a:avLst/>
            <a:gdLst>
              <a:gd name="T0" fmla="*/ 21 w 163"/>
              <a:gd name="T1" fmla="*/ 2 h 88"/>
              <a:gd name="T2" fmla="*/ 21 w 163"/>
              <a:gd name="T3" fmla="*/ 2 h 88"/>
              <a:gd name="T4" fmla="*/ 15 w 163"/>
              <a:gd name="T5" fmla="*/ 11 h 88"/>
              <a:gd name="T6" fmla="*/ 8 w 163"/>
              <a:gd name="T7" fmla="*/ 22 h 88"/>
              <a:gd name="T8" fmla="*/ 4 w 163"/>
              <a:gd name="T9" fmla="*/ 32 h 88"/>
              <a:gd name="T10" fmla="*/ 0 w 163"/>
              <a:gd name="T11" fmla="*/ 45 h 88"/>
              <a:gd name="T12" fmla="*/ 0 w 163"/>
              <a:gd name="T13" fmla="*/ 56 h 88"/>
              <a:gd name="T14" fmla="*/ 4 w 163"/>
              <a:gd name="T15" fmla="*/ 63 h 88"/>
              <a:gd name="T16" fmla="*/ 6 w 163"/>
              <a:gd name="T17" fmla="*/ 67 h 88"/>
              <a:gd name="T18" fmla="*/ 13 w 163"/>
              <a:gd name="T19" fmla="*/ 71 h 88"/>
              <a:gd name="T20" fmla="*/ 21 w 163"/>
              <a:gd name="T21" fmla="*/ 75 h 88"/>
              <a:gd name="T22" fmla="*/ 21 w 163"/>
              <a:gd name="T23" fmla="*/ 75 h 88"/>
              <a:gd name="T24" fmla="*/ 43 w 163"/>
              <a:gd name="T25" fmla="*/ 80 h 88"/>
              <a:gd name="T26" fmla="*/ 66 w 163"/>
              <a:gd name="T27" fmla="*/ 84 h 88"/>
              <a:gd name="T28" fmla="*/ 92 w 163"/>
              <a:gd name="T29" fmla="*/ 88 h 88"/>
              <a:gd name="T30" fmla="*/ 118 w 163"/>
              <a:gd name="T31" fmla="*/ 88 h 88"/>
              <a:gd name="T32" fmla="*/ 129 w 163"/>
              <a:gd name="T33" fmla="*/ 86 h 88"/>
              <a:gd name="T34" fmla="*/ 139 w 163"/>
              <a:gd name="T35" fmla="*/ 84 h 88"/>
              <a:gd name="T36" fmla="*/ 148 w 163"/>
              <a:gd name="T37" fmla="*/ 80 h 88"/>
              <a:gd name="T38" fmla="*/ 155 w 163"/>
              <a:gd name="T39" fmla="*/ 75 h 88"/>
              <a:gd name="T40" fmla="*/ 159 w 163"/>
              <a:gd name="T41" fmla="*/ 67 h 88"/>
              <a:gd name="T42" fmla="*/ 159 w 163"/>
              <a:gd name="T43" fmla="*/ 58 h 88"/>
              <a:gd name="T44" fmla="*/ 159 w 163"/>
              <a:gd name="T45" fmla="*/ 58 h 88"/>
              <a:gd name="T46" fmla="*/ 161 w 163"/>
              <a:gd name="T47" fmla="*/ 56 h 88"/>
              <a:gd name="T48" fmla="*/ 163 w 163"/>
              <a:gd name="T49" fmla="*/ 48 h 88"/>
              <a:gd name="T50" fmla="*/ 163 w 163"/>
              <a:gd name="T51" fmla="*/ 37 h 88"/>
              <a:gd name="T52" fmla="*/ 161 w 163"/>
              <a:gd name="T53" fmla="*/ 32 h 88"/>
              <a:gd name="T54" fmla="*/ 159 w 163"/>
              <a:gd name="T55" fmla="*/ 26 h 88"/>
              <a:gd name="T56" fmla="*/ 152 w 163"/>
              <a:gd name="T57" fmla="*/ 20 h 88"/>
              <a:gd name="T58" fmla="*/ 144 w 163"/>
              <a:gd name="T59" fmla="*/ 15 h 88"/>
              <a:gd name="T60" fmla="*/ 133 w 163"/>
              <a:gd name="T61" fmla="*/ 11 h 88"/>
              <a:gd name="T62" fmla="*/ 118 w 163"/>
              <a:gd name="T63" fmla="*/ 7 h 88"/>
              <a:gd name="T64" fmla="*/ 101 w 163"/>
              <a:gd name="T65" fmla="*/ 2 h 88"/>
              <a:gd name="T66" fmla="*/ 79 w 163"/>
              <a:gd name="T67" fmla="*/ 2 h 88"/>
              <a:gd name="T68" fmla="*/ 53 w 163"/>
              <a:gd name="T69" fmla="*/ 0 h 88"/>
              <a:gd name="T70" fmla="*/ 21 w 163"/>
              <a:gd name="T71" fmla="*/ 2 h 88"/>
              <a:gd name="T72" fmla="*/ 21 w 163"/>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88">
                <a:moveTo>
                  <a:pt x="21" y="2"/>
                </a:moveTo>
                <a:lnTo>
                  <a:pt x="21" y="2"/>
                </a:lnTo>
                <a:lnTo>
                  <a:pt x="15" y="11"/>
                </a:lnTo>
                <a:lnTo>
                  <a:pt x="8" y="22"/>
                </a:lnTo>
                <a:lnTo>
                  <a:pt x="4" y="32"/>
                </a:lnTo>
                <a:lnTo>
                  <a:pt x="0" y="45"/>
                </a:lnTo>
                <a:lnTo>
                  <a:pt x="0" y="56"/>
                </a:lnTo>
                <a:lnTo>
                  <a:pt x="4" y="63"/>
                </a:lnTo>
                <a:lnTo>
                  <a:pt x="6" y="67"/>
                </a:lnTo>
                <a:lnTo>
                  <a:pt x="13" y="71"/>
                </a:lnTo>
                <a:lnTo>
                  <a:pt x="21" y="75"/>
                </a:lnTo>
                <a:lnTo>
                  <a:pt x="21" y="75"/>
                </a:lnTo>
                <a:lnTo>
                  <a:pt x="43" y="80"/>
                </a:lnTo>
                <a:lnTo>
                  <a:pt x="66" y="84"/>
                </a:lnTo>
                <a:lnTo>
                  <a:pt x="92" y="88"/>
                </a:lnTo>
                <a:lnTo>
                  <a:pt x="118" y="88"/>
                </a:lnTo>
                <a:lnTo>
                  <a:pt x="129" y="86"/>
                </a:lnTo>
                <a:lnTo>
                  <a:pt x="139" y="84"/>
                </a:lnTo>
                <a:lnTo>
                  <a:pt x="148" y="80"/>
                </a:lnTo>
                <a:lnTo>
                  <a:pt x="155" y="75"/>
                </a:lnTo>
                <a:lnTo>
                  <a:pt x="159" y="67"/>
                </a:lnTo>
                <a:lnTo>
                  <a:pt x="159" y="58"/>
                </a:lnTo>
                <a:lnTo>
                  <a:pt x="159" y="58"/>
                </a:lnTo>
                <a:lnTo>
                  <a:pt x="161" y="56"/>
                </a:lnTo>
                <a:lnTo>
                  <a:pt x="163" y="48"/>
                </a:lnTo>
                <a:lnTo>
                  <a:pt x="163" y="37"/>
                </a:lnTo>
                <a:lnTo>
                  <a:pt x="161" y="32"/>
                </a:lnTo>
                <a:lnTo>
                  <a:pt x="159" y="26"/>
                </a:lnTo>
                <a:lnTo>
                  <a:pt x="152" y="20"/>
                </a:lnTo>
                <a:lnTo>
                  <a:pt x="144" y="15"/>
                </a:lnTo>
                <a:lnTo>
                  <a:pt x="133" y="11"/>
                </a:lnTo>
                <a:lnTo>
                  <a:pt x="118" y="7"/>
                </a:lnTo>
                <a:lnTo>
                  <a:pt x="101" y="2"/>
                </a:lnTo>
                <a:lnTo>
                  <a:pt x="79" y="2"/>
                </a:lnTo>
                <a:lnTo>
                  <a:pt x="53" y="0"/>
                </a:lnTo>
                <a:lnTo>
                  <a:pt x="21" y="2"/>
                </a:lnTo>
                <a:lnTo>
                  <a:pt x="21" y="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1" name="Freeform 44"/>
          <p:cNvSpPr/>
          <p:nvPr>
            <p:custDataLst>
              <p:tags r:id="rId18"/>
            </p:custDataLst>
          </p:nvPr>
        </p:nvSpPr>
        <p:spPr bwMode="auto">
          <a:xfrm>
            <a:off x="4744720" y="3661410"/>
            <a:ext cx="231140" cy="373380"/>
          </a:xfrm>
          <a:custGeom>
            <a:avLst/>
            <a:gdLst>
              <a:gd name="T0" fmla="*/ 245 w 307"/>
              <a:gd name="T1" fmla="*/ 350 h 496"/>
              <a:gd name="T2" fmla="*/ 271 w 307"/>
              <a:gd name="T3" fmla="*/ 311 h 496"/>
              <a:gd name="T4" fmla="*/ 290 w 307"/>
              <a:gd name="T5" fmla="*/ 268 h 496"/>
              <a:gd name="T6" fmla="*/ 303 w 307"/>
              <a:gd name="T7" fmla="*/ 221 h 496"/>
              <a:gd name="T8" fmla="*/ 307 w 307"/>
              <a:gd name="T9" fmla="*/ 176 h 496"/>
              <a:gd name="T10" fmla="*/ 305 w 307"/>
              <a:gd name="T11" fmla="*/ 159 h 496"/>
              <a:gd name="T12" fmla="*/ 301 w 307"/>
              <a:gd name="T13" fmla="*/ 124 h 496"/>
              <a:gd name="T14" fmla="*/ 288 w 307"/>
              <a:gd name="T15" fmla="*/ 92 h 496"/>
              <a:gd name="T16" fmla="*/ 271 w 307"/>
              <a:gd name="T17" fmla="*/ 64 h 496"/>
              <a:gd name="T18" fmla="*/ 252 w 307"/>
              <a:gd name="T19" fmla="*/ 40 h 496"/>
              <a:gd name="T20" fmla="*/ 226 w 307"/>
              <a:gd name="T21" fmla="*/ 21 h 496"/>
              <a:gd name="T22" fmla="*/ 200 w 307"/>
              <a:gd name="T23" fmla="*/ 8 h 496"/>
              <a:gd name="T24" fmla="*/ 170 w 307"/>
              <a:gd name="T25" fmla="*/ 0 h 496"/>
              <a:gd name="T26" fmla="*/ 153 w 307"/>
              <a:gd name="T27" fmla="*/ 0 h 496"/>
              <a:gd name="T28" fmla="*/ 123 w 307"/>
              <a:gd name="T29" fmla="*/ 4 h 496"/>
              <a:gd name="T30" fmla="*/ 92 w 307"/>
              <a:gd name="T31" fmla="*/ 12 h 496"/>
              <a:gd name="T32" fmla="*/ 67 w 307"/>
              <a:gd name="T33" fmla="*/ 30 h 496"/>
              <a:gd name="T34" fmla="*/ 45 w 307"/>
              <a:gd name="T35" fmla="*/ 51 h 496"/>
              <a:gd name="T36" fmla="*/ 26 w 307"/>
              <a:gd name="T37" fmla="*/ 77 h 496"/>
              <a:gd name="T38" fmla="*/ 11 w 307"/>
              <a:gd name="T39" fmla="*/ 107 h 496"/>
              <a:gd name="T40" fmla="*/ 2 w 307"/>
              <a:gd name="T41" fmla="*/ 139 h 496"/>
              <a:gd name="T42" fmla="*/ 0 w 307"/>
              <a:gd name="T43" fmla="*/ 176 h 496"/>
              <a:gd name="T44" fmla="*/ 0 w 307"/>
              <a:gd name="T45" fmla="*/ 197 h 496"/>
              <a:gd name="T46" fmla="*/ 9 w 307"/>
              <a:gd name="T47" fmla="*/ 245 h 496"/>
              <a:gd name="T48" fmla="*/ 26 w 307"/>
              <a:gd name="T49" fmla="*/ 290 h 496"/>
              <a:gd name="T50" fmla="*/ 47 w 307"/>
              <a:gd name="T51" fmla="*/ 333 h 496"/>
              <a:gd name="T52" fmla="*/ 62 w 307"/>
              <a:gd name="T53" fmla="*/ 412 h 496"/>
              <a:gd name="T54" fmla="*/ 73 w 307"/>
              <a:gd name="T55" fmla="*/ 425 h 496"/>
              <a:gd name="T56" fmla="*/ 131 w 307"/>
              <a:gd name="T57" fmla="*/ 483 h 496"/>
              <a:gd name="T58" fmla="*/ 153 w 307"/>
              <a:gd name="T59" fmla="*/ 496 h 496"/>
              <a:gd name="T60" fmla="*/ 163 w 307"/>
              <a:gd name="T61" fmla="*/ 492 h 496"/>
              <a:gd name="T62" fmla="*/ 206 w 307"/>
              <a:gd name="T63" fmla="*/ 453 h 496"/>
              <a:gd name="T64" fmla="*/ 245 w 307"/>
              <a:gd name="T65" fmla="*/ 41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7" h="496">
                <a:moveTo>
                  <a:pt x="245" y="350"/>
                </a:moveTo>
                <a:lnTo>
                  <a:pt x="245" y="350"/>
                </a:lnTo>
                <a:lnTo>
                  <a:pt x="258" y="333"/>
                </a:lnTo>
                <a:lnTo>
                  <a:pt x="271" y="311"/>
                </a:lnTo>
                <a:lnTo>
                  <a:pt x="282" y="290"/>
                </a:lnTo>
                <a:lnTo>
                  <a:pt x="290" y="268"/>
                </a:lnTo>
                <a:lnTo>
                  <a:pt x="297" y="245"/>
                </a:lnTo>
                <a:lnTo>
                  <a:pt x="303" y="221"/>
                </a:lnTo>
                <a:lnTo>
                  <a:pt x="305" y="197"/>
                </a:lnTo>
                <a:lnTo>
                  <a:pt x="307" y="176"/>
                </a:lnTo>
                <a:lnTo>
                  <a:pt x="307" y="176"/>
                </a:lnTo>
                <a:lnTo>
                  <a:pt x="305" y="159"/>
                </a:lnTo>
                <a:lnTo>
                  <a:pt x="303" y="139"/>
                </a:lnTo>
                <a:lnTo>
                  <a:pt x="301" y="124"/>
                </a:lnTo>
                <a:lnTo>
                  <a:pt x="295" y="107"/>
                </a:lnTo>
                <a:lnTo>
                  <a:pt x="288" y="92"/>
                </a:lnTo>
                <a:lnTo>
                  <a:pt x="282" y="77"/>
                </a:lnTo>
                <a:lnTo>
                  <a:pt x="271" y="64"/>
                </a:lnTo>
                <a:lnTo>
                  <a:pt x="262" y="51"/>
                </a:lnTo>
                <a:lnTo>
                  <a:pt x="252" y="40"/>
                </a:lnTo>
                <a:lnTo>
                  <a:pt x="239" y="30"/>
                </a:lnTo>
                <a:lnTo>
                  <a:pt x="226" y="21"/>
                </a:lnTo>
                <a:lnTo>
                  <a:pt x="213" y="12"/>
                </a:lnTo>
                <a:lnTo>
                  <a:pt x="200" y="8"/>
                </a:lnTo>
                <a:lnTo>
                  <a:pt x="185" y="4"/>
                </a:lnTo>
                <a:lnTo>
                  <a:pt x="170" y="0"/>
                </a:lnTo>
                <a:lnTo>
                  <a:pt x="153" y="0"/>
                </a:lnTo>
                <a:lnTo>
                  <a:pt x="153" y="0"/>
                </a:lnTo>
                <a:lnTo>
                  <a:pt x="138" y="0"/>
                </a:lnTo>
                <a:lnTo>
                  <a:pt x="123" y="4"/>
                </a:lnTo>
                <a:lnTo>
                  <a:pt x="107" y="8"/>
                </a:lnTo>
                <a:lnTo>
                  <a:pt x="92" y="12"/>
                </a:lnTo>
                <a:lnTo>
                  <a:pt x="80" y="21"/>
                </a:lnTo>
                <a:lnTo>
                  <a:pt x="67" y="30"/>
                </a:lnTo>
                <a:lnTo>
                  <a:pt x="56" y="40"/>
                </a:lnTo>
                <a:lnTo>
                  <a:pt x="45" y="51"/>
                </a:lnTo>
                <a:lnTo>
                  <a:pt x="34" y="64"/>
                </a:lnTo>
                <a:lnTo>
                  <a:pt x="26" y="77"/>
                </a:lnTo>
                <a:lnTo>
                  <a:pt x="17" y="92"/>
                </a:lnTo>
                <a:lnTo>
                  <a:pt x="11" y="107"/>
                </a:lnTo>
                <a:lnTo>
                  <a:pt x="6" y="124"/>
                </a:lnTo>
                <a:lnTo>
                  <a:pt x="2" y="139"/>
                </a:lnTo>
                <a:lnTo>
                  <a:pt x="0" y="159"/>
                </a:lnTo>
                <a:lnTo>
                  <a:pt x="0" y="176"/>
                </a:lnTo>
                <a:lnTo>
                  <a:pt x="0" y="176"/>
                </a:lnTo>
                <a:lnTo>
                  <a:pt x="0" y="197"/>
                </a:lnTo>
                <a:lnTo>
                  <a:pt x="4" y="221"/>
                </a:lnTo>
                <a:lnTo>
                  <a:pt x="9" y="245"/>
                </a:lnTo>
                <a:lnTo>
                  <a:pt x="17" y="268"/>
                </a:lnTo>
                <a:lnTo>
                  <a:pt x="26" y="290"/>
                </a:lnTo>
                <a:lnTo>
                  <a:pt x="37" y="311"/>
                </a:lnTo>
                <a:lnTo>
                  <a:pt x="47" y="333"/>
                </a:lnTo>
                <a:lnTo>
                  <a:pt x="62" y="350"/>
                </a:lnTo>
                <a:lnTo>
                  <a:pt x="62" y="412"/>
                </a:lnTo>
                <a:lnTo>
                  <a:pt x="62" y="412"/>
                </a:lnTo>
                <a:lnTo>
                  <a:pt x="73" y="425"/>
                </a:lnTo>
                <a:lnTo>
                  <a:pt x="101" y="453"/>
                </a:lnTo>
                <a:lnTo>
                  <a:pt x="131" y="483"/>
                </a:lnTo>
                <a:lnTo>
                  <a:pt x="144" y="492"/>
                </a:lnTo>
                <a:lnTo>
                  <a:pt x="153" y="496"/>
                </a:lnTo>
                <a:lnTo>
                  <a:pt x="153" y="496"/>
                </a:lnTo>
                <a:lnTo>
                  <a:pt x="163" y="492"/>
                </a:lnTo>
                <a:lnTo>
                  <a:pt x="176" y="483"/>
                </a:lnTo>
                <a:lnTo>
                  <a:pt x="206" y="453"/>
                </a:lnTo>
                <a:lnTo>
                  <a:pt x="232" y="425"/>
                </a:lnTo>
                <a:lnTo>
                  <a:pt x="245" y="412"/>
                </a:lnTo>
                <a:lnTo>
                  <a:pt x="245" y="35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2" name="Freeform 45"/>
          <p:cNvSpPr/>
          <p:nvPr>
            <p:custDataLst>
              <p:tags r:id="rId19"/>
            </p:custDataLst>
          </p:nvPr>
        </p:nvSpPr>
        <p:spPr bwMode="auto">
          <a:xfrm>
            <a:off x="4822190" y="4043045"/>
            <a:ext cx="74295" cy="197485"/>
          </a:xfrm>
          <a:custGeom>
            <a:avLst/>
            <a:gdLst>
              <a:gd name="T0" fmla="*/ 58 w 99"/>
              <a:gd name="T1" fmla="*/ 4 h 262"/>
              <a:gd name="T2" fmla="*/ 58 w 99"/>
              <a:gd name="T3" fmla="*/ 4 h 262"/>
              <a:gd name="T4" fmla="*/ 54 w 99"/>
              <a:gd name="T5" fmla="*/ 0 h 262"/>
              <a:gd name="T6" fmla="*/ 50 w 99"/>
              <a:gd name="T7" fmla="*/ 0 h 262"/>
              <a:gd name="T8" fmla="*/ 45 w 99"/>
              <a:gd name="T9" fmla="*/ 0 h 262"/>
              <a:gd name="T10" fmla="*/ 41 w 99"/>
              <a:gd name="T11" fmla="*/ 4 h 262"/>
              <a:gd name="T12" fmla="*/ 4 w 99"/>
              <a:gd name="T13" fmla="*/ 41 h 262"/>
              <a:gd name="T14" fmla="*/ 4 w 99"/>
              <a:gd name="T15" fmla="*/ 41 h 262"/>
              <a:gd name="T16" fmla="*/ 2 w 99"/>
              <a:gd name="T17" fmla="*/ 45 h 262"/>
              <a:gd name="T18" fmla="*/ 0 w 99"/>
              <a:gd name="T19" fmla="*/ 49 h 262"/>
              <a:gd name="T20" fmla="*/ 2 w 99"/>
              <a:gd name="T21" fmla="*/ 54 h 262"/>
              <a:gd name="T22" fmla="*/ 4 w 99"/>
              <a:gd name="T23" fmla="*/ 58 h 262"/>
              <a:gd name="T24" fmla="*/ 35 w 99"/>
              <a:gd name="T25" fmla="*/ 88 h 262"/>
              <a:gd name="T26" fmla="*/ 35 w 99"/>
              <a:gd name="T27" fmla="*/ 88 h 262"/>
              <a:gd name="T28" fmla="*/ 26 w 99"/>
              <a:gd name="T29" fmla="*/ 118 h 262"/>
              <a:gd name="T30" fmla="*/ 17 w 99"/>
              <a:gd name="T31" fmla="*/ 159 h 262"/>
              <a:gd name="T32" fmla="*/ 11 w 99"/>
              <a:gd name="T33" fmla="*/ 206 h 262"/>
              <a:gd name="T34" fmla="*/ 7 w 99"/>
              <a:gd name="T35" fmla="*/ 262 h 262"/>
              <a:gd name="T36" fmla="*/ 95 w 99"/>
              <a:gd name="T37" fmla="*/ 262 h 262"/>
              <a:gd name="T38" fmla="*/ 95 w 99"/>
              <a:gd name="T39" fmla="*/ 262 h 262"/>
              <a:gd name="T40" fmla="*/ 90 w 99"/>
              <a:gd name="T41" fmla="*/ 206 h 262"/>
              <a:gd name="T42" fmla="*/ 84 w 99"/>
              <a:gd name="T43" fmla="*/ 159 h 262"/>
              <a:gd name="T44" fmla="*/ 75 w 99"/>
              <a:gd name="T45" fmla="*/ 118 h 262"/>
              <a:gd name="T46" fmla="*/ 65 w 99"/>
              <a:gd name="T47" fmla="*/ 88 h 262"/>
              <a:gd name="T48" fmla="*/ 97 w 99"/>
              <a:gd name="T49" fmla="*/ 58 h 262"/>
              <a:gd name="T50" fmla="*/ 97 w 99"/>
              <a:gd name="T51" fmla="*/ 58 h 262"/>
              <a:gd name="T52" fmla="*/ 99 w 99"/>
              <a:gd name="T53" fmla="*/ 54 h 262"/>
              <a:gd name="T54" fmla="*/ 99 w 99"/>
              <a:gd name="T55" fmla="*/ 49 h 262"/>
              <a:gd name="T56" fmla="*/ 99 w 99"/>
              <a:gd name="T57" fmla="*/ 45 h 262"/>
              <a:gd name="T58" fmla="*/ 97 w 99"/>
              <a:gd name="T59" fmla="*/ 41 h 262"/>
              <a:gd name="T60" fmla="*/ 58 w 99"/>
              <a:gd name="T61"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262">
                <a:moveTo>
                  <a:pt x="58" y="4"/>
                </a:moveTo>
                <a:lnTo>
                  <a:pt x="58" y="4"/>
                </a:lnTo>
                <a:lnTo>
                  <a:pt x="54" y="0"/>
                </a:lnTo>
                <a:lnTo>
                  <a:pt x="50" y="0"/>
                </a:lnTo>
                <a:lnTo>
                  <a:pt x="45" y="0"/>
                </a:lnTo>
                <a:lnTo>
                  <a:pt x="41" y="4"/>
                </a:lnTo>
                <a:lnTo>
                  <a:pt x="4" y="41"/>
                </a:lnTo>
                <a:lnTo>
                  <a:pt x="4" y="41"/>
                </a:lnTo>
                <a:lnTo>
                  <a:pt x="2" y="45"/>
                </a:lnTo>
                <a:lnTo>
                  <a:pt x="0" y="49"/>
                </a:lnTo>
                <a:lnTo>
                  <a:pt x="2" y="54"/>
                </a:lnTo>
                <a:lnTo>
                  <a:pt x="4" y="58"/>
                </a:lnTo>
                <a:lnTo>
                  <a:pt x="35" y="88"/>
                </a:lnTo>
                <a:lnTo>
                  <a:pt x="35" y="88"/>
                </a:lnTo>
                <a:lnTo>
                  <a:pt x="26" y="118"/>
                </a:lnTo>
                <a:lnTo>
                  <a:pt x="17" y="159"/>
                </a:lnTo>
                <a:lnTo>
                  <a:pt x="11" y="206"/>
                </a:lnTo>
                <a:lnTo>
                  <a:pt x="7" y="262"/>
                </a:lnTo>
                <a:lnTo>
                  <a:pt x="95" y="262"/>
                </a:lnTo>
                <a:lnTo>
                  <a:pt x="95" y="262"/>
                </a:lnTo>
                <a:lnTo>
                  <a:pt x="90" y="206"/>
                </a:lnTo>
                <a:lnTo>
                  <a:pt x="84" y="159"/>
                </a:lnTo>
                <a:lnTo>
                  <a:pt x="75" y="118"/>
                </a:lnTo>
                <a:lnTo>
                  <a:pt x="65" y="88"/>
                </a:lnTo>
                <a:lnTo>
                  <a:pt x="97" y="58"/>
                </a:lnTo>
                <a:lnTo>
                  <a:pt x="97" y="58"/>
                </a:lnTo>
                <a:lnTo>
                  <a:pt x="99" y="54"/>
                </a:lnTo>
                <a:lnTo>
                  <a:pt x="99" y="49"/>
                </a:lnTo>
                <a:lnTo>
                  <a:pt x="99" y="45"/>
                </a:lnTo>
                <a:lnTo>
                  <a:pt x="97" y="41"/>
                </a:lnTo>
                <a:lnTo>
                  <a:pt x="58" y="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3" name="Freeform 46"/>
          <p:cNvSpPr/>
          <p:nvPr>
            <p:custDataLst>
              <p:tags r:id="rId20"/>
            </p:custDataLst>
          </p:nvPr>
        </p:nvSpPr>
        <p:spPr bwMode="auto">
          <a:xfrm>
            <a:off x="4744720" y="4065905"/>
            <a:ext cx="64770" cy="174625"/>
          </a:xfrm>
          <a:custGeom>
            <a:avLst/>
            <a:gdLst>
              <a:gd name="T0" fmla="*/ 47 w 86"/>
              <a:gd name="T1" fmla="*/ 0 h 232"/>
              <a:gd name="T2" fmla="*/ 47 w 86"/>
              <a:gd name="T3" fmla="*/ 0 h 232"/>
              <a:gd name="T4" fmla="*/ 45 w 86"/>
              <a:gd name="T5" fmla="*/ 13 h 232"/>
              <a:gd name="T6" fmla="*/ 45 w 86"/>
              <a:gd name="T7" fmla="*/ 13 h 232"/>
              <a:gd name="T8" fmla="*/ 39 w 86"/>
              <a:gd name="T9" fmla="*/ 30 h 232"/>
              <a:gd name="T10" fmla="*/ 34 w 86"/>
              <a:gd name="T11" fmla="*/ 52 h 232"/>
              <a:gd name="T12" fmla="*/ 32 w 86"/>
              <a:gd name="T13" fmla="*/ 73 h 232"/>
              <a:gd name="T14" fmla="*/ 32 w 86"/>
              <a:gd name="T15" fmla="*/ 99 h 232"/>
              <a:gd name="T16" fmla="*/ 32 w 86"/>
              <a:gd name="T17" fmla="*/ 99 h 232"/>
              <a:gd name="T18" fmla="*/ 32 w 86"/>
              <a:gd name="T19" fmla="*/ 120 h 232"/>
              <a:gd name="T20" fmla="*/ 30 w 86"/>
              <a:gd name="T21" fmla="*/ 142 h 232"/>
              <a:gd name="T22" fmla="*/ 28 w 86"/>
              <a:gd name="T23" fmla="*/ 159 h 232"/>
              <a:gd name="T24" fmla="*/ 24 w 86"/>
              <a:gd name="T25" fmla="*/ 176 h 232"/>
              <a:gd name="T26" fmla="*/ 13 w 86"/>
              <a:gd name="T27" fmla="*/ 206 h 232"/>
              <a:gd name="T28" fmla="*/ 0 w 86"/>
              <a:gd name="T29" fmla="*/ 232 h 232"/>
              <a:gd name="T30" fmla="*/ 0 w 86"/>
              <a:gd name="T31" fmla="*/ 232 h 232"/>
              <a:gd name="T32" fmla="*/ 86 w 86"/>
              <a:gd name="T33" fmla="*/ 232 h 232"/>
              <a:gd name="T34" fmla="*/ 47 w 86"/>
              <a:gd name="T3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231">
                <a:moveTo>
                  <a:pt x="47" y="0"/>
                </a:moveTo>
                <a:lnTo>
                  <a:pt x="47" y="0"/>
                </a:lnTo>
                <a:lnTo>
                  <a:pt x="45" y="13"/>
                </a:lnTo>
                <a:lnTo>
                  <a:pt x="45" y="13"/>
                </a:lnTo>
                <a:lnTo>
                  <a:pt x="39" y="30"/>
                </a:lnTo>
                <a:lnTo>
                  <a:pt x="34" y="52"/>
                </a:lnTo>
                <a:lnTo>
                  <a:pt x="32" y="73"/>
                </a:lnTo>
                <a:lnTo>
                  <a:pt x="32" y="99"/>
                </a:lnTo>
                <a:lnTo>
                  <a:pt x="32" y="99"/>
                </a:lnTo>
                <a:lnTo>
                  <a:pt x="32" y="120"/>
                </a:lnTo>
                <a:lnTo>
                  <a:pt x="30" y="142"/>
                </a:lnTo>
                <a:lnTo>
                  <a:pt x="28" y="159"/>
                </a:lnTo>
                <a:lnTo>
                  <a:pt x="24" y="176"/>
                </a:lnTo>
                <a:lnTo>
                  <a:pt x="13" y="206"/>
                </a:lnTo>
                <a:lnTo>
                  <a:pt x="0" y="232"/>
                </a:lnTo>
                <a:lnTo>
                  <a:pt x="0" y="232"/>
                </a:lnTo>
                <a:lnTo>
                  <a:pt x="86" y="232"/>
                </a:lnTo>
                <a:lnTo>
                  <a:pt x="4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4" name="Freeform 47"/>
          <p:cNvSpPr/>
          <p:nvPr>
            <p:custDataLst>
              <p:tags r:id="rId21"/>
            </p:custDataLst>
          </p:nvPr>
        </p:nvSpPr>
        <p:spPr bwMode="auto">
          <a:xfrm>
            <a:off x="4909820" y="3990975"/>
            <a:ext cx="259080" cy="248920"/>
          </a:xfrm>
          <a:custGeom>
            <a:avLst/>
            <a:gdLst>
              <a:gd name="T0" fmla="*/ 282 w 344"/>
              <a:gd name="T1" fmla="*/ 82 h 331"/>
              <a:gd name="T2" fmla="*/ 282 w 344"/>
              <a:gd name="T3" fmla="*/ 82 h 331"/>
              <a:gd name="T4" fmla="*/ 258 w 344"/>
              <a:gd name="T5" fmla="*/ 73 h 331"/>
              <a:gd name="T6" fmla="*/ 235 w 344"/>
              <a:gd name="T7" fmla="*/ 65 h 331"/>
              <a:gd name="T8" fmla="*/ 181 w 344"/>
              <a:gd name="T9" fmla="*/ 47 h 331"/>
              <a:gd name="T10" fmla="*/ 121 w 344"/>
              <a:gd name="T11" fmla="*/ 26 h 331"/>
              <a:gd name="T12" fmla="*/ 88 w 344"/>
              <a:gd name="T13" fmla="*/ 15 h 331"/>
              <a:gd name="T14" fmla="*/ 56 w 344"/>
              <a:gd name="T15" fmla="*/ 0 h 331"/>
              <a:gd name="T16" fmla="*/ 0 w 344"/>
              <a:gd name="T17" fmla="*/ 331 h 331"/>
              <a:gd name="T18" fmla="*/ 0 w 344"/>
              <a:gd name="T19" fmla="*/ 331 h 331"/>
              <a:gd name="T20" fmla="*/ 82 w 344"/>
              <a:gd name="T21" fmla="*/ 331 h 331"/>
              <a:gd name="T22" fmla="*/ 153 w 344"/>
              <a:gd name="T23" fmla="*/ 327 h 331"/>
              <a:gd name="T24" fmla="*/ 211 w 344"/>
              <a:gd name="T25" fmla="*/ 320 h 331"/>
              <a:gd name="T26" fmla="*/ 260 w 344"/>
              <a:gd name="T27" fmla="*/ 312 h 331"/>
              <a:gd name="T28" fmla="*/ 297 w 344"/>
              <a:gd name="T29" fmla="*/ 301 h 331"/>
              <a:gd name="T30" fmla="*/ 323 w 344"/>
              <a:gd name="T31" fmla="*/ 290 h 331"/>
              <a:gd name="T32" fmla="*/ 333 w 344"/>
              <a:gd name="T33" fmla="*/ 286 h 331"/>
              <a:gd name="T34" fmla="*/ 340 w 344"/>
              <a:gd name="T35" fmla="*/ 280 h 331"/>
              <a:gd name="T36" fmla="*/ 344 w 344"/>
              <a:gd name="T37" fmla="*/ 275 h 331"/>
              <a:gd name="T38" fmla="*/ 344 w 344"/>
              <a:gd name="T39" fmla="*/ 269 h 331"/>
              <a:gd name="T40" fmla="*/ 344 w 344"/>
              <a:gd name="T41" fmla="*/ 269 h 331"/>
              <a:gd name="T42" fmla="*/ 342 w 344"/>
              <a:gd name="T43" fmla="*/ 232 h 331"/>
              <a:gd name="T44" fmla="*/ 340 w 344"/>
              <a:gd name="T45" fmla="*/ 204 h 331"/>
              <a:gd name="T46" fmla="*/ 333 w 344"/>
              <a:gd name="T47" fmla="*/ 176 h 331"/>
              <a:gd name="T48" fmla="*/ 327 w 344"/>
              <a:gd name="T49" fmla="*/ 146 h 331"/>
              <a:gd name="T50" fmla="*/ 316 w 344"/>
              <a:gd name="T51" fmla="*/ 120 h 331"/>
              <a:gd name="T52" fmla="*/ 308 w 344"/>
              <a:gd name="T53" fmla="*/ 108 h 331"/>
              <a:gd name="T54" fmla="*/ 301 w 344"/>
              <a:gd name="T55" fmla="*/ 97 h 331"/>
              <a:gd name="T56" fmla="*/ 290 w 344"/>
              <a:gd name="T57" fmla="*/ 88 h 331"/>
              <a:gd name="T58" fmla="*/ 282 w 344"/>
              <a:gd name="T59" fmla="*/ 82 h 331"/>
              <a:gd name="T60" fmla="*/ 282 w 344"/>
              <a:gd name="T61" fmla="*/ 8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4" h="331">
                <a:moveTo>
                  <a:pt x="282" y="82"/>
                </a:moveTo>
                <a:lnTo>
                  <a:pt x="282" y="82"/>
                </a:lnTo>
                <a:lnTo>
                  <a:pt x="258" y="73"/>
                </a:lnTo>
                <a:lnTo>
                  <a:pt x="235" y="65"/>
                </a:lnTo>
                <a:lnTo>
                  <a:pt x="181" y="47"/>
                </a:lnTo>
                <a:lnTo>
                  <a:pt x="121" y="26"/>
                </a:lnTo>
                <a:lnTo>
                  <a:pt x="88" y="15"/>
                </a:lnTo>
                <a:lnTo>
                  <a:pt x="56" y="0"/>
                </a:lnTo>
                <a:lnTo>
                  <a:pt x="0" y="331"/>
                </a:lnTo>
                <a:lnTo>
                  <a:pt x="0" y="331"/>
                </a:lnTo>
                <a:lnTo>
                  <a:pt x="82" y="331"/>
                </a:lnTo>
                <a:lnTo>
                  <a:pt x="153" y="327"/>
                </a:lnTo>
                <a:lnTo>
                  <a:pt x="211" y="320"/>
                </a:lnTo>
                <a:lnTo>
                  <a:pt x="260" y="312"/>
                </a:lnTo>
                <a:lnTo>
                  <a:pt x="297" y="301"/>
                </a:lnTo>
                <a:lnTo>
                  <a:pt x="323" y="290"/>
                </a:lnTo>
                <a:lnTo>
                  <a:pt x="333" y="286"/>
                </a:lnTo>
                <a:lnTo>
                  <a:pt x="340" y="280"/>
                </a:lnTo>
                <a:lnTo>
                  <a:pt x="344" y="275"/>
                </a:lnTo>
                <a:lnTo>
                  <a:pt x="344" y="269"/>
                </a:lnTo>
                <a:lnTo>
                  <a:pt x="344" y="269"/>
                </a:lnTo>
                <a:lnTo>
                  <a:pt x="342" y="232"/>
                </a:lnTo>
                <a:lnTo>
                  <a:pt x="340" y="204"/>
                </a:lnTo>
                <a:lnTo>
                  <a:pt x="333" y="176"/>
                </a:lnTo>
                <a:lnTo>
                  <a:pt x="327" y="146"/>
                </a:lnTo>
                <a:lnTo>
                  <a:pt x="316" y="120"/>
                </a:lnTo>
                <a:lnTo>
                  <a:pt x="308" y="108"/>
                </a:lnTo>
                <a:lnTo>
                  <a:pt x="301" y="97"/>
                </a:lnTo>
                <a:lnTo>
                  <a:pt x="290" y="88"/>
                </a:lnTo>
                <a:lnTo>
                  <a:pt x="282" y="82"/>
                </a:lnTo>
                <a:lnTo>
                  <a:pt x="282" y="8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34" name="椭圆 33"/>
          <p:cNvSpPr/>
          <p:nvPr>
            <p:custDataLst>
              <p:tags r:id="rId22"/>
            </p:custDataLst>
          </p:nvPr>
        </p:nvSpPr>
        <p:spPr>
          <a:xfrm>
            <a:off x="4274820" y="5022850"/>
            <a:ext cx="1046480" cy="104648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6" name="Freeform 8"/>
          <p:cNvSpPr/>
          <p:nvPr>
            <p:custDataLst>
              <p:tags r:id="rId23"/>
            </p:custDataLst>
          </p:nvPr>
        </p:nvSpPr>
        <p:spPr bwMode="auto">
          <a:xfrm>
            <a:off x="4390390" y="5220970"/>
            <a:ext cx="760730" cy="549275"/>
          </a:xfrm>
          <a:custGeom>
            <a:avLst/>
            <a:gdLst>
              <a:gd name="T0" fmla="*/ 585 w 902"/>
              <a:gd name="T1" fmla="*/ 651 h 651"/>
              <a:gd name="T2" fmla="*/ 585 w 902"/>
              <a:gd name="T3" fmla="*/ 637 h 651"/>
              <a:gd name="T4" fmla="*/ 585 w 902"/>
              <a:gd name="T5" fmla="*/ 591 h 651"/>
              <a:gd name="T6" fmla="*/ 585 w 902"/>
              <a:gd name="T7" fmla="*/ 577 h 651"/>
              <a:gd name="T8" fmla="*/ 571 w 902"/>
              <a:gd name="T9" fmla="*/ 577 h 651"/>
              <a:gd name="T10" fmla="*/ 74 w 902"/>
              <a:gd name="T11" fmla="*/ 577 h 651"/>
              <a:gd name="T12" fmla="*/ 74 w 902"/>
              <a:gd name="T13" fmla="*/ 72 h 651"/>
              <a:gd name="T14" fmla="*/ 828 w 902"/>
              <a:gd name="T15" fmla="*/ 72 h 651"/>
              <a:gd name="T16" fmla="*/ 828 w 902"/>
              <a:gd name="T17" fmla="*/ 529 h 651"/>
              <a:gd name="T18" fmla="*/ 828 w 902"/>
              <a:gd name="T19" fmla="*/ 541 h 651"/>
              <a:gd name="T20" fmla="*/ 840 w 902"/>
              <a:gd name="T21" fmla="*/ 541 h 651"/>
              <a:gd name="T22" fmla="*/ 840 w 902"/>
              <a:gd name="T23" fmla="*/ 541 h 651"/>
              <a:gd name="T24" fmla="*/ 862 w 902"/>
              <a:gd name="T25" fmla="*/ 545 h 651"/>
              <a:gd name="T26" fmla="*/ 884 w 902"/>
              <a:gd name="T27" fmla="*/ 551 h 651"/>
              <a:gd name="T28" fmla="*/ 902 w 902"/>
              <a:gd name="T29" fmla="*/ 557 h 651"/>
              <a:gd name="T30" fmla="*/ 902 w 902"/>
              <a:gd name="T31" fmla="*/ 537 h 651"/>
              <a:gd name="T32" fmla="*/ 902 w 902"/>
              <a:gd name="T33" fmla="*/ 60 h 651"/>
              <a:gd name="T34" fmla="*/ 902 w 902"/>
              <a:gd name="T35" fmla="*/ 60 h 651"/>
              <a:gd name="T36" fmla="*/ 900 w 902"/>
              <a:gd name="T37" fmla="*/ 48 h 651"/>
              <a:gd name="T38" fmla="*/ 896 w 902"/>
              <a:gd name="T39" fmla="*/ 36 h 651"/>
              <a:gd name="T40" fmla="*/ 892 w 902"/>
              <a:gd name="T41" fmla="*/ 26 h 651"/>
              <a:gd name="T42" fmla="*/ 884 w 902"/>
              <a:gd name="T43" fmla="*/ 18 h 651"/>
              <a:gd name="T44" fmla="*/ 874 w 902"/>
              <a:gd name="T45" fmla="*/ 10 h 651"/>
              <a:gd name="T46" fmla="*/ 864 w 902"/>
              <a:gd name="T47" fmla="*/ 4 h 651"/>
              <a:gd name="T48" fmla="*/ 854 w 902"/>
              <a:gd name="T49" fmla="*/ 0 h 651"/>
              <a:gd name="T50" fmla="*/ 842 w 902"/>
              <a:gd name="T51" fmla="*/ 0 h 651"/>
              <a:gd name="T52" fmla="*/ 60 w 902"/>
              <a:gd name="T53" fmla="*/ 0 h 651"/>
              <a:gd name="T54" fmla="*/ 60 w 902"/>
              <a:gd name="T55" fmla="*/ 0 h 651"/>
              <a:gd name="T56" fmla="*/ 48 w 902"/>
              <a:gd name="T57" fmla="*/ 0 h 651"/>
              <a:gd name="T58" fmla="*/ 36 w 902"/>
              <a:gd name="T59" fmla="*/ 4 h 651"/>
              <a:gd name="T60" fmla="*/ 26 w 902"/>
              <a:gd name="T61" fmla="*/ 10 h 651"/>
              <a:gd name="T62" fmla="*/ 18 w 902"/>
              <a:gd name="T63" fmla="*/ 18 h 651"/>
              <a:gd name="T64" fmla="*/ 10 w 902"/>
              <a:gd name="T65" fmla="*/ 26 h 651"/>
              <a:gd name="T66" fmla="*/ 4 w 902"/>
              <a:gd name="T67" fmla="*/ 36 h 651"/>
              <a:gd name="T68" fmla="*/ 2 w 902"/>
              <a:gd name="T69" fmla="*/ 48 h 651"/>
              <a:gd name="T70" fmla="*/ 0 w 902"/>
              <a:gd name="T71" fmla="*/ 60 h 651"/>
              <a:gd name="T72" fmla="*/ 0 w 902"/>
              <a:gd name="T73" fmla="*/ 591 h 651"/>
              <a:gd name="T74" fmla="*/ 0 w 902"/>
              <a:gd name="T75" fmla="*/ 591 h 651"/>
              <a:gd name="T76" fmla="*/ 2 w 902"/>
              <a:gd name="T77" fmla="*/ 603 h 651"/>
              <a:gd name="T78" fmla="*/ 4 w 902"/>
              <a:gd name="T79" fmla="*/ 613 h 651"/>
              <a:gd name="T80" fmla="*/ 10 w 902"/>
              <a:gd name="T81" fmla="*/ 623 h 651"/>
              <a:gd name="T82" fmla="*/ 18 w 902"/>
              <a:gd name="T83" fmla="*/ 633 h 651"/>
              <a:gd name="T84" fmla="*/ 26 w 902"/>
              <a:gd name="T85" fmla="*/ 639 h 651"/>
              <a:gd name="T86" fmla="*/ 36 w 902"/>
              <a:gd name="T87" fmla="*/ 645 h 651"/>
              <a:gd name="T88" fmla="*/ 48 w 902"/>
              <a:gd name="T89" fmla="*/ 649 h 651"/>
              <a:gd name="T90" fmla="*/ 60 w 902"/>
              <a:gd name="T91" fmla="*/ 651 h 651"/>
              <a:gd name="T92" fmla="*/ 571 w 902"/>
              <a:gd name="T93" fmla="*/ 651 h 651"/>
              <a:gd name="T94" fmla="*/ 585 w 902"/>
              <a:gd name="T95"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2" h="651">
                <a:moveTo>
                  <a:pt x="585" y="651"/>
                </a:moveTo>
                <a:lnTo>
                  <a:pt x="585" y="637"/>
                </a:lnTo>
                <a:lnTo>
                  <a:pt x="585" y="591"/>
                </a:lnTo>
                <a:lnTo>
                  <a:pt x="585" y="577"/>
                </a:lnTo>
                <a:lnTo>
                  <a:pt x="571" y="577"/>
                </a:lnTo>
                <a:lnTo>
                  <a:pt x="74" y="577"/>
                </a:lnTo>
                <a:lnTo>
                  <a:pt x="74" y="72"/>
                </a:lnTo>
                <a:lnTo>
                  <a:pt x="828" y="72"/>
                </a:lnTo>
                <a:lnTo>
                  <a:pt x="828" y="529"/>
                </a:lnTo>
                <a:lnTo>
                  <a:pt x="828" y="541"/>
                </a:lnTo>
                <a:lnTo>
                  <a:pt x="840" y="541"/>
                </a:lnTo>
                <a:lnTo>
                  <a:pt x="840" y="541"/>
                </a:lnTo>
                <a:lnTo>
                  <a:pt x="862" y="545"/>
                </a:lnTo>
                <a:lnTo>
                  <a:pt x="884" y="551"/>
                </a:lnTo>
                <a:lnTo>
                  <a:pt x="902" y="557"/>
                </a:lnTo>
                <a:lnTo>
                  <a:pt x="902" y="537"/>
                </a:lnTo>
                <a:lnTo>
                  <a:pt x="902" y="60"/>
                </a:lnTo>
                <a:lnTo>
                  <a:pt x="902" y="60"/>
                </a:lnTo>
                <a:lnTo>
                  <a:pt x="900" y="48"/>
                </a:lnTo>
                <a:lnTo>
                  <a:pt x="896" y="36"/>
                </a:lnTo>
                <a:lnTo>
                  <a:pt x="892" y="26"/>
                </a:lnTo>
                <a:lnTo>
                  <a:pt x="884" y="18"/>
                </a:lnTo>
                <a:lnTo>
                  <a:pt x="874" y="10"/>
                </a:lnTo>
                <a:lnTo>
                  <a:pt x="864" y="4"/>
                </a:lnTo>
                <a:lnTo>
                  <a:pt x="854" y="0"/>
                </a:lnTo>
                <a:lnTo>
                  <a:pt x="842" y="0"/>
                </a:lnTo>
                <a:lnTo>
                  <a:pt x="60" y="0"/>
                </a:lnTo>
                <a:lnTo>
                  <a:pt x="60" y="0"/>
                </a:lnTo>
                <a:lnTo>
                  <a:pt x="48" y="0"/>
                </a:lnTo>
                <a:lnTo>
                  <a:pt x="36" y="4"/>
                </a:lnTo>
                <a:lnTo>
                  <a:pt x="26" y="10"/>
                </a:lnTo>
                <a:lnTo>
                  <a:pt x="18" y="18"/>
                </a:lnTo>
                <a:lnTo>
                  <a:pt x="10" y="26"/>
                </a:lnTo>
                <a:lnTo>
                  <a:pt x="4" y="36"/>
                </a:lnTo>
                <a:lnTo>
                  <a:pt x="2" y="48"/>
                </a:lnTo>
                <a:lnTo>
                  <a:pt x="0" y="60"/>
                </a:lnTo>
                <a:lnTo>
                  <a:pt x="0" y="591"/>
                </a:lnTo>
                <a:lnTo>
                  <a:pt x="0" y="591"/>
                </a:lnTo>
                <a:lnTo>
                  <a:pt x="2" y="603"/>
                </a:lnTo>
                <a:lnTo>
                  <a:pt x="4" y="613"/>
                </a:lnTo>
                <a:lnTo>
                  <a:pt x="10" y="623"/>
                </a:lnTo>
                <a:lnTo>
                  <a:pt x="18" y="633"/>
                </a:lnTo>
                <a:lnTo>
                  <a:pt x="26" y="639"/>
                </a:lnTo>
                <a:lnTo>
                  <a:pt x="36" y="645"/>
                </a:lnTo>
                <a:lnTo>
                  <a:pt x="48" y="649"/>
                </a:lnTo>
                <a:lnTo>
                  <a:pt x="60" y="651"/>
                </a:lnTo>
                <a:lnTo>
                  <a:pt x="571" y="651"/>
                </a:lnTo>
                <a:lnTo>
                  <a:pt x="585" y="65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47" name="Rectangle 9"/>
          <p:cNvSpPr>
            <a:spLocks noChangeArrowheads="1"/>
          </p:cNvSpPr>
          <p:nvPr>
            <p:custDataLst>
              <p:tags r:id="rId24"/>
            </p:custDataLst>
          </p:nvPr>
        </p:nvSpPr>
        <p:spPr bwMode="auto">
          <a:xfrm>
            <a:off x="4530090" y="5478780"/>
            <a:ext cx="59055" cy="1866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48" name="Rectangle 10"/>
          <p:cNvSpPr>
            <a:spLocks noChangeArrowheads="1"/>
          </p:cNvSpPr>
          <p:nvPr>
            <p:custDataLst>
              <p:tags r:id="rId25"/>
            </p:custDataLst>
          </p:nvPr>
        </p:nvSpPr>
        <p:spPr bwMode="auto">
          <a:xfrm>
            <a:off x="4767580" y="5448935"/>
            <a:ext cx="59055" cy="21653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49" name="Rectangle 11"/>
          <p:cNvSpPr>
            <a:spLocks noChangeArrowheads="1"/>
          </p:cNvSpPr>
          <p:nvPr>
            <p:custDataLst>
              <p:tags r:id="rId26"/>
            </p:custDataLst>
          </p:nvPr>
        </p:nvSpPr>
        <p:spPr bwMode="auto">
          <a:xfrm>
            <a:off x="4652010" y="5389880"/>
            <a:ext cx="59690" cy="2755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50" name="Rectangle 12"/>
          <p:cNvSpPr>
            <a:spLocks noChangeArrowheads="1"/>
          </p:cNvSpPr>
          <p:nvPr>
            <p:custDataLst>
              <p:tags r:id="rId27"/>
            </p:custDataLst>
          </p:nvPr>
        </p:nvSpPr>
        <p:spPr bwMode="auto">
          <a:xfrm>
            <a:off x="4897120" y="5379720"/>
            <a:ext cx="137795" cy="5905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endParaRPr lang="zh-CN" altLang="en-US" sz="1800" noProof="1">
              <a:solidFill>
                <a:schemeClr val="dk1"/>
              </a:solidFill>
            </a:endParaRPr>
          </a:p>
        </p:txBody>
      </p:sp>
      <p:sp>
        <p:nvSpPr>
          <p:cNvPr id="51" name="Freeform 13"/>
          <p:cNvSpPr/>
          <p:nvPr>
            <p:custDataLst>
              <p:tags r:id="rId28"/>
            </p:custDataLst>
          </p:nvPr>
        </p:nvSpPr>
        <p:spPr bwMode="auto">
          <a:xfrm>
            <a:off x="4781550" y="5488940"/>
            <a:ext cx="383540" cy="457835"/>
          </a:xfrm>
          <a:custGeom>
            <a:avLst/>
            <a:gdLst>
              <a:gd name="T0" fmla="*/ 389 w 455"/>
              <a:gd name="T1" fmla="*/ 240 h 543"/>
              <a:gd name="T2" fmla="*/ 361 w 455"/>
              <a:gd name="T3" fmla="*/ 228 h 543"/>
              <a:gd name="T4" fmla="*/ 333 w 455"/>
              <a:gd name="T5" fmla="*/ 226 h 543"/>
              <a:gd name="T6" fmla="*/ 313 w 455"/>
              <a:gd name="T7" fmla="*/ 226 h 543"/>
              <a:gd name="T8" fmla="*/ 263 w 455"/>
              <a:gd name="T9" fmla="*/ 236 h 543"/>
              <a:gd name="T10" fmla="*/ 263 w 455"/>
              <a:gd name="T11" fmla="*/ 46 h 543"/>
              <a:gd name="T12" fmla="*/ 261 w 455"/>
              <a:gd name="T13" fmla="*/ 28 h 543"/>
              <a:gd name="T14" fmla="*/ 250 w 455"/>
              <a:gd name="T15" fmla="*/ 14 h 543"/>
              <a:gd name="T16" fmla="*/ 236 w 455"/>
              <a:gd name="T17" fmla="*/ 4 h 543"/>
              <a:gd name="T18" fmla="*/ 218 w 455"/>
              <a:gd name="T19" fmla="*/ 0 h 543"/>
              <a:gd name="T20" fmla="*/ 208 w 455"/>
              <a:gd name="T21" fmla="*/ 2 h 543"/>
              <a:gd name="T22" fmla="*/ 192 w 455"/>
              <a:gd name="T23" fmla="*/ 8 h 543"/>
              <a:gd name="T24" fmla="*/ 180 w 455"/>
              <a:gd name="T25" fmla="*/ 20 h 543"/>
              <a:gd name="T26" fmla="*/ 172 w 455"/>
              <a:gd name="T27" fmla="*/ 36 h 543"/>
              <a:gd name="T28" fmla="*/ 172 w 455"/>
              <a:gd name="T29" fmla="*/ 308 h 543"/>
              <a:gd name="T30" fmla="*/ 172 w 455"/>
              <a:gd name="T31" fmla="*/ 320 h 543"/>
              <a:gd name="T32" fmla="*/ 166 w 455"/>
              <a:gd name="T33" fmla="*/ 336 h 543"/>
              <a:gd name="T34" fmla="*/ 156 w 455"/>
              <a:gd name="T35" fmla="*/ 348 h 543"/>
              <a:gd name="T36" fmla="*/ 142 w 455"/>
              <a:gd name="T37" fmla="*/ 353 h 543"/>
              <a:gd name="T38" fmla="*/ 134 w 455"/>
              <a:gd name="T39" fmla="*/ 355 h 543"/>
              <a:gd name="T40" fmla="*/ 104 w 455"/>
              <a:gd name="T41" fmla="*/ 348 h 543"/>
              <a:gd name="T42" fmla="*/ 90 w 455"/>
              <a:gd name="T43" fmla="*/ 344 h 543"/>
              <a:gd name="T44" fmla="*/ 76 w 455"/>
              <a:gd name="T45" fmla="*/ 344 h 543"/>
              <a:gd name="T46" fmla="*/ 54 w 455"/>
              <a:gd name="T47" fmla="*/ 346 h 543"/>
              <a:gd name="T48" fmla="*/ 34 w 455"/>
              <a:gd name="T49" fmla="*/ 355 h 543"/>
              <a:gd name="T50" fmla="*/ 4 w 455"/>
              <a:gd name="T51" fmla="*/ 379 h 543"/>
              <a:gd name="T52" fmla="*/ 2 w 455"/>
              <a:gd name="T53" fmla="*/ 385 h 543"/>
              <a:gd name="T54" fmla="*/ 2 w 455"/>
              <a:gd name="T55" fmla="*/ 391 h 543"/>
              <a:gd name="T56" fmla="*/ 16 w 455"/>
              <a:gd name="T57" fmla="*/ 403 h 543"/>
              <a:gd name="T58" fmla="*/ 76 w 455"/>
              <a:gd name="T59" fmla="*/ 437 h 543"/>
              <a:gd name="T60" fmla="*/ 130 w 455"/>
              <a:gd name="T61" fmla="*/ 471 h 543"/>
              <a:gd name="T62" fmla="*/ 156 w 455"/>
              <a:gd name="T63" fmla="*/ 491 h 543"/>
              <a:gd name="T64" fmla="*/ 204 w 455"/>
              <a:gd name="T65" fmla="*/ 519 h 543"/>
              <a:gd name="T66" fmla="*/ 250 w 455"/>
              <a:gd name="T67" fmla="*/ 535 h 543"/>
              <a:gd name="T68" fmla="*/ 303 w 455"/>
              <a:gd name="T69" fmla="*/ 541 h 543"/>
              <a:gd name="T70" fmla="*/ 333 w 455"/>
              <a:gd name="T71" fmla="*/ 543 h 543"/>
              <a:gd name="T72" fmla="*/ 365 w 455"/>
              <a:gd name="T73" fmla="*/ 539 h 543"/>
              <a:gd name="T74" fmla="*/ 389 w 455"/>
              <a:gd name="T75" fmla="*/ 529 h 543"/>
              <a:gd name="T76" fmla="*/ 411 w 455"/>
              <a:gd name="T77" fmla="*/ 513 h 543"/>
              <a:gd name="T78" fmla="*/ 427 w 455"/>
              <a:gd name="T79" fmla="*/ 493 h 543"/>
              <a:gd name="T80" fmla="*/ 439 w 455"/>
              <a:gd name="T81" fmla="*/ 469 h 543"/>
              <a:gd name="T82" fmla="*/ 453 w 455"/>
              <a:gd name="T83" fmla="*/ 417 h 543"/>
              <a:gd name="T84" fmla="*/ 455 w 455"/>
              <a:gd name="T85" fmla="*/ 391 h 543"/>
              <a:gd name="T86" fmla="*/ 453 w 455"/>
              <a:gd name="T87" fmla="*/ 344 h 543"/>
              <a:gd name="T88" fmla="*/ 445 w 455"/>
              <a:gd name="T89" fmla="*/ 304 h 543"/>
              <a:gd name="T90" fmla="*/ 425 w 455"/>
              <a:gd name="T91" fmla="*/ 270 h 543"/>
              <a:gd name="T92" fmla="*/ 389 w 455"/>
              <a:gd name="T93" fmla="*/ 24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5" h="543">
                <a:moveTo>
                  <a:pt x="389" y="240"/>
                </a:moveTo>
                <a:lnTo>
                  <a:pt x="389" y="240"/>
                </a:lnTo>
                <a:lnTo>
                  <a:pt x="375" y="234"/>
                </a:lnTo>
                <a:lnTo>
                  <a:pt x="361" y="228"/>
                </a:lnTo>
                <a:lnTo>
                  <a:pt x="347" y="226"/>
                </a:lnTo>
                <a:lnTo>
                  <a:pt x="333" y="226"/>
                </a:lnTo>
                <a:lnTo>
                  <a:pt x="333" y="226"/>
                </a:lnTo>
                <a:lnTo>
                  <a:pt x="313" y="226"/>
                </a:lnTo>
                <a:lnTo>
                  <a:pt x="295" y="230"/>
                </a:lnTo>
                <a:lnTo>
                  <a:pt x="263" y="236"/>
                </a:lnTo>
                <a:lnTo>
                  <a:pt x="263" y="46"/>
                </a:lnTo>
                <a:lnTo>
                  <a:pt x="263" y="46"/>
                </a:lnTo>
                <a:lnTo>
                  <a:pt x="263" y="36"/>
                </a:lnTo>
                <a:lnTo>
                  <a:pt x="261" y="28"/>
                </a:lnTo>
                <a:lnTo>
                  <a:pt x="257" y="20"/>
                </a:lnTo>
                <a:lnTo>
                  <a:pt x="250" y="14"/>
                </a:lnTo>
                <a:lnTo>
                  <a:pt x="242" y="8"/>
                </a:lnTo>
                <a:lnTo>
                  <a:pt x="236" y="4"/>
                </a:lnTo>
                <a:lnTo>
                  <a:pt x="226" y="2"/>
                </a:lnTo>
                <a:lnTo>
                  <a:pt x="218" y="0"/>
                </a:lnTo>
                <a:lnTo>
                  <a:pt x="218" y="0"/>
                </a:lnTo>
                <a:lnTo>
                  <a:pt x="208" y="2"/>
                </a:lnTo>
                <a:lnTo>
                  <a:pt x="200" y="4"/>
                </a:lnTo>
                <a:lnTo>
                  <a:pt x="192" y="8"/>
                </a:lnTo>
                <a:lnTo>
                  <a:pt x="186" y="14"/>
                </a:lnTo>
                <a:lnTo>
                  <a:pt x="180" y="20"/>
                </a:lnTo>
                <a:lnTo>
                  <a:pt x="176" y="28"/>
                </a:lnTo>
                <a:lnTo>
                  <a:pt x="172" y="36"/>
                </a:lnTo>
                <a:lnTo>
                  <a:pt x="172" y="46"/>
                </a:lnTo>
                <a:lnTo>
                  <a:pt x="172" y="308"/>
                </a:lnTo>
                <a:lnTo>
                  <a:pt x="172" y="308"/>
                </a:lnTo>
                <a:lnTo>
                  <a:pt x="172" y="320"/>
                </a:lnTo>
                <a:lnTo>
                  <a:pt x="170" y="328"/>
                </a:lnTo>
                <a:lnTo>
                  <a:pt x="166" y="336"/>
                </a:lnTo>
                <a:lnTo>
                  <a:pt x="162" y="342"/>
                </a:lnTo>
                <a:lnTo>
                  <a:pt x="156" y="348"/>
                </a:lnTo>
                <a:lnTo>
                  <a:pt x="150" y="350"/>
                </a:lnTo>
                <a:lnTo>
                  <a:pt x="142" y="353"/>
                </a:lnTo>
                <a:lnTo>
                  <a:pt x="134" y="355"/>
                </a:lnTo>
                <a:lnTo>
                  <a:pt x="134" y="355"/>
                </a:lnTo>
                <a:lnTo>
                  <a:pt x="120" y="353"/>
                </a:lnTo>
                <a:lnTo>
                  <a:pt x="104" y="348"/>
                </a:lnTo>
                <a:lnTo>
                  <a:pt x="104" y="348"/>
                </a:lnTo>
                <a:lnTo>
                  <a:pt x="90" y="344"/>
                </a:lnTo>
                <a:lnTo>
                  <a:pt x="76" y="344"/>
                </a:lnTo>
                <a:lnTo>
                  <a:pt x="76" y="344"/>
                </a:lnTo>
                <a:lnTo>
                  <a:pt x="66" y="344"/>
                </a:lnTo>
                <a:lnTo>
                  <a:pt x="54" y="346"/>
                </a:lnTo>
                <a:lnTo>
                  <a:pt x="44" y="350"/>
                </a:lnTo>
                <a:lnTo>
                  <a:pt x="34" y="355"/>
                </a:lnTo>
                <a:lnTo>
                  <a:pt x="16" y="367"/>
                </a:lnTo>
                <a:lnTo>
                  <a:pt x="4" y="379"/>
                </a:lnTo>
                <a:lnTo>
                  <a:pt x="4" y="379"/>
                </a:lnTo>
                <a:lnTo>
                  <a:pt x="2" y="385"/>
                </a:lnTo>
                <a:lnTo>
                  <a:pt x="0" y="389"/>
                </a:lnTo>
                <a:lnTo>
                  <a:pt x="2" y="391"/>
                </a:lnTo>
                <a:lnTo>
                  <a:pt x="6" y="395"/>
                </a:lnTo>
                <a:lnTo>
                  <a:pt x="16" y="403"/>
                </a:lnTo>
                <a:lnTo>
                  <a:pt x="32" y="413"/>
                </a:lnTo>
                <a:lnTo>
                  <a:pt x="76" y="437"/>
                </a:lnTo>
                <a:lnTo>
                  <a:pt x="102" y="451"/>
                </a:lnTo>
                <a:lnTo>
                  <a:pt x="130" y="471"/>
                </a:lnTo>
                <a:lnTo>
                  <a:pt x="130" y="471"/>
                </a:lnTo>
                <a:lnTo>
                  <a:pt x="156" y="491"/>
                </a:lnTo>
                <a:lnTo>
                  <a:pt x="180" y="505"/>
                </a:lnTo>
                <a:lnTo>
                  <a:pt x="204" y="519"/>
                </a:lnTo>
                <a:lnTo>
                  <a:pt x="226" y="527"/>
                </a:lnTo>
                <a:lnTo>
                  <a:pt x="250" y="535"/>
                </a:lnTo>
                <a:lnTo>
                  <a:pt x="275" y="539"/>
                </a:lnTo>
                <a:lnTo>
                  <a:pt x="303" y="541"/>
                </a:lnTo>
                <a:lnTo>
                  <a:pt x="333" y="543"/>
                </a:lnTo>
                <a:lnTo>
                  <a:pt x="333" y="543"/>
                </a:lnTo>
                <a:lnTo>
                  <a:pt x="349" y="541"/>
                </a:lnTo>
                <a:lnTo>
                  <a:pt x="365" y="539"/>
                </a:lnTo>
                <a:lnTo>
                  <a:pt x="377" y="535"/>
                </a:lnTo>
                <a:lnTo>
                  <a:pt x="389" y="529"/>
                </a:lnTo>
                <a:lnTo>
                  <a:pt x="401" y="521"/>
                </a:lnTo>
                <a:lnTo>
                  <a:pt x="411" y="513"/>
                </a:lnTo>
                <a:lnTo>
                  <a:pt x="419" y="503"/>
                </a:lnTo>
                <a:lnTo>
                  <a:pt x="427" y="493"/>
                </a:lnTo>
                <a:lnTo>
                  <a:pt x="433" y="481"/>
                </a:lnTo>
                <a:lnTo>
                  <a:pt x="439" y="469"/>
                </a:lnTo>
                <a:lnTo>
                  <a:pt x="447" y="443"/>
                </a:lnTo>
                <a:lnTo>
                  <a:pt x="453" y="417"/>
                </a:lnTo>
                <a:lnTo>
                  <a:pt x="455" y="391"/>
                </a:lnTo>
                <a:lnTo>
                  <a:pt x="455" y="391"/>
                </a:lnTo>
                <a:lnTo>
                  <a:pt x="453" y="367"/>
                </a:lnTo>
                <a:lnTo>
                  <a:pt x="453" y="344"/>
                </a:lnTo>
                <a:lnTo>
                  <a:pt x="449" y="322"/>
                </a:lnTo>
                <a:lnTo>
                  <a:pt x="445" y="304"/>
                </a:lnTo>
                <a:lnTo>
                  <a:pt x="437" y="286"/>
                </a:lnTo>
                <a:lnTo>
                  <a:pt x="425" y="270"/>
                </a:lnTo>
                <a:lnTo>
                  <a:pt x="409" y="256"/>
                </a:lnTo>
                <a:lnTo>
                  <a:pt x="389" y="240"/>
                </a:lnTo>
                <a:lnTo>
                  <a:pt x="389" y="24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dk1"/>
              </a:solidFill>
            </a:endParaRPr>
          </a:p>
        </p:txBody>
      </p:sp>
      <p:sp>
        <p:nvSpPr>
          <p:cNvPr id="55" name="文本框 54"/>
          <p:cNvSpPr txBox="1">
            <a:spLocks noChangeArrowheads="1"/>
          </p:cNvSpPr>
          <p:nvPr/>
        </p:nvSpPr>
        <p:spPr bwMode="auto">
          <a:xfrm>
            <a:off x="5768658" y="5116513"/>
            <a:ext cx="31416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000000"/>
                </a:solidFill>
                <a:latin typeface="Times New Roman" panose="02020603050405020304" charset="0"/>
                <a:ea typeface="微软雅黑" panose="020B0503020204020204" pitchFamily="34" charset="-122"/>
              </a:rPr>
              <a:t>管理方面</a:t>
            </a:r>
            <a:endParaRPr lang="zh-CN" altLang="en-US" sz="3600" b="1">
              <a:solidFill>
                <a:srgbClr val="000000"/>
              </a:solidFill>
              <a:latin typeface="Times New Roman" panose="02020603050405020304" charset="0"/>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dvAuto="0" autoUpdateAnimBg="0" build="p"/>
      <p:bldP spid="16" grpId="0" advAuto="0" autoUpdateAnimBg="0" build="p"/>
      <p:bldP spid="55" grpId="0" advAuto="0" autoUpdateAnimBg="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5400000">
            <a:off x="-994569" y="969169"/>
            <a:ext cx="2727325" cy="738188"/>
          </a:xfrm>
          <a:custGeom>
            <a:avLst/>
            <a:gdLst>
              <a:gd name="connsiteX0" fmla="*/ 0 w 1039401"/>
              <a:gd name="connsiteY0" fmla="*/ 592428 h 592429"/>
              <a:gd name="connsiteX1" fmla="*/ 0 w 1039401"/>
              <a:gd name="connsiteY1" fmla="*/ 425086 h 592429"/>
              <a:gd name="connsiteX2" fmla="*/ 434327 w 1039401"/>
              <a:gd name="connsiteY2" fmla="*/ 0 h 592429"/>
              <a:gd name="connsiteX3" fmla="*/ 450761 w 1039401"/>
              <a:gd name="connsiteY3" fmla="*/ 0 h 592429"/>
              <a:gd name="connsiteX4" fmla="*/ 450761 w 1039401"/>
              <a:gd name="connsiteY4" fmla="*/ 3789 h 592429"/>
              <a:gd name="connsiteX5" fmla="*/ 1039401 w 1039401"/>
              <a:gd name="connsiteY5" fmla="*/ 592429 h 592429"/>
              <a:gd name="connsiteX6" fmla="*/ 446973 w 1039401"/>
              <a:gd name="connsiteY6" fmla="*/ 592429 h 592429"/>
              <a:gd name="connsiteX7" fmla="*/ 446973 w 1039401"/>
              <a:gd name="connsiteY7" fmla="*/ 592428 h 5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401" h="592429">
                <a:moveTo>
                  <a:pt x="0" y="592428"/>
                </a:moveTo>
                <a:lnTo>
                  <a:pt x="0" y="425086"/>
                </a:lnTo>
                <a:lnTo>
                  <a:pt x="434327" y="0"/>
                </a:lnTo>
                <a:lnTo>
                  <a:pt x="450761" y="0"/>
                </a:lnTo>
                <a:lnTo>
                  <a:pt x="450761" y="3789"/>
                </a:lnTo>
                <a:lnTo>
                  <a:pt x="1039401" y="592429"/>
                </a:lnTo>
                <a:lnTo>
                  <a:pt x="446973" y="592429"/>
                </a:lnTo>
                <a:lnTo>
                  <a:pt x="446973" y="592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3" name="直接连接符 2"/>
          <p:cNvCxnSpPr/>
          <p:nvPr>
            <p:custDataLst>
              <p:tags r:id="rId2"/>
            </p:custDataLst>
          </p:nvPr>
        </p:nvCxnSpPr>
        <p:spPr>
          <a:xfrm flipV="1">
            <a:off x="668338" y="1141413"/>
            <a:ext cx="10525125" cy="142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11101388" y="1103313"/>
            <a:ext cx="93662" cy="92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cxnSp>
        <p:nvCxnSpPr>
          <p:cNvPr id="17" name="直接连接符 16"/>
          <p:cNvCxnSpPr/>
          <p:nvPr>
            <p:custDataLst>
              <p:tags r:id="rId4"/>
            </p:custDataLst>
          </p:nvPr>
        </p:nvCxnSpPr>
        <p:spPr>
          <a:xfrm flipH="1" flipV="1">
            <a:off x="6983413" y="3973513"/>
            <a:ext cx="3149600" cy="20637"/>
          </a:xfrm>
          <a:prstGeom prst="line">
            <a:avLst/>
          </a:prstGeom>
          <a:ln w="12700">
            <a:solidFill>
              <a:schemeClr val="accent2"/>
            </a:solidFill>
            <a:headEnd type="stealth"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custDataLst>
              <p:tags r:id="rId5"/>
            </p:custDataLst>
          </p:nvPr>
        </p:nvSpPr>
        <p:spPr>
          <a:xfrm>
            <a:off x="7689850" y="1951038"/>
            <a:ext cx="3949700" cy="4065587"/>
          </a:xfrm>
          <a:prstGeom prst="roundRect">
            <a:avLst>
              <a:gd name="adj" fmla="val 13161"/>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44" name="圆角矩形 43"/>
          <p:cNvSpPr/>
          <p:nvPr>
            <p:custDataLst>
              <p:tags r:id="rId6"/>
            </p:custDataLst>
          </p:nvPr>
        </p:nvSpPr>
        <p:spPr>
          <a:xfrm>
            <a:off x="7554913" y="1822450"/>
            <a:ext cx="4168775" cy="4322763"/>
          </a:xfrm>
          <a:prstGeom prst="roundRect">
            <a:avLst>
              <a:gd name="adj" fmla="val 9524"/>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7" name="圆角矩形 6"/>
          <p:cNvSpPr/>
          <p:nvPr>
            <p:custDataLst>
              <p:tags r:id="rId7"/>
            </p:custDataLst>
          </p:nvPr>
        </p:nvSpPr>
        <p:spPr>
          <a:xfrm>
            <a:off x="941388" y="1689100"/>
            <a:ext cx="6040437" cy="4370388"/>
          </a:xfrm>
          <a:prstGeom prst="roundRect">
            <a:avLst/>
          </a:prstGeom>
          <a:solidFill>
            <a:schemeClr val="accent1"/>
          </a:solidFill>
          <a:ln>
            <a:solidFill>
              <a:srgbClr val="0D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400" b="1" noProof="1">
                <a:solidFill>
                  <a:srgbClr val="FFFFFF"/>
                </a:solidFill>
                <a:latin typeface="Times New Roman" panose="02020603050405020304" charset="0"/>
                <a:ea typeface="微软雅黑" panose="020B0503020204020204" pitchFamily="34" charset="-122"/>
                <a:sym typeface="+mn-ea"/>
              </a:rPr>
              <a:t>累</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消费</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大聚会</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胡吃海睡</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短信满天飞</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大家拜年贺岁</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鞭炮声震天欲碎</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探亲旅游纯粹受罪</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酗酒深醉伤身又伤胃</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长假放纵后还是回原位</a:t>
            </a:r>
            <a:br>
              <a:rPr lang="zh-CN" altLang="en-US" sz="2400" b="1" dirty="0">
                <a:solidFill>
                  <a:srgbClr val="FFFFFF"/>
                </a:solidFill>
                <a:latin typeface="Times New Roman" panose="02020603050405020304" charset="0"/>
                <a:ea typeface="微软雅黑" panose="020B0503020204020204" pitchFamily="34" charset="-122"/>
                <a:sym typeface="+mn-ea"/>
              </a:rPr>
            </a:br>
            <a:r>
              <a:rPr lang="zh-CN" altLang="en-US" sz="2400" b="1" noProof="1">
                <a:solidFill>
                  <a:srgbClr val="FFFFFF"/>
                </a:solidFill>
                <a:latin typeface="Times New Roman" panose="02020603050405020304" charset="0"/>
                <a:ea typeface="微软雅黑" panose="020B0503020204020204" pitchFamily="34" charset="-122"/>
                <a:sym typeface="+mn-ea"/>
              </a:rPr>
              <a:t>春节就是全民折腾运动会</a:t>
            </a:r>
            <a:endParaRPr lang="zh-CN" altLang="en-US" sz="2400" b="1" noProof="1">
              <a:solidFill>
                <a:srgbClr val="FFFFFF"/>
              </a:solidFill>
              <a:latin typeface="Times New Roman" panose="02020603050405020304" charset="0"/>
              <a:ea typeface="微软雅黑" panose="020B0503020204020204" pitchFamily="34" charset="-122"/>
              <a:sym typeface="+mn-ea"/>
            </a:endParaRPr>
          </a:p>
        </p:txBody>
      </p:sp>
      <p:sp>
        <p:nvSpPr>
          <p:cNvPr id="8" name="圆角矩形 7"/>
          <p:cNvSpPr/>
          <p:nvPr>
            <p:custDataLst>
              <p:tags r:id="rId8"/>
            </p:custDataLst>
          </p:nvPr>
        </p:nvSpPr>
        <p:spPr>
          <a:xfrm>
            <a:off x="884238" y="1638300"/>
            <a:ext cx="6154737" cy="4506913"/>
          </a:xfrm>
          <a:prstGeom prst="roundRect">
            <a:avLst/>
          </a:prstGeom>
          <a:noFill/>
          <a:ln>
            <a:solidFill>
              <a:srgbClr val="0D526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solidFill>
                <a:schemeClr val="lt1"/>
              </a:solidFill>
            </a:endParaRPr>
          </a:p>
        </p:txBody>
      </p:sp>
      <p:sp>
        <p:nvSpPr>
          <p:cNvPr id="5" name="文本框 4"/>
          <p:cNvSpPr txBox="1">
            <a:spLocks noChangeArrowheads="1"/>
          </p:cNvSpPr>
          <p:nvPr/>
        </p:nvSpPr>
        <p:spPr bwMode="auto">
          <a:xfrm>
            <a:off x="7689850" y="3124200"/>
            <a:ext cx="4170363"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b="1">
                <a:solidFill>
                  <a:srgbClr val="FFFFFF"/>
                </a:solidFill>
                <a:latin typeface="Times New Roman" panose="02020603050405020304" charset="0"/>
                <a:ea typeface="微软雅黑" panose="020B0503020204020204" pitchFamily="34" charset="-122"/>
              </a:rPr>
              <a:t>春节是啥</a:t>
            </a:r>
            <a:r>
              <a:rPr lang="zh-CN" altLang="en-US" sz="8000" b="1">
                <a:solidFill>
                  <a:srgbClr val="FFFFFF"/>
                </a:solidFill>
                <a:latin typeface="Times New Roman" panose="02020603050405020304" charset="0"/>
                <a:ea typeface="微软雅黑" panose="020B0503020204020204" pitchFamily="34" charset="-122"/>
              </a:rPr>
              <a:t>？</a:t>
            </a:r>
            <a:br>
              <a:rPr lang="zh-CN" altLang="en-US" sz="4000" b="1">
                <a:solidFill>
                  <a:srgbClr val="FFFFFF"/>
                </a:solidFill>
                <a:latin typeface="Times New Roman" panose="02020603050405020304" charset="0"/>
                <a:ea typeface="微软雅黑" panose="020B0503020204020204" pitchFamily="34" charset="-122"/>
              </a:rPr>
            </a:br>
            <a:endParaRPr lang="zh-CN" altLang="en-US" sz="4000" b="1">
              <a:solidFill>
                <a:srgbClr val="FFFFFF"/>
              </a:solidFill>
              <a:latin typeface="Times New Roman" panose="02020603050405020304" charset="0"/>
              <a:ea typeface="微软雅黑" panose="020B0503020204020204" pitchFamily="34" charset="-122"/>
            </a:endParaRPr>
          </a:p>
        </p:txBody>
      </p:sp>
      <p:sp>
        <p:nvSpPr>
          <p:cNvPr id="10" name="文本框 9"/>
          <p:cNvSpPr txBox="1"/>
          <p:nvPr/>
        </p:nvSpPr>
        <p:spPr>
          <a:xfrm>
            <a:off x="1397000" y="247650"/>
            <a:ext cx="4937125" cy="829945"/>
          </a:xfrm>
          <a:prstGeom prst="rect">
            <a:avLst/>
          </a:prstGeom>
          <a:noFill/>
        </p:spPr>
        <p:txBody>
          <a:bodyPr>
            <a:spAutoFit/>
          </a:bodyPr>
          <a:lstStyle/>
          <a:p>
            <a:pPr fontAlgn="auto"/>
            <a:r>
              <a:rPr lang="zh-CN" altLang="en-US" sz="4800" b="1" noProof="1">
                <a:solidFill>
                  <a:schemeClr val="accent1"/>
                </a:solidFill>
                <a:latin typeface="Times New Roman" panose="02020603050405020304" charset="0"/>
                <a:ea typeface="微软雅黑" panose="020B0503020204020204" pitchFamily="34" charset="-122"/>
                <a:sym typeface="+mn-ea"/>
              </a:rPr>
              <a:t>人的方面</a:t>
            </a:r>
            <a:endParaRPr lang="zh-CN" altLang="en-US" sz="4800" b="1" noProof="1">
              <a:solidFill>
                <a:schemeClr val="accent1"/>
              </a:solidFill>
              <a:latin typeface="Times New Roman" panose="02020603050405020304" charset="0"/>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
                                        </p:tgtEl>
                                        <p:attrNameLst>
                                          <p:attrName>style.visibility</p:attrName>
                                        </p:attrNameLst>
                                      </p:cBhvr>
                                      <p:to>
                                        <p:strVal val="visible"/>
                                      </p:to>
                                    </p:set>
                                  </p:childTnLst>
                                </p:cTn>
                              </p:par>
                            </p:childTnLst>
                          </p:cTn>
                        </p:par>
                        <p:par>
                          <p:cTn id="7" fill="hold">
                            <p:stCondLst>
                              <p:cond delay="300"/>
                            </p:stCondLst>
                            <p:childTnLst>
                              <p:par>
                                <p:cTn id="8" presetID="2" presetClass="entr" presetSubtype="4"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16" dur="500" fill="hold"/>
                                        <p:tgtEl>
                                          <p:spTgt spid="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5" grpId="0" autoUpdateAnimBg="0"/>
      <p:bldP spid="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a:spLocks noChangeArrowheads="1"/>
          </p:cNvSpPr>
          <p:nvPr>
            <p:custDataLst>
              <p:tags r:id="rId1"/>
            </p:custDataLst>
          </p:nvPr>
        </p:nvSpPr>
        <p:spPr bwMode="auto">
          <a:xfrm>
            <a:off x="4445000" y="3646488"/>
            <a:ext cx="17129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疲惫</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cxnSp>
        <p:nvCxnSpPr>
          <p:cNvPr id="22" name="直接连接符 21"/>
          <p:cNvCxnSpPr/>
          <p:nvPr>
            <p:custDataLst>
              <p:tags r:id="rId2"/>
            </p:custDataLst>
          </p:nvPr>
        </p:nvCxnSpPr>
        <p:spPr>
          <a:xfrm flipH="1">
            <a:off x="5630863" y="3389313"/>
            <a:ext cx="428625" cy="14462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28" name="TextBox 18"/>
          <p:cNvSpPr txBox="1">
            <a:spLocks noChangeArrowheads="1"/>
          </p:cNvSpPr>
          <p:nvPr>
            <p:custDataLst>
              <p:tags r:id="rId3"/>
            </p:custDataLst>
          </p:nvPr>
        </p:nvSpPr>
        <p:spPr bwMode="auto">
          <a:xfrm>
            <a:off x="7526338" y="3389313"/>
            <a:ext cx="1281112"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情感失调</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29" name="TextBox 18"/>
          <p:cNvSpPr txBox="1">
            <a:spLocks noChangeArrowheads="1"/>
          </p:cNvSpPr>
          <p:nvPr>
            <p:custDataLst>
              <p:tags r:id="rId4"/>
            </p:custDataLst>
          </p:nvPr>
        </p:nvSpPr>
        <p:spPr bwMode="auto">
          <a:xfrm>
            <a:off x="6057900" y="3429000"/>
            <a:ext cx="1258888"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睡眠</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紊乱</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cxnSp>
        <p:nvCxnSpPr>
          <p:cNvPr id="20" name="直接连接符 19"/>
          <p:cNvCxnSpPr/>
          <p:nvPr>
            <p:custDataLst>
              <p:tags r:id="rId5"/>
            </p:custDataLst>
          </p:nvPr>
        </p:nvCxnSpPr>
        <p:spPr>
          <a:xfrm flipH="1">
            <a:off x="7099300" y="3389313"/>
            <a:ext cx="427038" cy="144621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057900" y="403225"/>
            <a:ext cx="5416550" cy="922020"/>
          </a:xfrm>
          <a:prstGeom prst="rect">
            <a:avLst/>
          </a:prstGeom>
          <a:noFill/>
        </p:spPr>
        <p:txBody>
          <a:bodyPr>
            <a:spAutoFit/>
          </a:bodyPr>
          <a:lstStyle/>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你被假日</a:t>
            </a:r>
            <a:r>
              <a:rPr lang="zh-CN" altLang="en-US" sz="5400" b="1" noProof="1">
                <a:solidFill>
                  <a:schemeClr val="accent1"/>
                </a:solidFill>
                <a:latin typeface="Times New Roman" panose="02020603050405020304" charset="0"/>
                <a:ea typeface="微软雅黑" panose="020B0503020204020204" pitchFamily="34" charset="-122"/>
              </a:rPr>
              <a:t>“虐”</a:t>
            </a:r>
            <a:r>
              <a:rPr lang="zh-CN" altLang="en-US" sz="4000" b="1" noProof="1">
                <a:solidFill>
                  <a:schemeClr val="accent1"/>
                </a:solidFill>
                <a:latin typeface="Times New Roman" panose="02020603050405020304" charset="0"/>
                <a:ea typeface="微软雅黑" panose="020B0503020204020204" pitchFamily="34" charset="-122"/>
              </a:rPr>
              <a:t>了么？</a:t>
            </a:r>
            <a:endParaRPr lang="zh-CN" altLang="en-US" sz="4000" b="1" noProof="1">
              <a:solidFill>
                <a:schemeClr val="accent1"/>
              </a:solidFill>
              <a:latin typeface="Times New Roman" panose="02020603050405020304" charset="0"/>
              <a:ea typeface="微软雅黑" panose="020B0503020204020204" pitchFamily="34" charset="-122"/>
            </a:endParaRPr>
          </a:p>
        </p:txBody>
      </p:sp>
      <p:pic>
        <p:nvPicPr>
          <p:cNvPr id="10" name="图片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 y="4371975"/>
            <a:ext cx="46101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338"/>
            <a:ext cx="4618038"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36750"/>
            <a:ext cx="46132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custDataLst>
              <p:tags r:id="rId9"/>
            </p:custDataLst>
          </p:nvPr>
        </p:nvCxnSpPr>
        <p:spPr>
          <a:xfrm flipH="1">
            <a:off x="8553450" y="3430588"/>
            <a:ext cx="427038" cy="1444625"/>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0"/>
            </p:custDataLst>
          </p:nvPr>
        </p:nvCxnSpPr>
        <p:spPr>
          <a:xfrm flipH="1">
            <a:off x="10088563" y="3433763"/>
            <a:ext cx="428625" cy="1444625"/>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
        <p:nvSpPr>
          <p:cNvPr id="15" name="TextBox 18"/>
          <p:cNvSpPr txBox="1">
            <a:spLocks noChangeArrowheads="1"/>
          </p:cNvSpPr>
          <p:nvPr>
            <p:custDataLst>
              <p:tags r:id="rId11"/>
            </p:custDataLst>
          </p:nvPr>
        </p:nvSpPr>
        <p:spPr bwMode="auto">
          <a:xfrm>
            <a:off x="8807450" y="3706813"/>
            <a:ext cx="1281113"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孤独</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
        <p:nvSpPr>
          <p:cNvPr id="16" name="TextBox 18"/>
          <p:cNvSpPr txBox="1">
            <a:spLocks noChangeArrowheads="1"/>
          </p:cNvSpPr>
          <p:nvPr>
            <p:custDataLst>
              <p:tags r:id="rId12"/>
            </p:custDataLst>
          </p:nvPr>
        </p:nvSpPr>
        <p:spPr bwMode="auto">
          <a:xfrm>
            <a:off x="10466388" y="3432175"/>
            <a:ext cx="1281112" cy="137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恐惧</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a:p>
            <a:pPr algn="ctr">
              <a:lnSpc>
                <a:spcPct val="130000"/>
              </a:lnSpc>
            </a:pPr>
            <a:r>
              <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rPr>
              <a:t>上班</a:t>
            </a:r>
            <a:endParaRPr lang="zh-CN" altLang="en-US" sz="32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 presetClass="entr" presetSubtype="0" fill="hold" grpId="0" nodeType="afterEffect">
                                  <p:stCondLst>
                                    <p:cond delay="0"/>
                                  </p:stCondLst>
                                  <p:iterate type="lt">
                                    <p:tmAbs val="75"/>
                                  </p:iterate>
                                  <p:childTnLst>
                                    <p:set>
                                      <p:cBhvr>
                                        <p:cTn id="21" dur="1" fill="hold">
                                          <p:stCondLst>
                                            <p:cond delay="74"/>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1"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 calcmode="lin" valueType="num">
                                      <p:cBhvr additive="base">
                                        <p:cTn id="2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 calcmode="lin" valueType="num">
                                      <p:cBhvr additive="base">
                                        <p:cTn id="3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anim calcmode="lin" valueType="num">
                                      <p:cBhvr additive="base">
                                        <p:cTn id="41" dur="500" fill="hold"/>
                                        <p:tgtEl>
                                          <p:spTgt spid="29">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1+#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2" fill="hold" grpId="0" nodeType="after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 calcmode="lin" valueType="num">
                                      <p:cBhvr additive="base">
                                        <p:cTn id="51"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2"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2" fill="hold" grpId="0" nodeType="after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1+#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fill="hold" grpId="0" nodeType="after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additive="base">
                                        <p:cTn id="7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2" presetClass="entr" presetSubtype="2" fill="hold" grpId="0" nodeType="afterEffect">
                                  <p:stCondLst>
                                    <p:cond delay="0"/>
                                  </p:stCondLst>
                                  <p:childTnLst>
                                    <p:set>
                                      <p:cBhvr>
                                        <p:cTn id="75" dur="1" fill="hold">
                                          <p:stCondLst>
                                            <p:cond delay="0"/>
                                          </p:stCondLst>
                                        </p:cTn>
                                        <p:tgtEl>
                                          <p:spTgt spid="16">
                                            <p:txEl>
                                              <p:pRg st="1" end="1"/>
                                            </p:txEl>
                                          </p:spTgt>
                                        </p:tgtEl>
                                        <p:attrNameLst>
                                          <p:attrName>style.visibility</p:attrName>
                                        </p:attrNameLst>
                                      </p:cBhvr>
                                      <p:to>
                                        <p:strVal val="visible"/>
                                      </p:to>
                                    </p:set>
                                    <p:anim calcmode="lin" valueType="num">
                                      <p:cBhvr additive="base">
                                        <p:cTn id="7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autoUpdateAnimBg="0" build="p"/>
      <p:bldP spid="28" grpId="0" advAuto="0" autoUpdateAnimBg="0" build="p"/>
      <p:bldP spid="29" grpId="0" advAuto="0" autoUpdateAnimBg="0" build="p"/>
      <p:bldP spid="7" grpId="0" autoUpdateAnimBg="0"/>
      <p:bldP spid="15" grpId="0" advAuto="0" autoUpdateAnimBg="0" build="p"/>
      <p:bldP spid="16" grpId="0" advAuto="0" autoUpdateAnimBg="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057900" y="403225"/>
            <a:ext cx="6134735" cy="1537970"/>
          </a:xfrm>
          <a:prstGeom prst="rect">
            <a:avLst/>
          </a:prstGeom>
          <a:noFill/>
        </p:spPr>
        <p:txBody>
          <a:bodyPr wrap="square">
            <a:spAutoFit/>
          </a:bodyPr>
          <a:lstStyle/>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企业被离职</a:t>
            </a:r>
            <a:r>
              <a:rPr lang="zh-CN" altLang="en-US" sz="5400" b="1" noProof="1">
                <a:solidFill>
                  <a:schemeClr val="accent1"/>
                </a:solidFill>
                <a:latin typeface="Times New Roman" panose="02020603050405020304" charset="0"/>
                <a:ea typeface="微软雅黑" panose="020B0503020204020204" pitchFamily="34" charset="-122"/>
              </a:rPr>
              <a:t>“虐”</a:t>
            </a:r>
            <a:r>
              <a:rPr lang="zh-CN" altLang="en-US" sz="4000" b="1" noProof="1">
                <a:solidFill>
                  <a:schemeClr val="accent1"/>
                </a:solidFill>
                <a:latin typeface="Times New Roman" panose="02020603050405020304" charset="0"/>
                <a:ea typeface="微软雅黑" panose="020B0503020204020204" pitchFamily="34" charset="-122"/>
              </a:rPr>
              <a:t>了么？</a:t>
            </a:r>
            <a:endParaRPr lang="zh-CN" altLang="en-US" sz="4000" b="1" noProof="1">
              <a:solidFill>
                <a:schemeClr val="accent1"/>
              </a:solidFill>
              <a:latin typeface="Times New Roman" panose="02020603050405020304" charset="0"/>
              <a:ea typeface="微软雅黑" panose="020B0503020204020204" pitchFamily="34" charset="-122"/>
            </a:endParaRPr>
          </a:p>
          <a:p>
            <a:pPr fontAlgn="auto">
              <a:spcBef>
                <a:spcPts val="0"/>
              </a:spcBef>
              <a:spcAft>
                <a:spcPts val="0"/>
              </a:spcAft>
              <a:defRPr/>
            </a:pPr>
            <a:r>
              <a:rPr lang="zh-CN" altLang="en-US" sz="4000" b="1" noProof="1">
                <a:solidFill>
                  <a:schemeClr val="accent1"/>
                </a:solidFill>
                <a:latin typeface="Times New Roman" panose="02020603050405020304" charset="0"/>
                <a:ea typeface="微软雅黑" panose="020B0503020204020204" pitchFamily="34" charset="-122"/>
              </a:rPr>
              <a:t>                    </a:t>
            </a:r>
            <a:endParaRPr lang="zh-CN" altLang="en-US" sz="4000" b="1" noProof="1">
              <a:solidFill>
                <a:schemeClr val="accent1"/>
              </a:solidFill>
              <a:latin typeface="Times New Roman" panose="02020603050405020304" charset="0"/>
              <a:ea typeface="微软雅黑" panose="020B0503020204020204" pitchFamily="34" charset="-122"/>
            </a:endParaRPr>
          </a:p>
        </p:txBody>
      </p:sp>
      <p:pic>
        <p:nvPicPr>
          <p:cNvPr id="2" name="图片 1"/>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3175" y="6350"/>
            <a:ext cx="6054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2">
            <a:extLst>
              <a:ext uri="{28A0092B-C50C-407E-A947-70E740481C1C}">
                <a14:useLocalDpi xmlns:a14="http://schemas.microsoft.com/office/drawing/2010/main" val="0"/>
              </a:ext>
            </a:extLst>
          </a:blip>
          <a:srcRect l="555" t="684" r="-555"/>
          <a:stretch>
            <a:fillRect/>
          </a:stretch>
        </p:blipFill>
        <p:spPr bwMode="auto">
          <a:xfrm>
            <a:off x="3175" y="1925638"/>
            <a:ext cx="6056313"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6251575" y="2364105"/>
            <a:ext cx="582612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6000" b="1">
                <a:solidFill>
                  <a:srgbClr val="FFFFFF"/>
                </a:solidFill>
                <a:latin typeface="Times New Roman" panose="02020603050405020304" charset="0"/>
                <a:ea typeface="微软雅黑" panose="020B0503020204020204" pitchFamily="34" charset="-122"/>
              </a:rPr>
              <a:t>过节如过坎， </a:t>
            </a:r>
            <a:endParaRPr lang="zh-CN" altLang="en-US" sz="6000" b="1">
              <a:solidFill>
                <a:srgbClr val="FFFFFF"/>
              </a:solidFill>
              <a:latin typeface="Times New Roman" panose="02020603050405020304" charset="0"/>
              <a:ea typeface="微软雅黑" panose="020B0503020204020204" pitchFamily="34" charset="-122"/>
            </a:endParaRPr>
          </a:p>
          <a:p>
            <a:r>
              <a:rPr lang="zh-CN" altLang="en-US" sz="6000" b="1">
                <a:solidFill>
                  <a:srgbClr val="FFFFFF"/>
                </a:solidFill>
                <a:latin typeface="Times New Roman" panose="02020603050405020304" charset="0"/>
                <a:ea typeface="微软雅黑" panose="020B0503020204020204" pitchFamily="34" charset="-122"/>
              </a:rPr>
              <a:t>节后离职潮考验管理者！</a:t>
            </a:r>
            <a:endParaRPr lang="zh-CN" altLang="en-US" sz="6000" b="1">
              <a:solidFill>
                <a:srgbClr val="FFFFFF"/>
              </a:solidFill>
              <a:latin typeface="Times New Roman" panose="02020603050405020304" charset="0"/>
              <a:ea typeface="微软雅黑" panose="020B0503020204020204" pitchFamily="34" charset="-122"/>
            </a:endParaRPr>
          </a:p>
        </p:txBody>
      </p:sp>
      <p:sp>
        <p:nvSpPr>
          <p:cNvPr id="5" name="文本框 4"/>
          <p:cNvSpPr txBox="1">
            <a:spLocks noChangeArrowheads="1"/>
          </p:cNvSpPr>
          <p:nvPr>
            <p:custDataLst>
              <p:tags r:id="rId3"/>
            </p:custDataLst>
          </p:nvPr>
        </p:nvSpPr>
        <p:spPr bwMode="auto">
          <a:xfrm>
            <a:off x="7797800" y="5540375"/>
            <a:ext cx="3840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lt1"/>
                </a:solidFill>
                <a:latin typeface="Times New Roman" panose="02020603050405020304" charset="0"/>
                <a:ea typeface="微软雅黑" panose="020B0503020204020204" pitchFamily="34" charset="-122"/>
                <a:sym typeface="微软雅黑" panose="020B0503020204020204" pitchFamily="34" charset="-122"/>
              </a:rPr>
              <a:t>你企业员工流动率有多大？</a:t>
            </a:r>
            <a:endParaRPr lang="zh-CN" altLang="en-US" sz="2400" b="1">
              <a:solidFill>
                <a:schemeClr val="lt1"/>
              </a:solidFill>
              <a:latin typeface="Times New Roman" panose="02020603050405020304" charset="0"/>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iterate type="lt">
                                    <p:tmAbs val="75"/>
                                  </p:iterate>
                                  <p:childTnLst>
                                    <p:set>
                                      <p:cBhvr>
                                        <p:cTn id="16" dur="1" fill="hold">
                                          <p:stCondLst>
                                            <p:cond delay="74"/>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4"/>
                                        </p:tgtEl>
                                        <p:attrNameLst>
                                          <p:attrName>style.visibility</p:attrName>
                                        </p:attrNameLst>
                                      </p:cBhvr>
                                      <p:to>
                                        <p:strVal val="visible"/>
                                      </p:to>
                                    </p:set>
                                  </p:childTnLst>
                                </p:cTn>
                              </p:par>
                            </p:childTnLst>
                          </p:cTn>
                        </p:par>
                        <p:par>
                          <p:cTn id="21" fill="hold">
                            <p:stCondLst>
                              <p:cond delay="135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4" grpId="0" autoUpdateAnimBg="0"/>
      <p:bldP spid="5" grpId="0" autoUpdateAnimBg="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Lst>
</file>

<file path=ppt/tags/tag11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2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3.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8.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4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4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5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6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7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8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8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9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19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0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2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4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4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1.xml><?xml version="1.0" encoding="utf-8"?>
<p:tagLst xmlns:p="http://schemas.openxmlformats.org/presentationml/2006/main">
  <p:tag name="KSO_WM_UNIT_TEXT_SHADOW_SCHEMECOLOR_INDEX_BRIGHTNESS" val="0"/>
  <p:tag name="KSO_WM_UNIT_TEXT_SHADOW_SCHEMECOLOR_INDEX" val="1"/>
</p:tagLst>
</file>

<file path=ppt/tags/tag25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5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5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57.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6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7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7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8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8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9.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29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15"/>
  <p:tag name="KSO_WM_UNIT_LINE_FILL_TYPE" val="2"/>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0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1.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05"/>
  <p:tag name="KSO_WM_UNIT_TEXT_FILL_FORE_SCHEMECOLOR_INDEX" val="13"/>
  <p:tag name="KSO_WM_UNIT_TEXT_FILL_TYPE" val="1"/>
</p:tagLst>
</file>

<file path=ppt/tags/tag312.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05"/>
  <p:tag name="KSO_WM_UNIT_TEXT_FILL_FORE_SCHEMECOLOR_INDEX" val="13"/>
  <p:tag name="KSO_WM_UNIT_TEXT_FILL_TYPE" val="1"/>
</p:tagLst>
</file>

<file path=ppt/tags/tag31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16.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05"/>
  <p:tag name="KSO_WM_UNIT_TEXT_FILL_FORE_SCHEMECOLOR_INDEX" val="13"/>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5"/>
  <p:tag name="KSO_WM_UNIT_LINE_FILL_TYPE" val="2"/>
  <p:tag name="KSO_WM_UNIT_TEXT_FILL_FORE_SCHEMECOLOR_INDEX_BRIGHTNESS" val="0.05"/>
  <p:tag name="KSO_WM_UNIT_TEXT_FILL_FORE_SCHEMECOLOR_INDEX" val="13"/>
  <p:tag name="KSO_WM_UNIT_TEXT_FILL_TYPE" val="1"/>
</p:tagLst>
</file>

<file path=ppt/tags/tag31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1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2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23.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324.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3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8.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3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4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4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5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6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69.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1.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7.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7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7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LINE_FORE_SCHEMECOLOR_INDEX_BRIGHTNESS" val="0"/>
  <p:tag name="KSO_WM_UNIT_LINE_FORE_SCHEMECOLOR_INDEX" val="6"/>
  <p:tag name="KSO_WM_UNIT_LINE_FILL_TYPE" val="2"/>
</p:tagLst>
</file>

<file path=ppt/tags/tag38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15"/>
  <p:tag name="KSO_WM_UNIT_LINE_FILL_TYPE" val="2"/>
</p:tagLst>
</file>

<file path=ppt/tags/tag38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4.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Lst>
</file>

<file path=ppt/tags/tag38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9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9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9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0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0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03.xml><?xml version="1.0" encoding="utf-8"?>
<p:tagLst xmlns:p="http://schemas.openxmlformats.org/presentationml/2006/main">
  <p:tag name="KSO_WPP_MARK_KEY" val="ef4916d4-b1d4-44eb-957a-657af3b4c47c"/>
  <p:tag name="COMMONDATA" val="eyJoZGlkIjoiMGNjNDIyYzlmZDhiMzQyMTEyY2ZkZmVmOWUzN2E5NmMifQ=="/>
  <p:tag name="commondata" val="eyJoZGlkIjoiM2Q4Y2M0MTAxMGRmZTZkMWUzZjg0NGZmZDVmMDc3NjUifQ=="/>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LINE_FORE_SCHEMECOLOR_INDEX_BRIGHTNESS" val="0"/>
  <p:tag name="KSO_WM_UNIT_LINE_FORE_SCHEMECOLOR_INDEX" val="7"/>
  <p:tag name="KSO_WM_UNIT_LINE_FILL_TYPE" val="2"/>
</p:tagLst>
</file>

<file path=ppt/tags/tag8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免费资料关注公众号:安全生产管理">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officeplus">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3766</Words>
  <Application>WPS 演示</Application>
  <PresentationFormat>宽屏</PresentationFormat>
  <Paragraphs>482</Paragraphs>
  <Slides>51</Slides>
  <Notes>50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51</vt:i4>
      </vt:variant>
    </vt:vector>
  </HeadingPairs>
  <TitlesOfParts>
    <vt:vector size="68" baseType="lpstr">
      <vt:lpstr>Arial</vt:lpstr>
      <vt:lpstr>宋体</vt:lpstr>
      <vt:lpstr>Wingdings</vt:lpstr>
      <vt:lpstr>Calibri</vt:lpstr>
      <vt:lpstr>微软雅黑</vt:lpstr>
      <vt:lpstr>Calibri Light</vt:lpstr>
      <vt:lpstr>Helvetica Light</vt:lpstr>
      <vt:lpstr>Wingdings</vt:lpstr>
      <vt:lpstr>Times New Roman</vt:lpstr>
      <vt:lpstr>Broadway</vt:lpstr>
      <vt:lpstr>Gabriola</vt:lpstr>
      <vt:lpstr>Arial Unicode MS</vt:lpstr>
      <vt:lpstr>楷体</vt:lpstr>
      <vt:lpstr>汉仪旗黑-85S</vt:lpstr>
      <vt:lpstr>黑体</vt:lpstr>
      <vt:lpstr>免费资料关注公众号:安全生产管理</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 公众号:安全生产管理</dc:creator>
  <cp:keywords>免费资料关注公众号:安全生产管理; 公众号:安全生产管理</cp:keywords>
  <dc:description>免费资料关注公众号:安全生产管理</dc:description>
  <dc:subject>免费资料关注公众号:安全生产管理</dc:subject>
  <cp:category>免费资料关注公众号:安全生产管理</cp:category>
  <cp:lastModifiedBy>玲俐</cp:lastModifiedBy>
  <cp:revision>17</cp:revision>
  <dcterms:created xsi:type="dcterms:W3CDTF">2015-07-31T01:43:00Z</dcterms:created>
  <dcterms:modified xsi:type="dcterms:W3CDTF">2024-06-01T02:44:36Z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703D337EBFA34B2D835000AAC24A6B4C_13</vt:lpwstr>
  </property>
</Properties>
</file>