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handoutMasterIdLst>
    <p:handoutMasterId r:id="rId82"/>
  </p:handoutMasterIdLst>
  <p:sldIdLst>
    <p:sldId id="256" r:id="rId4"/>
    <p:sldId id="434" r:id="rId6"/>
    <p:sldId id="257" r:id="rId7"/>
    <p:sldId id="360" r:id="rId8"/>
    <p:sldId id="307"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5" r:id="rId81"/>
  </p:sldIdLst>
  <p:sldSz cx="12192000" cy="6858000"/>
  <p:notesSz cx="6858000" cy="9144000"/>
  <p:custDataLst>
    <p:tags r:id="rId8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D1F06"/>
    <a:srgbClr val="FF9966"/>
    <a:srgbClr val="FF9933"/>
    <a:srgbClr val="FF6600"/>
    <a:srgbClr val="FF3300"/>
    <a:srgbClr val="FAFCFC"/>
    <a:srgbClr val="F8FAFA"/>
    <a:srgbClr val="F8F8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1" autoAdjust="0"/>
    <p:restoredTop sz="94660"/>
  </p:normalViewPr>
  <p:slideViewPr>
    <p:cSldViewPr showGuides="1">
      <p:cViewPr varScale="1">
        <p:scale>
          <a:sx n="59" d="100"/>
          <a:sy n="59" d="100"/>
        </p:scale>
        <p:origin x="960" y="52"/>
      </p:cViewPr>
      <p:guideLst>
        <p:guide orient="horz" pos="2160"/>
        <p:guide pos="3840"/>
      </p:guideLst>
    </p:cSldViewPr>
  </p:slideViewPr>
  <p:notesTextViewPr>
    <p:cViewPr>
      <p:scale>
        <a:sx n="1" d="1"/>
        <a:sy n="1" d="1"/>
      </p:scale>
      <p:origin x="0" y="0"/>
    </p:cViewPr>
  </p:notesTextViewPr>
  <p:notesViewPr>
    <p:cSldViewPr showGuides="1">
      <p:cViewPr varScale="1">
        <p:scale>
          <a:sx n="54" d="100"/>
          <a:sy n="54" d="100"/>
        </p:scale>
        <p:origin x="-2928" y="-84"/>
      </p:cViewPr>
      <p:guideLst>
        <p:guide orient="horz" pos="2880"/>
        <p:guide pos="2160"/>
      </p:guideLst>
    </p:cSldViewPr>
  </p:notes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7" Type="http://schemas.openxmlformats.org/officeDocument/2006/relationships/tags" Target="tags/tag82.xml"/><Relationship Id="rId86" Type="http://schemas.openxmlformats.org/officeDocument/2006/relationships/commentAuthors" Target="commentAuthors.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handoutMaster" Target="handoutMasters/handoutMaster1.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75CDF1-5CBF-4F17-84C6-E11827962894}"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AAE7B32-235B-4078-AC08-B408D2E75A65}"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pPr>
              <a:defRPr/>
            </a:pPr>
            <a:fld id="{5F0FBA22-B4EE-4718-A009-10011A2B1EAF}" type="datetime1">
              <a:rPr lang="zh-CN" altLang="en-US"/>
            </a:fld>
            <a:endParaRPr lang="zh-CN" altLang="en-US" sz="1200"/>
          </a:p>
        </p:txBody>
      </p:sp>
      <p:sp>
        <p:nvSpPr>
          <p:cNvPr id="79876"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defRPr/>
            </a:pPr>
            <a:r>
              <a:rPr lang="zh-CN" altLang="en-US"/>
              <a:t>单击此处编辑母版文本样式</a:t>
            </a:r>
            <a:endParaRPr lang="zh-CN" altLang="en-US"/>
          </a:p>
          <a:p>
            <a:pPr>
              <a:buFontTx/>
              <a:buNone/>
              <a:defRPr/>
            </a:pPr>
            <a:r>
              <a:rPr lang="zh-CN" altLang="en-US"/>
              <a:t>第二级</a:t>
            </a:r>
            <a:endParaRPr lang="zh-CN" altLang="en-US"/>
          </a:p>
          <a:p>
            <a:pPr>
              <a:buFontTx/>
              <a:buNone/>
              <a:defRPr/>
            </a:pPr>
            <a:r>
              <a:rPr lang="zh-CN" altLang="en-US"/>
              <a:t>第三级</a:t>
            </a:r>
            <a:endParaRPr lang="zh-CN" altLang="en-US"/>
          </a:p>
          <a:p>
            <a:pPr>
              <a:buFontTx/>
              <a:buNone/>
              <a:defRPr/>
            </a:pPr>
            <a:r>
              <a:rPr lang="zh-CN" altLang="en-US"/>
              <a:t>第四级</a:t>
            </a:r>
            <a:endParaRPr lang="zh-CN" altLang="en-US"/>
          </a:p>
          <a:p>
            <a:pPr>
              <a:buFontTx/>
              <a:buNone/>
              <a:defRPr/>
            </a:pPr>
            <a:r>
              <a:rPr lang="zh-CN" altLang="en-US"/>
              <a:t>第五级</a:t>
            </a:r>
            <a:endParaRPr lang="zh-CN" altLang="en-US"/>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F220C996-1E38-4842-95BA-FBEC9C8A6884}"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F0FBA22-B4EE-4718-A009-10011A2B1EA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220C996-1E38-4842-95BA-FBEC9C8A6884}"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image" Target="../media/image3.jpe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8" Type="http://schemas.openxmlformats.org/officeDocument/2006/relationships/theme" Target="../theme/theme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矩形 2"/>
          <p:cNvSpPr>
            <a:spLocks noChangeArrowheads="1"/>
          </p:cNvSpPr>
          <p:nvPr userDrawn="1"/>
        </p:nvSpPr>
        <p:spPr bwMode="auto">
          <a:xfrm>
            <a:off x="0" y="854075"/>
            <a:ext cx="12193588" cy="115888"/>
          </a:xfrm>
          <a:prstGeom prst="rect">
            <a:avLst/>
          </a:prstGeom>
          <a:solidFill>
            <a:srgbClr val="A5A5A5"/>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1027" name="燕尾形 1"/>
          <p:cNvSpPr>
            <a:spLocks noChangeArrowheads="1"/>
          </p:cNvSpPr>
          <p:nvPr userDrawn="1"/>
        </p:nvSpPr>
        <p:spPr bwMode="auto">
          <a:xfrm>
            <a:off x="11701463" y="908050"/>
            <a:ext cx="215900" cy="431800"/>
          </a:xfrm>
          <a:prstGeom prst="chevron">
            <a:avLst>
              <a:gd name="adj" fmla="val 50000"/>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1028" name="燕尾形 9"/>
          <p:cNvSpPr>
            <a:spLocks noChangeArrowheads="1"/>
          </p:cNvSpPr>
          <p:nvPr userDrawn="1"/>
        </p:nvSpPr>
        <p:spPr bwMode="auto">
          <a:xfrm>
            <a:off x="11853863" y="908050"/>
            <a:ext cx="215900" cy="431800"/>
          </a:xfrm>
          <a:prstGeom prst="chevron">
            <a:avLst>
              <a:gd name="adj" fmla="val 50000"/>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1029" name="椭圆 14"/>
          <p:cNvSpPr>
            <a:spLocks noChangeArrowheads="1"/>
          </p:cNvSpPr>
          <p:nvPr userDrawn="1"/>
        </p:nvSpPr>
        <p:spPr bwMode="auto">
          <a:xfrm>
            <a:off x="803275" y="866775"/>
            <a:ext cx="87313" cy="87313"/>
          </a:xfrm>
          <a:prstGeom prst="ellipse">
            <a:avLst/>
          </a:prstGeom>
          <a:solidFill>
            <a:srgbClr val="F6F6F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1030" name="椭圆 14"/>
          <p:cNvSpPr>
            <a:spLocks noChangeAspect="1" noChangeArrowheads="1"/>
          </p:cNvSpPr>
          <p:nvPr userDrawn="1"/>
        </p:nvSpPr>
        <p:spPr bwMode="auto">
          <a:xfrm>
            <a:off x="565150" y="188913"/>
            <a:ext cx="563563" cy="719137"/>
          </a:xfrm>
          <a:custGeom>
            <a:avLst/>
            <a:gdLst>
              <a:gd name="T0" fmla="*/ 60146 w 683568"/>
              <a:gd name="T1" fmla="*/ 0 h 864094"/>
              <a:gd name="T2" fmla="*/ 120290 w 683568"/>
              <a:gd name="T3" fmla="*/ 65464 h 864094"/>
              <a:gd name="T4" fmla="*/ 101569 w 683568"/>
              <a:gd name="T5" fmla="*/ 112747 h 864094"/>
              <a:gd name="T6" fmla="*/ 60111 w 683568"/>
              <a:gd name="T7" fmla="*/ 165508 h 864094"/>
              <a:gd name="T8" fmla="*/ 18496 w 683568"/>
              <a:gd name="T9" fmla="*/ 112546 h 864094"/>
              <a:gd name="T10" fmla="*/ 10533 w 683568"/>
              <a:gd name="T11" fmla="*/ 102411 h 864094"/>
              <a:gd name="T12" fmla="*/ 10437 w 683568"/>
              <a:gd name="T13" fmla="*/ 102289 h 864094"/>
              <a:gd name="T14" fmla="*/ 10440 w 683568"/>
              <a:gd name="T15" fmla="*/ 102289 h 864094"/>
              <a:gd name="T16" fmla="*/ 0 w 683568"/>
              <a:gd name="T17" fmla="*/ 65464 h 864094"/>
              <a:gd name="T18" fmla="*/ 60146 w 683568"/>
              <a:gd name="T19" fmla="*/ 0 h 864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568"/>
              <a:gd name="T31" fmla="*/ 0 h 864094"/>
              <a:gd name="T32" fmla="*/ 683568 w 683568"/>
              <a:gd name="T33" fmla="*/ 864094 h 8640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p>
            <a:endParaRPr lang="zh-CN" altLang="en-US"/>
          </a:p>
        </p:txBody>
      </p:sp>
      <p:sp>
        <p:nvSpPr>
          <p:cNvPr id="1031" name="矩形 16"/>
          <p:cNvSpPr>
            <a:spLocks noChangeArrowheads="1"/>
          </p:cNvSpPr>
          <p:nvPr userDrawn="1"/>
        </p:nvSpPr>
        <p:spPr bwMode="auto">
          <a:xfrm>
            <a:off x="409575" y="279400"/>
            <a:ext cx="79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3F3F3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fld id="{2A50E310-202B-4951-A27A-9B2B078B7C74}" type="slidenum">
              <a:rPr lang="zh-CN" altLang="en-US">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fld>
            <a:r>
              <a:rPr lang="zh-CN" altLang="en-US">
                <a:solidFill>
                  <a:srgbClr val="3F3F3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6370"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7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8.emf"/><Relationship Id="rId1"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9.emf"/><Relationship Id="rId1"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10.wmf"/><Relationship Id="rId1"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1.wmf"/><Relationship Id="rId1"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13.emf"/><Relationship Id="rId1"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1.xml"/><Relationship Id="rId7" Type="http://schemas.openxmlformats.org/officeDocument/2006/relationships/hyperlink" Target="http://www.bofety.com/" TargetMode="External"/><Relationship Id="rId6" Type="http://schemas.openxmlformats.org/officeDocument/2006/relationships/tags" Target="../tags/tag80.xml"/><Relationship Id="rId5" Type="http://schemas.openxmlformats.org/officeDocument/2006/relationships/image" Target="../media/image15.jpeg"/><Relationship Id="rId4" Type="http://schemas.openxmlformats.org/officeDocument/2006/relationships/tags" Target="../tags/tag79.xml"/><Relationship Id="rId3" Type="http://schemas.openxmlformats.org/officeDocument/2006/relationships/image" Target="../media/image14.jpeg"/><Relationship Id="rId2" Type="http://schemas.openxmlformats.org/officeDocument/2006/relationships/tags" Target="../tags/tag78.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Documents and Settings\t11318\桌面\揭开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00" y="0"/>
            <a:ext cx="883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3"/>
          <p:cNvSpPr>
            <a:spLocks noChangeArrowheads="1"/>
          </p:cNvSpPr>
          <p:nvPr/>
        </p:nvSpPr>
        <p:spPr bwMode="auto">
          <a:xfrm>
            <a:off x="119502" y="2132892"/>
            <a:ext cx="97732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pPr>
            <a:r>
              <a:rPr lang="zh-CN" altLang="en-US" sz="7500" b="1" dirty="0">
                <a:solidFill>
                  <a:srgbClr val="CD1F06"/>
                </a:solidFill>
                <a:ea typeface="微软雅黑" panose="020B0503020204020204" pitchFamily="34" charset="-122"/>
                <a:sym typeface="Arial" panose="020B0604020202020204" pitchFamily="34" charset="0"/>
              </a:rPr>
              <a:t>安全生产管理知识课程</a:t>
            </a:r>
            <a:endParaRPr lang="zh-CN" altLang="zh-CN" sz="7500" b="1" dirty="0">
              <a:solidFill>
                <a:srgbClr val="CD1F06"/>
              </a:solidFill>
              <a:ea typeface="微软雅黑" panose="020B0503020204020204" pitchFamily="34" charset="-122"/>
              <a:sym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2"/>
            </p:custDataLst>
          </p:nvPr>
        </p:nvSpPr>
        <p:spPr>
          <a:xfrm>
            <a:off x="5880100" y="429310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430100" y="554103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全面</a:t>
            </a:r>
            <a:endParaRPr lang="zh-CN" altLang="en-US" b="1">
              <a:solidFill>
                <a:schemeClr val="bg1"/>
              </a:solidFill>
            </a:endParaRPr>
          </a:p>
        </p:txBody>
      </p:sp>
      <p:sp>
        <p:nvSpPr>
          <p:cNvPr id="9" name="椭圆 8"/>
          <p:cNvSpPr/>
          <p:nvPr>
            <p:custDataLst>
              <p:tags r:id="rId4"/>
            </p:custDataLst>
          </p:nvPr>
        </p:nvSpPr>
        <p:spPr>
          <a:xfrm>
            <a:off x="6673215" y="55416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7916330" y="55410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a:spLocks noChangeArrowheads="1"/>
          </p:cNvSpPr>
          <p:nvPr/>
        </p:nvSpPr>
        <p:spPr bwMode="auto">
          <a:xfrm>
            <a:off x="911225" y="2133600"/>
            <a:ext cx="10440988" cy="176371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0243"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0244"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01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基本概念</a:t>
            </a:r>
            <a:endParaRPr lang="zh-CN" altLang="zh-CN">
              <a:solidFill>
                <a:schemeClr val="bg1"/>
              </a:solidFill>
              <a:ea typeface="微软雅黑" panose="020B0503020204020204" pitchFamily="34" charset="-122"/>
              <a:sym typeface="Arial" panose="020B0604020202020204" pitchFamily="34" charset="0"/>
            </a:endParaRPr>
          </a:p>
        </p:txBody>
      </p:sp>
      <p:sp>
        <p:nvSpPr>
          <p:cNvPr id="10245"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3E</a:t>
            </a:r>
            <a:endParaRPr lang="zh-CN" altLang="en-US" sz="2400">
              <a:ea typeface="微软雅黑" panose="020B0503020204020204" pitchFamily="34" charset="-122"/>
              <a:sym typeface="Arial" panose="020B0604020202020204" pitchFamily="34" charset="0"/>
            </a:endParaRPr>
          </a:p>
        </p:txBody>
      </p:sp>
      <p:sp>
        <p:nvSpPr>
          <p:cNvPr id="2" name="矩形 1"/>
          <p:cNvSpPr/>
          <p:nvPr/>
        </p:nvSpPr>
        <p:spPr>
          <a:xfrm>
            <a:off x="1176338" y="2205038"/>
            <a:ext cx="9959975" cy="1646605"/>
          </a:xfrm>
          <a:prstGeom prst="rect">
            <a:avLst/>
          </a:prstGeom>
        </p:spPr>
        <p:txBody>
          <a:bodyPr>
            <a:spAutoFit/>
          </a:bodyPr>
          <a:lstStyle/>
          <a:p>
            <a:pPr>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工程技术对策</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(Engineering)</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教育对策</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(Education)</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法制对策（</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Enforcement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0247" name="Rectangle 5"/>
          <p:cNvSpPr>
            <a:spLocks noChangeArrowheads="1"/>
          </p:cNvSpPr>
          <p:nvPr/>
        </p:nvSpPr>
        <p:spPr bwMode="auto">
          <a:xfrm>
            <a:off x="1558925" y="4457700"/>
            <a:ext cx="2133600" cy="13388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人的不安全行为</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物的不安全状态</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管理上的缺陷</a:t>
            </a:r>
            <a:endParaRPr kumimoji="1" lang="zh-CN" altLang="en-US">
              <a:solidFill>
                <a:schemeClr val="bg1"/>
              </a:solidFill>
              <a:ea typeface="微软雅黑" panose="020B0503020204020204" pitchFamily="34" charset="-122"/>
              <a:sym typeface="Arial" panose="020B0604020202020204" pitchFamily="34" charset="0"/>
            </a:endParaRPr>
          </a:p>
        </p:txBody>
      </p:sp>
      <p:sp>
        <p:nvSpPr>
          <p:cNvPr id="10248" name="Rectangle 6"/>
          <p:cNvSpPr>
            <a:spLocks noChangeArrowheads="1"/>
          </p:cNvSpPr>
          <p:nvPr/>
        </p:nvSpPr>
        <p:spPr bwMode="auto">
          <a:xfrm>
            <a:off x="4889500" y="4316413"/>
            <a:ext cx="2286000" cy="175432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技术原因</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教育原因</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身体原因和态度原因</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管理原因</a:t>
            </a:r>
            <a:endParaRPr kumimoji="1" lang="zh-CN" altLang="en-US">
              <a:solidFill>
                <a:schemeClr val="bg1"/>
              </a:solidFill>
              <a:ea typeface="微软雅黑" panose="020B0503020204020204" pitchFamily="34" charset="-122"/>
              <a:sym typeface="Arial" panose="020B0604020202020204" pitchFamily="34" charset="0"/>
            </a:endParaRPr>
          </a:p>
        </p:txBody>
      </p:sp>
      <p:sp>
        <p:nvSpPr>
          <p:cNvPr id="10249" name="Rectangle 7"/>
          <p:cNvSpPr>
            <a:spLocks noChangeArrowheads="1"/>
          </p:cNvSpPr>
          <p:nvPr/>
        </p:nvSpPr>
        <p:spPr bwMode="auto">
          <a:xfrm>
            <a:off x="8426450" y="4457700"/>
            <a:ext cx="2133600" cy="133882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工程技术对策</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教育对策</a:t>
            </a:r>
            <a:endParaRPr kumimoji="1"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kumimoji="1" lang="zh-CN" altLang="en-US">
                <a:solidFill>
                  <a:schemeClr val="bg1"/>
                </a:solidFill>
                <a:ea typeface="微软雅黑" panose="020B0503020204020204" pitchFamily="34" charset="-122"/>
                <a:sym typeface="Arial" panose="020B0604020202020204" pitchFamily="34" charset="0"/>
              </a:rPr>
              <a:t>法制对策</a:t>
            </a:r>
            <a:endParaRPr kumimoji="1" lang="zh-CN" altLang="en-US">
              <a:solidFill>
                <a:schemeClr val="bg1"/>
              </a:solidFill>
              <a:ea typeface="微软雅黑" panose="020B0503020204020204" pitchFamily="34" charset="-122"/>
              <a:sym typeface="Arial" panose="020B0604020202020204" pitchFamily="34" charset="0"/>
            </a:endParaRPr>
          </a:p>
        </p:txBody>
      </p:sp>
      <p:sp>
        <p:nvSpPr>
          <p:cNvPr id="18" name="AutoShape 8"/>
          <p:cNvSpPr>
            <a:spLocks noChangeArrowheads="1"/>
          </p:cNvSpPr>
          <p:nvPr/>
        </p:nvSpPr>
        <p:spPr bwMode="auto">
          <a:xfrm rot="10800000" flipH="1">
            <a:off x="7391400" y="4819650"/>
            <a:ext cx="865188" cy="600075"/>
          </a:xfrm>
          <a:prstGeom prst="rightArrow">
            <a:avLst>
              <a:gd name="adj1" fmla="val 50000"/>
              <a:gd name="adj2" fmla="val 30000"/>
            </a:avLst>
          </a:prstGeom>
          <a:solidFill>
            <a:srgbClr val="FF9900"/>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b="1">
              <a:solidFill>
                <a:schemeClr val="accent6">
                  <a:lumMod val="75000"/>
                </a:schemeClr>
              </a:solidFill>
              <a:ea typeface="微软雅黑" panose="020B0503020204020204" pitchFamily="34" charset="-122"/>
              <a:sym typeface="Arial" panose="020B0604020202020204" pitchFamily="34" charset="0"/>
            </a:endParaRPr>
          </a:p>
        </p:txBody>
      </p:sp>
      <p:sp>
        <p:nvSpPr>
          <p:cNvPr id="19" name="AutoShape 8"/>
          <p:cNvSpPr>
            <a:spLocks noChangeArrowheads="1"/>
          </p:cNvSpPr>
          <p:nvPr/>
        </p:nvSpPr>
        <p:spPr bwMode="auto">
          <a:xfrm rot="10800000" flipH="1">
            <a:off x="3863975" y="4868863"/>
            <a:ext cx="863600" cy="600075"/>
          </a:xfrm>
          <a:prstGeom prst="rightArrow">
            <a:avLst>
              <a:gd name="adj1" fmla="val 50000"/>
              <a:gd name="adj2" fmla="val 30000"/>
            </a:avLst>
          </a:prstGeom>
          <a:solidFill>
            <a:srgbClr val="FF9900"/>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b="1">
              <a:solidFill>
                <a:schemeClr val="accent6">
                  <a:lumMod val="7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911225" y="2133600"/>
            <a:ext cx="10440988" cy="165576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1267"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1268"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事故致因理论</a:t>
            </a:r>
            <a:endParaRPr lang="zh-CN" altLang="zh-CN">
              <a:solidFill>
                <a:schemeClr val="bg1"/>
              </a:solidFill>
              <a:ea typeface="微软雅黑" panose="020B0503020204020204" pitchFamily="34" charset="-122"/>
              <a:sym typeface="Arial" panose="020B0604020202020204" pitchFamily="34" charset="0"/>
            </a:endParaRPr>
          </a:p>
        </p:txBody>
      </p:sp>
      <p:sp>
        <p:nvSpPr>
          <p:cNvPr id="11269"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、事故频发倾向理论</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 name="矩形 1"/>
          <p:cNvSpPr/>
          <p:nvPr/>
        </p:nvSpPr>
        <p:spPr>
          <a:xfrm>
            <a:off x="1176338" y="2487613"/>
            <a:ext cx="9959975" cy="1028295"/>
          </a:xfrm>
          <a:prstGeom prst="rect">
            <a:avLst/>
          </a:prstGeom>
        </p:spPr>
        <p:txBody>
          <a:bodyPr>
            <a:spAutoFit/>
          </a:bodyPr>
          <a:lstStyle/>
          <a:p>
            <a:pPr>
              <a:lnSpc>
                <a:spcPct val="150000"/>
              </a:lnSpc>
              <a:spcAft>
                <a:spcPts val="1200"/>
              </a:spcAft>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1919</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年，英国格林伍德和伍兹发现某些人员（有精神和心理缺陷）容易发生事故</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1939</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年，法默和查姆勃提出事故频发倾向理论</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1271" name="Text Box 6"/>
          <p:cNvSpPr txBox="1">
            <a:spLocks noChangeArrowheads="1"/>
          </p:cNvSpPr>
          <p:nvPr/>
        </p:nvSpPr>
        <p:spPr bwMode="auto">
          <a:xfrm>
            <a:off x="911225" y="4122738"/>
            <a:ext cx="10440988"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en-US" altLang="zh-CN" sz="2000" b="1">
                <a:solidFill>
                  <a:schemeClr val="tx2"/>
                </a:solidFill>
                <a:ea typeface="微软雅黑" panose="020B0503020204020204" pitchFamily="34" charset="-122"/>
                <a:sym typeface="Arial" panose="020B0604020202020204" pitchFamily="34" charset="0"/>
              </a:rPr>
              <a:t> </a:t>
            </a:r>
            <a:r>
              <a:rPr kumimoji="1" lang="zh-CN" altLang="en-US" sz="2000" b="1">
                <a:solidFill>
                  <a:schemeClr val="tx2"/>
                </a:solidFill>
                <a:ea typeface="微软雅黑" panose="020B0503020204020204" pitchFamily="34" charset="-122"/>
                <a:sym typeface="Arial" panose="020B0604020202020204" pitchFamily="34" charset="0"/>
              </a:rPr>
              <a:t>事故频发倾向（</a:t>
            </a:r>
            <a:r>
              <a:rPr kumimoji="1" lang="en-US" altLang="zh-CN" sz="2000" b="1">
                <a:solidFill>
                  <a:schemeClr val="tx2"/>
                </a:solidFill>
                <a:ea typeface="微软雅黑" panose="020B0503020204020204" pitchFamily="34" charset="-122"/>
                <a:sym typeface="Arial" panose="020B0604020202020204" pitchFamily="34" charset="0"/>
              </a:rPr>
              <a:t>Accident Proneness</a:t>
            </a:r>
            <a:r>
              <a:rPr kumimoji="1" lang="zh-CN" altLang="en-US" sz="2000" b="1">
                <a:solidFill>
                  <a:schemeClr val="tx2"/>
                </a:solidFill>
                <a:ea typeface="微软雅黑" panose="020B0503020204020204" pitchFamily="34" charset="-122"/>
                <a:sym typeface="Arial" panose="020B0604020202020204" pitchFamily="34" charset="0"/>
              </a:rPr>
              <a:t>）是指个别人容易发生事故的、稳定的、个人的内在倾向。</a:t>
            </a:r>
            <a:endParaRPr kumimoji="1" lang="zh-CN" altLang="en-US" sz="2000" b="1">
              <a:solidFill>
                <a:schemeClr val="tx2"/>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b="1">
                <a:solidFill>
                  <a:schemeClr val="tx2"/>
                </a:solidFill>
                <a:ea typeface="微软雅黑" panose="020B0503020204020204" pitchFamily="34" charset="-122"/>
                <a:sym typeface="Arial" panose="020B0604020202020204" pitchFamily="34" charset="0"/>
              </a:rPr>
              <a:t> 认为： </a:t>
            </a:r>
            <a:r>
              <a:rPr kumimoji="1" lang="zh-CN" altLang="en-US" sz="2000" b="1" u="sng">
                <a:solidFill>
                  <a:srgbClr val="C00000"/>
                </a:solidFill>
                <a:ea typeface="微软雅黑" panose="020B0503020204020204" pitchFamily="34" charset="-122"/>
                <a:sym typeface="Arial" panose="020B0604020202020204" pitchFamily="34" charset="0"/>
              </a:rPr>
              <a:t>事故频发倾向者的存在是工业事故发生的主要原因</a:t>
            </a:r>
            <a:r>
              <a:rPr kumimoji="1" lang="zh-CN" altLang="en-US" sz="2000" b="1">
                <a:solidFill>
                  <a:srgbClr val="C00000"/>
                </a:solidFill>
                <a:ea typeface="微软雅黑" panose="020B0503020204020204" pitchFamily="34" charset="-122"/>
                <a:sym typeface="Arial" panose="020B0604020202020204" pitchFamily="34" charset="0"/>
              </a:rPr>
              <a:t>。   </a:t>
            </a:r>
            <a:endParaRPr kumimoji="1" lang="zh-CN" altLang="en-US" sz="2000" b="1">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a:spLocks noChangeArrowheads="1"/>
          </p:cNvSpPr>
          <p:nvPr/>
        </p:nvSpPr>
        <p:spPr bwMode="auto">
          <a:xfrm>
            <a:off x="911225" y="2133600"/>
            <a:ext cx="10440988" cy="165576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2291"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2292"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事故致因理论</a:t>
            </a:r>
            <a:endParaRPr lang="zh-CN" altLang="zh-CN">
              <a:solidFill>
                <a:schemeClr val="bg1"/>
              </a:solidFill>
              <a:ea typeface="微软雅黑" panose="020B0503020204020204" pitchFamily="34" charset="-122"/>
              <a:sym typeface="Arial" panose="020B0604020202020204" pitchFamily="34" charset="0"/>
            </a:endParaRPr>
          </a:p>
        </p:txBody>
      </p:sp>
      <p:sp>
        <p:nvSpPr>
          <p:cNvPr id="12293"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、海因里希事故因果连锁论</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 name="矩形 1"/>
          <p:cNvSpPr/>
          <p:nvPr/>
        </p:nvSpPr>
        <p:spPr>
          <a:xfrm>
            <a:off x="1176338" y="2505075"/>
            <a:ext cx="9959975" cy="874407"/>
          </a:xfrm>
          <a:prstGeom prst="rect">
            <a:avLst/>
          </a:prstGeom>
        </p:spPr>
        <p:txBody>
          <a:bodyPr>
            <a:spAutoFit/>
          </a:bodyPr>
          <a:lstStyle/>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该理论认为：</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事故的发生不是一个孤立的事件，尽管事故发生可能在某一瞬间，却是一系列互为因果的原因事件相继发生的结果。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grpSp>
        <p:nvGrpSpPr>
          <p:cNvPr id="7" name="组合 2"/>
          <p:cNvGrpSpPr/>
          <p:nvPr/>
        </p:nvGrpSpPr>
        <p:grpSpPr bwMode="auto">
          <a:xfrm>
            <a:off x="3163888" y="4249738"/>
            <a:ext cx="6964362" cy="1858962"/>
            <a:chOff x="0" y="0"/>
            <a:chExt cx="5343411" cy="1425926"/>
          </a:xfrm>
        </p:grpSpPr>
        <p:sp>
          <p:nvSpPr>
            <p:cNvPr id="12298" name="任意多边形 3"/>
            <p:cNvSpPr>
              <a:spLocks noChangeArrowheads="1"/>
            </p:cNvSpPr>
            <p:nvPr/>
          </p:nvSpPr>
          <p:spPr bwMode="auto">
            <a:xfrm>
              <a:off x="1956487" y="0"/>
              <a:ext cx="1425212" cy="1425212"/>
            </a:xfrm>
            <a:custGeom>
              <a:avLst/>
              <a:gdLst>
                <a:gd name="T0" fmla="*/ 0 w 1425212"/>
                <a:gd name="T1" fmla="*/ 712606 h 1425212"/>
                <a:gd name="T2" fmla="*/ 712606 w 1425212"/>
                <a:gd name="T3" fmla="*/ 0 h 1425212"/>
                <a:gd name="T4" fmla="*/ 1425212 w 1425212"/>
                <a:gd name="T5" fmla="*/ 712606 h 1425212"/>
                <a:gd name="T6" fmla="*/ 712606 w 1425212"/>
                <a:gd name="T7" fmla="*/ 1425212 h 1425212"/>
                <a:gd name="T8" fmla="*/ 0 w 1425212"/>
                <a:gd name="T9" fmla="*/ 712606 h 1425212"/>
                <a:gd name="T10" fmla="*/ 0 60000 65536"/>
                <a:gd name="T11" fmla="*/ 0 60000 65536"/>
                <a:gd name="T12" fmla="*/ 0 60000 65536"/>
                <a:gd name="T13" fmla="*/ 0 60000 65536"/>
                <a:gd name="T14" fmla="*/ 0 60000 65536"/>
                <a:gd name="T15" fmla="*/ 0 w 1425212"/>
                <a:gd name="T16" fmla="*/ 0 h 1425212"/>
                <a:gd name="T17" fmla="*/ 1425212 w 1425212"/>
                <a:gd name="T18" fmla="*/ 1425212 h 1425212"/>
              </a:gdLst>
              <a:ahLst/>
              <a:cxnLst>
                <a:cxn ang="T10">
                  <a:pos x="T0" y="T1"/>
                </a:cxn>
                <a:cxn ang="T11">
                  <a:pos x="T2" y="T3"/>
                </a:cxn>
                <a:cxn ang="T12">
                  <a:pos x="T4" y="T5"/>
                </a:cxn>
                <a:cxn ang="T13">
                  <a:pos x="T6" y="T7"/>
                </a:cxn>
                <a:cxn ang="T14">
                  <a:pos x="T8" y="T9"/>
                </a:cxn>
              </a:cxnLst>
              <a:rect l="T15" t="T16" r="T17" b="T18"/>
              <a:pathLst>
                <a:path w="1425212" h="1425212">
                  <a:moveTo>
                    <a:pt x="0" y="712606"/>
                  </a:moveTo>
                  <a:cubicBezTo>
                    <a:pt x="0" y="319045"/>
                    <a:pt x="319045" y="0"/>
                    <a:pt x="712606" y="0"/>
                  </a:cubicBezTo>
                  <a:cubicBezTo>
                    <a:pt x="1106167" y="0"/>
                    <a:pt x="1425212" y="319045"/>
                    <a:pt x="1425212" y="712606"/>
                  </a:cubicBezTo>
                  <a:cubicBezTo>
                    <a:pt x="1425212" y="1106167"/>
                    <a:pt x="1106167" y="1425212"/>
                    <a:pt x="712606" y="1425212"/>
                  </a:cubicBezTo>
                  <a:cubicBezTo>
                    <a:pt x="319045" y="1425212"/>
                    <a:pt x="0" y="1106167"/>
                    <a:pt x="0" y="712606"/>
                  </a:cubicBezTo>
                  <a:close/>
                </a:path>
              </a:pathLst>
            </a:custGeom>
            <a:solidFill>
              <a:srgbClr val="8BAB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4117" tIns="234117" rIns="234117" bIns="23411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3200">
                  <a:solidFill>
                    <a:srgbClr val="FFFFFF"/>
                  </a:solidFill>
                  <a:ea typeface="微软雅黑" panose="020B0503020204020204" pitchFamily="34" charset="-122"/>
                  <a:sym typeface="Arial" panose="020B0604020202020204" pitchFamily="34" charset="0"/>
                </a:rPr>
                <a:t>间接</a:t>
              </a:r>
              <a:endParaRPr lang="en-US" altLang="zh-CN" sz="3200">
                <a:solidFill>
                  <a:srgbClr val="FFFFFF"/>
                </a:solidFill>
                <a:ea typeface="微软雅黑" panose="020B0503020204020204" pitchFamily="34" charset="-122"/>
                <a:sym typeface="Arial" panose="020B0604020202020204" pitchFamily="34" charset="0"/>
              </a:endParaRPr>
            </a:p>
            <a:p>
              <a:pPr algn="ctr" eaLnBrk="1" hangingPunct="1">
                <a:lnSpc>
                  <a:spcPct val="90000"/>
                </a:lnSpc>
                <a:spcAft>
                  <a:spcPct val="35000"/>
                </a:spcAft>
              </a:pPr>
              <a:r>
                <a:rPr lang="zh-CN" altLang="en-US" sz="3200">
                  <a:solidFill>
                    <a:srgbClr val="FFFFFF"/>
                  </a:solidFill>
                  <a:ea typeface="微软雅黑" panose="020B0503020204020204" pitchFamily="34" charset="-122"/>
                  <a:sym typeface="Arial" panose="020B0604020202020204" pitchFamily="34" charset="0"/>
                </a:rPr>
                <a:t>原因</a:t>
              </a:r>
              <a:endParaRPr lang="zh-CN" altLang="en-US" sz="1100">
                <a:ea typeface="微软雅黑" panose="020B0503020204020204" pitchFamily="34" charset="-122"/>
                <a:sym typeface="Arial" panose="020B0604020202020204" pitchFamily="34" charset="0"/>
              </a:endParaRPr>
            </a:p>
          </p:txBody>
        </p:sp>
        <p:sp>
          <p:nvSpPr>
            <p:cNvPr id="12299" name="任意多边形 5"/>
            <p:cNvSpPr>
              <a:spLocks noChangeArrowheads="1"/>
            </p:cNvSpPr>
            <p:nvPr/>
          </p:nvSpPr>
          <p:spPr bwMode="auto">
            <a:xfrm>
              <a:off x="3918199" y="0"/>
              <a:ext cx="1425212" cy="1425212"/>
            </a:xfrm>
            <a:custGeom>
              <a:avLst/>
              <a:gdLst>
                <a:gd name="T0" fmla="*/ 0 w 1425212"/>
                <a:gd name="T1" fmla="*/ 712606 h 1425212"/>
                <a:gd name="T2" fmla="*/ 712606 w 1425212"/>
                <a:gd name="T3" fmla="*/ 0 h 1425212"/>
                <a:gd name="T4" fmla="*/ 1425212 w 1425212"/>
                <a:gd name="T5" fmla="*/ 712606 h 1425212"/>
                <a:gd name="T6" fmla="*/ 712606 w 1425212"/>
                <a:gd name="T7" fmla="*/ 1425212 h 1425212"/>
                <a:gd name="T8" fmla="*/ 0 w 1425212"/>
                <a:gd name="T9" fmla="*/ 712606 h 1425212"/>
                <a:gd name="T10" fmla="*/ 0 60000 65536"/>
                <a:gd name="T11" fmla="*/ 0 60000 65536"/>
                <a:gd name="T12" fmla="*/ 0 60000 65536"/>
                <a:gd name="T13" fmla="*/ 0 60000 65536"/>
                <a:gd name="T14" fmla="*/ 0 60000 65536"/>
                <a:gd name="T15" fmla="*/ 0 w 1425212"/>
                <a:gd name="T16" fmla="*/ 0 h 1425212"/>
                <a:gd name="T17" fmla="*/ 1425212 w 1425212"/>
                <a:gd name="T18" fmla="*/ 1425212 h 1425212"/>
              </a:gdLst>
              <a:ahLst/>
              <a:cxnLst>
                <a:cxn ang="T10">
                  <a:pos x="T0" y="T1"/>
                </a:cxn>
                <a:cxn ang="T11">
                  <a:pos x="T2" y="T3"/>
                </a:cxn>
                <a:cxn ang="T12">
                  <a:pos x="T4" y="T5"/>
                </a:cxn>
                <a:cxn ang="T13">
                  <a:pos x="T6" y="T7"/>
                </a:cxn>
                <a:cxn ang="T14">
                  <a:pos x="T8" y="T9"/>
                </a:cxn>
              </a:cxnLst>
              <a:rect l="T15" t="T16" r="T17" b="T18"/>
              <a:pathLst>
                <a:path w="1425212" h="1425212">
                  <a:moveTo>
                    <a:pt x="0" y="712606"/>
                  </a:moveTo>
                  <a:cubicBezTo>
                    <a:pt x="0" y="319045"/>
                    <a:pt x="319045" y="0"/>
                    <a:pt x="712606" y="0"/>
                  </a:cubicBezTo>
                  <a:cubicBezTo>
                    <a:pt x="1106167" y="0"/>
                    <a:pt x="1425212" y="319045"/>
                    <a:pt x="1425212" y="712606"/>
                  </a:cubicBezTo>
                  <a:cubicBezTo>
                    <a:pt x="1425212" y="1106167"/>
                    <a:pt x="1106167" y="1425212"/>
                    <a:pt x="712606" y="1425212"/>
                  </a:cubicBezTo>
                  <a:cubicBezTo>
                    <a:pt x="319045" y="1425212"/>
                    <a:pt x="0" y="1106167"/>
                    <a:pt x="0" y="712606"/>
                  </a:cubicBezTo>
                  <a:close/>
                </a:path>
              </a:pathLst>
            </a:cu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4117" tIns="234117" rIns="234117" bIns="23411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3200">
                  <a:solidFill>
                    <a:srgbClr val="FFFFFF"/>
                  </a:solidFill>
                  <a:ea typeface="微软雅黑" panose="020B0503020204020204" pitchFamily="34" charset="-122"/>
                  <a:sym typeface="Arial" panose="020B0604020202020204" pitchFamily="34" charset="0"/>
                </a:rPr>
                <a:t>基本</a:t>
              </a:r>
              <a:endParaRPr lang="en-US" altLang="zh-CN" sz="3200">
                <a:solidFill>
                  <a:srgbClr val="FFFFFF"/>
                </a:solidFill>
                <a:ea typeface="微软雅黑" panose="020B0503020204020204" pitchFamily="34" charset="-122"/>
                <a:sym typeface="Arial" panose="020B0604020202020204" pitchFamily="34" charset="0"/>
              </a:endParaRPr>
            </a:p>
            <a:p>
              <a:pPr algn="ctr" eaLnBrk="1" hangingPunct="1">
                <a:lnSpc>
                  <a:spcPct val="90000"/>
                </a:lnSpc>
                <a:spcAft>
                  <a:spcPct val="35000"/>
                </a:spcAft>
              </a:pPr>
              <a:r>
                <a:rPr lang="zh-CN" altLang="en-US" sz="3200">
                  <a:solidFill>
                    <a:srgbClr val="FFFFFF"/>
                  </a:solidFill>
                  <a:ea typeface="微软雅黑" panose="020B0503020204020204" pitchFamily="34" charset="-122"/>
                  <a:sym typeface="Arial" panose="020B0604020202020204" pitchFamily="34" charset="0"/>
                </a:rPr>
                <a:t>原因</a:t>
              </a:r>
              <a:endParaRPr lang="zh-CN" altLang="en-US" sz="3200">
                <a:ea typeface="微软雅黑" panose="020B0503020204020204" pitchFamily="34" charset="-122"/>
                <a:sym typeface="Arial" panose="020B0604020202020204" pitchFamily="34" charset="0"/>
              </a:endParaRPr>
            </a:p>
          </p:txBody>
        </p:sp>
        <p:sp>
          <p:nvSpPr>
            <p:cNvPr id="12300" name="任意多边形 8"/>
            <p:cNvSpPr>
              <a:spLocks noChangeArrowheads="1"/>
            </p:cNvSpPr>
            <p:nvPr/>
          </p:nvSpPr>
          <p:spPr bwMode="auto">
            <a:xfrm>
              <a:off x="0" y="714"/>
              <a:ext cx="1425212" cy="1425212"/>
            </a:xfrm>
            <a:custGeom>
              <a:avLst/>
              <a:gdLst>
                <a:gd name="T0" fmla="*/ 0 w 1425212"/>
                <a:gd name="T1" fmla="*/ 712606 h 1425212"/>
                <a:gd name="T2" fmla="*/ 712606 w 1425212"/>
                <a:gd name="T3" fmla="*/ 0 h 1425212"/>
                <a:gd name="T4" fmla="*/ 1425212 w 1425212"/>
                <a:gd name="T5" fmla="*/ 712606 h 1425212"/>
                <a:gd name="T6" fmla="*/ 712606 w 1425212"/>
                <a:gd name="T7" fmla="*/ 1425212 h 1425212"/>
                <a:gd name="T8" fmla="*/ 0 w 1425212"/>
                <a:gd name="T9" fmla="*/ 712606 h 1425212"/>
                <a:gd name="T10" fmla="*/ 0 60000 65536"/>
                <a:gd name="T11" fmla="*/ 0 60000 65536"/>
                <a:gd name="T12" fmla="*/ 0 60000 65536"/>
                <a:gd name="T13" fmla="*/ 0 60000 65536"/>
                <a:gd name="T14" fmla="*/ 0 60000 65536"/>
                <a:gd name="T15" fmla="*/ 0 w 1425212"/>
                <a:gd name="T16" fmla="*/ 0 h 1425212"/>
                <a:gd name="T17" fmla="*/ 1425212 w 1425212"/>
                <a:gd name="T18" fmla="*/ 1425212 h 1425212"/>
              </a:gdLst>
              <a:ahLst/>
              <a:cxnLst>
                <a:cxn ang="T10">
                  <a:pos x="T0" y="T1"/>
                </a:cxn>
                <a:cxn ang="T11">
                  <a:pos x="T2" y="T3"/>
                </a:cxn>
                <a:cxn ang="T12">
                  <a:pos x="T4" y="T5"/>
                </a:cxn>
                <a:cxn ang="T13">
                  <a:pos x="T6" y="T7"/>
                </a:cxn>
                <a:cxn ang="T14">
                  <a:pos x="T8" y="T9"/>
                </a:cxn>
              </a:cxnLst>
              <a:rect l="T15" t="T16" r="T17" b="T18"/>
              <a:pathLst>
                <a:path w="1425212" h="1425212">
                  <a:moveTo>
                    <a:pt x="0" y="712606"/>
                  </a:moveTo>
                  <a:cubicBezTo>
                    <a:pt x="0" y="319045"/>
                    <a:pt x="319045" y="0"/>
                    <a:pt x="712606" y="0"/>
                  </a:cubicBezTo>
                  <a:cubicBezTo>
                    <a:pt x="1106167" y="0"/>
                    <a:pt x="1425212" y="319045"/>
                    <a:pt x="1425212" y="712606"/>
                  </a:cubicBezTo>
                  <a:cubicBezTo>
                    <a:pt x="1425212" y="1106167"/>
                    <a:pt x="1106167" y="1425212"/>
                    <a:pt x="712606" y="1425212"/>
                  </a:cubicBezTo>
                  <a:cubicBezTo>
                    <a:pt x="319045" y="1425212"/>
                    <a:pt x="0" y="1106167"/>
                    <a:pt x="0" y="712606"/>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4117" tIns="234117" rIns="234117" bIns="23411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3200">
                  <a:solidFill>
                    <a:srgbClr val="FFFFFF"/>
                  </a:solidFill>
                  <a:ea typeface="微软雅黑" panose="020B0503020204020204" pitchFamily="34" charset="-122"/>
                  <a:sym typeface="Arial" panose="020B0604020202020204" pitchFamily="34" charset="0"/>
                </a:rPr>
                <a:t>直接</a:t>
              </a:r>
              <a:endParaRPr lang="en-US" altLang="zh-CN" sz="3200">
                <a:solidFill>
                  <a:srgbClr val="FFFFFF"/>
                </a:solidFill>
                <a:ea typeface="微软雅黑" panose="020B0503020204020204" pitchFamily="34" charset="-122"/>
                <a:sym typeface="Arial" panose="020B0604020202020204" pitchFamily="34" charset="0"/>
              </a:endParaRPr>
            </a:p>
            <a:p>
              <a:pPr algn="ctr" eaLnBrk="1" hangingPunct="1">
                <a:lnSpc>
                  <a:spcPct val="90000"/>
                </a:lnSpc>
                <a:spcAft>
                  <a:spcPct val="35000"/>
                </a:spcAft>
              </a:pPr>
              <a:r>
                <a:rPr lang="zh-CN" altLang="en-US" sz="3200">
                  <a:solidFill>
                    <a:srgbClr val="FFFFFF"/>
                  </a:solidFill>
                  <a:ea typeface="微软雅黑" panose="020B0503020204020204" pitchFamily="34" charset="-122"/>
                  <a:sym typeface="Arial" panose="020B0604020202020204" pitchFamily="34" charset="0"/>
                </a:rPr>
                <a:t>原因</a:t>
              </a:r>
              <a:endParaRPr lang="zh-CN" altLang="en-US" sz="3200">
                <a:ea typeface="微软雅黑" panose="020B0503020204020204" pitchFamily="34" charset="-122"/>
                <a:sym typeface="Arial" panose="020B0604020202020204" pitchFamily="34" charset="0"/>
              </a:endParaRPr>
            </a:p>
          </p:txBody>
        </p:sp>
      </p:grpSp>
      <p:sp>
        <p:nvSpPr>
          <p:cNvPr id="12296" name="矩形 2"/>
          <p:cNvSpPr>
            <a:spLocks noChangeArrowheads="1"/>
          </p:cNvSpPr>
          <p:nvPr/>
        </p:nvSpPr>
        <p:spPr bwMode="auto">
          <a:xfrm>
            <a:off x="1131888" y="407670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C00000"/>
                </a:solidFill>
                <a:ea typeface="微软雅黑" panose="020B0503020204020204" pitchFamily="34" charset="-122"/>
                <a:sym typeface="Arial" panose="020B0604020202020204" pitchFamily="34" charset="0"/>
              </a:rPr>
              <a:t>事故原因：</a:t>
            </a:r>
            <a:endParaRPr lang="zh-CN" altLang="en-US" sz="2400" b="1">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3315"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事故致因理论</a:t>
            </a:r>
            <a:endParaRPr lang="zh-CN" altLang="zh-CN">
              <a:solidFill>
                <a:schemeClr val="bg1"/>
              </a:solidFill>
              <a:ea typeface="微软雅黑" panose="020B0503020204020204" pitchFamily="34" charset="-122"/>
              <a:sym typeface="Arial" panose="020B0604020202020204" pitchFamily="34" charset="0"/>
            </a:endParaRPr>
          </a:p>
        </p:txBody>
      </p:sp>
      <p:sp>
        <p:nvSpPr>
          <p:cNvPr id="13316"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、海因里希事故因果连锁论</a:t>
            </a:r>
            <a:endParaRPr lang="zh-CN" altLang="en-US" sz="2400">
              <a:solidFill>
                <a:srgbClr val="5F5E5C"/>
              </a:solidFill>
              <a:ea typeface="微软雅黑" panose="020B0503020204020204" pitchFamily="34" charset="-122"/>
              <a:sym typeface="Arial" panose="020B0604020202020204" pitchFamily="34" charset="0"/>
            </a:endParaRPr>
          </a:p>
        </p:txBody>
      </p:sp>
      <p:grpSp>
        <p:nvGrpSpPr>
          <p:cNvPr id="13317" name="Group 87"/>
          <p:cNvGrpSpPr/>
          <p:nvPr/>
        </p:nvGrpSpPr>
        <p:grpSpPr bwMode="auto">
          <a:xfrm>
            <a:off x="3051175" y="2455863"/>
            <a:ext cx="6648450" cy="3925887"/>
            <a:chOff x="870" y="1266"/>
            <a:chExt cx="3721" cy="2197"/>
          </a:xfrm>
        </p:grpSpPr>
        <p:sp>
          <p:nvSpPr>
            <p:cNvPr id="96" name="Rectangle 9"/>
            <p:cNvSpPr>
              <a:spLocks noChangeArrowheads="1"/>
            </p:cNvSpPr>
            <p:nvPr/>
          </p:nvSpPr>
          <p:spPr bwMode="auto">
            <a:xfrm>
              <a:off x="1517" y="1530"/>
              <a:ext cx="161" cy="659"/>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97" name="Rectangle 10"/>
            <p:cNvSpPr>
              <a:spLocks noChangeArrowheads="1"/>
            </p:cNvSpPr>
            <p:nvPr/>
          </p:nvSpPr>
          <p:spPr bwMode="auto">
            <a:xfrm>
              <a:off x="1546" y="1662"/>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dirty="0">
                  <a:solidFill>
                    <a:srgbClr val="C00000"/>
                  </a:solidFill>
                  <a:ea typeface="微软雅黑" panose="020B0503020204020204" pitchFamily="34" charset="-122"/>
                  <a:sym typeface="Arial" panose="020B0604020202020204" pitchFamily="34" charset="0"/>
                </a:rPr>
                <a:t>遗</a:t>
              </a:r>
              <a:endParaRPr lang="zh-CN" altLang="en-US" sz="1400" b="1" dirty="0">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98" name="Rectangle 11"/>
            <p:cNvSpPr>
              <a:spLocks noChangeArrowheads="1"/>
            </p:cNvSpPr>
            <p:nvPr/>
          </p:nvSpPr>
          <p:spPr bwMode="auto">
            <a:xfrm>
              <a:off x="1546" y="1762"/>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dirty="0">
                  <a:solidFill>
                    <a:srgbClr val="C00000"/>
                  </a:solidFill>
                  <a:ea typeface="微软雅黑" panose="020B0503020204020204" pitchFamily="34" charset="-122"/>
                  <a:sym typeface="Arial" panose="020B0604020202020204" pitchFamily="34" charset="0"/>
                </a:rPr>
                <a:t>传</a:t>
              </a:r>
              <a:endParaRPr lang="zh-CN" altLang="en-US" sz="1400" b="1" dirty="0">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99" name="Rectangle 12"/>
            <p:cNvSpPr>
              <a:spLocks noChangeArrowheads="1"/>
            </p:cNvSpPr>
            <p:nvPr/>
          </p:nvSpPr>
          <p:spPr bwMode="auto">
            <a:xfrm>
              <a:off x="1546" y="186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环</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00" name="Rectangle 13"/>
            <p:cNvSpPr>
              <a:spLocks noChangeArrowheads="1"/>
            </p:cNvSpPr>
            <p:nvPr/>
          </p:nvSpPr>
          <p:spPr bwMode="auto">
            <a:xfrm>
              <a:off x="1546" y="196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境</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01" name="Line 14"/>
            <p:cNvSpPr>
              <a:spLocks noChangeShapeType="1"/>
            </p:cNvSpPr>
            <p:nvPr/>
          </p:nvSpPr>
          <p:spPr bwMode="auto">
            <a:xfrm flipH="1">
              <a:off x="1517" y="1266"/>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02" name="Line 15"/>
            <p:cNvSpPr>
              <a:spLocks noChangeShapeType="1"/>
            </p:cNvSpPr>
            <p:nvPr/>
          </p:nvSpPr>
          <p:spPr bwMode="auto">
            <a:xfrm flipH="1">
              <a:off x="1678" y="1266"/>
              <a:ext cx="324"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03" name="Line 16"/>
            <p:cNvSpPr>
              <a:spLocks noChangeShapeType="1"/>
            </p:cNvSpPr>
            <p:nvPr/>
          </p:nvSpPr>
          <p:spPr bwMode="auto">
            <a:xfrm>
              <a:off x="2002" y="1266"/>
              <a:ext cx="1" cy="659"/>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04" name="Line 17"/>
            <p:cNvSpPr>
              <a:spLocks noChangeShapeType="1"/>
            </p:cNvSpPr>
            <p:nvPr/>
          </p:nvSpPr>
          <p:spPr bwMode="auto">
            <a:xfrm flipH="1">
              <a:off x="1678" y="1925"/>
              <a:ext cx="324"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05" name="Line 18"/>
            <p:cNvSpPr>
              <a:spLocks noChangeShapeType="1"/>
            </p:cNvSpPr>
            <p:nvPr/>
          </p:nvSpPr>
          <p:spPr bwMode="auto">
            <a:xfrm>
              <a:off x="1840" y="1266"/>
              <a:ext cx="162"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06" name="Rectangle 19"/>
            <p:cNvSpPr>
              <a:spLocks noChangeArrowheads="1"/>
            </p:cNvSpPr>
            <p:nvPr/>
          </p:nvSpPr>
          <p:spPr bwMode="auto">
            <a:xfrm>
              <a:off x="2163" y="1530"/>
              <a:ext cx="163" cy="659"/>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07" name="Rectangle 20"/>
            <p:cNvSpPr>
              <a:spLocks noChangeArrowheads="1"/>
            </p:cNvSpPr>
            <p:nvPr/>
          </p:nvSpPr>
          <p:spPr bwMode="auto">
            <a:xfrm>
              <a:off x="2193" y="1662"/>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人</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08" name="Rectangle 21"/>
            <p:cNvSpPr>
              <a:spLocks noChangeArrowheads="1"/>
            </p:cNvSpPr>
            <p:nvPr/>
          </p:nvSpPr>
          <p:spPr bwMode="auto">
            <a:xfrm>
              <a:off x="2193" y="1762"/>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的</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09" name="Rectangle 22"/>
            <p:cNvSpPr>
              <a:spLocks noChangeArrowheads="1"/>
            </p:cNvSpPr>
            <p:nvPr/>
          </p:nvSpPr>
          <p:spPr bwMode="auto">
            <a:xfrm>
              <a:off x="2193" y="186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缺</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10" name="Rectangle 23"/>
            <p:cNvSpPr>
              <a:spLocks noChangeArrowheads="1"/>
            </p:cNvSpPr>
            <p:nvPr/>
          </p:nvSpPr>
          <p:spPr bwMode="auto">
            <a:xfrm>
              <a:off x="2193" y="196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点</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11" name="Line 24"/>
            <p:cNvSpPr>
              <a:spLocks noChangeShapeType="1"/>
            </p:cNvSpPr>
            <p:nvPr/>
          </p:nvSpPr>
          <p:spPr bwMode="auto">
            <a:xfrm flipH="1">
              <a:off x="2163" y="1266"/>
              <a:ext cx="324"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12" name="Line 25"/>
            <p:cNvSpPr>
              <a:spLocks noChangeShapeType="1"/>
            </p:cNvSpPr>
            <p:nvPr/>
          </p:nvSpPr>
          <p:spPr bwMode="auto">
            <a:xfrm flipH="1">
              <a:off x="2325" y="1266"/>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13" name="Line 26"/>
            <p:cNvSpPr>
              <a:spLocks noChangeShapeType="1"/>
            </p:cNvSpPr>
            <p:nvPr/>
          </p:nvSpPr>
          <p:spPr bwMode="auto">
            <a:xfrm>
              <a:off x="2648" y="1266"/>
              <a:ext cx="1" cy="659"/>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14" name="Line 27"/>
            <p:cNvSpPr>
              <a:spLocks noChangeShapeType="1"/>
            </p:cNvSpPr>
            <p:nvPr/>
          </p:nvSpPr>
          <p:spPr bwMode="auto">
            <a:xfrm flipH="1">
              <a:off x="2325" y="1925"/>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15" name="Line 28"/>
            <p:cNvSpPr>
              <a:spLocks noChangeShapeType="1"/>
            </p:cNvSpPr>
            <p:nvPr/>
          </p:nvSpPr>
          <p:spPr bwMode="auto">
            <a:xfrm>
              <a:off x="2487" y="1266"/>
              <a:ext cx="161"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16" name="Rectangle 29"/>
            <p:cNvSpPr>
              <a:spLocks noChangeArrowheads="1"/>
            </p:cNvSpPr>
            <p:nvPr/>
          </p:nvSpPr>
          <p:spPr bwMode="auto">
            <a:xfrm>
              <a:off x="2810" y="1530"/>
              <a:ext cx="163" cy="659"/>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17" name="Rectangle 30"/>
            <p:cNvSpPr>
              <a:spLocks noChangeArrowheads="1"/>
            </p:cNvSpPr>
            <p:nvPr/>
          </p:nvSpPr>
          <p:spPr bwMode="auto">
            <a:xfrm>
              <a:off x="2839" y="1611"/>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不</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18" name="Rectangle 31"/>
            <p:cNvSpPr>
              <a:spLocks noChangeArrowheads="1"/>
            </p:cNvSpPr>
            <p:nvPr/>
          </p:nvSpPr>
          <p:spPr bwMode="auto">
            <a:xfrm>
              <a:off x="2839" y="1712"/>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安</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19" name="Rectangle 32"/>
            <p:cNvSpPr>
              <a:spLocks noChangeArrowheads="1"/>
            </p:cNvSpPr>
            <p:nvPr/>
          </p:nvSpPr>
          <p:spPr bwMode="auto">
            <a:xfrm>
              <a:off x="2839" y="1812"/>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全</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20" name="Rectangle 33"/>
            <p:cNvSpPr>
              <a:spLocks noChangeArrowheads="1"/>
            </p:cNvSpPr>
            <p:nvPr/>
          </p:nvSpPr>
          <p:spPr bwMode="auto">
            <a:xfrm>
              <a:off x="2839" y="191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行</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21" name="Rectangle 34"/>
            <p:cNvSpPr>
              <a:spLocks noChangeArrowheads="1"/>
            </p:cNvSpPr>
            <p:nvPr/>
          </p:nvSpPr>
          <p:spPr bwMode="auto">
            <a:xfrm>
              <a:off x="2839" y="201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为</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22" name="Line 35"/>
            <p:cNvSpPr>
              <a:spLocks noChangeShapeType="1"/>
            </p:cNvSpPr>
            <p:nvPr/>
          </p:nvSpPr>
          <p:spPr bwMode="auto">
            <a:xfrm flipH="1">
              <a:off x="2810" y="1266"/>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23" name="Line 36"/>
            <p:cNvSpPr>
              <a:spLocks noChangeShapeType="1"/>
            </p:cNvSpPr>
            <p:nvPr/>
          </p:nvSpPr>
          <p:spPr bwMode="auto">
            <a:xfrm flipH="1">
              <a:off x="2971" y="1266"/>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24" name="Line 37"/>
            <p:cNvSpPr>
              <a:spLocks noChangeShapeType="1"/>
            </p:cNvSpPr>
            <p:nvPr/>
          </p:nvSpPr>
          <p:spPr bwMode="auto">
            <a:xfrm>
              <a:off x="3295" y="1266"/>
              <a:ext cx="1" cy="659"/>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25" name="Line 38"/>
            <p:cNvSpPr>
              <a:spLocks noChangeShapeType="1"/>
            </p:cNvSpPr>
            <p:nvPr/>
          </p:nvSpPr>
          <p:spPr bwMode="auto">
            <a:xfrm flipH="1">
              <a:off x="2971" y="1925"/>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26" name="Line 39"/>
            <p:cNvSpPr>
              <a:spLocks noChangeShapeType="1"/>
            </p:cNvSpPr>
            <p:nvPr/>
          </p:nvSpPr>
          <p:spPr bwMode="auto">
            <a:xfrm>
              <a:off x="3132" y="1266"/>
              <a:ext cx="163"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27" name="Rectangle 40"/>
            <p:cNvSpPr>
              <a:spLocks noChangeArrowheads="1"/>
            </p:cNvSpPr>
            <p:nvPr/>
          </p:nvSpPr>
          <p:spPr bwMode="auto">
            <a:xfrm>
              <a:off x="3456" y="1530"/>
              <a:ext cx="161" cy="659"/>
            </a:xfrm>
            <a:prstGeom prst="rect">
              <a:avLst/>
            </a:prstGeom>
            <a:solidFill>
              <a:srgbClr val="FFFFFF"/>
            </a:solidFill>
            <a:ln w="1588">
              <a:solidFill>
                <a:srgbClr val="000000"/>
              </a:solidFill>
              <a:miter lim="800000"/>
            </a:ln>
          </p:spPr>
          <p:txBody>
            <a:bodyPr/>
            <a:lstStyle/>
            <a:p>
              <a:pPr>
                <a:defRPr/>
              </a:pPr>
              <a:endParaRPr lang="zh-CN" altLang="en-US" sz="1400" b="1">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28" name="Rectangle 41"/>
            <p:cNvSpPr>
              <a:spLocks noChangeArrowheads="1"/>
            </p:cNvSpPr>
            <p:nvPr/>
          </p:nvSpPr>
          <p:spPr bwMode="auto">
            <a:xfrm>
              <a:off x="3485" y="1662"/>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dirty="0">
                  <a:solidFill>
                    <a:srgbClr val="C00000"/>
                  </a:solidFill>
                  <a:ea typeface="微软雅黑" panose="020B0503020204020204" pitchFamily="34" charset="-122"/>
                  <a:sym typeface="Arial" panose="020B0604020202020204" pitchFamily="34" charset="0"/>
                </a:rPr>
                <a:t>事</a:t>
              </a:r>
              <a:endParaRPr lang="zh-CN" altLang="en-US" sz="1400" b="1" dirty="0">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29" name="Rectangle 42"/>
            <p:cNvSpPr>
              <a:spLocks noChangeArrowheads="1"/>
            </p:cNvSpPr>
            <p:nvPr/>
          </p:nvSpPr>
          <p:spPr bwMode="auto">
            <a:xfrm>
              <a:off x="3485" y="1963"/>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故</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30" name="Line 43"/>
            <p:cNvSpPr>
              <a:spLocks noChangeShapeType="1"/>
            </p:cNvSpPr>
            <p:nvPr/>
          </p:nvSpPr>
          <p:spPr bwMode="auto">
            <a:xfrm flipH="1">
              <a:off x="3456" y="1266"/>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1" name="Line 44"/>
            <p:cNvSpPr>
              <a:spLocks noChangeShapeType="1"/>
            </p:cNvSpPr>
            <p:nvPr/>
          </p:nvSpPr>
          <p:spPr bwMode="auto">
            <a:xfrm flipH="1">
              <a:off x="3617" y="1266"/>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2" name="Line 45"/>
            <p:cNvSpPr>
              <a:spLocks noChangeShapeType="1"/>
            </p:cNvSpPr>
            <p:nvPr/>
          </p:nvSpPr>
          <p:spPr bwMode="auto">
            <a:xfrm>
              <a:off x="3941" y="1266"/>
              <a:ext cx="4" cy="659"/>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3" name="Line 46"/>
            <p:cNvSpPr>
              <a:spLocks noChangeShapeType="1"/>
            </p:cNvSpPr>
            <p:nvPr/>
          </p:nvSpPr>
          <p:spPr bwMode="auto">
            <a:xfrm flipH="1">
              <a:off x="3617" y="1925"/>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4" name="Line 47"/>
            <p:cNvSpPr>
              <a:spLocks noChangeShapeType="1"/>
            </p:cNvSpPr>
            <p:nvPr/>
          </p:nvSpPr>
          <p:spPr bwMode="auto">
            <a:xfrm>
              <a:off x="3779" y="1266"/>
              <a:ext cx="162"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5" name="Rectangle 48"/>
            <p:cNvSpPr>
              <a:spLocks noChangeArrowheads="1"/>
            </p:cNvSpPr>
            <p:nvPr/>
          </p:nvSpPr>
          <p:spPr bwMode="auto">
            <a:xfrm>
              <a:off x="4105" y="1535"/>
              <a:ext cx="162" cy="659"/>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6" name="Rectangle 49"/>
            <p:cNvSpPr>
              <a:spLocks noChangeArrowheads="1"/>
            </p:cNvSpPr>
            <p:nvPr/>
          </p:nvSpPr>
          <p:spPr bwMode="auto">
            <a:xfrm>
              <a:off x="4135" y="1667"/>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伤</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37" name="Rectangle 50"/>
            <p:cNvSpPr>
              <a:spLocks noChangeArrowheads="1"/>
            </p:cNvSpPr>
            <p:nvPr/>
          </p:nvSpPr>
          <p:spPr bwMode="auto">
            <a:xfrm>
              <a:off x="4135" y="1969"/>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亡</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38" name="Line 51"/>
            <p:cNvSpPr>
              <a:spLocks noChangeShapeType="1"/>
            </p:cNvSpPr>
            <p:nvPr/>
          </p:nvSpPr>
          <p:spPr bwMode="auto">
            <a:xfrm flipH="1">
              <a:off x="4105" y="1271"/>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9" name="Line 52"/>
            <p:cNvSpPr>
              <a:spLocks noChangeShapeType="1"/>
            </p:cNvSpPr>
            <p:nvPr/>
          </p:nvSpPr>
          <p:spPr bwMode="auto">
            <a:xfrm flipH="1">
              <a:off x="4267" y="1271"/>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0" name="Line 53"/>
            <p:cNvSpPr>
              <a:spLocks noChangeShapeType="1"/>
            </p:cNvSpPr>
            <p:nvPr/>
          </p:nvSpPr>
          <p:spPr bwMode="auto">
            <a:xfrm>
              <a:off x="4590" y="1271"/>
              <a:ext cx="1" cy="660"/>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1" name="Line 54"/>
            <p:cNvSpPr>
              <a:spLocks noChangeShapeType="1"/>
            </p:cNvSpPr>
            <p:nvPr/>
          </p:nvSpPr>
          <p:spPr bwMode="auto">
            <a:xfrm flipH="1">
              <a:off x="4267" y="1931"/>
              <a:ext cx="323" cy="263"/>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2" name="Line 55"/>
            <p:cNvSpPr>
              <a:spLocks noChangeShapeType="1"/>
            </p:cNvSpPr>
            <p:nvPr/>
          </p:nvSpPr>
          <p:spPr bwMode="auto">
            <a:xfrm>
              <a:off x="4428" y="1271"/>
              <a:ext cx="162"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3" name="Rectangle 56"/>
            <p:cNvSpPr>
              <a:spLocks noChangeArrowheads="1"/>
            </p:cNvSpPr>
            <p:nvPr/>
          </p:nvSpPr>
          <p:spPr bwMode="auto">
            <a:xfrm>
              <a:off x="3456" y="2803"/>
              <a:ext cx="161" cy="660"/>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4" name="Line 57"/>
            <p:cNvSpPr>
              <a:spLocks noChangeShapeType="1"/>
            </p:cNvSpPr>
            <p:nvPr/>
          </p:nvSpPr>
          <p:spPr bwMode="auto">
            <a:xfrm flipH="1">
              <a:off x="3456" y="2539"/>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5" name="Line 58"/>
            <p:cNvSpPr>
              <a:spLocks noChangeShapeType="1"/>
            </p:cNvSpPr>
            <p:nvPr/>
          </p:nvSpPr>
          <p:spPr bwMode="auto">
            <a:xfrm flipH="1">
              <a:off x="3617" y="2539"/>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6" name="Line 59"/>
            <p:cNvSpPr>
              <a:spLocks noChangeShapeType="1"/>
            </p:cNvSpPr>
            <p:nvPr/>
          </p:nvSpPr>
          <p:spPr bwMode="auto">
            <a:xfrm>
              <a:off x="3941" y="2539"/>
              <a:ext cx="4" cy="660"/>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7" name="Line 60"/>
            <p:cNvSpPr>
              <a:spLocks noChangeShapeType="1"/>
            </p:cNvSpPr>
            <p:nvPr/>
          </p:nvSpPr>
          <p:spPr bwMode="auto">
            <a:xfrm flipH="1">
              <a:off x="3617" y="3199"/>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8" name="Line 61"/>
            <p:cNvSpPr>
              <a:spLocks noChangeShapeType="1"/>
            </p:cNvSpPr>
            <p:nvPr/>
          </p:nvSpPr>
          <p:spPr bwMode="auto">
            <a:xfrm>
              <a:off x="3779" y="2539"/>
              <a:ext cx="162"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49" name="Rectangle 62"/>
            <p:cNvSpPr>
              <a:spLocks noChangeArrowheads="1"/>
            </p:cNvSpPr>
            <p:nvPr/>
          </p:nvSpPr>
          <p:spPr bwMode="auto">
            <a:xfrm>
              <a:off x="2810" y="2539"/>
              <a:ext cx="163" cy="660"/>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0" name="Line 63"/>
            <p:cNvSpPr>
              <a:spLocks noChangeShapeType="1"/>
            </p:cNvSpPr>
            <p:nvPr/>
          </p:nvSpPr>
          <p:spPr bwMode="auto">
            <a:xfrm flipH="1">
              <a:off x="2810" y="2276"/>
              <a:ext cx="323" cy="263"/>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1" name="Line 64"/>
            <p:cNvSpPr>
              <a:spLocks noChangeShapeType="1"/>
            </p:cNvSpPr>
            <p:nvPr/>
          </p:nvSpPr>
          <p:spPr bwMode="auto">
            <a:xfrm flipH="1">
              <a:off x="2971" y="2276"/>
              <a:ext cx="323" cy="263"/>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2" name="Line 65"/>
            <p:cNvSpPr>
              <a:spLocks noChangeShapeType="1"/>
            </p:cNvSpPr>
            <p:nvPr/>
          </p:nvSpPr>
          <p:spPr bwMode="auto">
            <a:xfrm>
              <a:off x="3295" y="2276"/>
              <a:ext cx="1" cy="659"/>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3" name="Line 66"/>
            <p:cNvSpPr>
              <a:spLocks noChangeShapeType="1"/>
            </p:cNvSpPr>
            <p:nvPr/>
          </p:nvSpPr>
          <p:spPr bwMode="auto">
            <a:xfrm flipH="1">
              <a:off x="2971" y="2935"/>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4" name="Line 67"/>
            <p:cNvSpPr>
              <a:spLocks noChangeShapeType="1"/>
            </p:cNvSpPr>
            <p:nvPr/>
          </p:nvSpPr>
          <p:spPr bwMode="auto">
            <a:xfrm>
              <a:off x="3132" y="2276"/>
              <a:ext cx="163"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5" name="Rectangle 68"/>
            <p:cNvSpPr>
              <a:spLocks noChangeArrowheads="1"/>
            </p:cNvSpPr>
            <p:nvPr/>
          </p:nvSpPr>
          <p:spPr bwMode="auto">
            <a:xfrm>
              <a:off x="4103" y="2803"/>
              <a:ext cx="161" cy="660"/>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6" name="Line 69"/>
            <p:cNvSpPr>
              <a:spLocks noChangeShapeType="1"/>
            </p:cNvSpPr>
            <p:nvPr/>
          </p:nvSpPr>
          <p:spPr bwMode="auto">
            <a:xfrm flipH="1">
              <a:off x="4103" y="2539"/>
              <a:ext cx="322"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7" name="Line 70"/>
            <p:cNvSpPr>
              <a:spLocks noChangeShapeType="1"/>
            </p:cNvSpPr>
            <p:nvPr/>
          </p:nvSpPr>
          <p:spPr bwMode="auto">
            <a:xfrm flipH="1">
              <a:off x="4264" y="2539"/>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8" name="Line 71"/>
            <p:cNvSpPr>
              <a:spLocks noChangeShapeType="1"/>
            </p:cNvSpPr>
            <p:nvPr/>
          </p:nvSpPr>
          <p:spPr bwMode="auto">
            <a:xfrm>
              <a:off x="4587" y="2539"/>
              <a:ext cx="4" cy="660"/>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59" name="Line 72"/>
            <p:cNvSpPr>
              <a:spLocks noChangeShapeType="1"/>
            </p:cNvSpPr>
            <p:nvPr/>
          </p:nvSpPr>
          <p:spPr bwMode="auto">
            <a:xfrm flipH="1">
              <a:off x="4264" y="3199"/>
              <a:ext cx="323" cy="26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0" name="Line 73"/>
            <p:cNvSpPr>
              <a:spLocks noChangeShapeType="1"/>
            </p:cNvSpPr>
            <p:nvPr/>
          </p:nvSpPr>
          <p:spPr bwMode="auto">
            <a:xfrm>
              <a:off x="4425" y="2539"/>
              <a:ext cx="162"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1" name="Rectangle 74"/>
            <p:cNvSpPr>
              <a:spLocks noChangeArrowheads="1"/>
            </p:cNvSpPr>
            <p:nvPr/>
          </p:nvSpPr>
          <p:spPr bwMode="auto">
            <a:xfrm>
              <a:off x="2163" y="3331"/>
              <a:ext cx="809" cy="132"/>
            </a:xfrm>
            <a:prstGeom prst="rect">
              <a:avLst/>
            </a:prstGeom>
            <a:solidFill>
              <a:srgbClr val="FFFFFF"/>
            </a:solidFill>
            <a:ln w="1588">
              <a:solidFill>
                <a:srgbClr val="000000"/>
              </a:solidFill>
              <a:miter lim="800000"/>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2" name="Freeform 75"/>
            <p:cNvSpPr/>
            <p:nvPr/>
          </p:nvSpPr>
          <p:spPr bwMode="auto">
            <a:xfrm>
              <a:off x="1502" y="3165"/>
              <a:ext cx="825" cy="298"/>
            </a:xfrm>
            <a:custGeom>
              <a:avLst/>
              <a:gdLst>
                <a:gd name="T0" fmla="*/ 0 w 1644"/>
                <a:gd name="T1" fmla="*/ 342 h 596"/>
                <a:gd name="T2" fmla="*/ 84 w 1644"/>
                <a:gd name="T3" fmla="*/ 596 h 596"/>
                <a:gd name="T4" fmla="*/ 1644 w 1644"/>
                <a:gd name="T5" fmla="*/ 255 h 596"/>
                <a:gd name="T6" fmla="*/ 1561 w 1644"/>
                <a:gd name="T7" fmla="*/ 0 h 596"/>
                <a:gd name="T8" fmla="*/ 0 w 1644"/>
                <a:gd name="T9" fmla="*/ 342 h 596"/>
              </a:gdLst>
              <a:ahLst/>
              <a:cxnLst>
                <a:cxn ang="0">
                  <a:pos x="T0" y="T1"/>
                </a:cxn>
                <a:cxn ang="0">
                  <a:pos x="T2" y="T3"/>
                </a:cxn>
                <a:cxn ang="0">
                  <a:pos x="T4" y="T5"/>
                </a:cxn>
                <a:cxn ang="0">
                  <a:pos x="T6" y="T7"/>
                </a:cxn>
                <a:cxn ang="0">
                  <a:pos x="T8" y="T9"/>
                </a:cxn>
              </a:cxnLst>
              <a:rect l="0" t="0" r="r" b="b"/>
              <a:pathLst>
                <a:path w="1644" h="596">
                  <a:moveTo>
                    <a:pt x="0" y="342"/>
                  </a:moveTo>
                  <a:lnTo>
                    <a:pt x="84" y="596"/>
                  </a:lnTo>
                  <a:lnTo>
                    <a:pt x="1644" y="255"/>
                  </a:lnTo>
                  <a:lnTo>
                    <a:pt x="1561" y="0"/>
                  </a:lnTo>
                  <a:lnTo>
                    <a:pt x="0" y="342"/>
                  </a:lnTo>
                  <a:close/>
                </a:path>
              </a:pathLst>
            </a:custGeom>
            <a:solidFill>
              <a:srgbClr val="FFFFFF"/>
            </a:solidFill>
            <a:ln w="1588">
              <a:solidFill>
                <a:srgbClr val="000000"/>
              </a:solidFill>
              <a:prstDash val="solid"/>
              <a:round/>
            </a:ln>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3" name="Line 76"/>
            <p:cNvSpPr>
              <a:spLocks noChangeShapeType="1"/>
            </p:cNvSpPr>
            <p:nvPr/>
          </p:nvSpPr>
          <p:spPr bwMode="auto">
            <a:xfrm>
              <a:off x="2648" y="2672"/>
              <a:ext cx="1" cy="39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4" name="Freeform 77"/>
            <p:cNvSpPr/>
            <p:nvPr/>
          </p:nvSpPr>
          <p:spPr bwMode="auto">
            <a:xfrm>
              <a:off x="2595" y="2672"/>
              <a:ext cx="108" cy="43"/>
            </a:xfrm>
            <a:custGeom>
              <a:avLst/>
              <a:gdLst>
                <a:gd name="T0" fmla="*/ 0 w 211"/>
                <a:gd name="T1" fmla="*/ 86 h 86"/>
                <a:gd name="T2" fmla="*/ 105 w 211"/>
                <a:gd name="T3" fmla="*/ 0 h 86"/>
                <a:gd name="T4" fmla="*/ 211 w 211"/>
                <a:gd name="T5" fmla="*/ 86 h 86"/>
              </a:gdLst>
              <a:ahLst/>
              <a:cxnLst>
                <a:cxn ang="0">
                  <a:pos x="T0" y="T1"/>
                </a:cxn>
                <a:cxn ang="0">
                  <a:pos x="T2" y="T3"/>
                </a:cxn>
                <a:cxn ang="0">
                  <a:pos x="T4" y="T5"/>
                </a:cxn>
              </a:cxnLst>
              <a:rect l="0" t="0" r="r" b="b"/>
              <a:pathLst>
                <a:path w="211" h="86">
                  <a:moveTo>
                    <a:pt x="0" y="86"/>
                  </a:moveTo>
                  <a:lnTo>
                    <a:pt x="105" y="0"/>
                  </a:lnTo>
                  <a:lnTo>
                    <a:pt x="211" y="8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5" name="Line 78"/>
            <p:cNvSpPr>
              <a:spLocks noChangeShapeType="1"/>
            </p:cNvSpPr>
            <p:nvPr/>
          </p:nvSpPr>
          <p:spPr bwMode="auto">
            <a:xfrm flipH="1">
              <a:off x="870" y="2144"/>
              <a:ext cx="485" cy="1"/>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6" name="Freeform 79"/>
            <p:cNvSpPr/>
            <p:nvPr/>
          </p:nvSpPr>
          <p:spPr bwMode="auto">
            <a:xfrm>
              <a:off x="1303" y="2101"/>
              <a:ext cx="52" cy="86"/>
            </a:xfrm>
            <a:custGeom>
              <a:avLst/>
              <a:gdLst>
                <a:gd name="T0" fmla="*/ 0 w 105"/>
                <a:gd name="T1" fmla="*/ 0 h 172"/>
                <a:gd name="T2" fmla="*/ 105 w 105"/>
                <a:gd name="T3" fmla="*/ 86 h 172"/>
                <a:gd name="T4" fmla="*/ 0 w 105"/>
                <a:gd name="T5" fmla="*/ 172 h 172"/>
              </a:gdLst>
              <a:ahLst/>
              <a:cxnLst>
                <a:cxn ang="0">
                  <a:pos x="T0" y="T1"/>
                </a:cxn>
                <a:cxn ang="0">
                  <a:pos x="T2" y="T3"/>
                </a:cxn>
                <a:cxn ang="0">
                  <a:pos x="T4" y="T5"/>
                </a:cxn>
              </a:cxnLst>
              <a:rect l="0" t="0" r="r" b="b"/>
              <a:pathLst>
                <a:path w="105" h="172">
                  <a:moveTo>
                    <a:pt x="0" y="0"/>
                  </a:moveTo>
                  <a:lnTo>
                    <a:pt x="105" y="86"/>
                  </a:lnTo>
                  <a:lnTo>
                    <a:pt x="0" y="17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7" name="Line 80"/>
            <p:cNvSpPr>
              <a:spLocks noChangeShapeType="1"/>
            </p:cNvSpPr>
            <p:nvPr/>
          </p:nvSpPr>
          <p:spPr bwMode="auto">
            <a:xfrm flipH="1">
              <a:off x="870" y="3331"/>
              <a:ext cx="485" cy="4"/>
            </a:xfrm>
            <a:prstGeom prst="line">
              <a:avLst/>
            </a:prstGeom>
            <a:noFill/>
            <a:ln w="1588">
              <a:solidFill>
                <a:srgbClr val="000000"/>
              </a:solidFill>
              <a:round/>
            </a:ln>
            <a:extLst>
              <a:ext uri="{909E8E84-426E-40DD-AFC4-6F175D3DCCD1}">
                <a14:hiddenFill xmlns:a14="http://schemas.microsoft.com/office/drawing/2010/main">
                  <a:no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8" name="Freeform 81"/>
            <p:cNvSpPr/>
            <p:nvPr/>
          </p:nvSpPr>
          <p:spPr bwMode="auto">
            <a:xfrm>
              <a:off x="1303" y="3288"/>
              <a:ext cx="52" cy="86"/>
            </a:xfrm>
            <a:custGeom>
              <a:avLst/>
              <a:gdLst>
                <a:gd name="T0" fmla="*/ 0 w 105"/>
                <a:gd name="T1" fmla="*/ 0 h 172"/>
                <a:gd name="T2" fmla="*/ 105 w 105"/>
                <a:gd name="T3" fmla="*/ 86 h 172"/>
                <a:gd name="T4" fmla="*/ 0 w 105"/>
                <a:gd name="T5" fmla="*/ 172 h 172"/>
              </a:gdLst>
              <a:ahLst/>
              <a:cxnLst>
                <a:cxn ang="0">
                  <a:pos x="T0" y="T1"/>
                </a:cxn>
                <a:cxn ang="0">
                  <a:pos x="T2" y="T3"/>
                </a:cxn>
                <a:cxn ang="0">
                  <a:pos x="T4" y="T5"/>
                </a:cxn>
              </a:cxnLst>
              <a:rect l="0" t="0" r="r" b="b"/>
              <a:pathLst>
                <a:path w="105" h="172">
                  <a:moveTo>
                    <a:pt x="0" y="0"/>
                  </a:moveTo>
                  <a:lnTo>
                    <a:pt x="105" y="86"/>
                  </a:lnTo>
                  <a:lnTo>
                    <a:pt x="0" y="17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69" name="Rectangle 82"/>
            <p:cNvSpPr>
              <a:spLocks noChangeArrowheads="1"/>
            </p:cNvSpPr>
            <p:nvPr/>
          </p:nvSpPr>
          <p:spPr bwMode="auto">
            <a:xfrm>
              <a:off x="3162" y="1439"/>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不</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70" name="Rectangle 83"/>
            <p:cNvSpPr>
              <a:spLocks noChangeArrowheads="1"/>
            </p:cNvSpPr>
            <p:nvPr/>
          </p:nvSpPr>
          <p:spPr bwMode="auto">
            <a:xfrm>
              <a:off x="3162" y="1540"/>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安</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71" name="Rectangle 84"/>
            <p:cNvSpPr>
              <a:spLocks noChangeArrowheads="1"/>
            </p:cNvSpPr>
            <p:nvPr/>
          </p:nvSpPr>
          <p:spPr bwMode="auto">
            <a:xfrm>
              <a:off x="3162" y="1640"/>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全</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72" name="Rectangle 85"/>
            <p:cNvSpPr>
              <a:spLocks noChangeArrowheads="1"/>
            </p:cNvSpPr>
            <p:nvPr/>
          </p:nvSpPr>
          <p:spPr bwMode="auto">
            <a:xfrm>
              <a:off x="3162" y="1741"/>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状</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73" name="Rectangle 86"/>
            <p:cNvSpPr>
              <a:spLocks noChangeArrowheads="1"/>
            </p:cNvSpPr>
            <p:nvPr/>
          </p:nvSpPr>
          <p:spPr bwMode="auto">
            <a:xfrm>
              <a:off x="3162" y="1841"/>
              <a:ext cx="10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1400" b="1">
                  <a:solidFill>
                    <a:srgbClr val="C00000"/>
                  </a:solidFill>
                  <a:ea typeface="微软雅黑" panose="020B0503020204020204" pitchFamily="34" charset="-122"/>
                  <a:sym typeface="Arial" panose="020B0604020202020204" pitchFamily="34" charset="0"/>
                </a:rPr>
                <a:t>态</a:t>
              </a:r>
              <a:endParaRPr lang="zh-CN" altLang="en-US" sz="1400" b="1">
                <a:solidFill>
                  <a:srgbClr val="C00000"/>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grpSp>
      <p:sp>
        <p:nvSpPr>
          <p:cNvPr id="13318" name="Text Box 6"/>
          <p:cNvSpPr txBox="1">
            <a:spLocks noChangeArrowheads="1"/>
          </p:cNvSpPr>
          <p:nvPr/>
        </p:nvSpPr>
        <p:spPr bwMode="auto">
          <a:xfrm>
            <a:off x="6527800" y="18796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b="1">
                <a:solidFill>
                  <a:srgbClr val="C00000"/>
                </a:solidFill>
                <a:ea typeface="微软雅黑" panose="020B0503020204020204" pitchFamily="34" charset="-122"/>
                <a:sym typeface="Arial" panose="020B0604020202020204" pitchFamily="34" charset="0"/>
              </a:rPr>
              <a:t>直接原因</a:t>
            </a:r>
            <a:endParaRPr kumimoji="1" lang="zh-CN" altLang="en-US" b="1">
              <a:solidFill>
                <a:srgbClr val="C00000"/>
              </a:solidFill>
              <a:ea typeface="微软雅黑" panose="020B0503020204020204" pitchFamily="34" charset="-122"/>
              <a:sym typeface="Arial" panose="020B0604020202020204" pitchFamily="34" charset="0"/>
            </a:endParaRPr>
          </a:p>
        </p:txBody>
      </p:sp>
      <p:sp>
        <p:nvSpPr>
          <p:cNvPr id="13319" name="Text Box 7"/>
          <p:cNvSpPr txBox="1">
            <a:spLocks noChangeArrowheads="1"/>
          </p:cNvSpPr>
          <p:nvPr/>
        </p:nvSpPr>
        <p:spPr bwMode="auto">
          <a:xfrm>
            <a:off x="5232400" y="1871663"/>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b="1">
                <a:solidFill>
                  <a:srgbClr val="C00000"/>
                </a:solidFill>
                <a:ea typeface="微软雅黑" panose="020B0503020204020204" pitchFamily="34" charset="-122"/>
                <a:sym typeface="Arial" panose="020B0604020202020204" pitchFamily="34" charset="0"/>
              </a:rPr>
              <a:t>间接原因</a:t>
            </a:r>
            <a:endParaRPr kumimoji="1" lang="zh-CN" altLang="en-US" b="1">
              <a:solidFill>
                <a:srgbClr val="C00000"/>
              </a:solidFill>
              <a:ea typeface="微软雅黑" panose="020B0503020204020204" pitchFamily="34" charset="-122"/>
              <a:sym typeface="Arial" panose="020B0604020202020204" pitchFamily="34" charset="0"/>
            </a:endParaRPr>
          </a:p>
        </p:txBody>
      </p:sp>
      <p:sp>
        <p:nvSpPr>
          <p:cNvPr id="13320" name="Text Box 8"/>
          <p:cNvSpPr txBox="1">
            <a:spLocks noChangeArrowheads="1"/>
          </p:cNvSpPr>
          <p:nvPr/>
        </p:nvSpPr>
        <p:spPr bwMode="auto">
          <a:xfrm>
            <a:off x="3935413" y="18796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b="1">
                <a:solidFill>
                  <a:srgbClr val="C00000"/>
                </a:solidFill>
                <a:ea typeface="微软雅黑" panose="020B0503020204020204" pitchFamily="34" charset="-122"/>
                <a:sym typeface="Arial" panose="020B0604020202020204" pitchFamily="34" charset="0"/>
              </a:rPr>
              <a:t>基本原因</a:t>
            </a:r>
            <a:endParaRPr kumimoji="1" lang="zh-CN" altLang="en-US" b="1">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911225" y="2133600"/>
            <a:ext cx="10440988" cy="39592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4339"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4340"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事故致因理论</a:t>
            </a:r>
            <a:endParaRPr lang="zh-CN" altLang="zh-CN">
              <a:solidFill>
                <a:schemeClr val="bg1"/>
              </a:solidFill>
              <a:ea typeface="微软雅黑" panose="020B0503020204020204" pitchFamily="34" charset="-122"/>
              <a:sym typeface="Arial" panose="020B0604020202020204" pitchFamily="34" charset="0"/>
            </a:endParaRPr>
          </a:p>
        </p:txBody>
      </p:sp>
      <p:sp>
        <p:nvSpPr>
          <p:cNvPr id="14341" name="TextBox 8"/>
          <p:cNvSpPr>
            <a:spLocks noChangeArrowheads="1"/>
          </p:cNvSpPr>
          <p:nvPr/>
        </p:nvSpPr>
        <p:spPr bwMode="auto">
          <a:xfrm>
            <a:off x="768350" y="1166813"/>
            <a:ext cx="6191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、能量观点的事故因果连锁（能量转移论）</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 name="矩形 1"/>
          <p:cNvSpPr/>
          <p:nvPr/>
        </p:nvSpPr>
        <p:spPr>
          <a:xfrm>
            <a:off x="1176338" y="2276475"/>
            <a:ext cx="9959975" cy="3724275"/>
          </a:xfrm>
          <a:prstGeom prst="rect">
            <a:avLst/>
          </a:prstGeom>
        </p:spPr>
        <p:txBody>
          <a:bodyPr>
            <a:spAutoFit/>
          </a:bodyPr>
          <a:lstStyle/>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1961</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年吉布森（</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Gibson</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1966</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年哈登（</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Haddon</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）等人提出了解释事故发生物理本质的能量意外释放论。 </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调查伤亡事故原因发现，大多数伤亡事故都是因各种形式能量的存在。能量的不正常释放。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rgbClr val="C00000"/>
                </a:solidFill>
                <a:ea typeface="微软雅黑" panose="020B0503020204020204" pitchFamily="34" charset="-122"/>
                <a:sym typeface="Arial" panose="020B0604020202020204" pitchFamily="34" charset="0"/>
              </a:rPr>
              <a:t>造成两类伤害：</a:t>
            </a:r>
            <a:endParaRPr lang="zh-CN" altLang="en-US" b="1" dirty="0">
              <a:solidFill>
                <a:srgbClr val="C00000"/>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第一类：</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施加了超过局部或全身性损伤阖值的能量引起的；</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第二类：</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由于影响了局部或全身性能量交换引起的。</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哈登认为：</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rgbClr val="C00000"/>
                </a:solidFill>
                <a:ea typeface="微软雅黑" panose="020B0503020204020204" pitchFamily="34" charset="-122"/>
                <a:sym typeface="Arial" panose="020B0604020202020204" pitchFamily="34" charset="0"/>
              </a:rPr>
              <a:t>伤害取决于：</a:t>
            </a:r>
            <a:r>
              <a:rPr lang="zh-CN" altLang="en-US" dirty="0">
                <a:solidFill>
                  <a:srgbClr val="C00000"/>
                </a:solidFill>
                <a:ea typeface="微软雅黑" panose="020B0503020204020204" pitchFamily="34" charset="-122"/>
                <a:sym typeface="Arial" panose="020B0604020202020204" pitchFamily="34" charset="0"/>
              </a:rPr>
              <a:t>能量大小、接触能量时间长短、频率、力的集中程度。</a:t>
            </a:r>
            <a:endParaRPr lang="zh-CN" altLang="en-US" dirty="0">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5363"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事故致因理论</a:t>
            </a:r>
            <a:endParaRPr lang="zh-CN" altLang="zh-CN">
              <a:solidFill>
                <a:schemeClr val="bg1"/>
              </a:solidFill>
              <a:ea typeface="微软雅黑" panose="020B0503020204020204" pitchFamily="34" charset="-122"/>
              <a:sym typeface="Arial" panose="020B0604020202020204" pitchFamily="34" charset="0"/>
            </a:endParaRPr>
          </a:p>
        </p:txBody>
      </p:sp>
      <p:sp>
        <p:nvSpPr>
          <p:cNvPr id="15364" name="TextBox 8"/>
          <p:cNvSpPr>
            <a:spLocks noChangeArrowheads="1"/>
          </p:cNvSpPr>
          <p:nvPr/>
        </p:nvSpPr>
        <p:spPr bwMode="auto">
          <a:xfrm>
            <a:off x="768350" y="1166813"/>
            <a:ext cx="6191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、能量观点的事故因果连锁（能量转移论）</a:t>
            </a:r>
            <a:endParaRPr lang="zh-CN" altLang="en-US" sz="2400">
              <a:solidFill>
                <a:srgbClr val="5F5E5C"/>
              </a:solidFill>
              <a:ea typeface="微软雅黑" panose="020B0503020204020204" pitchFamily="34" charset="-122"/>
              <a:sym typeface="Arial" panose="020B0604020202020204" pitchFamily="34" charset="0"/>
            </a:endParaRPr>
          </a:p>
        </p:txBody>
      </p:sp>
      <p:grpSp>
        <p:nvGrpSpPr>
          <p:cNvPr id="15365" name="Group 10"/>
          <p:cNvGrpSpPr/>
          <p:nvPr/>
        </p:nvGrpSpPr>
        <p:grpSpPr bwMode="auto">
          <a:xfrm>
            <a:off x="1619250" y="3213100"/>
            <a:ext cx="9013825" cy="2087563"/>
            <a:chOff x="240" y="1056"/>
            <a:chExt cx="4992" cy="1200"/>
          </a:xfrm>
        </p:grpSpPr>
        <p:sp>
          <p:nvSpPr>
            <p:cNvPr id="15368" name="Rectangle 11"/>
            <p:cNvSpPr>
              <a:spLocks noChangeArrowheads="1"/>
            </p:cNvSpPr>
            <p:nvPr/>
          </p:nvSpPr>
          <p:spPr bwMode="auto">
            <a:xfrm>
              <a:off x="240" y="1056"/>
              <a:ext cx="1008" cy="384"/>
            </a:xfrm>
            <a:prstGeom prst="rect">
              <a:avLst/>
            </a:prstGeom>
            <a:solidFill>
              <a:srgbClr val="FF6600">
                <a:alpha val="4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能量</a:t>
              </a:r>
              <a:endParaRPr kumimoji="1" lang="zh-CN" altLang="en-US">
                <a:ea typeface="微软雅黑" panose="020B0503020204020204" pitchFamily="34" charset="-122"/>
                <a:sym typeface="Arial" panose="020B0604020202020204" pitchFamily="34" charset="0"/>
              </a:endParaRPr>
            </a:p>
          </p:txBody>
        </p:sp>
        <p:sp>
          <p:nvSpPr>
            <p:cNvPr id="15369" name="Rectangle 12"/>
            <p:cNvSpPr>
              <a:spLocks noChangeArrowheads="1"/>
            </p:cNvSpPr>
            <p:nvPr/>
          </p:nvSpPr>
          <p:spPr bwMode="auto">
            <a:xfrm>
              <a:off x="1584" y="1068"/>
              <a:ext cx="1009" cy="384"/>
            </a:xfrm>
            <a:prstGeom prst="rect">
              <a:avLst/>
            </a:prstGeom>
            <a:solidFill>
              <a:srgbClr val="FF6600">
                <a:alpha val="4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屏蔽失效</a:t>
              </a:r>
              <a:endParaRPr kumimoji="1" lang="zh-CN" altLang="en-US">
                <a:ea typeface="微软雅黑" panose="020B0503020204020204" pitchFamily="34" charset="-122"/>
                <a:sym typeface="Arial" panose="020B0604020202020204" pitchFamily="34" charset="0"/>
              </a:endParaRPr>
            </a:p>
          </p:txBody>
        </p:sp>
        <p:sp>
          <p:nvSpPr>
            <p:cNvPr id="15370" name="Rectangle 13"/>
            <p:cNvSpPr>
              <a:spLocks noChangeArrowheads="1"/>
            </p:cNvSpPr>
            <p:nvPr/>
          </p:nvSpPr>
          <p:spPr bwMode="auto">
            <a:xfrm>
              <a:off x="2880" y="1056"/>
              <a:ext cx="1009" cy="384"/>
            </a:xfrm>
            <a:prstGeom prst="rect">
              <a:avLst/>
            </a:prstGeom>
            <a:solidFill>
              <a:srgbClr val="FF6600">
                <a:alpha val="4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能量释放</a:t>
              </a:r>
              <a:endParaRPr kumimoji="1" lang="zh-CN" altLang="en-US">
                <a:ea typeface="微软雅黑" panose="020B0503020204020204" pitchFamily="34" charset="-122"/>
                <a:sym typeface="Arial" panose="020B0604020202020204" pitchFamily="34" charset="0"/>
              </a:endParaRPr>
            </a:p>
          </p:txBody>
        </p:sp>
        <p:sp>
          <p:nvSpPr>
            <p:cNvPr id="15371" name="Rectangle 14"/>
            <p:cNvSpPr>
              <a:spLocks noChangeArrowheads="1"/>
            </p:cNvSpPr>
            <p:nvPr/>
          </p:nvSpPr>
          <p:spPr bwMode="auto">
            <a:xfrm>
              <a:off x="4224" y="1056"/>
              <a:ext cx="1008" cy="384"/>
            </a:xfrm>
            <a:prstGeom prst="rect">
              <a:avLst/>
            </a:prstGeom>
            <a:solidFill>
              <a:srgbClr val="FF6600">
                <a:alpha val="4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伤害</a:t>
              </a:r>
              <a:r>
                <a:rPr kumimoji="1" lang="en-US" altLang="zh-CN">
                  <a:ea typeface="微软雅黑" panose="020B0503020204020204" pitchFamily="34" charset="-122"/>
                  <a:sym typeface="Arial" panose="020B0604020202020204" pitchFamily="34" charset="0"/>
                </a:rPr>
                <a:t>/</a:t>
              </a:r>
              <a:r>
                <a:rPr kumimoji="1" lang="zh-CN" altLang="en-US">
                  <a:ea typeface="微软雅黑" panose="020B0503020204020204" pitchFamily="34" charset="-122"/>
                  <a:sym typeface="Arial" panose="020B0604020202020204" pitchFamily="34" charset="0"/>
                </a:rPr>
                <a:t>损坏</a:t>
              </a:r>
              <a:endParaRPr kumimoji="1" lang="zh-CN" altLang="en-US">
                <a:ea typeface="微软雅黑" panose="020B0503020204020204" pitchFamily="34" charset="-122"/>
                <a:sym typeface="Arial" panose="020B0604020202020204" pitchFamily="34" charset="0"/>
              </a:endParaRPr>
            </a:p>
          </p:txBody>
        </p:sp>
        <p:sp>
          <p:nvSpPr>
            <p:cNvPr id="15372" name="Rectangle 15"/>
            <p:cNvSpPr>
              <a:spLocks noChangeArrowheads="1"/>
            </p:cNvSpPr>
            <p:nvPr/>
          </p:nvSpPr>
          <p:spPr bwMode="auto">
            <a:xfrm>
              <a:off x="1632" y="1872"/>
              <a:ext cx="1009" cy="384"/>
            </a:xfrm>
            <a:prstGeom prst="rect">
              <a:avLst/>
            </a:prstGeom>
            <a:solidFill>
              <a:srgbClr val="FF6600">
                <a:alpha val="4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环境因素</a:t>
              </a:r>
              <a:endParaRPr kumimoji="1" lang="zh-CN" altLang="en-US">
                <a:ea typeface="微软雅黑" panose="020B0503020204020204" pitchFamily="34" charset="-122"/>
                <a:sym typeface="Arial" panose="020B0604020202020204" pitchFamily="34" charset="0"/>
              </a:endParaRPr>
            </a:p>
          </p:txBody>
        </p:sp>
        <p:sp>
          <p:nvSpPr>
            <p:cNvPr id="15373" name="Rectangle 16"/>
            <p:cNvSpPr>
              <a:spLocks noChangeArrowheads="1"/>
            </p:cNvSpPr>
            <p:nvPr/>
          </p:nvSpPr>
          <p:spPr bwMode="auto">
            <a:xfrm>
              <a:off x="384" y="1872"/>
              <a:ext cx="1009" cy="384"/>
            </a:xfrm>
            <a:prstGeom prst="rect">
              <a:avLst/>
            </a:prstGeom>
            <a:solidFill>
              <a:srgbClr val="FF6600">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人失误</a:t>
              </a:r>
              <a:endParaRPr kumimoji="1" lang="zh-CN" altLang="en-US">
                <a:ea typeface="微软雅黑" panose="020B0503020204020204" pitchFamily="34" charset="-122"/>
                <a:sym typeface="Arial" panose="020B0604020202020204" pitchFamily="34" charset="0"/>
              </a:endParaRPr>
            </a:p>
          </p:txBody>
        </p:sp>
        <p:sp>
          <p:nvSpPr>
            <p:cNvPr id="15374" name="Rectangle 17"/>
            <p:cNvSpPr>
              <a:spLocks noChangeArrowheads="1"/>
            </p:cNvSpPr>
            <p:nvPr/>
          </p:nvSpPr>
          <p:spPr bwMode="auto">
            <a:xfrm>
              <a:off x="2880" y="1872"/>
              <a:ext cx="1009" cy="384"/>
            </a:xfrm>
            <a:prstGeom prst="rect">
              <a:avLst/>
            </a:prstGeom>
            <a:solidFill>
              <a:srgbClr val="FF6600">
                <a:alpha val="4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a:ea typeface="微软雅黑" panose="020B0503020204020204" pitchFamily="34" charset="-122"/>
                  <a:sym typeface="Arial" panose="020B0604020202020204" pitchFamily="34" charset="0"/>
                </a:rPr>
                <a:t>物故障</a:t>
              </a:r>
              <a:endParaRPr kumimoji="1" lang="zh-CN" altLang="en-US">
                <a:ea typeface="微软雅黑" panose="020B0503020204020204" pitchFamily="34" charset="-122"/>
                <a:sym typeface="Arial" panose="020B0604020202020204" pitchFamily="34" charset="0"/>
              </a:endParaRPr>
            </a:p>
          </p:txBody>
        </p:sp>
        <p:sp>
          <p:nvSpPr>
            <p:cNvPr id="15375" name="Line 18"/>
            <p:cNvSpPr>
              <a:spLocks noChangeShapeType="1"/>
            </p:cNvSpPr>
            <p:nvPr/>
          </p:nvSpPr>
          <p:spPr bwMode="auto">
            <a:xfrm flipV="1">
              <a:off x="816" y="1440"/>
              <a:ext cx="768" cy="432"/>
            </a:xfrm>
            <a:prstGeom prst="line">
              <a:avLst/>
            </a:prstGeom>
            <a:noFill/>
            <a:ln w="28575">
              <a:solidFill>
                <a:srgbClr val="C0000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sp>
          <p:nvSpPr>
            <p:cNvPr id="15376" name="Line 19"/>
            <p:cNvSpPr>
              <a:spLocks noChangeShapeType="1"/>
            </p:cNvSpPr>
            <p:nvPr/>
          </p:nvSpPr>
          <p:spPr bwMode="auto">
            <a:xfrm flipH="1" flipV="1">
              <a:off x="2592" y="1440"/>
              <a:ext cx="768" cy="432"/>
            </a:xfrm>
            <a:prstGeom prst="line">
              <a:avLst/>
            </a:prstGeom>
            <a:noFill/>
            <a:ln w="28575">
              <a:solidFill>
                <a:srgbClr val="C0000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sp>
          <p:nvSpPr>
            <p:cNvPr id="15377" name="Line 20"/>
            <p:cNvSpPr>
              <a:spLocks noChangeShapeType="1"/>
            </p:cNvSpPr>
            <p:nvPr/>
          </p:nvSpPr>
          <p:spPr bwMode="auto">
            <a:xfrm>
              <a:off x="1248" y="1200"/>
              <a:ext cx="336" cy="0"/>
            </a:xfrm>
            <a:prstGeom prst="line">
              <a:avLst/>
            </a:prstGeom>
            <a:noFill/>
            <a:ln w="28575">
              <a:solidFill>
                <a:srgbClr val="C0000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sp>
          <p:nvSpPr>
            <p:cNvPr id="15378" name="Line 21"/>
            <p:cNvSpPr>
              <a:spLocks noChangeShapeType="1"/>
            </p:cNvSpPr>
            <p:nvPr/>
          </p:nvSpPr>
          <p:spPr bwMode="auto">
            <a:xfrm>
              <a:off x="2592" y="1248"/>
              <a:ext cx="287" cy="0"/>
            </a:xfrm>
            <a:prstGeom prst="line">
              <a:avLst/>
            </a:prstGeom>
            <a:noFill/>
            <a:ln w="28575">
              <a:solidFill>
                <a:srgbClr val="C0000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sp>
          <p:nvSpPr>
            <p:cNvPr id="15379" name="Line 22"/>
            <p:cNvSpPr>
              <a:spLocks noChangeShapeType="1"/>
            </p:cNvSpPr>
            <p:nvPr/>
          </p:nvSpPr>
          <p:spPr bwMode="auto">
            <a:xfrm>
              <a:off x="3888" y="1248"/>
              <a:ext cx="336" cy="0"/>
            </a:xfrm>
            <a:prstGeom prst="line">
              <a:avLst/>
            </a:prstGeom>
            <a:noFill/>
            <a:ln w="28575">
              <a:solidFill>
                <a:srgbClr val="C0000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sp>
          <p:nvSpPr>
            <p:cNvPr id="15380" name="Line 23"/>
            <p:cNvSpPr>
              <a:spLocks noChangeShapeType="1"/>
            </p:cNvSpPr>
            <p:nvPr/>
          </p:nvSpPr>
          <p:spPr bwMode="auto">
            <a:xfrm>
              <a:off x="2640" y="2064"/>
              <a:ext cx="239" cy="0"/>
            </a:xfrm>
            <a:prstGeom prst="line">
              <a:avLst/>
            </a:prstGeom>
            <a:noFill/>
            <a:ln w="28575">
              <a:solidFill>
                <a:srgbClr val="C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sp>
          <p:nvSpPr>
            <p:cNvPr id="15381" name="Line 24"/>
            <p:cNvSpPr>
              <a:spLocks noChangeShapeType="1"/>
            </p:cNvSpPr>
            <p:nvPr/>
          </p:nvSpPr>
          <p:spPr bwMode="auto">
            <a:xfrm>
              <a:off x="1392" y="2064"/>
              <a:ext cx="239" cy="0"/>
            </a:xfrm>
            <a:prstGeom prst="line">
              <a:avLst/>
            </a:prstGeom>
            <a:noFill/>
            <a:ln w="28575">
              <a:solidFill>
                <a:srgbClr val="C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a typeface="微软雅黑" panose="020B0503020204020204" pitchFamily="34" charset="-122"/>
                <a:sym typeface="Arial" panose="020B0604020202020204" pitchFamily="34" charset="0"/>
              </a:endParaRPr>
            </a:p>
          </p:txBody>
        </p:sp>
      </p:grpSp>
      <p:sp>
        <p:nvSpPr>
          <p:cNvPr id="15366" name="Text Box 25"/>
          <p:cNvSpPr txBox="1">
            <a:spLocks noChangeArrowheads="1"/>
          </p:cNvSpPr>
          <p:nvPr/>
        </p:nvSpPr>
        <p:spPr bwMode="auto">
          <a:xfrm>
            <a:off x="3989388" y="2225675"/>
            <a:ext cx="3727450" cy="4826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655" tIns="42328" rIns="84655" bIns="42328">
            <a:spAutoFit/>
          </a:bodyPr>
          <a:lstStyle>
            <a:lvl1pPr defTabSz="846455" eaLnBrk="0" hangingPunct="0">
              <a:defRPr>
                <a:solidFill>
                  <a:schemeClr val="tx1"/>
                </a:solidFill>
                <a:latin typeface="Arial" panose="020B0604020202020204" pitchFamily="34" charset="0"/>
                <a:ea typeface="宋体" panose="02010600030101010101" pitchFamily="2" charset="-122"/>
              </a:defRPr>
            </a:lvl1pPr>
            <a:lvl2pPr marL="742950" indent="-285750" defTabSz="846455" eaLnBrk="0" hangingPunct="0">
              <a:defRPr>
                <a:solidFill>
                  <a:schemeClr val="tx1"/>
                </a:solidFill>
                <a:latin typeface="Arial" panose="020B0604020202020204" pitchFamily="34" charset="0"/>
                <a:ea typeface="宋体" panose="02010600030101010101" pitchFamily="2" charset="-122"/>
              </a:defRPr>
            </a:lvl2pPr>
            <a:lvl3pPr marL="1143000" indent="-228600" defTabSz="846455" eaLnBrk="0" hangingPunct="0">
              <a:defRPr>
                <a:solidFill>
                  <a:schemeClr val="tx1"/>
                </a:solidFill>
                <a:latin typeface="Arial" panose="020B0604020202020204" pitchFamily="34" charset="0"/>
                <a:ea typeface="宋体" panose="02010600030101010101" pitchFamily="2" charset="-122"/>
              </a:defRPr>
            </a:lvl3pPr>
            <a:lvl4pPr marL="1600200" indent="-228600" defTabSz="846455" eaLnBrk="0" hangingPunct="0">
              <a:defRPr>
                <a:solidFill>
                  <a:schemeClr val="tx1"/>
                </a:solidFill>
                <a:latin typeface="Arial" panose="020B0604020202020204" pitchFamily="34" charset="0"/>
                <a:ea typeface="宋体" panose="02010600030101010101" pitchFamily="2" charset="-122"/>
              </a:defRPr>
            </a:lvl4pPr>
            <a:lvl5pPr marL="2057400" indent="-228600" defTabSz="846455" eaLnBrk="0" hangingPunct="0">
              <a:defRPr>
                <a:solidFill>
                  <a:schemeClr val="tx1"/>
                </a:solidFill>
                <a:latin typeface="Arial" panose="020B0604020202020204" pitchFamily="34" charset="0"/>
                <a:ea typeface="宋体" panose="02010600030101010101" pitchFamily="2" charset="-122"/>
              </a:defRPr>
            </a:lvl5pPr>
            <a:lvl6pPr marL="25146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4645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Clr>
                <a:schemeClr val="accent2"/>
              </a:buClr>
              <a:buSzPct val="80000"/>
              <a:buFont typeface="Wingdings" panose="05000000000000000000" pitchFamily="2" charset="2"/>
              <a:buNone/>
            </a:pPr>
            <a:r>
              <a:rPr kumimoji="1" lang="zh-CN" altLang="en-US" sz="2600" b="1">
                <a:solidFill>
                  <a:schemeClr val="bg1"/>
                </a:solidFill>
                <a:ea typeface="微软雅黑" panose="020B0503020204020204" pitchFamily="34" charset="-122"/>
                <a:sym typeface="Arial" panose="020B0604020202020204" pitchFamily="34" charset="0"/>
              </a:rPr>
              <a:t>能量意外释放论示意图</a:t>
            </a:r>
            <a:endParaRPr kumimoji="1" lang="zh-CN" altLang="en-US" sz="2600" b="1">
              <a:solidFill>
                <a:schemeClr val="bg1"/>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911225" y="2133600"/>
            <a:ext cx="10440988" cy="165576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387"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388"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事故致因理论</a:t>
            </a:r>
            <a:endParaRPr lang="zh-CN" altLang="zh-CN">
              <a:solidFill>
                <a:schemeClr val="bg1"/>
              </a:solidFill>
              <a:ea typeface="微软雅黑" panose="020B0503020204020204" pitchFamily="34" charset="-122"/>
              <a:sym typeface="Arial" panose="020B0604020202020204" pitchFamily="34" charset="0"/>
            </a:endParaRPr>
          </a:p>
        </p:txBody>
      </p:sp>
      <p:sp>
        <p:nvSpPr>
          <p:cNvPr id="16389"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、系统安全观点的事故因果连锁</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 name="矩形 1"/>
          <p:cNvSpPr/>
          <p:nvPr/>
        </p:nvSpPr>
        <p:spPr>
          <a:xfrm>
            <a:off x="1176338" y="2505075"/>
            <a:ext cx="9959975" cy="874407"/>
          </a:xfrm>
          <a:prstGeom prst="rect">
            <a:avLst/>
          </a:prstGeom>
        </p:spPr>
        <p:txBody>
          <a:bodyPr>
            <a:spAutoFit/>
          </a:bodyPr>
          <a:lstStyle/>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所谓系统安全，是在系统寿命期间内应用系统安全工程和管理方法，辨识系统中的危险源，并采取控制措施使其风险最小，从而使系统在规定的性能、时间和成本范围内达到最佳的安全程度。</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6391" name="Text Box 1027"/>
          <p:cNvSpPr txBox="1">
            <a:spLocks noChangeArrowheads="1"/>
          </p:cNvSpPr>
          <p:nvPr/>
        </p:nvSpPr>
        <p:spPr bwMode="auto">
          <a:xfrm>
            <a:off x="890588" y="4076700"/>
            <a:ext cx="1046162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1200"/>
              </a:spcAft>
            </a:pPr>
            <a:r>
              <a:rPr kumimoji="1" lang="zh-CN" altLang="en-US" sz="2000" b="1">
                <a:solidFill>
                  <a:schemeClr val="tx2"/>
                </a:solidFill>
                <a:ea typeface="微软雅黑" panose="020B0503020204020204" pitchFamily="34" charset="-122"/>
                <a:sym typeface="Arial" panose="020B0604020202020204" pitchFamily="34" charset="0"/>
              </a:rPr>
              <a:t>系统安全认为：系统中存在的危险源是事故发生的根本原因，防止事故就是消除、控制系统中的危险源。</a:t>
            </a:r>
            <a:endParaRPr kumimoji="1" lang="zh-CN" altLang="en-US" sz="2000" b="1">
              <a:solidFill>
                <a:schemeClr val="tx2"/>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b="1">
                <a:solidFill>
                  <a:srgbClr val="C00000"/>
                </a:solidFill>
                <a:ea typeface="微软雅黑" panose="020B0503020204020204" pitchFamily="34" charset="-122"/>
                <a:sym typeface="Arial" panose="020B0604020202020204" pitchFamily="34" charset="0"/>
              </a:rPr>
              <a:t>    第一类危险源：</a:t>
            </a:r>
            <a:r>
              <a:rPr kumimoji="1" lang="zh-CN" altLang="en-US" sz="2000">
                <a:solidFill>
                  <a:srgbClr val="C00000"/>
                </a:solidFill>
                <a:ea typeface="微软雅黑" panose="020B0503020204020204" pitchFamily="34" charset="-122"/>
                <a:sym typeface="Arial" panose="020B0604020202020204" pitchFamily="34" charset="0"/>
              </a:rPr>
              <a:t>系统中存在的，可能发生意外释放的能量（能源或能量载体）或危险物质。</a:t>
            </a:r>
            <a:endParaRPr kumimoji="1" lang="zh-CN" altLang="en-US" sz="2000">
              <a:solidFill>
                <a:srgbClr val="C00000"/>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b="1">
                <a:solidFill>
                  <a:srgbClr val="C00000"/>
                </a:solidFill>
                <a:ea typeface="微软雅黑" panose="020B0503020204020204" pitchFamily="34" charset="-122"/>
                <a:sym typeface="Arial" panose="020B0604020202020204" pitchFamily="34" charset="0"/>
              </a:rPr>
              <a:t>    第二类危险源：</a:t>
            </a:r>
            <a:r>
              <a:rPr kumimoji="1" lang="zh-CN" altLang="en-US" sz="2000">
                <a:solidFill>
                  <a:srgbClr val="C00000"/>
                </a:solidFill>
                <a:ea typeface="微软雅黑" panose="020B0503020204020204" pitchFamily="34" charset="-122"/>
                <a:sym typeface="Arial" panose="020B0604020202020204" pitchFamily="34" charset="0"/>
              </a:rPr>
              <a:t>导致能量或危险物质约束或限制措施破坏或失效的各种因素。</a:t>
            </a:r>
            <a:endParaRPr kumimoji="1" lang="zh-CN" altLang="en-US" sz="2000">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a:spLocks noChangeArrowheads="1"/>
          </p:cNvSpPr>
          <p:nvPr/>
        </p:nvSpPr>
        <p:spPr bwMode="auto">
          <a:xfrm>
            <a:off x="6167438" y="1976438"/>
            <a:ext cx="3960812" cy="2808287"/>
          </a:xfrm>
          <a:prstGeom prst="rect">
            <a:avLst/>
          </a:prstGeom>
          <a:solidFill>
            <a:srgbClr val="FF996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7411"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7412"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3</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安全技术措施</a:t>
            </a:r>
            <a:endParaRPr lang="zh-CN" altLang="zh-CN">
              <a:solidFill>
                <a:schemeClr val="bg1"/>
              </a:solidFill>
              <a:ea typeface="微软雅黑" panose="020B0503020204020204" pitchFamily="34" charset="-122"/>
              <a:sym typeface="Arial" panose="020B0604020202020204" pitchFamily="34" charset="0"/>
            </a:endParaRPr>
          </a:p>
        </p:txBody>
      </p:sp>
      <p:sp>
        <p:nvSpPr>
          <p:cNvPr id="17413" name="矩形 3"/>
          <p:cNvSpPr>
            <a:spLocks noChangeArrowheads="1"/>
          </p:cNvSpPr>
          <p:nvPr/>
        </p:nvSpPr>
        <p:spPr bwMode="auto">
          <a:xfrm>
            <a:off x="911225" y="1989138"/>
            <a:ext cx="3960813" cy="2808287"/>
          </a:xfrm>
          <a:prstGeom prst="rect">
            <a:avLst/>
          </a:prstGeom>
          <a:solidFill>
            <a:srgbClr val="92D05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7414" name="矩形 2"/>
          <p:cNvSpPr>
            <a:spLocks noChangeArrowheads="1"/>
          </p:cNvSpPr>
          <p:nvPr/>
        </p:nvSpPr>
        <p:spPr bwMode="auto">
          <a:xfrm>
            <a:off x="1079500" y="2181225"/>
            <a:ext cx="3721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 消除危险源；</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 限制能量或危险物质；</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 隔离；</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 故障</a:t>
            </a:r>
            <a:r>
              <a:rPr lang="en-US" altLang="zh-CN" sz="2000">
                <a:solidFill>
                  <a:schemeClr val="bg1"/>
                </a:solidFill>
                <a:ea typeface="微软雅黑" panose="020B0503020204020204" pitchFamily="34" charset="-122"/>
                <a:sym typeface="Arial" panose="020B0604020202020204" pitchFamily="34" charset="0"/>
              </a:rPr>
              <a:t>—</a:t>
            </a:r>
            <a:r>
              <a:rPr lang="zh-CN" altLang="en-US" sz="2000">
                <a:solidFill>
                  <a:schemeClr val="bg1"/>
                </a:solidFill>
                <a:ea typeface="微软雅黑" panose="020B0503020204020204" pitchFamily="34" charset="-122"/>
                <a:sym typeface="Arial" panose="020B0604020202020204" pitchFamily="34" charset="0"/>
              </a:rPr>
              <a:t>安全设计；</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 减少故障和失误。</a:t>
            </a:r>
            <a:endParaRPr lang="zh-CN" altLang="en-US" sz="2000">
              <a:solidFill>
                <a:schemeClr val="bg1"/>
              </a:solidFill>
              <a:ea typeface="微软雅黑" panose="020B0503020204020204" pitchFamily="34" charset="-122"/>
              <a:sym typeface="Arial" panose="020B0604020202020204" pitchFamily="34" charset="0"/>
            </a:endParaRPr>
          </a:p>
        </p:txBody>
      </p:sp>
      <p:sp>
        <p:nvSpPr>
          <p:cNvPr id="17415"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、防止事故发生的安全技术</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7416" name="TextBox 8"/>
          <p:cNvSpPr>
            <a:spLocks noChangeArrowheads="1"/>
          </p:cNvSpPr>
          <p:nvPr/>
        </p:nvSpPr>
        <p:spPr bwMode="auto">
          <a:xfrm>
            <a:off x="6024563" y="1125538"/>
            <a:ext cx="496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、避免或减少事故损失的安全技术</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7417" name="矩形 3"/>
          <p:cNvSpPr>
            <a:spLocks noChangeArrowheads="1"/>
          </p:cNvSpPr>
          <p:nvPr/>
        </p:nvSpPr>
        <p:spPr bwMode="auto">
          <a:xfrm>
            <a:off x="6311900" y="2209800"/>
            <a:ext cx="36718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隔离：远离、封闭、缓冲</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个体防护</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薄弱环节</a:t>
            </a:r>
            <a:endParaRPr lang="zh-CN" altLang="en-US" sz="200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 typeface="Wingdings" panose="05000000000000000000" pitchFamily="2" charset="2"/>
              <a:buChar char="ü"/>
            </a:pPr>
            <a:r>
              <a:rPr lang="zh-CN" altLang="en-US" sz="2000">
                <a:solidFill>
                  <a:schemeClr val="bg1"/>
                </a:solidFill>
                <a:ea typeface="微软雅黑" panose="020B0503020204020204" pitchFamily="34" charset="-122"/>
                <a:sym typeface="Arial" panose="020B0604020202020204" pitchFamily="34" charset="0"/>
              </a:rPr>
              <a:t>避难与援救</a:t>
            </a:r>
            <a:endParaRPr lang="zh-CN" altLang="en-US" sz="2000">
              <a:solidFill>
                <a:schemeClr val="bg1"/>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8435"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4</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培训和教育</a:t>
            </a:r>
            <a:endParaRPr lang="zh-CN" altLang="zh-CN">
              <a:solidFill>
                <a:schemeClr val="bg1"/>
              </a:solidFill>
              <a:ea typeface="微软雅黑" panose="020B0503020204020204" pitchFamily="34" charset="-122"/>
              <a:sym typeface="Arial" panose="020B0604020202020204" pitchFamily="34" charset="0"/>
            </a:endParaRPr>
          </a:p>
        </p:txBody>
      </p:sp>
      <p:sp>
        <p:nvSpPr>
          <p:cNvPr id="18436"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、新从业人员培训内容</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8437" name="矩形 1"/>
          <p:cNvSpPr>
            <a:spLocks noChangeArrowheads="1"/>
          </p:cNvSpPr>
          <p:nvPr/>
        </p:nvSpPr>
        <p:spPr bwMode="auto">
          <a:xfrm>
            <a:off x="911225" y="2133600"/>
            <a:ext cx="10440988" cy="30956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76475"/>
            <a:ext cx="9959975" cy="2785378"/>
          </a:xfrm>
          <a:prstGeom prst="rect">
            <a:avLst/>
          </a:prstGeom>
        </p:spPr>
        <p:txBody>
          <a:bodyPr>
            <a:spAutoFit/>
          </a:bodyPr>
          <a:lstStyle/>
          <a:p>
            <a:pPr marL="285750" indent="-285750">
              <a:lnSpc>
                <a:spcPct val="150000"/>
              </a:lnSpc>
              <a:spcAft>
                <a:spcPts val="1200"/>
              </a:spcAft>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厂级安全生产教育：</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基本知识、规章制度、劳动纪律、危害因素及措施、事故案例。</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spcAft>
                <a:spcPts val="1200"/>
              </a:spcAft>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车间级：</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车间安全状况、规章制度、危害因素及措施、事故案例。</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spcAft>
                <a:spcPts val="1200"/>
              </a:spcAft>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班组级：</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操作规程、设备、装置、劳防用品使用方法、案例。</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dirty="0">
                <a:solidFill>
                  <a:srgbClr val="C00000"/>
                </a:solidFill>
                <a:ea typeface="微软雅黑" panose="020B0503020204020204" pitchFamily="34" charset="-122"/>
                <a:sym typeface="Arial" panose="020B0604020202020204" pitchFamily="34" charset="0"/>
              </a:rPr>
              <a:t>培训教育时间不少于</a:t>
            </a:r>
            <a:r>
              <a:rPr lang="en-US" altLang="zh-CN" dirty="0">
                <a:solidFill>
                  <a:srgbClr val="C00000"/>
                </a:solidFill>
                <a:ea typeface="微软雅黑" panose="020B0503020204020204" pitchFamily="34" charset="-122"/>
                <a:sym typeface="Arial" panose="020B0604020202020204" pitchFamily="34" charset="0"/>
              </a:rPr>
              <a:t>24</a:t>
            </a:r>
            <a:r>
              <a:rPr lang="zh-CN" altLang="en-US" dirty="0">
                <a:solidFill>
                  <a:srgbClr val="C00000"/>
                </a:solidFill>
                <a:ea typeface="微软雅黑" panose="020B0503020204020204" pitchFamily="34" charset="-122"/>
                <a:sym typeface="Arial" panose="020B0604020202020204" pitchFamily="34" charset="0"/>
              </a:rPr>
              <a:t>学时，农民工再教育不得少于</a:t>
            </a:r>
            <a:r>
              <a:rPr lang="en-US" altLang="zh-CN" dirty="0">
                <a:solidFill>
                  <a:srgbClr val="C00000"/>
                </a:solidFill>
                <a:ea typeface="微软雅黑" panose="020B0503020204020204" pitchFamily="34" charset="-122"/>
                <a:sym typeface="Arial" panose="020B0604020202020204" pitchFamily="34" charset="0"/>
              </a:rPr>
              <a:t>8</a:t>
            </a:r>
            <a:r>
              <a:rPr lang="zh-CN" altLang="en-US" dirty="0">
                <a:solidFill>
                  <a:srgbClr val="C00000"/>
                </a:solidFill>
                <a:ea typeface="微软雅黑" panose="020B0503020204020204" pitchFamily="34" charset="-122"/>
                <a:sym typeface="Arial" panose="020B0604020202020204" pitchFamily="34" charset="0"/>
              </a:rPr>
              <a:t>学时。</a:t>
            </a:r>
            <a:endParaRPr lang="zh-CN" altLang="en-US" dirty="0">
              <a:solidFill>
                <a:srgbClr val="C00000"/>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dirty="0">
                <a:solidFill>
                  <a:srgbClr val="C00000"/>
                </a:solidFill>
                <a:ea typeface="微软雅黑" panose="020B0503020204020204" pitchFamily="34" charset="-122"/>
                <a:sym typeface="Arial" panose="020B0604020202020204" pitchFamily="34" charset="0"/>
              </a:rPr>
              <a:t>矿山、危险化学品、烟花爆竹不少于</a:t>
            </a:r>
            <a:r>
              <a:rPr lang="en-US" altLang="zh-CN" dirty="0">
                <a:solidFill>
                  <a:srgbClr val="C00000"/>
                </a:solidFill>
                <a:ea typeface="微软雅黑" panose="020B0503020204020204" pitchFamily="34" charset="-122"/>
                <a:sym typeface="Arial" panose="020B0604020202020204" pitchFamily="34" charset="0"/>
              </a:rPr>
              <a:t>72</a:t>
            </a:r>
            <a:r>
              <a:rPr lang="zh-CN" altLang="en-US" dirty="0">
                <a:solidFill>
                  <a:srgbClr val="C00000"/>
                </a:solidFill>
                <a:ea typeface="微软雅黑" panose="020B0503020204020204" pitchFamily="34" charset="-122"/>
                <a:sym typeface="Arial" panose="020B0604020202020204" pitchFamily="34" charset="0"/>
              </a:rPr>
              <a:t>学时，再培训不能少于</a:t>
            </a:r>
            <a:r>
              <a:rPr lang="en-US" altLang="zh-CN" dirty="0">
                <a:solidFill>
                  <a:srgbClr val="C00000"/>
                </a:solidFill>
                <a:ea typeface="微软雅黑" panose="020B0503020204020204" pitchFamily="34" charset="-122"/>
                <a:sym typeface="Arial" panose="020B0604020202020204" pitchFamily="34" charset="0"/>
              </a:rPr>
              <a:t>20</a:t>
            </a:r>
            <a:r>
              <a:rPr lang="zh-CN" altLang="en-US" dirty="0">
                <a:solidFill>
                  <a:srgbClr val="C00000"/>
                </a:solidFill>
                <a:ea typeface="微软雅黑" panose="020B0503020204020204" pitchFamily="34" charset="-122"/>
                <a:sym typeface="Arial" panose="020B0604020202020204" pitchFamily="34" charset="0"/>
              </a:rPr>
              <a:t>学时。</a:t>
            </a:r>
            <a:endParaRPr lang="zh-CN" altLang="en-US" dirty="0">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9459"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4</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培训和教育</a:t>
            </a:r>
            <a:endParaRPr lang="zh-CN" altLang="zh-CN">
              <a:solidFill>
                <a:schemeClr val="bg1"/>
              </a:solidFill>
              <a:ea typeface="微软雅黑" panose="020B0503020204020204" pitchFamily="34" charset="-122"/>
              <a:sym typeface="Arial" panose="020B0604020202020204" pitchFamily="34" charset="0"/>
            </a:endParaRPr>
          </a:p>
        </p:txBody>
      </p:sp>
      <p:sp>
        <p:nvSpPr>
          <p:cNvPr id="19460"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、特种作业人员培训</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9461" name="矩形 1"/>
          <p:cNvSpPr>
            <a:spLocks noChangeArrowheads="1"/>
          </p:cNvSpPr>
          <p:nvPr/>
        </p:nvSpPr>
        <p:spPr bwMode="auto">
          <a:xfrm>
            <a:off x="911225" y="2133600"/>
            <a:ext cx="10440988" cy="187166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76475"/>
            <a:ext cx="9959975" cy="1646605"/>
          </a:xfrm>
          <a:prstGeom prst="rect">
            <a:avLst/>
          </a:prstGeom>
        </p:spPr>
        <p:txBody>
          <a:bodyPr>
            <a:spAutoFit/>
          </a:bodyPr>
          <a:lstStyle/>
          <a:p>
            <a:pPr marL="285750" indent="-285750">
              <a:lnSpc>
                <a:spcPct val="150000"/>
              </a:lnSpc>
              <a:spcAft>
                <a:spcPts val="1200"/>
              </a:spcAft>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离开岗位</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6</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个月以上应经过实际操作考核；</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spcAft>
                <a:spcPts val="1200"/>
              </a:spcAft>
              <a:buFont typeface="Wingdings" panose="05000000000000000000" pitchFamily="2" charset="2"/>
              <a:buChar char="ü"/>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特种作业证</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每</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2</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年进行</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次复审；</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spcAft>
                <a:spcPts val="1200"/>
              </a:spcAft>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连续从事本岗位</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10</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年以上，每</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4</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年进行</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次复审。</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9463" name="Text Box 1026"/>
          <p:cNvSpPr txBox="1">
            <a:spLocks noChangeArrowheads="1"/>
          </p:cNvSpPr>
          <p:nvPr/>
        </p:nvSpPr>
        <p:spPr bwMode="auto">
          <a:xfrm>
            <a:off x="911225" y="4268788"/>
            <a:ext cx="10440988"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565150" indent="-1079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pPr>
            <a:r>
              <a:rPr kumimoji="1" lang="zh-CN" altLang="en-US" sz="2000" b="1">
                <a:solidFill>
                  <a:srgbClr val="C00000"/>
                </a:solidFill>
                <a:ea typeface="微软雅黑" panose="020B0503020204020204" pitchFamily="34" charset="-122"/>
                <a:sym typeface="Arial" panose="020B0604020202020204" pitchFamily="34" charset="0"/>
              </a:rPr>
              <a:t>特种作业：</a:t>
            </a:r>
            <a:r>
              <a:rPr kumimoji="1" lang="zh-CN" altLang="en-US" sz="2000">
                <a:solidFill>
                  <a:srgbClr val="C00000"/>
                </a:solidFill>
                <a:ea typeface="微软雅黑" panose="020B0503020204020204" pitchFamily="34" charset="-122"/>
                <a:sym typeface="Arial" panose="020B0604020202020204" pitchFamily="34" charset="0"/>
              </a:rPr>
              <a:t>容易发生人员伤亡事故，对操作者本人、他人及周围设备、设施的安全有重大危害的作业。</a:t>
            </a:r>
            <a:endParaRPr kumimoji="1" lang="zh-CN" altLang="en-US" sz="2000">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05283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41605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0483"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4</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培训和教育</a:t>
            </a:r>
            <a:endParaRPr lang="zh-CN" altLang="zh-CN">
              <a:solidFill>
                <a:schemeClr val="bg1"/>
              </a:solidFill>
              <a:ea typeface="微软雅黑" panose="020B0503020204020204" pitchFamily="34" charset="-122"/>
              <a:sym typeface="Arial" panose="020B0604020202020204" pitchFamily="34" charset="0"/>
            </a:endParaRPr>
          </a:p>
        </p:txBody>
      </p:sp>
      <p:sp>
        <p:nvSpPr>
          <p:cNvPr id="20484"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、特种作业人员培训</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8" name="Text Box 1027"/>
          <p:cNvSpPr txBox="1">
            <a:spLocks noChangeArrowheads="1"/>
          </p:cNvSpPr>
          <p:nvPr/>
        </p:nvSpPr>
        <p:spPr bwMode="auto">
          <a:xfrm>
            <a:off x="1665288" y="1700213"/>
            <a:ext cx="4699000" cy="471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defRPr/>
            </a:pPr>
            <a:r>
              <a:rPr lang="zh-CN" altLang="en-US" sz="2000" b="1" dirty="0">
                <a:solidFill>
                  <a:srgbClr val="C00000"/>
                </a:solidFill>
                <a:ea typeface="微软雅黑" panose="020B0503020204020204" pitchFamily="34" charset="-122"/>
                <a:sym typeface="Arial" panose="020B0604020202020204" pitchFamily="34" charset="0"/>
              </a:rPr>
              <a:t>特种作业分类：</a:t>
            </a:r>
            <a:endParaRPr lang="zh-CN" altLang="en-US" sz="2000" b="1" dirty="0">
              <a:solidFill>
                <a:srgbClr val="C00000"/>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电工作业；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金属焊接、切割作业；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起重机械</a:t>
            </a:r>
            <a:r>
              <a:rPr lang="en-US" altLang="zh-CN" sz="2000"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含电梯</a:t>
            </a:r>
            <a:r>
              <a:rPr lang="en-US" altLang="zh-CN" sz="2000"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企业内机动车辆驾驶；</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登高架设作业；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锅炉作业</a:t>
            </a:r>
            <a:r>
              <a:rPr lang="en-US" altLang="zh-CN" sz="2000"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含水质化验</a:t>
            </a:r>
            <a:r>
              <a:rPr lang="en-US" altLang="zh-CN" sz="2000"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压力容器操作；</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制冷作业；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爆破作业；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9" name="Text Box 1028"/>
          <p:cNvSpPr txBox="1">
            <a:spLocks noChangeArrowheads="1"/>
          </p:cNvSpPr>
          <p:nvPr/>
        </p:nvSpPr>
        <p:spPr bwMode="auto">
          <a:xfrm>
            <a:off x="6237288" y="2235200"/>
            <a:ext cx="4611687" cy="378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矿山通风作业；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矿山排水作业；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矿山安全检查作业；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矿山提升运输作业；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采掘（剥）作业；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矿山救护作业；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危险物品作业；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a:p>
            <a:pPr marL="800100" lvl="1" indent="-342900">
              <a:lnSpc>
                <a:spcPct val="150000"/>
              </a:lnSpc>
              <a:buFont typeface="Wingdings" panose="05000000000000000000" pitchFamily="2" charset="2"/>
              <a:buChar char="ü"/>
              <a:defRPr/>
            </a:pPr>
            <a:r>
              <a:rPr lang="zh-CN" altLang="en-US" sz="2000" dirty="0">
                <a:solidFill>
                  <a:schemeClr val="tx1">
                    <a:lumMod val="65000"/>
                    <a:lumOff val="35000"/>
                  </a:schemeClr>
                </a:solidFill>
                <a:ea typeface="微软雅黑" panose="020B0503020204020204" pitchFamily="34" charset="-122"/>
                <a:sym typeface="Arial" panose="020B0604020202020204" pitchFamily="34" charset="0"/>
              </a:rPr>
              <a:t>经国家局批准的其它的作业。</a:t>
            </a:r>
            <a:endParaRPr lang="zh-CN" altLang="en-US" sz="2000"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1507" name="TextBox 6"/>
          <p:cNvSpPr>
            <a:spLocks noChangeArrowheads="1"/>
          </p:cNvSpPr>
          <p:nvPr/>
        </p:nvSpPr>
        <p:spPr bwMode="auto">
          <a:xfrm>
            <a:off x="1631950" y="301645"/>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5</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建设项目“三同时”</a:t>
            </a:r>
            <a:endParaRPr lang="zh-CN" altLang="zh-CN">
              <a:solidFill>
                <a:schemeClr val="bg1"/>
              </a:solidFill>
              <a:ea typeface="微软雅黑" panose="020B0503020204020204" pitchFamily="34" charset="-122"/>
              <a:sym typeface="Arial" panose="020B0604020202020204" pitchFamily="34" charset="0"/>
            </a:endParaRPr>
          </a:p>
        </p:txBody>
      </p:sp>
      <p:sp>
        <p:nvSpPr>
          <p:cNvPr id="21508"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、定义及适用范围</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1509" name="矩形 1"/>
          <p:cNvSpPr>
            <a:spLocks noChangeArrowheads="1"/>
          </p:cNvSpPr>
          <p:nvPr/>
        </p:nvSpPr>
        <p:spPr bwMode="auto">
          <a:xfrm>
            <a:off x="911225" y="2133600"/>
            <a:ext cx="10440988" cy="22320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76475"/>
            <a:ext cx="9959975" cy="1908215"/>
          </a:xfrm>
          <a:prstGeom prst="rect">
            <a:avLst/>
          </a:prstGeom>
        </p:spPr>
        <p:txBody>
          <a:bodyPr>
            <a:spAutoFit/>
          </a:bodyPr>
          <a:lstStyle/>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定义：</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是指生产经营单位的新建、改建、扩建工程项目的安全设施，必须与主体工程同时设计、同时施工、同时投入生产和使用。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我国镜内的新建、改建、扩建项目，包括在我国镜内建设的中外合资、中外合作和外商独资的建设项目</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2531" name="TextBox 6"/>
          <p:cNvSpPr>
            <a:spLocks noChangeArrowheads="1"/>
          </p:cNvSpPr>
          <p:nvPr/>
        </p:nvSpPr>
        <p:spPr bwMode="auto">
          <a:xfrm>
            <a:off x="1631950" y="301645"/>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5</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建设项目“三同时”</a:t>
            </a:r>
            <a:endParaRPr lang="zh-CN" altLang="zh-CN">
              <a:solidFill>
                <a:schemeClr val="bg1"/>
              </a:solidFill>
              <a:ea typeface="微软雅黑" panose="020B0503020204020204" pitchFamily="34" charset="-122"/>
              <a:sym typeface="Arial" panose="020B0604020202020204" pitchFamily="34" charset="0"/>
            </a:endParaRPr>
          </a:p>
        </p:txBody>
      </p:sp>
      <p:sp>
        <p:nvSpPr>
          <p:cNvPr id="22532"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、法律依据</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2533" name="矩形 1"/>
          <p:cNvSpPr>
            <a:spLocks noChangeArrowheads="1"/>
          </p:cNvSpPr>
          <p:nvPr/>
        </p:nvSpPr>
        <p:spPr bwMode="auto">
          <a:xfrm>
            <a:off x="911225" y="2133600"/>
            <a:ext cx="10440988" cy="3671888"/>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76475"/>
            <a:ext cx="9959975" cy="3461385"/>
          </a:xfrm>
          <a:prstGeom prst="rect">
            <a:avLst/>
          </a:prstGeom>
        </p:spPr>
        <p:txBody>
          <a:bodyPr>
            <a:spAutoFit/>
          </a:bodyPr>
          <a:lstStyle/>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劳动法</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》53</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条：</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新建、改建、扩建工程的劳动安全卫生设施必须与主体工程同时设计、同时施工、同时投入生产和使用。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安全生产法</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》24</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条：</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生产经营单位新建、改建、扩建工程项目（以下统称建设项目）的安全设施，必须与主体工程同时设计、同时施工、同时投入生产和使用。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职业病防治法</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》16</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条</a:t>
            </a:r>
            <a:r>
              <a:rPr lang="zh-CN" altLang="en-US" b="1">
                <a:solidFill>
                  <a:schemeClr val="tx1">
                    <a:lumMod val="65000"/>
                    <a:lumOff val="35000"/>
                  </a:schemeClr>
                </a:solidFill>
                <a:ea typeface="微软雅黑" panose="020B0503020204020204" pitchFamily="34" charset="-122"/>
                <a:sym typeface="Arial" panose="020B0604020202020204" pitchFamily="34" charset="0"/>
              </a:rPr>
              <a:t>：</a:t>
            </a:r>
            <a:r>
              <a:rPr lang="zh-CN" altLang="en-US">
                <a:solidFill>
                  <a:schemeClr val="tx1">
                    <a:lumMod val="65000"/>
                    <a:lumOff val="35000"/>
                  </a:schemeClr>
                </a:solidFill>
                <a:ea typeface="微软雅黑" panose="020B0503020204020204" pitchFamily="34" charset="-122"/>
                <a:sym typeface="Arial" panose="020B0604020202020204" pitchFamily="34" charset="0"/>
              </a:rPr>
              <a:t>建设项目</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的职业病防护设施与主体工程同时设计，同时施工，同时投入生产和使用。  </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建设项目（工程）劳动安全卫生监察规定</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劳动部</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3</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号令，</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1997</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3555" name="TextBox 6"/>
          <p:cNvSpPr>
            <a:spLocks noChangeArrowheads="1"/>
          </p:cNvSpPr>
          <p:nvPr/>
        </p:nvSpPr>
        <p:spPr bwMode="auto">
          <a:xfrm>
            <a:off x="1631950" y="301645"/>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5</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建设项目“三同时”</a:t>
            </a:r>
            <a:endParaRPr lang="zh-CN" altLang="zh-CN">
              <a:solidFill>
                <a:schemeClr val="bg1"/>
              </a:solidFill>
              <a:ea typeface="微软雅黑" panose="020B0503020204020204" pitchFamily="34" charset="-122"/>
              <a:sym typeface="Arial" panose="020B0604020202020204" pitchFamily="34" charset="0"/>
            </a:endParaRPr>
          </a:p>
        </p:txBody>
      </p:sp>
      <p:sp>
        <p:nvSpPr>
          <p:cNvPr id="23556"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、内容</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3557" name="矩形 1"/>
          <p:cNvSpPr>
            <a:spLocks noChangeArrowheads="1"/>
          </p:cNvSpPr>
          <p:nvPr/>
        </p:nvSpPr>
        <p:spPr bwMode="auto">
          <a:xfrm>
            <a:off x="911225" y="2133600"/>
            <a:ext cx="10440988" cy="425767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05038"/>
            <a:ext cx="9959975" cy="4186237"/>
          </a:xfrm>
          <a:prstGeom prst="rect">
            <a:avLst/>
          </a:prstGeom>
        </p:spPr>
        <p:txBody>
          <a:bodyPr>
            <a:spAutoFit/>
          </a:bodyPr>
          <a:lstStyle/>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）可行性研究阶段：</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劳动安全卫生专门章节</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主要危害因素及措施、设施资金预算。</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b="1" dirty="0">
                <a:solidFill>
                  <a:srgbClr val="C00000"/>
                </a:solidFill>
                <a:ea typeface="微软雅黑" panose="020B0503020204020204" pitchFamily="34" charset="-122"/>
                <a:sym typeface="Arial" panose="020B0604020202020204" pitchFamily="34" charset="0"/>
              </a:rPr>
              <a:t>以下情况需做预评价：</a:t>
            </a:r>
            <a:endParaRPr lang="en-US" altLang="zh-CN" b="1" dirty="0">
              <a:solidFill>
                <a:srgbClr val="C00000"/>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大中型或限额以上建设项目</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火灾危险性生产类别为甲类</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爆炸危险场所等级：特别、高度危险</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职业性接触毒物：</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级、</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2</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级</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大量生产和使用石棉或</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10%</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以上游离二氧化硅</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安监机构确认的其他</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gn="ctr">
              <a:lnSpc>
                <a:spcPct val="150000"/>
              </a:lnSpc>
              <a:defRPr/>
            </a:pPr>
            <a:r>
              <a:rPr lang="zh-CN" altLang="en-US" sz="2000" b="1" dirty="0">
                <a:solidFill>
                  <a:srgbClr val="C00000"/>
                </a:solidFill>
                <a:ea typeface="微软雅黑" panose="020B0503020204020204" pitchFamily="34" charset="-122"/>
                <a:sym typeface="Arial" panose="020B0604020202020204" pitchFamily="34" charset="0"/>
              </a:rPr>
              <a:t>     预评价报告报安全监管局</a:t>
            </a:r>
            <a:endParaRPr lang="zh-CN" altLang="en-US" sz="2000" b="1" dirty="0">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4579" name="TextBox 6"/>
          <p:cNvSpPr>
            <a:spLocks noChangeArrowheads="1"/>
          </p:cNvSpPr>
          <p:nvPr/>
        </p:nvSpPr>
        <p:spPr bwMode="auto">
          <a:xfrm>
            <a:off x="1631950" y="301645"/>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5</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建设项目“三同时”</a:t>
            </a:r>
            <a:endParaRPr lang="zh-CN" altLang="zh-CN">
              <a:solidFill>
                <a:schemeClr val="bg1"/>
              </a:solidFill>
              <a:ea typeface="微软雅黑" panose="020B0503020204020204" pitchFamily="34" charset="-122"/>
              <a:sym typeface="Arial" panose="020B0604020202020204" pitchFamily="34" charset="0"/>
            </a:endParaRPr>
          </a:p>
        </p:txBody>
      </p:sp>
      <p:sp>
        <p:nvSpPr>
          <p:cNvPr id="24580"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、内容</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4581" name="矩形 1"/>
          <p:cNvSpPr>
            <a:spLocks noChangeArrowheads="1"/>
          </p:cNvSpPr>
          <p:nvPr/>
        </p:nvSpPr>
        <p:spPr bwMode="auto">
          <a:xfrm>
            <a:off x="911225" y="2133600"/>
            <a:ext cx="10440988" cy="4103688"/>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76475"/>
            <a:ext cx="9959975" cy="3832225"/>
          </a:xfrm>
          <a:prstGeom prst="rect">
            <a:avLst/>
          </a:prstGeom>
        </p:spPr>
        <p:txBody>
          <a:bodyPr>
            <a:spAutoFit/>
          </a:bodyPr>
          <a:lstStyle/>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2</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）初步设计阶段：</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劳动安全卫生专篇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主要危害因素及措施，设施资金预算，机构、人员配备。</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依据预评价报告和安全监管局的批复完善初步设计</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提交预评价报告和初步设计文件给安全监管局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批复</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劳动安全卫生专篇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3</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）施工阶段</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4</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）试生产：</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调试劳动安全卫生设施、培训教育、制定规章、事故预防、应急预案正常后，委托做劳动安全卫生监测、检验，做验收评价报告。</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5</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）验收：</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提交验收报告，并经现场验收后，安监部门验收审批。</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5603" name="TextBox 6"/>
          <p:cNvSpPr>
            <a:spLocks noChangeArrowheads="1"/>
          </p:cNvSpPr>
          <p:nvPr/>
        </p:nvSpPr>
        <p:spPr bwMode="auto">
          <a:xfrm>
            <a:off x="1631950" y="301645"/>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5</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建设项目“三同时”</a:t>
            </a:r>
            <a:endParaRPr lang="zh-CN" altLang="zh-CN">
              <a:solidFill>
                <a:schemeClr val="bg1"/>
              </a:solidFill>
              <a:ea typeface="微软雅黑" panose="020B0503020204020204" pitchFamily="34" charset="-122"/>
              <a:sym typeface="Arial" panose="020B0604020202020204" pitchFamily="34" charset="0"/>
            </a:endParaRPr>
          </a:p>
        </p:txBody>
      </p:sp>
      <p:sp>
        <p:nvSpPr>
          <p:cNvPr id="25604"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、检查方法</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5605" name="矩形 1"/>
          <p:cNvSpPr>
            <a:spLocks noChangeArrowheads="1"/>
          </p:cNvSpPr>
          <p:nvPr/>
        </p:nvSpPr>
        <p:spPr bwMode="auto">
          <a:xfrm>
            <a:off x="911225" y="1844675"/>
            <a:ext cx="10440988" cy="14827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1916113"/>
            <a:ext cx="9959975" cy="1339850"/>
          </a:xfrm>
          <a:prstGeom prst="rect">
            <a:avLst/>
          </a:prstGeom>
        </p:spPr>
        <p:txBody>
          <a:bodyPr>
            <a:spAutoFit/>
          </a:bodyPr>
          <a:lstStyle/>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常规检查：</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感官，辅助简单工具、仪表。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安全检查表法：</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事先列出各层次不安全因素，编制成表格。</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仪器检查法：</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仪器、设备缺陷，作业环境。</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25607" name="TextBox 8"/>
          <p:cNvSpPr>
            <a:spLocks noChangeArrowheads="1"/>
          </p:cNvSpPr>
          <p:nvPr/>
        </p:nvSpPr>
        <p:spPr bwMode="auto">
          <a:xfrm>
            <a:off x="766763" y="357346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5</a:t>
            </a:r>
            <a:r>
              <a:rPr lang="zh-CN" altLang="en-US" sz="2400">
                <a:solidFill>
                  <a:srgbClr val="5F5E5C"/>
                </a:solidFill>
                <a:ea typeface="微软雅黑" panose="020B0503020204020204" pitchFamily="34" charset="-122"/>
                <a:sym typeface="Arial" panose="020B0604020202020204" pitchFamily="34" charset="0"/>
              </a:rPr>
              <a:t>、检查工作程序</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5608" name="矩形 1"/>
          <p:cNvSpPr>
            <a:spLocks noChangeArrowheads="1"/>
          </p:cNvSpPr>
          <p:nvPr/>
        </p:nvSpPr>
        <p:spPr bwMode="auto">
          <a:xfrm>
            <a:off x="911225" y="4294188"/>
            <a:ext cx="10440988" cy="215900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9" name="矩形 8"/>
          <p:cNvSpPr/>
          <p:nvPr/>
        </p:nvSpPr>
        <p:spPr>
          <a:xfrm>
            <a:off x="1176338" y="4319588"/>
            <a:ext cx="9959975" cy="2170112"/>
          </a:xfrm>
          <a:prstGeom prst="rect">
            <a:avLst/>
          </a:prstGeom>
        </p:spPr>
        <p:txBody>
          <a:bodyPr>
            <a:spAutoFit/>
          </a:bodyPr>
          <a:lstStyle/>
          <a:p>
            <a:pPr marL="285750" indent="-285750">
              <a:lnSpc>
                <a:spcPct val="150000"/>
              </a:lnSpc>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准备</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 实施检查：</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访谈、查阅文件与记录、现场观察、仪器测量</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 通过分析作出判断</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 处理决定</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 落实整改</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6627" name="TextBox 6"/>
          <p:cNvSpPr>
            <a:spLocks noChangeArrowheads="1"/>
          </p:cNvSpPr>
          <p:nvPr/>
        </p:nvSpPr>
        <p:spPr bwMode="auto">
          <a:xfrm>
            <a:off x="1631950" y="301645"/>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6</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安全生产监督监察</a:t>
            </a:r>
            <a:endParaRPr lang="zh-CN" altLang="zh-CN">
              <a:solidFill>
                <a:schemeClr val="bg1"/>
              </a:solidFill>
              <a:ea typeface="微软雅黑" panose="020B0503020204020204" pitchFamily="34" charset="-122"/>
              <a:sym typeface="Arial" panose="020B0604020202020204" pitchFamily="34" charset="0"/>
            </a:endParaRPr>
          </a:p>
        </p:txBody>
      </p:sp>
      <p:sp>
        <p:nvSpPr>
          <p:cNvPr id="26628"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、安全生产监督管理体制</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6629" name="矩形 1"/>
          <p:cNvSpPr>
            <a:spLocks noChangeArrowheads="1"/>
          </p:cNvSpPr>
          <p:nvPr/>
        </p:nvSpPr>
        <p:spPr bwMode="auto">
          <a:xfrm>
            <a:off x="911225" y="1773238"/>
            <a:ext cx="10440988" cy="302418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1773238"/>
            <a:ext cx="9959975" cy="3000821"/>
          </a:xfrm>
          <a:prstGeom prst="rect">
            <a:avLst/>
          </a:prstGeom>
        </p:spPr>
        <p:txBody>
          <a:bodyPr>
            <a:spAutoFit/>
          </a:bodyPr>
          <a:lstStyle/>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第一级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安监部门和其他负有安全监管部门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第二级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监察部门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第三级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中介机构</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第四级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社会公众</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第五级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工会</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第六级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新闻媒体</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第七级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居民委员会、村民委员会</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26631" name="TextBox 8"/>
          <p:cNvSpPr>
            <a:spLocks noChangeArrowheads="1"/>
          </p:cNvSpPr>
          <p:nvPr/>
        </p:nvSpPr>
        <p:spPr bwMode="auto">
          <a:xfrm>
            <a:off x="768350" y="4938713"/>
            <a:ext cx="496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、特种设备安全监察</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6632" name="矩形 1"/>
          <p:cNvSpPr>
            <a:spLocks noChangeArrowheads="1"/>
          </p:cNvSpPr>
          <p:nvPr/>
        </p:nvSpPr>
        <p:spPr bwMode="auto">
          <a:xfrm>
            <a:off x="911225" y="5602288"/>
            <a:ext cx="10440988" cy="92233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9" name="矩形 8"/>
          <p:cNvSpPr/>
          <p:nvPr/>
        </p:nvSpPr>
        <p:spPr>
          <a:xfrm>
            <a:off x="1176338" y="5602288"/>
            <a:ext cx="9959975" cy="874407"/>
          </a:xfrm>
          <a:prstGeom prst="rect">
            <a:avLst/>
          </a:prstGeom>
        </p:spPr>
        <p:txBody>
          <a:bodyPr>
            <a:spAutoFit/>
          </a:bodyPr>
          <a:lstStyle/>
          <a:p>
            <a:pPr>
              <a:lnSpc>
                <a:spcPct val="150000"/>
              </a:lnSpc>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特种设备实行专项安全监察体制</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b="1" dirty="0">
                <a:solidFill>
                  <a:srgbClr val="C00000"/>
                </a:solidFill>
                <a:ea typeface="微软雅黑" panose="020B0503020204020204" pitchFamily="34" charset="-122"/>
                <a:sym typeface="Arial" panose="020B0604020202020204" pitchFamily="34" charset="0"/>
              </a:rPr>
              <a:t>注意：</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我国安全生产监督管理体制是</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rgbClr val="C00000"/>
                </a:solidFill>
                <a:ea typeface="微软雅黑" panose="020B0503020204020204" pitchFamily="34" charset="-122"/>
                <a:sym typeface="Arial" panose="020B0604020202020204" pitchFamily="34" charset="0"/>
              </a:rPr>
              <a:t>综合监督管理与专项安全监察相结合</a:t>
            </a:r>
            <a:endParaRPr lang="zh-CN" altLang="en-US" dirty="0">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7651" name="TextBox 6"/>
          <p:cNvSpPr>
            <a:spLocks noChangeArrowheads="1"/>
          </p:cNvSpPr>
          <p:nvPr/>
        </p:nvSpPr>
        <p:spPr bwMode="auto">
          <a:xfrm>
            <a:off x="1416050"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7</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各类安全评价的不同点</a:t>
            </a:r>
            <a:endParaRPr lang="zh-CN" altLang="zh-CN">
              <a:solidFill>
                <a:schemeClr val="bg1"/>
              </a:solidFill>
              <a:ea typeface="微软雅黑" panose="020B0503020204020204" pitchFamily="34" charset="-122"/>
              <a:sym typeface="Arial" panose="020B0604020202020204" pitchFamily="34" charset="0"/>
            </a:endParaRPr>
          </a:p>
        </p:txBody>
      </p:sp>
      <p:graphicFrame>
        <p:nvGraphicFramePr>
          <p:cNvPr id="7" name="Group 42"/>
          <p:cNvGraphicFramePr>
            <a:graphicFrameLocks noGrp="1"/>
          </p:cNvGraphicFramePr>
          <p:nvPr/>
        </p:nvGraphicFramePr>
        <p:xfrm>
          <a:off x="1416050" y="1557338"/>
          <a:ext cx="9504363" cy="4094163"/>
        </p:xfrm>
        <a:graphic>
          <a:graphicData uri="http://schemas.openxmlformats.org/drawingml/2006/table">
            <a:tbl>
              <a:tblPr/>
              <a:tblGrid>
                <a:gridCol w="1800069"/>
                <a:gridCol w="2544871"/>
                <a:gridCol w="2455836"/>
                <a:gridCol w="2703587"/>
              </a:tblGrid>
              <a:tr h="575878">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项目</a:t>
                      </a:r>
                      <a:endParaRPr kumimoji="1" lang="zh-CN" altLang="en-US" sz="1800" b="1"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91436" marR="91436"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预评价</a:t>
                      </a:r>
                      <a:endParaRPr kumimoji="1" lang="zh-CN" altLang="en-US" sz="1800" b="1"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91436" marR="91436"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验收评价</a:t>
                      </a:r>
                      <a:endParaRPr kumimoji="1" lang="zh-CN" altLang="en-US" sz="1800" b="1"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91436" marR="91436"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综合评价</a:t>
                      </a:r>
                      <a:endParaRPr kumimoji="1" lang="zh-CN" altLang="en-US" sz="1800" b="1"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91436" marR="91436"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878">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依据设计文件</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可行性研究报告</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详细设计</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详细和修改设计</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878">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依据资料</a:t>
                      </a:r>
                      <a:endPar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类比工程</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现场资料</a:t>
                      </a:r>
                      <a:endPar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现场资料</a:t>
                      </a:r>
                      <a:endPar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600">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进行时间</a:t>
                      </a:r>
                      <a:endPar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可行性研究阶段</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正式运行之前</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正式运行之后</a:t>
                      </a:r>
                      <a:endPar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3929">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评价重点</a:t>
                      </a:r>
                      <a:endParaRPr kumimoji="1" lang="zh-CN" altLang="en-US" sz="1800" b="0" i="0" u="none" strike="noStrike" cap="none" normalizeH="0" baseline="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93675" indent="-19367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73075">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1.</a:t>
                      </a: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可行性</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2.</a:t>
                      </a: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可能危险危害因素</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3.</a:t>
                      </a:r>
                      <a:r>
                        <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设计时的措施</a:t>
                      </a:r>
                      <a:endParaRPr kumimoji="1" lang="zh-CN" altLang="en-US"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38098" marR="38098"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93675" indent="-19367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sym typeface="Arial" panose="020B0604020202020204" pitchFamily="34" charset="0"/>
                        </a:rPr>
                        <a:t>1</a:t>
                      </a:r>
                      <a:r>
                        <a:rPr kumimoji="1" lang="en-US" altLang="zh-CN"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a:t>
                      </a:r>
                      <a:r>
                        <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法规符合性</a:t>
                      </a:r>
                      <a:endPar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2.</a:t>
                      </a:r>
                      <a:r>
                        <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存在危险危害因素</a:t>
                      </a:r>
                      <a:endPar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3.</a:t>
                      </a:r>
                      <a:r>
                        <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措施的有效性</a:t>
                      </a:r>
                      <a:endPar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38098" marR="38098"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93675" indent="-19367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73075">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1.</a:t>
                      </a:r>
                      <a:r>
                        <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适应性</a:t>
                      </a:r>
                      <a:endPar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2.</a:t>
                      </a:r>
                      <a:r>
                        <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存在危险危害因素</a:t>
                      </a:r>
                      <a:endPar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193675" marR="0" lvl="0" indent="-193675" algn="l" defTabSz="914400" rtl="0" eaLnBrk="1" fontAlgn="base" latinLnBrk="0" hangingPunct="1">
                        <a:lnSpc>
                          <a:spcPct val="150000"/>
                        </a:lnSpc>
                        <a:spcBef>
                          <a:spcPct val="0"/>
                        </a:spcBef>
                        <a:spcAft>
                          <a:spcPct val="0"/>
                        </a:spcAft>
                        <a:buClr>
                          <a:schemeClr val="tx2"/>
                        </a:buClr>
                        <a:buSzPct val="65000"/>
                        <a:buFont typeface="Wingdings" panose="05000000000000000000" pitchFamily="2" charset="2"/>
                        <a:buNone/>
                      </a:pPr>
                      <a:r>
                        <a:rPr kumimoji="1" lang="en-US" altLang="zh-CN"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3.</a:t>
                      </a:r>
                      <a:r>
                        <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整改措施</a:t>
                      </a:r>
                      <a:endParaRPr kumimoji="1" lang="zh-CN" altLang="en-US" sz="1800" b="0" i="0" u="none" strike="noStrike" kern="1200" cap="none" normalizeH="0" baseline="0" dirty="0">
                        <a:ln>
                          <a:noFill/>
                        </a:ln>
                        <a:solidFill>
                          <a:schemeClr val="tx1">
                            <a:lumMod val="65000"/>
                            <a:lumOff val="3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38098" marR="38098"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9742488" y="1876425"/>
            <a:ext cx="601662" cy="4572000"/>
          </a:xfrm>
          <a:prstGeom prst="rect">
            <a:avLst/>
          </a:pr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sym typeface="Arial" panose="020B0604020202020204" pitchFamily="34" charset="0"/>
            </a:endParaRPr>
          </a:p>
        </p:txBody>
      </p:sp>
      <p:sp>
        <p:nvSpPr>
          <p:cNvPr id="28675"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8676" name="TextBox 6"/>
          <p:cNvSpPr>
            <a:spLocks noChangeArrowheads="1"/>
          </p:cNvSpPr>
          <p:nvPr/>
        </p:nvSpPr>
        <p:spPr bwMode="auto">
          <a:xfrm>
            <a:off x="1416050"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7</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各类安全评价的不同点</a:t>
            </a:r>
            <a:endParaRPr lang="zh-CN" altLang="zh-CN">
              <a:solidFill>
                <a:schemeClr val="bg1"/>
              </a:solidFill>
              <a:ea typeface="微软雅黑" panose="020B0503020204020204" pitchFamily="34" charset="-122"/>
              <a:sym typeface="Arial" panose="020B0604020202020204" pitchFamily="34" charset="0"/>
            </a:endParaRPr>
          </a:p>
        </p:txBody>
      </p:sp>
      <p:sp>
        <p:nvSpPr>
          <p:cNvPr id="28677" name="Text Box 3"/>
          <p:cNvSpPr txBox="1">
            <a:spLocks noChangeArrowheads="1"/>
          </p:cNvSpPr>
          <p:nvPr/>
        </p:nvSpPr>
        <p:spPr bwMode="auto">
          <a:xfrm>
            <a:off x="4584700" y="1876425"/>
            <a:ext cx="2087563" cy="3443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同时设计施工保证</a:t>
            </a:r>
            <a:endParaRPr lang="zh-CN" altLang="en-US" sz="1600">
              <a:ea typeface="微软雅黑" panose="020B0503020204020204" pitchFamily="34" charset="-122"/>
              <a:sym typeface="Arial" panose="020B0604020202020204" pitchFamily="34" charset="0"/>
            </a:endParaRPr>
          </a:p>
        </p:txBody>
      </p:sp>
      <p:sp>
        <p:nvSpPr>
          <p:cNvPr id="28678" name="Text Box 4"/>
          <p:cNvSpPr txBox="1">
            <a:spLocks noChangeArrowheads="1"/>
          </p:cNvSpPr>
          <p:nvPr/>
        </p:nvSpPr>
        <p:spPr bwMode="auto">
          <a:xfrm>
            <a:off x="4584700" y="2613025"/>
            <a:ext cx="2087563" cy="3443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同时设计</a:t>
            </a:r>
            <a:endParaRPr lang="zh-CN" altLang="en-US" sz="1600">
              <a:ea typeface="微软雅黑" panose="020B0503020204020204" pitchFamily="34" charset="-122"/>
              <a:sym typeface="Arial" panose="020B0604020202020204" pitchFamily="34" charset="0"/>
            </a:endParaRPr>
          </a:p>
        </p:txBody>
      </p:sp>
      <p:sp>
        <p:nvSpPr>
          <p:cNvPr id="28679" name="Text Box 5"/>
          <p:cNvSpPr txBox="1">
            <a:spLocks noChangeArrowheads="1"/>
          </p:cNvSpPr>
          <p:nvPr/>
        </p:nvSpPr>
        <p:spPr bwMode="auto">
          <a:xfrm>
            <a:off x="4584700" y="3375025"/>
            <a:ext cx="2087563" cy="3443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同时施工</a:t>
            </a:r>
            <a:endParaRPr lang="zh-CN" altLang="en-US" sz="1600">
              <a:ea typeface="微软雅黑" panose="020B0503020204020204" pitchFamily="34" charset="-122"/>
              <a:sym typeface="Arial" panose="020B0604020202020204" pitchFamily="34" charset="0"/>
            </a:endParaRPr>
          </a:p>
        </p:txBody>
      </p:sp>
      <p:sp>
        <p:nvSpPr>
          <p:cNvPr id="28680" name="Text Box 6"/>
          <p:cNvSpPr txBox="1">
            <a:spLocks noChangeArrowheads="1"/>
          </p:cNvSpPr>
          <p:nvPr/>
        </p:nvSpPr>
        <p:spPr bwMode="auto">
          <a:xfrm>
            <a:off x="4584700" y="4365625"/>
            <a:ext cx="2087563" cy="3443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同时生产和使用</a:t>
            </a:r>
            <a:endParaRPr lang="zh-CN" altLang="en-US" sz="1600">
              <a:ea typeface="微软雅黑" panose="020B0503020204020204" pitchFamily="34" charset="-122"/>
              <a:sym typeface="Arial" panose="020B0604020202020204" pitchFamily="34" charset="0"/>
            </a:endParaRPr>
          </a:p>
        </p:txBody>
      </p:sp>
      <p:sp>
        <p:nvSpPr>
          <p:cNvPr id="28681" name="Text Box 7"/>
          <p:cNvSpPr txBox="1">
            <a:spLocks noChangeArrowheads="1"/>
          </p:cNvSpPr>
          <p:nvPr/>
        </p:nvSpPr>
        <p:spPr bwMode="auto">
          <a:xfrm>
            <a:off x="4584700" y="5294313"/>
            <a:ext cx="2087563" cy="3443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安全验收的依据</a:t>
            </a:r>
            <a:endParaRPr lang="zh-CN" altLang="en-US" sz="1600">
              <a:ea typeface="微软雅黑" panose="020B0503020204020204" pitchFamily="34" charset="-122"/>
              <a:sym typeface="Arial" panose="020B0604020202020204" pitchFamily="34" charset="0"/>
            </a:endParaRPr>
          </a:p>
        </p:txBody>
      </p:sp>
      <p:sp>
        <p:nvSpPr>
          <p:cNvPr id="28682" name="Text Box 8"/>
          <p:cNvSpPr txBox="1">
            <a:spLocks noChangeArrowheads="1"/>
          </p:cNvSpPr>
          <p:nvPr/>
        </p:nvSpPr>
        <p:spPr bwMode="auto">
          <a:xfrm>
            <a:off x="4584700" y="6118225"/>
            <a:ext cx="2087563" cy="34432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en-US" altLang="zh-CN" sz="1600">
                <a:ea typeface="微软雅黑" panose="020B0503020204020204" pitchFamily="34" charset="-122"/>
                <a:sym typeface="Arial" panose="020B0604020202020204" pitchFamily="34" charset="0"/>
              </a:rPr>
              <a:t>“</a:t>
            </a:r>
            <a:r>
              <a:rPr lang="zh-CN" altLang="en-US" sz="1600">
                <a:ea typeface="微软雅黑" panose="020B0503020204020204" pitchFamily="34" charset="-122"/>
                <a:sym typeface="Arial" panose="020B0604020202020204" pitchFamily="34" charset="0"/>
              </a:rPr>
              <a:t>三同时”的验证</a:t>
            </a:r>
            <a:endParaRPr lang="zh-CN" altLang="en-US" sz="1600">
              <a:ea typeface="微软雅黑" panose="020B0503020204020204" pitchFamily="34" charset="-122"/>
              <a:sym typeface="Arial" panose="020B0604020202020204" pitchFamily="34" charset="0"/>
            </a:endParaRPr>
          </a:p>
        </p:txBody>
      </p:sp>
      <p:sp>
        <p:nvSpPr>
          <p:cNvPr id="28683" name="AutoShape 9"/>
          <p:cNvSpPr>
            <a:spLocks noChangeArrowheads="1"/>
          </p:cNvSpPr>
          <p:nvPr/>
        </p:nvSpPr>
        <p:spPr bwMode="auto">
          <a:xfrm>
            <a:off x="6816725" y="1968500"/>
            <a:ext cx="457200" cy="304800"/>
          </a:xfrm>
          <a:prstGeom prst="leftArrow">
            <a:avLst>
              <a:gd name="adj1" fmla="val 50000"/>
              <a:gd name="adj2" fmla="val 37500"/>
            </a:avLst>
          </a:pr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84" name="AutoShape 10"/>
          <p:cNvSpPr>
            <a:spLocks noChangeArrowheads="1"/>
          </p:cNvSpPr>
          <p:nvPr/>
        </p:nvSpPr>
        <p:spPr bwMode="auto">
          <a:xfrm>
            <a:off x="6816725" y="2687638"/>
            <a:ext cx="457200" cy="304800"/>
          </a:xfrm>
          <a:prstGeom prst="leftArrow">
            <a:avLst>
              <a:gd name="adj1" fmla="val 50000"/>
              <a:gd name="adj2" fmla="val 37500"/>
            </a:avLst>
          </a:pr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85" name="AutoShape 12"/>
          <p:cNvSpPr>
            <a:spLocks noChangeArrowheads="1"/>
          </p:cNvSpPr>
          <p:nvPr/>
        </p:nvSpPr>
        <p:spPr bwMode="auto">
          <a:xfrm>
            <a:off x="6816725" y="4416425"/>
            <a:ext cx="457200" cy="304800"/>
          </a:xfrm>
          <a:prstGeom prst="leftArrow">
            <a:avLst>
              <a:gd name="adj1" fmla="val 50000"/>
              <a:gd name="adj2" fmla="val 37500"/>
            </a:avLst>
          </a:pr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86" name="AutoShape 13"/>
          <p:cNvSpPr>
            <a:spLocks noChangeArrowheads="1"/>
          </p:cNvSpPr>
          <p:nvPr/>
        </p:nvSpPr>
        <p:spPr bwMode="auto">
          <a:xfrm>
            <a:off x="6816725" y="5351463"/>
            <a:ext cx="457200" cy="304800"/>
          </a:xfrm>
          <a:prstGeom prst="leftArrow">
            <a:avLst>
              <a:gd name="adj1" fmla="val 50000"/>
              <a:gd name="adj2" fmla="val 37500"/>
            </a:avLst>
          </a:pr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87" name="AutoShape 14"/>
          <p:cNvSpPr>
            <a:spLocks noChangeArrowheads="1"/>
          </p:cNvSpPr>
          <p:nvPr/>
        </p:nvSpPr>
        <p:spPr bwMode="auto">
          <a:xfrm>
            <a:off x="6816725" y="6143625"/>
            <a:ext cx="457200" cy="304800"/>
          </a:xfrm>
          <a:prstGeom prst="leftArrow">
            <a:avLst>
              <a:gd name="adj1" fmla="val 50000"/>
              <a:gd name="adj2" fmla="val 37500"/>
            </a:avLst>
          </a:pr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88" name="AutoShape 15"/>
          <p:cNvSpPr>
            <a:spLocks noChangeArrowheads="1"/>
          </p:cNvSpPr>
          <p:nvPr/>
        </p:nvSpPr>
        <p:spPr bwMode="auto">
          <a:xfrm>
            <a:off x="4059238" y="1895475"/>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89" name="AutoShape 16"/>
          <p:cNvSpPr>
            <a:spLocks noChangeArrowheads="1"/>
          </p:cNvSpPr>
          <p:nvPr/>
        </p:nvSpPr>
        <p:spPr bwMode="auto">
          <a:xfrm>
            <a:off x="4059238" y="2667000"/>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90" name="AutoShape 17"/>
          <p:cNvSpPr>
            <a:spLocks noChangeArrowheads="1"/>
          </p:cNvSpPr>
          <p:nvPr/>
        </p:nvSpPr>
        <p:spPr bwMode="auto">
          <a:xfrm>
            <a:off x="4059238" y="3459163"/>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91" name="AutoShape 18"/>
          <p:cNvSpPr>
            <a:spLocks noChangeArrowheads="1"/>
          </p:cNvSpPr>
          <p:nvPr/>
        </p:nvSpPr>
        <p:spPr bwMode="auto">
          <a:xfrm>
            <a:off x="4059238" y="4333875"/>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92" name="AutoShape 19"/>
          <p:cNvSpPr>
            <a:spLocks noChangeArrowheads="1"/>
          </p:cNvSpPr>
          <p:nvPr/>
        </p:nvSpPr>
        <p:spPr bwMode="auto">
          <a:xfrm>
            <a:off x="4059238" y="5280025"/>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93" name="AutoShape 20"/>
          <p:cNvSpPr>
            <a:spLocks noChangeArrowheads="1"/>
          </p:cNvSpPr>
          <p:nvPr/>
        </p:nvSpPr>
        <p:spPr bwMode="auto">
          <a:xfrm>
            <a:off x="4059238" y="6143625"/>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694" name="Text Box 21"/>
          <p:cNvSpPr txBox="1">
            <a:spLocks noChangeArrowheads="1"/>
          </p:cNvSpPr>
          <p:nvPr/>
        </p:nvSpPr>
        <p:spPr bwMode="auto">
          <a:xfrm>
            <a:off x="1654175" y="1912938"/>
            <a:ext cx="2209800" cy="3443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安全预评价</a:t>
            </a:r>
            <a:endParaRPr lang="zh-CN" altLang="en-US" sz="1600">
              <a:ea typeface="微软雅黑" panose="020B0503020204020204" pitchFamily="34" charset="-122"/>
              <a:sym typeface="Arial" panose="020B0604020202020204" pitchFamily="34" charset="0"/>
            </a:endParaRPr>
          </a:p>
        </p:txBody>
      </p:sp>
      <p:sp>
        <p:nvSpPr>
          <p:cNvPr id="28695" name="Text Box 22"/>
          <p:cNvSpPr txBox="1">
            <a:spLocks noChangeArrowheads="1"/>
          </p:cNvSpPr>
          <p:nvPr/>
        </p:nvSpPr>
        <p:spPr bwMode="auto">
          <a:xfrm>
            <a:off x="1654175" y="2674938"/>
            <a:ext cx="2209800" cy="344325"/>
          </a:xfrm>
          <a:prstGeom prst="rect">
            <a:avLst/>
          </a:prstGeom>
          <a:solidFill>
            <a:srgbClr val="FF99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设计安全专篇</a:t>
            </a:r>
            <a:endParaRPr lang="zh-CN" altLang="en-US" sz="1600">
              <a:ea typeface="微软雅黑" panose="020B0503020204020204" pitchFamily="34" charset="-122"/>
              <a:sym typeface="Arial" panose="020B0604020202020204" pitchFamily="34" charset="0"/>
            </a:endParaRPr>
          </a:p>
        </p:txBody>
      </p:sp>
      <p:sp>
        <p:nvSpPr>
          <p:cNvPr id="28696" name="Text Box 23"/>
          <p:cNvSpPr txBox="1">
            <a:spLocks noChangeArrowheads="1"/>
          </p:cNvSpPr>
          <p:nvPr/>
        </p:nvSpPr>
        <p:spPr bwMode="auto">
          <a:xfrm>
            <a:off x="1654175" y="3436938"/>
            <a:ext cx="2209800" cy="344325"/>
          </a:xfrm>
          <a:prstGeom prst="rect">
            <a:avLst/>
          </a:prstGeom>
          <a:solidFill>
            <a:srgbClr val="FF99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安全设施施工</a:t>
            </a:r>
            <a:endParaRPr lang="zh-CN" altLang="en-US" sz="1600">
              <a:ea typeface="微软雅黑" panose="020B0503020204020204" pitchFamily="34" charset="-122"/>
              <a:sym typeface="Arial" panose="020B0604020202020204" pitchFamily="34" charset="0"/>
            </a:endParaRPr>
          </a:p>
        </p:txBody>
      </p:sp>
      <p:sp>
        <p:nvSpPr>
          <p:cNvPr id="28697" name="Text Box 24"/>
          <p:cNvSpPr txBox="1">
            <a:spLocks noChangeArrowheads="1"/>
          </p:cNvSpPr>
          <p:nvPr/>
        </p:nvSpPr>
        <p:spPr bwMode="auto">
          <a:xfrm>
            <a:off x="1654175" y="4198938"/>
            <a:ext cx="2209800" cy="585787"/>
          </a:xfrm>
          <a:prstGeom prst="rect">
            <a:avLst/>
          </a:prstGeom>
          <a:solidFill>
            <a:srgbClr val="FF99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ea typeface="微软雅黑" panose="020B0503020204020204" pitchFamily="34" charset="-122"/>
                <a:sym typeface="Arial" panose="020B0604020202020204" pitchFamily="34" charset="0"/>
              </a:rPr>
              <a:t>安全设施的正</a:t>
            </a:r>
            <a:endParaRPr lang="zh-CN" altLang="en-US" sz="1600">
              <a:ea typeface="微软雅黑" panose="020B0503020204020204" pitchFamily="34" charset="-122"/>
              <a:sym typeface="Arial" panose="020B0604020202020204" pitchFamily="34" charset="0"/>
            </a:endParaRPr>
          </a:p>
          <a:p>
            <a:pPr algn="ctr" eaLnBrk="1" hangingPunct="1"/>
            <a:r>
              <a:rPr lang="zh-CN" altLang="en-US" sz="1600">
                <a:ea typeface="微软雅黑" panose="020B0503020204020204" pitchFamily="34" charset="-122"/>
                <a:sym typeface="Arial" panose="020B0604020202020204" pitchFamily="34" charset="0"/>
              </a:rPr>
              <a:t>常生产和使用</a:t>
            </a:r>
            <a:endParaRPr lang="zh-CN" altLang="en-US" sz="1600">
              <a:ea typeface="微软雅黑" panose="020B0503020204020204" pitchFamily="34" charset="-122"/>
              <a:sym typeface="Arial" panose="020B0604020202020204" pitchFamily="34" charset="0"/>
            </a:endParaRPr>
          </a:p>
        </p:txBody>
      </p:sp>
      <p:sp>
        <p:nvSpPr>
          <p:cNvPr id="28698" name="Text Box 25"/>
          <p:cNvSpPr txBox="1">
            <a:spLocks noChangeArrowheads="1"/>
          </p:cNvSpPr>
          <p:nvPr/>
        </p:nvSpPr>
        <p:spPr bwMode="auto">
          <a:xfrm>
            <a:off x="1654175" y="5280025"/>
            <a:ext cx="2209800" cy="344325"/>
          </a:xfrm>
          <a:prstGeom prst="rect">
            <a:avLst/>
          </a:prstGeom>
          <a:solidFill>
            <a:srgbClr val="FF99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安全验收评价</a:t>
            </a:r>
            <a:endParaRPr lang="zh-CN" altLang="en-US" sz="1600">
              <a:ea typeface="微软雅黑" panose="020B0503020204020204" pitchFamily="34" charset="-122"/>
              <a:sym typeface="Arial" panose="020B0604020202020204" pitchFamily="34" charset="0"/>
            </a:endParaRPr>
          </a:p>
        </p:txBody>
      </p:sp>
      <p:sp>
        <p:nvSpPr>
          <p:cNvPr id="28699" name="Text Box 26"/>
          <p:cNvSpPr txBox="1">
            <a:spLocks noChangeArrowheads="1"/>
          </p:cNvSpPr>
          <p:nvPr/>
        </p:nvSpPr>
        <p:spPr bwMode="auto">
          <a:xfrm>
            <a:off x="1654175" y="6143625"/>
            <a:ext cx="2209800" cy="344325"/>
          </a:xfrm>
          <a:prstGeom prst="rect">
            <a:avLst/>
          </a:prstGeom>
          <a:solidFill>
            <a:srgbClr val="FF99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安全验收审查</a:t>
            </a:r>
            <a:endParaRPr lang="zh-CN" altLang="en-US" sz="1600">
              <a:ea typeface="微软雅黑" panose="020B0503020204020204" pitchFamily="34" charset="-122"/>
              <a:sym typeface="Arial" panose="020B0604020202020204" pitchFamily="34" charset="0"/>
            </a:endParaRPr>
          </a:p>
        </p:txBody>
      </p:sp>
      <p:sp>
        <p:nvSpPr>
          <p:cNvPr id="28700" name="AutoShape 27"/>
          <p:cNvSpPr>
            <a:spLocks noChangeArrowheads="1"/>
          </p:cNvSpPr>
          <p:nvPr/>
        </p:nvSpPr>
        <p:spPr bwMode="auto">
          <a:xfrm>
            <a:off x="2605088" y="2387600"/>
            <a:ext cx="282575" cy="228600"/>
          </a:xfrm>
          <a:prstGeom prst="downArrow">
            <a:avLst>
              <a:gd name="adj1" fmla="val 50000"/>
              <a:gd name="adj2" fmla="val 25000"/>
            </a:avLst>
          </a:prstGeom>
          <a:solidFill>
            <a:srgbClr val="C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1" name="AutoShape 28"/>
          <p:cNvSpPr>
            <a:spLocks noChangeArrowheads="1"/>
          </p:cNvSpPr>
          <p:nvPr/>
        </p:nvSpPr>
        <p:spPr bwMode="auto">
          <a:xfrm>
            <a:off x="2605088" y="3119438"/>
            <a:ext cx="282575" cy="228600"/>
          </a:xfrm>
          <a:prstGeom prst="downArrow">
            <a:avLst>
              <a:gd name="adj1" fmla="val 50000"/>
              <a:gd name="adj2" fmla="val 25000"/>
            </a:avLst>
          </a:prstGeom>
          <a:solidFill>
            <a:srgbClr val="C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2" name="AutoShape 29"/>
          <p:cNvSpPr>
            <a:spLocks noChangeArrowheads="1"/>
          </p:cNvSpPr>
          <p:nvPr/>
        </p:nvSpPr>
        <p:spPr bwMode="auto">
          <a:xfrm>
            <a:off x="2605088" y="3911600"/>
            <a:ext cx="282575" cy="228600"/>
          </a:xfrm>
          <a:prstGeom prst="downArrow">
            <a:avLst>
              <a:gd name="adj1" fmla="val 50000"/>
              <a:gd name="adj2" fmla="val 25000"/>
            </a:avLst>
          </a:prstGeom>
          <a:solidFill>
            <a:srgbClr val="C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3" name="AutoShape 30"/>
          <p:cNvSpPr>
            <a:spLocks noChangeArrowheads="1"/>
          </p:cNvSpPr>
          <p:nvPr/>
        </p:nvSpPr>
        <p:spPr bwMode="auto">
          <a:xfrm>
            <a:off x="2605088" y="4919663"/>
            <a:ext cx="282575" cy="228600"/>
          </a:xfrm>
          <a:prstGeom prst="downArrow">
            <a:avLst>
              <a:gd name="adj1" fmla="val 50000"/>
              <a:gd name="adj2" fmla="val 25000"/>
            </a:avLst>
          </a:prstGeom>
          <a:solidFill>
            <a:srgbClr val="C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4" name="AutoShape 31"/>
          <p:cNvSpPr>
            <a:spLocks noChangeArrowheads="1"/>
          </p:cNvSpPr>
          <p:nvPr/>
        </p:nvSpPr>
        <p:spPr bwMode="auto">
          <a:xfrm>
            <a:off x="2605088" y="5784850"/>
            <a:ext cx="282575" cy="228600"/>
          </a:xfrm>
          <a:prstGeom prst="downArrow">
            <a:avLst>
              <a:gd name="adj1" fmla="val 50000"/>
              <a:gd name="adj2" fmla="val 25000"/>
            </a:avLst>
          </a:prstGeom>
          <a:solidFill>
            <a:srgbClr val="C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5" name="Text Box 32"/>
          <p:cNvSpPr txBox="1">
            <a:spLocks noChangeArrowheads="1"/>
          </p:cNvSpPr>
          <p:nvPr/>
        </p:nvSpPr>
        <p:spPr bwMode="auto">
          <a:xfrm>
            <a:off x="9767888" y="2298700"/>
            <a:ext cx="5334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5000"/>
              </a:lnSpc>
            </a:pPr>
            <a:r>
              <a:rPr lang="zh-CN" altLang="en-US" sz="1600">
                <a:ea typeface="微软雅黑" panose="020B0503020204020204" pitchFamily="34" charset="-122"/>
                <a:sym typeface="Arial" panose="020B0604020202020204" pitchFamily="34" charset="0"/>
              </a:rPr>
              <a:t>最终责任</a:t>
            </a:r>
            <a:endParaRPr lang="zh-CN" altLang="en-US" sz="1600">
              <a:ea typeface="微软雅黑" panose="020B0503020204020204" pitchFamily="34" charset="-122"/>
              <a:sym typeface="Arial" panose="020B0604020202020204" pitchFamily="34" charset="0"/>
            </a:endParaRPr>
          </a:p>
          <a:p>
            <a:pPr algn="ctr" eaLnBrk="1" hangingPunct="1">
              <a:lnSpc>
                <a:spcPct val="115000"/>
              </a:lnSpc>
            </a:pPr>
            <a:endParaRPr lang="en-US" altLang="zh-CN" sz="1600">
              <a:ea typeface="微软雅黑" panose="020B0503020204020204" pitchFamily="34" charset="-122"/>
              <a:sym typeface="Arial" panose="020B0604020202020204" pitchFamily="34" charset="0"/>
            </a:endParaRPr>
          </a:p>
          <a:p>
            <a:pPr algn="ctr" eaLnBrk="1" hangingPunct="1">
              <a:lnSpc>
                <a:spcPct val="115000"/>
              </a:lnSpc>
            </a:pPr>
            <a:endParaRPr lang="en-US" altLang="zh-CN" sz="1600">
              <a:ea typeface="微软雅黑" panose="020B0503020204020204" pitchFamily="34" charset="-122"/>
              <a:sym typeface="Arial" panose="020B0604020202020204" pitchFamily="34" charset="0"/>
            </a:endParaRPr>
          </a:p>
          <a:p>
            <a:pPr algn="ctr" eaLnBrk="1" hangingPunct="1">
              <a:lnSpc>
                <a:spcPct val="115000"/>
              </a:lnSpc>
            </a:pPr>
            <a:endParaRPr lang="en-US" altLang="zh-CN" sz="1600">
              <a:ea typeface="微软雅黑" panose="020B0503020204020204" pitchFamily="34" charset="-122"/>
              <a:sym typeface="Arial" panose="020B0604020202020204" pitchFamily="34" charset="0"/>
            </a:endParaRPr>
          </a:p>
          <a:p>
            <a:pPr algn="ctr" eaLnBrk="1" hangingPunct="1">
              <a:lnSpc>
                <a:spcPct val="115000"/>
              </a:lnSpc>
            </a:pPr>
            <a:r>
              <a:rPr lang="zh-CN" altLang="en-US" sz="1600">
                <a:ea typeface="微软雅黑" panose="020B0503020204020204" pitchFamily="34" charset="-122"/>
                <a:sym typeface="Arial" panose="020B0604020202020204" pitchFamily="34" charset="0"/>
              </a:rPr>
              <a:t>生产经营单位</a:t>
            </a:r>
            <a:endParaRPr lang="zh-CN" altLang="en-US" sz="1600">
              <a:ea typeface="微软雅黑" panose="020B0503020204020204" pitchFamily="34" charset="-122"/>
              <a:sym typeface="Arial" panose="020B0604020202020204" pitchFamily="34" charset="0"/>
            </a:endParaRPr>
          </a:p>
        </p:txBody>
      </p:sp>
      <p:sp>
        <p:nvSpPr>
          <p:cNvPr id="28706" name="AutoShape 33"/>
          <p:cNvSpPr>
            <a:spLocks noChangeArrowheads="1"/>
          </p:cNvSpPr>
          <p:nvPr/>
        </p:nvSpPr>
        <p:spPr bwMode="auto">
          <a:xfrm>
            <a:off x="9048750" y="1895475"/>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7" name="AutoShape 34"/>
          <p:cNvSpPr>
            <a:spLocks noChangeArrowheads="1"/>
          </p:cNvSpPr>
          <p:nvPr/>
        </p:nvSpPr>
        <p:spPr bwMode="auto">
          <a:xfrm>
            <a:off x="9048750" y="2616200"/>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8" name="AutoShape 35"/>
          <p:cNvSpPr>
            <a:spLocks noChangeArrowheads="1"/>
          </p:cNvSpPr>
          <p:nvPr/>
        </p:nvSpPr>
        <p:spPr bwMode="auto">
          <a:xfrm>
            <a:off x="9048750" y="3335338"/>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09" name="AutoShape 36"/>
          <p:cNvSpPr>
            <a:spLocks noChangeArrowheads="1"/>
          </p:cNvSpPr>
          <p:nvPr/>
        </p:nvSpPr>
        <p:spPr bwMode="auto">
          <a:xfrm>
            <a:off x="9048750" y="4343400"/>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10" name="AutoShape 37"/>
          <p:cNvSpPr>
            <a:spLocks noChangeArrowheads="1"/>
          </p:cNvSpPr>
          <p:nvPr/>
        </p:nvSpPr>
        <p:spPr bwMode="auto">
          <a:xfrm>
            <a:off x="9048750" y="5259388"/>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11" name="AutoShape 38"/>
          <p:cNvSpPr>
            <a:spLocks noChangeArrowheads="1"/>
          </p:cNvSpPr>
          <p:nvPr/>
        </p:nvSpPr>
        <p:spPr bwMode="auto">
          <a:xfrm>
            <a:off x="9048750" y="6122988"/>
            <a:ext cx="381000" cy="381000"/>
          </a:xfrm>
          <a:prstGeom prst="rightArrow">
            <a:avLst>
              <a:gd name="adj1" fmla="val 50000"/>
              <a:gd name="adj2" fmla="val 25000"/>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12" name="Text Box 39"/>
          <p:cNvSpPr txBox="1">
            <a:spLocks noChangeArrowheads="1"/>
          </p:cNvSpPr>
          <p:nvPr/>
        </p:nvSpPr>
        <p:spPr bwMode="auto">
          <a:xfrm>
            <a:off x="7464425" y="1892300"/>
            <a:ext cx="1411288" cy="3443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评价机构</a:t>
            </a:r>
            <a:endParaRPr lang="zh-CN" altLang="en-US" sz="1600">
              <a:ea typeface="微软雅黑" panose="020B0503020204020204" pitchFamily="34" charset="-122"/>
              <a:sym typeface="Arial" panose="020B0604020202020204" pitchFamily="34" charset="0"/>
            </a:endParaRPr>
          </a:p>
        </p:txBody>
      </p:sp>
      <p:sp>
        <p:nvSpPr>
          <p:cNvPr id="28713" name="Text Box 40"/>
          <p:cNvSpPr txBox="1">
            <a:spLocks noChangeArrowheads="1"/>
          </p:cNvSpPr>
          <p:nvPr/>
        </p:nvSpPr>
        <p:spPr bwMode="auto">
          <a:xfrm>
            <a:off x="7464425" y="2613025"/>
            <a:ext cx="1411288" cy="3443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设计单位</a:t>
            </a:r>
            <a:endParaRPr lang="zh-CN" altLang="en-US" sz="1600">
              <a:ea typeface="微软雅黑" panose="020B0503020204020204" pitchFamily="34" charset="-122"/>
              <a:sym typeface="Arial" panose="020B0604020202020204" pitchFamily="34" charset="0"/>
            </a:endParaRPr>
          </a:p>
        </p:txBody>
      </p:sp>
      <p:sp>
        <p:nvSpPr>
          <p:cNvPr id="28714" name="Text Box 41"/>
          <p:cNvSpPr txBox="1">
            <a:spLocks noChangeArrowheads="1"/>
          </p:cNvSpPr>
          <p:nvPr/>
        </p:nvSpPr>
        <p:spPr bwMode="auto">
          <a:xfrm>
            <a:off x="7464425" y="3375025"/>
            <a:ext cx="1411288" cy="3443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施工单位</a:t>
            </a:r>
            <a:endParaRPr lang="zh-CN" altLang="en-US" sz="1600">
              <a:ea typeface="微软雅黑" panose="020B0503020204020204" pitchFamily="34" charset="-122"/>
              <a:sym typeface="Arial" panose="020B0604020202020204" pitchFamily="34" charset="0"/>
            </a:endParaRPr>
          </a:p>
        </p:txBody>
      </p:sp>
      <p:sp>
        <p:nvSpPr>
          <p:cNvPr id="28715" name="Text Box 42"/>
          <p:cNvSpPr txBox="1">
            <a:spLocks noChangeArrowheads="1"/>
          </p:cNvSpPr>
          <p:nvPr/>
        </p:nvSpPr>
        <p:spPr bwMode="auto">
          <a:xfrm>
            <a:off x="7464425" y="4365625"/>
            <a:ext cx="1411288" cy="3443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生产单位</a:t>
            </a:r>
            <a:endParaRPr lang="zh-CN" altLang="en-US" sz="1600">
              <a:ea typeface="微软雅黑" panose="020B0503020204020204" pitchFamily="34" charset="-122"/>
              <a:sym typeface="Arial" panose="020B0604020202020204" pitchFamily="34" charset="0"/>
            </a:endParaRPr>
          </a:p>
        </p:txBody>
      </p:sp>
      <p:sp>
        <p:nvSpPr>
          <p:cNvPr id="28716" name="Text Box 43"/>
          <p:cNvSpPr txBox="1">
            <a:spLocks noChangeArrowheads="1"/>
          </p:cNvSpPr>
          <p:nvPr/>
        </p:nvSpPr>
        <p:spPr bwMode="auto">
          <a:xfrm>
            <a:off x="7464425" y="5294313"/>
            <a:ext cx="1411288" cy="3443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评价机构</a:t>
            </a:r>
            <a:endParaRPr lang="zh-CN" altLang="en-US" sz="1600">
              <a:ea typeface="微软雅黑" panose="020B0503020204020204" pitchFamily="34" charset="-122"/>
              <a:sym typeface="Arial" panose="020B0604020202020204" pitchFamily="34" charset="0"/>
            </a:endParaRPr>
          </a:p>
        </p:txBody>
      </p:sp>
      <p:sp>
        <p:nvSpPr>
          <p:cNvPr id="28717" name="Text Box 44"/>
          <p:cNvSpPr txBox="1">
            <a:spLocks noChangeArrowheads="1"/>
          </p:cNvSpPr>
          <p:nvPr/>
        </p:nvSpPr>
        <p:spPr bwMode="auto">
          <a:xfrm>
            <a:off x="7464425" y="6118225"/>
            <a:ext cx="1411288" cy="3443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600">
                <a:ea typeface="微软雅黑" panose="020B0503020204020204" pitchFamily="34" charset="-122"/>
                <a:sym typeface="Arial" panose="020B0604020202020204" pitchFamily="34" charset="0"/>
              </a:rPr>
              <a:t>政府部门</a:t>
            </a:r>
            <a:endParaRPr lang="zh-CN" altLang="en-US" sz="1600">
              <a:ea typeface="微软雅黑" panose="020B0503020204020204" pitchFamily="34" charset="-122"/>
              <a:sym typeface="Arial" panose="020B0604020202020204" pitchFamily="34" charset="0"/>
            </a:endParaRPr>
          </a:p>
        </p:txBody>
      </p:sp>
      <p:sp>
        <p:nvSpPr>
          <p:cNvPr id="28718" name="AutoShape 45"/>
          <p:cNvSpPr>
            <a:spLocks noChangeArrowheads="1"/>
          </p:cNvSpPr>
          <p:nvPr/>
        </p:nvSpPr>
        <p:spPr bwMode="auto">
          <a:xfrm>
            <a:off x="9844088" y="3717925"/>
            <a:ext cx="381000" cy="381000"/>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19" name="AutoShape 10"/>
          <p:cNvSpPr>
            <a:spLocks noChangeArrowheads="1"/>
          </p:cNvSpPr>
          <p:nvPr/>
        </p:nvSpPr>
        <p:spPr bwMode="auto">
          <a:xfrm>
            <a:off x="6816725" y="3408363"/>
            <a:ext cx="457200" cy="304800"/>
          </a:xfrm>
          <a:prstGeom prst="leftArrow">
            <a:avLst>
              <a:gd name="adj1" fmla="val 50000"/>
              <a:gd name="adj2" fmla="val 37500"/>
            </a:avLst>
          </a:pr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ea typeface="微软雅黑" panose="020B0503020204020204" pitchFamily="34" charset="-122"/>
              <a:sym typeface="Arial" panose="020B0604020202020204" pitchFamily="34" charset="0"/>
            </a:endParaRPr>
          </a:p>
        </p:txBody>
      </p:sp>
      <p:sp>
        <p:nvSpPr>
          <p:cNvPr id="28720" name="TextBox 8"/>
          <p:cNvSpPr>
            <a:spLocks noChangeArrowheads="1"/>
          </p:cNvSpPr>
          <p:nvPr/>
        </p:nvSpPr>
        <p:spPr bwMode="auto">
          <a:xfrm>
            <a:off x="3648075"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rgbClr val="5F5E5C"/>
                </a:solidFill>
                <a:ea typeface="微软雅黑" panose="020B0503020204020204" pitchFamily="34" charset="-122"/>
                <a:sym typeface="Arial" panose="020B0604020202020204" pitchFamily="34" charset="0"/>
              </a:rPr>
              <a:t>三同时与安全评价</a:t>
            </a:r>
            <a:endParaRPr lang="zh-CN" altLang="en-US" sz="2400">
              <a:solidFill>
                <a:srgbClr val="5F5E5C"/>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2969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29700"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、安全检查表（</a:t>
            </a:r>
            <a:r>
              <a:rPr lang="en-US" altLang="zh-CN" sz="2400">
                <a:solidFill>
                  <a:srgbClr val="5F5E5C"/>
                </a:solidFill>
                <a:ea typeface="微软雅黑" panose="020B0503020204020204" pitchFamily="34" charset="-122"/>
                <a:sym typeface="Arial" panose="020B0604020202020204" pitchFamily="34" charset="0"/>
              </a:rPr>
              <a:t>Safety Checklist List</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9701" name="矩形 1"/>
          <p:cNvSpPr>
            <a:spLocks noChangeArrowheads="1"/>
          </p:cNvSpPr>
          <p:nvPr/>
        </p:nvSpPr>
        <p:spPr bwMode="auto">
          <a:xfrm>
            <a:off x="911225" y="2133600"/>
            <a:ext cx="10440988" cy="3455988"/>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6" name="矩形 15"/>
          <p:cNvSpPr/>
          <p:nvPr/>
        </p:nvSpPr>
        <p:spPr>
          <a:xfrm>
            <a:off x="1176338" y="2276475"/>
            <a:ext cx="9959975" cy="3543300"/>
          </a:xfrm>
          <a:prstGeom prst="rect">
            <a:avLst/>
          </a:prstGeom>
        </p:spPr>
        <p:txBody>
          <a:bodyPr>
            <a:spAutoFit/>
          </a:bodyPr>
          <a:lstStyle/>
          <a:p>
            <a:pPr marL="342900" indent="-342900">
              <a:lnSpc>
                <a:spcPct val="150000"/>
              </a:lnSpc>
              <a:spcAft>
                <a:spcPts val="1200"/>
              </a:spcAft>
              <a:buFont typeface="Arial" panose="020B0604020202020204" pitchFamily="34" charset="0"/>
              <a:buAutoNum type="arabicParenBoth"/>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利用检查条款按照相关的标准、规范等对已知的危险类别、设计缺陷以及与一般工艺设备、操作、管理有关的潜在危险性和有害性进行判别检查。</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marL="342900" indent="-342900">
              <a:lnSpc>
                <a:spcPct val="150000"/>
              </a:lnSpc>
              <a:buFont typeface="Arial" panose="020B0604020202020204" pitchFamily="34" charset="0"/>
              <a:buAutoNum type="arabicParenBoth"/>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编制的主要依据</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有关标准、规程、规范及规定</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国内外事故案例、本单位的经验</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系统安全分析确定的危险部位及防范措施</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研究成果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342900" indent="-342900">
              <a:lnSpc>
                <a:spcPct val="140000"/>
              </a:lnSpc>
              <a:buFont typeface="Arial" panose="020B0604020202020204" pitchFamily="34" charset="0"/>
              <a:buAutoNum type="arabicParenBoth"/>
              <a:defRPr/>
            </a:pPr>
            <a:endParaRPr lang="zh-CN" altLang="en-US" dirty="0">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008438" y="0"/>
            <a:ext cx="8424862" cy="68580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zh-CN" altLang="en-US">
              <a:ea typeface="微软雅黑" panose="020B0503020204020204" pitchFamily="34" charset="-122"/>
              <a:sym typeface="Arial" panose="020B0604020202020204" pitchFamily="34" charset="0"/>
            </a:endParaRPr>
          </a:p>
        </p:txBody>
      </p:sp>
      <p:sp>
        <p:nvSpPr>
          <p:cNvPr id="3075" name="Rectangle 6"/>
          <p:cNvSpPr>
            <a:spLocks noChangeArrowheads="1"/>
          </p:cNvSpPr>
          <p:nvPr/>
        </p:nvSpPr>
        <p:spPr bwMode="auto">
          <a:xfrm>
            <a:off x="0" y="0"/>
            <a:ext cx="4008438" cy="6858000"/>
          </a:xfrm>
          <a:prstGeom prst="rect">
            <a:avLst/>
          </a:prstGeom>
          <a:solidFill>
            <a:srgbClr val="CD1F0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cs typeface="Calibri" panose="020F0502020204030204" pitchFamily="34" charset="0"/>
              <a:sym typeface="Arial" panose="020B0604020202020204" pitchFamily="34" charset="0"/>
            </a:endParaRPr>
          </a:p>
        </p:txBody>
      </p:sp>
      <p:sp>
        <p:nvSpPr>
          <p:cNvPr id="3076" name="TextBox 15"/>
          <p:cNvSpPr>
            <a:spLocks noChangeArrowheads="1"/>
          </p:cNvSpPr>
          <p:nvPr/>
        </p:nvSpPr>
        <p:spPr bwMode="auto">
          <a:xfrm>
            <a:off x="1489075" y="2586038"/>
            <a:ext cx="237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3200">
                <a:solidFill>
                  <a:schemeClr val="bg1"/>
                </a:solidFill>
                <a:ea typeface="微软雅黑" panose="020B0503020204020204" pitchFamily="34" charset="-122"/>
                <a:sym typeface="Arial" panose="020B0604020202020204" pitchFamily="34" charset="0"/>
              </a:rPr>
              <a:t>Contents Page</a:t>
            </a:r>
            <a:endParaRPr lang="zh-CN" altLang="zh-CN" sz="3200">
              <a:solidFill>
                <a:schemeClr val="bg1"/>
              </a:solidFill>
              <a:ea typeface="微软雅黑" panose="020B0503020204020204" pitchFamily="34" charset="-122"/>
              <a:sym typeface="Arial" panose="020B0604020202020204" pitchFamily="34" charset="0"/>
            </a:endParaRPr>
          </a:p>
        </p:txBody>
      </p:sp>
      <p:sp>
        <p:nvSpPr>
          <p:cNvPr id="3077" name="文本框 52"/>
          <p:cNvSpPr>
            <a:spLocks noChangeArrowheads="1"/>
          </p:cNvSpPr>
          <p:nvPr/>
        </p:nvSpPr>
        <p:spPr bwMode="auto">
          <a:xfrm>
            <a:off x="1489075" y="1700213"/>
            <a:ext cx="23749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5000" b="1">
                <a:solidFill>
                  <a:schemeClr val="bg1"/>
                </a:solidFill>
                <a:ea typeface="微软雅黑" panose="020B0503020204020204" pitchFamily="34" charset="-122"/>
                <a:sym typeface="Arial" panose="020B0604020202020204" pitchFamily="34" charset="0"/>
              </a:rPr>
              <a:t>目录页</a:t>
            </a:r>
            <a:endParaRPr lang="zh-CN" altLang="zh-CN" sz="5000" b="1">
              <a:solidFill>
                <a:schemeClr val="bg1"/>
              </a:solidFill>
              <a:ea typeface="微软雅黑" panose="020B0503020204020204" pitchFamily="34" charset="-122"/>
              <a:sym typeface="Arial" panose="020B0604020202020204" pitchFamily="34" charset="0"/>
            </a:endParaRPr>
          </a:p>
        </p:txBody>
      </p:sp>
      <p:sp>
        <p:nvSpPr>
          <p:cNvPr id="3078" name="TextBox 5"/>
          <p:cNvSpPr>
            <a:spLocks noChangeArrowheads="1"/>
          </p:cNvSpPr>
          <p:nvPr/>
        </p:nvSpPr>
        <p:spPr bwMode="auto">
          <a:xfrm>
            <a:off x="5357813" y="2852738"/>
            <a:ext cx="383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04    </a:t>
            </a:r>
            <a:r>
              <a:rPr lang="zh-CN" altLang="en-US" sz="2400">
                <a:solidFill>
                  <a:srgbClr val="CD1F06"/>
                </a:solidFill>
                <a:ea typeface="微软雅黑" panose="020B0503020204020204" pitchFamily="34" charset="-122"/>
                <a:sym typeface="Arial" panose="020B0604020202020204" pitchFamily="34" charset="0"/>
              </a:rPr>
              <a:t>培训和教育</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79" name="TextBox 6"/>
          <p:cNvSpPr>
            <a:spLocks noChangeArrowheads="1"/>
          </p:cNvSpPr>
          <p:nvPr/>
        </p:nvSpPr>
        <p:spPr bwMode="auto">
          <a:xfrm>
            <a:off x="5357813" y="620713"/>
            <a:ext cx="383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01    </a:t>
            </a:r>
            <a:r>
              <a:rPr lang="zh-CN" altLang="en-US" sz="2400">
                <a:solidFill>
                  <a:srgbClr val="CD1F06"/>
                </a:solidFill>
                <a:ea typeface="微软雅黑" panose="020B0503020204020204" pitchFamily="34" charset="-122"/>
                <a:sym typeface="Arial" panose="020B0604020202020204" pitchFamily="34" charset="0"/>
              </a:rPr>
              <a:t>基本概念</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80" name="TextBox 10"/>
          <p:cNvSpPr>
            <a:spLocks noChangeArrowheads="1"/>
          </p:cNvSpPr>
          <p:nvPr/>
        </p:nvSpPr>
        <p:spPr bwMode="auto">
          <a:xfrm>
            <a:off x="5357813" y="1365250"/>
            <a:ext cx="383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02    </a:t>
            </a:r>
            <a:r>
              <a:rPr lang="zh-CN" altLang="en-US" sz="2400">
                <a:solidFill>
                  <a:srgbClr val="CD1F06"/>
                </a:solidFill>
                <a:ea typeface="微软雅黑" panose="020B0503020204020204" pitchFamily="34" charset="-122"/>
                <a:sym typeface="Arial" panose="020B0604020202020204" pitchFamily="34" charset="0"/>
              </a:rPr>
              <a:t>事故致因理论</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81" name="TextBox 11"/>
          <p:cNvSpPr>
            <a:spLocks noChangeArrowheads="1"/>
          </p:cNvSpPr>
          <p:nvPr/>
        </p:nvSpPr>
        <p:spPr bwMode="auto">
          <a:xfrm>
            <a:off x="5357813" y="2108200"/>
            <a:ext cx="383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03    </a:t>
            </a:r>
            <a:r>
              <a:rPr lang="zh-CN" altLang="en-US" sz="2400">
                <a:solidFill>
                  <a:srgbClr val="CD1F06"/>
                </a:solidFill>
                <a:ea typeface="微软雅黑" panose="020B0503020204020204" pitchFamily="34" charset="-122"/>
                <a:sym typeface="Arial" panose="020B0604020202020204" pitchFamily="34" charset="0"/>
              </a:rPr>
              <a:t>安全技术措施</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82" name="TextBox 5"/>
          <p:cNvSpPr>
            <a:spLocks noChangeArrowheads="1"/>
          </p:cNvSpPr>
          <p:nvPr/>
        </p:nvSpPr>
        <p:spPr bwMode="auto">
          <a:xfrm>
            <a:off x="5375275" y="5808663"/>
            <a:ext cx="383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a:t>
            </a:r>
            <a:r>
              <a:rPr lang="en-US" altLang="zh-CN" sz="2400">
                <a:solidFill>
                  <a:srgbClr val="CD1F06"/>
                </a:solidFill>
                <a:ea typeface="微软雅黑" panose="020B0503020204020204" pitchFamily="34" charset="-122"/>
                <a:sym typeface="Arial" panose="020B0604020202020204" pitchFamily="34" charset="0"/>
              </a:rPr>
              <a:t>8</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常用的安全评价方法</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83" name="TextBox 6"/>
          <p:cNvSpPr>
            <a:spLocks noChangeArrowheads="1"/>
          </p:cNvSpPr>
          <p:nvPr/>
        </p:nvSpPr>
        <p:spPr bwMode="auto">
          <a:xfrm>
            <a:off x="5375275" y="3576638"/>
            <a:ext cx="383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a:t>
            </a:r>
            <a:r>
              <a:rPr lang="en-US" altLang="zh-CN" sz="2400">
                <a:solidFill>
                  <a:srgbClr val="CD1F06"/>
                </a:solidFill>
                <a:ea typeface="微软雅黑" panose="020B0503020204020204" pitchFamily="34" charset="-122"/>
                <a:sym typeface="Arial" panose="020B0604020202020204" pitchFamily="34" charset="0"/>
              </a:rPr>
              <a:t>5</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建设项目“三同时”</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84" name="TextBox 10"/>
          <p:cNvSpPr>
            <a:spLocks noChangeArrowheads="1"/>
          </p:cNvSpPr>
          <p:nvPr/>
        </p:nvSpPr>
        <p:spPr bwMode="auto">
          <a:xfrm>
            <a:off x="5375275" y="4321175"/>
            <a:ext cx="383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a:t>
            </a:r>
            <a:r>
              <a:rPr lang="en-US" altLang="zh-CN" sz="2400">
                <a:solidFill>
                  <a:srgbClr val="CD1F06"/>
                </a:solidFill>
                <a:ea typeface="微软雅黑" panose="020B0503020204020204" pitchFamily="34" charset="-122"/>
                <a:sym typeface="Arial" panose="020B0604020202020204" pitchFamily="34" charset="0"/>
              </a:rPr>
              <a:t>6</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安全生产监督监察</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3085" name="TextBox 11"/>
          <p:cNvSpPr>
            <a:spLocks noChangeArrowheads="1"/>
          </p:cNvSpPr>
          <p:nvPr/>
        </p:nvSpPr>
        <p:spPr bwMode="auto">
          <a:xfrm>
            <a:off x="5375275" y="5064125"/>
            <a:ext cx="383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a:t>
            </a:r>
            <a:r>
              <a:rPr lang="en-US" altLang="zh-CN" sz="2400">
                <a:solidFill>
                  <a:srgbClr val="CD1F06"/>
                </a:solidFill>
                <a:ea typeface="微软雅黑" panose="020B0503020204020204" pitchFamily="34" charset="-122"/>
                <a:sym typeface="Arial" panose="020B0604020202020204" pitchFamily="34" charset="0"/>
              </a:rPr>
              <a:t>7</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各类安全评价的不同点</a:t>
            </a:r>
            <a:endParaRPr lang="zh-CN" altLang="zh-CN" sz="2400">
              <a:solidFill>
                <a:srgbClr val="CD1F06"/>
              </a:solidFill>
              <a:ea typeface="微软雅黑" panose="020B0503020204020204" pitchFamily="34" charset="-122"/>
              <a:sym typeface="Arial" panose="020B0604020202020204" pitchFamily="34" charset="0"/>
            </a:endParaRPr>
          </a:p>
        </p:txBody>
      </p:sp>
    </p:spTree>
  </p:cSld>
  <p:clrMapOvr>
    <a:masterClrMapping/>
  </p:clrMapOvr>
  <p:transition>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072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0724"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、安全检查表（</a:t>
            </a:r>
            <a:r>
              <a:rPr lang="en-US" altLang="zh-CN" sz="2400">
                <a:solidFill>
                  <a:srgbClr val="5F5E5C"/>
                </a:solidFill>
                <a:ea typeface="微软雅黑" panose="020B0503020204020204" pitchFamily="34" charset="-122"/>
                <a:sym typeface="Arial" panose="020B0604020202020204" pitchFamily="34" charset="0"/>
              </a:rPr>
              <a:t>Safety Checklist List</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graphicFrame>
        <p:nvGraphicFramePr>
          <p:cNvPr id="7" name="Group 2051"/>
          <p:cNvGraphicFramePr/>
          <p:nvPr/>
        </p:nvGraphicFramePr>
        <p:xfrm>
          <a:off x="2162175" y="3267075"/>
          <a:ext cx="8181974" cy="1809750"/>
        </p:xfrm>
        <a:graphic>
          <a:graphicData uri="http://schemas.openxmlformats.org/drawingml/2006/table">
            <a:tbl>
              <a:tblPr/>
              <a:tblGrid>
                <a:gridCol w="1364213"/>
                <a:gridCol w="1858638"/>
                <a:gridCol w="868136"/>
                <a:gridCol w="848292"/>
                <a:gridCol w="1878481"/>
                <a:gridCol w="1364214"/>
              </a:tblGrid>
              <a:tr h="603801">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序  号</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ctr" latinLnBrk="0" hangingPunct="1">
                        <a:lnSpc>
                          <a:spcPct val="3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检查项目和内容</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检查结果</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标准依据</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3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备  注</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110">
                <a:tc vMerge="1">
                  <a:tcPr/>
                </a:tc>
                <a:tc vMerge="1">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是</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否</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r>
              <a:tr h="598839">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5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5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5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5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5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5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3250" marR="93250" marT="46644" marB="46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0" name="Rectangle 2103"/>
          <p:cNvSpPr>
            <a:spLocks noChangeArrowheads="1"/>
          </p:cNvSpPr>
          <p:nvPr/>
        </p:nvSpPr>
        <p:spPr bwMode="auto">
          <a:xfrm>
            <a:off x="5132388" y="2492375"/>
            <a:ext cx="220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523" tIns="44762" rIns="89523" bIns="44762">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900" b="1">
                <a:solidFill>
                  <a:srgbClr val="C00000"/>
                </a:solidFill>
                <a:ea typeface="微软雅黑" panose="020B0503020204020204" pitchFamily="34" charset="-122"/>
                <a:sym typeface="Arial" panose="020B0604020202020204" pitchFamily="34" charset="0"/>
              </a:rPr>
              <a:t>提问型安全检查表</a:t>
            </a:r>
            <a:endParaRPr kumimoji="1" lang="zh-CN" altLang="en-US" sz="1900" b="1">
              <a:solidFill>
                <a:srgbClr val="C00000"/>
              </a:solidFill>
              <a:ea typeface="微软雅黑" panose="020B0503020204020204" pitchFamily="34" charset="-122"/>
              <a:sym typeface="Arial" panose="020B0604020202020204" pitchFamily="34" charset="0"/>
            </a:endParaRPr>
          </a:p>
        </p:txBody>
      </p:sp>
      <p:sp>
        <p:nvSpPr>
          <p:cNvPr id="11" name="Text Box 2050"/>
          <p:cNvSpPr txBox="1">
            <a:spLocks noChangeArrowheads="1"/>
          </p:cNvSpPr>
          <p:nvPr/>
        </p:nvSpPr>
        <p:spPr bwMode="auto">
          <a:xfrm>
            <a:off x="1095375" y="1881188"/>
            <a:ext cx="449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23" tIns="44762" rIns="89523" bIns="44762">
            <a:spAutoFit/>
          </a:bodyPr>
          <a:lstStyle>
            <a:lvl1pPr defTabSz="895350"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defTabSz="8953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ct val="90000"/>
              </a:lnSpc>
              <a:buFont typeface="Wingdings" panose="05000000000000000000" pitchFamily="2" charset="2"/>
              <a:buNone/>
              <a:defRPr/>
            </a:pPr>
            <a:r>
              <a:rPr lang="en-US" altLang="zh-CN"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几种典型的安全检查表</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1747"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1748"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、安全检查表（</a:t>
            </a:r>
            <a:r>
              <a:rPr lang="en-US" altLang="zh-CN" sz="2400">
                <a:solidFill>
                  <a:srgbClr val="5F5E5C"/>
                </a:solidFill>
                <a:ea typeface="微软雅黑" panose="020B0503020204020204" pitchFamily="34" charset="-122"/>
                <a:sym typeface="Arial" panose="020B0604020202020204" pitchFamily="34" charset="0"/>
              </a:rPr>
              <a:t>Safety Checklist List</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graphicFrame>
        <p:nvGraphicFramePr>
          <p:cNvPr id="8" name="Group 2076"/>
          <p:cNvGraphicFramePr/>
          <p:nvPr/>
        </p:nvGraphicFramePr>
        <p:xfrm>
          <a:off x="2062163" y="3213100"/>
          <a:ext cx="8210550" cy="3121027"/>
        </p:xfrm>
        <a:graphic>
          <a:graphicData uri="http://schemas.openxmlformats.org/drawingml/2006/table">
            <a:tbl>
              <a:tblPr/>
              <a:tblGrid>
                <a:gridCol w="939467"/>
                <a:gridCol w="1738666"/>
                <a:gridCol w="2255699"/>
                <a:gridCol w="1887089"/>
                <a:gridCol w="1389629"/>
              </a:tblGrid>
              <a:tr h="335816">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序  号</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检查项目和内容</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检查结果</a:t>
                      </a:r>
                      <a:endPar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备注</a:t>
                      </a:r>
                      <a:endPar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21">
                <a:tc vMerge="1">
                  <a:tcPr/>
                </a:tc>
                <a:tc vMerge="1">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可判分数</a:t>
                      </a:r>
                      <a:endPar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判给分数</a:t>
                      </a:r>
                      <a:endPar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r>
              <a:tr h="1249318">
                <a:tc rowSpan="3">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检查条款</a:t>
                      </a:r>
                      <a:endPar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0-1–2–3(</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低度危险</a:t>
                      </a: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0-1–3–5(</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中度危险</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0-1–5–7(</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高度危险</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90">
                <a:tc vMerge="1">
                  <a:tcPr/>
                </a:tc>
                <a:tc vMerge="1">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总的满分</a:t>
                      </a:r>
                      <a:endParaRPr kumimoji="1"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总的判分</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r>
              <a:tr h="675219">
                <a:tc vMerge="1">
                  <a:tcPr/>
                </a:tc>
                <a:tc gridSpan="4">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百分比</a:t>
                      </a: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总的分数</a:t>
                      </a: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总的可能的分数</a:t>
                      </a: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判分</a:t>
                      </a:r>
                      <a:r>
                        <a:rPr kumimoji="1"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满分</a:t>
                      </a:r>
                      <a:endParaRPr kumimoji="1"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977" marR="91977" marT="45988" marB="459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
        <p:nvSpPr>
          <p:cNvPr id="31776" name="Rectangle 2104"/>
          <p:cNvSpPr>
            <a:spLocks noChangeArrowheads="1"/>
          </p:cNvSpPr>
          <p:nvPr/>
        </p:nvSpPr>
        <p:spPr bwMode="auto">
          <a:xfrm>
            <a:off x="4511675" y="2492375"/>
            <a:ext cx="32099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523" tIns="44762" rIns="89523" bIns="44762">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900" b="1">
                <a:solidFill>
                  <a:srgbClr val="C00000"/>
                </a:solidFill>
                <a:ea typeface="微软雅黑" panose="020B0503020204020204" pitchFamily="34" charset="-122"/>
                <a:sym typeface="Arial" panose="020B0604020202020204" pitchFamily="34" charset="0"/>
              </a:rPr>
              <a:t>半定量打分法的安全检查表</a:t>
            </a:r>
            <a:endParaRPr kumimoji="1" lang="zh-CN" altLang="en-US" sz="1900" b="1">
              <a:solidFill>
                <a:srgbClr val="C00000"/>
              </a:solidFill>
              <a:ea typeface="微软雅黑" panose="020B0503020204020204" pitchFamily="34" charset="-122"/>
              <a:sym typeface="Arial" panose="020B0604020202020204" pitchFamily="34" charset="0"/>
            </a:endParaRPr>
          </a:p>
        </p:txBody>
      </p:sp>
      <p:sp>
        <p:nvSpPr>
          <p:cNvPr id="11" name="Text Box 2050"/>
          <p:cNvSpPr txBox="1">
            <a:spLocks noChangeArrowheads="1"/>
          </p:cNvSpPr>
          <p:nvPr/>
        </p:nvSpPr>
        <p:spPr bwMode="auto">
          <a:xfrm>
            <a:off x="1095375" y="1881188"/>
            <a:ext cx="449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23" tIns="44762" rIns="89523" bIns="44762">
            <a:spAutoFit/>
          </a:bodyPr>
          <a:lstStyle>
            <a:lvl1pPr defTabSz="895350"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defTabSz="8953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ct val="90000"/>
              </a:lnSpc>
              <a:buFont typeface="Wingdings" panose="05000000000000000000" pitchFamily="2" charset="2"/>
              <a:buNone/>
              <a:defRPr/>
            </a:pPr>
            <a:r>
              <a:rPr lang="en-US" altLang="zh-CN"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几种典型的安全检查表</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277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2772"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、安全检查表（</a:t>
            </a:r>
            <a:r>
              <a:rPr lang="en-US" altLang="zh-CN" sz="2400">
                <a:solidFill>
                  <a:srgbClr val="5F5E5C"/>
                </a:solidFill>
                <a:ea typeface="微软雅黑" panose="020B0503020204020204" pitchFamily="34" charset="-122"/>
                <a:sym typeface="Arial" panose="020B0604020202020204" pitchFamily="34" charset="0"/>
              </a:rPr>
              <a:t>Safety Checklist List</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1" name="Text Box 2050"/>
          <p:cNvSpPr txBox="1">
            <a:spLocks noChangeArrowheads="1"/>
          </p:cNvSpPr>
          <p:nvPr/>
        </p:nvSpPr>
        <p:spPr bwMode="auto">
          <a:xfrm>
            <a:off x="1095375" y="1881188"/>
            <a:ext cx="449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23" tIns="44762" rIns="89523" bIns="44762">
            <a:spAutoFit/>
          </a:bodyPr>
          <a:lstStyle>
            <a:lvl1pPr defTabSz="895350"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defTabSz="8953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defTabSz="89535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defTabSz="89535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ct val="90000"/>
              </a:lnSpc>
              <a:buFont typeface="Wingdings" panose="05000000000000000000" pitchFamily="2" charset="2"/>
              <a:buNone/>
              <a:defRPr/>
            </a:pPr>
            <a:r>
              <a:rPr lang="en-US" altLang="zh-CN"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几种典型的安全检查表</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74" name="Text Box 2"/>
          <p:cNvSpPr txBox="1">
            <a:spLocks noChangeArrowheads="1"/>
          </p:cNvSpPr>
          <p:nvPr/>
        </p:nvSpPr>
        <p:spPr bwMode="auto">
          <a:xfrm>
            <a:off x="4506913" y="1892300"/>
            <a:ext cx="46132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900" b="1">
                <a:solidFill>
                  <a:srgbClr val="C00000"/>
                </a:solidFill>
                <a:ea typeface="微软雅黑" panose="020B0503020204020204" pitchFamily="34" charset="-122"/>
                <a:sym typeface="Arial" panose="020B0604020202020204" pitchFamily="34" charset="0"/>
              </a:rPr>
              <a:t>安全检查表法</a:t>
            </a:r>
            <a:endParaRPr kumimoji="1" lang="zh-CN" altLang="en-US" sz="1900" b="1">
              <a:solidFill>
                <a:srgbClr val="C00000"/>
              </a:solidFill>
              <a:ea typeface="微软雅黑" panose="020B0503020204020204" pitchFamily="34" charset="-122"/>
              <a:sym typeface="Arial" panose="020B0604020202020204" pitchFamily="34" charset="0"/>
            </a:endParaRPr>
          </a:p>
        </p:txBody>
      </p:sp>
      <p:graphicFrame>
        <p:nvGraphicFramePr>
          <p:cNvPr id="12" name="Group 3"/>
          <p:cNvGraphicFramePr>
            <a:graphicFrameLocks noGrp="1"/>
          </p:cNvGraphicFramePr>
          <p:nvPr/>
        </p:nvGraphicFramePr>
        <p:xfrm>
          <a:off x="1992313" y="2492375"/>
          <a:ext cx="8932862" cy="4202113"/>
        </p:xfrm>
        <a:graphic>
          <a:graphicData uri="http://schemas.openxmlformats.org/drawingml/2006/table">
            <a:tbl>
              <a:tblPr/>
              <a:tblGrid>
                <a:gridCol w="581886"/>
                <a:gridCol w="3468867"/>
                <a:gridCol w="1459864"/>
                <a:gridCol w="916952"/>
                <a:gridCol w="2505293"/>
              </a:tblGrid>
              <a:tr h="625490">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序号</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检查项目及内容</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依据标准</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检查结果</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备注</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538">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平面布置</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zh-CN"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388">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1.1</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锅炉房应位于主导风向的下风向</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GB50041-92</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5,1,1</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条</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锅炉房远离生产区</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在东南下风向</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925">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1.2</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锅炉房应为独立建筑并远离人流集中的场所</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并保持安全距离</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蒸规</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183</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条</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建筑为</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12.8 ×14.5M</a:t>
                      </a:r>
                      <a:r>
                        <a:rPr kumimoji="1" lang="en-US" altLang="zh-CN" sz="1200" b="0" i="0" u="none" strike="noStrike" cap="none" normalizeH="0" baseline="3000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独立建筑</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距铁区、钢区</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100M</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之外，远离人流集散区</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406">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1.3</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应便于燃料贮运</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使人流、物流分开</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GB50041-92</a:t>
                      </a:r>
                      <a:endPar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5,11</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条</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油气均管道供应，运柴油有支线</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388">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1.4</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锅炉房的耐火等级和防火要求应符合</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建筑设计放火规范</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（二级）</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蒸规</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187</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条</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轻钢结构，耐火等级二级</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15">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1.5</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锅炉房每层至少应有两个安全外开口出口，锅炉房的工作间或生活间的门应向锅炉间内开启</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蒸规</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a:t>
                      </a: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189</a:t>
                      </a: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条</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有三个门，其中两个直通街道，另一个通操作间</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963">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1.6</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锅炉房建筑的外墙或屋顶，至少有相当于锅炉房占地面积</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10%</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的泄压面积</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蒸规</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第</a:t>
                      </a: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188</a:t>
                      </a:r>
                      <a:r>
                        <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条</a:t>
                      </a:r>
                      <a:endParaRPr kumimoji="1"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endParaRPr kumimoji="1" lang="en-US" altLang="zh-CN"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轻型结构，泄爆玻璃窗，彩板铺面均为泄压面积</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81576" marR="81576" marT="40793" marB="4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379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3796"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、安全检查表（</a:t>
            </a:r>
            <a:r>
              <a:rPr lang="en-US" altLang="zh-CN" sz="2400">
                <a:solidFill>
                  <a:srgbClr val="5F5E5C"/>
                </a:solidFill>
                <a:ea typeface="微软雅黑" panose="020B0503020204020204" pitchFamily="34" charset="-122"/>
                <a:sym typeface="Arial" panose="020B0604020202020204" pitchFamily="34" charset="0"/>
              </a:rPr>
              <a:t>Safety Checklist List</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33797" name="矩形 1"/>
          <p:cNvSpPr>
            <a:spLocks noChangeArrowheads="1"/>
          </p:cNvSpPr>
          <p:nvPr/>
        </p:nvSpPr>
        <p:spPr bwMode="auto">
          <a:xfrm>
            <a:off x="911225" y="1916113"/>
            <a:ext cx="10440988" cy="446563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0" name="矩形 9"/>
          <p:cNvSpPr/>
          <p:nvPr/>
        </p:nvSpPr>
        <p:spPr>
          <a:xfrm>
            <a:off x="984250" y="1989138"/>
            <a:ext cx="10367963" cy="4400550"/>
          </a:xfrm>
          <a:prstGeom prst="rect">
            <a:avLst/>
          </a:prstGeom>
        </p:spPr>
        <p:txBody>
          <a:bodyPr>
            <a:spAutoFit/>
          </a:bodyPr>
          <a:lstStyle/>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(4)</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安全检查表的特点</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A</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、优点</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避免疏忽、遗漏等弊端，全面地查出危险、有害因素（包括各类隐患）和工作漏项。</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依据有关法规、标准在检查表中列出了检查要求，使检查工作标准化、规范化。</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对不同的检查对象、检查目的有不同的检查表，应用范围广。</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安全检查表简明易懂、实用方便、易于掌握；能弥补有关人员知识、经验不足的缺陷。</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检查人员依据安全检查表进行检查，检查结果即检查人员履行职责的凭证，能落实安全生产责任制。</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B</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、缺点</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针对不同的需要，须事先编制大量的检查表，工作量大且安全检查表的质量受编制人员的现识水平和经验影响。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481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4820"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、安全检查表（</a:t>
            </a:r>
            <a:r>
              <a:rPr lang="en-US" altLang="zh-CN" sz="2400">
                <a:solidFill>
                  <a:srgbClr val="5F5E5C"/>
                </a:solidFill>
                <a:ea typeface="微软雅黑" panose="020B0503020204020204" pitchFamily="34" charset="-122"/>
                <a:sym typeface="Arial" panose="020B0604020202020204" pitchFamily="34" charset="0"/>
              </a:rPr>
              <a:t>Safety Checklist List</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34821" name="矩形 1"/>
          <p:cNvSpPr>
            <a:spLocks noChangeArrowheads="1"/>
          </p:cNvSpPr>
          <p:nvPr/>
        </p:nvSpPr>
        <p:spPr bwMode="auto">
          <a:xfrm>
            <a:off x="911225" y="1916113"/>
            <a:ext cx="10440988" cy="33845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0" name="矩形 9"/>
          <p:cNvSpPr/>
          <p:nvPr/>
        </p:nvSpPr>
        <p:spPr>
          <a:xfrm>
            <a:off x="1055688" y="1989138"/>
            <a:ext cx="10152062" cy="3154362"/>
          </a:xfrm>
          <a:prstGeom prst="rect">
            <a:avLst/>
          </a:prstGeom>
        </p:spPr>
        <p:txBody>
          <a:bodyPr>
            <a:spAutoFit/>
          </a:bodyPr>
          <a:lstStyle/>
          <a:p>
            <a:pPr>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(5)</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小结</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目的：</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检查系统是否符合标准要求。</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从设计、建设一直到生产各个阶段，预评价较少使用。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使用方法：</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有经验和专业知识人员协同编制，经常使用。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资料准备：</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有关规范、标准。</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人力、时间：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最经济。</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rgbClr val="C00000"/>
                </a:solidFill>
                <a:ea typeface="微软雅黑" panose="020B0503020204020204" pitchFamily="34" charset="-122"/>
                <a:sym typeface="Arial" panose="020B0604020202020204" pitchFamily="34" charset="0"/>
              </a:rPr>
              <a:t>效果：</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定性，辨识危险性并使系统保持与标准规定一致。</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584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5844"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、危险指数（系数）评价法</a:t>
            </a:r>
            <a:r>
              <a:rPr lang="en-US" altLang="zh-CN" sz="2400">
                <a:solidFill>
                  <a:srgbClr val="5F5E5C"/>
                </a:solidFill>
                <a:ea typeface="微软雅黑" panose="020B0503020204020204" pitchFamily="34" charset="-122"/>
                <a:sym typeface="Arial" panose="020B0604020202020204" pitchFamily="34" charset="0"/>
              </a:rPr>
              <a:t>RR</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Risk Rank</a:t>
            </a:r>
            <a:endParaRPr lang="en-US" altLang="zh-CN" sz="2400">
              <a:solidFill>
                <a:srgbClr val="5F5E5C"/>
              </a:solidFill>
              <a:ea typeface="微软雅黑" panose="020B0503020204020204" pitchFamily="34" charset="-122"/>
              <a:sym typeface="Arial" panose="020B0604020202020204" pitchFamily="34" charset="0"/>
            </a:endParaRPr>
          </a:p>
        </p:txBody>
      </p:sp>
      <p:sp>
        <p:nvSpPr>
          <p:cNvPr id="35845" name="矩形 1"/>
          <p:cNvSpPr>
            <a:spLocks noChangeArrowheads="1"/>
          </p:cNvSpPr>
          <p:nvPr/>
        </p:nvSpPr>
        <p:spPr bwMode="auto">
          <a:xfrm>
            <a:off x="911225" y="1916113"/>
            <a:ext cx="10440988" cy="162083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0" name="矩形 9"/>
          <p:cNvSpPr/>
          <p:nvPr/>
        </p:nvSpPr>
        <p:spPr>
          <a:xfrm>
            <a:off x="1055688" y="1989138"/>
            <a:ext cx="10152062" cy="1337945"/>
          </a:xfrm>
          <a:prstGeom prst="rect">
            <a:avLst/>
          </a:prstGeom>
        </p:spPr>
        <p:txBody>
          <a:bodyPr>
            <a:spAutoFit/>
          </a:bodyPr>
          <a:lstStyle/>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危险指数评价方法为美国道化学公司所首创。它以工艺和物质系数为基础，再考虑工艺过程中其他因素如操作方式、工艺条件、设备状况、物料处理、安全装置情况等的影响，来计算每个单元的危险度数值，然后按数值大小划分危险度级别。</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5847" name="Rectangle 1026"/>
          <p:cNvSpPr>
            <a:spLocks noChangeArrowheads="1"/>
          </p:cNvSpPr>
          <p:nvPr/>
        </p:nvSpPr>
        <p:spPr bwMode="auto">
          <a:xfrm>
            <a:off x="877888" y="3716338"/>
            <a:ext cx="7162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23" tIns="44762" rIns="89523" bIns="44762"/>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solidFill>
                  <a:schemeClr val="tx2"/>
                </a:solidFill>
                <a:ea typeface="微软雅黑" panose="020B0503020204020204" pitchFamily="34" charset="-122"/>
                <a:sym typeface="Arial" panose="020B0604020202020204" pitchFamily="34" charset="0"/>
              </a:rPr>
              <a:t>主要危险指数评价方法</a:t>
            </a:r>
            <a:endParaRPr kumimoji="1" lang="zh-CN" altLang="en-US" sz="2000" b="1">
              <a:solidFill>
                <a:schemeClr val="tx2"/>
              </a:solidFill>
              <a:ea typeface="微软雅黑" panose="020B0503020204020204" pitchFamily="34" charset="-122"/>
              <a:sym typeface="Arial" panose="020B0604020202020204" pitchFamily="34" charset="0"/>
            </a:endParaRPr>
          </a:p>
        </p:txBody>
      </p:sp>
      <p:sp>
        <p:nvSpPr>
          <p:cNvPr id="35848" name="Rectangle 1027"/>
          <p:cNvSpPr>
            <a:spLocks noChangeArrowheads="1"/>
          </p:cNvSpPr>
          <p:nvPr/>
        </p:nvSpPr>
        <p:spPr bwMode="auto">
          <a:xfrm>
            <a:off x="685800" y="4149725"/>
            <a:ext cx="7772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23" tIns="44762" rIns="89523" bIns="44762"/>
          <a:lstStyle>
            <a:lvl1pPr marL="335280" indent="-335280" defTabSz="895350" eaLnBrk="0" hangingPunct="0">
              <a:defRPr>
                <a:solidFill>
                  <a:schemeClr val="tx1"/>
                </a:solidFill>
                <a:latin typeface="Arial" panose="020B0604020202020204" pitchFamily="34" charset="0"/>
                <a:ea typeface="宋体" panose="02010600030101010101" pitchFamily="2" charset="-122"/>
              </a:defRPr>
            </a:lvl1pPr>
            <a:lvl2pPr marL="733425" indent="-285750" defTabSz="895350" eaLnBrk="0" hangingPunct="0">
              <a:defRPr>
                <a:solidFill>
                  <a:schemeClr val="tx1"/>
                </a:solidFill>
                <a:latin typeface="Arial" panose="020B0604020202020204" pitchFamily="34" charset="0"/>
                <a:ea typeface="宋体" panose="02010600030101010101" pitchFamily="2" charset="-122"/>
              </a:defRPr>
            </a:lvl2pPr>
            <a:lvl3pPr marL="1119505" indent="-224155" defTabSz="895350" eaLnBrk="0" hangingPunct="0">
              <a:defRPr>
                <a:solidFill>
                  <a:schemeClr val="tx1"/>
                </a:solidFill>
                <a:latin typeface="Arial" panose="020B0604020202020204" pitchFamily="34" charset="0"/>
                <a:ea typeface="宋体" panose="02010600030101010101" pitchFamily="2" charset="-122"/>
              </a:defRPr>
            </a:lvl3pPr>
            <a:lvl4pPr marL="1567180" indent="-224155" defTabSz="895350" eaLnBrk="0" hangingPunct="0">
              <a:defRPr>
                <a:solidFill>
                  <a:schemeClr val="tx1"/>
                </a:solidFill>
                <a:latin typeface="Arial" panose="020B0604020202020204" pitchFamily="34" charset="0"/>
                <a:ea typeface="宋体" panose="02010600030101010101" pitchFamily="2" charset="-122"/>
              </a:defRPr>
            </a:lvl4pPr>
            <a:lvl5pPr marL="2014855" indent="-224155" defTabSz="895350" eaLnBrk="0" hangingPunct="0">
              <a:defRPr>
                <a:solidFill>
                  <a:schemeClr val="tx1"/>
                </a:solidFill>
                <a:latin typeface="Arial" panose="020B0604020202020204" pitchFamily="34" charset="0"/>
                <a:ea typeface="宋体" panose="02010600030101010101" pitchFamily="2" charset="-122"/>
              </a:defRPr>
            </a:lvl5pPr>
            <a:lvl6pPr marL="2472055" indent="-224155"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29255" indent="-224155"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386455" indent="-224155"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43655" indent="-224155"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150000"/>
              </a:lnSpc>
              <a:spcBef>
                <a:spcPct val="20000"/>
              </a:spcBef>
              <a:buFont typeface="Wingdings" panose="05000000000000000000" pitchFamily="2" charset="2"/>
              <a:buChar char="ü"/>
            </a:pPr>
            <a:r>
              <a:rPr kumimoji="1" lang="en-US" altLang="zh-CN">
                <a:solidFill>
                  <a:schemeClr val="tx2"/>
                </a:solidFill>
                <a:ea typeface="微软雅黑" panose="020B0503020204020204" pitchFamily="34" charset="-122"/>
                <a:sym typeface="Arial" panose="020B0604020202020204" pitchFamily="34" charset="0"/>
              </a:rPr>
              <a:t> </a:t>
            </a:r>
            <a:r>
              <a:rPr kumimoji="1" lang="zh-CN" altLang="en-US">
                <a:solidFill>
                  <a:schemeClr val="tx2"/>
                </a:solidFill>
                <a:ea typeface="微软雅黑" panose="020B0503020204020204" pitchFamily="34" charset="-122"/>
                <a:sym typeface="Arial" panose="020B0604020202020204" pitchFamily="34" charset="0"/>
              </a:rPr>
              <a:t>危险度评价法</a:t>
            </a:r>
            <a:endParaRPr kumimoji="1" lang="zh-CN" altLang="en-US">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a:solidFill>
                  <a:schemeClr val="tx2"/>
                </a:solidFill>
                <a:ea typeface="微软雅黑" panose="020B0503020204020204" pitchFamily="34" charset="-122"/>
                <a:sym typeface="Arial" panose="020B0604020202020204" pitchFamily="34" charset="0"/>
              </a:rPr>
              <a:t> 美国道化学公司的火灾、爆炸危险指数评价法</a:t>
            </a:r>
            <a:endParaRPr kumimoji="1" lang="zh-CN" altLang="en-US">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a:solidFill>
                  <a:schemeClr val="tx2"/>
                </a:solidFill>
                <a:ea typeface="微软雅黑" panose="020B0503020204020204" pitchFamily="34" charset="-122"/>
                <a:sym typeface="Arial" panose="020B0604020202020204" pitchFamily="34" charset="0"/>
              </a:rPr>
              <a:t> 帝国化学公司（ＩＣＩ）蒙德法</a:t>
            </a:r>
            <a:endParaRPr kumimoji="1" lang="zh-CN" altLang="en-US">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a:solidFill>
                  <a:schemeClr val="tx2"/>
                </a:solidFill>
                <a:ea typeface="微软雅黑" panose="020B0503020204020204" pitchFamily="34" charset="-122"/>
                <a:sym typeface="Arial" panose="020B0604020202020204" pitchFamily="34" charset="0"/>
              </a:rPr>
              <a:t> 化工厂危险程度分级</a:t>
            </a:r>
            <a:endParaRPr kumimoji="1" lang="zh-CN" altLang="en-US">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a:solidFill>
                  <a:schemeClr val="tx2"/>
                </a:solidFill>
                <a:ea typeface="微软雅黑" panose="020B0503020204020204" pitchFamily="34" charset="-122"/>
                <a:sym typeface="Arial" panose="020B0604020202020204" pitchFamily="34" charset="0"/>
              </a:rPr>
              <a:t> 易燃、易爆、有毒重大危险源辨识、评价方法</a:t>
            </a:r>
            <a:endParaRPr kumimoji="1" lang="zh-CN" altLang="en-US">
              <a:solidFill>
                <a:schemeClr val="tx2"/>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p:cNvSpPr>
            <a:spLocks noChangeArrowheads="1"/>
          </p:cNvSpPr>
          <p:nvPr/>
        </p:nvSpPr>
        <p:spPr bwMode="auto">
          <a:xfrm>
            <a:off x="911225" y="1916113"/>
            <a:ext cx="10440988" cy="432117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6867"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6868"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6869" name="TextBox 8"/>
          <p:cNvSpPr>
            <a:spLocks noChangeArrowheads="1"/>
          </p:cNvSpPr>
          <p:nvPr/>
        </p:nvSpPr>
        <p:spPr bwMode="auto">
          <a:xfrm>
            <a:off x="768350" y="1166813"/>
            <a:ext cx="669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、危险指数（系数）评价法</a:t>
            </a:r>
            <a:r>
              <a:rPr lang="en-US" altLang="zh-CN" sz="2400">
                <a:solidFill>
                  <a:srgbClr val="5F5E5C"/>
                </a:solidFill>
                <a:ea typeface="微软雅黑" panose="020B0503020204020204" pitchFamily="34" charset="-122"/>
                <a:sym typeface="Arial" panose="020B0604020202020204" pitchFamily="34" charset="0"/>
              </a:rPr>
              <a:t>RR</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Risk Rank</a:t>
            </a:r>
            <a:endParaRPr lang="en-US" altLang="zh-CN" sz="2400">
              <a:solidFill>
                <a:srgbClr val="5F5E5C"/>
              </a:solidFill>
              <a:ea typeface="微软雅黑" panose="020B0503020204020204" pitchFamily="34" charset="-122"/>
              <a:sym typeface="Arial" panose="020B0604020202020204" pitchFamily="34" charset="0"/>
            </a:endParaRPr>
          </a:p>
        </p:txBody>
      </p:sp>
      <p:sp>
        <p:nvSpPr>
          <p:cNvPr id="2" name="矩形 1"/>
          <p:cNvSpPr>
            <a:spLocks noChangeArrowheads="1"/>
          </p:cNvSpPr>
          <p:nvPr/>
        </p:nvSpPr>
        <p:spPr bwMode="auto">
          <a:xfrm>
            <a:off x="1055688" y="2071688"/>
            <a:ext cx="101520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1200"/>
              </a:spcAft>
              <a:defRPr/>
            </a:pPr>
            <a:r>
              <a:rPr kumimoji="1" lang="zh-CN" altLang="en-US" sz="2000" b="1" dirty="0">
                <a:solidFill>
                  <a:schemeClr val="tx1">
                    <a:lumMod val="65000"/>
                    <a:lumOff val="35000"/>
                  </a:schemeClr>
                </a:solidFill>
                <a:ea typeface="微软雅黑" panose="020B0503020204020204" pitchFamily="34" charset="-122"/>
                <a:sym typeface="Arial" panose="020B0604020202020204" pitchFamily="34" charset="0"/>
              </a:rPr>
              <a:t>方法小结：  </a:t>
            </a:r>
            <a:endParaRPr kumimoji="1" lang="zh-CN" altLang="en-US" sz="2000" b="1" dirty="0">
              <a:solidFill>
                <a:schemeClr val="tx1">
                  <a:lumMod val="65000"/>
                  <a:lumOff val="35000"/>
                </a:schemeClr>
              </a:solidFill>
              <a:ea typeface="微软雅黑" panose="020B0503020204020204" pitchFamily="34" charset="-122"/>
              <a:sym typeface="Arial" panose="020B0604020202020204" pitchFamily="34" charset="0"/>
            </a:endParaRPr>
          </a:p>
          <a:p>
            <a:pPr eaLnBrk="1" hangingPunct="1">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评价目标 ：</a:t>
            </a:r>
            <a:r>
              <a:rPr lang="zh-CN" altLang="en-US" dirty="0">
                <a:solidFill>
                  <a:srgbClr val="595959"/>
                </a:solidFill>
                <a:ea typeface="微软雅黑" panose="020B0503020204020204" pitchFamily="34" charset="-122"/>
                <a:sym typeface="Arial" panose="020B0604020202020204" pitchFamily="34" charset="0"/>
              </a:rPr>
              <a:t>火灾爆炸危险性等级，事故损失 。</a:t>
            </a:r>
            <a:endParaRPr lang="zh-CN" altLang="en-US" dirty="0">
              <a:solidFill>
                <a:srgbClr val="595959"/>
              </a:solidFill>
              <a:ea typeface="微软雅黑" panose="020B0503020204020204" pitchFamily="34" charset="-122"/>
              <a:sym typeface="Arial" panose="020B0604020202020204" pitchFamily="34" charset="0"/>
            </a:endParaRPr>
          </a:p>
          <a:p>
            <a:pPr eaLnBrk="1" hangingPunct="1">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定性定量 ：</a:t>
            </a:r>
            <a:r>
              <a:rPr lang="zh-CN" altLang="en-US" dirty="0">
                <a:solidFill>
                  <a:srgbClr val="595959"/>
                </a:solidFill>
                <a:ea typeface="微软雅黑" panose="020B0503020204020204" pitchFamily="34" charset="-122"/>
                <a:sym typeface="Arial" panose="020B0604020202020204" pitchFamily="34" charset="0"/>
              </a:rPr>
              <a:t>定量 。</a:t>
            </a:r>
            <a:endParaRPr lang="zh-CN" altLang="en-US" dirty="0">
              <a:solidFill>
                <a:srgbClr val="595959"/>
              </a:solidFill>
              <a:ea typeface="微软雅黑" panose="020B0503020204020204" pitchFamily="34" charset="-122"/>
              <a:sym typeface="Arial" panose="020B0604020202020204" pitchFamily="34" charset="0"/>
            </a:endParaRPr>
          </a:p>
          <a:p>
            <a:pPr eaLnBrk="1" hangingPunct="1">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方法特点 ：</a:t>
            </a:r>
            <a:r>
              <a:rPr lang="zh-CN" altLang="en-US" dirty="0">
                <a:solidFill>
                  <a:srgbClr val="595959"/>
                </a:solidFill>
                <a:ea typeface="微软雅黑" panose="020B0503020204020204" pitchFamily="34" charset="-122"/>
                <a:sym typeface="Arial" panose="020B0604020202020204" pitchFamily="34" charset="0"/>
              </a:rPr>
              <a:t>根据物质、工艺危险性计算火灾爆炸指数，判定采取措施前后的系统整体危险性，由影响范围、单元破坏系数计算系统整体经济、停产损失 。</a:t>
            </a:r>
            <a:endParaRPr lang="zh-CN" altLang="en-US" dirty="0">
              <a:solidFill>
                <a:srgbClr val="595959"/>
              </a:solidFill>
              <a:ea typeface="微软雅黑" panose="020B0503020204020204" pitchFamily="34" charset="-122"/>
              <a:sym typeface="Arial" panose="020B0604020202020204" pitchFamily="34" charset="0"/>
            </a:endParaRPr>
          </a:p>
          <a:p>
            <a:pPr eaLnBrk="1" hangingPunct="1">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适用范围：</a:t>
            </a:r>
            <a:r>
              <a:rPr lang="zh-CN" altLang="en-US" dirty="0">
                <a:solidFill>
                  <a:srgbClr val="595959"/>
                </a:solidFill>
                <a:ea typeface="微软雅黑" panose="020B0503020204020204" pitchFamily="34" charset="-122"/>
                <a:sym typeface="Arial" panose="020B0604020202020204" pitchFamily="34" charset="0"/>
              </a:rPr>
              <a:t>生产、贮存、处理燃、爆、化学活泼性、有毒物质的工艺过程及其他有关工艺系统  。</a:t>
            </a:r>
            <a:endParaRPr lang="zh-CN" altLang="en-US" dirty="0">
              <a:solidFill>
                <a:srgbClr val="595959"/>
              </a:solidFill>
              <a:ea typeface="微软雅黑" panose="020B0503020204020204" pitchFamily="34" charset="-122"/>
              <a:sym typeface="Arial" panose="020B0604020202020204" pitchFamily="34" charset="0"/>
            </a:endParaRPr>
          </a:p>
          <a:p>
            <a:pPr eaLnBrk="1" hangingPunct="1">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应用条件：</a:t>
            </a:r>
            <a:r>
              <a:rPr lang="zh-CN" altLang="en-US" dirty="0">
                <a:solidFill>
                  <a:srgbClr val="595959"/>
                </a:solidFill>
                <a:ea typeface="微软雅黑" panose="020B0503020204020204" pitchFamily="34" charset="-122"/>
                <a:sym typeface="Arial" panose="020B0604020202020204" pitchFamily="34" charset="0"/>
              </a:rPr>
              <a:t>熟练掌握方法、熟悉系统、有丰富知识和良好的判断能力，须有各类企业，装置经济损失目标值  。</a:t>
            </a:r>
            <a:endParaRPr lang="zh-CN" altLang="en-US" dirty="0">
              <a:solidFill>
                <a:srgbClr val="595959"/>
              </a:solidFill>
              <a:ea typeface="微软雅黑" panose="020B0503020204020204" pitchFamily="34" charset="-122"/>
              <a:sym typeface="Arial" panose="020B0604020202020204" pitchFamily="34" charset="0"/>
            </a:endParaRPr>
          </a:p>
          <a:p>
            <a:pPr eaLnBrk="1" hangingPunct="1">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优缺点 ：</a:t>
            </a:r>
            <a:r>
              <a:rPr lang="zh-CN" altLang="en-US" dirty="0">
                <a:solidFill>
                  <a:srgbClr val="595959"/>
                </a:solidFill>
                <a:ea typeface="微软雅黑" panose="020B0503020204020204" pitchFamily="34" charset="-122"/>
                <a:sym typeface="Arial" panose="020B0604020202020204" pitchFamily="34" charset="0"/>
              </a:rPr>
              <a:t>大量使用图表、简捷明了、参数取值宽、因人而异，只能对系统整体宏观评价 。</a:t>
            </a:r>
            <a:endParaRPr lang="zh-CN" altLang="en-US" dirty="0">
              <a:solidFill>
                <a:srgbClr val="595959"/>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789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7892"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、预先危险性分析（</a:t>
            </a:r>
            <a:r>
              <a:rPr lang="en-US" altLang="zh-CN" sz="2400">
                <a:solidFill>
                  <a:srgbClr val="5F5E5C"/>
                </a:solidFill>
                <a:ea typeface="微软雅黑" panose="020B0503020204020204" pitchFamily="34" charset="-122"/>
                <a:sym typeface="Arial" panose="020B0604020202020204" pitchFamily="34" charset="0"/>
              </a:rPr>
              <a:t>PHA</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Preliminary Hazard Analysis</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37893" name="矩形 1"/>
          <p:cNvSpPr>
            <a:spLocks noChangeArrowheads="1"/>
          </p:cNvSpPr>
          <p:nvPr/>
        </p:nvSpPr>
        <p:spPr bwMode="auto">
          <a:xfrm>
            <a:off x="911225" y="1916113"/>
            <a:ext cx="10440988" cy="12255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10" name="矩形 9"/>
          <p:cNvSpPr/>
          <p:nvPr/>
        </p:nvSpPr>
        <p:spPr>
          <a:xfrm>
            <a:off x="1055688" y="2054225"/>
            <a:ext cx="10152062" cy="874407"/>
          </a:xfrm>
          <a:prstGeom prst="rect">
            <a:avLst/>
          </a:prstGeom>
        </p:spPr>
        <p:txBody>
          <a:bodyPr>
            <a:spAutoFit/>
          </a:bodyPr>
          <a:lstStyle/>
          <a:p>
            <a:pPr defTabSz="967105">
              <a:lnSpc>
                <a:spcPct val="150000"/>
              </a:lnSpc>
              <a:defRPr/>
            </a:pPr>
            <a:r>
              <a:rPr lang="en-US" altLang="zh-CN" dirty="0">
                <a:ea typeface="微软雅黑" panose="020B0503020204020204" pitchFamily="34" charset="-122"/>
                <a:sym typeface="Arial" panose="020B0604020202020204" pitchFamily="34" charset="0"/>
              </a:rPr>
              <a:t>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预先危险分析也称初始危险分析，是在每项生产活动之前，特别是在设计的开始阶段，对系统存在危险类别、出现条件、事故后果等进行概略地分析，尽可能评价出潜在的危险性。</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7895" name="Rectangle 4"/>
          <p:cNvSpPr>
            <a:spLocks noChangeArrowheads="1"/>
          </p:cNvSpPr>
          <p:nvPr/>
        </p:nvSpPr>
        <p:spPr bwMode="auto">
          <a:xfrm>
            <a:off x="623888" y="3860800"/>
            <a:ext cx="715612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defTabSz="895350" eaLnBrk="0" hangingPunct="0">
              <a:defRPr>
                <a:solidFill>
                  <a:schemeClr val="tx1"/>
                </a:solidFill>
                <a:latin typeface="Arial" panose="020B0604020202020204" pitchFamily="34" charset="0"/>
                <a:ea typeface="宋体" panose="02010600030101010101" pitchFamily="2" charset="-122"/>
              </a:defRPr>
            </a:lvl1pPr>
            <a:lvl2pPr marL="733425"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eaLnBrk="1" hangingPunct="1">
              <a:lnSpc>
                <a:spcPct val="150000"/>
              </a:lnSpc>
              <a:spcBef>
                <a:spcPct val="20000"/>
              </a:spcBef>
              <a:buFont typeface="Wingdings" panose="05000000000000000000" pitchFamily="2" charset="2"/>
              <a:buChar char="ü"/>
            </a:pPr>
            <a:r>
              <a:rPr kumimoji="1" lang="zh-CN" altLang="en-US" sz="2000">
                <a:solidFill>
                  <a:schemeClr val="tx2"/>
                </a:solidFill>
                <a:ea typeface="微软雅黑" panose="020B0503020204020204" pitchFamily="34" charset="-122"/>
                <a:sym typeface="Arial" panose="020B0604020202020204" pitchFamily="34" charset="0"/>
              </a:rPr>
              <a:t>识别与系统有关的主要危险</a:t>
            </a:r>
            <a:endParaRPr kumimoji="1" lang="zh-CN" altLang="en-US" sz="2000">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sz="2000">
                <a:solidFill>
                  <a:schemeClr val="tx2"/>
                </a:solidFill>
                <a:ea typeface="微软雅黑" panose="020B0503020204020204" pitchFamily="34" charset="-122"/>
                <a:sym typeface="Arial" panose="020B0604020202020204" pitchFamily="34" charset="0"/>
              </a:rPr>
              <a:t> 鉴别产生危险的原因</a:t>
            </a:r>
            <a:endParaRPr kumimoji="1" lang="zh-CN" altLang="en-US" sz="2000">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sz="2000">
                <a:solidFill>
                  <a:schemeClr val="tx2"/>
                </a:solidFill>
                <a:ea typeface="微软雅黑" panose="020B0503020204020204" pitchFamily="34" charset="-122"/>
                <a:sym typeface="Arial" panose="020B0604020202020204" pitchFamily="34" charset="0"/>
              </a:rPr>
              <a:t> 预测事故出现对对人体及系统产生的影响</a:t>
            </a:r>
            <a:endParaRPr kumimoji="1" lang="zh-CN" altLang="en-US" sz="2000">
              <a:solidFill>
                <a:schemeClr val="tx2"/>
              </a:solidFill>
              <a:ea typeface="微软雅黑" panose="020B0503020204020204" pitchFamily="34" charset="-122"/>
              <a:sym typeface="Arial" panose="020B0604020202020204" pitchFamily="34" charset="0"/>
            </a:endParaRPr>
          </a:p>
          <a:p>
            <a:pPr lvl="1" eaLnBrk="1" hangingPunct="1">
              <a:lnSpc>
                <a:spcPct val="150000"/>
              </a:lnSpc>
              <a:spcBef>
                <a:spcPct val="20000"/>
              </a:spcBef>
              <a:buFont typeface="Wingdings" panose="05000000000000000000" pitchFamily="2" charset="2"/>
              <a:buChar char="ü"/>
            </a:pPr>
            <a:r>
              <a:rPr kumimoji="1" lang="zh-CN" altLang="en-US" sz="2000">
                <a:solidFill>
                  <a:schemeClr val="tx2"/>
                </a:solidFill>
                <a:ea typeface="微软雅黑" panose="020B0503020204020204" pitchFamily="34" charset="-122"/>
                <a:sym typeface="Arial" panose="020B0604020202020204" pitchFamily="34" charset="0"/>
              </a:rPr>
              <a:t> 判定已识别的危险性等级，提出消除或控制危险的措施</a:t>
            </a:r>
            <a:endParaRPr kumimoji="1" lang="zh-CN" altLang="en-US" sz="2000">
              <a:solidFill>
                <a:schemeClr val="tx2"/>
              </a:solidFill>
              <a:ea typeface="微软雅黑" panose="020B0503020204020204" pitchFamily="34" charset="-122"/>
              <a:sym typeface="Arial" panose="020B0604020202020204" pitchFamily="34" charset="0"/>
            </a:endParaRPr>
          </a:p>
        </p:txBody>
      </p:sp>
      <p:sp>
        <p:nvSpPr>
          <p:cNvPr id="37896" name="Text Box 5"/>
          <p:cNvSpPr txBox="1">
            <a:spLocks noChangeArrowheads="1"/>
          </p:cNvSpPr>
          <p:nvPr/>
        </p:nvSpPr>
        <p:spPr bwMode="auto">
          <a:xfrm>
            <a:off x="1055688" y="3284538"/>
            <a:ext cx="5257800" cy="49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000" b="1">
                <a:solidFill>
                  <a:schemeClr val="tx2"/>
                </a:solidFill>
                <a:ea typeface="微软雅黑" panose="020B0503020204020204" pitchFamily="34" charset="-122"/>
                <a:sym typeface="Arial" panose="020B0604020202020204" pitchFamily="34" charset="0"/>
              </a:rPr>
              <a:t>预先危险分析的主要目的内容</a:t>
            </a:r>
            <a:endParaRPr kumimoji="1" lang="zh-CN" altLang="en-US" sz="2000" b="1">
              <a:solidFill>
                <a:schemeClr val="tx2"/>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891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8916"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、预先危险性分析（</a:t>
            </a:r>
            <a:r>
              <a:rPr lang="en-US" altLang="zh-CN" sz="2400">
                <a:solidFill>
                  <a:srgbClr val="5F5E5C"/>
                </a:solidFill>
                <a:ea typeface="微软雅黑" panose="020B0503020204020204" pitchFamily="34" charset="-122"/>
                <a:sym typeface="Arial" panose="020B0604020202020204" pitchFamily="34" charset="0"/>
              </a:rPr>
              <a:t>PHA</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Preliminary Hazard Analysis</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38917" name="Text Box 1033"/>
          <p:cNvSpPr txBox="1">
            <a:spLocks noChangeArrowheads="1"/>
          </p:cNvSpPr>
          <p:nvPr/>
        </p:nvSpPr>
        <p:spPr bwMode="auto">
          <a:xfrm>
            <a:off x="4953000" y="1952625"/>
            <a:ext cx="330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kumimoji="1" lang="zh-CN" altLang="en-US" sz="2200" b="1">
                <a:solidFill>
                  <a:srgbClr val="C00000"/>
                </a:solidFill>
                <a:ea typeface="微软雅黑" panose="020B0503020204020204" pitchFamily="34" charset="-122"/>
                <a:sym typeface="Arial" panose="020B0604020202020204" pitchFamily="34" charset="0"/>
              </a:rPr>
              <a:t>预先危险分析程序  </a:t>
            </a:r>
            <a:endParaRPr kumimoji="1" lang="zh-CN" altLang="en-US" sz="2200" b="1">
              <a:solidFill>
                <a:srgbClr val="C00000"/>
              </a:solidFill>
              <a:ea typeface="微软雅黑" panose="020B0503020204020204" pitchFamily="34" charset="-122"/>
              <a:sym typeface="Arial" panose="020B0604020202020204" pitchFamily="34" charset="0"/>
            </a:endParaRPr>
          </a:p>
        </p:txBody>
      </p:sp>
      <p:sp>
        <p:nvSpPr>
          <p:cNvPr id="12" name="Rectangle 1035"/>
          <p:cNvSpPr>
            <a:spLocks noChangeArrowheads="1"/>
          </p:cNvSpPr>
          <p:nvPr/>
        </p:nvSpPr>
        <p:spPr bwMode="auto">
          <a:xfrm>
            <a:off x="3000375" y="2727325"/>
            <a:ext cx="512763"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3" name="Rectangle 1036"/>
          <p:cNvSpPr>
            <a:spLocks noChangeArrowheads="1"/>
          </p:cNvSpPr>
          <p:nvPr/>
        </p:nvSpPr>
        <p:spPr bwMode="auto">
          <a:xfrm>
            <a:off x="3132138" y="384651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确</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4" name="Rectangle 1037"/>
          <p:cNvSpPr>
            <a:spLocks noChangeArrowheads="1"/>
          </p:cNvSpPr>
          <p:nvPr/>
        </p:nvSpPr>
        <p:spPr bwMode="auto">
          <a:xfrm>
            <a:off x="3132138" y="418306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定</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5" name="Rectangle 1038"/>
          <p:cNvSpPr>
            <a:spLocks noChangeArrowheads="1"/>
          </p:cNvSpPr>
          <p:nvPr/>
        </p:nvSpPr>
        <p:spPr bwMode="auto">
          <a:xfrm>
            <a:off x="3132138" y="451961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系</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6" name="Rectangle 1039"/>
          <p:cNvSpPr>
            <a:spLocks noChangeArrowheads="1"/>
          </p:cNvSpPr>
          <p:nvPr/>
        </p:nvSpPr>
        <p:spPr bwMode="auto">
          <a:xfrm>
            <a:off x="3132138" y="4857750"/>
            <a:ext cx="230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统</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7" name="Rectangle 1040"/>
          <p:cNvSpPr>
            <a:spLocks noChangeArrowheads="1"/>
          </p:cNvSpPr>
          <p:nvPr/>
        </p:nvSpPr>
        <p:spPr bwMode="auto">
          <a:xfrm>
            <a:off x="6638925" y="2727325"/>
            <a:ext cx="509588"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18" name="Rectangle 1041"/>
          <p:cNvSpPr>
            <a:spLocks noChangeArrowheads="1"/>
          </p:cNvSpPr>
          <p:nvPr/>
        </p:nvSpPr>
        <p:spPr bwMode="auto">
          <a:xfrm>
            <a:off x="6767513" y="350996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确</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19" name="Rectangle 1042"/>
          <p:cNvSpPr>
            <a:spLocks noChangeArrowheads="1"/>
          </p:cNvSpPr>
          <p:nvPr/>
        </p:nvSpPr>
        <p:spPr bwMode="auto">
          <a:xfrm>
            <a:off x="6767513" y="384651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定</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0" name="Rectangle 1043"/>
          <p:cNvSpPr>
            <a:spLocks noChangeArrowheads="1"/>
          </p:cNvSpPr>
          <p:nvPr/>
        </p:nvSpPr>
        <p:spPr bwMode="auto">
          <a:xfrm>
            <a:off x="6767513" y="418306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危</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1" name="Rectangle 1044"/>
          <p:cNvSpPr>
            <a:spLocks noChangeArrowheads="1"/>
          </p:cNvSpPr>
          <p:nvPr/>
        </p:nvSpPr>
        <p:spPr bwMode="auto">
          <a:xfrm>
            <a:off x="6767513" y="4519613"/>
            <a:ext cx="230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险</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2" name="Rectangle 1045"/>
          <p:cNvSpPr>
            <a:spLocks noChangeArrowheads="1"/>
          </p:cNvSpPr>
          <p:nvPr/>
        </p:nvSpPr>
        <p:spPr bwMode="auto">
          <a:xfrm>
            <a:off x="6767513" y="4857750"/>
            <a:ext cx="230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等</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3" name="Rectangle 1046"/>
          <p:cNvSpPr>
            <a:spLocks noChangeArrowheads="1"/>
          </p:cNvSpPr>
          <p:nvPr/>
        </p:nvSpPr>
        <p:spPr bwMode="auto">
          <a:xfrm>
            <a:off x="6767513" y="5194300"/>
            <a:ext cx="230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级</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4" name="Rectangle 1047"/>
          <p:cNvSpPr>
            <a:spLocks noChangeArrowheads="1"/>
          </p:cNvSpPr>
          <p:nvPr/>
        </p:nvSpPr>
        <p:spPr bwMode="auto">
          <a:xfrm>
            <a:off x="7605713" y="2727325"/>
            <a:ext cx="509587"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5" name="Rectangle 1048"/>
          <p:cNvSpPr>
            <a:spLocks noChangeArrowheads="1"/>
          </p:cNvSpPr>
          <p:nvPr/>
        </p:nvSpPr>
        <p:spPr bwMode="auto">
          <a:xfrm>
            <a:off x="7734300" y="3846513"/>
            <a:ext cx="230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制</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6" name="Rectangle 1049"/>
          <p:cNvSpPr>
            <a:spLocks noChangeArrowheads="1"/>
          </p:cNvSpPr>
          <p:nvPr/>
        </p:nvSpPr>
        <p:spPr bwMode="auto">
          <a:xfrm>
            <a:off x="7734300" y="4183063"/>
            <a:ext cx="230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定</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7" name="Rectangle 1050"/>
          <p:cNvSpPr>
            <a:spLocks noChangeArrowheads="1"/>
          </p:cNvSpPr>
          <p:nvPr/>
        </p:nvSpPr>
        <p:spPr bwMode="auto">
          <a:xfrm>
            <a:off x="7734300" y="4519613"/>
            <a:ext cx="230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措</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8" name="Rectangle 1051"/>
          <p:cNvSpPr>
            <a:spLocks noChangeArrowheads="1"/>
          </p:cNvSpPr>
          <p:nvPr/>
        </p:nvSpPr>
        <p:spPr bwMode="auto">
          <a:xfrm>
            <a:off x="7734300" y="4857750"/>
            <a:ext cx="230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施</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29" name="Rectangle 1052"/>
          <p:cNvSpPr>
            <a:spLocks noChangeArrowheads="1"/>
          </p:cNvSpPr>
          <p:nvPr/>
        </p:nvSpPr>
        <p:spPr bwMode="auto">
          <a:xfrm>
            <a:off x="8599488" y="2727325"/>
            <a:ext cx="509587"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0" name="Rectangle 1053"/>
          <p:cNvSpPr>
            <a:spLocks noChangeArrowheads="1"/>
          </p:cNvSpPr>
          <p:nvPr/>
        </p:nvSpPr>
        <p:spPr bwMode="auto">
          <a:xfrm>
            <a:off x="8728075" y="3846513"/>
            <a:ext cx="230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措</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31" name="Rectangle 1054"/>
          <p:cNvSpPr>
            <a:spLocks noChangeArrowheads="1"/>
          </p:cNvSpPr>
          <p:nvPr/>
        </p:nvSpPr>
        <p:spPr bwMode="auto">
          <a:xfrm>
            <a:off x="8728075" y="4183063"/>
            <a:ext cx="230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施</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32" name="Rectangle 1055"/>
          <p:cNvSpPr>
            <a:spLocks noChangeArrowheads="1"/>
          </p:cNvSpPr>
          <p:nvPr/>
        </p:nvSpPr>
        <p:spPr bwMode="auto">
          <a:xfrm>
            <a:off x="8728075" y="4519613"/>
            <a:ext cx="230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实</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33" name="Rectangle 1056"/>
          <p:cNvSpPr>
            <a:spLocks noChangeArrowheads="1"/>
          </p:cNvSpPr>
          <p:nvPr/>
        </p:nvSpPr>
        <p:spPr bwMode="auto">
          <a:xfrm>
            <a:off x="8728075" y="4857750"/>
            <a:ext cx="230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a:solidFill>
                  <a:srgbClr val="000000"/>
                </a:solidFill>
                <a:ea typeface="微软雅黑" panose="020B0503020204020204" pitchFamily="34" charset="-122"/>
                <a:sym typeface="Arial" panose="020B0604020202020204" pitchFamily="34" charset="0"/>
              </a:rPr>
              <a:t>施</a:t>
            </a:r>
            <a:endParaRPr lang="zh-CN" altLang="en-US">
              <a:solidFill>
                <a:srgbClr val="0000FF"/>
              </a:solidFill>
              <a:effectLst>
                <a:outerShdw blurRad="38100" dist="38100" dir="2700000" algn="tl">
                  <a:srgbClr val="000000"/>
                </a:outerShdw>
              </a:effectLst>
              <a:ea typeface="微软雅黑" panose="020B0503020204020204" pitchFamily="34" charset="-122"/>
              <a:sym typeface="Arial" panose="020B0604020202020204" pitchFamily="34" charset="0"/>
            </a:endParaRPr>
          </a:p>
        </p:txBody>
      </p:sp>
      <p:sp>
        <p:nvSpPr>
          <p:cNvPr id="34" name="Rectangle 1057"/>
          <p:cNvSpPr>
            <a:spLocks noChangeArrowheads="1"/>
          </p:cNvSpPr>
          <p:nvPr/>
        </p:nvSpPr>
        <p:spPr bwMode="auto">
          <a:xfrm>
            <a:off x="5729288" y="2727325"/>
            <a:ext cx="509587"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5" name="Rectangle 1066"/>
          <p:cNvSpPr>
            <a:spLocks noChangeArrowheads="1"/>
          </p:cNvSpPr>
          <p:nvPr/>
        </p:nvSpPr>
        <p:spPr bwMode="auto">
          <a:xfrm>
            <a:off x="4735513" y="2727325"/>
            <a:ext cx="509587"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6" name="Rectangle 1073"/>
          <p:cNvSpPr>
            <a:spLocks noChangeArrowheads="1"/>
          </p:cNvSpPr>
          <p:nvPr/>
        </p:nvSpPr>
        <p:spPr bwMode="auto">
          <a:xfrm>
            <a:off x="3854450" y="2727325"/>
            <a:ext cx="512763" cy="3581400"/>
          </a:xfrm>
          <a:prstGeom prst="rect">
            <a:avLst/>
          </a:prstGeom>
          <a:noFill/>
          <a:ln w="4763">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7" name="Freeform 1080"/>
          <p:cNvSpPr/>
          <p:nvPr/>
        </p:nvSpPr>
        <p:spPr bwMode="auto">
          <a:xfrm>
            <a:off x="3513138" y="4519613"/>
            <a:ext cx="244475" cy="1587"/>
          </a:xfrm>
          <a:custGeom>
            <a:avLst/>
            <a:gdLst>
              <a:gd name="T0" fmla="*/ 0 w 154"/>
              <a:gd name="T1" fmla="*/ 109 w 154"/>
              <a:gd name="T2" fmla="*/ 154 w 154"/>
            </a:gdLst>
            <a:ahLst/>
            <a:cxnLst>
              <a:cxn ang="0">
                <a:pos x="T0" y="0"/>
              </a:cxn>
              <a:cxn ang="0">
                <a:pos x="T1" y="0"/>
              </a:cxn>
              <a:cxn ang="0">
                <a:pos x="T2" y="0"/>
              </a:cxn>
            </a:cxnLst>
            <a:rect l="0" t="0" r="r" b="b"/>
            <a:pathLst>
              <a:path w="154">
                <a:moveTo>
                  <a:pt x="0" y="0"/>
                </a:moveTo>
                <a:lnTo>
                  <a:pt x="109" y="0"/>
                </a:lnTo>
                <a:lnTo>
                  <a:pt x="154" y="0"/>
                </a:lnTo>
              </a:path>
            </a:pathLst>
          </a:custGeom>
          <a:noFill/>
          <a:ln w="47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8" name="Freeform 1081"/>
          <p:cNvSpPr/>
          <p:nvPr/>
        </p:nvSpPr>
        <p:spPr bwMode="auto">
          <a:xfrm>
            <a:off x="3741738" y="4464050"/>
            <a:ext cx="112712" cy="112713"/>
          </a:xfrm>
          <a:custGeom>
            <a:avLst/>
            <a:gdLst>
              <a:gd name="T0" fmla="*/ 0 w 71"/>
              <a:gd name="T1" fmla="*/ 0 h 71"/>
              <a:gd name="T2" fmla="*/ 71 w 71"/>
              <a:gd name="T3" fmla="*/ 35 h 71"/>
              <a:gd name="T4" fmla="*/ 0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35"/>
                </a:lnTo>
                <a:lnTo>
                  <a:pt x="0" y="71"/>
                </a:lnTo>
                <a:lnTo>
                  <a:pt x="0" y="0"/>
                </a:lnTo>
                <a:close/>
              </a:path>
            </a:pathLst>
          </a:custGeom>
          <a:solidFill>
            <a:srgbClr val="000000"/>
          </a:solidFill>
          <a:ln w="4763">
            <a:solidFill>
              <a:srgbClr val="000000"/>
            </a:solidFill>
            <a:prstDash val="solid"/>
            <a:round/>
          </a:ln>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9" name="Freeform 1082"/>
          <p:cNvSpPr/>
          <p:nvPr/>
        </p:nvSpPr>
        <p:spPr bwMode="auto">
          <a:xfrm>
            <a:off x="4367213" y="4519613"/>
            <a:ext cx="273050" cy="1587"/>
          </a:xfrm>
          <a:custGeom>
            <a:avLst/>
            <a:gdLst>
              <a:gd name="T0" fmla="*/ 0 w 172"/>
              <a:gd name="T1" fmla="*/ 116 w 172"/>
              <a:gd name="T2" fmla="*/ 172 w 172"/>
            </a:gdLst>
            <a:ahLst/>
            <a:cxnLst>
              <a:cxn ang="0">
                <a:pos x="T0" y="0"/>
              </a:cxn>
              <a:cxn ang="0">
                <a:pos x="T1" y="0"/>
              </a:cxn>
              <a:cxn ang="0">
                <a:pos x="T2" y="0"/>
              </a:cxn>
            </a:cxnLst>
            <a:rect l="0" t="0" r="r" b="b"/>
            <a:pathLst>
              <a:path w="172">
                <a:moveTo>
                  <a:pt x="0" y="0"/>
                </a:moveTo>
                <a:lnTo>
                  <a:pt x="116" y="0"/>
                </a:lnTo>
                <a:lnTo>
                  <a:pt x="172" y="0"/>
                </a:lnTo>
              </a:path>
            </a:pathLst>
          </a:custGeom>
          <a:noFill/>
          <a:ln w="47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0" name="Freeform 1083"/>
          <p:cNvSpPr/>
          <p:nvPr/>
        </p:nvSpPr>
        <p:spPr bwMode="auto">
          <a:xfrm>
            <a:off x="4622800" y="4464050"/>
            <a:ext cx="112713" cy="112713"/>
          </a:xfrm>
          <a:custGeom>
            <a:avLst/>
            <a:gdLst>
              <a:gd name="T0" fmla="*/ 0 w 71"/>
              <a:gd name="T1" fmla="*/ 0 h 71"/>
              <a:gd name="T2" fmla="*/ 71 w 71"/>
              <a:gd name="T3" fmla="*/ 35 h 71"/>
              <a:gd name="T4" fmla="*/ 0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35"/>
                </a:lnTo>
                <a:lnTo>
                  <a:pt x="0" y="71"/>
                </a:lnTo>
                <a:lnTo>
                  <a:pt x="0" y="0"/>
                </a:lnTo>
                <a:close/>
              </a:path>
            </a:pathLst>
          </a:custGeom>
          <a:solidFill>
            <a:srgbClr val="000000"/>
          </a:solidFill>
          <a:ln w="4763">
            <a:solidFill>
              <a:srgbClr val="000000"/>
            </a:solidFill>
            <a:prstDash val="solid"/>
            <a:round/>
          </a:ln>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1" name="Freeform 1084"/>
          <p:cNvSpPr/>
          <p:nvPr/>
        </p:nvSpPr>
        <p:spPr bwMode="auto">
          <a:xfrm>
            <a:off x="5245100" y="4519613"/>
            <a:ext cx="388938" cy="1587"/>
          </a:xfrm>
          <a:custGeom>
            <a:avLst/>
            <a:gdLst>
              <a:gd name="T0" fmla="*/ 0 w 245"/>
              <a:gd name="T1" fmla="*/ 154 w 245"/>
              <a:gd name="T2" fmla="*/ 245 w 245"/>
            </a:gdLst>
            <a:ahLst/>
            <a:cxnLst>
              <a:cxn ang="0">
                <a:pos x="T0" y="0"/>
              </a:cxn>
              <a:cxn ang="0">
                <a:pos x="T1" y="0"/>
              </a:cxn>
              <a:cxn ang="0">
                <a:pos x="T2" y="0"/>
              </a:cxn>
            </a:cxnLst>
            <a:rect l="0" t="0" r="r" b="b"/>
            <a:pathLst>
              <a:path w="245">
                <a:moveTo>
                  <a:pt x="0" y="0"/>
                </a:moveTo>
                <a:lnTo>
                  <a:pt x="154" y="0"/>
                </a:lnTo>
                <a:lnTo>
                  <a:pt x="245" y="0"/>
                </a:lnTo>
              </a:path>
            </a:pathLst>
          </a:custGeom>
          <a:noFill/>
          <a:ln w="47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2" name="Freeform 1085"/>
          <p:cNvSpPr/>
          <p:nvPr/>
        </p:nvSpPr>
        <p:spPr bwMode="auto">
          <a:xfrm>
            <a:off x="5618163" y="4464050"/>
            <a:ext cx="111125" cy="112713"/>
          </a:xfrm>
          <a:custGeom>
            <a:avLst/>
            <a:gdLst>
              <a:gd name="T0" fmla="*/ 0 w 70"/>
              <a:gd name="T1" fmla="*/ 0 h 71"/>
              <a:gd name="T2" fmla="*/ 70 w 70"/>
              <a:gd name="T3" fmla="*/ 35 h 71"/>
              <a:gd name="T4" fmla="*/ 0 w 70"/>
              <a:gd name="T5" fmla="*/ 71 h 71"/>
              <a:gd name="T6" fmla="*/ 0 w 70"/>
              <a:gd name="T7" fmla="*/ 0 h 71"/>
            </a:gdLst>
            <a:ahLst/>
            <a:cxnLst>
              <a:cxn ang="0">
                <a:pos x="T0" y="T1"/>
              </a:cxn>
              <a:cxn ang="0">
                <a:pos x="T2" y="T3"/>
              </a:cxn>
              <a:cxn ang="0">
                <a:pos x="T4" y="T5"/>
              </a:cxn>
              <a:cxn ang="0">
                <a:pos x="T6" y="T7"/>
              </a:cxn>
            </a:cxnLst>
            <a:rect l="0" t="0" r="r" b="b"/>
            <a:pathLst>
              <a:path w="70" h="71">
                <a:moveTo>
                  <a:pt x="0" y="0"/>
                </a:moveTo>
                <a:lnTo>
                  <a:pt x="70" y="35"/>
                </a:lnTo>
                <a:lnTo>
                  <a:pt x="0" y="71"/>
                </a:lnTo>
                <a:lnTo>
                  <a:pt x="0" y="0"/>
                </a:lnTo>
                <a:close/>
              </a:path>
            </a:pathLst>
          </a:custGeom>
          <a:solidFill>
            <a:srgbClr val="000000"/>
          </a:solidFill>
          <a:ln w="4763">
            <a:solidFill>
              <a:srgbClr val="000000"/>
            </a:solidFill>
            <a:prstDash val="solid"/>
            <a:round/>
          </a:ln>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3" name="Freeform 1086"/>
          <p:cNvSpPr/>
          <p:nvPr/>
        </p:nvSpPr>
        <p:spPr bwMode="auto">
          <a:xfrm>
            <a:off x="6238875" y="4519613"/>
            <a:ext cx="300038" cy="1587"/>
          </a:xfrm>
          <a:custGeom>
            <a:avLst/>
            <a:gdLst>
              <a:gd name="T0" fmla="*/ 0 w 189"/>
              <a:gd name="T1" fmla="*/ 126 w 189"/>
              <a:gd name="T2" fmla="*/ 189 w 189"/>
            </a:gdLst>
            <a:ahLst/>
            <a:cxnLst>
              <a:cxn ang="0">
                <a:pos x="T0" y="0"/>
              </a:cxn>
              <a:cxn ang="0">
                <a:pos x="T1" y="0"/>
              </a:cxn>
              <a:cxn ang="0">
                <a:pos x="T2" y="0"/>
              </a:cxn>
            </a:cxnLst>
            <a:rect l="0" t="0" r="r" b="b"/>
            <a:pathLst>
              <a:path w="189">
                <a:moveTo>
                  <a:pt x="0" y="0"/>
                </a:moveTo>
                <a:lnTo>
                  <a:pt x="126" y="0"/>
                </a:lnTo>
                <a:lnTo>
                  <a:pt x="189" y="0"/>
                </a:lnTo>
              </a:path>
            </a:pathLst>
          </a:custGeom>
          <a:noFill/>
          <a:ln w="47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4" name="Freeform 1087"/>
          <p:cNvSpPr/>
          <p:nvPr/>
        </p:nvSpPr>
        <p:spPr bwMode="auto">
          <a:xfrm>
            <a:off x="6527800" y="4464050"/>
            <a:ext cx="111125" cy="112713"/>
          </a:xfrm>
          <a:custGeom>
            <a:avLst/>
            <a:gdLst>
              <a:gd name="T0" fmla="*/ 0 w 70"/>
              <a:gd name="T1" fmla="*/ 0 h 71"/>
              <a:gd name="T2" fmla="*/ 70 w 70"/>
              <a:gd name="T3" fmla="*/ 35 h 71"/>
              <a:gd name="T4" fmla="*/ 0 w 70"/>
              <a:gd name="T5" fmla="*/ 71 h 71"/>
              <a:gd name="T6" fmla="*/ 0 w 70"/>
              <a:gd name="T7" fmla="*/ 0 h 71"/>
            </a:gdLst>
            <a:ahLst/>
            <a:cxnLst>
              <a:cxn ang="0">
                <a:pos x="T0" y="T1"/>
              </a:cxn>
              <a:cxn ang="0">
                <a:pos x="T2" y="T3"/>
              </a:cxn>
              <a:cxn ang="0">
                <a:pos x="T4" y="T5"/>
              </a:cxn>
              <a:cxn ang="0">
                <a:pos x="T6" y="T7"/>
              </a:cxn>
            </a:cxnLst>
            <a:rect l="0" t="0" r="r" b="b"/>
            <a:pathLst>
              <a:path w="70" h="71">
                <a:moveTo>
                  <a:pt x="0" y="0"/>
                </a:moveTo>
                <a:lnTo>
                  <a:pt x="70" y="35"/>
                </a:lnTo>
                <a:lnTo>
                  <a:pt x="0" y="71"/>
                </a:lnTo>
                <a:lnTo>
                  <a:pt x="0" y="0"/>
                </a:lnTo>
                <a:close/>
              </a:path>
            </a:pathLst>
          </a:custGeom>
          <a:solidFill>
            <a:srgbClr val="000000"/>
          </a:solidFill>
          <a:ln w="4763">
            <a:solidFill>
              <a:srgbClr val="000000"/>
            </a:solidFill>
            <a:prstDash val="solid"/>
            <a:round/>
          </a:ln>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5" name="Freeform 1088"/>
          <p:cNvSpPr/>
          <p:nvPr/>
        </p:nvSpPr>
        <p:spPr bwMode="auto">
          <a:xfrm>
            <a:off x="7148513" y="4519613"/>
            <a:ext cx="357187" cy="1587"/>
          </a:xfrm>
          <a:custGeom>
            <a:avLst/>
            <a:gdLst>
              <a:gd name="T0" fmla="*/ 0 w 225"/>
              <a:gd name="T1" fmla="*/ 144 w 225"/>
              <a:gd name="T2" fmla="*/ 225 w 225"/>
            </a:gdLst>
            <a:ahLst/>
            <a:cxnLst>
              <a:cxn ang="0">
                <a:pos x="T0" y="0"/>
              </a:cxn>
              <a:cxn ang="0">
                <a:pos x="T1" y="0"/>
              </a:cxn>
              <a:cxn ang="0">
                <a:pos x="T2" y="0"/>
              </a:cxn>
            </a:cxnLst>
            <a:rect l="0" t="0" r="r" b="b"/>
            <a:pathLst>
              <a:path w="225">
                <a:moveTo>
                  <a:pt x="0" y="0"/>
                </a:moveTo>
                <a:lnTo>
                  <a:pt x="144" y="0"/>
                </a:lnTo>
                <a:lnTo>
                  <a:pt x="225" y="0"/>
                </a:lnTo>
              </a:path>
            </a:pathLst>
          </a:custGeom>
          <a:noFill/>
          <a:ln w="47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6" name="Freeform 1089"/>
          <p:cNvSpPr/>
          <p:nvPr/>
        </p:nvSpPr>
        <p:spPr bwMode="auto">
          <a:xfrm>
            <a:off x="7493000" y="4464050"/>
            <a:ext cx="112713" cy="112713"/>
          </a:xfrm>
          <a:custGeom>
            <a:avLst/>
            <a:gdLst>
              <a:gd name="T0" fmla="*/ 0 w 71"/>
              <a:gd name="T1" fmla="*/ 0 h 71"/>
              <a:gd name="T2" fmla="*/ 71 w 71"/>
              <a:gd name="T3" fmla="*/ 35 h 71"/>
              <a:gd name="T4" fmla="*/ 0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35"/>
                </a:lnTo>
                <a:lnTo>
                  <a:pt x="0" y="71"/>
                </a:lnTo>
                <a:lnTo>
                  <a:pt x="0" y="0"/>
                </a:lnTo>
                <a:close/>
              </a:path>
            </a:pathLst>
          </a:custGeom>
          <a:solidFill>
            <a:srgbClr val="000000"/>
          </a:solidFill>
          <a:ln w="4763">
            <a:solidFill>
              <a:srgbClr val="000000"/>
            </a:solidFill>
            <a:prstDash val="solid"/>
            <a:round/>
          </a:ln>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7" name="Freeform 1090"/>
          <p:cNvSpPr/>
          <p:nvPr/>
        </p:nvSpPr>
        <p:spPr bwMode="auto">
          <a:xfrm>
            <a:off x="8115300" y="4519613"/>
            <a:ext cx="384175" cy="1587"/>
          </a:xfrm>
          <a:custGeom>
            <a:avLst/>
            <a:gdLst>
              <a:gd name="T0" fmla="*/ 0 w 242"/>
              <a:gd name="T1" fmla="*/ 151 w 242"/>
              <a:gd name="T2" fmla="*/ 242 w 242"/>
            </a:gdLst>
            <a:ahLst/>
            <a:cxnLst>
              <a:cxn ang="0">
                <a:pos x="T0" y="0"/>
              </a:cxn>
              <a:cxn ang="0">
                <a:pos x="T1" y="0"/>
              </a:cxn>
              <a:cxn ang="0">
                <a:pos x="T2" y="0"/>
              </a:cxn>
            </a:cxnLst>
            <a:rect l="0" t="0" r="r" b="b"/>
            <a:pathLst>
              <a:path w="242">
                <a:moveTo>
                  <a:pt x="0" y="0"/>
                </a:moveTo>
                <a:lnTo>
                  <a:pt x="151" y="0"/>
                </a:lnTo>
                <a:lnTo>
                  <a:pt x="242" y="0"/>
                </a:lnTo>
              </a:path>
            </a:pathLst>
          </a:custGeom>
          <a:noFill/>
          <a:ln w="47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8" name="Freeform 1091"/>
          <p:cNvSpPr/>
          <p:nvPr/>
        </p:nvSpPr>
        <p:spPr bwMode="auto">
          <a:xfrm>
            <a:off x="8486775" y="4464050"/>
            <a:ext cx="112713" cy="112713"/>
          </a:xfrm>
          <a:custGeom>
            <a:avLst/>
            <a:gdLst>
              <a:gd name="T0" fmla="*/ 0 w 71"/>
              <a:gd name="T1" fmla="*/ 0 h 71"/>
              <a:gd name="T2" fmla="*/ 71 w 71"/>
              <a:gd name="T3" fmla="*/ 35 h 71"/>
              <a:gd name="T4" fmla="*/ 0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35"/>
                </a:lnTo>
                <a:lnTo>
                  <a:pt x="0" y="71"/>
                </a:lnTo>
                <a:lnTo>
                  <a:pt x="0" y="0"/>
                </a:lnTo>
                <a:close/>
              </a:path>
            </a:pathLst>
          </a:custGeom>
          <a:solidFill>
            <a:srgbClr val="000000"/>
          </a:solidFill>
          <a:ln w="4763">
            <a:solidFill>
              <a:srgbClr val="000000"/>
            </a:solidFill>
            <a:prstDash val="solid"/>
            <a:round/>
          </a:ln>
        </p:spPr>
        <p:txBody>
          <a:bodyPr/>
          <a:lstStyle/>
          <a:p>
            <a:pPr>
              <a:defRPr/>
            </a:pPr>
            <a:endParaRPr lang="zh-CN" altLang="en-US">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8955" name="Text Box 1092"/>
          <p:cNvSpPr txBox="1">
            <a:spLocks noChangeArrowheads="1"/>
          </p:cNvSpPr>
          <p:nvPr/>
        </p:nvSpPr>
        <p:spPr bwMode="auto">
          <a:xfrm>
            <a:off x="3942060" y="3184525"/>
            <a:ext cx="46166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ea typeface="微软雅黑" panose="020B0503020204020204" pitchFamily="34" charset="-122"/>
                <a:sym typeface="Arial" panose="020B0604020202020204" pitchFamily="34" charset="0"/>
              </a:rPr>
              <a:t>识别、分析危险性</a:t>
            </a:r>
            <a:endParaRPr kumimoji="1" lang="zh-CN" altLang="en-US">
              <a:ea typeface="微软雅黑" panose="020B0503020204020204" pitchFamily="34" charset="-122"/>
              <a:sym typeface="Arial" panose="020B0604020202020204" pitchFamily="34" charset="0"/>
            </a:endParaRPr>
          </a:p>
        </p:txBody>
      </p:sp>
      <p:sp>
        <p:nvSpPr>
          <p:cNvPr id="38956" name="Text Box 1093"/>
          <p:cNvSpPr txBox="1">
            <a:spLocks noChangeArrowheads="1"/>
          </p:cNvSpPr>
          <p:nvPr/>
        </p:nvSpPr>
        <p:spPr bwMode="auto">
          <a:xfrm>
            <a:off x="4780260" y="3184525"/>
            <a:ext cx="46166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ea typeface="微软雅黑" panose="020B0503020204020204" pitchFamily="34" charset="-122"/>
                <a:sym typeface="Arial" panose="020B0604020202020204" pitchFamily="34" charset="0"/>
              </a:rPr>
              <a:t>危 险 源 分 类</a:t>
            </a:r>
            <a:endParaRPr kumimoji="1" lang="zh-CN" altLang="en-US">
              <a:ea typeface="微软雅黑" panose="020B0503020204020204" pitchFamily="34" charset="-122"/>
              <a:sym typeface="Arial" panose="020B0604020202020204" pitchFamily="34" charset="0"/>
            </a:endParaRPr>
          </a:p>
        </p:txBody>
      </p:sp>
      <p:sp>
        <p:nvSpPr>
          <p:cNvPr id="38957" name="Text Box 1094"/>
          <p:cNvSpPr txBox="1">
            <a:spLocks noChangeArrowheads="1"/>
          </p:cNvSpPr>
          <p:nvPr/>
        </p:nvSpPr>
        <p:spPr bwMode="auto">
          <a:xfrm>
            <a:off x="5770860" y="3184525"/>
            <a:ext cx="46166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a:ea typeface="微软雅黑" panose="020B0503020204020204" pitchFamily="34" charset="-122"/>
                <a:sym typeface="Arial" panose="020B0604020202020204" pitchFamily="34" charset="0"/>
              </a:rPr>
              <a:t>转 化 条 件</a:t>
            </a:r>
            <a:endParaRPr kumimoji="1" lang="zh-CN" altLang="en-US">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3993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39940"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、预先危险性分析（</a:t>
            </a:r>
            <a:r>
              <a:rPr lang="en-US" altLang="zh-CN" sz="2400">
                <a:solidFill>
                  <a:srgbClr val="5F5E5C"/>
                </a:solidFill>
                <a:ea typeface="微软雅黑" panose="020B0503020204020204" pitchFamily="34" charset="-122"/>
                <a:sym typeface="Arial" panose="020B0604020202020204" pitchFamily="34" charset="0"/>
              </a:rPr>
              <a:t>PHA</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Preliminary Hazard Analysis</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9" name="Text Box 6"/>
          <p:cNvSpPr txBox="1">
            <a:spLocks noChangeArrowheads="1"/>
          </p:cNvSpPr>
          <p:nvPr/>
        </p:nvSpPr>
        <p:spPr bwMode="auto">
          <a:xfrm>
            <a:off x="1558925" y="1844675"/>
            <a:ext cx="9648825"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defTabSz="967105">
              <a:lnSpc>
                <a:spcPct val="150000"/>
              </a:lnSpc>
              <a:defRPr/>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按危险、有害因素导致的事故、危害的危险（危害）程度，将危险、有害因素划分为四个危险等级。</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0" name="Group 7"/>
          <p:cNvGraphicFramePr>
            <a:graphicFrameLocks noGrp="1"/>
          </p:cNvGraphicFramePr>
          <p:nvPr/>
        </p:nvGraphicFramePr>
        <p:xfrm>
          <a:off x="2424113" y="3068638"/>
          <a:ext cx="7489825" cy="3268662"/>
        </p:xfrm>
        <a:graphic>
          <a:graphicData uri="http://schemas.openxmlformats.org/drawingml/2006/table">
            <a:tbl>
              <a:tblPr/>
              <a:tblGrid>
                <a:gridCol w="720725"/>
                <a:gridCol w="1655762"/>
                <a:gridCol w="5113338"/>
              </a:tblGrid>
              <a:tr h="623827">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l</a:t>
                      </a:r>
                      <a:r>
                        <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级 </a:t>
                      </a:r>
                      <a:endPar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安全的 </a:t>
                      </a:r>
                      <a:endPar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可以忽略 </a:t>
                      </a:r>
                      <a:endParaRPr kumimoji="1"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r>
              <a:tr h="1188604">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r>
                        <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级 </a:t>
                      </a:r>
                      <a:endPar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临界的 </a:t>
                      </a:r>
                      <a:endPar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处于事故边缘状态，暂时尚不能造成人员伤亡和财产损失，应予排除或采取控制措施 </a:t>
                      </a:r>
                      <a:endParaRPr kumimoji="1"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r>
              <a:tr h="822880">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3</a:t>
                      </a:r>
                      <a:r>
                        <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级 </a:t>
                      </a:r>
                      <a:endPar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危险的 </a:t>
                      </a:r>
                      <a:endPar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会造成人员伤亡和系统损坏，要立即采取措施 </a:t>
                      </a:r>
                      <a:endPar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r>
              <a:tr h="633351">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4</a:t>
                      </a:r>
                      <a:r>
                        <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级 </a:t>
                      </a:r>
                      <a:endParaRPr kumimoji="1" lang="zh-CN" altLang="en-US" sz="18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破坏性的 </a:t>
                      </a:r>
                      <a:endParaRPr kumimoji="1"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lvl1pPr>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会造成灾难性事故，必须立即排除 </a:t>
                      </a:r>
                      <a:endParaRPr kumimoji="1"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T="45716" marB="45716"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66"/>
                    </a:solidFill>
                  </a:tcPr>
                </a:tc>
              </a:tr>
            </a:tbl>
          </a:graphicData>
        </a:graphic>
      </p:graphicFrame>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008438" y="0"/>
            <a:ext cx="8424862" cy="68580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zh-CN" altLang="en-US">
              <a:ea typeface="微软雅黑" panose="020B0503020204020204" pitchFamily="34" charset="-122"/>
              <a:sym typeface="Arial" panose="020B0604020202020204" pitchFamily="34" charset="0"/>
            </a:endParaRPr>
          </a:p>
        </p:txBody>
      </p:sp>
      <p:sp>
        <p:nvSpPr>
          <p:cNvPr id="4099" name="Rectangle 6"/>
          <p:cNvSpPr>
            <a:spLocks noChangeArrowheads="1"/>
          </p:cNvSpPr>
          <p:nvPr/>
        </p:nvSpPr>
        <p:spPr bwMode="auto">
          <a:xfrm>
            <a:off x="0" y="0"/>
            <a:ext cx="4008438" cy="6858000"/>
          </a:xfrm>
          <a:prstGeom prst="rect">
            <a:avLst/>
          </a:prstGeom>
          <a:solidFill>
            <a:srgbClr val="CD1F0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cs typeface="Calibri" panose="020F0502020204030204" pitchFamily="34" charset="0"/>
              <a:sym typeface="Arial" panose="020B0604020202020204" pitchFamily="34" charset="0"/>
            </a:endParaRPr>
          </a:p>
        </p:txBody>
      </p:sp>
      <p:sp>
        <p:nvSpPr>
          <p:cNvPr id="4100" name="TextBox 15"/>
          <p:cNvSpPr>
            <a:spLocks noChangeArrowheads="1"/>
          </p:cNvSpPr>
          <p:nvPr/>
        </p:nvSpPr>
        <p:spPr bwMode="auto">
          <a:xfrm>
            <a:off x="1489075" y="2586038"/>
            <a:ext cx="237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3200">
                <a:solidFill>
                  <a:schemeClr val="bg1"/>
                </a:solidFill>
                <a:ea typeface="微软雅黑" panose="020B0503020204020204" pitchFamily="34" charset="-122"/>
                <a:sym typeface="Arial" panose="020B0604020202020204" pitchFamily="34" charset="0"/>
              </a:rPr>
              <a:t>Contents Page</a:t>
            </a:r>
            <a:endParaRPr lang="zh-CN" altLang="zh-CN" sz="3200">
              <a:solidFill>
                <a:schemeClr val="bg1"/>
              </a:solidFill>
              <a:ea typeface="微软雅黑" panose="020B0503020204020204" pitchFamily="34" charset="-122"/>
              <a:sym typeface="Arial" panose="020B0604020202020204" pitchFamily="34" charset="0"/>
            </a:endParaRPr>
          </a:p>
        </p:txBody>
      </p:sp>
      <p:sp>
        <p:nvSpPr>
          <p:cNvPr id="4101" name="文本框 52"/>
          <p:cNvSpPr>
            <a:spLocks noChangeArrowheads="1"/>
          </p:cNvSpPr>
          <p:nvPr/>
        </p:nvSpPr>
        <p:spPr bwMode="auto">
          <a:xfrm>
            <a:off x="1489075" y="1700213"/>
            <a:ext cx="23749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5000" b="1">
                <a:solidFill>
                  <a:schemeClr val="bg1"/>
                </a:solidFill>
                <a:ea typeface="微软雅黑" panose="020B0503020204020204" pitchFamily="34" charset="-122"/>
                <a:sym typeface="Arial" panose="020B0604020202020204" pitchFamily="34" charset="0"/>
              </a:rPr>
              <a:t>目录页</a:t>
            </a:r>
            <a:endParaRPr lang="zh-CN" altLang="zh-CN" sz="5000" b="1">
              <a:solidFill>
                <a:schemeClr val="bg1"/>
              </a:solidFill>
              <a:ea typeface="微软雅黑" panose="020B0503020204020204" pitchFamily="34" charset="-122"/>
              <a:sym typeface="Arial" panose="020B0604020202020204" pitchFamily="34" charset="0"/>
            </a:endParaRPr>
          </a:p>
        </p:txBody>
      </p:sp>
      <p:sp>
        <p:nvSpPr>
          <p:cNvPr id="4102" name="TextBox 5"/>
          <p:cNvSpPr>
            <a:spLocks noChangeArrowheads="1"/>
          </p:cNvSpPr>
          <p:nvPr/>
        </p:nvSpPr>
        <p:spPr bwMode="auto">
          <a:xfrm>
            <a:off x="5357813" y="3848100"/>
            <a:ext cx="383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CD1F06"/>
                </a:solidFill>
                <a:ea typeface="微软雅黑" panose="020B0503020204020204" pitchFamily="34" charset="-122"/>
                <a:sym typeface="Arial" panose="020B0604020202020204" pitchFamily="34" charset="0"/>
              </a:rPr>
              <a:t>12</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应急救援体系的构成</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4103" name="TextBox 6"/>
          <p:cNvSpPr>
            <a:spLocks noChangeArrowheads="1"/>
          </p:cNvSpPr>
          <p:nvPr/>
        </p:nvSpPr>
        <p:spPr bwMode="auto">
          <a:xfrm>
            <a:off x="5357813" y="1616075"/>
            <a:ext cx="383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CD1F06"/>
                </a:solidFill>
                <a:ea typeface="微软雅黑" panose="020B0503020204020204" pitchFamily="34" charset="-122"/>
                <a:sym typeface="Arial" panose="020B0604020202020204" pitchFamily="34" charset="0"/>
              </a:rPr>
              <a:t>0</a:t>
            </a:r>
            <a:r>
              <a:rPr lang="en-US" altLang="zh-CN" sz="2400">
                <a:solidFill>
                  <a:srgbClr val="CD1F06"/>
                </a:solidFill>
                <a:ea typeface="微软雅黑" panose="020B0503020204020204" pitchFamily="34" charset="-122"/>
                <a:sym typeface="Arial" panose="020B0604020202020204" pitchFamily="34" charset="0"/>
              </a:rPr>
              <a:t>9    </a:t>
            </a:r>
            <a:r>
              <a:rPr lang="zh-CN" altLang="en-US" sz="2400">
                <a:solidFill>
                  <a:srgbClr val="CD1F06"/>
                </a:solidFill>
                <a:ea typeface="微软雅黑" panose="020B0503020204020204" pitchFamily="34" charset="-122"/>
                <a:sym typeface="Arial" panose="020B0604020202020204" pitchFamily="34" charset="0"/>
              </a:rPr>
              <a:t>重大危险源辨识标准</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4104" name="TextBox 10"/>
          <p:cNvSpPr>
            <a:spLocks noChangeArrowheads="1"/>
          </p:cNvSpPr>
          <p:nvPr/>
        </p:nvSpPr>
        <p:spPr bwMode="auto">
          <a:xfrm>
            <a:off x="5357813" y="2359025"/>
            <a:ext cx="541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CD1F06"/>
                </a:solidFill>
                <a:ea typeface="微软雅黑" panose="020B0503020204020204" pitchFamily="34" charset="-122"/>
                <a:sym typeface="Arial" panose="020B0604020202020204" pitchFamily="34" charset="0"/>
              </a:rPr>
              <a:t>10</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事故应急救援预案编制的法律依据</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4105" name="TextBox 11"/>
          <p:cNvSpPr>
            <a:spLocks noChangeArrowheads="1"/>
          </p:cNvSpPr>
          <p:nvPr/>
        </p:nvSpPr>
        <p:spPr bwMode="auto">
          <a:xfrm>
            <a:off x="5357813" y="3103563"/>
            <a:ext cx="383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CD1F06"/>
                </a:solidFill>
                <a:ea typeface="微软雅黑" panose="020B0503020204020204" pitchFamily="34" charset="-122"/>
                <a:sym typeface="Arial" panose="020B0604020202020204" pitchFamily="34" charset="0"/>
              </a:rPr>
              <a:t>11</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事故应急管理的内涵</a:t>
            </a:r>
            <a:endParaRPr lang="zh-CN" altLang="zh-CN" sz="2400">
              <a:solidFill>
                <a:srgbClr val="CD1F06"/>
              </a:solidFill>
              <a:ea typeface="微软雅黑" panose="020B0503020204020204" pitchFamily="34" charset="-122"/>
              <a:sym typeface="Arial" panose="020B0604020202020204" pitchFamily="34" charset="0"/>
            </a:endParaRPr>
          </a:p>
        </p:txBody>
      </p:sp>
      <p:sp>
        <p:nvSpPr>
          <p:cNvPr id="4106" name="TextBox 6"/>
          <p:cNvSpPr>
            <a:spLocks noChangeArrowheads="1"/>
          </p:cNvSpPr>
          <p:nvPr/>
        </p:nvSpPr>
        <p:spPr bwMode="auto">
          <a:xfrm>
            <a:off x="5375275" y="45720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CD1F06"/>
                </a:solidFill>
                <a:ea typeface="微软雅黑" panose="020B0503020204020204" pitchFamily="34" charset="-122"/>
                <a:sym typeface="Arial" panose="020B0604020202020204" pitchFamily="34" charset="0"/>
              </a:rPr>
              <a:t>13</a:t>
            </a:r>
            <a:r>
              <a:rPr lang="zh-CN" altLang="zh-CN" sz="2400">
                <a:solidFill>
                  <a:srgbClr val="CD1F06"/>
                </a:solidFill>
                <a:ea typeface="微软雅黑" panose="020B0503020204020204" pitchFamily="34" charset="-122"/>
                <a:sym typeface="Arial" panose="020B0604020202020204" pitchFamily="34" charset="0"/>
              </a:rPr>
              <a:t>    </a:t>
            </a:r>
            <a:r>
              <a:rPr lang="zh-CN" altLang="en-US" sz="2400">
                <a:solidFill>
                  <a:srgbClr val="CD1F06"/>
                </a:solidFill>
                <a:ea typeface="微软雅黑" panose="020B0503020204020204" pitchFamily="34" charset="-122"/>
                <a:sym typeface="Arial" panose="020B0604020202020204" pitchFamily="34" charset="0"/>
              </a:rPr>
              <a:t>职业健康安全管理体系要素之间的关系</a:t>
            </a:r>
            <a:endParaRPr lang="zh-CN" altLang="zh-CN" sz="2400">
              <a:solidFill>
                <a:srgbClr val="CD1F06"/>
              </a:solidFill>
              <a:ea typeface="微软雅黑" panose="020B0503020204020204" pitchFamily="34" charset="-122"/>
              <a:sym typeface="Arial" panose="020B0604020202020204" pitchFamily="34" charset="0"/>
            </a:endParaRPr>
          </a:p>
        </p:txBody>
      </p:sp>
    </p:spTree>
  </p:cSld>
  <p:clrMapOvr>
    <a:masterClrMapping/>
  </p:clrMapOvr>
  <p:transition>
    <p:pull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096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0964"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、预先危险性分析（</a:t>
            </a:r>
            <a:r>
              <a:rPr lang="en-US" altLang="zh-CN" sz="2400">
                <a:solidFill>
                  <a:srgbClr val="5F5E5C"/>
                </a:solidFill>
                <a:ea typeface="微软雅黑" panose="020B0503020204020204" pitchFamily="34" charset="-122"/>
                <a:sym typeface="Arial" panose="020B0604020202020204" pitchFamily="34" charset="0"/>
              </a:rPr>
              <a:t>PHA</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Preliminary Hazard Analysis</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0965" name="矩形 1"/>
          <p:cNvSpPr>
            <a:spLocks noChangeArrowheads="1"/>
          </p:cNvSpPr>
          <p:nvPr/>
        </p:nvSpPr>
        <p:spPr bwMode="auto">
          <a:xfrm>
            <a:off x="911225" y="1916113"/>
            <a:ext cx="10440988" cy="29527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1989138"/>
            <a:ext cx="10152062" cy="2738437"/>
          </a:xfrm>
          <a:prstGeom prst="rect">
            <a:avLst/>
          </a:prstGeom>
        </p:spPr>
        <p:txBody>
          <a:bodyPr>
            <a:spAutoFit/>
          </a:bodyPr>
          <a:lstStyle/>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方法小结 ：</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评价目的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开发阶段，早期辨识出危险性，避免以后走弯路。</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定性定量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方法特点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讨论分析系统存在的危险、有害因素，触发条件，事故类型，评定危险性等级。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各类系统设计、施工、生产、维修前的概略分析和评价。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优缺点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简便易行，受分析评价人员主观因素影响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1987"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1988"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、危险与可操作性研究</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1989" name="矩形 1"/>
          <p:cNvSpPr>
            <a:spLocks noChangeArrowheads="1"/>
          </p:cNvSpPr>
          <p:nvPr/>
        </p:nvSpPr>
        <p:spPr bwMode="auto">
          <a:xfrm>
            <a:off x="911225" y="1916113"/>
            <a:ext cx="10440988" cy="24495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2054225"/>
            <a:ext cx="10152062" cy="2170113"/>
          </a:xfrm>
          <a:prstGeom prst="rect">
            <a:avLst/>
          </a:prstGeom>
        </p:spPr>
        <p:txBody>
          <a:bodyPr>
            <a:spAutoFit/>
          </a:bodyPr>
          <a:lstStyle/>
          <a:p>
            <a:pPr defTabSz="967105">
              <a:lnSpc>
                <a:spcPct val="150000"/>
              </a:lnSpc>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HAZOP</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是一种以系统工程为基础，针对化工装置而开发的一种危险性评价方法，由英国帝国化学工业公司（</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ICI</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）于</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1974</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年开发的，用于热力</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水力系统安全分析。</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defRPr/>
            </a:pP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基本过程是以</a:t>
            </a:r>
            <a:r>
              <a:rPr lang="zh-CN" altLang="en-US" b="1" u="sng" dirty="0">
                <a:solidFill>
                  <a:srgbClr val="C00000"/>
                </a:solidFill>
                <a:ea typeface="微软雅黑" panose="020B0503020204020204" pitchFamily="34" charset="-122"/>
                <a:sym typeface="Arial" panose="020B0604020202020204" pitchFamily="34" charset="0"/>
              </a:rPr>
              <a:t>关键词（引导词）</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为引导，找出过程中工艺过程状态的变化（即</a:t>
            </a:r>
            <a:r>
              <a:rPr lang="zh-CN" altLang="en-US" b="1" u="sng" dirty="0">
                <a:solidFill>
                  <a:srgbClr val="C00000"/>
                </a:solidFill>
                <a:ea typeface="微软雅黑" panose="020B0503020204020204" pitchFamily="34" charset="-122"/>
                <a:sym typeface="Arial" panose="020B0604020202020204" pitchFamily="34" charset="0"/>
              </a:rPr>
              <a:t>偏差</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），然后再继续分析造成偏差的</a:t>
            </a:r>
            <a:r>
              <a:rPr lang="zh-CN" altLang="en-US" b="1" u="sng" dirty="0">
                <a:solidFill>
                  <a:srgbClr val="C00000"/>
                </a:solidFill>
                <a:ea typeface="微软雅黑" panose="020B0503020204020204" pitchFamily="34" charset="-122"/>
                <a:sym typeface="Arial" panose="020B0604020202020204" pitchFamily="34" charset="0"/>
              </a:rPr>
              <a:t>原因、后果</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及可以采取的</a:t>
            </a:r>
            <a:r>
              <a:rPr lang="zh-CN" altLang="en-US" b="1" u="sng" dirty="0">
                <a:solidFill>
                  <a:srgbClr val="C00000"/>
                </a:solidFill>
                <a:ea typeface="微软雅黑" panose="020B0503020204020204" pitchFamily="34" charset="-122"/>
                <a:sym typeface="Arial" panose="020B0604020202020204" pitchFamily="34" charset="0"/>
              </a:rPr>
              <a:t>对策</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301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3012"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、危险与可操作性研究</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Rectangle 2"/>
          <p:cNvSpPr>
            <a:spLocks noGrp="1" noChangeArrowheads="1"/>
          </p:cNvSpPr>
          <p:nvPr>
            <p:ph type="title"/>
          </p:nvPr>
        </p:nvSpPr>
        <p:spPr>
          <a:xfrm>
            <a:off x="5078413" y="1916113"/>
            <a:ext cx="2962275" cy="504825"/>
          </a:xfrm>
        </p:spPr>
        <p:txBody>
          <a:bodyPr lIns="84655" tIns="42328" rIns="84655" bIns="42328" anchor="t"/>
          <a:lstStyle/>
          <a:p>
            <a:pPr marL="0" indent="0" algn="l" eaLnBrk="1" hangingPunct="1">
              <a:defRPr/>
            </a:pPr>
            <a:r>
              <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rPr>
              <a:t>引导词及其意义</a:t>
            </a:r>
            <a:endPar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endParaRPr>
          </a:p>
        </p:txBody>
      </p:sp>
      <p:graphicFrame>
        <p:nvGraphicFramePr>
          <p:cNvPr id="43014" name="Object 3"/>
          <p:cNvGraphicFramePr>
            <a:graphicFrameLocks noChangeAspect="1"/>
          </p:cNvGraphicFramePr>
          <p:nvPr/>
        </p:nvGraphicFramePr>
        <p:xfrm>
          <a:off x="1171575" y="2505075"/>
          <a:ext cx="10828338" cy="7908925"/>
        </p:xfrm>
        <a:graphic>
          <a:graphicData uri="http://schemas.openxmlformats.org/presentationml/2006/ole">
            <mc:AlternateContent xmlns:mc="http://schemas.openxmlformats.org/markup-compatibility/2006">
              <mc:Choice xmlns:v="urn:schemas-microsoft-com:vml" Requires="v">
                <p:oleObj spid="_x0000_s1029" name="Document" r:id="rId1" imgW="8472170" imgH="6217920" progId="Word.Document.8">
                  <p:embed/>
                </p:oleObj>
              </mc:Choice>
              <mc:Fallback>
                <p:oleObj name="Document" r:id="rId1" imgW="8472170" imgH="6217920" progId="Word.Document.8">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505075"/>
                        <a:ext cx="10828338" cy="790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403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4036"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、危险与可操作性研究</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Rectangle 2"/>
          <p:cNvSpPr>
            <a:spLocks noGrp="1" noChangeArrowheads="1"/>
          </p:cNvSpPr>
          <p:nvPr>
            <p:ph type="title"/>
          </p:nvPr>
        </p:nvSpPr>
        <p:spPr>
          <a:xfrm>
            <a:off x="5078413" y="1916113"/>
            <a:ext cx="3897312" cy="504825"/>
          </a:xfrm>
        </p:spPr>
        <p:txBody>
          <a:bodyPr lIns="84655" tIns="42328" rIns="84655" bIns="42328" anchor="t"/>
          <a:lstStyle/>
          <a:p>
            <a:pPr marL="0" indent="0" algn="l" eaLnBrk="1" hangingPunct="1">
              <a:defRPr/>
            </a:pPr>
            <a:r>
              <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rPr>
              <a:t>常用</a:t>
            </a:r>
            <a:r>
              <a:rPr kumimoji="1" lang="en-US" altLang="zh-CN"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rPr>
              <a:t>HAZOP</a:t>
            </a:r>
            <a:r>
              <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rPr>
              <a:t>分析工艺参数</a:t>
            </a:r>
            <a:endPar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endParaRPr>
          </a:p>
        </p:txBody>
      </p:sp>
      <p:graphicFrame>
        <p:nvGraphicFramePr>
          <p:cNvPr id="44038" name="Object 1027"/>
          <p:cNvGraphicFramePr>
            <a:graphicFrameLocks noChangeAspect="1"/>
          </p:cNvGraphicFramePr>
          <p:nvPr/>
        </p:nvGraphicFramePr>
        <p:xfrm>
          <a:off x="2806700" y="2566988"/>
          <a:ext cx="7138988" cy="1074737"/>
        </p:xfrm>
        <a:graphic>
          <a:graphicData uri="http://schemas.openxmlformats.org/presentationml/2006/ole">
            <mc:AlternateContent xmlns:mc="http://schemas.openxmlformats.org/markup-compatibility/2006">
              <mc:Choice xmlns:v="urn:schemas-microsoft-com:vml" Requires="v">
                <p:oleObj spid="_x0000_s1029" name="Document" r:id="rId1" imgW="5641975" imgH="805815" progId="Word.Document.8">
                  <p:embed/>
                </p:oleObj>
              </mc:Choice>
              <mc:Fallback>
                <p:oleObj name="Document" r:id="rId1" imgW="5641975" imgH="805815" progId="Word.Document.8">
                  <p:embed/>
                  <p:pic>
                    <p:nvPicPr>
                      <p:cNvPr id="0" name="Object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2566988"/>
                        <a:ext cx="7138988"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9" name="Text Box 1028"/>
          <p:cNvSpPr txBox="1">
            <a:spLocks noChangeArrowheads="1"/>
          </p:cNvSpPr>
          <p:nvPr/>
        </p:nvSpPr>
        <p:spPr bwMode="auto">
          <a:xfrm>
            <a:off x="1849438" y="3716338"/>
            <a:ext cx="9215437"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23" tIns="44762" rIns="89523" bIns="44762">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70000"/>
              </a:lnSpc>
            </a:pPr>
            <a:r>
              <a:rPr kumimoji="1" lang="en-US" altLang="zh-CN" b="1">
                <a:solidFill>
                  <a:srgbClr val="C00000"/>
                </a:solidFill>
                <a:ea typeface="微软雅黑" panose="020B0503020204020204" pitchFamily="34" charset="-122"/>
                <a:sym typeface="Arial" panose="020B0604020202020204" pitchFamily="34" charset="0"/>
              </a:rPr>
              <a:t>      </a:t>
            </a:r>
            <a:r>
              <a:rPr kumimoji="1" lang="zh-CN" altLang="en-US" b="1">
                <a:solidFill>
                  <a:srgbClr val="C00000"/>
                </a:solidFill>
                <a:ea typeface="微软雅黑" panose="020B0503020204020204" pitchFamily="34" charset="-122"/>
                <a:sym typeface="Arial" panose="020B0604020202020204" pitchFamily="34" charset="0"/>
              </a:rPr>
              <a:t>引导词                               工艺参数                                    偏差</a:t>
            </a:r>
            <a:endParaRPr kumimoji="1" lang="zh-CN" altLang="en-US" b="1">
              <a:solidFill>
                <a:srgbClr val="C00000"/>
              </a:solidFill>
              <a:ea typeface="微软雅黑" panose="020B0503020204020204" pitchFamily="34" charset="-122"/>
              <a:sym typeface="Arial" panose="020B0604020202020204" pitchFamily="34" charset="0"/>
            </a:endParaRPr>
          </a:p>
          <a:p>
            <a:pPr algn="just" eaLnBrk="1" hangingPunct="1">
              <a:lnSpc>
                <a:spcPct val="170000"/>
              </a:lnSpc>
            </a:pPr>
            <a:r>
              <a:rPr kumimoji="1" lang="zh-CN" altLang="en-US">
                <a:ea typeface="微软雅黑" panose="020B0503020204020204" pitchFamily="34" charset="-122"/>
                <a:sym typeface="Arial" panose="020B0604020202020204" pitchFamily="34" charset="0"/>
              </a:rPr>
              <a:t>  </a:t>
            </a:r>
            <a:r>
              <a:rPr kumimoji="1" lang="en-US" altLang="zh-CN">
                <a:ea typeface="微软雅黑" panose="020B0503020204020204" pitchFamily="34" charset="-122"/>
                <a:sym typeface="Arial" panose="020B0604020202020204" pitchFamily="34" charset="0"/>
              </a:rPr>
              <a:t>NONE</a:t>
            </a:r>
            <a:r>
              <a:rPr kumimoji="1" lang="zh-CN" altLang="en-US">
                <a:ea typeface="微软雅黑" panose="020B0503020204020204" pitchFamily="34" charset="-122"/>
                <a:sym typeface="Arial" panose="020B0604020202020204" pitchFamily="34" charset="0"/>
              </a:rPr>
              <a:t>（空白）            ＋  </a:t>
            </a:r>
            <a:r>
              <a:rPr kumimoji="1" lang="en-US" altLang="zh-CN">
                <a:ea typeface="微软雅黑" panose="020B0503020204020204" pitchFamily="34" charset="-122"/>
                <a:sym typeface="Arial" panose="020B0604020202020204" pitchFamily="34" charset="0"/>
              </a:rPr>
              <a:t>FLOW</a:t>
            </a:r>
            <a:r>
              <a:rPr kumimoji="1" lang="zh-CN" altLang="en-US">
                <a:ea typeface="微软雅黑" panose="020B0503020204020204" pitchFamily="34" charset="-122"/>
                <a:sym typeface="Arial" panose="020B0604020202020204" pitchFamily="34" charset="0"/>
              </a:rPr>
              <a:t>（流量）            ＝</a:t>
            </a:r>
            <a:r>
              <a:rPr kumimoji="1" lang="en-US" altLang="zh-CN">
                <a:ea typeface="微软雅黑" panose="020B0503020204020204" pitchFamily="34" charset="-122"/>
                <a:sym typeface="Arial" panose="020B0604020202020204" pitchFamily="34" charset="0"/>
              </a:rPr>
              <a:t>NONE FLOW</a:t>
            </a:r>
            <a:r>
              <a:rPr kumimoji="1" lang="zh-CN" altLang="en-US">
                <a:ea typeface="微软雅黑" panose="020B0503020204020204" pitchFamily="34" charset="-122"/>
                <a:sym typeface="Arial" panose="020B0604020202020204" pitchFamily="34" charset="0"/>
              </a:rPr>
              <a:t>（无流量）</a:t>
            </a:r>
            <a:endParaRPr kumimoji="1" lang="zh-CN" altLang="en-US">
              <a:ea typeface="微软雅黑" panose="020B0503020204020204" pitchFamily="34" charset="-122"/>
              <a:sym typeface="Arial" panose="020B0604020202020204" pitchFamily="34" charset="0"/>
            </a:endParaRPr>
          </a:p>
          <a:p>
            <a:pPr algn="just" eaLnBrk="1" hangingPunct="1">
              <a:lnSpc>
                <a:spcPct val="170000"/>
              </a:lnSpc>
            </a:pPr>
            <a:r>
              <a:rPr kumimoji="1" lang="zh-CN" altLang="en-US">
                <a:ea typeface="微软雅黑" panose="020B0503020204020204" pitchFamily="34" charset="-122"/>
                <a:sym typeface="Arial" panose="020B0604020202020204" pitchFamily="34" charset="0"/>
              </a:rPr>
              <a:t>  </a:t>
            </a:r>
            <a:r>
              <a:rPr kumimoji="1" lang="en-US" altLang="zh-CN">
                <a:ea typeface="微软雅黑" panose="020B0503020204020204" pitchFamily="34" charset="-122"/>
                <a:sym typeface="Arial" panose="020B0604020202020204" pitchFamily="34" charset="0"/>
              </a:rPr>
              <a:t>MORE</a:t>
            </a:r>
            <a:r>
              <a:rPr kumimoji="1" lang="zh-CN" altLang="en-US">
                <a:ea typeface="微软雅黑" panose="020B0503020204020204" pitchFamily="34" charset="-122"/>
                <a:sym typeface="Arial" panose="020B0604020202020204" pitchFamily="34" charset="0"/>
              </a:rPr>
              <a:t>（过量）            ＋  </a:t>
            </a:r>
            <a:r>
              <a:rPr kumimoji="1" lang="en-US" altLang="zh-CN">
                <a:ea typeface="微软雅黑" panose="020B0503020204020204" pitchFamily="34" charset="-122"/>
                <a:sym typeface="Arial" panose="020B0604020202020204" pitchFamily="34" charset="0"/>
              </a:rPr>
              <a:t>PRESSURE</a:t>
            </a:r>
            <a:r>
              <a:rPr kumimoji="1" lang="zh-CN" altLang="en-US">
                <a:ea typeface="微软雅黑" panose="020B0503020204020204" pitchFamily="34" charset="-122"/>
                <a:sym typeface="Arial" panose="020B0604020202020204" pitchFamily="34" charset="0"/>
              </a:rPr>
              <a:t>（压力）     ＝ </a:t>
            </a:r>
            <a:r>
              <a:rPr kumimoji="1" lang="en-US" altLang="zh-CN">
                <a:ea typeface="微软雅黑" panose="020B0503020204020204" pitchFamily="34" charset="-122"/>
                <a:sym typeface="Arial" panose="020B0604020202020204" pitchFamily="34" charset="0"/>
              </a:rPr>
              <a:t>HIGH PRESSURE</a:t>
            </a:r>
            <a:r>
              <a:rPr kumimoji="1" lang="zh-CN" altLang="en-US">
                <a:ea typeface="微软雅黑" panose="020B0503020204020204" pitchFamily="34" charset="-122"/>
                <a:sym typeface="Arial" panose="020B0604020202020204" pitchFamily="34" charset="0"/>
              </a:rPr>
              <a:t>（压力高）</a:t>
            </a:r>
            <a:endParaRPr kumimoji="1" lang="zh-CN" altLang="en-US">
              <a:ea typeface="微软雅黑" panose="020B0503020204020204" pitchFamily="34" charset="-122"/>
              <a:sym typeface="Arial" panose="020B0604020202020204" pitchFamily="34" charset="0"/>
            </a:endParaRPr>
          </a:p>
          <a:p>
            <a:pPr algn="just" eaLnBrk="1" hangingPunct="1">
              <a:lnSpc>
                <a:spcPct val="170000"/>
              </a:lnSpc>
            </a:pPr>
            <a:r>
              <a:rPr kumimoji="1" lang="zh-CN" altLang="en-US">
                <a:ea typeface="微软雅黑" panose="020B0503020204020204" pitchFamily="34" charset="-122"/>
                <a:sym typeface="Arial" panose="020B0604020202020204" pitchFamily="34" charset="0"/>
              </a:rPr>
              <a:t>  </a:t>
            </a:r>
            <a:r>
              <a:rPr kumimoji="1" lang="en-US" altLang="zh-CN">
                <a:ea typeface="微软雅黑" panose="020B0503020204020204" pitchFamily="34" charset="-122"/>
                <a:sym typeface="Arial" panose="020B0604020202020204" pitchFamily="34" charset="0"/>
              </a:rPr>
              <a:t>AS WELL AS</a:t>
            </a:r>
            <a:r>
              <a:rPr kumimoji="1" lang="zh-CN" altLang="en-US">
                <a:ea typeface="微软雅黑" panose="020B0503020204020204" pitchFamily="34" charset="-122"/>
                <a:sym typeface="Arial" panose="020B0604020202020204" pitchFamily="34" charset="0"/>
              </a:rPr>
              <a:t>（伴随）   ＋</a:t>
            </a:r>
            <a:r>
              <a:rPr kumimoji="1" lang="en-US" altLang="zh-CN">
                <a:ea typeface="微软雅黑" panose="020B0503020204020204" pitchFamily="34" charset="-122"/>
                <a:sym typeface="Arial" panose="020B0604020202020204" pitchFamily="34" charset="0"/>
              </a:rPr>
              <a:t>ONE PHASE</a:t>
            </a:r>
            <a:r>
              <a:rPr kumimoji="1" lang="zh-CN" altLang="en-US">
                <a:ea typeface="微软雅黑" panose="020B0503020204020204" pitchFamily="34" charset="-122"/>
                <a:sym typeface="Arial" panose="020B0604020202020204" pitchFamily="34" charset="0"/>
              </a:rPr>
              <a:t>（一相）    ＝</a:t>
            </a:r>
            <a:r>
              <a:rPr kumimoji="1" lang="en-US" altLang="zh-CN">
                <a:ea typeface="微软雅黑" panose="020B0503020204020204" pitchFamily="34" charset="-122"/>
                <a:sym typeface="Arial" panose="020B0604020202020204" pitchFamily="34" charset="0"/>
              </a:rPr>
              <a:t>TWO PHASE</a:t>
            </a:r>
            <a:r>
              <a:rPr kumimoji="1" lang="zh-CN" altLang="en-US">
                <a:ea typeface="微软雅黑" panose="020B0503020204020204" pitchFamily="34" charset="-122"/>
                <a:sym typeface="Arial" panose="020B0604020202020204" pitchFamily="34" charset="0"/>
              </a:rPr>
              <a:t>（两相）</a:t>
            </a:r>
            <a:endParaRPr kumimoji="1" lang="zh-CN" altLang="en-US">
              <a:ea typeface="微软雅黑" panose="020B0503020204020204" pitchFamily="34" charset="-122"/>
              <a:sym typeface="Arial" panose="020B0604020202020204" pitchFamily="34" charset="0"/>
            </a:endParaRPr>
          </a:p>
          <a:p>
            <a:pPr algn="just" eaLnBrk="1" hangingPunct="1">
              <a:lnSpc>
                <a:spcPct val="170000"/>
              </a:lnSpc>
            </a:pPr>
            <a:r>
              <a:rPr kumimoji="1" lang="zh-CN" altLang="en-US">
                <a:ea typeface="微软雅黑" panose="020B0503020204020204" pitchFamily="34" charset="-122"/>
                <a:sym typeface="Arial" panose="020B0604020202020204" pitchFamily="34" charset="0"/>
              </a:rPr>
              <a:t>  </a:t>
            </a:r>
            <a:r>
              <a:rPr kumimoji="1" lang="en-US" altLang="zh-CN">
                <a:ea typeface="微软雅黑" panose="020B0503020204020204" pitchFamily="34" charset="-122"/>
                <a:sym typeface="Arial" panose="020B0604020202020204" pitchFamily="34" charset="0"/>
              </a:rPr>
              <a:t>OTHER THAN</a:t>
            </a:r>
            <a:r>
              <a:rPr kumimoji="1" lang="zh-CN" altLang="en-US">
                <a:ea typeface="微软雅黑" panose="020B0503020204020204" pitchFamily="34" charset="-122"/>
                <a:sym typeface="Arial" panose="020B0604020202020204" pitchFamily="34" charset="0"/>
              </a:rPr>
              <a:t>（异常） ＋</a:t>
            </a:r>
            <a:r>
              <a:rPr kumimoji="1" lang="en-US" altLang="zh-CN">
                <a:ea typeface="微软雅黑" panose="020B0503020204020204" pitchFamily="34" charset="-122"/>
                <a:sym typeface="Arial" panose="020B0604020202020204" pitchFamily="34" charset="0"/>
              </a:rPr>
              <a:t>OPERATION</a:t>
            </a:r>
            <a:r>
              <a:rPr kumimoji="1" lang="zh-CN" altLang="en-US">
                <a:ea typeface="微软雅黑" panose="020B0503020204020204" pitchFamily="34" charset="-122"/>
                <a:sym typeface="Arial" panose="020B0604020202020204" pitchFamily="34" charset="0"/>
              </a:rPr>
              <a:t>（操作）   ＝</a:t>
            </a:r>
            <a:r>
              <a:rPr kumimoji="1" lang="en-US" altLang="zh-CN">
                <a:ea typeface="微软雅黑" panose="020B0503020204020204" pitchFamily="34" charset="-122"/>
                <a:sym typeface="Arial" panose="020B0604020202020204" pitchFamily="34" charset="0"/>
              </a:rPr>
              <a:t>MAINTENANCE</a:t>
            </a:r>
            <a:r>
              <a:rPr kumimoji="1" lang="zh-CN" altLang="en-US">
                <a:ea typeface="微软雅黑" panose="020B0503020204020204" pitchFamily="34" charset="-122"/>
                <a:sym typeface="Arial" panose="020B0604020202020204" pitchFamily="34" charset="0"/>
              </a:rPr>
              <a:t>（维修）</a:t>
            </a:r>
            <a:endParaRPr kumimoji="1" lang="zh-CN" altLang="en-US">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505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5060"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、危险与可操作性研究</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Rectangle 2"/>
          <p:cNvSpPr>
            <a:spLocks noGrp="1" noChangeArrowheads="1"/>
          </p:cNvSpPr>
          <p:nvPr>
            <p:ph type="title"/>
          </p:nvPr>
        </p:nvSpPr>
        <p:spPr>
          <a:xfrm>
            <a:off x="5078413" y="1916113"/>
            <a:ext cx="3897312" cy="504825"/>
          </a:xfrm>
        </p:spPr>
        <p:txBody>
          <a:bodyPr lIns="84655" tIns="42328" rIns="84655" bIns="42328" anchor="t"/>
          <a:lstStyle/>
          <a:p>
            <a:pPr marL="0" indent="0" algn="l" eaLnBrk="1" hangingPunct="1">
              <a:defRPr/>
            </a:pPr>
            <a:r>
              <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rPr>
              <a:t>分析程序</a:t>
            </a:r>
            <a:endParaRPr kumimoji="1" lang="zh-CN" altLang="en-US" sz="2000" b="1" kern="1200" dirty="0">
              <a:solidFill>
                <a:srgbClr val="C00000"/>
              </a:solidFill>
              <a:latin typeface="Arial" panose="020B0604020202020204" pitchFamily="34" charset="0"/>
              <a:ea typeface="微软雅黑" panose="020B0503020204020204" pitchFamily="34" charset="-122"/>
              <a:cs typeface="+mn-cs"/>
              <a:sym typeface="Arial" panose="020B0604020202020204" pitchFamily="34" charset="0"/>
            </a:endParaRPr>
          </a:p>
        </p:txBody>
      </p:sp>
      <p:graphicFrame>
        <p:nvGraphicFramePr>
          <p:cNvPr id="45062" name="对象 1"/>
          <p:cNvGraphicFramePr>
            <a:graphicFrameLocks noChangeAspect="1"/>
          </p:cNvGraphicFramePr>
          <p:nvPr/>
        </p:nvGraphicFramePr>
        <p:xfrm>
          <a:off x="1941513" y="1773238"/>
          <a:ext cx="8042275" cy="4824412"/>
        </p:xfrm>
        <a:graphic>
          <a:graphicData uri="http://schemas.openxmlformats.org/presentationml/2006/ole">
            <mc:AlternateContent xmlns:mc="http://schemas.openxmlformats.org/markup-compatibility/2006">
              <mc:Choice xmlns:v="urn:schemas-microsoft-com:vml" Requires="v">
                <p:oleObj spid="_x0000_s1029" name="VISIO" r:id="rId1" imgW="6123305" imgH="4099560" progId="Visio.Drawing.6">
                  <p:embed/>
                </p:oleObj>
              </mc:Choice>
              <mc:Fallback>
                <p:oleObj name="VISIO" r:id="rId1" imgW="6123305" imgH="4099560" progId="Visio.Drawing.6">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l="5878" r="11757" b="17593"/>
                      <a:stretch>
                        <a:fillRect/>
                      </a:stretch>
                    </p:blipFill>
                    <p:spPr bwMode="auto">
                      <a:xfrm>
                        <a:off x="1941513" y="1773238"/>
                        <a:ext cx="80422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608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6084"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、危险与可操作性研究</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6085" name="矩形 1"/>
          <p:cNvSpPr>
            <a:spLocks noChangeArrowheads="1"/>
          </p:cNvSpPr>
          <p:nvPr/>
        </p:nvSpPr>
        <p:spPr bwMode="auto">
          <a:xfrm>
            <a:off x="911225" y="1916113"/>
            <a:ext cx="10440988" cy="29527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1989138"/>
            <a:ext cx="10152062" cy="2738120"/>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方法小结：</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评价目标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偏差及其原因、后果、对系统的影响。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定性定量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方法特点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通过讨论，分析系统可能出现的偏差、偏差的原因、后果及对整个系统的影响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化工系统、热力水力系统的安全分析。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应用条件：</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分析评价</a:t>
            </a:r>
            <a:r>
              <a:rPr lang="zh-CN" altLang="en-US">
                <a:solidFill>
                  <a:schemeClr val="tx1">
                    <a:lumMod val="65000"/>
                    <a:lumOff val="35000"/>
                  </a:schemeClr>
                </a:solidFill>
                <a:ea typeface="微软雅黑" panose="020B0503020204020204" pitchFamily="34" charset="-122"/>
                <a:sym typeface="Arial" panose="020B0604020202020204" pitchFamily="34" charset="0"/>
              </a:rPr>
              <a:t>人员熟悉</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系统，有丰富的知识和 实践经验。</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7107"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7108"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5</a:t>
            </a:r>
            <a:r>
              <a:rPr lang="zh-CN" altLang="en-US" sz="2400">
                <a:solidFill>
                  <a:srgbClr val="5F5E5C"/>
                </a:solidFill>
                <a:ea typeface="微软雅黑" panose="020B0503020204020204" pitchFamily="34" charset="-122"/>
                <a:sym typeface="Arial" panose="020B0604020202020204" pitchFamily="34" charset="0"/>
              </a:rPr>
              <a:t>、故障类型和影响分析（</a:t>
            </a:r>
            <a:r>
              <a:rPr lang="en-US" altLang="zh-CN" sz="2400">
                <a:solidFill>
                  <a:srgbClr val="5F5E5C"/>
                </a:solidFill>
                <a:ea typeface="微软雅黑" panose="020B0503020204020204" pitchFamily="34" charset="-122"/>
                <a:sym typeface="Arial" panose="020B0604020202020204" pitchFamily="34" charset="0"/>
              </a:rPr>
              <a:t>FMEA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7109" name="矩形 1"/>
          <p:cNvSpPr>
            <a:spLocks noChangeArrowheads="1"/>
          </p:cNvSpPr>
          <p:nvPr/>
        </p:nvSpPr>
        <p:spPr bwMode="auto">
          <a:xfrm>
            <a:off x="911225" y="1916113"/>
            <a:ext cx="10440988" cy="324167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2054225"/>
            <a:ext cx="10152062" cy="3046988"/>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方法概述：</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故障类型和影响分析是将工作系统分割为子系统、设备或元件，逐个分析各自可能发生的故障类型及其产生的影响，以便采取相应的防治措施，提高系统的安全性。</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目的：</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辨识单一设备和系统的故障模式及每种故障模式对系统或装置造成的影响。评价人员通常提出增加设备可靠性的建议，进而提出工艺安全对策。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813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8132"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5</a:t>
            </a:r>
            <a:r>
              <a:rPr lang="zh-CN" altLang="en-US" sz="2400">
                <a:solidFill>
                  <a:srgbClr val="5F5E5C"/>
                </a:solidFill>
                <a:ea typeface="微软雅黑" panose="020B0503020204020204" pitchFamily="34" charset="-122"/>
                <a:sym typeface="Arial" panose="020B0604020202020204" pitchFamily="34" charset="0"/>
              </a:rPr>
              <a:t>、故障类型和影响分析（</a:t>
            </a:r>
            <a:r>
              <a:rPr lang="en-US" altLang="zh-CN" sz="2400">
                <a:solidFill>
                  <a:srgbClr val="5F5E5C"/>
                </a:solidFill>
                <a:ea typeface="微软雅黑" panose="020B0503020204020204" pitchFamily="34" charset="-122"/>
                <a:sym typeface="Arial" panose="020B0604020202020204" pitchFamily="34" charset="0"/>
              </a:rPr>
              <a:t>FMEA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8133" name="矩形 1"/>
          <p:cNvSpPr>
            <a:spLocks noChangeArrowheads="1"/>
          </p:cNvSpPr>
          <p:nvPr/>
        </p:nvSpPr>
        <p:spPr bwMode="auto">
          <a:xfrm>
            <a:off x="911225" y="1916113"/>
            <a:ext cx="10440988" cy="38163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2054225"/>
            <a:ext cx="10152062" cy="3570288"/>
          </a:xfrm>
          <a:prstGeom prst="rect">
            <a:avLst/>
          </a:prstGeom>
        </p:spPr>
        <p:txBody>
          <a:bodyPr>
            <a:spAutoFit/>
          </a:bodyPr>
          <a:lstStyle/>
          <a:p>
            <a:pPr defTabSz="967105">
              <a:lnSpc>
                <a:spcPct val="150000"/>
              </a:lnSpc>
              <a:spcAft>
                <a:spcPts val="1200"/>
              </a:spcAft>
              <a:defRPr/>
            </a:pPr>
            <a:r>
              <a:rPr kumimoji="1" lang="zh-CN" altLang="en-US" b="1" dirty="0">
                <a:solidFill>
                  <a:srgbClr val="C00000"/>
                </a:solidFill>
                <a:ea typeface="微软雅黑" panose="020B0503020204020204" pitchFamily="34" charset="-122"/>
                <a:sym typeface="Arial" panose="020B0604020202020204" pitchFamily="34" charset="0"/>
              </a:rPr>
              <a:t>几个基本概念：</a:t>
            </a:r>
            <a:endParaRPr kumimoji="1" lang="en-US" altLang="zh-CN" b="1" dirty="0">
              <a:solidFill>
                <a:srgbClr val="C00000"/>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Ø"/>
              <a:defRPr/>
            </a:pPr>
            <a:r>
              <a:rPr lang="zh-CN" altLang="en-US" dirty="0">
                <a:solidFill>
                  <a:srgbClr val="C00000"/>
                </a:solidFill>
                <a:ea typeface="微软雅黑" panose="020B0503020204020204" pitchFamily="34" charset="-122"/>
                <a:sym typeface="Arial" panose="020B0604020202020204" pitchFamily="34" charset="0"/>
              </a:rPr>
              <a:t>故障</a:t>
            </a:r>
            <a:endParaRPr lang="zh-CN" altLang="en-US" dirty="0">
              <a:solidFill>
                <a:srgbClr val="C00000"/>
              </a:solidFill>
              <a:ea typeface="微软雅黑" panose="020B0503020204020204" pitchFamily="34" charset="-122"/>
              <a:sym typeface="Arial" panose="020B0604020202020204" pitchFamily="34" charset="0"/>
            </a:endParaRPr>
          </a:p>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元件、子系统、系统在运行时，达不到设计规定的要求，因而完不成规定的任务或完成的不好。</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Ø"/>
              <a:defRPr/>
            </a:pPr>
            <a:r>
              <a:rPr lang="zh-CN" altLang="en-US" dirty="0">
                <a:solidFill>
                  <a:srgbClr val="C00000"/>
                </a:solidFill>
                <a:ea typeface="微软雅黑" panose="020B0503020204020204" pitchFamily="34" charset="-122"/>
                <a:sym typeface="Arial" panose="020B0604020202020204" pitchFamily="34" charset="0"/>
              </a:rPr>
              <a:t> 故障类型</a:t>
            </a:r>
            <a:endParaRPr lang="zh-CN" altLang="en-US" dirty="0">
              <a:solidFill>
                <a:srgbClr val="C00000"/>
              </a:solidFill>
              <a:ea typeface="微软雅黑" panose="020B0503020204020204" pitchFamily="34" charset="-122"/>
              <a:sym typeface="Arial" panose="020B0604020202020204" pitchFamily="34" charset="0"/>
            </a:endParaRPr>
          </a:p>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系统、子系统或元件发生的每一种故障的形式称为故障类型。例如：一个阀门故障可以有四种故障类型：内漏、外漏、打不开、关不严。</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Ø"/>
              <a:defRPr/>
            </a:pPr>
            <a:r>
              <a:rPr lang="zh-CN" altLang="en-US" dirty="0">
                <a:solidFill>
                  <a:srgbClr val="C00000"/>
                </a:solidFill>
                <a:ea typeface="微软雅黑" panose="020B0503020204020204" pitchFamily="34" charset="-122"/>
                <a:sym typeface="Arial" panose="020B0604020202020204" pitchFamily="34" charset="0"/>
              </a:rPr>
              <a:t> 故障等级</a:t>
            </a:r>
            <a:endParaRPr lang="zh-CN" altLang="en-US" dirty="0">
              <a:solidFill>
                <a:srgbClr val="C00000"/>
              </a:solidFill>
              <a:ea typeface="微软雅黑" panose="020B0503020204020204" pitchFamily="34" charset="-122"/>
              <a:sym typeface="Arial" panose="020B0604020202020204" pitchFamily="34" charset="0"/>
            </a:endParaRPr>
          </a:p>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根据故障类型对系统或子系统影响的程度不同而划分的等级称为故障等级。</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4915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49156"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5</a:t>
            </a:r>
            <a:r>
              <a:rPr lang="zh-CN" altLang="en-US" sz="2400">
                <a:solidFill>
                  <a:srgbClr val="5F5E5C"/>
                </a:solidFill>
                <a:ea typeface="微软雅黑" panose="020B0503020204020204" pitchFamily="34" charset="-122"/>
                <a:sym typeface="Arial" panose="020B0604020202020204" pitchFamily="34" charset="0"/>
              </a:rPr>
              <a:t>、故障类型和影响分析（</a:t>
            </a:r>
            <a:r>
              <a:rPr lang="en-US" altLang="zh-CN" sz="2400">
                <a:solidFill>
                  <a:srgbClr val="5F5E5C"/>
                </a:solidFill>
                <a:ea typeface="微软雅黑" panose="020B0503020204020204" pitchFamily="34" charset="-122"/>
                <a:sym typeface="Arial" panose="020B0604020202020204" pitchFamily="34" charset="0"/>
              </a:rPr>
              <a:t>FMEA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49157" name="Text Box 1026"/>
          <p:cNvSpPr txBox="1">
            <a:spLocks noChangeArrowheads="1"/>
          </p:cNvSpPr>
          <p:nvPr/>
        </p:nvSpPr>
        <p:spPr bwMode="auto">
          <a:xfrm>
            <a:off x="5159375" y="1878013"/>
            <a:ext cx="2232025"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523" tIns="44762" rIns="89523" bIns="44762">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b="1">
                <a:solidFill>
                  <a:srgbClr val="C00000"/>
                </a:solidFill>
                <a:ea typeface="微软雅黑" panose="020B0503020204020204" pitchFamily="34" charset="-122"/>
                <a:sym typeface="Arial" panose="020B0604020202020204" pitchFamily="34" charset="0"/>
              </a:rPr>
              <a:t>故障类型等级划分</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9" name="Group 1054"/>
          <p:cNvGraphicFramePr>
            <a:graphicFrameLocks noGrp="1"/>
          </p:cNvGraphicFramePr>
          <p:nvPr/>
        </p:nvGraphicFramePr>
        <p:xfrm>
          <a:off x="2439988" y="2636838"/>
          <a:ext cx="7543800" cy="3384550"/>
        </p:xfrm>
        <a:graphic>
          <a:graphicData uri="http://schemas.openxmlformats.org/drawingml/2006/table">
            <a:tbl>
              <a:tblPr/>
              <a:tblGrid>
                <a:gridCol w="1349375"/>
                <a:gridCol w="1352550"/>
                <a:gridCol w="4841875"/>
              </a:tblGrid>
              <a:tr h="792129">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en-US" altLang="zh-CN"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故障等级</a:t>
                      </a:r>
                      <a:endParaRPr kumimoji="1" lang="zh-CN" altLang="en-US"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en-US" altLang="zh-CN"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影响程度</a:t>
                      </a:r>
                      <a:endParaRPr kumimoji="1" lang="zh-CN" altLang="en-US"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endParaRPr kumimoji="1" lang="en-US" altLang="zh-CN"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可能造成的损失</a:t>
                      </a:r>
                      <a:endParaRPr kumimoji="1" lang="zh-CN" altLang="en-US" sz="1800" b="1"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117">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Ⅰ</a:t>
                      </a:r>
                      <a:endPar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致命性</a:t>
                      </a:r>
                      <a:endPar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可造成死亡或系统毁坏</a:t>
                      </a:r>
                      <a:endPar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105">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Ⅱ</a:t>
                      </a:r>
                      <a:endPar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严重性</a:t>
                      </a:r>
                      <a:endPar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可造成严重伤害、严重职业病或主系统损坏</a:t>
                      </a:r>
                      <a:endPar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105">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Ⅲ</a:t>
                      </a:r>
                      <a:endPar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临界性</a:t>
                      </a:r>
                      <a:endParaRPr kumimoji="1" lang="zh-CN" altLang="en-US"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可造成轻伤、轻职业病或次要系统损坏</a:t>
                      </a:r>
                      <a:endPar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94">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Ⅳ</a:t>
                      </a:r>
                      <a:endParaRPr kumimoji="1" lang="en-US" altLang="zh-CN"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可忽略性</a:t>
                      </a:r>
                      <a:endParaRPr kumimoji="1" lang="zh-CN" altLang="en-US" sz="1800" b="0" i="0" u="none" strike="noStrike"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67105" rtl="0" eaLnBrk="1" fontAlgn="base" latinLnBrk="0" hangingPunct="1">
                        <a:lnSpc>
                          <a:spcPct val="100000"/>
                        </a:lnSpc>
                        <a:spcBef>
                          <a:spcPct val="20000"/>
                        </a:spcBef>
                        <a:spcAft>
                          <a:spcPct val="0"/>
                        </a:spcAft>
                        <a:buClr>
                          <a:schemeClr val="tx2"/>
                        </a:buClr>
                        <a:buSzPct val="65000"/>
                        <a:buFont typeface="Wingdings" panose="05000000000000000000" pitchFamily="2" charset="2"/>
                        <a:buNone/>
                      </a:pPr>
                      <a:r>
                        <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rPr>
                        <a:t>不会造成伤害和职业病，系统不会受到损坏</a:t>
                      </a:r>
                      <a:endParaRPr kumimoji="1" lang="zh-CN" altLang="en-US" sz="1800" b="0" i="0" u="none" strike="noStrike"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sym typeface="Arial" panose="020B0604020202020204" pitchFamily="34" charset="0"/>
                      </a:endParaRPr>
                    </a:p>
                  </a:txBody>
                  <a:tcPr marL="89523" marR="89523" marT="44773" marB="44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017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0180"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5</a:t>
            </a:r>
            <a:r>
              <a:rPr lang="zh-CN" altLang="en-US" sz="2400">
                <a:solidFill>
                  <a:srgbClr val="5F5E5C"/>
                </a:solidFill>
                <a:ea typeface="微软雅黑" panose="020B0503020204020204" pitchFamily="34" charset="-122"/>
                <a:sym typeface="Arial" panose="020B0604020202020204" pitchFamily="34" charset="0"/>
              </a:rPr>
              <a:t>、故障类型和影响分析（</a:t>
            </a:r>
            <a:r>
              <a:rPr lang="en-US" altLang="zh-CN" sz="2400">
                <a:solidFill>
                  <a:srgbClr val="5F5E5C"/>
                </a:solidFill>
                <a:ea typeface="微软雅黑" panose="020B0503020204020204" pitchFamily="34" charset="-122"/>
                <a:sym typeface="Arial" panose="020B0604020202020204" pitchFamily="34" charset="0"/>
              </a:rPr>
              <a:t>FMEA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50181" name="Text Box 1026"/>
          <p:cNvSpPr txBox="1">
            <a:spLocks noChangeArrowheads="1"/>
          </p:cNvSpPr>
          <p:nvPr/>
        </p:nvSpPr>
        <p:spPr bwMode="auto">
          <a:xfrm>
            <a:off x="5297488" y="1822450"/>
            <a:ext cx="19558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523" tIns="44762" rIns="89523" bIns="44762">
            <a:spAutoFit/>
          </a:bodyPr>
          <a:lstStyle>
            <a:lvl1pPr defTabSz="895350" eaLnBrk="0" hangingPunct="0">
              <a:defRPr>
                <a:solidFill>
                  <a:schemeClr val="tx1"/>
                </a:solidFill>
                <a:latin typeface="Arial" panose="020B0604020202020204" pitchFamily="34" charset="0"/>
                <a:ea typeface="宋体" panose="02010600030101010101" pitchFamily="2" charset="-122"/>
              </a:defRPr>
            </a:lvl1pPr>
            <a:lvl2pPr marL="742950" indent="-285750" defTabSz="895350" eaLnBrk="0" hangingPunct="0">
              <a:defRPr>
                <a:solidFill>
                  <a:schemeClr val="tx1"/>
                </a:solidFill>
                <a:latin typeface="Arial" panose="020B0604020202020204" pitchFamily="34" charset="0"/>
                <a:ea typeface="宋体" panose="02010600030101010101" pitchFamily="2" charset="-122"/>
              </a:defRPr>
            </a:lvl2pPr>
            <a:lvl3pPr marL="1143000" indent="-228600" defTabSz="895350" eaLnBrk="0" hangingPunct="0">
              <a:defRPr>
                <a:solidFill>
                  <a:schemeClr val="tx1"/>
                </a:solidFill>
                <a:latin typeface="Arial" panose="020B0604020202020204" pitchFamily="34" charset="0"/>
                <a:ea typeface="宋体" panose="02010600030101010101" pitchFamily="2" charset="-122"/>
              </a:defRPr>
            </a:lvl3pPr>
            <a:lvl4pPr marL="1600200" indent="-228600" defTabSz="895350" eaLnBrk="0" hangingPunct="0">
              <a:defRPr>
                <a:solidFill>
                  <a:schemeClr val="tx1"/>
                </a:solidFill>
                <a:latin typeface="Arial" panose="020B0604020202020204" pitchFamily="34" charset="0"/>
                <a:ea typeface="宋体" panose="02010600030101010101" pitchFamily="2" charset="-122"/>
              </a:defRPr>
            </a:lvl4pPr>
            <a:lvl5pPr marL="2057400" indent="-228600" defTabSz="895350" eaLnBrk="0" hangingPunct="0">
              <a:defRPr>
                <a:solidFill>
                  <a:schemeClr val="tx1"/>
                </a:solidFill>
                <a:latin typeface="Arial" panose="020B0604020202020204" pitchFamily="34" charset="0"/>
                <a:ea typeface="宋体" panose="02010600030101010101" pitchFamily="2" charset="-122"/>
              </a:defRPr>
            </a:lvl5pPr>
            <a:lvl6pPr marL="25146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8953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000" b="1">
                <a:solidFill>
                  <a:srgbClr val="C00000"/>
                </a:solidFill>
                <a:ea typeface="微软雅黑" panose="020B0503020204020204" pitchFamily="34" charset="-122"/>
                <a:sym typeface="Arial" panose="020B0604020202020204" pitchFamily="34" charset="0"/>
              </a:rPr>
              <a:t>FMEA</a:t>
            </a:r>
            <a:r>
              <a:rPr kumimoji="1" lang="zh-CN" altLang="en-US" sz="2000" b="1">
                <a:solidFill>
                  <a:srgbClr val="C00000"/>
                </a:solidFill>
                <a:ea typeface="微软雅黑" panose="020B0503020204020204" pitchFamily="34" charset="-122"/>
                <a:sym typeface="Arial" panose="020B0604020202020204" pitchFamily="34" charset="0"/>
              </a:rPr>
              <a:t>应用实例</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8" name="Group 2051"/>
          <p:cNvGraphicFramePr>
            <a:graphicFrameLocks noGrp="1"/>
          </p:cNvGraphicFramePr>
          <p:nvPr/>
        </p:nvGraphicFramePr>
        <p:xfrm>
          <a:off x="1487488" y="2398713"/>
          <a:ext cx="9072561" cy="4054475"/>
        </p:xfrm>
        <a:graphic>
          <a:graphicData uri="http://schemas.openxmlformats.org/drawingml/2006/table">
            <a:tbl>
              <a:tblPr/>
              <a:tblGrid>
                <a:gridCol w="875244"/>
                <a:gridCol w="1740269"/>
                <a:gridCol w="2477587"/>
                <a:gridCol w="2865825"/>
                <a:gridCol w="1113636"/>
              </a:tblGrid>
              <a:tr h="365757">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元素 </a:t>
                      </a:r>
                      <a:endPar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故障类型 </a:t>
                      </a:r>
                      <a:endPar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可能的原因 </a:t>
                      </a:r>
                      <a:endPar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对系统影响 </a:t>
                      </a:r>
                      <a:endPar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措施</a:t>
                      </a:r>
                      <a:endParaRPr kumimoji="1" lang="zh-CN" altLang="en-US" sz="1600" b="1"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97270">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按钮 </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卡住</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接点断不开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机械故障；</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机械故障；</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人员没放开按钮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电机不转；</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电机运转时间过长；</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短路会烧毁保险丝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定期检查 </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更换</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63816">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继电器 </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接点不闭合</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接点不断开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机械故障；</a:t>
                      </a:r>
                      <a:endPar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经过接点电流过大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电机不转； 电机运转时间过长</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短路会烧毁保险丝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检查</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更换</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5878">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保险丝 </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不熔断 </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质量问题；保险丝过粗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短路时不能断开短路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质量检查</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1754">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电机 </a:t>
                      </a:r>
                      <a:endParaRPr kumimoji="1" lang="zh-CN" altLang="en-US" sz="1600" b="0" i="0" u="none" strike="noStrike" kern="1200" cap="none" normalizeH="0" baseline="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不转</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短路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质量问题；按钮卡住；继电器接点不闭合；质量问题；</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运转时间过长。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 </a:t>
                      </a: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丧失系统功能；</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电路电流过大烧毁保险丝；</a:t>
                      </a:r>
                      <a:endPar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使继电器接点粘连 </a:t>
                      </a:r>
                      <a:endParaRPr kumimoji="1" lang="zh-CN" altLang="en-US"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defTabSz="967105">
                        <a:spcBef>
                          <a:spcPct val="20000"/>
                        </a:spcBef>
                        <a:buClr>
                          <a:schemeClr val="tx2"/>
                        </a:buClr>
                        <a:buSzPct val="65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484505" defTabSz="967105">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967105" defTabSz="967105">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450975" defTabSz="967105">
                        <a:spcBef>
                          <a:spcPct val="20000"/>
                        </a:spcBef>
                        <a:defRPr kumimoji="1">
                          <a:solidFill>
                            <a:schemeClr val="tx1"/>
                          </a:solidFill>
                          <a:latin typeface="Times New Roman" panose="02020603050405020304" pitchFamily="18" charset="0"/>
                          <a:ea typeface="宋体" panose="02010600030101010101" pitchFamily="2" charset="-122"/>
                        </a:defRPr>
                      </a:lvl4pPr>
                      <a:lvl5pPr marL="1933575" defTabSz="967105">
                        <a:spcBef>
                          <a:spcPct val="20000"/>
                        </a:spcBef>
                        <a:buSzPct val="65000"/>
                        <a:defRPr kumimoji="1">
                          <a:solidFill>
                            <a:schemeClr val="tx1"/>
                          </a:solidFill>
                          <a:latin typeface="Times New Roman" panose="02020603050405020304" pitchFamily="18" charset="0"/>
                          <a:ea typeface="宋体" panose="02010600030101010101" pitchFamily="2" charset="-122"/>
                        </a:defRPr>
                      </a:lvl5pPr>
                      <a:lvl6pPr marL="23907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6pPr>
                      <a:lvl7pPr marL="28479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7pPr>
                      <a:lvl8pPr marL="33051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8pPr>
                      <a:lvl9pPr marL="3762375" defTabSz="967105" fontAlgn="base">
                        <a:spcBef>
                          <a:spcPct val="20000"/>
                        </a:spcBef>
                        <a:spcAft>
                          <a:spcPct val="0"/>
                        </a:spcAft>
                        <a:buSzPct val="65000"/>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a:t>
                      </a:r>
                      <a:endPar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r>
                        <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rPr>
                        <a:t>…</a:t>
                      </a:r>
                      <a:endPar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67105" rtl="0" eaLnBrk="0" fontAlgn="base" latinLnBrk="0" hangingPunct="0">
                        <a:lnSpc>
                          <a:spcPct val="150000"/>
                        </a:lnSpc>
                        <a:spcBef>
                          <a:spcPct val="0"/>
                        </a:spcBef>
                        <a:spcAft>
                          <a:spcPct val="0"/>
                        </a:spcAft>
                        <a:buClr>
                          <a:schemeClr val="tx2"/>
                        </a:buClr>
                        <a:buSzPct val="65000"/>
                        <a:buFont typeface="Wingdings" panose="05000000000000000000" pitchFamily="2" charset="2"/>
                        <a:buNone/>
                      </a:pPr>
                      <a:endParaRPr kumimoji="1" lang="en-US" altLang="zh-CN" sz="1600" b="0" i="0" u="none" strike="noStrike" kern="1200" cap="none" normalizeH="0" baseline="0" dirty="0">
                        <a:ln>
                          <a:noFill/>
                        </a:ln>
                        <a:solidFill>
                          <a:schemeClr val="tx1">
                            <a:lumMod val="75000"/>
                            <a:lumOff val="25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0" marR="0" marT="0" marB="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a:spLocks noChangeArrowheads="1"/>
          </p:cNvSpPr>
          <p:nvPr/>
        </p:nvSpPr>
        <p:spPr bwMode="auto">
          <a:xfrm>
            <a:off x="911225" y="2133600"/>
            <a:ext cx="10440988" cy="230346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123"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124"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01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基本概念</a:t>
            </a:r>
            <a:endParaRPr lang="zh-CN" altLang="zh-CN">
              <a:solidFill>
                <a:schemeClr val="bg1"/>
              </a:solidFill>
              <a:ea typeface="微软雅黑" panose="020B0503020204020204" pitchFamily="34" charset="-122"/>
              <a:sym typeface="Arial" panose="020B0604020202020204" pitchFamily="34" charset="0"/>
            </a:endParaRPr>
          </a:p>
        </p:txBody>
      </p:sp>
      <p:sp>
        <p:nvSpPr>
          <p:cNvPr id="5125"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、危险和安全</a:t>
            </a:r>
            <a:endParaRPr lang="zh-CN" altLang="en-US" sz="2400">
              <a:ea typeface="微软雅黑" panose="020B0503020204020204" pitchFamily="34" charset="-122"/>
              <a:sym typeface="Arial" panose="020B0604020202020204" pitchFamily="34" charset="0"/>
            </a:endParaRPr>
          </a:p>
        </p:txBody>
      </p:sp>
      <p:sp>
        <p:nvSpPr>
          <p:cNvPr id="2" name="矩形 1"/>
          <p:cNvSpPr/>
          <p:nvPr/>
        </p:nvSpPr>
        <p:spPr>
          <a:xfrm>
            <a:off x="1176338" y="2279650"/>
            <a:ext cx="9959975" cy="2062103"/>
          </a:xfrm>
          <a:prstGeom prst="rect">
            <a:avLst/>
          </a:prstGeom>
        </p:spPr>
        <p:txBody>
          <a:bodyPr>
            <a:spAutoFit/>
          </a:bodyPr>
          <a:lstStyle/>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危险：</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指系统中存在导致发生不期望后果的可能性超过了人们的承受程度。</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风险：</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指特定危险事件发生的可能性和严重性的结合。它有两个特性，即可能性和严重性，可能性是指发生概率的大小，严重性是指发生的后果。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安全：</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生产系统中人员免遭不可承受危险的伤害。</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120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1204" name="TextBox 8"/>
          <p:cNvSpPr>
            <a:spLocks noChangeArrowheads="1"/>
          </p:cNvSpPr>
          <p:nvPr/>
        </p:nvSpPr>
        <p:spPr bwMode="auto">
          <a:xfrm>
            <a:off x="768350" y="1166813"/>
            <a:ext cx="943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5</a:t>
            </a:r>
            <a:r>
              <a:rPr lang="zh-CN" altLang="en-US" sz="2400">
                <a:solidFill>
                  <a:srgbClr val="5F5E5C"/>
                </a:solidFill>
                <a:ea typeface="微软雅黑" panose="020B0503020204020204" pitchFamily="34" charset="-122"/>
                <a:sym typeface="Arial" panose="020B0604020202020204" pitchFamily="34" charset="0"/>
              </a:rPr>
              <a:t>、故障类型和影响分析（</a:t>
            </a:r>
            <a:r>
              <a:rPr lang="en-US" altLang="zh-CN" sz="2400">
                <a:solidFill>
                  <a:srgbClr val="5F5E5C"/>
                </a:solidFill>
                <a:ea typeface="微软雅黑" panose="020B0503020204020204" pitchFamily="34" charset="-122"/>
                <a:sym typeface="Arial" panose="020B0604020202020204" pitchFamily="34" charset="0"/>
              </a:rPr>
              <a:t>FMEA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51205" name="矩形 1"/>
          <p:cNvSpPr>
            <a:spLocks noChangeArrowheads="1"/>
          </p:cNvSpPr>
          <p:nvPr/>
        </p:nvSpPr>
        <p:spPr bwMode="auto">
          <a:xfrm>
            <a:off x="911225" y="1916113"/>
            <a:ext cx="10440988" cy="33131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1989138"/>
            <a:ext cx="10152062" cy="3154362"/>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方法小结：</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目的：</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辨识单个故障类型造成的事故后果。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主要用于设备和机器故障的分析，也可用于连续生产工艺（主要用于硬件和系统分析）。</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使用方法：</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将系统分解，求出零部件发生各种故障类型时，对系统或子系统产生的影响。</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资料准备：</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系统、装置、设备表、说明书。</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效果：</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定性、定量，找出故障类型对系统的影响。</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2227"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2228"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6</a:t>
            </a:r>
            <a:r>
              <a:rPr lang="zh-CN" altLang="en-US" sz="2400">
                <a:solidFill>
                  <a:srgbClr val="5F5E5C"/>
                </a:solidFill>
                <a:ea typeface="微软雅黑" panose="020B0503020204020204" pitchFamily="34" charset="-122"/>
                <a:sym typeface="Arial" panose="020B0604020202020204" pitchFamily="34" charset="0"/>
              </a:rPr>
              <a:t>、故障事故树分析（</a:t>
            </a:r>
            <a:r>
              <a:rPr lang="en-US" altLang="zh-CN" sz="2400">
                <a:solidFill>
                  <a:srgbClr val="5F5E5C"/>
                </a:solidFill>
                <a:ea typeface="微软雅黑" panose="020B0503020204020204" pitchFamily="34" charset="-122"/>
                <a:sym typeface="Arial" panose="020B0604020202020204" pitchFamily="34" charset="0"/>
              </a:rPr>
              <a:t>FTA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52229" name="矩形 1"/>
          <p:cNvSpPr>
            <a:spLocks noChangeArrowheads="1"/>
          </p:cNvSpPr>
          <p:nvPr/>
        </p:nvSpPr>
        <p:spPr bwMode="auto">
          <a:xfrm>
            <a:off x="911225" y="1916113"/>
            <a:ext cx="10440988" cy="18002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2054225"/>
            <a:ext cx="10152062" cy="1492250"/>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一、方法概述</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事故树分析又称为故障树分析，是一种演绎的系统安全分析方法。它是从要分析的特定事故或故障开始（顶上事件），层层分析其发生原因，直到找出事故的基本原因，即故障树的底事件为止。</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325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3252"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6</a:t>
            </a:r>
            <a:r>
              <a:rPr lang="zh-CN" altLang="en-US" sz="2400">
                <a:solidFill>
                  <a:srgbClr val="5F5E5C"/>
                </a:solidFill>
                <a:ea typeface="微软雅黑" panose="020B0503020204020204" pitchFamily="34" charset="-122"/>
                <a:sym typeface="Arial" panose="020B0604020202020204" pitchFamily="34" charset="0"/>
              </a:rPr>
              <a:t>、故障事故树分析（</a:t>
            </a:r>
            <a:r>
              <a:rPr lang="en-US" altLang="zh-CN" sz="2400">
                <a:solidFill>
                  <a:srgbClr val="5F5E5C"/>
                </a:solidFill>
                <a:ea typeface="微软雅黑" panose="020B0503020204020204" pitchFamily="34" charset="-122"/>
                <a:sym typeface="Arial" panose="020B0604020202020204" pitchFamily="34" charset="0"/>
              </a:rPr>
              <a:t>FTA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53253" name="矩形 1"/>
          <p:cNvSpPr>
            <a:spLocks noChangeArrowheads="1"/>
          </p:cNvSpPr>
          <p:nvPr/>
        </p:nvSpPr>
        <p:spPr bwMode="auto">
          <a:xfrm>
            <a:off x="911225" y="1916113"/>
            <a:ext cx="10440988" cy="446563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1989138"/>
            <a:ext cx="10152062" cy="4400550"/>
          </a:xfrm>
          <a:prstGeom prst="rect">
            <a:avLst/>
          </a:prstGeom>
        </p:spPr>
        <p:txBody>
          <a:bodyPr>
            <a:spAutoFit/>
          </a:bodyPr>
          <a:lstStyle/>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二、事故树分析的基本步骤</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1.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熟悉系统</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2.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调查事故</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3.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确定顶上事件</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4.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确定系统事故发生概率，作为要控制的事故目标值</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5.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调查原因事件</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6.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编制事故树</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7.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定性分析</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8.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定量分析，确定各事件发生概率，进而求出顶上事件发生概率</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9.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结论</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427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4276"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6</a:t>
            </a:r>
            <a:r>
              <a:rPr lang="zh-CN" altLang="en-US" sz="2400">
                <a:solidFill>
                  <a:srgbClr val="5F5E5C"/>
                </a:solidFill>
                <a:ea typeface="微软雅黑" panose="020B0503020204020204" pitchFamily="34" charset="-122"/>
                <a:sym typeface="Arial" panose="020B0604020202020204" pitchFamily="34" charset="0"/>
              </a:rPr>
              <a:t>、故障事故树分析（</a:t>
            </a:r>
            <a:r>
              <a:rPr lang="en-US" altLang="zh-CN" sz="2400">
                <a:solidFill>
                  <a:srgbClr val="5F5E5C"/>
                </a:solidFill>
                <a:ea typeface="微软雅黑" panose="020B0503020204020204" pitchFamily="34" charset="-122"/>
                <a:sym typeface="Arial" panose="020B0604020202020204" pitchFamily="34" charset="0"/>
              </a:rPr>
              <a:t>FTA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8" name="矩形 7"/>
          <p:cNvSpPr/>
          <p:nvPr/>
        </p:nvSpPr>
        <p:spPr>
          <a:xfrm>
            <a:off x="1055688" y="1773238"/>
            <a:ext cx="5545137" cy="341312"/>
          </a:xfrm>
          <a:prstGeom prst="rect">
            <a:avLst/>
          </a:prstGeom>
        </p:spPr>
        <p:txBody>
          <a:bodyPr>
            <a:spAutoFit/>
          </a:bodyPr>
          <a:lstStyle/>
          <a:p>
            <a:pPr>
              <a:lnSpc>
                <a:spcPct val="90000"/>
              </a:lnSpc>
              <a:spcBef>
                <a:spcPct val="50000"/>
              </a:spcBef>
              <a:buFont typeface="Wingdings" panose="05000000000000000000" pitchFamily="2" charset="2"/>
              <a:buNone/>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一、事故树分析举例（静电引起</a:t>
            </a:r>
            <a:r>
              <a:rPr lang="en-US" altLang="zh-CN" b="1" dirty="0">
                <a:solidFill>
                  <a:schemeClr val="tx1">
                    <a:lumMod val="65000"/>
                    <a:lumOff val="35000"/>
                  </a:schemeClr>
                </a:solidFill>
                <a:ea typeface="微软雅黑" panose="020B0503020204020204" pitchFamily="34" charset="-122"/>
                <a:sym typeface="Arial" panose="020B0604020202020204" pitchFamily="34" charset="0"/>
              </a:rPr>
              <a:t>LPG</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燃爆事故树）</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p:txBody>
      </p:sp>
      <p:graphicFrame>
        <p:nvGraphicFramePr>
          <p:cNvPr id="54278" name="对象 1"/>
          <p:cNvGraphicFramePr>
            <a:graphicFrameLocks noChangeAspect="1"/>
          </p:cNvGraphicFramePr>
          <p:nvPr/>
        </p:nvGraphicFramePr>
        <p:xfrm>
          <a:off x="3187700" y="1268413"/>
          <a:ext cx="8740775" cy="5540375"/>
        </p:xfrm>
        <a:graphic>
          <a:graphicData uri="http://schemas.openxmlformats.org/presentationml/2006/ole">
            <mc:AlternateContent xmlns:mc="http://schemas.openxmlformats.org/markup-compatibility/2006">
              <mc:Choice xmlns:v="urn:schemas-microsoft-com:vml" Requires="v">
                <p:oleObj spid="_x0000_s1029" name="Visio" r:id="rId1" imgW="7466965" imgH="4798695" progId="Visio.Drawing.6">
                  <p:embed/>
                </p:oleObj>
              </mc:Choice>
              <mc:Fallback>
                <p:oleObj name="Visio" r:id="rId1" imgW="7466965" imgH="4798695" progId="Visio.Drawing.6">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68413"/>
                        <a:ext cx="87407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529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5300" name="矩形 1"/>
          <p:cNvSpPr>
            <a:spLocks noChangeArrowheads="1"/>
          </p:cNvSpPr>
          <p:nvPr/>
        </p:nvSpPr>
        <p:spPr bwMode="auto">
          <a:xfrm>
            <a:off x="911225" y="1916113"/>
            <a:ext cx="10440988" cy="33131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1989138"/>
            <a:ext cx="10152062" cy="3154362"/>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方法小结：</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评价目标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事故原因，事故概率 。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定性定量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定性，定量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方法特点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演绎法，由事故和基本事件逻辑推断事故原因，由基本事件概率计算事故概率。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宇航、核电、工艺、设备等复杂系统事故分析。</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应用条件：</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熟练掌握方法和事故、基本事件间的联系，有基本事件概率数据。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优缺点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复杂、工作量大、精确，事故树编制有误易失真。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5302"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6</a:t>
            </a:r>
            <a:r>
              <a:rPr lang="zh-CN" altLang="en-US" sz="2400">
                <a:solidFill>
                  <a:srgbClr val="5F5E5C"/>
                </a:solidFill>
                <a:ea typeface="微软雅黑" panose="020B0503020204020204" pitchFamily="34" charset="-122"/>
                <a:sym typeface="Arial" panose="020B0604020202020204" pitchFamily="34" charset="0"/>
              </a:rPr>
              <a:t>、故障事故树分析（</a:t>
            </a:r>
            <a:r>
              <a:rPr lang="en-US" altLang="zh-CN" sz="2400">
                <a:solidFill>
                  <a:srgbClr val="5F5E5C"/>
                </a:solidFill>
                <a:ea typeface="微软雅黑" panose="020B0503020204020204" pitchFamily="34" charset="-122"/>
                <a:sym typeface="Arial" panose="020B0604020202020204" pitchFamily="34" charset="0"/>
              </a:rPr>
              <a:t>FTA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632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6324" name="矩形 1"/>
          <p:cNvSpPr>
            <a:spLocks noChangeArrowheads="1"/>
          </p:cNvSpPr>
          <p:nvPr/>
        </p:nvSpPr>
        <p:spPr bwMode="auto">
          <a:xfrm>
            <a:off x="911225" y="1916113"/>
            <a:ext cx="10440988" cy="18002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6325"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7</a:t>
            </a:r>
            <a:r>
              <a:rPr lang="zh-CN" altLang="en-US" sz="2400">
                <a:solidFill>
                  <a:srgbClr val="5F5E5C"/>
                </a:solidFill>
                <a:ea typeface="微软雅黑" panose="020B0503020204020204" pitchFamily="34" charset="-122"/>
                <a:sym typeface="Arial" panose="020B0604020202020204" pitchFamily="34" charset="0"/>
              </a:rPr>
              <a:t>、事件树分析（</a:t>
            </a:r>
            <a:r>
              <a:rPr lang="en-US" altLang="zh-CN" sz="2400">
                <a:solidFill>
                  <a:srgbClr val="5F5E5C"/>
                </a:solidFill>
                <a:ea typeface="微软雅黑" panose="020B0503020204020204" pitchFamily="34" charset="-122"/>
                <a:sym typeface="Arial" panose="020B0604020202020204" pitchFamily="34" charset="0"/>
              </a:rPr>
              <a:t>ETA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2054225"/>
            <a:ext cx="10152062" cy="1492250"/>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一、方法概述</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defTabSz="967105">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事故树分析又称为故障树分析，是一种演绎的系统安全分析方法。它是从要分析的特定事故或故障开始（顶上事件），层层分析其发生原因，直到找出事故的基本原因，即故障树的底事件为止。</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1" name="Rectangle 1030"/>
          <p:cNvSpPr>
            <a:spLocks noChangeArrowheads="1"/>
          </p:cNvSpPr>
          <p:nvPr/>
        </p:nvSpPr>
        <p:spPr bwMode="auto">
          <a:xfrm>
            <a:off x="1211263" y="4371975"/>
            <a:ext cx="301307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ct val="144000"/>
              </a:lnSpc>
              <a:buFontTx/>
              <a:buChar char="•"/>
              <a:defRPr/>
            </a:pPr>
            <a:r>
              <a:rPr lang="en-US" altLang="zh-CN" sz="2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确定或寻找初因事件</a:t>
            </a:r>
            <a:endPar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44000"/>
              </a:lnSpc>
              <a:buFontTx/>
              <a:buChar char="•"/>
              <a:defRPr/>
            </a:pPr>
            <a:r>
              <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构造事件树</a:t>
            </a:r>
            <a:endPar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44000"/>
              </a:lnSpc>
              <a:buFontTx/>
              <a:buChar char="•"/>
              <a:defRPr/>
            </a:pPr>
            <a:r>
              <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进行事件树的简化</a:t>
            </a:r>
            <a:endPar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44000"/>
              </a:lnSpc>
              <a:buFontTx/>
              <a:buChar char="•"/>
              <a:defRPr/>
            </a:pPr>
            <a:r>
              <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进行事件序列的定量化</a:t>
            </a:r>
            <a:endParaRPr lang="zh-CN" altLang="en-US" sz="2000" b="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Box 1031"/>
          <p:cNvSpPr txBox="1">
            <a:spLocks noChangeArrowheads="1"/>
          </p:cNvSpPr>
          <p:nvPr/>
        </p:nvSpPr>
        <p:spPr bwMode="auto">
          <a:xfrm>
            <a:off x="911225" y="3995738"/>
            <a:ext cx="4495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ct val="90000"/>
              </a:lnSpc>
              <a:defRPr/>
            </a:pPr>
            <a:r>
              <a:rPr lang="zh-CN" altLang="en-US" sz="2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事件树分析的几个步骤</a:t>
            </a:r>
            <a:r>
              <a:rPr lang="en-US" altLang="zh-CN" sz="2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7347"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7348"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7</a:t>
            </a:r>
            <a:r>
              <a:rPr lang="zh-CN" altLang="en-US" sz="2400">
                <a:solidFill>
                  <a:srgbClr val="5F5E5C"/>
                </a:solidFill>
                <a:ea typeface="微软雅黑" panose="020B0503020204020204" pitchFamily="34" charset="-122"/>
                <a:sym typeface="Arial" panose="020B0604020202020204" pitchFamily="34" charset="0"/>
              </a:rPr>
              <a:t>、事件树分析（</a:t>
            </a:r>
            <a:r>
              <a:rPr lang="en-US" altLang="zh-CN" sz="2400">
                <a:solidFill>
                  <a:srgbClr val="5F5E5C"/>
                </a:solidFill>
                <a:ea typeface="微软雅黑" panose="020B0503020204020204" pitchFamily="34" charset="-122"/>
                <a:sym typeface="Arial" panose="020B0604020202020204" pitchFamily="34" charset="0"/>
              </a:rPr>
              <a:t>ETA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57349" name="Text Box 1032"/>
          <p:cNvSpPr txBox="1">
            <a:spLocks noChangeArrowheads="1"/>
          </p:cNvSpPr>
          <p:nvPr/>
        </p:nvSpPr>
        <p:spPr bwMode="auto">
          <a:xfrm>
            <a:off x="5159375" y="1989138"/>
            <a:ext cx="2247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kumimoji="1" lang="zh-CN" altLang="en-US" sz="2000" b="1">
                <a:solidFill>
                  <a:srgbClr val="C00000"/>
                </a:solidFill>
                <a:ea typeface="微软雅黑" panose="020B0503020204020204" pitchFamily="34" charset="-122"/>
                <a:sym typeface="Arial" panose="020B0604020202020204" pitchFamily="34" charset="0"/>
              </a:rPr>
              <a:t>事件树分析举例</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57350" name="对象 1"/>
          <p:cNvGraphicFramePr>
            <a:graphicFrameLocks noChangeAspect="1"/>
          </p:cNvGraphicFramePr>
          <p:nvPr/>
        </p:nvGraphicFramePr>
        <p:xfrm>
          <a:off x="2279650" y="2636838"/>
          <a:ext cx="7723188" cy="3286125"/>
        </p:xfrm>
        <a:graphic>
          <a:graphicData uri="http://schemas.openxmlformats.org/presentationml/2006/ole">
            <mc:AlternateContent xmlns:mc="http://schemas.openxmlformats.org/markup-compatibility/2006">
              <mc:Choice xmlns:v="urn:schemas-microsoft-com:vml" Requires="v">
                <p:oleObj spid="_x0000_s1029" name="BMP 图象" r:id="rId1" imgW="4657725" imgH="1981200" progId="PBrush">
                  <p:embed/>
                </p:oleObj>
              </mc:Choice>
              <mc:Fallback>
                <p:oleObj name="BMP 图象" r:id="rId1" imgW="4657725" imgH="1981200" progId="PBrush">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636838"/>
                        <a:ext cx="772318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837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8372" name="矩形 1"/>
          <p:cNvSpPr>
            <a:spLocks noChangeArrowheads="1"/>
          </p:cNvSpPr>
          <p:nvPr/>
        </p:nvSpPr>
        <p:spPr bwMode="auto">
          <a:xfrm>
            <a:off x="911225" y="1916113"/>
            <a:ext cx="10440988" cy="33131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1989138"/>
            <a:ext cx="10152062" cy="3154362"/>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方法小结：</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评价目标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辨识初始事件发展成为事故的各种过程及后果。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定性定量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  定量。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方法特点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归纳法，由初始事件判断系统事故原因及条件，由各事件概率计算系统事故概率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分析系统故障、设备失效、工艺异常、人的失误等。</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应用条件：</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熟悉系统、元素间的因果关系，有各事件发生概率数据。</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 优缺点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简便、易行受分析评价人员主观因素影响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8374" name="TextBox 8"/>
          <p:cNvSpPr>
            <a:spLocks noChangeArrowheads="1"/>
          </p:cNvSpPr>
          <p:nvPr/>
        </p:nvSpPr>
        <p:spPr bwMode="auto">
          <a:xfrm>
            <a:off x="768350"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7</a:t>
            </a:r>
            <a:r>
              <a:rPr lang="zh-CN" altLang="en-US" sz="2400">
                <a:solidFill>
                  <a:srgbClr val="5F5E5C"/>
                </a:solidFill>
                <a:ea typeface="微软雅黑" panose="020B0503020204020204" pitchFamily="34" charset="-122"/>
                <a:sym typeface="Arial" panose="020B0604020202020204" pitchFamily="34" charset="0"/>
              </a:rPr>
              <a:t>、事件树分析（</a:t>
            </a:r>
            <a:r>
              <a:rPr lang="en-US" altLang="zh-CN" sz="2400">
                <a:solidFill>
                  <a:srgbClr val="5F5E5C"/>
                </a:solidFill>
                <a:ea typeface="微软雅黑" panose="020B0503020204020204" pitchFamily="34" charset="-122"/>
                <a:sym typeface="Arial" panose="020B0604020202020204" pitchFamily="34" charset="0"/>
              </a:rPr>
              <a:t>ETA</a:t>
            </a:r>
            <a:r>
              <a:rPr lang="zh-CN" altLang="en-US"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939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59396" name="矩形 1"/>
          <p:cNvSpPr>
            <a:spLocks noChangeArrowheads="1"/>
          </p:cNvSpPr>
          <p:nvPr/>
        </p:nvSpPr>
        <p:spPr bwMode="auto">
          <a:xfrm>
            <a:off x="911225" y="1916113"/>
            <a:ext cx="10440988" cy="259238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59397"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2054225"/>
            <a:ext cx="10152062" cy="2324100"/>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一、方法概述</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一种中简单易行的评价人们在具有潜在危险性环境中作业时的危险性半定量评价方法。</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defRPr/>
            </a:pP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gn="ctr">
              <a:lnSpc>
                <a:spcPct val="150000"/>
              </a:lnSpc>
              <a:defRPr/>
            </a:pPr>
            <a:r>
              <a:rPr lang="zh-CN" altLang="en-US" b="1" dirty="0">
                <a:solidFill>
                  <a:schemeClr val="accent1">
                    <a:lumMod val="75000"/>
                  </a:schemeClr>
                </a:solidFill>
                <a:ea typeface="微软雅黑" panose="020B0503020204020204" pitchFamily="34" charset="-122"/>
                <a:sym typeface="Arial" panose="020B0604020202020204" pitchFamily="34" charset="0"/>
              </a:rPr>
              <a:t>  美国  格雷厄姆（</a:t>
            </a:r>
            <a:r>
              <a:rPr lang="en-US" altLang="zh-CN" b="1" dirty="0" err="1">
                <a:solidFill>
                  <a:schemeClr val="accent1">
                    <a:lumMod val="75000"/>
                  </a:schemeClr>
                </a:solidFill>
                <a:ea typeface="微软雅黑" panose="020B0503020204020204" pitchFamily="34" charset="-122"/>
                <a:sym typeface="Arial" panose="020B0604020202020204" pitchFamily="34" charset="0"/>
              </a:rPr>
              <a:t>K.J.Graham</a:t>
            </a:r>
            <a:r>
              <a:rPr lang="zh-CN" altLang="en-US" b="1" dirty="0">
                <a:solidFill>
                  <a:schemeClr val="accent1">
                    <a:lumMod val="75000"/>
                  </a:schemeClr>
                </a:solidFill>
                <a:ea typeface="微软雅黑" panose="020B0503020204020204" pitchFamily="34" charset="-122"/>
                <a:sym typeface="Arial" panose="020B0604020202020204" pitchFamily="34" charset="0"/>
              </a:rPr>
              <a:t>）</a:t>
            </a:r>
            <a:endParaRPr lang="zh-CN" altLang="en-US" b="1" dirty="0">
              <a:solidFill>
                <a:schemeClr val="accent1">
                  <a:lumMod val="75000"/>
                </a:schemeClr>
              </a:solidFill>
              <a:ea typeface="微软雅黑" panose="020B0503020204020204" pitchFamily="34" charset="-122"/>
              <a:sym typeface="Arial" panose="020B0604020202020204" pitchFamily="34" charset="0"/>
            </a:endParaRPr>
          </a:p>
          <a:p>
            <a:pPr algn="ctr">
              <a:lnSpc>
                <a:spcPct val="150000"/>
              </a:lnSpc>
              <a:defRPr/>
            </a:pPr>
            <a:r>
              <a:rPr lang="zh-CN" altLang="en-US" b="1" dirty="0">
                <a:solidFill>
                  <a:schemeClr val="accent1">
                    <a:lumMod val="75000"/>
                  </a:schemeClr>
                </a:solidFill>
                <a:ea typeface="微软雅黑" panose="020B0503020204020204" pitchFamily="34" charset="-122"/>
                <a:sym typeface="Arial" panose="020B0604020202020204" pitchFamily="34" charset="0"/>
              </a:rPr>
              <a:t>        金尼（</a:t>
            </a:r>
            <a:r>
              <a:rPr lang="en-US" altLang="zh-CN" b="1" dirty="0" err="1">
                <a:solidFill>
                  <a:schemeClr val="accent1">
                    <a:lumMod val="75000"/>
                  </a:schemeClr>
                </a:solidFill>
                <a:ea typeface="微软雅黑" panose="020B0503020204020204" pitchFamily="34" charset="-122"/>
                <a:sym typeface="Arial" panose="020B0604020202020204" pitchFamily="34" charset="0"/>
              </a:rPr>
              <a:t>G.F.Kinney</a:t>
            </a:r>
            <a:r>
              <a:rPr lang="zh-CN" altLang="en-US" b="1" dirty="0">
                <a:solidFill>
                  <a:schemeClr val="accent1">
                    <a:lumMod val="75000"/>
                  </a:schemeClr>
                </a:solidFill>
                <a:ea typeface="微软雅黑" panose="020B0503020204020204" pitchFamily="34" charset="-122"/>
                <a:sym typeface="Arial" panose="020B0604020202020204" pitchFamily="34" charset="0"/>
              </a:rPr>
              <a:t>）</a:t>
            </a:r>
            <a:endParaRPr lang="zh-CN" altLang="en-US" b="1" dirty="0">
              <a:solidFill>
                <a:schemeClr val="accent1">
                  <a:lumMod val="7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041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60420" name="矩形 1"/>
          <p:cNvSpPr>
            <a:spLocks noChangeArrowheads="1"/>
          </p:cNvSpPr>
          <p:nvPr/>
        </p:nvSpPr>
        <p:spPr bwMode="auto">
          <a:xfrm>
            <a:off x="911225" y="1916113"/>
            <a:ext cx="10440988" cy="336550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0421"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1989138"/>
            <a:ext cx="10152062" cy="3292475"/>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一、方法描述</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defTabSz="967105" eaLnBrk="0" hangingPunct="0">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用三种因素指标值之积来评价系统人员伤亡风险大小：</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gn="ctr" defTabSz="967105" eaLnBrk="0" hangingPunct="0">
              <a:lnSpc>
                <a:spcPct val="150000"/>
              </a:lnSpc>
              <a:defRPr/>
            </a:pPr>
            <a:r>
              <a:rPr lang="zh-CN" altLang="en-US" sz="2400" dirty="0">
                <a:solidFill>
                  <a:srgbClr val="C00000"/>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rPr>
              <a:t>            Ｄ＝ＬＥＣ</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defTabSz="967105" eaLnBrk="0" hangingPunct="0">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Ｌ</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发生事故的可能性</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defTabSz="967105" eaLnBrk="0" hangingPunct="0">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Ｅ</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人员暴露于危险环境中的频繁程度</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defTabSz="967105" eaLnBrk="0" hangingPunct="0">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Ｃ</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一旦发生事故会造成的后果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defTabSz="967105" eaLnBrk="0" hangingPunct="0">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Ｄ</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危险性</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147"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01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基本概念</a:t>
            </a:r>
            <a:endParaRPr lang="zh-CN" altLang="zh-CN">
              <a:solidFill>
                <a:schemeClr val="bg1"/>
              </a:solidFill>
              <a:ea typeface="微软雅黑" panose="020B0503020204020204" pitchFamily="34" charset="-122"/>
              <a:sym typeface="Arial" panose="020B0604020202020204" pitchFamily="34" charset="0"/>
            </a:endParaRPr>
          </a:p>
        </p:txBody>
      </p:sp>
      <p:sp>
        <p:nvSpPr>
          <p:cNvPr id="6148"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、危险和安全</a:t>
            </a:r>
            <a:endParaRPr lang="zh-CN" altLang="en-US" sz="2400">
              <a:ea typeface="微软雅黑" panose="020B0503020204020204" pitchFamily="34" charset="-122"/>
              <a:sym typeface="Arial" panose="020B0604020202020204" pitchFamily="34" charset="0"/>
            </a:endParaRPr>
          </a:p>
        </p:txBody>
      </p:sp>
      <p:sp>
        <p:nvSpPr>
          <p:cNvPr id="7" name="Oval 2"/>
          <p:cNvSpPr>
            <a:spLocks noChangeArrowheads="1"/>
          </p:cNvSpPr>
          <p:nvPr/>
        </p:nvSpPr>
        <p:spPr bwMode="auto">
          <a:xfrm>
            <a:off x="2076450" y="2060575"/>
            <a:ext cx="7467600" cy="2743200"/>
          </a:xfrm>
          <a:prstGeom prst="ellipse">
            <a:avLst/>
          </a:prstGeom>
          <a:noFill/>
          <a:ln w="25400">
            <a:solidFill>
              <a:schemeClr val="tx1"/>
            </a:solidFill>
            <a:round/>
          </a:ln>
          <a:effectLst/>
          <a:extLst>
            <a:ext uri="{909E8E84-426E-40DD-AFC4-6F175D3DCCD1}">
              <a14:hiddenFill xmlns:a14="http://schemas.microsoft.com/office/drawing/2010/main">
                <a:solidFill>
                  <a:srgbClr val="C0C0C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b="1">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8" name="Oval 3"/>
          <p:cNvSpPr>
            <a:spLocks noChangeArrowheads="1"/>
          </p:cNvSpPr>
          <p:nvPr/>
        </p:nvSpPr>
        <p:spPr bwMode="auto">
          <a:xfrm>
            <a:off x="3676650" y="2136775"/>
            <a:ext cx="3048000" cy="2362200"/>
          </a:xfrm>
          <a:prstGeom prst="ellipse">
            <a:avLst/>
          </a:prstGeom>
          <a:solidFill>
            <a:srgbClr val="FF6600">
              <a:alpha val="50000"/>
            </a:srgbClr>
          </a:solidFill>
          <a:ln w="19050">
            <a:solidFill>
              <a:schemeClr val="tx1"/>
            </a:solidFill>
            <a:round/>
          </a:ln>
          <a:effectLst/>
        </p:spPr>
        <p:txBody>
          <a:bodyPr wrap="none" anchor="ctr"/>
          <a:lstStyle/>
          <a:p>
            <a:pPr>
              <a:defRPr/>
            </a:pPr>
            <a:endParaRPr lang="zh-CN" altLang="en-US" b="1">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9" name="Text Box 4"/>
          <p:cNvSpPr txBox="1">
            <a:spLocks noChangeArrowheads="1"/>
          </p:cNvSpPr>
          <p:nvPr/>
        </p:nvSpPr>
        <p:spPr bwMode="auto">
          <a:xfrm>
            <a:off x="7334250" y="4041775"/>
            <a:ext cx="2362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b="1" dirty="0">
                <a:solidFill>
                  <a:schemeClr val="tx1">
                    <a:lumMod val="75000"/>
                    <a:lumOff val="25000"/>
                  </a:schemeClr>
                </a:solidFill>
                <a:ea typeface="微软雅黑" panose="020B0503020204020204" pitchFamily="34" charset="-122"/>
                <a:sym typeface="Arial" panose="020B0604020202020204" pitchFamily="34" charset="0"/>
              </a:rPr>
              <a:t>人们可承受水平</a:t>
            </a:r>
            <a:endParaRPr lang="zh-CN" altLang="en-US" b="1"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0" name="Line 5"/>
          <p:cNvSpPr>
            <a:spLocks noChangeShapeType="1"/>
          </p:cNvSpPr>
          <p:nvPr/>
        </p:nvSpPr>
        <p:spPr bwMode="auto">
          <a:xfrm flipH="1" flipV="1">
            <a:off x="6724650" y="3508375"/>
            <a:ext cx="685800" cy="685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b="1">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1" name="Text Box 6"/>
          <p:cNvSpPr txBox="1">
            <a:spLocks noChangeArrowheads="1"/>
          </p:cNvSpPr>
          <p:nvPr/>
        </p:nvSpPr>
        <p:spPr bwMode="auto">
          <a:xfrm>
            <a:off x="2609850" y="2974975"/>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b="1" dirty="0">
                <a:solidFill>
                  <a:schemeClr val="tx1">
                    <a:lumMod val="75000"/>
                    <a:lumOff val="25000"/>
                  </a:schemeClr>
                </a:solidFill>
                <a:ea typeface="微软雅黑" panose="020B0503020204020204" pitchFamily="34" charset="-122"/>
                <a:sym typeface="Arial" panose="020B0604020202020204" pitchFamily="34" charset="0"/>
              </a:rPr>
              <a:t>危险</a:t>
            </a:r>
            <a:endParaRPr lang="zh-CN" altLang="en-US" b="1"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2" name="Line 7"/>
          <p:cNvSpPr>
            <a:spLocks noChangeShapeType="1"/>
          </p:cNvSpPr>
          <p:nvPr/>
        </p:nvSpPr>
        <p:spPr bwMode="auto">
          <a:xfrm>
            <a:off x="5200650" y="3279775"/>
            <a:ext cx="4038600" cy="0"/>
          </a:xfrm>
          <a:prstGeom prst="line">
            <a:avLst/>
          </a:prstGeom>
          <a:noFill/>
          <a:ln w="25400">
            <a:solidFill>
              <a:srgbClr val="C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b="1">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3" name="Text Box 8"/>
          <p:cNvSpPr txBox="1">
            <a:spLocks noChangeArrowheads="1"/>
          </p:cNvSpPr>
          <p:nvPr/>
        </p:nvSpPr>
        <p:spPr bwMode="auto">
          <a:xfrm>
            <a:off x="5657850" y="2898775"/>
            <a:ext cx="3810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b="1">
                <a:solidFill>
                  <a:schemeClr val="tx1">
                    <a:lumMod val="75000"/>
                    <a:lumOff val="25000"/>
                  </a:schemeClr>
                </a:solidFill>
                <a:ea typeface="微软雅黑" panose="020B0503020204020204" pitchFamily="34" charset="-122"/>
                <a:sym typeface="Arial" panose="020B0604020202020204" pitchFamily="34" charset="0"/>
              </a:rPr>
              <a:t>不期望后果的可能性由小到大</a:t>
            </a:r>
            <a:endParaRPr lang="zh-CN" altLang="en-US" b="1">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4" name="Text Box 9"/>
          <p:cNvSpPr txBox="1">
            <a:spLocks noChangeArrowheads="1"/>
          </p:cNvSpPr>
          <p:nvPr/>
        </p:nvSpPr>
        <p:spPr bwMode="auto">
          <a:xfrm>
            <a:off x="4210050" y="2974975"/>
            <a:ext cx="838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b="1" dirty="0">
                <a:solidFill>
                  <a:schemeClr val="tx1">
                    <a:lumMod val="75000"/>
                    <a:lumOff val="25000"/>
                  </a:schemeClr>
                </a:solidFill>
                <a:ea typeface="微软雅黑" panose="020B0503020204020204" pitchFamily="34" charset="-122"/>
                <a:sym typeface="Arial" panose="020B0604020202020204" pitchFamily="34" charset="0"/>
              </a:rPr>
              <a:t>安全</a:t>
            </a:r>
            <a:endParaRPr lang="zh-CN" altLang="en-US" b="1"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6157" name="Text Box 10"/>
          <p:cNvSpPr txBox="1">
            <a:spLocks noChangeArrowheads="1"/>
          </p:cNvSpPr>
          <p:nvPr/>
        </p:nvSpPr>
        <p:spPr bwMode="auto">
          <a:xfrm>
            <a:off x="2076450" y="5300663"/>
            <a:ext cx="7620000" cy="43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58825" indent="-75882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kumimoji="1" lang="en-US" altLang="zh-CN" sz="2200" b="1">
                <a:solidFill>
                  <a:srgbClr val="C00000"/>
                </a:solidFill>
                <a:ea typeface="微软雅黑" panose="020B0503020204020204" pitchFamily="34" charset="-122"/>
                <a:sym typeface="Arial" panose="020B0604020202020204" pitchFamily="34" charset="0"/>
              </a:rPr>
              <a:t>{</a:t>
            </a:r>
            <a:r>
              <a:rPr kumimoji="1" lang="zh-CN" altLang="en-US" sz="2200" b="1">
                <a:solidFill>
                  <a:srgbClr val="C00000"/>
                </a:solidFill>
                <a:ea typeface="微软雅黑" panose="020B0503020204020204" pitchFamily="34" charset="-122"/>
                <a:sym typeface="Arial" panose="020B0604020202020204" pitchFamily="34" charset="0"/>
              </a:rPr>
              <a:t>风险</a:t>
            </a:r>
            <a:r>
              <a:rPr kumimoji="1" lang="en-US" altLang="zh-CN" sz="2200" b="1">
                <a:solidFill>
                  <a:srgbClr val="C00000"/>
                </a:solidFill>
                <a:ea typeface="微软雅黑" panose="020B0503020204020204" pitchFamily="34" charset="-122"/>
                <a:sym typeface="Arial" panose="020B0604020202020204" pitchFamily="34" charset="0"/>
              </a:rPr>
              <a:t>} = {</a:t>
            </a:r>
            <a:r>
              <a:rPr kumimoji="1" lang="zh-CN" altLang="en-US" sz="2200" b="1">
                <a:solidFill>
                  <a:srgbClr val="C00000"/>
                </a:solidFill>
                <a:ea typeface="微软雅黑" panose="020B0503020204020204" pitchFamily="34" charset="-122"/>
                <a:sym typeface="Arial" panose="020B0604020202020204" pitchFamily="34" charset="0"/>
              </a:rPr>
              <a:t>危险</a:t>
            </a:r>
            <a:r>
              <a:rPr kumimoji="1" lang="en-US" altLang="zh-CN" sz="2200" b="1">
                <a:solidFill>
                  <a:srgbClr val="C00000"/>
                </a:solidFill>
                <a:ea typeface="微软雅黑" panose="020B0503020204020204" pitchFamily="34" charset="-122"/>
                <a:sym typeface="Arial" panose="020B0604020202020204" pitchFamily="34" charset="0"/>
              </a:rPr>
              <a:t>} + {</a:t>
            </a:r>
            <a:r>
              <a:rPr kumimoji="1" lang="zh-CN" altLang="en-US" sz="2200" b="1">
                <a:solidFill>
                  <a:srgbClr val="C00000"/>
                </a:solidFill>
                <a:ea typeface="微软雅黑" panose="020B0503020204020204" pitchFamily="34" charset="-122"/>
                <a:sym typeface="Arial" panose="020B0604020202020204" pitchFamily="34" charset="0"/>
              </a:rPr>
              <a:t>安全</a:t>
            </a:r>
            <a:r>
              <a:rPr kumimoji="1" lang="en-US" altLang="zh-CN" sz="2200" b="1">
                <a:solidFill>
                  <a:srgbClr val="C00000"/>
                </a:solidFill>
                <a:ea typeface="微软雅黑" panose="020B0503020204020204" pitchFamily="34" charset="-122"/>
                <a:sym typeface="Arial" panose="020B0604020202020204" pitchFamily="34" charset="0"/>
              </a:rPr>
              <a:t>}</a:t>
            </a:r>
            <a:endParaRPr kumimoji="1" lang="en-US" altLang="zh-CN" sz="2200" b="1">
              <a:solidFill>
                <a:srgbClr val="C00000"/>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144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61444"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61445" name="Rectangle 6"/>
          <p:cNvSpPr>
            <a:spLocks noChangeArrowheads="1"/>
          </p:cNvSpPr>
          <p:nvPr/>
        </p:nvSpPr>
        <p:spPr bwMode="auto">
          <a:xfrm>
            <a:off x="4146550" y="1773238"/>
            <a:ext cx="5045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C00000"/>
                </a:solidFill>
                <a:ea typeface="微软雅黑" panose="020B0503020204020204" pitchFamily="34" charset="-122"/>
                <a:sym typeface="Arial" panose="020B0604020202020204" pitchFamily="34" charset="0"/>
              </a:rPr>
              <a:t>    </a:t>
            </a:r>
            <a:r>
              <a:rPr kumimoji="1" lang="zh-CN" altLang="en-US" sz="2000" b="1">
                <a:solidFill>
                  <a:srgbClr val="C00000"/>
                </a:solidFill>
                <a:ea typeface="微软雅黑" panose="020B0503020204020204" pitchFamily="34" charset="-122"/>
                <a:sym typeface="Arial" panose="020B0604020202020204" pitchFamily="34" charset="0"/>
              </a:rPr>
              <a:t>Ｌ</a:t>
            </a:r>
            <a:r>
              <a:rPr kumimoji="1" lang="en-US" altLang="zh-CN" sz="2000" b="1">
                <a:solidFill>
                  <a:srgbClr val="C00000"/>
                </a:solidFill>
                <a:ea typeface="微软雅黑" panose="020B0503020204020204" pitchFamily="34" charset="-122"/>
                <a:sym typeface="Arial" panose="020B0604020202020204" pitchFamily="34" charset="0"/>
              </a:rPr>
              <a:t>—</a:t>
            </a:r>
            <a:r>
              <a:rPr kumimoji="1" lang="zh-CN" altLang="en-US" sz="2000" b="1">
                <a:solidFill>
                  <a:srgbClr val="C00000"/>
                </a:solidFill>
                <a:ea typeface="微软雅黑" panose="020B0503020204020204" pitchFamily="34" charset="-122"/>
                <a:sym typeface="Arial" panose="020B0604020202020204" pitchFamily="34" charset="0"/>
              </a:rPr>
              <a:t>发生事故的可能性大小</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7" name="表格 6"/>
          <p:cNvGraphicFramePr>
            <a:graphicFrameLocks noGrp="1"/>
          </p:cNvGraphicFramePr>
          <p:nvPr/>
        </p:nvGraphicFramePr>
        <p:xfrm>
          <a:off x="2640013" y="2708275"/>
          <a:ext cx="6911975" cy="3168650"/>
        </p:xfrm>
        <a:graphic>
          <a:graphicData uri="http://schemas.openxmlformats.org/drawingml/2006/table">
            <a:tbl>
              <a:tblPr firstRow="1" bandRow="1">
                <a:tableStyleId>{72833802-FEF1-4C79-8D5D-14CF1EAF98D9}</a:tableStyleId>
              </a:tblPr>
              <a:tblGrid>
                <a:gridCol w="1697320"/>
                <a:gridCol w="5214655"/>
              </a:tblGrid>
              <a:tr h="462532">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分数值</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26" marB="45726"/>
                </a:tc>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事故发生的可能性</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26" marB="45726"/>
                </a:tc>
              </a:tr>
              <a:tr h="2706118">
                <a:tc>
                  <a:txBody>
                    <a:bodyPr/>
                    <a:lstStyle/>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10</a:t>
                      </a:r>
                      <a:endParaRPr lang="en-US"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6</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3</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1</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0.5</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0.2</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0.1</a:t>
                      </a:r>
                      <a:endParaRPr lang="zh-CN" altLang="en-US"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T="45726" marB="45726"/>
                </a:tc>
                <a:tc>
                  <a:txBody>
                    <a:bodyPr/>
                    <a:lstStyle/>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完全可以预料</a:t>
                      </a:r>
                      <a:endPar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相当可能</a:t>
                      </a:r>
                      <a:endPar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可能</a:t>
                      </a: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a:t>
                      </a: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但不经常</a:t>
                      </a:r>
                      <a:endPar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可能性小</a:t>
                      </a: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a:t>
                      </a: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完全意外</a:t>
                      </a:r>
                      <a:endPar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很不可能</a:t>
                      </a: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a:t>
                      </a: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可以设想</a:t>
                      </a:r>
                      <a:endPar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极不可能</a:t>
                      </a:r>
                      <a:endPar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实际不可能</a:t>
                      </a:r>
                      <a:endParaRPr lang="zh-CN" sz="1400" kern="100" dirty="0">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tc>
              </a:tr>
            </a:tbl>
          </a:graphicData>
        </a:graphic>
      </p:graphicFrame>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2467"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62468"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62469" name="Rectangle 6"/>
          <p:cNvSpPr>
            <a:spLocks noChangeArrowheads="1"/>
          </p:cNvSpPr>
          <p:nvPr/>
        </p:nvSpPr>
        <p:spPr bwMode="auto">
          <a:xfrm>
            <a:off x="3503613" y="1773238"/>
            <a:ext cx="5045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C00000"/>
                </a:solidFill>
                <a:ea typeface="微软雅黑" panose="020B0503020204020204" pitchFamily="34" charset="-122"/>
                <a:sym typeface="Arial" panose="020B0604020202020204" pitchFamily="34" charset="0"/>
              </a:rPr>
              <a:t>   E—</a:t>
            </a:r>
            <a:r>
              <a:rPr kumimoji="1" lang="zh-CN" altLang="en-US" sz="2000" b="1">
                <a:solidFill>
                  <a:srgbClr val="C00000"/>
                </a:solidFill>
                <a:ea typeface="微软雅黑" panose="020B0503020204020204" pitchFamily="34" charset="-122"/>
                <a:sym typeface="Arial" panose="020B0604020202020204" pitchFamily="34" charset="0"/>
              </a:rPr>
              <a:t>人员暴露于危险环境中的频繁程度</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9" name="表格 8"/>
          <p:cNvGraphicFramePr>
            <a:graphicFrameLocks noGrp="1"/>
          </p:cNvGraphicFramePr>
          <p:nvPr/>
        </p:nvGraphicFramePr>
        <p:xfrm>
          <a:off x="2640013" y="2708275"/>
          <a:ext cx="6911975" cy="2881313"/>
        </p:xfrm>
        <a:graphic>
          <a:graphicData uri="http://schemas.openxmlformats.org/drawingml/2006/table">
            <a:tbl>
              <a:tblPr firstRow="1" bandRow="1">
                <a:tableStyleId>{72833802-FEF1-4C79-8D5D-14CF1EAF98D9}</a:tableStyleId>
              </a:tblPr>
              <a:tblGrid>
                <a:gridCol w="1697320"/>
                <a:gridCol w="5214655"/>
              </a:tblGrid>
              <a:tr h="430414">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分数值</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37" marB="45737"/>
                </a:tc>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暴露于危险环境的频繁程度</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37" marB="45737"/>
                </a:tc>
              </a:tr>
              <a:tr h="2450899">
                <a:tc>
                  <a:txBody>
                    <a:bodyPr/>
                    <a:lstStyle/>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10</a:t>
                      </a:r>
                      <a:endParaRPr lang="en-US"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6</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3</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2</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1</a:t>
                      </a:r>
                      <a:endPar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0.5</a:t>
                      </a:r>
                      <a:endParaRPr lang="zh-CN" altLang="en-US"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T="45737" marB="45737"/>
                </a:tc>
                <a:tc>
                  <a:txBody>
                    <a:bodyPr/>
                    <a:lstStyle/>
                    <a:p>
                      <a:pPr algn="ctr">
                        <a:lnSpc>
                          <a:spcPct val="150000"/>
                        </a:lnSpc>
                        <a:spcBef>
                          <a:spcPts val="100"/>
                        </a:spcBef>
                        <a:spcAft>
                          <a:spcPts val="100"/>
                        </a:spcAft>
                      </a:pP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连续暴露</a:t>
                      </a:r>
                      <a:endParaRPr lang="zh-CN" sz="1600" kern="1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spcBef>
                          <a:spcPts val="100"/>
                        </a:spcBef>
                        <a:spcAft>
                          <a:spcPts val="100"/>
                        </a:spcAft>
                      </a:pP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每天工作时间内暴露</a:t>
                      </a:r>
                      <a:endParaRPr lang="zh-CN" sz="1600" kern="1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spcBef>
                          <a:spcPts val="100"/>
                        </a:spcBef>
                        <a:spcAft>
                          <a:spcPts val="100"/>
                        </a:spcAft>
                      </a:pP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每周一次</a:t>
                      </a:r>
                      <a:r>
                        <a:rPr lang="en-US"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a:t>
                      </a: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或偶然暴露</a:t>
                      </a:r>
                      <a:endParaRPr lang="zh-CN" sz="1600" kern="1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spcBef>
                          <a:spcPts val="100"/>
                        </a:spcBef>
                        <a:spcAft>
                          <a:spcPts val="100"/>
                        </a:spcAft>
                      </a:pP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每月一次暴露</a:t>
                      </a:r>
                      <a:endParaRPr lang="zh-CN" sz="1600" kern="1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spcBef>
                          <a:spcPts val="100"/>
                        </a:spcBef>
                        <a:spcAft>
                          <a:spcPts val="100"/>
                        </a:spcAft>
                      </a:pP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每年几次暴露</a:t>
                      </a:r>
                      <a:endParaRPr lang="zh-CN" sz="1600" kern="1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spcBef>
                          <a:spcPts val="100"/>
                        </a:spcBef>
                        <a:spcAft>
                          <a:spcPts val="100"/>
                        </a:spcAft>
                      </a:pPr>
                      <a:r>
                        <a:rPr lang="zh-CN" sz="1600" kern="100" dirty="0">
                          <a:solidFill>
                            <a:srgbClr val="404040"/>
                          </a:solidFill>
                          <a:effectLst/>
                          <a:latin typeface="Arial" panose="020B0604020202020204" pitchFamily="34" charset="0"/>
                          <a:ea typeface="微软雅黑" panose="020B0503020204020204" pitchFamily="34" charset="-122"/>
                          <a:sym typeface="Arial" panose="020B0604020202020204" pitchFamily="34" charset="0"/>
                        </a:rPr>
                        <a:t>非常罕见地暴露</a:t>
                      </a:r>
                      <a:endParaRPr lang="zh-CN" sz="1600" kern="100" dirty="0">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tc>
              </a:tr>
            </a:tbl>
          </a:graphicData>
        </a:graphic>
      </p:graphicFrame>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3491"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63492"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63493" name="Rectangle 6"/>
          <p:cNvSpPr>
            <a:spLocks noChangeArrowheads="1"/>
          </p:cNvSpPr>
          <p:nvPr/>
        </p:nvSpPr>
        <p:spPr bwMode="auto">
          <a:xfrm>
            <a:off x="4362450" y="1773238"/>
            <a:ext cx="5045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C00000"/>
                </a:solidFill>
                <a:ea typeface="微软雅黑" panose="020B0503020204020204" pitchFamily="34" charset="-122"/>
                <a:sym typeface="Arial" panose="020B0604020202020204" pitchFamily="34" charset="0"/>
              </a:rPr>
              <a:t>   C—</a:t>
            </a:r>
            <a:r>
              <a:rPr kumimoji="1" lang="zh-CN" altLang="en-US" sz="2000" b="1">
                <a:solidFill>
                  <a:srgbClr val="C00000"/>
                </a:solidFill>
                <a:ea typeface="微软雅黑" panose="020B0503020204020204" pitchFamily="34" charset="-122"/>
                <a:sym typeface="Arial" panose="020B0604020202020204" pitchFamily="34" charset="0"/>
              </a:rPr>
              <a:t>发生事故产生的后果</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4" name="表格 3"/>
          <p:cNvGraphicFramePr>
            <a:graphicFrameLocks noGrp="1"/>
          </p:cNvGraphicFramePr>
          <p:nvPr/>
        </p:nvGraphicFramePr>
        <p:xfrm>
          <a:off x="2640013" y="2708275"/>
          <a:ext cx="6911975" cy="2808288"/>
        </p:xfrm>
        <a:graphic>
          <a:graphicData uri="http://schemas.openxmlformats.org/drawingml/2006/table">
            <a:tbl>
              <a:tblPr firstRow="1" bandRow="1">
                <a:tableStyleId>{72833802-FEF1-4C79-8D5D-14CF1EAF98D9}</a:tableStyleId>
              </a:tblPr>
              <a:tblGrid>
                <a:gridCol w="1697320"/>
                <a:gridCol w="5214655"/>
              </a:tblGrid>
              <a:tr h="418336">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分数值</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21" marB="45721"/>
                </a:tc>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发生事故产生的后果</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21" marB="45721"/>
                </a:tc>
              </a:tr>
              <a:tr h="2389952">
                <a:tc>
                  <a:txBody>
                    <a:bodyPr/>
                    <a:lstStyle/>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100</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40</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15</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7</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3</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lnSpc>
                          <a:spcPct val="150000"/>
                        </a:lnSpc>
                      </a:pPr>
                      <a:r>
                        <a:rPr lang="en-US" altLang="zh-CN" sz="1600" kern="1200" dirty="0">
                          <a:effectLst/>
                          <a:latin typeface="Arial" panose="020B0604020202020204" pitchFamily="34" charset="0"/>
                          <a:ea typeface="微软雅黑" panose="020B0503020204020204" pitchFamily="34" charset="-122"/>
                          <a:sym typeface="Arial" panose="020B0604020202020204" pitchFamily="34" charset="0"/>
                        </a:rPr>
                        <a:t>1</a:t>
                      </a:r>
                      <a:endParaRPr lang="zh-CN" altLang="en-US" sz="16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T="45721" marB="45721"/>
                </a:tc>
                <a:tc>
                  <a:txBody>
                    <a:bodyPr/>
                    <a:lstStyle/>
                    <a:p>
                      <a:pPr algn="ctr">
                        <a:lnSpc>
                          <a:spcPct val="150000"/>
                        </a:lnSpc>
                      </a:pPr>
                      <a:r>
                        <a:rPr lang="zh-CN" altLang="zh-CN" sz="1600" kern="1200" dirty="0">
                          <a:effectLst/>
                          <a:latin typeface="Arial" panose="020B0604020202020204" pitchFamily="34" charset="0"/>
                          <a:ea typeface="微软雅黑" panose="020B0503020204020204" pitchFamily="34" charset="-122"/>
                          <a:sym typeface="Arial" panose="020B0604020202020204" pitchFamily="34" charset="0"/>
                        </a:rPr>
                        <a:t>大灾难，许多人死亡</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zh-CN" sz="1600" kern="1200" dirty="0">
                          <a:effectLst/>
                          <a:latin typeface="Arial" panose="020B0604020202020204" pitchFamily="34" charset="0"/>
                          <a:ea typeface="微软雅黑" panose="020B0503020204020204" pitchFamily="34" charset="-122"/>
                          <a:sym typeface="Arial" panose="020B0604020202020204" pitchFamily="34" charset="0"/>
                        </a:rPr>
                        <a:t>灾难，数人死亡</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zh-CN" sz="1600" kern="1200" dirty="0">
                          <a:effectLst/>
                          <a:latin typeface="Arial" panose="020B0604020202020204" pitchFamily="34" charset="0"/>
                          <a:ea typeface="微软雅黑" panose="020B0503020204020204" pitchFamily="34" charset="-122"/>
                          <a:sym typeface="Arial" panose="020B0604020202020204" pitchFamily="34" charset="0"/>
                        </a:rPr>
                        <a:t>非常严重，一人死亡</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zh-CN" sz="1600" kern="1200" dirty="0">
                          <a:effectLst/>
                          <a:latin typeface="Arial" panose="020B0604020202020204" pitchFamily="34" charset="0"/>
                          <a:ea typeface="微软雅黑" panose="020B0503020204020204" pitchFamily="34" charset="-122"/>
                          <a:sym typeface="Arial" panose="020B0604020202020204" pitchFamily="34" charset="0"/>
                        </a:rPr>
                        <a:t>严重，重伤</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zh-CN" sz="1600" kern="1200" dirty="0">
                          <a:effectLst/>
                          <a:latin typeface="Arial" panose="020B0604020202020204" pitchFamily="34" charset="0"/>
                          <a:ea typeface="微软雅黑" panose="020B0503020204020204" pitchFamily="34" charset="-122"/>
                          <a:sym typeface="Arial" panose="020B0604020202020204" pitchFamily="34" charset="0"/>
                        </a:rPr>
                        <a:t>重大，致残</a:t>
                      </a:r>
                      <a:endParaRPr lang="zh-CN" altLang="zh-CN" sz="1600" kern="1200" dirty="0">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zh-CN" sz="1600" kern="1200" dirty="0">
                          <a:effectLst/>
                          <a:latin typeface="Arial" panose="020B0604020202020204" pitchFamily="34" charset="0"/>
                          <a:ea typeface="微软雅黑" panose="020B0503020204020204" pitchFamily="34" charset="-122"/>
                          <a:sym typeface="Arial" panose="020B0604020202020204" pitchFamily="34" charset="0"/>
                        </a:rPr>
                        <a:t>引人注目，需要救护</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21" marB="45721"/>
                </a:tc>
              </a:tr>
            </a:tbl>
          </a:graphicData>
        </a:graphic>
      </p:graphicFrame>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4515"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64516"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64517" name="Rectangle 6"/>
          <p:cNvSpPr>
            <a:spLocks noChangeArrowheads="1"/>
          </p:cNvSpPr>
          <p:nvPr/>
        </p:nvSpPr>
        <p:spPr bwMode="auto">
          <a:xfrm>
            <a:off x="4800600" y="1773238"/>
            <a:ext cx="5045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C00000"/>
                </a:solidFill>
                <a:ea typeface="微软雅黑" panose="020B0503020204020204" pitchFamily="34" charset="-122"/>
                <a:sym typeface="Arial" panose="020B0604020202020204" pitchFamily="34" charset="0"/>
              </a:rPr>
              <a:t>   D—</a:t>
            </a:r>
            <a:r>
              <a:rPr kumimoji="1" lang="zh-CN" altLang="en-US" sz="2000" b="1">
                <a:solidFill>
                  <a:srgbClr val="C00000"/>
                </a:solidFill>
                <a:ea typeface="微软雅黑" panose="020B0503020204020204" pitchFamily="34" charset="-122"/>
                <a:sym typeface="Arial" panose="020B0604020202020204" pitchFamily="34" charset="0"/>
              </a:rPr>
              <a:t>危险性分值</a:t>
            </a:r>
            <a:endParaRPr kumimoji="1" lang="zh-CN" altLang="en-US" sz="2000" b="1">
              <a:solidFill>
                <a:srgbClr val="C00000"/>
              </a:solidFill>
              <a:ea typeface="微软雅黑" panose="020B0503020204020204" pitchFamily="34" charset="-122"/>
              <a:sym typeface="Arial" panose="020B0604020202020204" pitchFamily="34" charset="0"/>
            </a:endParaRPr>
          </a:p>
        </p:txBody>
      </p:sp>
      <p:graphicFrame>
        <p:nvGraphicFramePr>
          <p:cNvPr id="4" name="表格 3"/>
          <p:cNvGraphicFramePr>
            <a:graphicFrameLocks noGrp="1"/>
          </p:cNvGraphicFramePr>
          <p:nvPr/>
        </p:nvGraphicFramePr>
        <p:xfrm>
          <a:off x="2566988" y="2708275"/>
          <a:ext cx="6911975" cy="2376488"/>
        </p:xfrm>
        <a:graphic>
          <a:graphicData uri="http://schemas.openxmlformats.org/drawingml/2006/table">
            <a:tbl>
              <a:tblPr firstRow="1" bandRow="1">
                <a:tableStyleId>{72833802-FEF1-4C79-8D5D-14CF1EAF98D9}</a:tableStyleId>
              </a:tblPr>
              <a:tblGrid>
                <a:gridCol w="1697320"/>
                <a:gridCol w="5214655"/>
              </a:tblGrid>
              <a:tr h="354013">
                <a:tc>
                  <a:txBody>
                    <a:bodyPr/>
                    <a:lstStyle/>
                    <a:p>
                      <a:pPr algn="ctr"/>
                      <a:r>
                        <a:rPr lang="en-US" altLang="zh-CN" sz="1600" dirty="0">
                          <a:latin typeface="Arial" panose="020B0604020202020204" pitchFamily="34" charset="0"/>
                          <a:ea typeface="微软雅黑" panose="020B0503020204020204" pitchFamily="34" charset="-122"/>
                          <a:sym typeface="Arial" panose="020B0604020202020204" pitchFamily="34" charset="0"/>
                        </a:rPr>
                        <a:t>D</a:t>
                      </a:r>
                      <a:r>
                        <a:rPr lang="zh-CN" altLang="en-US" sz="1600" dirty="0">
                          <a:latin typeface="Arial" panose="020B0604020202020204" pitchFamily="34" charset="0"/>
                          <a:ea typeface="微软雅黑" panose="020B0503020204020204" pitchFamily="34" charset="-122"/>
                          <a:sym typeface="Arial" panose="020B0604020202020204" pitchFamily="34" charset="0"/>
                        </a:rPr>
                        <a:t>值</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14" marB="45714"/>
                </a:tc>
                <a:tc>
                  <a:txBody>
                    <a:bodyPr/>
                    <a:lstStyle/>
                    <a:p>
                      <a:pPr algn="ctr"/>
                      <a:r>
                        <a:rPr lang="zh-CN" altLang="en-US" sz="1600" dirty="0">
                          <a:latin typeface="Arial" panose="020B0604020202020204" pitchFamily="34" charset="0"/>
                          <a:ea typeface="微软雅黑" panose="020B0503020204020204" pitchFamily="34" charset="-122"/>
                          <a:sym typeface="Arial" panose="020B0604020202020204" pitchFamily="34" charset="0"/>
                        </a:rPr>
                        <a:t>危险程度</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marT="45714" marB="45714"/>
                </a:tc>
              </a:tr>
              <a:tr h="2022475">
                <a:tc>
                  <a:txBody>
                    <a:bodyPr/>
                    <a:lstStyle/>
                    <a:p>
                      <a:pPr marL="0" algn="ctr" defTabSz="914400" rtl="0" eaLnBrk="1" latinLnBrk="0" hangingPunct="1">
                        <a:lnSpc>
                          <a:spcPct val="150000"/>
                        </a:lnSpc>
                      </a:pPr>
                      <a:r>
                        <a:rPr lang="en-US"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&gt;320</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160-320</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70-160</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20-70</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marL="0" algn="ctr" defTabSz="914400" rtl="0" eaLnBrk="1" latinLnBrk="0" hangingPunct="1">
                        <a:lnSpc>
                          <a:spcPct val="150000"/>
                        </a:lnSpc>
                      </a:pPr>
                      <a:r>
                        <a:rPr lang="en-US"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&lt;20</a:t>
                      </a:r>
                      <a:endParaRPr lang="zh-CN" altLang="en-US"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T="45714" marB="45714"/>
                </a:tc>
                <a:tc>
                  <a:txBody>
                    <a:bodyPr/>
                    <a:lstStyle/>
                    <a:p>
                      <a:pPr algn="ctr">
                        <a:lnSpc>
                          <a:spcPct val="150000"/>
                        </a:lnSpc>
                      </a:pPr>
                      <a:r>
                        <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极其危险，不能继续作业</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高度危险，要立即整改</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显著危险，需要整改</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一般危险，需要注意</a:t>
                      </a:r>
                      <a:endPar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ctr">
                        <a:lnSpc>
                          <a:spcPct val="150000"/>
                        </a:lnSpc>
                      </a:pPr>
                      <a:r>
                        <a:rPr lang="zh-CN" altLang="zh-CN" sz="1600" b="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稍有危险，可以接受</a:t>
                      </a:r>
                      <a:endParaRPr lang="zh-CN" altLang="en-US" sz="1400" b="0" dirty="0">
                        <a:latin typeface="Arial" panose="020B0604020202020204" pitchFamily="34" charset="0"/>
                        <a:ea typeface="微软雅黑" panose="020B0503020204020204" pitchFamily="34" charset="-122"/>
                        <a:sym typeface="Arial" panose="020B0604020202020204" pitchFamily="34" charset="0"/>
                      </a:endParaRPr>
                    </a:p>
                  </a:txBody>
                  <a:tcPr marT="45714" marB="45714"/>
                </a:tc>
              </a:tr>
            </a:tbl>
          </a:graphicData>
        </a:graphic>
      </p:graphicFrame>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5539"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8</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常用的安全评价方法</a:t>
            </a:r>
            <a:endParaRPr lang="zh-CN" altLang="zh-CN">
              <a:solidFill>
                <a:schemeClr val="bg1"/>
              </a:solidFill>
              <a:ea typeface="微软雅黑" panose="020B0503020204020204" pitchFamily="34" charset="-122"/>
              <a:sym typeface="Arial" panose="020B0604020202020204" pitchFamily="34" charset="0"/>
            </a:endParaRPr>
          </a:p>
        </p:txBody>
      </p:sp>
      <p:sp>
        <p:nvSpPr>
          <p:cNvPr id="65540" name="矩形 1"/>
          <p:cNvSpPr>
            <a:spLocks noChangeArrowheads="1"/>
          </p:cNvSpPr>
          <p:nvPr/>
        </p:nvSpPr>
        <p:spPr bwMode="auto">
          <a:xfrm>
            <a:off x="911225" y="1916113"/>
            <a:ext cx="10440988" cy="33131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 name="矩形 7"/>
          <p:cNvSpPr/>
          <p:nvPr/>
        </p:nvSpPr>
        <p:spPr>
          <a:xfrm>
            <a:off x="1055688" y="2054225"/>
            <a:ext cx="10152062" cy="3154363"/>
          </a:xfrm>
          <a:prstGeom prst="rect">
            <a:avLst/>
          </a:prstGeom>
        </p:spPr>
        <p:txBody>
          <a:bodyPr>
            <a:spAutoFit/>
          </a:bodyPr>
          <a:lstStyle/>
          <a:p>
            <a:pPr defTabSz="967105">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方法小结：</a:t>
            </a:r>
            <a:endParaRPr lang="en-US" altLang="zh-CN" b="1"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eaLnBrk="0" hangingPunct="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评价目标：</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确定作业条件（作业场所）的危险程度。</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eaLnBrk="0" hangingPunct="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方法特点：</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从事故发生可能性、人暴露在危险环境的频繁程度和发生事故产生的后果三个方面综合评价作业条件的危险程度。</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eaLnBrk="0" hangingPunct="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效果：</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定性，半定量，能进行危险性分级、提供事故原因和后果。</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eaLnBrk="0" hangingPunct="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适用范围：</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各类生产作业条件。</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marL="285750" indent="-285750" defTabSz="967105" eaLnBrk="0" hangingPunct="0">
              <a:lnSpc>
                <a:spcPct val="150000"/>
              </a:lnSpc>
              <a:buFont typeface="Wingdings" panose="05000000000000000000" pitchFamily="2" charset="2"/>
              <a:buChar char="ü"/>
              <a:defRPr/>
            </a:pPr>
            <a:r>
              <a:rPr lang="zh-CN" altLang="en-US" dirty="0">
                <a:solidFill>
                  <a:srgbClr val="C00000"/>
                </a:solidFill>
                <a:ea typeface="微软雅黑" panose="020B0503020204020204" pitchFamily="34" charset="-122"/>
                <a:sym typeface="Arial" panose="020B0604020202020204" pitchFamily="34" charset="0"/>
              </a:rPr>
              <a:t>优缺点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简便实用，受分析评价人员主观因素影响。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65542" name="TextBox 8"/>
          <p:cNvSpPr>
            <a:spLocks noChangeArrowheads="1"/>
          </p:cNvSpPr>
          <p:nvPr/>
        </p:nvSpPr>
        <p:spPr bwMode="auto">
          <a:xfrm>
            <a:off x="768350" y="1166813"/>
            <a:ext cx="536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8</a:t>
            </a:r>
            <a:r>
              <a:rPr lang="zh-CN" altLang="en-US" sz="2400">
                <a:solidFill>
                  <a:srgbClr val="5F5E5C"/>
                </a:solidFill>
                <a:ea typeface="微软雅黑" panose="020B0503020204020204" pitchFamily="34" charset="-122"/>
                <a:sym typeface="Arial" panose="020B0604020202020204" pitchFamily="34" charset="0"/>
              </a:rPr>
              <a:t>、作业条件危险性评价法（</a:t>
            </a:r>
            <a:r>
              <a:rPr lang="en-US" altLang="zh-CN" sz="2400">
                <a:solidFill>
                  <a:srgbClr val="5F5E5C"/>
                </a:solidFill>
                <a:ea typeface="微软雅黑" panose="020B0503020204020204" pitchFamily="34" charset="-122"/>
                <a:sym typeface="Arial" panose="020B0604020202020204" pitchFamily="34" charset="0"/>
              </a:rPr>
              <a:t>LEC</a:t>
            </a:r>
            <a:r>
              <a:rPr lang="zh-CN" altLang="en-US" sz="2400">
                <a:solidFill>
                  <a:srgbClr val="5F5E5C"/>
                </a:solidFill>
                <a:ea typeface="微软雅黑" panose="020B0503020204020204" pitchFamily="34" charset="-122"/>
                <a:sym typeface="Arial" panose="020B0604020202020204" pitchFamily="34" charset="0"/>
              </a:rPr>
              <a:t>法） </a:t>
            </a:r>
            <a:endParaRPr lang="zh-CN" altLang="en-US" sz="2400">
              <a:solidFill>
                <a:srgbClr val="5F5E5C"/>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6563" name="TextBox 6"/>
          <p:cNvSpPr>
            <a:spLocks noChangeArrowheads="1"/>
          </p:cNvSpPr>
          <p:nvPr/>
        </p:nvSpPr>
        <p:spPr bwMode="auto">
          <a:xfrm>
            <a:off x="1487488" y="439738"/>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a:t>
            </a:r>
            <a:r>
              <a:rPr lang="en-US" altLang="zh-CN">
                <a:solidFill>
                  <a:schemeClr val="bg1"/>
                </a:solidFill>
                <a:ea typeface="微软雅黑" panose="020B0503020204020204" pitchFamily="34" charset="-122"/>
                <a:sym typeface="Arial" panose="020B0604020202020204" pitchFamily="34" charset="0"/>
              </a:rPr>
              <a:t>9</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重大危险源辨识标准</a:t>
            </a:r>
            <a:endParaRPr lang="zh-CN" altLang="zh-CN">
              <a:solidFill>
                <a:schemeClr val="bg1"/>
              </a:solidFill>
              <a:ea typeface="微软雅黑" panose="020B0503020204020204" pitchFamily="34" charset="-122"/>
              <a:sym typeface="Arial" panose="020B0604020202020204" pitchFamily="34" charset="0"/>
            </a:endParaRPr>
          </a:p>
        </p:txBody>
      </p:sp>
      <p:sp>
        <p:nvSpPr>
          <p:cNvPr id="66564" name="矩形 1"/>
          <p:cNvSpPr>
            <a:spLocks noChangeArrowheads="1"/>
          </p:cNvSpPr>
          <p:nvPr/>
        </p:nvSpPr>
        <p:spPr bwMode="auto">
          <a:xfrm>
            <a:off x="911225" y="1916113"/>
            <a:ext cx="10440988" cy="4033837"/>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6565" name="TextBox 8"/>
          <p:cNvSpPr>
            <a:spLocks noChangeArrowheads="1"/>
          </p:cNvSpPr>
          <p:nvPr/>
        </p:nvSpPr>
        <p:spPr bwMode="auto">
          <a:xfrm>
            <a:off x="550863"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rgbClr val="5F5E5C"/>
                </a:solidFill>
                <a:ea typeface="微软雅黑" panose="020B0503020204020204" pitchFamily="34" charset="-122"/>
                <a:sym typeface="Arial" panose="020B0604020202020204" pitchFamily="34" charset="0"/>
              </a:rPr>
              <a:t>重大危险源辨识</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1989138"/>
            <a:ext cx="10152062" cy="3769360"/>
          </a:xfrm>
          <a:prstGeom prst="rect">
            <a:avLst/>
          </a:prstGeom>
        </p:spPr>
        <p:txBody>
          <a:bodyPr>
            <a:spAutoFit/>
          </a:bodyPr>
          <a:lstStyle/>
          <a:p>
            <a:pPr algn="just">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、辨识依据</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gn="just">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重大危险源的辨识依据是物质的危险特性及其数量。</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gn="just">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2</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、重大危险源的分类</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gn="just">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重大危险源分为生产场所重大危险源和贮存区重大危险源两种。</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gn="just">
              <a:lnSpc>
                <a:spcPct val="150000"/>
              </a:lnSpc>
              <a:spcAft>
                <a:spcPts val="1200"/>
              </a:spcAft>
              <a:defRPr/>
            </a:pPr>
            <a:r>
              <a:rPr lang="en-US" altLang="zh-CN" b="1" dirty="0">
                <a:solidFill>
                  <a:schemeClr val="tx1">
                    <a:lumMod val="65000"/>
                    <a:lumOff val="35000"/>
                  </a:schemeClr>
                </a:solidFill>
                <a:ea typeface="微软雅黑" panose="020B0503020204020204" pitchFamily="34" charset="-122"/>
                <a:sym typeface="Arial" panose="020B0604020202020204" pitchFamily="34" charset="0"/>
              </a:rPr>
              <a:t>3</a:t>
            </a:r>
            <a:r>
              <a:rPr lang="zh-CN" altLang="en-US" b="1" dirty="0">
                <a:solidFill>
                  <a:schemeClr val="tx1">
                    <a:lumMod val="65000"/>
                    <a:lumOff val="35000"/>
                  </a:schemeClr>
                </a:solidFill>
                <a:ea typeface="微软雅黑" panose="020B0503020204020204" pitchFamily="34" charset="-122"/>
                <a:sym typeface="Arial" panose="020B0604020202020204" pitchFamily="34" charset="0"/>
              </a:rPr>
              <a:t>、生产场所重大危险源</a:t>
            </a:r>
            <a:endParaRPr lang="zh-CN" altLang="en-US" b="1" dirty="0">
              <a:solidFill>
                <a:schemeClr val="tx1">
                  <a:lumMod val="65000"/>
                  <a:lumOff val="35000"/>
                </a:schemeClr>
              </a:solidFill>
              <a:ea typeface="微软雅黑" panose="020B0503020204020204" pitchFamily="34" charset="-122"/>
              <a:sym typeface="Arial" panose="020B0604020202020204" pitchFamily="34" charset="0"/>
            </a:endParaRPr>
          </a:p>
          <a:p>
            <a:pPr algn="just">
              <a:lnSpc>
                <a:spcPct val="150000"/>
              </a:lnSpc>
              <a:spcAft>
                <a:spcPts val="1200"/>
              </a:spcAft>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    根据物质不同的特性，</a:t>
            </a:r>
            <a:r>
              <a:rPr lang="zh-CN" altLang="en-US">
                <a:solidFill>
                  <a:schemeClr val="tx1">
                    <a:lumMod val="65000"/>
                    <a:lumOff val="35000"/>
                  </a:schemeClr>
                </a:solidFill>
                <a:ea typeface="微软雅黑" panose="020B0503020204020204" pitchFamily="34" charset="-122"/>
                <a:sym typeface="Arial" panose="020B0604020202020204" pitchFamily="34" charset="0"/>
              </a:rPr>
              <a:t>生产场所重大</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危险源按以下</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4</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类物质的品名（品名引用</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GB12268-90《</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危险货物品名表</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）及其临界量加以确定。</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燕尾形 2"/>
          <p:cNvSpPr>
            <a:spLocks noChangeArrowheads="1"/>
          </p:cNvSpPr>
          <p:nvPr/>
        </p:nvSpPr>
        <p:spPr bwMode="auto">
          <a:xfrm>
            <a:off x="1273175" y="363538"/>
            <a:ext cx="4859338" cy="431800"/>
          </a:xfrm>
          <a:prstGeom prst="chevron">
            <a:avLst>
              <a:gd name="adj" fmla="val 2672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7587" name="TextBox 6"/>
          <p:cNvSpPr>
            <a:spLocks noChangeArrowheads="1"/>
          </p:cNvSpPr>
          <p:nvPr/>
        </p:nvSpPr>
        <p:spPr bwMode="auto">
          <a:xfrm>
            <a:off x="1487488" y="439738"/>
            <a:ext cx="432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a:t>
            </a:r>
            <a:r>
              <a:rPr lang="zh-CN" altLang="zh-CN">
                <a:solidFill>
                  <a:schemeClr val="bg1"/>
                </a:solidFill>
                <a:ea typeface="微软雅黑" panose="020B0503020204020204" pitchFamily="34" charset="-122"/>
                <a:sym typeface="Arial" panose="020B0604020202020204" pitchFamily="34" charset="0"/>
              </a:rPr>
              <a:t>0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事故应急救援预案编制的法律依据</a:t>
            </a:r>
            <a:endParaRPr lang="zh-CN" altLang="en-US">
              <a:solidFill>
                <a:schemeClr val="bg1"/>
              </a:solidFill>
              <a:ea typeface="微软雅黑" panose="020B0503020204020204" pitchFamily="34" charset="-122"/>
              <a:sym typeface="Arial" panose="020B0604020202020204" pitchFamily="34" charset="0"/>
            </a:endParaRPr>
          </a:p>
        </p:txBody>
      </p:sp>
      <p:sp>
        <p:nvSpPr>
          <p:cNvPr id="67588" name="矩形 1"/>
          <p:cNvSpPr>
            <a:spLocks noChangeArrowheads="1"/>
          </p:cNvSpPr>
          <p:nvPr/>
        </p:nvSpPr>
        <p:spPr bwMode="auto">
          <a:xfrm>
            <a:off x="911225" y="1916113"/>
            <a:ext cx="10440988" cy="26654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7589" name="TextBox 8"/>
          <p:cNvSpPr>
            <a:spLocks noChangeArrowheads="1"/>
          </p:cNvSpPr>
          <p:nvPr/>
        </p:nvSpPr>
        <p:spPr bwMode="auto">
          <a:xfrm>
            <a:off x="550863"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安全生产法</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1989138"/>
            <a:ext cx="10152062" cy="2446337"/>
          </a:xfrm>
          <a:prstGeom prst="rect">
            <a:avLst/>
          </a:prstGeom>
        </p:spPr>
        <p:txBody>
          <a:bodyPr>
            <a:spAutoFit/>
          </a:bodyPr>
          <a:lstStyle/>
          <a:p>
            <a:pPr eaLnBrk="0" hangingPunct="0">
              <a:lnSpc>
                <a:spcPct val="1500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生产经营单位的主要负责人员有组织制定并实施本单位的生产安全事故应急救援预案的职责。</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ct val="1500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生产经营单位对重大危险源应当登记建档，进行定期检测、评估、监控，并制定应急预案，告知从业人员和相关人员在紧急情况下应当采取的应急措施。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ct val="1500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县级以上地方各级人民政府应当组织有关部门制定本行政区域内特大生产安全事故应急救援预案，建立应急救援体系。</a:t>
            </a:r>
            <a:endParaRPr lang="en-US" altLang="zh-CN"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燕尾形 2"/>
          <p:cNvSpPr>
            <a:spLocks noChangeArrowheads="1"/>
          </p:cNvSpPr>
          <p:nvPr/>
        </p:nvSpPr>
        <p:spPr bwMode="auto">
          <a:xfrm>
            <a:off x="1273175" y="363538"/>
            <a:ext cx="4859338" cy="431800"/>
          </a:xfrm>
          <a:prstGeom prst="chevron">
            <a:avLst>
              <a:gd name="adj" fmla="val 2672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8611" name="TextBox 6"/>
          <p:cNvSpPr>
            <a:spLocks noChangeArrowheads="1"/>
          </p:cNvSpPr>
          <p:nvPr/>
        </p:nvSpPr>
        <p:spPr bwMode="auto">
          <a:xfrm>
            <a:off x="1487488" y="439738"/>
            <a:ext cx="432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a:t>
            </a:r>
            <a:r>
              <a:rPr lang="zh-CN" altLang="zh-CN">
                <a:solidFill>
                  <a:schemeClr val="bg1"/>
                </a:solidFill>
                <a:ea typeface="微软雅黑" panose="020B0503020204020204" pitchFamily="34" charset="-122"/>
                <a:sym typeface="Arial" panose="020B0604020202020204" pitchFamily="34" charset="0"/>
              </a:rPr>
              <a:t>0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事故应急救援预案编制的法律依据</a:t>
            </a:r>
            <a:endParaRPr lang="zh-CN" altLang="en-US">
              <a:solidFill>
                <a:schemeClr val="bg1"/>
              </a:solidFill>
              <a:ea typeface="微软雅黑" panose="020B0503020204020204" pitchFamily="34" charset="-122"/>
              <a:sym typeface="Arial" panose="020B0604020202020204" pitchFamily="34" charset="0"/>
            </a:endParaRPr>
          </a:p>
        </p:txBody>
      </p:sp>
      <p:sp>
        <p:nvSpPr>
          <p:cNvPr id="68612" name="矩形 1"/>
          <p:cNvSpPr>
            <a:spLocks noChangeArrowheads="1"/>
          </p:cNvSpPr>
          <p:nvPr/>
        </p:nvSpPr>
        <p:spPr bwMode="auto">
          <a:xfrm>
            <a:off x="911225" y="1916113"/>
            <a:ext cx="10440988" cy="79216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8613" name="TextBox 8"/>
          <p:cNvSpPr>
            <a:spLocks noChangeArrowheads="1"/>
          </p:cNvSpPr>
          <p:nvPr/>
        </p:nvSpPr>
        <p:spPr bwMode="auto">
          <a:xfrm>
            <a:off x="550863"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职业病防治法</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7" name="矩形 6"/>
          <p:cNvSpPr/>
          <p:nvPr/>
        </p:nvSpPr>
        <p:spPr>
          <a:xfrm>
            <a:off x="1055688" y="1989138"/>
            <a:ext cx="10152062" cy="458908"/>
          </a:xfrm>
          <a:prstGeom prst="rect">
            <a:avLst/>
          </a:prstGeom>
        </p:spPr>
        <p:txBody>
          <a:bodyPr>
            <a:spAutoFit/>
          </a:bodyPr>
          <a:lstStyle/>
          <a:p>
            <a:pPr eaLnBrk="0" hangingPunct="0">
              <a:lnSpc>
                <a:spcPct val="1500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用人单位的应当建立、健全职业病危害事故应急救援预案。</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68615" name="矩形 1"/>
          <p:cNvSpPr>
            <a:spLocks noChangeArrowheads="1"/>
          </p:cNvSpPr>
          <p:nvPr/>
        </p:nvSpPr>
        <p:spPr bwMode="auto">
          <a:xfrm>
            <a:off x="911225" y="3673475"/>
            <a:ext cx="10440988" cy="7937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8616" name="TextBox 8"/>
          <p:cNvSpPr>
            <a:spLocks noChangeArrowheads="1"/>
          </p:cNvSpPr>
          <p:nvPr/>
        </p:nvSpPr>
        <p:spPr bwMode="auto">
          <a:xfrm>
            <a:off x="119063" y="2924175"/>
            <a:ext cx="403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消防法</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1" name="矩形 10"/>
          <p:cNvSpPr/>
          <p:nvPr/>
        </p:nvSpPr>
        <p:spPr>
          <a:xfrm>
            <a:off x="1055688" y="3851275"/>
            <a:ext cx="10152062" cy="369888"/>
          </a:xfrm>
          <a:prstGeom prst="rect">
            <a:avLst/>
          </a:prstGeom>
        </p:spPr>
        <p:txBody>
          <a:bodyPr>
            <a:spAutoFit/>
          </a:bodyPr>
          <a:lstStyle/>
          <a:p>
            <a:pPr eaLnBrk="0" hangingPunct="0">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消防安全重点单位应当制定灭火和应急疏散预案，定期组织消防演练。</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68618" name="矩形 1"/>
          <p:cNvSpPr>
            <a:spLocks noChangeArrowheads="1"/>
          </p:cNvSpPr>
          <p:nvPr/>
        </p:nvSpPr>
        <p:spPr bwMode="auto">
          <a:xfrm>
            <a:off x="911225" y="5473700"/>
            <a:ext cx="10440988" cy="1081088"/>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8619" name="TextBox 8"/>
          <p:cNvSpPr>
            <a:spLocks noChangeArrowheads="1"/>
          </p:cNvSpPr>
          <p:nvPr/>
        </p:nvSpPr>
        <p:spPr bwMode="auto">
          <a:xfrm>
            <a:off x="1416050" y="4724400"/>
            <a:ext cx="1065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SzPct val="85000"/>
            </a:pPr>
            <a:r>
              <a:rPr lang="zh-CN" altLang="en-US" sz="2400">
                <a:solidFill>
                  <a:srgbClr val="5F5E5C"/>
                </a:solidFill>
                <a:ea typeface="微软雅黑" panose="020B0503020204020204" pitchFamily="34" charset="-122"/>
                <a:sym typeface="Arial" panose="020B0604020202020204" pitchFamily="34" charset="0"/>
              </a:rPr>
              <a:t>国务院</a:t>
            </a: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关于特大安全事故行政责任追究的规定</a:t>
            </a: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a:t>
            </a:r>
            <a:r>
              <a:rPr lang="en-US" altLang="zh-CN" sz="2400">
                <a:solidFill>
                  <a:srgbClr val="5F5E5C"/>
                </a:solidFill>
                <a:ea typeface="微软雅黑" panose="020B0503020204020204" pitchFamily="34" charset="-122"/>
                <a:sym typeface="Arial" panose="020B0604020202020204" pitchFamily="34" charset="0"/>
              </a:rPr>
              <a:t>302</a:t>
            </a:r>
            <a:r>
              <a:rPr lang="zh-CN" altLang="en-US" sz="2400">
                <a:solidFill>
                  <a:srgbClr val="5F5E5C"/>
                </a:solidFill>
                <a:ea typeface="微软雅黑" panose="020B0503020204020204" pitchFamily="34" charset="-122"/>
                <a:sym typeface="Arial" panose="020B0604020202020204" pitchFamily="34" charset="0"/>
              </a:rPr>
              <a:t>号令）</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4" name="矩形 13"/>
          <p:cNvSpPr/>
          <p:nvPr/>
        </p:nvSpPr>
        <p:spPr>
          <a:xfrm>
            <a:off x="1055688" y="5546725"/>
            <a:ext cx="10152062" cy="874407"/>
          </a:xfrm>
          <a:prstGeom prst="rect">
            <a:avLst/>
          </a:prstGeom>
        </p:spPr>
        <p:txBody>
          <a:bodyPr>
            <a:spAutoFit/>
          </a:bodyPr>
          <a:lstStyle/>
          <a:p>
            <a:pPr eaLnBrk="0" hangingPunct="0">
              <a:lnSpc>
                <a:spcPct val="1500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市、县人民政府必须制定本地区特大安全事故应急救援预案</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特大安全事故应急处理预案经政府主要领导人签署后，报上一级人民政府备案。</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燕尾形 2"/>
          <p:cNvSpPr>
            <a:spLocks noChangeArrowheads="1"/>
          </p:cNvSpPr>
          <p:nvPr/>
        </p:nvSpPr>
        <p:spPr bwMode="auto">
          <a:xfrm>
            <a:off x="1273175" y="363538"/>
            <a:ext cx="4859338" cy="431800"/>
          </a:xfrm>
          <a:prstGeom prst="chevron">
            <a:avLst>
              <a:gd name="adj" fmla="val 2672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9635" name="TextBox 6"/>
          <p:cNvSpPr>
            <a:spLocks noChangeArrowheads="1"/>
          </p:cNvSpPr>
          <p:nvPr/>
        </p:nvSpPr>
        <p:spPr bwMode="auto">
          <a:xfrm>
            <a:off x="1487488" y="439738"/>
            <a:ext cx="432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a:t>
            </a:r>
            <a:r>
              <a:rPr lang="zh-CN" altLang="zh-CN">
                <a:solidFill>
                  <a:schemeClr val="bg1"/>
                </a:solidFill>
                <a:ea typeface="微软雅黑" panose="020B0503020204020204" pitchFamily="34" charset="-122"/>
                <a:sym typeface="Arial" panose="020B0604020202020204" pitchFamily="34" charset="0"/>
              </a:rPr>
              <a:t>0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事故应急救援预案编制的法律依据</a:t>
            </a:r>
            <a:endParaRPr lang="zh-CN" altLang="en-US">
              <a:solidFill>
                <a:schemeClr val="bg1"/>
              </a:solidFill>
              <a:ea typeface="微软雅黑" panose="020B0503020204020204" pitchFamily="34" charset="-122"/>
              <a:sym typeface="Arial" panose="020B0604020202020204" pitchFamily="34" charset="0"/>
            </a:endParaRPr>
          </a:p>
        </p:txBody>
      </p:sp>
      <p:sp>
        <p:nvSpPr>
          <p:cNvPr id="69636" name="矩形 1"/>
          <p:cNvSpPr>
            <a:spLocks noChangeArrowheads="1"/>
          </p:cNvSpPr>
          <p:nvPr/>
        </p:nvSpPr>
        <p:spPr bwMode="auto">
          <a:xfrm>
            <a:off x="911225" y="1916113"/>
            <a:ext cx="10440988" cy="427990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69637" name="TextBox 8"/>
          <p:cNvSpPr>
            <a:spLocks noChangeArrowheads="1"/>
          </p:cNvSpPr>
          <p:nvPr/>
        </p:nvSpPr>
        <p:spPr bwMode="auto">
          <a:xfrm>
            <a:off x="550863" y="1166813"/>
            <a:ext cx="5113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危险化学品安全管理条例</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1989138"/>
            <a:ext cx="10152062" cy="4206875"/>
          </a:xfrm>
          <a:prstGeom prst="rect">
            <a:avLst/>
          </a:prstGeom>
        </p:spPr>
        <p:txBody>
          <a:bodyPr>
            <a:spAutoFit/>
          </a:bodyPr>
          <a:lstStyle/>
          <a:p>
            <a:pPr eaLnBrk="0" hangingPunct="0">
              <a:lnSpc>
                <a:spcPct val="150000"/>
              </a:lnSpc>
              <a:spcBef>
                <a:spcPct val="50000"/>
              </a:spcBef>
              <a:buSzPct val="85000"/>
              <a:defRPr/>
            </a:pPr>
            <a:r>
              <a:rPr lang="zh-CN" altLang="en-US" dirty="0">
                <a:solidFill>
                  <a:srgbClr val="C00000"/>
                </a:solidFill>
                <a:ea typeface="微软雅黑" panose="020B0503020204020204" pitchFamily="34" charset="-122"/>
                <a:sym typeface="Arial" panose="020B0604020202020204" pitchFamily="34" charset="0"/>
              </a:rPr>
              <a:t>第四十九条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县级以上地方各级</a:t>
            </a:r>
            <a:r>
              <a:rPr lang="zh-CN" altLang="en-US" b="1" dirty="0">
                <a:solidFill>
                  <a:schemeClr val="accent1">
                    <a:lumMod val="75000"/>
                  </a:schemeClr>
                </a:solidFill>
                <a:ea typeface="微软雅黑" panose="020B0503020204020204" pitchFamily="34" charset="-122"/>
                <a:sym typeface="Arial" panose="020B0604020202020204" pitchFamily="34" charset="0"/>
              </a:rPr>
              <a:t>人民政府</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负责危险化学品安全监督管理综合工作的部门应当会同同级其他有关部门制定危险化学品事故应急救援预案，报经本级人民政府批准后实施。</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ct val="150000"/>
              </a:lnSpc>
              <a:spcBef>
                <a:spcPct val="50000"/>
              </a:spcBef>
              <a:buSzPct val="85000"/>
              <a:defRPr/>
            </a:pPr>
            <a:r>
              <a:rPr lang="zh-CN" altLang="en-US" dirty="0">
                <a:solidFill>
                  <a:srgbClr val="C00000"/>
                </a:solidFill>
                <a:ea typeface="微软雅黑" panose="020B0503020204020204" pitchFamily="34" charset="-122"/>
                <a:sym typeface="Arial" panose="020B0604020202020204" pitchFamily="34" charset="0"/>
              </a:rPr>
              <a:t>第五十条  危险化学品单位应当制定本单位事故应急救援预案，</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配备应急救援人员和必要的应急救援</a:t>
            </a:r>
            <a:r>
              <a:rPr lang="zh-CN" altLang="en-US" b="1" dirty="0">
                <a:solidFill>
                  <a:schemeClr val="accent1">
                    <a:lumMod val="75000"/>
                  </a:schemeClr>
                </a:solidFill>
                <a:ea typeface="微软雅黑" panose="020B0503020204020204" pitchFamily="34" charset="-122"/>
                <a:sym typeface="Arial" panose="020B0604020202020204" pitchFamily="34" charset="0"/>
              </a:rPr>
              <a:t>器材、设备，</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并定期组织</a:t>
            </a:r>
            <a:r>
              <a:rPr lang="zh-CN" altLang="en-US" b="1" dirty="0">
                <a:solidFill>
                  <a:schemeClr val="accent1">
                    <a:lumMod val="75000"/>
                  </a:schemeClr>
                </a:solidFill>
                <a:ea typeface="微软雅黑" panose="020B0503020204020204" pitchFamily="34" charset="-122"/>
                <a:sym typeface="Arial" panose="020B0604020202020204" pitchFamily="34" charset="0"/>
              </a:rPr>
              <a:t>演练。</a:t>
            </a:r>
            <a:endParaRPr lang="zh-CN" altLang="en-US" b="1" dirty="0">
              <a:solidFill>
                <a:schemeClr val="accent1">
                  <a:lumMod val="75000"/>
                </a:schemeClr>
              </a:solidFill>
              <a:ea typeface="微软雅黑" panose="020B0503020204020204" pitchFamily="34" charset="-122"/>
              <a:sym typeface="Arial" panose="020B0604020202020204" pitchFamily="34" charset="0"/>
            </a:endParaRPr>
          </a:p>
          <a:p>
            <a:pPr eaLnBrk="0" hangingPunct="0">
              <a:lnSpc>
                <a:spcPct val="150000"/>
              </a:lnSpc>
              <a:spcBef>
                <a:spcPct val="50000"/>
              </a:spcBef>
              <a:buSzPct val="85000"/>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危险化学品事故应急救援预案应当报设区的市级人民政府负责危险化学品安全监督管理综合工作的部门</a:t>
            </a:r>
            <a:r>
              <a:rPr lang="zh-CN" altLang="en-US" b="1" dirty="0">
                <a:solidFill>
                  <a:schemeClr val="accent1">
                    <a:lumMod val="75000"/>
                  </a:schemeClr>
                </a:solidFill>
                <a:ea typeface="微软雅黑" panose="020B0503020204020204" pitchFamily="34" charset="-122"/>
                <a:sym typeface="Arial" panose="020B0604020202020204" pitchFamily="34" charset="0"/>
              </a:rPr>
              <a:t>备案。</a:t>
            </a:r>
            <a:endParaRPr lang="zh-CN" altLang="en-US" b="1" dirty="0">
              <a:solidFill>
                <a:schemeClr val="accent1">
                  <a:lumMod val="75000"/>
                </a:schemeClr>
              </a:solidFill>
              <a:ea typeface="微软雅黑" panose="020B0503020204020204" pitchFamily="34" charset="-122"/>
              <a:sym typeface="Arial" panose="020B0604020202020204" pitchFamily="34" charset="0"/>
            </a:endParaRPr>
          </a:p>
          <a:p>
            <a:pPr eaLnBrk="0" hangingPunct="0">
              <a:lnSpc>
                <a:spcPct val="150000"/>
              </a:lnSpc>
              <a:spcBef>
                <a:spcPct val="50000"/>
              </a:spcBef>
              <a:buSzPct val="85000"/>
              <a:defRPr/>
            </a:pPr>
            <a:r>
              <a:rPr lang="zh-CN" altLang="en-US" dirty="0">
                <a:solidFill>
                  <a:srgbClr val="C00000"/>
                </a:solidFill>
                <a:ea typeface="微软雅黑" panose="020B0503020204020204" pitchFamily="34" charset="-122"/>
                <a:sym typeface="Arial" panose="020B0604020202020204" pitchFamily="34" charset="0"/>
              </a:rPr>
              <a:t>第五十一条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发生危险化学品事故，单位主要负责人应当按照本单位制定的应急救援预案，立即组织救援，并立即报告当地负责危险化学品安全监督管理综合工作的部门和公安、环境保护、质检部门。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燕尾形 2"/>
          <p:cNvSpPr>
            <a:spLocks noChangeArrowheads="1"/>
          </p:cNvSpPr>
          <p:nvPr/>
        </p:nvSpPr>
        <p:spPr bwMode="auto">
          <a:xfrm>
            <a:off x="1273175" y="363538"/>
            <a:ext cx="4859338" cy="431800"/>
          </a:xfrm>
          <a:prstGeom prst="chevron">
            <a:avLst>
              <a:gd name="adj" fmla="val 2672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0659" name="TextBox 6"/>
          <p:cNvSpPr>
            <a:spLocks noChangeArrowheads="1"/>
          </p:cNvSpPr>
          <p:nvPr/>
        </p:nvSpPr>
        <p:spPr bwMode="auto">
          <a:xfrm>
            <a:off x="1487488" y="439738"/>
            <a:ext cx="432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a:t>
            </a:r>
            <a:r>
              <a:rPr lang="zh-CN" altLang="zh-CN">
                <a:solidFill>
                  <a:schemeClr val="bg1"/>
                </a:solidFill>
                <a:ea typeface="微软雅黑" panose="020B0503020204020204" pitchFamily="34" charset="-122"/>
                <a:sym typeface="Arial" panose="020B0604020202020204" pitchFamily="34" charset="0"/>
              </a:rPr>
              <a:t>0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事故应急救援预案编制的法律依据</a:t>
            </a:r>
            <a:endParaRPr lang="zh-CN" altLang="en-US">
              <a:solidFill>
                <a:schemeClr val="bg1"/>
              </a:solidFill>
              <a:ea typeface="微软雅黑" panose="020B0503020204020204" pitchFamily="34" charset="-122"/>
              <a:sym typeface="Arial" panose="020B0604020202020204" pitchFamily="34" charset="0"/>
            </a:endParaRPr>
          </a:p>
        </p:txBody>
      </p:sp>
      <p:sp>
        <p:nvSpPr>
          <p:cNvPr id="70660" name="矩形 1"/>
          <p:cNvSpPr>
            <a:spLocks noChangeArrowheads="1"/>
          </p:cNvSpPr>
          <p:nvPr/>
        </p:nvSpPr>
        <p:spPr bwMode="auto">
          <a:xfrm>
            <a:off x="911225" y="1916113"/>
            <a:ext cx="10440988" cy="15843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0661" name="TextBox 8"/>
          <p:cNvSpPr>
            <a:spLocks noChangeArrowheads="1"/>
          </p:cNvSpPr>
          <p:nvPr/>
        </p:nvSpPr>
        <p:spPr bwMode="auto">
          <a:xfrm>
            <a:off x="550863" y="1166813"/>
            <a:ext cx="6697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使用有毒物品作业场所劳动保护条例</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1989138"/>
            <a:ext cx="10152062" cy="1338262"/>
          </a:xfrm>
          <a:prstGeom prst="rect">
            <a:avLst/>
          </a:prstGeom>
        </p:spPr>
        <p:txBody>
          <a:bodyPr>
            <a:spAutoFit/>
          </a:bodyPr>
          <a:lstStyle/>
          <a:p>
            <a:pPr eaLnBrk="0" hangingPunct="0">
              <a:lnSpc>
                <a:spcPct val="150000"/>
              </a:lnSpc>
              <a:spcBef>
                <a:spcPct val="50000"/>
              </a:spcBef>
              <a:buSzPct val="85000"/>
              <a:defRPr/>
            </a:pPr>
            <a:r>
              <a:rPr lang="zh-CN" altLang="en-US" dirty="0">
                <a:solidFill>
                  <a:srgbClr val="C00000"/>
                </a:solidFill>
                <a:ea typeface="微软雅黑" panose="020B0503020204020204" pitchFamily="34" charset="-122"/>
                <a:sym typeface="Arial" panose="020B0604020202020204" pitchFamily="34" charset="0"/>
              </a:rPr>
              <a:t>第十六条  从事使用高毒物品作业的用人单位，</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应当配备应急救援人员和必要的应急救援器材、设备，</a:t>
            </a:r>
            <a:r>
              <a:rPr lang="zh-CN" altLang="en-US" dirty="0">
                <a:solidFill>
                  <a:srgbClr val="C00000"/>
                </a:solidFill>
                <a:ea typeface="微软雅黑" panose="020B0503020204020204" pitchFamily="34" charset="-122"/>
                <a:sym typeface="Arial" panose="020B0604020202020204" pitchFamily="34" charset="0"/>
              </a:rPr>
              <a:t>制定事故应急救援预案，</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并根据实际情况变化对应急救援预案适时进行修订，定期组织演练。事故应急救援预案和演练记录应当报当地卫生行政部门、安全生产监督管理部门和公安部门备案。 </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70663" name="矩形 1"/>
          <p:cNvSpPr>
            <a:spLocks noChangeArrowheads="1"/>
          </p:cNvSpPr>
          <p:nvPr/>
        </p:nvSpPr>
        <p:spPr bwMode="auto">
          <a:xfrm>
            <a:off x="911225" y="4579938"/>
            <a:ext cx="10440988" cy="793750"/>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0664" name="TextBox 8"/>
          <p:cNvSpPr>
            <a:spLocks noChangeArrowheads="1"/>
          </p:cNvSpPr>
          <p:nvPr/>
        </p:nvSpPr>
        <p:spPr bwMode="auto">
          <a:xfrm>
            <a:off x="119063" y="3830638"/>
            <a:ext cx="568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特种设备安全监察条例</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10" name="矩形 9"/>
          <p:cNvSpPr/>
          <p:nvPr/>
        </p:nvSpPr>
        <p:spPr>
          <a:xfrm>
            <a:off x="1055688" y="4757738"/>
            <a:ext cx="10152062" cy="369887"/>
          </a:xfrm>
          <a:prstGeom prst="rect">
            <a:avLst/>
          </a:prstGeom>
        </p:spPr>
        <p:txBody>
          <a:bodyPr>
            <a:spAutoFit/>
          </a:bodyPr>
          <a:lstStyle/>
          <a:p>
            <a:pPr eaLnBrk="0" hangingPunct="0">
              <a:buSzPct val="85000"/>
              <a:defRPr/>
            </a:pPr>
            <a:r>
              <a:rPr lang="zh-CN" altLang="en-US" dirty="0">
                <a:solidFill>
                  <a:srgbClr val="C00000"/>
                </a:solidFill>
                <a:ea typeface="微软雅黑" panose="020B0503020204020204" pitchFamily="34" charset="-122"/>
                <a:sym typeface="Arial" panose="020B0604020202020204" pitchFamily="34" charset="0"/>
              </a:rPr>
              <a:t>第三十一条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特种设备使用组织应当制定特种设备的事故应急措施和救援预案。</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
          <p:cNvSpPr>
            <a:spLocks noChangeArrowheads="1"/>
          </p:cNvSpPr>
          <p:nvPr/>
        </p:nvSpPr>
        <p:spPr bwMode="auto">
          <a:xfrm>
            <a:off x="911225" y="2133600"/>
            <a:ext cx="10440988" cy="1800225"/>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171"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172"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01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基本概念</a:t>
            </a:r>
            <a:endParaRPr lang="zh-CN" altLang="zh-CN">
              <a:solidFill>
                <a:schemeClr val="bg1"/>
              </a:solidFill>
              <a:ea typeface="微软雅黑" panose="020B0503020204020204" pitchFamily="34" charset="-122"/>
              <a:sym typeface="Arial" panose="020B0604020202020204" pitchFamily="34" charset="0"/>
            </a:endParaRPr>
          </a:p>
        </p:txBody>
      </p:sp>
      <p:sp>
        <p:nvSpPr>
          <p:cNvPr id="7173"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、事故和事故隐患</a:t>
            </a:r>
            <a:endParaRPr lang="zh-CN" altLang="en-US" sz="2400">
              <a:ea typeface="微软雅黑" panose="020B0503020204020204" pitchFamily="34" charset="-122"/>
              <a:sym typeface="Arial" panose="020B0604020202020204" pitchFamily="34" charset="0"/>
            </a:endParaRPr>
          </a:p>
        </p:txBody>
      </p:sp>
      <p:sp>
        <p:nvSpPr>
          <p:cNvPr id="2" name="矩形 1"/>
          <p:cNvSpPr/>
          <p:nvPr/>
        </p:nvSpPr>
        <p:spPr>
          <a:xfrm>
            <a:off x="1176338" y="2300288"/>
            <a:ext cx="9959975" cy="1492716"/>
          </a:xfrm>
          <a:prstGeom prst="rect">
            <a:avLst/>
          </a:prstGeom>
        </p:spPr>
        <p:txBody>
          <a:bodyPr>
            <a:spAutoFit/>
          </a:bodyPr>
          <a:lstStyle/>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事故：</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生产经营活动中发生的造成人身伤亡或者直接经济损失的事件，并导致致命或非致命的职业伤害。</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b="1" dirty="0">
                <a:solidFill>
                  <a:schemeClr val="tx1">
                    <a:lumMod val="65000"/>
                    <a:lumOff val="35000"/>
                  </a:schemeClr>
                </a:solidFill>
                <a:ea typeface="微软雅黑" panose="020B0503020204020204" pitchFamily="34" charset="-122"/>
                <a:sym typeface="Arial" panose="020B0604020202020204" pitchFamily="34" charset="0"/>
              </a:rPr>
              <a:t>事故隐患：</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指生产系统中可导致事故发生的物的危险状态、人的不安全行为和管理上的缺陷。</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燕尾形 2"/>
          <p:cNvSpPr>
            <a:spLocks noChangeArrowheads="1"/>
          </p:cNvSpPr>
          <p:nvPr/>
        </p:nvSpPr>
        <p:spPr bwMode="auto">
          <a:xfrm>
            <a:off x="1273175" y="363538"/>
            <a:ext cx="4859338" cy="431800"/>
          </a:xfrm>
          <a:prstGeom prst="chevron">
            <a:avLst>
              <a:gd name="adj" fmla="val 2672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1683" name="TextBox 6"/>
          <p:cNvSpPr>
            <a:spLocks noChangeArrowheads="1"/>
          </p:cNvSpPr>
          <p:nvPr/>
        </p:nvSpPr>
        <p:spPr bwMode="auto">
          <a:xfrm>
            <a:off x="1487488" y="439738"/>
            <a:ext cx="432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a:t>
            </a:r>
            <a:r>
              <a:rPr lang="zh-CN" altLang="zh-CN">
                <a:solidFill>
                  <a:schemeClr val="bg1"/>
                </a:solidFill>
                <a:ea typeface="微软雅黑" panose="020B0503020204020204" pitchFamily="34" charset="-122"/>
                <a:sym typeface="Arial" panose="020B0604020202020204" pitchFamily="34" charset="0"/>
              </a:rPr>
              <a:t>0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事故应急救援预案编制的法律依据</a:t>
            </a:r>
            <a:endParaRPr lang="zh-CN" altLang="en-US">
              <a:solidFill>
                <a:schemeClr val="bg1"/>
              </a:solidFill>
              <a:ea typeface="微软雅黑" panose="020B0503020204020204" pitchFamily="34" charset="-122"/>
              <a:sym typeface="Arial" panose="020B0604020202020204" pitchFamily="34" charset="0"/>
            </a:endParaRPr>
          </a:p>
        </p:txBody>
      </p:sp>
      <p:sp>
        <p:nvSpPr>
          <p:cNvPr id="71684" name="矩形 1"/>
          <p:cNvSpPr>
            <a:spLocks noChangeArrowheads="1"/>
          </p:cNvSpPr>
          <p:nvPr/>
        </p:nvSpPr>
        <p:spPr bwMode="auto">
          <a:xfrm>
            <a:off x="911225" y="1916113"/>
            <a:ext cx="10440988" cy="2017712"/>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1685" name="TextBox 8"/>
          <p:cNvSpPr>
            <a:spLocks noChangeArrowheads="1"/>
          </p:cNvSpPr>
          <p:nvPr/>
        </p:nvSpPr>
        <p:spPr bwMode="auto">
          <a:xfrm>
            <a:off x="550863" y="1166813"/>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F5E5C"/>
                </a:solidFill>
                <a:ea typeface="微软雅黑" panose="020B0503020204020204" pitchFamily="34" charset="-122"/>
                <a:sym typeface="Arial" panose="020B0604020202020204" pitchFamily="34" charset="0"/>
              </a:rPr>
              <a:t>《</a:t>
            </a:r>
            <a:r>
              <a:rPr lang="zh-CN" altLang="en-US" sz="2400">
                <a:solidFill>
                  <a:srgbClr val="5F5E5C"/>
                </a:solidFill>
                <a:ea typeface="微软雅黑" panose="020B0503020204020204" pitchFamily="34" charset="-122"/>
                <a:sym typeface="Arial" panose="020B0604020202020204" pitchFamily="34" charset="0"/>
              </a:rPr>
              <a:t>建设工程安全生产管理条例</a:t>
            </a:r>
            <a:r>
              <a:rPr lang="en-US" altLang="zh-CN" sz="2400">
                <a:solidFill>
                  <a:srgbClr val="5F5E5C"/>
                </a:solidFill>
                <a:ea typeface="微软雅黑" panose="020B0503020204020204" pitchFamily="34" charset="-122"/>
                <a:sym typeface="Arial" panose="020B0604020202020204" pitchFamily="34" charset="0"/>
              </a:rPr>
              <a:t>》</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9" name="矩形 8"/>
          <p:cNvSpPr/>
          <p:nvPr/>
        </p:nvSpPr>
        <p:spPr>
          <a:xfrm>
            <a:off x="1055688" y="1989138"/>
            <a:ext cx="10152062" cy="1908215"/>
          </a:xfrm>
          <a:prstGeom prst="rect">
            <a:avLst/>
          </a:prstGeom>
        </p:spPr>
        <p:txBody>
          <a:bodyPr>
            <a:spAutoFit/>
          </a:bodyPr>
          <a:lstStyle/>
          <a:p>
            <a:pPr>
              <a:lnSpc>
                <a:spcPct val="150000"/>
              </a:lnSpc>
              <a:spcAft>
                <a:spcPts val="1200"/>
              </a:spcAft>
              <a:defRPr/>
            </a:pPr>
            <a:r>
              <a:rPr lang="zh-CN" altLang="en-US" dirty="0">
                <a:solidFill>
                  <a:srgbClr val="C00000"/>
                </a:solidFill>
                <a:ea typeface="微软雅黑" panose="020B0503020204020204" pitchFamily="34" charset="-122"/>
                <a:sym typeface="Arial" panose="020B0604020202020204" pitchFamily="34" charset="0"/>
              </a:rPr>
              <a:t>第四十七条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县级以上地方人民政府建设行政主管部门应当根据本级人民政府的要求，制定本行政区域内建设工程特大生产安全事故应急救援预案。</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a:lnSpc>
                <a:spcPct val="150000"/>
              </a:lnSpc>
              <a:spcAft>
                <a:spcPts val="1200"/>
              </a:spcAft>
              <a:defRPr/>
            </a:pPr>
            <a:r>
              <a:rPr lang="zh-CN" altLang="en-US" dirty="0">
                <a:solidFill>
                  <a:srgbClr val="C00000"/>
                </a:solidFill>
                <a:ea typeface="微软雅黑" panose="020B0503020204020204" pitchFamily="34" charset="-122"/>
                <a:sym typeface="Arial" panose="020B0604020202020204" pitchFamily="34" charset="0"/>
              </a:rPr>
              <a:t>第四十八条　</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施工单位应当制定本单位生产安全事故应急救援预案，建立应急救援组织或者配备应急救援人员，配备必要的应急救援器材、设备，并定期组织演练。</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燕尾形 2"/>
          <p:cNvSpPr>
            <a:spLocks noChangeArrowheads="1"/>
          </p:cNvSpPr>
          <p:nvPr/>
        </p:nvSpPr>
        <p:spPr bwMode="auto">
          <a:xfrm>
            <a:off x="1273175" y="363538"/>
            <a:ext cx="3309938" cy="431800"/>
          </a:xfrm>
          <a:prstGeom prst="chevron">
            <a:avLst>
              <a:gd name="adj" fmla="val 2668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2707" name="TextBox 6"/>
          <p:cNvSpPr>
            <a:spLocks noChangeArrowheads="1"/>
          </p:cNvSpPr>
          <p:nvPr/>
        </p:nvSpPr>
        <p:spPr bwMode="auto">
          <a:xfrm>
            <a:off x="1487488"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11</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事故应急管理的内涵</a:t>
            </a:r>
            <a:endParaRPr lang="zh-CN" altLang="en-US">
              <a:solidFill>
                <a:schemeClr val="bg1"/>
              </a:solidFill>
              <a:ea typeface="微软雅黑" panose="020B0503020204020204" pitchFamily="34" charset="-122"/>
              <a:sym typeface="Arial" panose="020B0604020202020204" pitchFamily="34" charset="0"/>
            </a:endParaRPr>
          </a:p>
        </p:txBody>
      </p:sp>
      <p:graphicFrame>
        <p:nvGraphicFramePr>
          <p:cNvPr id="72708" name="Object 2"/>
          <p:cNvGraphicFramePr>
            <a:graphicFrameLocks noChangeAspect="1"/>
          </p:cNvGraphicFramePr>
          <p:nvPr/>
        </p:nvGraphicFramePr>
        <p:xfrm>
          <a:off x="3359150" y="1196975"/>
          <a:ext cx="5329238" cy="5497513"/>
        </p:xfrm>
        <a:graphic>
          <a:graphicData uri="http://schemas.openxmlformats.org/presentationml/2006/ole">
            <mc:AlternateContent xmlns:mc="http://schemas.openxmlformats.org/markup-compatibility/2006">
              <mc:Choice xmlns:v="urn:schemas-microsoft-com:vml" Requires="v">
                <p:oleObj spid="_x0000_s1029" name="Visio" r:id="rId1" imgW="3883660" imgH="3962400" progId="Visio.Drawing.6">
                  <p:embed/>
                </p:oleObj>
              </mc:Choice>
              <mc:Fallback>
                <p:oleObj name="Visio" r:id="rId1" imgW="3883660" imgH="3962400" progId="Visio.Drawing.6">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196975"/>
                        <a:ext cx="5329238" cy="5497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4"/>
          <p:cNvSpPr txBox="1">
            <a:spLocks noChangeArrowheads="1"/>
          </p:cNvSpPr>
          <p:nvPr/>
        </p:nvSpPr>
        <p:spPr bwMode="auto">
          <a:xfrm>
            <a:off x="8797925" y="1052513"/>
            <a:ext cx="2482850" cy="26571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安全法律、法规、标准</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安全规划</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风险评价</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安全监测、监控</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安全研究</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灾害保险</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安全信息系统</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土地勘探</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 Box 5"/>
          <p:cNvSpPr txBox="1">
            <a:spLocks noChangeArrowheads="1"/>
          </p:cNvSpPr>
          <p:nvPr/>
        </p:nvSpPr>
        <p:spPr bwMode="auto">
          <a:xfrm>
            <a:off x="8870950" y="3860800"/>
            <a:ext cx="2481263" cy="29777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国家政策</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应急计划</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应急通告与报警系统</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应急医疗系统</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应急救援中心</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应急培训、演练</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应急资源</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互助协议</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特殊保护计划</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Box 6"/>
          <p:cNvSpPr txBox="1">
            <a:spLocks noChangeArrowheads="1"/>
          </p:cNvSpPr>
          <p:nvPr/>
        </p:nvSpPr>
        <p:spPr bwMode="auto">
          <a:xfrm>
            <a:off x="984250" y="4221163"/>
            <a:ext cx="2652713" cy="23365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启动应急通告报警系统</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启动应急救援中心</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提供应急医疗援助</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报告有关政府机构</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对公众进行应急事务说明</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疏散和避难</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搜寻和营救</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Box 7"/>
          <p:cNvSpPr txBox="1">
            <a:spLocks noChangeArrowheads="1"/>
          </p:cNvSpPr>
          <p:nvPr/>
        </p:nvSpPr>
        <p:spPr bwMode="auto">
          <a:xfrm>
            <a:off x="984250" y="1090613"/>
            <a:ext cx="2035175" cy="26571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b="1">
                <a:solidFill>
                  <a:srgbClr val="F2363A"/>
                </a:solidFill>
                <a:latin typeface="Times New Roman" panose="02020603050405020304" pitchFamily="18" charset="0"/>
                <a:ea typeface="华文新魏" panose="02010800040101010101" pitchFamily="2" charset="-122"/>
              </a:defRPr>
            </a:lvl1pPr>
            <a:lvl2pPr marL="742950" indent="-285750" eaLnBrk="0" hangingPunct="0">
              <a:defRPr kumimoji="1" sz="4400" b="1">
                <a:solidFill>
                  <a:srgbClr val="F2363A"/>
                </a:solidFill>
                <a:latin typeface="Times New Roman" panose="02020603050405020304" pitchFamily="18" charset="0"/>
                <a:ea typeface="华文新魏" panose="02010800040101010101" pitchFamily="2" charset="-122"/>
              </a:defRPr>
            </a:lvl2pPr>
            <a:lvl3pPr marL="1143000" indent="-228600" eaLnBrk="0" hangingPunct="0">
              <a:defRPr kumimoji="1" sz="4400" b="1">
                <a:solidFill>
                  <a:srgbClr val="F2363A"/>
                </a:solidFill>
                <a:latin typeface="Times New Roman" panose="02020603050405020304" pitchFamily="18" charset="0"/>
                <a:ea typeface="华文新魏" panose="02010800040101010101" pitchFamily="2" charset="-122"/>
              </a:defRPr>
            </a:lvl3pPr>
            <a:lvl4pPr marL="1600200" indent="-228600" eaLnBrk="0" hangingPunct="0">
              <a:defRPr kumimoji="1" sz="4400" b="1">
                <a:solidFill>
                  <a:srgbClr val="F2363A"/>
                </a:solidFill>
                <a:latin typeface="Times New Roman" panose="02020603050405020304" pitchFamily="18" charset="0"/>
                <a:ea typeface="华文新魏" panose="02010800040101010101" pitchFamily="2" charset="-122"/>
              </a:defRPr>
            </a:lvl4pPr>
            <a:lvl5pPr marL="2057400" indent="-228600" eaLnBrk="0" hangingPunct="0">
              <a:defRPr kumimoji="1" sz="4400" b="1">
                <a:solidFill>
                  <a:srgbClr val="F2363A"/>
                </a:solidFill>
                <a:latin typeface="Times New Roman" panose="02020603050405020304" pitchFamily="18" charset="0"/>
                <a:ea typeface="华文新魏" panose="02010800040101010101" pitchFamily="2" charset="-122"/>
              </a:defRPr>
            </a:lvl5pPr>
            <a:lvl6pPr marL="25146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6pPr>
            <a:lvl7pPr marL="29718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7pPr>
            <a:lvl8pPr marL="34290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8pPr>
            <a:lvl9pPr marL="3886200" indent="-228600" eaLnBrk="0" fontAlgn="base" hangingPunct="0">
              <a:spcBef>
                <a:spcPct val="50000"/>
              </a:spcBef>
              <a:spcAft>
                <a:spcPct val="0"/>
              </a:spcAft>
              <a:defRPr kumimoji="1" sz="4400" b="1">
                <a:solidFill>
                  <a:srgbClr val="F2363A"/>
                </a:solidFill>
                <a:latin typeface="Times New Roman" panose="02020603050405020304" pitchFamily="18" charset="0"/>
                <a:ea typeface="华文新魏" panose="02010800040101010101" pitchFamily="2" charset="-122"/>
              </a:defRPr>
            </a:lvl9pPr>
          </a:lstStyle>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清理废墟</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损失评估</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消毒、去污</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保险赔付</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贷款和核批</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失业评估</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应急预案的复查</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ts val="2500"/>
              </a:lnSpc>
              <a:defRPr/>
            </a:pPr>
            <a:r>
              <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灾后重建</a:t>
            </a:r>
            <a:endParaRPr kumimoji="0"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燕尾形 2"/>
          <p:cNvSpPr>
            <a:spLocks noChangeArrowheads="1"/>
          </p:cNvSpPr>
          <p:nvPr/>
        </p:nvSpPr>
        <p:spPr bwMode="auto">
          <a:xfrm>
            <a:off x="1273175" y="363538"/>
            <a:ext cx="3309938" cy="431800"/>
          </a:xfrm>
          <a:prstGeom prst="chevron">
            <a:avLst>
              <a:gd name="adj" fmla="val 2668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3731" name="TextBox 6"/>
          <p:cNvSpPr>
            <a:spLocks noChangeArrowheads="1"/>
          </p:cNvSpPr>
          <p:nvPr/>
        </p:nvSpPr>
        <p:spPr bwMode="auto">
          <a:xfrm>
            <a:off x="1487488"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应急救援体系的构成</a:t>
            </a:r>
            <a:endParaRPr lang="zh-CN" altLang="en-US">
              <a:solidFill>
                <a:schemeClr val="bg1"/>
              </a:solidFill>
              <a:ea typeface="微软雅黑" panose="020B0503020204020204" pitchFamily="34" charset="-122"/>
              <a:sym typeface="Arial" panose="020B0604020202020204" pitchFamily="34" charset="0"/>
            </a:endParaRPr>
          </a:p>
        </p:txBody>
      </p:sp>
      <p:sp>
        <p:nvSpPr>
          <p:cNvPr id="73732" name="TextBox 8"/>
          <p:cNvSpPr>
            <a:spLocks noChangeArrowheads="1"/>
          </p:cNvSpPr>
          <p:nvPr/>
        </p:nvSpPr>
        <p:spPr bwMode="auto">
          <a:xfrm>
            <a:off x="1127125"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1</a:t>
            </a:r>
            <a:r>
              <a:rPr lang="zh-CN" altLang="en-US" sz="2400">
                <a:solidFill>
                  <a:srgbClr val="5F5E5C"/>
                </a:solidFill>
                <a:ea typeface="微软雅黑" panose="020B0503020204020204" pitchFamily="34" charset="-122"/>
                <a:sym typeface="Arial" panose="020B0604020202020204" pitchFamily="34" charset="0"/>
              </a:rPr>
              <a:t>、系统模式</a:t>
            </a:r>
            <a:r>
              <a:rPr lang="en-US" altLang="zh-CN" sz="2400">
                <a:solidFill>
                  <a:srgbClr val="5F5E5C"/>
                </a:solidFill>
                <a:ea typeface="微软雅黑" panose="020B0503020204020204" pitchFamily="34" charset="-122"/>
                <a:sym typeface="Arial" panose="020B0604020202020204" pitchFamily="34" charset="0"/>
              </a:rPr>
              <a:t>129</a:t>
            </a:r>
            <a:endParaRPr lang="zh-CN" altLang="en-US" sz="2400">
              <a:solidFill>
                <a:srgbClr val="5F5E5C"/>
              </a:solidFill>
              <a:ea typeface="微软雅黑" panose="020B0503020204020204" pitchFamily="34" charset="-122"/>
              <a:sym typeface="Arial" panose="020B0604020202020204" pitchFamily="34" charset="0"/>
            </a:endParaRPr>
          </a:p>
        </p:txBody>
      </p:sp>
      <p:grpSp>
        <p:nvGrpSpPr>
          <p:cNvPr id="73733" name="Group 2"/>
          <p:cNvGrpSpPr/>
          <p:nvPr/>
        </p:nvGrpSpPr>
        <p:grpSpPr bwMode="auto">
          <a:xfrm>
            <a:off x="2208213" y="1700213"/>
            <a:ext cx="7848600" cy="4379912"/>
            <a:chOff x="336" y="991"/>
            <a:chExt cx="4944" cy="2759"/>
          </a:xfrm>
        </p:grpSpPr>
        <p:sp>
          <p:nvSpPr>
            <p:cNvPr id="34" name="Line 23"/>
            <p:cNvSpPr>
              <a:spLocks noChangeShapeType="1"/>
            </p:cNvSpPr>
            <p:nvPr/>
          </p:nvSpPr>
          <p:spPr bwMode="auto">
            <a:xfrm>
              <a:off x="1344" y="1859"/>
              <a:ext cx="0" cy="1776"/>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9" name="Line 28"/>
            <p:cNvSpPr>
              <a:spLocks noChangeShapeType="1"/>
            </p:cNvSpPr>
            <p:nvPr/>
          </p:nvSpPr>
          <p:spPr bwMode="auto">
            <a:xfrm>
              <a:off x="2513" y="1886"/>
              <a:ext cx="0" cy="177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4" name="Line 33"/>
            <p:cNvSpPr>
              <a:spLocks noChangeShapeType="1"/>
            </p:cNvSpPr>
            <p:nvPr/>
          </p:nvSpPr>
          <p:spPr bwMode="auto">
            <a:xfrm>
              <a:off x="3707" y="1859"/>
              <a:ext cx="0" cy="177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9" name="Line 38"/>
            <p:cNvSpPr>
              <a:spLocks noChangeShapeType="1"/>
            </p:cNvSpPr>
            <p:nvPr/>
          </p:nvSpPr>
          <p:spPr bwMode="auto">
            <a:xfrm>
              <a:off x="4859" y="1905"/>
              <a:ext cx="0" cy="177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73739" name="Text Box 3"/>
            <p:cNvSpPr txBox="1">
              <a:spLocks noChangeArrowheads="1"/>
            </p:cNvSpPr>
            <p:nvPr/>
          </p:nvSpPr>
          <p:spPr bwMode="auto">
            <a:xfrm>
              <a:off x="960" y="1770"/>
              <a:ext cx="816" cy="21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组织体系</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0" name="Text Box 4"/>
            <p:cNvSpPr txBox="1">
              <a:spLocks noChangeArrowheads="1"/>
            </p:cNvSpPr>
            <p:nvPr/>
          </p:nvSpPr>
          <p:spPr bwMode="auto">
            <a:xfrm>
              <a:off x="336" y="3492"/>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救援队伍</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1" name="Text Box 5"/>
            <p:cNvSpPr txBox="1">
              <a:spLocks noChangeArrowheads="1"/>
            </p:cNvSpPr>
            <p:nvPr/>
          </p:nvSpPr>
          <p:spPr bwMode="auto">
            <a:xfrm>
              <a:off x="336" y="3129"/>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应急指挥</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2" name="Text Box 6"/>
            <p:cNvSpPr txBox="1">
              <a:spLocks noChangeArrowheads="1"/>
            </p:cNvSpPr>
            <p:nvPr/>
          </p:nvSpPr>
          <p:spPr bwMode="auto">
            <a:xfrm>
              <a:off x="336" y="2763"/>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功能部门</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3" name="Text Box 7"/>
            <p:cNvSpPr txBox="1">
              <a:spLocks noChangeArrowheads="1"/>
            </p:cNvSpPr>
            <p:nvPr/>
          </p:nvSpPr>
          <p:spPr bwMode="auto">
            <a:xfrm>
              <a:off x="336" y="2379"/>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管理机构</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4" name="Text Box 8"/>
            <p:cNvSpPr txBox="1">
              <a:spLocks noChangeArrowheads="1"/>
            </p:cNvSpPr>
            <p:nvPr/>
          </p:nvSpPr>
          <p:spPr bwMode="auto">
            <a:xfrm>
              <a:off x="4464" y="1770"/>
              <a:ext cx="816" cy="21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保障系统</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5" name="Text Box 9"/>
            <p:cNvSpPr txBox="1">
              <a:spLocks noChangeArrowheads="1"/>
            </p:cNvSpPr>
            <p:nvPr/>
          </p:nvSpPr>
          <p:spPr bwMode="auto">
            <a:xfrm>
              <a:off x="3264" y="1770"/>
              <a:ext cx="816" cy="21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法制基础</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6" name="Text Box 10"/>
            <p:cNvSpPr txBox="1">
              <a:spLocks noChangeArrowheads="1"/>
            </p:cNvSpPr>
            <p:nvPr/>
          </p:nvSpPr>
          <p:spPr bwMode="auto">
            <a:xfrm>
              <a:off x="2064" y="1770"/>
              <a:ext cx="816" cy="21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运作机制</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7" name="Text Box 11"/>
            <p:cNvSpPr txBox="1">
              <a:spLocks noChangeArrowheads="1"/>
            </p:cNvSpPr>
            <p:nvPr/>
          </p:nvSpPr>
          <p:spPr bwMode="auto">
            <a:xfrm>
              <a:off x="1505" y="3492"/>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公众动员</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8" name="Text Box 12"/>
            <p:cNvSpPr txBox="1">
              <a:spLocks noChangeArrowheads="1"/>
            </p:cNvSpPr>
            <p:nvPr/>
          </p:nvSpPr>
          <p:spPr bwMode="auto">
            <a:xfrm>
              <a:off x="1505" y="3129"/>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属地为主</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49" name="Text Box 13"/>
            <p:cNvSpPr txBox="1">
              <a:spLocks noChangeArrowheads="1"/>
            </p:cNvSpPr>
            <p:nvPr/>
          </p:nvSpPr>
          <p:spPr bwMode="auto">
            <a:xfrm>
              <a:off x="1505" y="2780"/>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分级响应</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0" name="Text Box 14"/>
            <p:cNvSpPr txBox="1">
              <a:spLocks noChangeArrowheads="1"/>
            </p:cNvSpPr>
            <p:nvPr/>
          </p:nvSpPr>
          <p:spPr bwMode="auto">
            <a:xfrm>
              <a:off x="1505" y="2372"/>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统一指挥</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1" name="Text Box 15"/>
            <p:cNvSpPr txBox="1">
              <a:spLocks noChangeArrowheads="1"/>
            </p:cNvSpPr>
            <p:nvPr/>
          </p:nvSpPr>
          <p:spPr bwMode="auto">
            <a:xfrm>
              <a:off x="2604" y="3492"/>
              <a:ext cx="911" cy="219"/>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应急标准</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2" name="Text Box 16"/>
            <p:cNvSpPr txBox="1">
              <a:spLocks noChangeArrowheads="1"/>
            </p:cNvSpPr>
            <p:nvPr/>
          </p:nvSpPr>
          <p:spPr bwMode="auto">
            <a:xfrm>
              <a:off x="2604" y="3143"/>
              <a:ext cx="911"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政府令</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3" name="Text Box 17"/>
            <p:cNvSpPr txBox="1">
              <a:spLocks noChangeArrowheads="1"/>
            </p:cNvSpPr>
            <p:nvPr/>
          </p:nvSpPr>
          <p:spPr bwMode="auto">
            <a:xfrm>
              <a:off x="2604" y="2780"/>
              <a:ext cx="911"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应急管理条例</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4" name="Text Box 18"/>
            <p:cNvSpPr txBox="1">
              <a:spLocks noChangeArrowheads="1"/>
            </p:cNvSpPr>
            <p:nvPr/>
          </p:nvSpPr>
          <p:spPr bwMode="auto">
            <a:xfrm>
              <a:off x="2604" y="2372"/>
              <a:ext cx="911"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紧急状态法</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5" name="Text Box 19"/>
            <p:cNvSpPr txBox="1">
              <a:spLocks noChangeArrowheads="1"/>
            </p:cNvSpPr>
            <p:nvPr/>
          </p:nvSpPr>
          <p:spPr bwMode="auto">
            <a:xfrm>
              <a:off x="3874" y="3537"/>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经费财务</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6" name="Text Box 20"/>
            <p:cNvSpPr txBox="1">
              <a:spLocks noChangeArrowheads="1"/>
            </p:cNvSpPr>
            <p:nvPr/>
          </p:nvSpPr>
          <p:spPr bwMode="auto">
            <a:xfrm>
              <a:off x="3874" y="3175"/>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人力资源</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7" name="Text Box 21"/>
            <p:cNvSpPr txBox="1">
              <a:spLocks noChangeArrowheads="1"/>
            </p:cNvSpPr>
            <p:nvPr/>
          </p:nvSpPr>
          <p:spPr bwMode="auto">
            <a:xfrm>
              <a:off x="3874" y="2757"/>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物资装备</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3758" name="Text Box 22"/>
            <p:cNvSpPr txBox="1">
              <a:spLocks noChangeArrowheads="1"/>
            </p:cNvSpPr>
            <p:nvPr/>
          </p:nvSpPr>
          <p:spPr bwMode="auto">
            <a:xfrm>
              <a:off x="3874" y="2358"/>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信息通讯</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35" name="Line 24"/>
            <p:cNvSpPr>
              <a:spLocks noChangeShapeType="1"/>
            </p:cNvSpPr>
            <p:nvPr/>
          </p:nvSpPr>
          <p:spPr bwMode="auto">
            <a:xfrm>
              <a:off x="1152" y="2475"/>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6" name="Line 25"/>
            <p:cNvSpPr>
              <a:spLocks noChangeShapeType="1"/>
            </p:cNvSpPr>
            <p:nvPr/>
          </p:nvSpPr>
          <p:spPr bwMode="auto">
            <a:xfrm>
              <a:off x="1152" y="3636"/>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7" name="Line 26"/>
            <p:cNvSpPr>
              <a:spLocks noChangeShapeType="1"/>
            </p:cNvSpPr>
            <p:nvPr/>
          </p:nvSpPr>
          <p:spPr bwMode="auto">
            <a:xfrm>
              <a:off x="1152" y="3225"/>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8" name="Line 27"/>
            <p:cNvSpPr>
              <a:spLocks noChangeShapeType="1"/>
            </p:cNvSpPr>
            <p:nvPr/>
          </p:nvSpPr>
          <p:spPr bwMode="auto">
            <a:xfrm>
              <a:off x="1152" y="2859"/>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0" name="Line 29"/>
            <p:cNvSpPr>
              <a:spLocks noChangeShapeType="1"/>
            </p:cNvSpPr>
            <p:nvPr/>
          </p:nvSpPr>
          <p:spPr bwMode="auto">
            <a:xfrm>
              <a:off x="2321" y="2474"/>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1" name="Line 30"/>
            <p:cNvSpPr>
              <a:spLocks noChangeShapeType="1"/>
            </p:cNvSpPr>
            <p:nvPr/>
          </p:nvSpPr>
          <p:spPr bwMode="auto">
            <a:xfrm>
              <a:off x="2321" y="3642"/>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2" name="Line 31"/>
            <p:cNvSpPr>
              <a:spLocks noChangeShapeType="1"/>
            </p:cNvSpPr>
            <p:nvPr/>
          </p:nvSpPr>
          <p:spPr bwMode="auto">
            <a:xfrm>
              <a:off x="2321" y="3231"/>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3" name="Line 32"/>
            <p:cNvSpPr>
              <a:spLocks noChangeShapeType="1"/>
            </p:cNvSpPr>
            <p:nvPr/>
          </p:nvSpPr>
          <p:spPr bwMode="auto">
            <a:xfrm>
              <a:off x="2321" y="2882"/>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5" name="Line 34"/>
            <p:cNvSpPr>
              <a:spLocks noChangeShapeType="1"/>
            </p:cNvSpPr>
            <p:nvPr/>
          </p:nvSpPr>
          <p:spPr bwMode="auto">
            <a:xfrm>
              <a:off x="3515" y="2449"/>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6" name="Line 35"/>
            <p:cNvSpPr>
              <a:spLocks noChangeShapeType="1"/>
            </p:cNvSpPr>
            <p:nvPr/>
          </p:nvSpPr>
          <p:spPr bwMode="auto">
            <a:xfrm>
              <a:off x="3515" y="3628"/>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7" name="Line 36"/>
            <p:cNvSpPr>
              <a:spLocks noChangeShapeType="1"/>
            </p:cNvSpPr>
            <p:nvPr/>
          </p:nvSpPr>
          <p:spPr bwMode="auto">
            <a:xfrm>
              <a:off x="3515" y="3265"/>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73770" name="Line 37"/>
            <p:cNvSpPr>
              <a:spLocks noChangeShapeType="1"/>
            </p:cNvSpPr>
            <p:nvPr/>
          </p:nvSpPr>
          <p:spPr bwMode="auto">
            <a:xfrm>
              <a:off x="3515" y="2833"/>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50" name="Line 39"/>
            <p:cNvSpPr>
              <a:spLocks noChangeShapeType="1"/>
            </p:cNvSpPr>
            <p:nvPr/>
          </p:nvSpPr>
          <p:spPr bwMode="auto">
            <a:xfrm>
              <a:off x="4667" y="2469"/>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1" name="Line 40"/>
            <p:cNvSpPr>
              <a:spLocks noChangeShapeType="1"/>
            </p:cNvSpPr>
            <p:nvPr/>
          </p:nvSpPr>
          <p:spPr bwMode="auto">
            <a:xfrm>
              <a:off x="4667" y="3674"/>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2" name="Line 41"/>
            <p:cNvSpPr>
              <a:spLocks noChangeShapeType="1"/>
            </p:cNvSpPr>
            <p:nvPr/>
          </p:nvSpPr>
          <p:spPr bwMode="auto">
            <a:xfrm>
              <a:off x="4667" y="3285"/>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3" name="Line 42"/>
            <p:cNvSpPr>
              <a:spLocks noChangeShapeType="1"/>
            </p:cNvSpPr>
            <p:nvPr/>
          </p:nvSpPr>
          <p:spPr bwMode="auto">
            <a:xfrm>
              <a:off x="4667" y="2853"/>
              <a:ext cx="192"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4" name="Line 43"/>
            <p:cNvSpPr>
              <a:spLocks noChangeShapeType="1"/>
            </p:cNvSpPr>
            <p:nvPr/>
          </p:nvSpPr>
          <p:spPr bwMode="auto">
            <a:xfrm>
              <a:off x="1344" y="1482"/>
              <a:ext cx="3504"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5" name="Line 44"/>
            <p:cNvSpPr>
              <a:spLocks noChangeShapeType="1"/>
            </p:cNvSpPr>
            <p:nvPr/>
          </p:nvSpPr>
          <p:spPr bwMode="auto">
            <a:xfrm>
              <a:off x="1344" y="1482"/>
              <a:ext cx="0" cy="2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6" name="Line 45"/>
            <p:cNvSpPr>
              <a:spLocks noChangeShapeType="1"/>
            </p:cNvSpPr>
            <p:nvPr/>
          </p:nvSpPr>
          <p:spPr bwMode="auto">
            <a:xfrm>
              <a:off x="4848" y="1482"/>
              <a:ext cx="0" cy="2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7" name="Line 46"/>
            <p:cNvSpPr>
              <a:spLocks noChangeShapeType="1"/>
            </p:cNvSpPr>
            <p:nvPr/>
          </p:nvSpPr>
          <p:spPr bwMode="auto">
            <a:xfrm>
              <a:off x="3696" y="1482"/>
              <a:ext cx="0" cy="2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8" name="Line 47"/>
            <p:cNvSpPr>
              <a:spLocks noChangeShapeType="1"/>
            </p:cNvSpPr>
            <p:nvPr/>
          </p:nvSpPr>
          <p:spPr bwMode="auto">
            <a:xfrm>
              <a:off x="3148" y="1194"/>
              <a:ext cx="0" cy="2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59" name="Line 48"/>
            <p:cNvSpPr>
              <a:spLocks noChangeShapeType="1"/>
            </p:cNvSpPr>
            <p:nvPr/>
          </p:nvSpPr>
          <p:spPr bwMode="auto">
            <a:xfrm>
              <a:off x="2496" y="1482"/>
              <a:ext cx="0" cy="2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CN" altLang="en-US">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73781" name="Text Box 49"/>
            <p:cNvSpPr txBox="1">
              <a:spLocks noChangeArrowheads="1"/>
            </p:cNvSpPr>
            <p:nvPr/>
          </p:nvSpPr>
          <p:spPr bwMode="auto">
            <a:xfrm>
              <a:off x="2468" y="991"/>
              <a:ext cx="1344" cy="233"/>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ea typeface="微软雅黑" panose="020B0503020204020204" pitchFamily="34" charset="-122"/>
                  <a:sym typeface="Arial" panose="020B0604020202020204" pitchFamily="34" charset="0"/>
                </a:rPr>
                <a:t>应急救援体系</a:t>
              </a:r>
              <a:endParaRPr lang="zh-CN" altLang="en-US" b="1">
                <a:solidFill>
                  <a:schemeClr val="bg1"/>
                </a:solidFill>
                <a:ea typeface="微软雅黑" panose="020B0503020204020204" pitchFamily="34" charset="-122"/>
                <a:sym typeface="Arial" panose="020B0604020202020204" pitchFamily="34" charset="0"/>
              </a:endParaRPr>
            </a:p>
          </p:txBody>
        </p:sp>
      </p:grpSp>
    </p:spTree>
  </p:cSld>
  <p:clrMapOvr>
    <a:masterClrMapping/>
  </p:clrMapOvr>
  <p:transition>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燕尾形 2"/>
          <p:cNvSpPr>
            <a:spLocks noChangeArrowheads="1"/>
          </p:cNvSpPr>
          <p:nvPr/>
        </p:nvSpPr>
        <p:spPr bwMode="auto">
          <a:xfrm>
            <a:off x="1273175" y="363538"/>
            <a:ext cx="3309938" cy="431800"/>
          </a:xfrm>
          <a:prstGeom prst="chevron">
            <a:avLst>
              <a:gd name="adj" fmla="val 2668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4755" name="TextBox 6"/>
          <p:cNvSpPr>
            <a:spLocks noChangeArrowheads="1"/>
          </p:cNvSpPr>
          <p:nvPr/>
        </p:nvSpPr>
        <p:spPr bwMode="auto">
          <a:xfrm>
            <a:off x="1487488"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应急救援体系的构成</a:t>
            </a:r>
            <a:endParaRPr lang="zh-CN" altLang="en-US">
              <a:solidFill>
                <a:schemeClr val="bg1"/>
              </a:solidFill>
              <a:ea typeface="微软雅黑" panose="020B0503020204020204" pitchFamily="34" charset="-122"/>
              <a:sym typeface="Arial" panose="020B0604020202020204" pitchFamily="34" charset="0"/>
            </a:endParaRPr>
          </a:p>
        </p:txBody>
      </p:sp>
      <p:sp>
        <p:nvSpPr>
          <p:cNvPr id="9" name="TextBox 8"/>
          <p:cNvSpPr>
            <a:spLocks noChangeArrowheads="1"/>
          </p:cNvSpPr>
          <p:nvPr/>
        </p:nvSpPr>
        <p:spPr bwMode="auto">
          <a:xfrm>
            <a:off x="1127125" y="11668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400" dirty="0">
                <a:solidFill>
                  <a:srgbClr val="5F5E5C"/>
                </a:solidFill>
                <a:ea typeface="微软雅黑" panose="020B0503020204020204" pitchFamily="34" charset="-122"/>
                <a:sym typeface="Arial" panose="020B0604020202020204" pitchFamily="34" charset="0"/>
              </a:rPr>
              <a:t>2</a:t>
            </a:r>
            <a:r>
              <a:rPr lang="zh-CN" altLang="en-US" sz="2400" dirty="0">
                <a:solidFill>
                  <a:srgbClr val="5F5E5C"/>
                </a:solidFill>
                <a:ea typeface="微软雅黑" panose="020B0503020204020204" pitchFamily="34" charset="-122"/>
                <a:sym typeface="Arial" panose="020B0604020202020204" pitchFamily="34" charset="0"/>
              </a:rPr>
              <a:t>、</a:t>
            </a:r>
            <a:r>
              <a:rPr lang="zh-CN" altLang="en-US" sz="2400" dirty="0">
                <a:effectLst>
                  <a:outerShdw blurRad="38100" dist="38100" dir="2700000" algn="tl">
                    <a:srgbClr val="000000"/>
                  </a:outerShdw>
                </a:effectLst>
                <a:ea typeface="微软雅黑" panose="020B0503020204020204" pitchFamily="34" charset="-122"/>
                <a:sym typeface="Arial" panose="020B0604020202020204" pitchFamily="34" charset="0"/>
              </a:rPr>
              <a:t>应</a:t>
            </a:r>
            <a:r>
              <a:rPr lang="zh-CN" altLang="en-US" sz="2400" dirty="0">
                <a:solidFill>
                  <a:srgbClr val="5F5E5C"/>
                </a:solidFill>
                <a:ea typeface="微软雅黑" panose="020B0503020204020204" pitchFamily="34" charset="-122"/>
                <a:sym typeface="Arial" panose="020B0604020202020204" pitchFamily="34" charset="0"/>
              </a:rPr>
              <a:t>急救援系统的组织机构</a:t>
            </a:r>
            <a:endParaRPr lang="zh-CN" altLang="en-US" sz="2400" dirty="0">
              <a:solidFill>
                <a:srgbClr val="5F5E5C"/>
              </a:solidFill>
              <a:ea typeface="微软雅黑" panose="020B0503020204020204" pitchFamily="34" charset="-122"/>
              <a:sym typeface="Arial" panose="020B0604020202020204" pitchFamily="34" charset="0"/>
            </a:endParaRPr>
          </a:p>
        </p:txBody>
      </p:sp>
      <p:sp>
        <p:nvSpPr>
          <p:cNvPr id="2" name="矩形 1"/>
          <p:cNvSpPr/>
          <p:nvPr/>
        </p:nvSpPr>
        <p:spPr>
          <a:xfrm>
            <a:off x="1271588" y="1881188"/>
            <a:ext cx="7920037" cy="4643437"/>
          </a:xfrm>
          <a:prstGeom prst="rect">
            <a:avLst/>
          </a:prstGeom>
        </p:spPr>
        <p:txBody>
          <a:bodyPr>
            <a:spAutoFit/>
          </a:bodyPr>
          <a:lstStyle/>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）应急救援中心</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事故期间协调、为现场应急救援提供信息支持</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2</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）应急救援专家组</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在应急准备和救援中起参谋作用</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3</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）医疗救治</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抢救伤员</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4</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）消防与抢险</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控制事故、营救伤员</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5</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）监测组织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监测空气、水、食物、设备污染情况</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6</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）公众疏散组织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组织撤离到安全区域</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7</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）警戒与治安组织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封锁危害区域、疏散交通</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8</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）洗消去污组织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对受污染人员、设备、建筑、环境等进行消毒</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9</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）后勤保障组织</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提供救援所需设施、设备、物资、医药、生活用品等</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10</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）信息发布中心</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事故和救援信息的发布等</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燕尾形 2"/>
          <p:cNvSpPr>
            <a:spLocks noChangeArrowheads="1"/>
          </p:cNvSpPr>
          <p:nvPr/>
        </p:nvSpPr>
        <p:spPr bwMode="auto">
          <a:xfrm>
            <a:off x="1273175" y="363538"/>
            <a:ext cx="3309938" cy="431800"/>
          </a:xfrm>
          <a:prstGeom prst="chevron">
            <a:avLst>
              <a:gd name="adj" fmla="val 2668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5779" name="TextBox 6"/>
          <p:cNvSpPr>
            <a:spLocks noChangeArrowheads="1"/>
          </p:cNvSpPr>
          <p:nvPr/>
        </p:nvSpPr>
        <p:spPr bwMode="auto">
          <a:xfrm>
            <a:off x="1487488"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应急救援体系的构成</a:t>
            </a:r>
            <a:endParaRPr lang="zh-CN" altLang="en-US">
              <a:solidFill>
                <a:schemeClr val="bg1"/>
              </a:solidFill>
              <a:ea typeface="微软雅黑" panose="020B0503020204020204" pitchFamily="34" charset="-122"/>
              <a:sym typeface="Arial" panose="020B0604020202020204" pitchFamily="34" charset="0"/>
            </a:endParaRPr>
          </a:p>
        </p:txBody>
      </p:sp>
      <p:sp>
        <p:nvSpPr>
          <p:cNvPr id="75780" name="TextBox 8"/>
          <p:cNvSpPr>
            <a:spLocks noChangeArrowheads="1"/>
          </p:cNvSpPr>
          <p:nvPr/>
        </p:nvSpPr>
        <p:spPr bwMode="auto">
          <a:xfrm>
            <a:off x="1127125" y="1166813"/>
            <a:ext cx="4824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、应急救援系统的支持保障系统</a:t>
            </a:r>
            <a:endParaRPr lang="zh-CN" altLang="en-US" sz="2400">
              <a:solidFill>
                <a:srgbClr val="5F5E5C"/>
              </a:solidFill>
              <a:ea typeface="微软雅黑" panose="020B0503020204020204" pitchFamily="34" charset="-122"/>
              <a:sym typeface="Arial" panose="020B0604020202020204" pitchFamily="34" charset="0"/>
            </a:endParaRPr>
          </a:p>
        </p:txBody>
      </p:sp>
      <p:sp>
        <p:nvSpPr>
          <p:cNvPr id="2" name="矩形 1"/>
          <p:cNvSpPr/>
          <p:nvPr/>
        </p:nvSpPr>
        <p:spPr>
          <a:xfrm>
            <a:off x="1271588" y="1881188"/>
            <a:ext cx="7920037" cy="2346325"/>
          </a:xfrm>
          <a:prstGeom prst="rect">
            <a:avLst/>
          </a:prstGeom>
        </p:spPr>
        <p:txBody>
          <a:bodyPr>
            <a:spAutoFit/>
          </a:bodyPr>
          <a:lstStyle/>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1</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）法规保障体系</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明确应急救援方针与原则、规定各部门职责</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2</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）通讯系统</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保证应急救援内部、外部的信息通畅</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3</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）警报系统</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向受事故影响的人群发出警报和紧急公告</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4</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）技术与信息支持系统</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如应急救援专家库</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a:p>
            <a:pPr eaLnBrk="0" hangingPunct="0">
              <a:lnSpc>
                <a:spcPts val="2600"/>
              </a:lnSpc>
              <a:spcBef>
                <a:spcPct val="50000"/>
              </a:spcBef>
              <a:buSzPct val="85000"/>
              <a:defRPr/>
            </a:pPr>
            <a:r>
              <a:rPr lang="en-US" altLang="zh-CN" dirty="0">
                <a:solidFill>
                  <a:schemeClr val="tx1">
                    <a:lumMod val="65000"/>
                    <a:lumOff val="35000"/>
                  </a:schemeClr>
                </a:solidFill>
                <a:ea typeface="微软雅黑" panose="020B0503020204020204" pitchFamily="34" charset="-122"/>
                <a:sym typeface="Arial" panose="020B0604020202020204" pitchFamily="34" charset="0"/>
              </a:rPr>
              <a:t>5</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）宣传、教育和培训体系</a:t>
            </a:r>
            <a:r>
              <a:rPr lang="en-US" altLang="zh-CN" dirty="0">
                <a:solidFill>
                  <a:schemeClr val="tx1">
                    <a:lumMod val="65000"/>
                    <a:lumOff val="35000"/>
                  </a:schemeClr>
                </a:solidFill>
                <a:ea typeface="微软雅黑" panose="020B0503020204020204" pitchFamily="34" charset="-122"/>
                <a:sym typeface="Arial" panose="020B0604020202020204" pitchFamily="34" charset="0"/>
              </a:rPr>
              <a:t>—</a:t>
            </a:r>
            <a:r>
              <a:rPr lang="zh-CN" altLang="en-US" dirty="0">
                <a:solidFill>
                  <a:schemeClr val="tx1">
                    <a:lumMod val="65000"/>
                    <a:lumOff val="35000"/>
                  </a:schemeClr>
                </a:solidFill>
                <a:ea typeface="微软雅黑" panose="020B0503020204020204" pitchFamily="34" charset="-122"/>
                <a:sym typeface="Arial" panose="020B0604020202020204" pitchFamily="34" charset="0"/>
              </a:rPr>
              <a:t>公众、应急人员</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燕尾形 2"/>
          <p:cNvSpPr>
            <a:spLocks noChangeArrowheads="1"/>
          </p:cNvSpPr>
          <p:nvPr/>
        </p:nvSpPr>
        <p:spPr bwMode="auto">
          <a:xfrm>
            <a:off x="1273175" y="363538"/>
            <a:ext cx="3309938" cy="431800"/>
          </a:xfrm>
          <a:prstGeom prst="chevron">
            <a:avLst>
              <a:gd name="adj" fmla="val 2668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6803" name="TextBox 6"/>
          <p:cNvSpPr>
            <a:spLocks noChangeArrowheads="1"/>
          </p:cNvSpPr>
          <p:nvPr/>
        </p:nvSpPr>
        <p:spPr bwMode="auto">
          <a:xfrm>
            <a:off x="1487488" y="43973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a:solidFill>
                  <a:schemeClr val="bg1"/>
                </a:solidFill>
                <a:ea typeface="微软雅黑" panose="020B0503020204020204" pitchFamily="34" charset="-122"/>
                <a:sym typeface="Arial" panose="020B0604020202020204" pitchFamily="34" charset="0"/>
              </a:rPr>
              <a:t>12</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应急救援体系的构成</a:t>
            </a:r>
            <a:endParaRPr lang="zh-CN" altLang="en-US">
              <a:solidFill>
                <a:schemeClr val="bg1"/>
              </a:solidFill>
              <a:ea typeface="微软雅黑" panose="020B0503020204020204" pitchFamily="34" charset="-122"/>
              <a:sym typeface="Arial" panose="020B0604020202020204" pitchFamily="34" charset="0"/>
            </a:endParaRPr>
          </a:p>
        </p:txBody>
      </p:sp>
      <p:sp>
        <p:nvSpPr>
          <p:cNvPr id="76804" name="TextBox 8"/>
          <p:cNvSpPr>
            <a:spLocks noChangeArrowheads="1"/>
          </p:cNvSpPr>
          <p:nvPr/>
        </p:nvSpPr>
        <p:spPr bwMode="auto">
          <a:xfrm>
            <a:off x="1127125" y="1166813"/>
            <a:ext cx="4824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5F5E5C"/>
                </a:solidFill>
                <a:ea typeface="微软雅黑" panose="020B0503020204020204" pitchFamily="34" charset="-122"/>
                <a:sym typeface="Arial" panose="020B0604020202020204" pitchFamily="34" charset="0"/>
              </a:rPr>
              <a:t>4</a:t>
            </a:r>
            <a:r>
              <a:rPr lang="zh-CN" altLang="en-US" sz="2400">
                <a:solidFill>
                  <a:srgbClr val="5F5E5C"/>
                </a:solidFill>
                <a:ea typeface="微软雅黑" panose="020B0503020204020204" pitchFamily="34" charset="-122"/>
                <a:sym typeface="Arial" panose="020B0604020202020204" pitchFamily="34" charset="0"/>
              </a:rPr>
              <a:t>、应急救援的响应程序</a:t>
            </a:r>
            <a:endParaRPr lang="zh-CN" altLang="en-US" sz="2400">
              <a:solidFill>
                <a:srgbClr val="5F5E5C"/>
              </a:solidFill>
              <a:ea typeface="微软雅黑" panose="020B0503020204020204" pitchFamily="34" charset="-122"/>
              <a:sym typeface="Arial" panose="020B0604020202020204" pitchFamily="34" charset="0"/>
            </a:endParaRPr>
          </a:p>
        </p:txBody>
      </p:sp>
      <p:grpSp>
        <p:nvGrpSpPr>
          <p:cNvPr id="76805" name="Group 1027"/>
          <p:cNvGrpSpPr/>
          <p:nvPr/>
        </p:nvGrpSpPr>
        <p:grpSpPr bwMode="auto">
          <a:xfrm>
            <a:off x="2640013" y="96838"/>
            <a:ext cx="7239000" cy="6500812"/>
            <a:chOff x="720" y="-15"/>
            <a:chExt cx="4560" cy="4095"/>
          </a:xfrm>
        </p:grpSpPr>
        <p:sp>
          <p:nvSpPr>
            <p:cNvPr id="76807" name="AutoShape 1028"/>
            <p:cNvSpPr>
              <a:spLocks noChangeArrowheads="1"/>
            </p:cNvSpPr>
            <p:nvPr/>
          </p:nvSpPr>
          <p:spPr bwMode="auto">
            <a:xfrm>
              <a:off x="2256" y="-15"/>
              <a:ext cx="1056" cy="653"/>
            </a:xfrm>
            <a:prstGeom prst="sun">
              <a:avLst>
                <a:gd name="adj" fmla="val 25000"/>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bg1"/>
                </a:solidFill>
                <a:ea typeface="微软雅黑" panose="020B0503020204020204" pitchFamily="34" charset="-122"/>
                <a:sym typeface="Arial" panose="020B0604020202020204" pitchFamily="34" charset="0"/>
              </a:endParaRPr>
            </a:p>
          </p:txBody>
        </p:sp>
        <p:sp>
          <p:nvSpPr>
            <p:cNvPr id="76808" name="Text Box 1029"/>
            <p:cNvSpPr txBox="1">
              <a:spLocks noChangeArrowheads="1"/>
            </p:cNvSpPr>
            <p:nvPr/>
          </p:nvSpPr>
          <p:spPr bwMode="auto">
            <a:xfrm>
              <a:off x="2448" y="225"/>
              <a:ext cx="67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事故发生</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09" name="Text Box 1030"/>
            <p:cNvSpPr txBox="1">
              <a:spLocks noChangeArrowheads="1"/>
            </p:cNvSpPr>
            <p:nvPr/>
          </p:nvSpPr>
          <p:spPr bwMode="auto">
            <a:xfrm>
              <a:off x="2400" y="816"/>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接警</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10" name="Text Box 1031"/>
            <p:cNvSpPr txBox="1">
              <a:spLocks noChangeArrowheads="1"/>
            </p:cNvSpPr>
            <p:nvPr/>
          </p:nvSpPr>
          <p:spPr bwMode="auto">
            <a:xfrm>
              <a:off x="912" y="388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事故调查</a:t>
              </a:r>
              <a:endParaRPr lang="zh-CN" altLang="en-US" sz="1400">
                <a:ea typeface="微软雅黑" panose="020B0503020204020204" pitchFamily="34" charset="-122"/>
                <a:sym typeface="Arial" panose="020B0604020202020204" pitchFamily="34" charset="0"/>
              </a:endParaRPr>
            </a:p>
          </p:txBody>
        </p:sp>
        <p:sp>
          <p:nvSpPr>
            <p:cNvPr id="76811" name="Text Box 1032"/>
            <p:cNvSpPr txBox="1">
              <a:spLocks noChangeArrowheads="1"/>
            </p:cNvSpPr>
            <p:nvPr/>
          </p:nvSpPr>
          <p:spPr bwMode="auto">
            <a:xfrm>
              <a:off x="912" y="364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善后处理</a:t>
              </a:r>
              <a:endParaRPr lang="zh-CN" altLang="en-US" sz="1400">
                <a:ea typeface="微软雅黑" panose="020B0503020204020204" pitchFamily="34" charset="-122"/>
                <a:sym typeface="Arial" panose="020B0604020202020204" pitchFamily="34" charset="0"/>
              </a:endParaRPr>
            </a:p>
          </p:txBody>
        </p:sp>
        <p:sp>
          <p:nvSpPr>
            <p:cNvPr id="76812" name="Text Box 1033"/>
            <p:cNvSpPr txBox="1">
              <a:spLocks noChangeArrowheads="1"/>
            </p:cNvSpPr>
            <p:nvPr/>
          </p:nvSpPr>
          <p:spPr bwMode="auto">
            <a:xfrm>
              <a:off x="912" y="340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解除警戒</a:t>
              </a:r>
              <a:endParaRPr lang="zh-CN" altLang="en-US" sz="1400">
                <a:ea typeface="微软雅黑" panose="020B0503020204020204" pitchFamily="34" charset="-122"/>
                <a:sym typeface="Arial" panose="020B0604020202020204" pitchFamily="34" charset="0"/>
              </a:endParaRPr>
            </a:p>
          </p:txBody>
        </p:sp>
        <p:sp>
          <p:nvSpPr>
            <p:cNvPr id="76813" name="Text Box 1034"/>
            <p:cNvSpPr txBox="1">
              <a:spLocks noChangeArrowheads="1"/>
            </p:cNvSpPr>
            <p:nvPr/>
          </p:nvSpPr>
          <p:spPr bwMode="auto">
            <a:xfrm>
              <a:off x="912" y="316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现场清理</a:t>
              </a:r>
              <a:endParaRPr lang="zh-CN" altLang="en-US" sz="1400">
                <a:ea typeface="微软雅黑" panose="020B0503020204020204" pitchFamily="34" charset="-122"/>
                <a:sym typeface="Arial" panose="020B0604020202020204" pitchFamily="34" charset="0"/>
              </a:endParaRPr>
            </a:p>
          </p:txBody>
        </p:sp>
        <p:sp>
          <p:nvSpPr>
            <p:cNvPr id="76814" name="Text Box 1035"/>
            <p:cNvSpPr txBox="1">
              <a:spLocks noChangeArrowheads="1"/>
            </p:cNvSpPr>
            <p:nvPr/>
          </p:nvSpPr>
          <p:spPr bwMode="auto">
            <a:xfrm>
              <a:off x="912" y="235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现场指挥到位</a:t>
              </a:r>
              <a:endParaRPr lang="zh-CN" altLang="en-US" sz="1400">
                <a:ea typeface="微软雅黑" panose="020B0503020204020204" pitchFamily="34" charset="-122"/>
                <a:sym typeface="Arial" panose="020B0604020202020204" pitchFamily="34" charset="0"/>
              </a:endParaRPr>
            </a:p>
          </p:txBody>
        </p:sp>
        <p:sp>
          <p:nvSpPr>
            <p:cNvPr id="76815" name="Text Box 1036"/>
            <p:cNvSpPr txBox="1">
              <a:spLocks noChangeArrowheads="1"/>
            </p:cNvSpPr>
            <p:nvPr/>
          </p:nvSpPr>
          <p:spPr bwMode="auto">
            <a:xfrm>
              <a:off x="912" y="211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应急资源调配</a:t>
              </a:r>
              <a:endParaRPr lang="zh-CN" altLang="en-US" sz="1400">
                <a:ea typeface="微软雅黑" panose="020B0503020204020204" pitchFamily="34" charset="-122"/>
                <a:sym typeface="Arial" panose="020B0604020202020204" pitchFamily="34" charset="0"/>
              </a:endParaRPr>
            </a:p>
          </p:txBody>
        </p:sp>
        <p:sp>
          <p:nvSpPr>
            <p:cNvPr id="76816" name="Text Box 1037"/>
            <p:cNvSpPr txBox="1">
              <a:spLocks noChangeArrowheads="1"/>
            </p:cNvSpPr>
            <p:nvPr/>
          </p:nvSpPr>
          <p:spPr bwMode="auto">
            <a:xfrm>
              <a:off x="912" y="187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信息网络开通</a:t>
              </a:r>
              <a:endParaRPr lang="zh-CN" altLang="en-US" sz="1400">
                <a:ea typeface="微软雅黑" panose="020B0503020204020204" pitchFamily="34" charset="-122"/>
                <a:sym typeface="Arial" panose="020B0604020202020204" pitchFamily="34" charset="0"/>
              </a:endParaRPr>
            </a:p>
          </p:txBody>
        </p:sp>
        <p:sp>
          <p:nvSpPr>
            <p:cNvPr id="76817" name="Text Box 1038"/>
            <p:cNvSpPr txBox="1">
              <a:spLocks noChangeArrowheads="1"/>
            </p:cNvSpPr>
            <p:nvPr/>
          </p:nvSpPr>
          <p:spPr bwMode="auto">
            <a:xfrm>
              <a:off x="912" y="163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中心人员到位</a:t>
              </a:r>
              <a:endParaRPr lang="zh-CN" altLang="en-US" sz="1400">
                <a:ea typeface="微软雅黑" panose="020B0503020204020204" pitchFamily="34" charset="-122"/>
                <a:sym typeface="Arial" panose="020B0604020202020204" pitchFamily="34" charset="0"/>
              </a:endParaRPr>
            </a:p>
          </p:txBody>
        </p:sp>
        <p:sp>
          <p:nvSpPr>
            <p:cNvPr id="76818" name="AutoShape 1039"/>
            <p:cNvSpPr>
              <a:spLocks noChangeArrowheads="1"/>
            </p:cNvSpPr>
            <p:nvPr/>
          </p:nvSpPr>
          <p:spPr bwMode="auto">
            <a:xfrm>
              <a:off x="2112" y="1204"/>
              <a:ext cx="1344" cy="424"/>
            </a:xfrm>
            <a:prstGeom prst="diamond">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19" name="Text Box 1040"/>
            <p:cNvSpPr txBox="1">
              <a:spLocks noChangeArrowheads="1"/>
            </p:cNvSpPr>
            <p:nvPr/>
          </p:nvSpPr>
          <p:spPr bwMode="auto">
            <a:xfrm>
              <a:off x="2544" y="1056"/>
              <a:ext cx="432" cy="74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7200" b="1">
                <a:ea typeface="微软雅黑" panose="020B0503020204020204" pitchFamily="34" charset="-122"/>
                <a:sym typeface="Arial" panose="020B0604020202020204" pitchFamily="34" charset="0"/>
              </a:endParaRPr>
            </a:p>
          </p:txBody>
        </p:sp>
        <p:sp>
          <p:nvSpPr>
            <p:cNvPr id="76820" name="Text Box 1041"/>
            <p:cNvSpPr txBox="1">
              <a:spLocks noChangeArrowheads="1"/>
            </p:cNvSpPr>
            <p:nvPr/>
          </p:nvSpPr>
          <p:spPr bwMode="auto">
            <a:xfrm>
              <a:off x="2352" y="1222"/>
              <a:ext cx="816" cy="36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警情判断</a:t>
              </a:r>
              <a:endParaRPr lang="zh-CN" altLang="en-US" sz="1600" b="1">
                <a:solidFill>
                  <a:schemeClr val="bg1"/>
                </a:solidFill>
                <a:ea typeface="微软雅黑" panose="020B0503020204020204" pitchFamily="34" charset="-122"/>
                <a:sym typeface="Arial" panose="020B0604020202020204" pitchFamily="34" charset="0"/>
              </a:endParaRPr>
            </a:p>
            <a:p>
              <a:pPr algn="ctr" eaLnBrk="1" hangingPunct="1"/>
              <a:r>
                <a:rPr lang="zh-CN" altLang="en-US" sz="1600" b="1">
                  <a:solidFill>
                    <a:schemeClr val="bg1"/>
                  </a:solidFill>
                  <a:ea typeface="微软雅黑" panose="020B0503020204020204" pitchFamily="34" charset="-122"/>
                  <a:sym typeface="Arial" panose="020B0604020202020204" pitchFamily="34" charset="0"/>
                </a:rPr>
                <a:t>响应级别</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21" name="Text Box 1042"/>
            <p:cNvSpPr txBox="1">
              <a:spLocks noChangeArrowheads="1"/>
            </p:cNvSpPr>
            <p:nvPr/>
          </p:nvSpPr>
          <p:spPr bwMode="auto">
            <a:xfrm>
              <a:off x="912" y="2922"/>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申请增援</a:t>
              </a:r>
              <a:endParaRPr lang="zh-CN" altLang="en-US" sz="1400">
                <a:ea typeface="微软雅黑" panose="020B0503020204020204" pitchFamily="34" charset="-122"/>
                <a:sym typeface="Arial" panose="020B0604020202020204" pitchFamily="34" charset="0"/>
              </a:endParaRPr>
            </a:p>
          </p:txBody>
        </p:sp>
        <p:sp>
          <p:nvSpPr>
            <p:cNvPr id="76822" name="Line 1043"/>
            <p:cNvSpPr>
              <a:spLocks noChangeShapeType="1"/>
            </p:cNvSpPr>
            <p:nvPr/>
          </p:nvSpPr>
          <p:spPr bwMode="auto">
            <a:xfrm flipH="1">
              <a:off x="1344" y="1440"/>
              <a:ext cx="768" cy="0"/>
            </a:xfrm>
            <a:prstGeom prst="line">
              <a:avLst/>
            </a:prstGeom>
            <a:noFill/>
            <a:ln w="952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23" name="Text Box 1044"/>
            <p:cNvSpPr txBox="1">
              <a:spLocks noChangeArrowheads="1"/>
            </p:cNvSpPr>
            <p:nvPr/>
          </p:nvSpPr>
          <p:spPr bwMode="auto">
            <a:xfrm>
              <a:off x="720" y="1344"/>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ea typeface="微软雅黑" panose="020B0503020204020204" pitchFamily="34" charset="-122"/>
                  <a:sym typeface="Arial" panose="020B0604020202020204" pitchFamily="34" charset="0"/>
                </a:rPr>
                <a:t>报警</a:t>
              </a:r>
              <a:endParaRPr lang="zh-CN" altLang="en-US" sz="1400" b="1">
                <a:ea typeface="微软雅黑" panose="020B0503020204020204" pitchFamily="34" charset="-122"/>
                <a:sym typeface="Arial" panose="020B0604020202020204" pitchFamily="34" charset="0"/>
              </a:endParaRPr>
            </a:p>
          </p:txBody>
        </p:sp>
        <p:sp>
          <p:nvSpPr>
            <p:cNvPr id="76824" name="Line 1045"/>
            <p:cNvSpPr>
              <a:spLocks noChangeShapeType="1"/>
            </p:cNvSpPr>
            <p:nvPr/>
          </p:nvSpPr>
          <p:spPr bwMode="auto">
            <a:xfrm>
              <a:off x="2784" y="624"/>
              <a:ext cx="0" cy="192"/>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25" name="Line 1046"/>
            <p:cNvSpPr>
              <a:spLocks noChangeShapeType="1"/>
            </p:cNvSpPr>
            <p:nvPr/>
          </p:nvSpPr>
          <p:spPr bwMode="auto">
            <a:xfrm>
              <a:off x="2784" y="2208"/>
              <a:ext cx="0" cy="336"/>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26" name="Line 1047"/>
            <p:cNvSpPr>
              <a:spLocks noChangeShapeType="1"/>
            </p:cNvSpPr>
            <p:nvPr/>
          </p:nvSpPr>
          <p:spPr bwMode="auto">
            <a:xfrm>
              <a:off x="2784" y="1680"/>
              <a:ext cx="0" cy="336"/>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27" name="Text Box 1048"/>
            <p:cNvSpPr txBox="1">
              <a:spLocks noChangeArrowheads="1"/>
            </p:cNvSpPr>
            <p:nvPr/>
          </p:nvSpPr>
          <p:spPr bwMode="auto">
            <a:xfrm>
              <a:off x="4464" y="167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人员救助</a:t>
              </a:r>
              <a:endParaRPr lang="zh-CN" altLang="en-US" sz="1400">
                <a:ea typeface="微软雅黑" panose="020B0503020204020204" pitchFamily="34" charset="-122"/>
                <a:sym typeface="Arial" panose="020B0604020202020204" pitchFamily="34" charset="0"/>
              </a:endParaRPr>
            </a:p>
          </p:txBody>
        </p:sp>
        <p:sp>
          <p:nvSpPr>
            <p:cNvPr id="76828" name="Text Box 1049"/>
            <p:cNvSpPr txBox="1">
              <a:spLocks noChangeArrowheads="1"/>
            </p:cNvSpPr>
            <p:nvPr/>
          </p:nvSpPr>
          <p:spPr bwMode="auto">
            <a:xfrm>
              <a:off x="2352" y="2016"/>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应急启动</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29" name="Text Box 1050"/>
            <p:cNvSpPr txBox="1">
              <a:spLocks noChangeArrowheads="1"/>
            </p:cNvSpPr>
            <p:nvPr/>
          </p:nvSpPr>
          <p:spPr bwMode="auto">
            <a:xfrm>
              <a:off x="4464" y="287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环境保护</a:t>
              </a:r>
              <a:endParaRPr lang="zh-CN" altLang="en-US" sz="1400">
                <a:ea typeface="微软雅黑" panose="020B0503020204020204" pitchFamily="34" charset="-122"/>
                <a:sym typeface="Arial" panose="020B0604020202020204" pitchFamily="34" charset="0"/>
              </a:endParaRPr>
            </a:p>
          </p:txBody>
        </p:sp>
        <p:sp>
          <p:nvSpPr>
            <p:cNvPr id="76830" name="Text Box 1051"/>
            <p:cNvSpPr txBox="1">
              <a:spLocks noChangeArrowheads="1"/>
            </p:cNvSpPr>
            <p:nvPr/>
          </p:nvSpPr>
          <p:spPr bwMode="auto">
            <a:xfrm>
              <a:off x="4464" y="263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人群疏散</a:t>
              </a:r>
              <a:endParaRPr lang="zh-CN" altLang="en-US" sz="1400">
                <a:ea typeface="微软雅黑" panose="020B0503020204020204" pitchFamily="34" charset="-122"/>
                <a:sym typeface="Arial" panose="020B0604020202020204" pitchFamily="34" charset="0"/>
              </a:endParaRPr>
            </a:p>
          </p:txBody>
        </p:sp>
        <p:sp>
          <p:nvSpPr>
            <p:cNvPr id="76831" name="Text Box 1052"/>
            <p:cNvSpPr txBox="1">
              <a:spLocks noChangeArrowheads="1"/>
            </p:cNvSpPr>
            <p:nvPr/>
          </p:nvSpPr>
          <p:spPr bwMode="auto">
            <a:xfrm>
              <a:off x="4464" y="239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医疗救护</a:t>
              </a:r>
              <a:endParaRPr lang="zh-CN" altLang="en-US" sz="1400">
                <a:ea typeface="微软雅黑" panose="020B0503020204020204" pitchFamily="34" charset="-122"/>
                <a:sym typeface="Arial" panose="020B0604020202020204" pitchFamily="34" charset="0"/>
              </a:endParaRPr>
            </a:p>
          </p:txBody>
        </p:sp>
        <p:sp>
          <p:nvSpPr>
            <p:cNvPr id="76832" name="Text Box 1053"/>
            <p:cNvSpPr txBox="1">
              <a:spLocks noChangeArrowheads="1"/>
            </p:cNvSpPr>
            <p:nvPr/>
          </p:nvSpPr>
          <p:spPr bwMode="auto">
            <a:xfrm>
              <a:off x="4464" y="215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警戒与交管</a:t>
              </a:r>
              <a:endParaRPr lang="zh-CN" altLang="en-US" sz="1400">
                <a:ea typeface="微软雅黑" panose="020B0503020204020204" pitchFamily="34" charset="-122"/>
                <a:sym typeface="Arial" panose="020B0604020202020204" pitchFamily="34" charset="0"/>
              </a:endParaRPr>
            </a:p>
          </p:txBody>
        </p:sp>
        <p:sp>
          <p:nvSpPr>
            <p:cNvPr id="76833" name="Text Box 1054"/>
            <p:cNvSpPr txBox="1">
              <a:spLocks noChangeArrowheads="1"/>
            </p:cNvSpPr>
            <p:nvPr/>
          </p:nvSpPr>
          <p:spPr bwMode="auto">
            <a:xfrm>
              <a:off x="4464" y="191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工程抢险</a:t>
              </a:r>
              <a:endParaRPr lang="zh-CN" altLang="en-US" sz="1400">
                <a:ea typeface="微软雅黑" panose="020B0503020204020204" pitchFamily="34" charset="-122"/>
                <a:sym typeface="Arial" panose="020B0604020202020204" pitchFamily="34" charset="0"/>
              </a:endParaRPr>
            </a:p>
          </p:txBody>
        </p:sp>
        <p:sp>
          <p:nvSpPr>
            <p:cNvPr id="76834" name="Text Box 1055"/>
            <p:cNvSpPr txBox="1">
              <a:spLocks noChangeArrowheads="1"/>
            </p:cNvSpPr>
            <p:nvPr/>
          </p:nvSpPr>
          <p:spPr bwMode="auto">
            <a:xfrm>
              <a:off x="4464" y="311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现场监测</a:t>
              </a:r>
              <a:endParaRPr lang="zh-CN" altLang="en-US" sz="1400">
                <a:ea typeface="微软雅黑" panose="020B0503020204020204" pitchFamily="34" charset="-122"/>
                <a:sym typeface="Arial" panose="020B0604020202020204" pitchFamily="34" charset="0"/>
              </a:endParaRPr>
            </a:p>
          </p:txBody>
        </p:sp>
        <p:sp>
          <p:nvSpPr>
            <p:cNvPr id="76835" name="Text Box 1056"/>
            <p:cNvSpPr txBox="1">
              <a:spLocks noChangeArrowheads="1"/>
            </p:cNvSpPr>
            <p:nvPr/>
          </p:nvSpPr>
          <p:spPr bwMode="auto">
            <a:xfrm>
              <a:off x="4464" y="3354"/>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专家支持</a:t>
              </a:r>
              <a:endParaRPr lang="zh-CN" altLang="en-US" sz="1400">
                <a:ea typeface="微软雅黑" panose="020B0503020204020204" pitchFamily="34" charset="-122"/>
                <a:sym typeface="Arial" panose="020B0604020202020204" pitchFamily="34" charset="0"/>
              </a:endParaRPr>
            </a:p>
          </p:txBody>
        </p:sp>
        <p:sp>
          <p:nvSpPr>
            <p:cNvPr id="76836" name="Text Box 1057"/>
            <p:cNvSpPr txBox="1">
              <a:spLocks noChangeArrowheads="1"/>
            </p:cNvSpPr>
            <p:nvPr/>
          </p:nvSpPr>
          <p:spPr bwMode="auto">
            <a:xfrm>
              <a:off x="2352" y="2544"/>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救援行动</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37" name="AutoShape 1058"/>
            <p:cNvSpPr>
              <a:spLocks noChangeArrowheads="1"/>
            </p:cNvSpPr>
            <p:nvPr/>
          </p:nvSpPr>
          <p:spPr bwMode="auto">
            <a:xfrm>
              <a:off x="2256" y="2812"/>
              <a:ext cx="1056" cy="424"/>
            </a:xfrm>
            <a:prstGeom prst="diamond">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38" name="Text Box 1059"/>
            <p:cNvSpPr txBox="1">
              <a:spLocks noChangeArrowheads="1"/>
            </p:cNvSpPr>
            <p:nvPr/>
          </p:nvSpPr>
          <p:spPr bwMode="auto">
            <a:xfrm>
              <a:off x="2399" y="2901"/>
              <a:ext cx="816"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事态控制</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39" name="Line 1060"/>
            <p:cNvSpPr>
              <a:spLocks noChangeShapeType="1"/>
            </p:cNvSpPr>
            <p:nvPr/>
          </p:nvSpPr>
          <p:spPr bwMode="auto">
            <a:xfrm>
              <a:off x="2784" y="3168"/>
              <a:ext cx="0" cy="288"/>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0" name="Text Box 1061"/>
            <p:cNvSpPr txBox="1">
              <a:spLocks noChangeArrowheads="1"/>
            </p:cNvSpPr>
            <p:nvPr/>
          </p:nvSpPr>
          <p:spPr bwMode="auto">
            <a:xfrm>
              <a:off x="2352" y="3450"/>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应急恢复</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76841" name="Line 1062"/>
            <p:cNvSpPr>
              <a:spLocks noChangeShapeType="1"/>
            </p:cNvSpPr>
            <p:nvPr/>
          </p:nvSpPr>
          <p:spPr bwMode="auto">
            <a:xfrm>
              <a:off x="2784" y="3648"/>
              <a:ext cx="0" cy="186"/>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2" name="Text Box 1063"/>
            <p:cNvSpPr txBox="1">
              <a:spLocks noChangeArrowheads="1"/>
            </p:cNvSpPr>
            <p:nvPr/>
          </p:nvSpPr>
          <p:spPr bwMode="auto">
            <a:xfrm>
              <a:off x="2304" y="3834"/>
              <a:ext cx="960"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应急结束</a:t>
              </a:r>
              <a:r>
                <a:rPr lang="en-US" altLang="zh-CN" sz="1600" b="1">
                  <a:solidFill>
                    <a:schemeClr val="bg1"/>
                  </a:solidFill>
                  <a:ea typeface="微软雅黑" panose="020B0503020204020204" pitchFamily="34" charset="-122"/>
                  <a:sym typeface="Arial" panose="020B0604020202020204" pitchFamily="34" charset="0"/>
                </a:rPr>
                <a:t>(</a:t>
              </a:r>
              <a:r>
                <a:rPr lang="zh-CN" altLang="en-US" sz="1600" b="1">
                  <a:solidFill>
                    <a:schemeClr val="bg1"/>
                  </a:solidFill>
                  <a:ea typeface="微软雅黑" panose="020B0503020204020204" pitchFamily="34" charset="-122"/>
                  <a:sym typeface="Arial" panose="020B0604020202020204" pitchFamily="34" charset="0"/>
                </a:rPr>
                <a:t>关闭</a:t>
              </a:r>
              <a:r>
                <a:rPr lang="en-US" altLang="zh-CN" sz="1600" b="1">
                  <a:solidFill>
                    <a:schemeClr val="bg1"/>
                  </a:solidFill>
                  <a:ea typeface="微软雅黑" panose="020B0503020204020204" pitchFamily="34" charset="-122"/>
                  <a:sym typeface="Arial" panose="020B0604020202020204" pitchFamily="34" charset="0"/>
                </a:rPr>
                <a:t>)</a:t>
              </a:r>
              <a:endParaRPr lang="en-US" altLang="zh-CN" sz="1600" b="1">
                <a:solidFill>
                  <a:schemeClr val="bg1"/>
                </a:solidFill>
                <a:ea typeface="微软雅黑" panose="020B0503020204020204" pitchFamily="34" charset="-122"/>
                <a:sym typeface="Arial" panose="020B0604020202020204" pitchFamily="34" charset="0"/>
              </a:endParaRPr>
            </a:p>
          </p:txBody>
        </p:sp>
        <p:sp>
          <p:nvSpPr>
            <p:cNvPr id="76843" name="Line 1064"/>
            <p:cNvSpPr>
              <a:spLocks noChangeShapeType="1"/>
            </p:cNvSpPr>
            <p:nvPr/>
          </p:nvSpPr>
          <p:spPr bwMode="auto">
            <a:xfrm>
              <a:off x="2784" y="1008"/>
              <a:ext cx="0" cy="144"/>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4" name="Line 1065"/>
            <p:cNvSpPr>
              <a:spLocks noChangeShapeType="1"/>
            </p:cNvSpPr>
            <p:nvPr/>
          </p:nvSpPr>
          <p:spPr bwMode="auto">
            <a:xfrm>
              <a:off x="3456" y="1392"/>
              <a:ext cx="120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5" name="Line 1066"/>
            <p:cNvSpPr>
              <a:spLocks noChangeShapeType="1"/>
            </p:cNvSpPr>
            <p:nvPr/>
          </p:nvSpPr>
          <p:spPr bwMode="auto">
            <a:xfrm>
              <a:off x="4656" y="1200"/>
              <a:ext cx="0" cy="192"/>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6" name="Line 1067"/>
            <p:cNvSpPr>
              <a:spLocks noChangeShapeType="1"/>
            </p:cNvSpPr>
            <p:nvPr/>
          </p:nvSpPr>
          <p:spPr bwMode="auto">
            <a:xfrm>
              <a:off x="4656" y="912"/>
              <a:ext cx="0" cy="96"/>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7" name="Text Box 1068"/>
            <p:cNvSpPr txBox="1">
              <a:spLocks noChangeArrowheads="1"/>
            </p:cNvSpPr>
            <p:nvPr/>
          </p:nvSpPr>
          <p:spPr bwMode="auto">
            <a:xfrm>
              <a:off x="4224" y="1008"/>
              <a:ext cx="816" cy="198"/>
            </a:xfrm>
            <a:prstGeom prst="rect">
              <a:avLst/>
            </a:prstGeom>
            <a:noFill/>
            <a:ln w="9525">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ea typeface="微软雅黑" panose="020B0503020204020204" pitchFamily="34" charset="-122"/>
                  <a:sym typeface="Arial" panose="020B0604020202020204" pitchFamily="34" charset="0"/>
                </a:rPr>
                <a:t>信息反馈</a:t>
              </a:r>
              <a:endParaRPr lang="zh-CN" altLang="en-US" sz="1400">
                <a:ea typeface="微软雅黑" panose="020B0503020204020204" pitchFamily="34" charset="-122"/>
                <a:sym typeface="Arial" panose="020B0604020202020204" pitchFamily="34" charset="0"/>
              </a:endParaRPr>
            </a:p>
          </p:txBody>
        </p:sp>
        <p:sp>
          <p:nvSpPr>
            <p:cNvPr id="76848" name="Line 1069"/>
            <p:cNvSpPr>
              <a:spLocks noChangeShapeType="1"/>
            </p:cNvSpPr>
            <p:nvPr/>
          </p:nvSpPr>
          <p:spPr bwMode="auto">
            <a:xfrm flipH="1">
              <a:off x="3216" y="912"/>
              <a:ext cx="1440" cy="0"/>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49" name="Text Box 1070"/>
            <p:cNvSpPr txBox="1">
              <a:spLocks noChangeArrowheads="1"/>
            </p:cNvSpPr>
            <p:nvPr/>
          </p:nvSpPr>
          <p:spPr bwMode="auto">
            <a:xfrm>
              <a:off x="4656" y="1248"/>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ea typeface="微软雅黑" panose="020B0503020204020204" pitchFamily="34" charset="-122"/>
                  <a:sym typeface="Arial" panose="020B0604020202020204" pitchFamily="34" charset="0"/>
                </a:rPr>
                <a:t>关闭</a:t>
              </a:r>
              <a:endParaRPr lang="zh-CN" altLang="en-US" sz="1400" b="1">
                <a:ea typeface="微软雅黑" panose="020B0503020204020204" pitchFamily="34" charset="-122"/>
                <a:sym typeface="Arial" panose="020B0604020202020204" pitchFamily="34" charset="0"/>
              </a:endParaRPr>
            </a:p>
          </p:txBody>
        </p:sp>
        <p:sp>
          <p:nvSpPr>
            <p:cNvPr id="76850" name="Text Box 1071"/>
            <p:cNvSpPr txBox="1">
              <a:spLocks noChangeArrowheads="1"/>
            </p:cNvSpPr>
            <p:nvPr/>
          </p:nvSpPr>
          <p:spPr bwMode="auto">
            <a:xfrm>
              <a:off x="2352" y="3168"/>
              <a:ext cx="480"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ea typeface="微软雅黑" panose="020B0503020204020204" pitchFamily="34" charset="-122"/>
                  <a:sym typeface="Arial" panose="020B0604020202020204" pitchFamily="34" charset="0"/>
                </a:rPr>
                <a:t>Y</a:t>
              </a:r>
              <a:endParaRPr lang="en-US" altLang="zh-CN" sz="1400">
                <a:ea typeface="微软雅黑" panose="020B0503020204020204" pitchFamily="34" charset="-122"/>
                <a:sym typeface="Arial" panose="020B0604020202020204" pitchFamily="34" charset="0"/>
              </a:endParaRPr>
            </a:p>
          </p:txBody>
        </p:sp>
        <p:sp>
          <p:nvSpPr>
            <p:cNvPr id="76851" name="Text Box 1072"/>
            <p:cNvSpPr txBox="1">
              <a:spLocks noChangeArrowheads="1"/>
            </p:cNvSpPr>
            <p:nvPr/>
          </p:nvSpPr>
          <p:spPr bwMode="auto">
            <a:xfrm>
              <a:off x="4224" y="1200"/>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ea typeface="微软雅黑" panose="020B0503020204020204" pitchFamily="34" charset="-122"/>
                  <a:sym typeface="Arial" panose="020B0604020202020204" pitchFamily="34" charset="0"/>
                </a:rPr>
                <a:t>N</a:t>
              </a:r>
              <a:endParaRPr lang="en-US" altLang="zh-CN" sz="1400">
                <a:ea typeface="微软雅黑" panose="020B0503020204020204" pitchFamily="34" charset="-122"/>
                <a:sym typeface="Arial" panose="020B0604020202020204" pitchFamily="34" charset="0"/>
              </a:endParaRPr>
            </a:p>
          </p:txBody>
        </p:sp>
        <p:sp>
          <p:nvSpPr>
            <p:cNvPr id="76852" name="Text Box 1073"/>
            <p:cNvSpPr txBox="1">
              <a:spLocks noChangeArrowheads="1"/>
            </p:cNvSpPr>
            <p:nvPr/>
          </p:nvSpPr>
          <p:spPr bwMode="auto">
            <a:xfrm>
              <a:off x="1872" y="2832"/>
              <a:ext cx="384"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ea typeface="微软雅黑" panose="020B0503020204020204" pitchFamily="34" charset="-122"/>
                  <a:sym typeface="Arial" panose="020B0604020202020204" pitchFamily="34" charset="0"/>
                </a:rPr>
                <a:t>N</a:t>
              </a:r>
              <a:endParaRPr lang="en-US" altLang="zh-CN" sz="1400">
                <a:ea typeface="微软雅黑" panose="020B0503020204020204" pitchFamily="34" charset="-122"/>
                <a:sym typeface="Arial" panose="020B0604020202020204" pitchFamily="34" charset="0"/>
              </a:endParaRPr>
            </a:p>
          </p:txBody>
        </p:sp>
        <p:sp>
          <p:nvSpPr>
            <p:cNvPr id="76853" name="Text Box 1074"/>
            <p:cNvSpPr txBox="1">
              <a:spLocks noChangeArrowheads="1"/>
            </p:cNvSpPr>
            <p:nvPr/>
          </p:nvSpPr>
          <p:spPr bwMode="auto">
            <a:xfrm>
              <a:off x="912" y="2592"/>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400">
                <a:ea typeface="微软雅黑" panose="020B0503020204020204" pitchFamily="34" charset="-122"/>
                <a:sym typeface="Arial" panose="020B0604020202020204" pitchFamily="34" charset="0"/>
              </a:endParaRPr>
            </a:p>
          </p:txBody>
        </p:sp>
        <p:sp>
          <p:nvSpPr>
            <p:cNvPr id="76854" name="Line 1075"/>
            <p:cNvSpPr>
              <a:spLocks noChangeShapeType="1"/>
            </p:cNvSpPr>
            <p:nvPr/>
          </p:nvSpPr>
          <p:spPr bwMode="auto">
            <a:xfrm flipH="1">
              <a:off x="1728" y="3024"/>
              <a:ext cx="576" cy="0"/>
            </a:xfrm>
            <a:prstGeom prst="line">
              <a:avLst/>
            </a:prstGeom>
            <a:noFill/>
            <a:ln w="9525">
              <a:solidFill>
                <a:schemeClr val="tx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55" name="Line 1076"/>
            <p:cNvSpPr>
              <a:spLocks noChangeShapeType="1"/>
            </p:cNvSpPr>
            <p:nvPr/>
          </p:nvSpPr>
          <p:spPr bwMode="auto">
            <a:xfrm flipH="1">
              <a:off x="1584" y="2688"/>
              <a:ext cx="768" cy="0"/>
            </a:xfrm>
            <a:prstGeom prst="line">
              <a:avLst/>
            </a:prstGeom>
            <a:noFill/>
            <a:ln w="9525">
              <a:solidFill>
                <a:schemeClr val="tx2"/>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56" name="Line 1077"/>
            <p:cNvSpPr>
              <a:spLocks noChangeShapeType="1"/>
            </p:cNvSpPr>
            <p:nvPr/>
          </p:nvSpPr>
          <p:spPr bwMode="auto">
            <a:xfrm>
              <a:off x="2064" y="3552"/>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57" name="Line 1078"/>
            <p:cNvSpPr>
              <a:spLocks noChangeShapeType="1"/>
            </p:cNvSpPr>
            <p:nvPr/>
          </p:nvSpPr>
          <p:spPr bwMode="auto">
            <a:xfrm>
              <a:off x="2064" y="3264"/>
              <a:ext cx="0" cy="72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58" name="Line 1079"/>
            <p:cNvSpPr>
              <a:spLocks noChangeShapeType="1"/>
            </p:cNvSpPr>
            <p:nvPr/>
          </p:nvSpPr>
          <p:spPr bwMode="auto">
            <a:xfrm>
              <a:off x="1776" y="3264"/>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59" name="Line 1080"/>
            <p:cNvSpPr>
              <a:spLocks noChangeShapeType="1"/>
            </p:cNvSpPr>
            <p:nvPr/>
          </p:nvSpPr>
          <p:spPr bwMode="auto">
            <a:xfrm>
              <a:off x="1776" y="3984"/>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0" name="Line 1081"/>
            <p:cNvSpPr>
              <a:spLocks noChangeShapeType="1"/>
            </p:cNvSpPr>
            <p:nvPr/>
          </p:nvSpPr>
          <p:spPr bwMode="auto">
            <a:xfrm>
              <a:off x="1776" y="3504"/>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1" name="Line 1082"/>
            <p:cNvSpPr>
              <a:spLocks noChangeShapeType="1"/>
            </p:cNvSpPr>
            <p:nvPr/>
          </p:nvSpPr>
          <p:spPr bwMode="auto">
            <a:xfrm>
              <a:off x="1776" y="3744"/>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2" name="Line 1083"/>
            <p:cNvSpPr>
              <a:spLocks noChangeShapeType="1"/>
            </p:cNvSpPr>
            <p:nvPr/>
          </p:nvSpPr>
          <p:spPr bwMode="auto">
            <a:xfrm>
              <a:off x="2016" y="1728"/>
              <a:ext cx="0" cy="72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3" name="Line 1084"/>
            <p:cNvSpPr>
              <a:spLocks noChangeShapeType="1"/>
            </p:cNvSpPr>
            <p:nvPr/>
          </p:nvSpPr>
          <p:spPr bwMode="auto">
            <a:xfrm>
              <a:off x="1728" y="172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4" name="Line 1085"/>
            <p:cNvSpPr>
              <a:spLocks noChangeShapeType="1"/>
            </p:cNvSpPr>
            <p:nvPr/>
          </p:nvSpPr>
          <p:spPr bwMode="auto">
            <a:xfrm>
              <a:off x="1728" y="244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5" name="Line 1086"/>
            <p:cNvSpPr>
              <a:spLocks noChangeShapeType="1"/>
            </p:cNvSpPr>
            <p:nvPr/>
          </p:nvSpPr>
          <p:spPr bwMode="auto">
            <a:xfrm>
              <a:off x="1728" y="196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6" name="Line 1087"/>
            <p:cNvSpPr>
              <a:spLocks noChangeShapeType="1"/>
            </p:cNvSpPr>
            <p:nvPr/>
          </p:nvSpPr>
          <p:spPr bwMode="auto">
            <a:xfrm>
              <a:off x="1728" y="220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7" name="Line 1088"/>
            <p:cNvSpPr>
              <a:spLocks noChangeShapeType="1"/>
            </p:cNvSpPr>
            <p:nvPr/>
          </p:nvSpPr>
          <p:spPr bwMode="auto">
            <a:xfrm>
              <a:off x="2016" y="2112"/>
              <a:ext cx="336"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8" name="Line 1089"/>
            <p:cNvSpPr>
              <a:spLocks noChangeShapeType="1"/>
            </p:cNvSpPr>
            <p:nvPr/>
          </p:nvSpPr>
          <p:spPr bwMode="auto">
            <a:xfrm>
              <a:off x="4176" y="181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69" name="Line 1090"/>
            <p:cNvSpPr>
              <a:spLocks noChangeShapeType="1"/>
            </p:cNvSpPr>
            <p:nvPr/>
          </p:nvSpPr>
          <p:spPr bwMode="auto">
            <a:xfrm>
              <a:off x="4176" y="1818"/>
              <a:ext cx="0" cy="1686"/>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0" name="Line 1091"/>
            <p:cNvSpPr>
              <a:spLocks noChangeShapeType="1"/>
            </p:cNvSpPr>
            <p:nvPr/>
          </p:nvSpPr>
          <p:spPr bwMode="auto">
            <a:xfrm>
              <a:off x="4176" y="2010"/>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1" name="Line 1092"/>
            <p:cNvSpPr>
              <a:spLocks noChangeShapeType="1"/>
            </p:cNvSpPr>
            <p:nvPr/>
          </p:nvSpPr>
          <p:spPr bwMode="auto">
            <a:xfrm>
              <a:off x="4176" y="2250"/>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2" name="Line 1093"/>
            <p:cNvSpPr>
              <a:spLocks noChangeShapeType="1"/>
            </p:cNvSpPr>
            <p:nvPr/>
          </p:nvSpPr>
          <p:spPr bwMode="auto">
            <a:xfrm>
              <a:off x="4176" y="2970"/>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3" name="Line 1094"/>
            <p:cNvSpPr>
              <a:spLocks noChangeShapeType="1"/>
            </p:cNvSpPr>
            <p:nvPr/>
          </p:nvSpPr>
          <p:spPr bwMode="auto">
            <a:xfrm>
              <a:off x="4176" y="2490"/>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4" name="Line 1095"/>
            <p:cNvSpPr>
              <a:spLocks noChangeShapeType="1"/>
            </p:cNvSpPr>
            <p:nvPr/>
          </p:nvSpPr>
          <p:spPr bwMode="auto">
            <a:xfrm>
              <a:off x="4176" y="2730"/>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5" name="Line 1096"/>
            <p:cNvSpPr>
              <a:spLocks noChangeShapeType="1"/>
            </p:cNvSpPr>
            <p:nvPr/>
          </p:nvSpPr>
          <p:spPr bwMode="auto">
            <a:xfrm>
              <a:off x="4176" y="325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6" name="Line 1097"/>
            <p:cNvSpPr>
              <a:spLocks noChangeShapeType="1"/>
            </p:cNvSpPr>
            <p:nvPr/>
          </p:nvSpPr>
          <p:spPr bwMode="auto">
            <a:xfrm>
              <a:off x="3312" y="3936"/>
              <a:ext cx="76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7" name="Line 1098"/>
            <p:cNvSpPr>
              <a:spLocks noChangeShapeType="1"/>
            </p:cNvSpPr>
            <p:nvPr/>
          </p:nvSpPr>
          <p:spPr bwMode="auto">
            <a:xfrm>
              <a:off x="4176" y="3498"/>
              <a:ext cx="28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8" name="Line 1099"/>
            <p:cNvSpPr>
              <a:spLocks noChangeShapeType="1"/>
            </p:cNvSpPr>
            <p:nvPr/>
          </p:nvSpPr>
          <p:spPr bwMode="auto">
            <a:xfrm>
              <a:off x="3168" y="2640"/>
              <a:ext cx="1008"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ea typeface="微软雅黑" panose="020B0503020204020204" pitchFamily="34" charset="-122"/>
                <a:sym typeface="Arial" panose="020B0604020202020204" pitchFamily="34" charset="0"/>
              </a:endParaRPr>
            </a:p>
          </p:txBody>
        </p:sp>
        <p:sp>
          <p:nvSpPr>
            <p:cNvPr id="76879" name="Text Box 1100"/>
            <p:cNvSpPr txBox="1">
              <a:spLocks noChangeArrowheads="1"/>
            </p:cNvSpPr>
            <p:nvPr/>
          </p:nvSpPr>
          <p:spPr bwMode="auto">
            <a:xfrm>
              <a:off x="4080" y="3792"/>
              <a:ext cx="816" cy="2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总结评审</a:t>
              </a:r>
              <a:endParaRPr lang="zh-CN" altLang="en-US" sz="1600" b="1">
                <a:solidFill>
                  <a:schemeClr val="bg1"/>
                </a:solidFill>
                <a:ea typeface="微软雅黑" panose="020B0503020204020204" pitchFamily="34" charset="-122"/>
                <a:sym typeface="Arial" panose="020B0604020202020204" pitchFamily="34" charset="0"/>
              </a:endParaRPr>
            </a:p>
          </p:txBody>
        </p:sp>
      </p:grpSp>
    </p:spTree>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燕尾形 2"/>
          <p:cNvSpPr>
            <a:spLocks noChangeArrowheads="1"/>
          </p:cNvSpPr>
          <p:nvPr/>
        </p:nvSpPr>
        <p:spPr bwMode="auto">
          <a:xfrm>
            <a:off x="1273175" y="363538"/>
            <a:ext cx="4859338" cy="431800"/>
          </a:xfrm>
          <a:prstGeom prst="chevron">
            <a:avLst>
              <a:gd name="adj" fmla="val 26727"/>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77827" name="TextBox 6"/>
          <p:cNvSpPr>
            <a:spLocks noChangeArrowheads="1"/>
          </p:cNvSpPr>
          <p:nvPr/>
        </p:nvSpPr>
        <p:spPr bwMode="auto">
          <a:xfrm>
            <a:off x="1487488" y="301645"/>
            <a:ext cx="4321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a:solidFill>
                  <a:schemeClr val="bg1"/>
                </a:solidFill>
                <a:ea typeface="微软雅黑" panose="020B0503020204020204" pitchFamily="34" charset="-122"/>
                <a:sym typeface="Arial" panose="020B0604020202020204" pitchFamily="34" charset="0"/>
              </a:rPr>
              <a:t>13</a:t>
            </a:r>
            <a:r>
              <a:rPr lang="zh-CN" altLang="zh-CN">
                <a:solidFill>
                  <a:schemeClr val="bg1"/>
                </a:solidFill>
                <a:ea typeface="微软雅黑" panose="020B0503020204020204" pitchFamily="34" charset="-122"/>
                <a:sym typeface="Arial" panose="020B0604020202020204" pitchFamily="34" charset="0"/>
              </a:rPr>
              <a:t>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职业健康安全管理体系要素之间的关系</a:t>
            </a:r>
            <a:endParaRPr lang="zh-CN" altLang="en-US">
              <a:solidFill>
                <a:schemeClr val="bg1"/>
              </a:solidFill>
              <a:ea typeface="微软雅黑" panose="020B0503020204020204" pitchFamily="34" charset="-122"/>
              <a:sym typeface="Arial" panose="020B0604020202020204" pitchFamily="34" charset="0"/>
            </a:endParaRPr>
          </a:p>
        </p:txBody>
      </p:sp>
      <p:sp>
        <p:nvSpPr>
          <p:cNvPr id="77828" name="Rectangle 3"/>
          <p:cNvSpPr>
            <a:spLocks noChangeArrowheads="1"/>
          </p:cNvSpPr>
          <p:nvPr/>
        </p:nvSpPr>
        <p:spPr bwMode="auto">
          <a:xfrm>
            <a:off x="2330450" y="2343150"/>
            <a:ext cx="1066800" cy="685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en-US" altLang="zh-CN" sz="1600">
                <a:ea typeface="微软雅黑" panose="020B0503020204020204" pitchFamily="34" charset="-122"/>
                <a:sym typeface="Arial" panose="020B0604020202020204" pitchFamily="34" charset="0"/>
              </a:rPr>
              <a:t>OHS</a:t>
            </a:r>
            <a:r>
              <a:rPr kumimoji="1" lang="zh-CN" altLang="en-US" sz="1600">
                <a:ea typeface="微软雅黑" panose="020B0503020204020204" pitchFamily="34" charset="-122"/>
                <a:sym typeface="Arial" panose="020B0604020202020204" pitchFamily="34" charset="0"/>
              </a:rPr>
              <a:t>方针</a:t>
            </a:r>
            <a:endParaRPr kumimoji="1" lang="zh-CN" altLang="en-US" sz="2000">
              <a:ea typeface="微软雅黑" panose="020B0503020204020204" pitchFamily="34" charset="-122"/>
              <a:sym typeface="Arial" panose="020B0604020202020204" pitchFamily="34" charset="0"/>
            </a:endParaRPr>
          </a:p>
        </p:txBody>
      </p:sp>
      <p:sp>
        <p:nvSpPr>
          <p:cNvPr id="77829" name="Rectangle 4"/>
          <p:cNvSpPr>
            <a:spLocks noChangeArrowheads="1"/>
          </p:cNvSpPr>
          <p:nvPr/>
        </p:nvSpPr>
        <p:spPr bwMode="auto">
          <a:xfrm>
            <a:off x="4692650" y="5924550"/>
            <a:ext cx="2667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b="1">
                <a:solidFill>
                  <a:schemeClr val="bg1"/>
                </a:solidFill>
                <a:ea typeface="微软雅黑" panose="020B0503020204020204" pitchFamily="34" charset="-122"/>
                <a:sym typeface="Arial" panose="020B0604020202020204" pitchFamily="34" charset="0"/>
              </a:rPr>
              <a:t>审核</a:t>
            </a:r>
            <a:endParaRPr kumimoji="1" lang="zh-CN" altLang="en-US" sz="2000" b="1">
              <a:solidFill>
                <a:schemeClr val="bg1"/>
              </a:solidFill>
              <a:ea typeface="微软雅黑" panose="020B0503020204020204" pitchFamily="34" charset="-122"/>
              <a:sym typeface="Arial" panose="020B0604020202020204" pitchFamily="34" charset="0"/>
            </a:endParaRPr>
          </a:p>
        </p:txBody>
      </p:sp>
      <p:sp>
        <p:nvSpPr>
          <p:cNvPr id="77830" name="Rectangle 5"/>
          <p:cNvSpPr>
            <a:spLocks noChangeArrowheads="1"/>
          </p:cNvSpPr>
          <p:nvPr/>
        </p:nvSpPr>
        <p:spPr bwMode="auto">
          <a:xfrm>
            <a:off x="4921250" y="1428750"/>
            <a:ext cx="20574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b="1">
                <a:solidFill>
                  <a:schemeClr val="bg1"/>
                </a:solidFill>
                <a:ea typeface="微软雅黑" panose="020B0503020204020204" pitchFamily="34" charset="-122"/>
                <a:sym typeface="Arial" panose="020B0604020202020204" pitchFamily="34" charset="0"/>
              </a:rPr>
              <a:t>管理评审</a:t>
            </a:r>
            <a:endParaRPr kumimoji="1" lang="zh-CN" altLang="en-US" sz="2000" b="1">
              <a:solidFill>
                <a:schemeClr val="bg1"/>
              </a:solidFill>
              <a:ea typeface="微软雅黑" panose="020B0503020204020204" pitchFamily="34" charset="-122"/>
              <a:sym typeface="Arial" panose="020B0604020202020204" pitchFamily="34" charset="0"/>
            </a:endParaRPr>
          </a:p>
        </p:txBody>
      </p:sp>
      <p:sp>
        <p:nvSpPr>
          <p:cNvPr id="77831" name="Rectangle 6"/>
          <p:cNvSpPr>
            <a:spLocks noChangeArrowheads="1"/>
          </p:cNvSpPr>
          <p:nvPr/>
        </p:nvSpPr>
        <p:spPr bwMode="auto">
          <a:xfrm>
            <a:off x="8959850" y="2343150"/>
            <a:ext cx="1295400" cy="609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a:ea typeface="微软雅黑" panose="020B0503020204020204" pitchFamily="34" charset="-122"/>
                <a:sym typeface="Arial" panose="020B0604020202020204" pitchFamily="34" charset="0"/>
              </a:rPr>
              <a:t>记录和</a:t>
            </a:r>
            <a:endParaRPr kumimoji="1" lang="zh-CN" altLang="en-US" sz="1600">
              <a:ea typeface="微软雅黑" panose="020B0503020204020204" pitchFamily="34" charset="-122"/>
              <a:sym typeface="Arial" panose="020B0604020202020204" pitchFamily="34" charset="0"/>
            </a:endParaRPr>
          </a:p>
          <a:p>
            <a:pPr algn="ctr"/>
            <a:r>
              <a:rPr kumimoji="1" lang="zh-CN" altLang="en-US" sz="1600">
                <a:ea typeface="微软雅黑" panose="020B0503020204020204" pitchFamily="34" charset="-122"/>
                <a:sym typeface="Arial" panose="020B0604020202020204" pitchFamily="34" charset="0"/>
              </a:rPr>
              <a:t>记录管理</a:t>
            </a:r>
            <a:endParaRPr kumimoji="1" lang="zh-CN" altLang="en-US" sz="2000">
              <a:ea typeface="微软雅黑" panose="020B0503020204020204" pitchFamily="34" charset="-122"/>
              <a:sym typeface="Arial" panose="020B0604020202020204" pitchFamily="34" charset="0"/>
            </a:endParaRPr>
          </a:p>
        </p:txBody>
      </p:sp>
      <p:sp>
        <p:nvSpPr>
          <p:cNvPr id="77832" name="Rectangle 7"/>
          <p:cNvSpPr>
            <a:spLocks noChangeArrowheads="1"/>
          </p:cNvSpPr>
          <p:nvPr/>
        </p:nvSpPr>
        <p:spPr bwMode="auto">
          <a:xfrm>
            <a:off x="6750050" y="3486150"/>
            <a:ext cx="1676400" cy="8382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a:ea typeface="微软雅黑" panose="020B0503020204020204" pitchFamily="34" charset="-122"/>
                <a:sym typeface="Arial" panose="020B0604020202020204" pitchFamily="34" charset="0"/>
              </a:rPr>
              <a:t>运行控制</a:t>
            </a:r>
            <a:endParaRPr kumimoji="1" lang="zh-CN" altLang="en-US" sz="1600">
              <a:ea typeface="微软雅黑" panose="020B0503020204020204" pitchFamily="34" charset="-122"/>
              <a:sym typeface="Arial" panose="020B0604020202020204" pitchFamily="34" charset="0"/>
            </a:endParaRPr>
          </a:p>
          <a:p>
            <a:r>
              <a:rPr kumimoji="1" lang="zh-CN" altLang="en-US" sz="1600">
                <a:ea typeface="微软雅黑" panose="020B0503020204020204" pitchFamily="34" charset="-122"/>
                <a:sym typeface="Arial" panose="020B0604020202020204" pitchFamily="34" charset="0"/>
              </a:rPr>
              <a:t>应急准备和响应</a:t>
            </a:r>
            <a:endParaRPr kumimoji="1" lang="zh-CN" altLang="en-US" sz="1600">
              <a:ea typeface="微软雅黑" panose="020B0503020204020204" pitchFamily="34" charset="-122"/>
              <a:sym typeface="Arial" panose="020B0604020202020204" pitchFamily="34" charset="0"/>
            </a:endParaRPr>
          </a:p>
        </p:txBody>
      </p:sp>
      <p:sp>
        <p:nvSpPr>
          <p:cNvPr id="77833" name="Rectangle 8"/>
          <p:cNvSpPr>
            <a:spLocks noChangeArrowheads="1"/>
          </p:cNvSpPr>
          <p:nvPr/>
        </p:nvSpPr>
        <p:spPr bwMode="auto">
          <a:xfrm>
            <a:off x="5226050" y="3562350"/>
            <a:ext cx="1295400" cy="685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a:ea typeface="微软雅黑" panose="020B0503020204020204" pitchFamily="34" charset="-122"/>
                <a:sym typeface="Arial" panose="020B0604020202020204" pitchFamily="34" charset="0"/>
              </a:rPr>
              <a:t>管理方案</a:t>
            </a:r>
            <a:endParaRPr kumimoji="1" lang="zh-CN" altLang="en-US" sz="2000">
              <a:ea typeface="微软雅黑" panose="020B0503020204020204" pitchFamily="34" charset="-122"/>
              <a:sym typeface="Arial" panose="020B0604020202020204" pitchFamily="34" charset="0"/>
            </a:endParaRPr>
          </a:p>
        </p:txBody>
      </p:sp>
      <p:sp>
        <p:nvSpPr>
          <p:cNvPr id="77834" name="Rectangle 9"/>
          <p:cNvSpPr>
            <a:spLocks noChangeArrowheads="1"/>
          </p:cNvSpPr>
          <p:nvPr/>
        </p:nvSpPr>
        <p:spPr bwMode="auto">
          <a:xfrm>
            <a:off x="4311650" y="3562350"/>
            <a:ext cx="762000" cy="685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a:ea typeface="微软雅黑" panose="020B0503020204020204" pitchFamily="34" charset="-122"/>
                <a:sym typeface="Arial" panose="020B0604020202020204" pitchFamily="34" charset="0"/>
              </a:rPr>
              <a:t>目标</a:t>
            </a:r>
            <a:endParaRPr kumimoji="1" lang="zh-CN" altLang="en-US" sz="2000">
              <a:ea typeface="微软雅黑" panose="020B0503020204020204" pitchFamily="34" charset="-122"/>
              <a:sym typeface="Arial" panose="020B0604020202020204" pitchFamily="34" charset="0"/>
            </a:endParaRPr>
          </a:p>
        </p:txBody>
      </p:sp>
      <p:sp>
        <p:nvSpPr>
          <p:cNvPr id="77835" name="Rectangle 10"/>
          <p:cNvSpPr>
            <a:spLocks noChangeArrowheads="1"/>
          </p:cNvSpPr>
          <p:nvPr/>
        </p:nvSpPr>
        <p:spPr bwMode="auto">
          <a:xfrm>
            <a:off x="6369050" y="2266950"/>
            <a:ext cx="2286000" cy="9144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a:ea typeface="微软雅黑" panose="020B0503020204020204" pitchFamily="34" charset="-122"/>
                <a:sym typeface="Arial" panose="020B0604020202020204" pitchFamily="34" charset="0"/>
              </a:rPr>
              <a:t>机构和职责</a:t>
            </a:r>
            <a:endParaRPr kumimoji="1" lang="zh-CN" altLang="en-US" sz="1600">
              <a:ea typeface="微软雅黑" panose="020B0503020204020204" pitchFamily="34" charset="-122"/>
              <a:sym typeface="Arial" panose="020B0604020202020204" pitchFamily="34" charset="0"/>
            </a:endParaRPr>
          </a:p>
          <a:p>
            <a:r>
              <a:rPr kumimoji="1" lang="zh-CN" altLang="en-US" sz="1600">
                <a:ea typeface="微软雅黑" panose="020B0503020204020204" pitchFamily="34" charset="-122"/>
                <a:sym typeface="Arial" panose="020B0604020202020204" pitchFamily="34" charset="0"/>
              </a:rPr>
              <a:t>培训、意识和能力</a:t>
            </a:r>
            <a:endParaRPr kumimoji="1" lang="zh-CN" altLang="en-US" sz="1600">
              <a:ea typeface="微软雅黑" panose="020B0503020204020204" pitchFamily="34" charset="-122"/>
              <a:sym typeface="Arial" panose="020B0604020202020204" pitchFamily="34" charset="0"/>
            </a:endParaRPr>
          </a:p>
          <a:p>
            <a:r>
              <a:rPr kumimoji="1" lang="zh-CN" altLang="en-US" sz="1600">
                <a:ea typeface="微软雅黑" panose="020B0503020204020204" pitchFamily="34" charset="-122"/>
                <a:sym typeface="Arial" panose="020B0604020202020204" pitchFamily="34" charset="0"/>
              </a:rPr>
              <a:t>协商与交流</a:t>
            </a:r>
            <a:endParaRPr kumimoji="1" lang="zh-CN" altLang="en-US" sz="1600">
              <a:ea typeface="微软雅黑" panose="020B0503020204020204" pitchFamily="34" charset="-122"/>
              <a:sym typeface="Arial" panose="020B0604020202020204" pitchFamily="34" charset="0"/>
            </a:endParaRPr>
          </a:p>
        </p:txBody>
      </p:sp>
      <p:sp>
        <p:nvSpPr>
          <p:cNvPr id="77836" name="Rectangle 11"/>
          <p:cNvSpPr>
            <a:spLocks noChangeArrowheads="1"/>
          </p:cNvSpPr>
          <p:nvPr/>
        </p:nvSpPr>
        <p:spPr bwMode="auto">
          <a:xfrm>
            <a:off x="6292850" y="4629150"/>
            <a:ext cx="2362200" cy="8382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a:ea typeface="微软雅黑" panose="020B0503020204020204" pitchFamily="34" charset="-122"/>
                <a:sym typeface="Arial" panose="020B0604020202020204" pitchFamily="34" charset="0"/>
              </a:rPr>
              <a:t>文件化</a:t>
            </a:r>
            <a:endParaRPr kumimoji="1" lang="zh-CN" altLang="en-US" sz="1600">
              <a:ea typeface="微软雅黑" panose="020B0503020204020204" pitchFamily="34" charset="-122"/>
              <a:sym typeface="Arial" panose="020B0604020202020204" pitchFamily="34" charset="0"/>
            </a:endParaRPr>
          </a:p>
          <a:p>
            <a:r>
              <a:rPr kumimoji="1" lang="zh-CN" altLang="en-US" sz="1600">
                <a:ea typeface="微软雅黑" panose="020B0503020204020204" pitchFamily="34" charset="-122"/>
                <a:sym typeface="Arial" panose="020B0604020202020204" pitchFamily="34" charset="0"/>
              </a:rPr>
              <a:t>文件与资料控制</a:t>
            </a:r>
            <a:endParaRPr kumimoji="1" lang="zh-CN" altLang="en-US" sz="1600">
              <a:ea typeface="微软雅黑" panose="020B0503020204020204" pitchFamily="34" charset="-122"/>
              <a:sym typeface="Arial" panose="020B0604020202020204" pitchFamily="34" charset="0"/>
            </a:endParaRPr>
          </a:p>
        </p:txBody>
      </p:sp>
      <p:sp>
        <p:nvSpPr>
          <p:cNvPr id="77837" name="Rectangle 12"/>
          <p:cNvSpPr>
            <a:spLocks noChangeArrowheads="1"/>
          </p:cNvSpPr>
          <p:nvPr/>
        </p:nvSpPr>
        <p:spPr bwMode="auto">
          <a:xfrm>
            <a:off x="8731250" y="3409950"/>
            <a:ext cx="1752600" cy="838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b="1">
                <a:solidFill>
                  <a:schemeClr val="bg1"/>
                </a:solidFill>
                <a:ea typeface="微软雅黑" panose="020B0503020204020204" pitchFamily="34" charset="-122"/>
                <a:sym typeface="Arial" panose="020B0604020202020204" pitchFamily="34" charset="0"/>
              </a:rPr>
              <a:t>绩效测量</a:t>
            </a:r>
            <a:endParaRPr kumimoji="1" lang="zh-CN" altLang="en-US" sz="1600" b="1">
              <a:solidFill>
                <a:schemeClr val="bg1"/>
              </a:solidFill>
              <a:ea typeface="微软雅黑" panose="020B0503020204020204" pitchFamily="34" charset="-122"/>
              <a:sym typeface="Arial" panose="020B0604020202020204" pitchFamily="34" charset="0"/>
            </a:endParaRPr>
          </a:p>
          <a:p>
            <a:pPr algn="ctr"/>
            <a:r>
              <a:rPr kumimoji="1" lang="zh-CN" altLang="en-US" sz="1600" b="1">
                <a:solidFill>
                  <a:schemeClr val="bg1"/>
                </a:solidFill>
                <a:ea typeface="微软雅黑" panose="020B0503020204020204" pitchFamily="34" charset="-122"/>
                <a:sym typeface="Arial" panose="020B0604020202020204" pitchFamily="34" charset="0"/>
              </a:rPr>
              <a:t>与监视</a:t>
            </a:r>
            <a:endParaRPr kumimoji="1" lang="zh-CN" altLang="en-US" sz="1600" b="1">
              <a:solidFill>
                <a:schemeClr val="bg1"/>
              </a:solidFill>
              <a:ea typeface="微软雅黑" panose="020B0503020204020204" pitchFamily="34" charset="-122"/>
              <a:sym typeface="Arial" panose="020B0604020202020204" pitchFamily="34" charset="0"/>
            </a:endParaRPr>
          </a:p>
        </p:txBody>
      </p:sp>
      <p:sp>
        <p:nvSpPr>
          <p:cNvPr id="77838" name="Rectangle 13"/>
          <p:cNvSpPr>
            <a:spLocks noChangeArrowheads="1"/>
          </p:cNvSpPr>
          <p:nvPr/>
        </p:nvSpPr>
        <p:spPr bwMode="auto">
          <a:xfrm>
            <a:off x="8807450" y="4552950"/>
            <a:ext cx="1752600" cy="9906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b="1">
                <a:solidFill>
                  <a:schemeClr val="bg1"/>
                </a:solidFill>
                <a:ea typeface="微软雅黑" panose="020B0503020204020204" pitchFamily="34" charset="-122"/>
                <a:sym typeface="Arial" panose="020B0604020202020204" pitchFamily="34" charset="0"/>
              </a:rPr>
              <a:t>事故、事件</a:t>
            </a:r>
            <a:endParaRPr kumimoji="1" lang="zh-CN" altLang="en-US" sz="1600" b="1">
              <a:solidFill>
                <a:schemeClr val="bg1"/>
              </a:solidFill>
              <a:ea typeface="微软雅黑" panose="020B0503020204020204" pitchFamily="34" charset="-122"/>
              <a:sym typeface="Arial" panose="020B0604020202020204" pitchFamily="34" charset="0"/>
            </a:endParaRPr>
          </a:p>
          <a:p>
            <a:pPr algn="ctr"/>
            <a:r>
              <a:rPr kumimoji="1" lang="zh-CN" altLang="en-US" sz="1600" b="1">
                <a:solidFill>
                  <a:schemeClr val="bg1"/>
                </a:solidFill>
                <a:ea typeface="微软雅黑" panose="020B0503020204020204" pitchFamily="34" charset="-122"/>
                <a:sym typeface="Arial" panose="020B0604020202020204" pitchFamily="34" charset="0"/>
              </a:rPr>
              <a:t>不符合、纠正</a:t>
            </a:r>
            <a:endParaRPr kumimoji="1" lang="zh-CN" altLang="en-US" sz="1600" b="1">
              <a:solidFill>
                <a:schemeClr val="bg1"/>
              </a:solidFill>
              <a:ea typeface="微软雅黑" panose="020B0503020204020204" pitchFamily="34" charset="-122"/>
              <a:sym typeface="Arial" panose="020B0604020202020204" pitchFamily="34" charset="0"/>
            </a:endParaRPr>
          </a:p>
          <a:p>
            <a:pPr algn="ctr"/>
            <a:r>
              <a:rPr kumimoji="1" lang="zh-CN" altLang="en-US" sz="1600" b="1">
                <a:solidFill>
                  <a:schemeClr val="bg1"/>
                </a:solidFill>
                <a:ea typeface="微软雅黑" panose="020B0503020204020204" pitchFamily="34" charset="-122"/>
                <a:sym typeface="Arial" panose="020B0604020202020204" pitchFamily="34" charset="0"/>
              </a:rPr>
              <a:t>和预防措施</a:t>
            </a:r>
            <a:endParaRPr kumimoji="1" lang="zh-CN" altLang="en-US" sz="2000" b="1">
              <a:solidFill>
                <a:schemeClr val="bg1"/>
              </a:solidFill>
              <a:ea typeface="微软雅黑" panose="020B0503020204020204" pitchFamily="34" charset="-122"/>
              <a:sym typeface="Arial" panose="020B0604020202020204" pitchFamily="34" charset="0"/>
            </a:endParaRPr>
          </a:p>
        </p:txBody>
      </p:sp>
      <p:sp>
        <p:nvSpPr>
          <p:cNvPr id="22" name="Line 14"/>
          <p:cNvSpPr>
            <a:spLocks noChangeShapeType="1"/>
          </p:cNvSpPr>
          <p:nvPr/>
        </p:nvSpPr>
        <p:spPr bwMode="auto">
          <a:xfrm>
            <a:off x="4083050" y="2647950"/>
            <a:ext cx="0" cy="2514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3" name="Line 15"/>
          <p:cNvSpPr>
            <a:spLocks noChangeShapeType="1"/>
          </p:cNvSpPr>
          <p:nvPr/>
        </p:nvSpPr>
        <p:spPr bwMode="auto">
          <a:xfrm>
            <a:off x="3397250" y="2647950"/>
            <a:ext cx="6858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4" name="Line 16"/>
          <p:cNvSpPr>
            <a:spLocks noChangeShapeType="1"/>
          </p:cNvSpPr>
          <p:nvPr/>
        </p:nvSpPr>
        <p:spPr bwMode="auto">
          <a:xfrm>
            <a:off x="3930650" y="3943350"/>
            <a:ext cx="3048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5" name="Line 17"/>
          <p:cNvSpPr>
            <a:spLocks noChangeShapeType="1"/>
          </p:cNvSpPr>
          <p:nvPr/>
        </p:nvSpPr>
        <p:spPr bwMode="auto">
          <a:xfrm>
            <a:off x="4997450" y="3943350"/>
            <a:ext cx="2286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6" name="Line 18"/>
          <p:cNvSpPr>
            <a:spLocks noChangeShapeType="1"/>
          </p:cNvSpPr>
          <p:nvPr/>
        </p:nvSpPr>
        <p:spPr bwMode="auto">
          <a:xfrm>
            <a:off x="6521450" y="3867150"/>
            <a:ext cx="1524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7" name="Line 19"/>
          <p:cNvSpPr>
            <a:spLocks noChangeShapeType="1"/>
          </p:cNvSpPr>
          <p:nvPr/>
        </p:nvSpPr>
        <p:spPr bwMode="auto">
          <a:xfrm>
            <a:off x="8426450" y="3867150"/>
            <a:ext cx="2286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8" name="Line 20"/>
          <p:cNvSpPr>
            <a:spLocks noChangeShapeType="1"/>
          </p:cNvSpPr>
          <p:nvPr/>
        </p:nvSpPr>
        <p:spPr bwMode="auto">
          <a:xfrm>
            <a:off x="8655050" y="2724150"/>
            <a:ext cx="3048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29" name="Line 21"/>
          <p:cNvSpPr>
            <a:spLocks noChangeShapeType="1"/>
          </p:cNvSpPr>
          <p:nvPr/>
        </p:nvSpPr>
        <p:spPr bwMode="auto">
          <a:xfrm>
            <a:off x="9645650" y="3028950"/>
            <a:ext cx="0" cy="3810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0" name="Line 22"/>
          <p:cNvSpPr>
            <a:spLocks noChangeShapeType="1"/>
          </p:cNvSpPr>
          <p:nvPr/>
        </p:nvSpPr>
        <p:spPr bwMode="auto">
          <a:xfrm rot="10688112" flipH="1" flipV="1">
            <a:off x="9950450" y="4248150"/>
            <a:ext cx="0" cy="301625"/>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1" name="Line 23"/>
          <p:cNvSpPr>
            <a:spLocks noChangeShapeType="1"/>
          </p:cNvSpPr>
          <p:nvPr/>
        </p:nvSpPr>
        <p:spPr bwMode="auto">
          <a:xfrm>
            <a:off x="2863850" y="5695950"/>
            <a:ext cx="6858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2" name="Line 24"/>
          <p:cNvSpPr>
            <a:spLocks noChangeShapeType="1"/>
          </p:cNvSpPr>
          <p:nvPr/>
        </p:nvSpPr>
        <p:spPr bwMode="auto">
          <a:xfrm>
            <a:off x="2863850" y="5543550"/>
            <a:ext cx="0" cy="1524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3" name="Line 25"/>
          <p:cNvSpPr>
            <a:spLocks noChangeShapeType="1"/>
          </p:cNvSpPr>
          <p:nvPr/>
        </p:nvSpPr>
        <p:spPr bwMode="auto">
          <a:xfrm>
            <a:off x="8045450" y="5467350"/>
            <a:ext cx="0" cy="2286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4" name="Line 26"/>
          <p:cNvSpPr>
            <a:spLocks noChangeShapeType="1"/>
          </p:cNvSpPr>
          <p:nvPr/>
        </p:nvSpPr>
        <p:spPr bwMode="auto">
          <a:xfrm>
            <a:off x="9721850" y="5543550"/>
            <a:ext cx="0" cy="152400"/>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5" name="Line 27"/>
          <p:cNvSpPr>
            <a:spLocks noChangeShapeType="1"/>
          </p:cNvSpPr>
          <p:nvPr/>
        </p:nvSpPr>
        <p:spPr bwMode="auto">
          <a:xfrm>
            <a:off x="2482850" y="2038350"/>
            <a:ext cx="74676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6" name="Line 28"/>
          <p:cNvSpPr>
            <a:spLocks noChangeShapeType="1"/>
          </p:cNvSpPr>
          <p:nvPr/>
        </p:nvSpPr>
        <p:spPr bwMode="auto">
          <a:xfrm flipV="1">
            <a:off x="9645650" y="2038350"/>
            <a:ext cx="0" cy="304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7" name="Line 29"/>
          <p:cNvSpPr>
            <a:spLocks noChangeShapeType="1"/>
          </p:cNvSpPr>
          <p:nvPr/>
        </p:nvSpPr>
        <p:spPr bwMode="auto">
          <a:xfrm flipV="1">
            <a:off x="7740650" y="4324350"/>
            <a:ext cx="0" cy="304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8" name="Line 30"/>
          <p:cNvSpPr>
            <a:spLocks noChangeShapeType="1"/>
          </p:cNvSpPr>
          <p:nvPr/>
        </p:nvSpPr>
        <p:spPr bwMode="auto">
          <a:xfrm>
            <a:off x="7664450" y="3181350"/>
            <a:ext cx="0" cy="304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39" name="Line 31"/>
          <p:cNvSpPr>
            <a:spLocks noChangeShapeType="1"/>
          </p:cNvSpPr>
          <p:nvPr/>
        </p:nvSpPr>
        <p:spPr bwMode="auto">
          <a:xfrm flipV="1">
            <a:off x="7588250" y="2038350"/>
            <a:ext cx="0" cy="2286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0" name="Line 32"/>
          <p:cNvSpPr>
            <a:spLocks noChangeShapeType="1"/>
          </p:cNvSpPr>
          <p:nvPr/>
        </p:nvSpPr>
        <p:spPr bwMode="auto">
          <a:xfrm flipV="1">
            <a:off x="6140450" y="2038350"/>
            <a:ext cx="0" cy="304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1" name="Line 33"/>
          <p:cNvSpPr>
            <a:spLocks noChangeShapeType="1"/>
          </p:cNvSpPr>
          <p:nvPr/>
        </p:nvSpPr>
        <p:spPr bwMode="auto">
          <a:xfrm flipV="1">
            <a:off x="4311650" y="2038350"/>
            <a:ext cx="0" cy="304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2" name="Line 34"/>
          <p:cNvSpPr>
            <a:spLocks noChangeShapeType="1"/>
          </p:cNvSpPr>
          <p:nvPr/>
        </p:nvSpPr>
        <p:spPr bwMode="auto">
          <a:xfrm flipV="1">
            <a:off x="2863850" y="2038350"/>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3" name="Line 35"/>
          <p:cNvSpPr>
            <a:spLocks noChangeShapeType="1"/>
          </p:cNvSpPr>
          <p:nvPr/>
        </p:nvSpPr>
        <p:spPr bwMode="auto">
          <a:xfrm>
            <a:off x="5988050" y="5695950"/>
            <a:ext cx="0" cy="228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44" name="Line 36"/>
          <p:cNvSpPr>
            <a:spLocks noChangeShapeType="1"/>
          </p:cNvSpPr>
          <p:nvPr/>
        </p:nvSpPr>
        <p:spPr bwMode="auto">
          <a:xfrm>
            <a:off x="5988050" y="1809750"/>
            <a:ext cx="0" cy="228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
        <p:nvSpPr>
          <p:cNvPr id="77862" name="Rectangle 37"/>
          <p:cNvSpPr>
            <a:spLocks noChangeArrowheads="1"/>
          </p:cNvSpPr>
          <p:nvPr/>
        </p:nvSpPr>
        <p:spPr bwMode="auto">
          <a:xfrm>
            <a:off x="2101850" y="3257550"/>
            <a:ext cx="1752600" cy="1219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a:ea typeface="微软雅黑" panose="020B0503020204020204" pitchFamily="34" charset="-122"/>
                <a:sym typeface="Arial" panose="020B0604020202020204" pitchFamily="34" charset="0"/>
              </a:rPr>
              <a:t>  危害辨识、</a:t>
            </a:r>
            <a:endParaRPr kumimoji="1" lang="zh-CN" altLang="en-US" sz="1600">
              <a:ea typeface="微软雅黑" panose="020B0503020204020204" pitchFamily="34" charset="-122"/>
              <a:sym typeface="Arial" panose="020B0604020202020204" pitchFamily="34" charset="0"/>
            </a:endParaRPr>
          </a:p>
          <a:p>
            <a:pPr algn="ctr"/>
            <a:r>
              <a:rPr kumimoji="1" lang="zh-CN" altLang="en-US" sz="1600">
                <a:ea typeface="微软雅黑" panose="020B0503020204020204" pitchFamily="34" charset="-122"/>
                <a:sym typeface="Arial" panose="020B0604020202020204" pitchFamily="34" charset="0"/>
              </a:rPr>
              <a:t>风险评价</a:t>
            </a:r>
            <a:endParaRPr kumimoji="1" lang="zh-CN" altLang="en-US" sz="1600">
              <a:ea typeface="微软雅黑" panose="020B0503020204020204" pitchFamily="34" charset="-122"/>
              <a:sym typeface="Arial" panose="020B0604020202020204" pitchFamily="34" charset="0"/>
            </a:endParaRPr>
          </a:p>
          <a:p>
            <a:pPr algn="ctr"/>
            <a:r>
              <a:rPr kumimoji="1" lang="zh-CN" altLang="en-US" sz="1600">
                <a:ea typeface="微软雅黑" panose="020B0503020204020204" pitchFamily="34" charset="-122"/>
                <a:sym typeface="Arial" panose="020B0604020202020204" pitchFamily="34" charset="0"/>
              </a:rPr>
              <a:t>与控制计划</a:t>
            </a:r>
            <a:endParaRPr kumimoji="1" lang="zh-CN" altLang="en-US" sz="2000">
              <a:ea typeface="微软雅黑" panose="020B0503020204020204" pitchFamily="34" charset="-122"/>
              <a:sym typeface="Arial" panose="020B0604020202020204" pitchFamily="34" charset="0"/>
            </a:endParaRPr>
          </a:p>
        </p:txBody>
      </p:sp>
      <p:sp>
        <p:nvSpPr>
          <p:cNvPr id="77863" name="Rectangle 38"/>
          <p:cNvSpPr>
            <a:spLocks noChangeArrowheads="1"/>
          </p:cNvSpPr>
          <p:nvPr/>
        </p:nvSpPr>
        <p:spPr bwMode="auto">
          <a:xfrm>
            <a:off x="2330450" y="4629150"/>
            <a:ext cx="1143000" cy="838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sz="1600">
                <a:ea typeface="微软雅黑" panose="020B0503020204020204" pitchFamily="34" charset="-122"/>
                <a:sym typeface="Arial" panose="020B0604020202020204" pitchFamily="34" charset="0"/>
              </a:rPr>
              <a:t>法律和</a:t>
            </a:r>
            <a:endParaRPr kumimoji="1" lang="zh-CN" altLang="en-US" sz="1600">
              <a:ea typeface="微软雅黑" panose="020B0503020204020204" pitchFamily="34" charset="-122"/>
              <a:sym typeface="Arial" panose="020B0604020202020204" pitchFamily="34" charset="0"/>
            </a:endParaRPr>
          </a:p>
          <a:p>
            <a:pPr algn="ctr"/>
            <a:r>
              <a:rPr kumimoji="1" lang="zh-CN" altLang="en-US" sz="1600">
                <a:ea typeface="微软雅黑" panose="020B0503020204020204" pitchFamily="34" charset="-122"/>
                <a:sym typeface="Arial" panose="020B0604020202020204" pitchFamily="34" charset="0"/>
              </a:rPr>
              <a:t>其他要求</a:t>
            </a:r>
            <a:endParaRPr kumimoji="1" lang="zh-CN" altLang="en-US" sz="2000">
              <a:ea typeface="微软雅黑" panose="020B0503020204020204" pitchFamily="34" charset="-122"/>
              <a:sym typeface="Arial" panose="020B0604020202020204" pitchFamily="34" charset="0"/>
            </a:endParaRPr>
          </a:p>
        </p:txBody>
      </p:sp>
      <p:sp>
        <p:nvSpPr>
          <p:cNvPr id="47" name="Line 39"/>
          <p:cNvSpPr>
            <a:spLocks noChangeShapeType="1"/>
          </p:cNvSpPr>
          <p:nvPr/>
        </p:nvSpPr>
        <p:spPr bwMode="auto">
          <a:xfrm>
            <a:off x="3473450" y="5086350"/>
            <a:ext cx="6858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8195"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01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基本概念</a:t>
            </a:r>
            <a:endParaRPr lang="zh-CN" altLang="zh-CN">
              <a:solidFill>
                <a:schemeClr val="bg1"/>
              </a:solidFill>
              <a:ea typeface="微软雅黑" panose="020B0503020204020204" pitchFamily="34" charset="-122"/>
              <a:sym typeface="Arial" panose="020B0604020202020204" pitchFamily="34" charset="0"/>
            </a:endParaRPr>
          </a:p>
        </p:txBody>
      </p:sp>
      <p:sp>
        <p:nvSpPr>
          <p:cNvPr id="8196"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2</a:t>
            </a:r>
            <a:r>
              <a:rPr lang="zh-CN" altLang="en-US" sz="2400">
                <a:solidFill>
                  <a:srgbClr val="5F5E5C"/>
                </a:solidFill>
                <a:ea typeface="微软雅黑" panose="020B0503020204020204" pitchFamily="34" charset="-122"/>
                <a:sym typeface="Arial" panose="020B0604020202020204" pitchFamily="34" charset="0"/>
              </a:rPr>
              <a:t>、事故和事故隐患</a:t>
            </a:r>
            <a:endParaRPr lang="zh-CN" altLang="en-US" sz="2400">
              <a:ea typeface="微软雅黑" panose="020B0503020204020204" pitchFamily="34" charset="-122"/>
              <a:sym typeface="Arial" panose="020B0604020202020204" pitchFamily="34" charset="0"/>
            </a:endParaRPr>
          </a:p>
        </p:txBody>
      </p:sp>
      <p:sp>
        <p:nvSpPr>
          <p:cNvPr id="8197" name="Rectangle 3"/>
          <p:cNvSpPr>
            <a:spLocks noChangeArrowheads="1"/>
          </p:cNvSpPr>
          <p:nvPr/>
        </p:nvSpPr>
        <p:spPr bwMode="auto">
          <a:xfrm>
            <a:off x="2343150" y="1797050"/>
            <a:ext cx="8001000" cy="47910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chemeClr val="bg1"/>
              </a:solidFill>
              <a:ea typeface="微软雅黑" panose="020B0503020204020204" pitchFamily="34" charset="-122"/>
              <a:sym typeface="Arial" panose="020B0604020202020204" pitchFamily="34" charset="0"/>
            </a:endParaRPr>
          </a:p>
        </p:txBody>
      </p:sp>
      <p:sp>
        <p:nvSpPr>
          <p:cNvPr id="8198" name="Text Box 4"/>
          <p:cNvSpPr txBox="1">
            <a:spLocks noChangeArrowheads="1"/>
          </p:cNvSpPr>
          <p:nvPr/>
        </p:nvSpPr>
        <p:spPr bwMode="auto">
          <a:xfrm>
            <a:off x="1733550" y="1644650"/>
            <a:ext cx="8610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chemeClr val="bg1"/>
              </a:solidFill>
              <a:ea typeface="微软雅黑" panose="020B0503020204020204" pitchFamily="34" charset="-122"/>
              <a:sym typeface="Arial" panose="020B0604020202020204" pitchFamily="34" charset="0"/>
            </a:endParaRPr>
          </a:p>
        </p:txBody>
      </p:sp>
      <p:sp>
        <p:nvSpPr>
          <p:cNvPr id="8199" name="Line 5"/>
          <p:cNvSpPr>
            <a:spLocks noChangeShapeType="1"/>
          </p:cNvSpPr>
          <p:nvPr/>
        </p:nvSpPr>
        <p:spPr bwMode="auto">
          <a:xfrm flipH="1">
            <a:off x="2343150" y="1814513"/>
            <a:ext cx="1543050" cy="478313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0" name="Line 6"/>
          <p:cNvSpPr>
            <a:spLocks noChangeShapeType="1"/>
          </p:cNvSpPr>
          <p:nvPr/>
        </p:nvSpPr>
        <p:spPr bwMode="auto">
          <a:xfrm>
            <a:off x="3886200" y="1814513"/>
            <a:ext cx="2266950" cy="470693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1" name="Line 7"/>
          <p:cNvSpPr>
            <a:spLocks noChangeShapeType="1"/>
          </p:cNvSpPr>
          <p:nvPr/>
        </p:nvSpPr>
        <p:spPr bwMode="auto">
          <a:xfrm flipH="1">
            <a:off x="2501900" y="5983288"/>
            <a:ext cx="3382963"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2" name="Line 8"/>
          <p:cNvSpPr>
            <a:spLocks noChangeShapeType="1"/>
          </p:cNvSpPr>
          <p:nvPr/>
        </p:nvSpPr>
        <p:spPr bwMode="auto">
          <a:xfrm>
            <a:off x="3424238" y="3090863"/>
            <a:ext cx="107632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3" name="Line 9"/>
          <p:cNvSpPr>
            <a:spLocks noChangeShapeType="1"/>
          </p:cNvSpPr>
          <p:nvPr/>
        </p:nvSpPr>
        <p:spPr bwMode="auto">
          <a:xfrm>
            <a:off x="3271838" y="3686175"/>
            <a:ext cx="15367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4" name="Line 10"/>
          <p:cNvSpPr>
            <a:spLocks noChangeShapeType="1"/>
          </p:cNvSpPr>
          <p:nvPr/>
        </p:nvSpPr>
        <p:spPr bwMode="auto">
          <a:xfrm>
            <a:off x="2963863" y="4451350"/>
            <a:ext cx="215265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5" name="Line 11"/>
          <p:cNvSpPr>
            <a:spLocks noChangeShapeType="1"/>
          </p:cNvSpPr>
          <p:nvPr/>
        </p:nvSpPr>
        <p:spPr bwMode="auto">
          <a:xfrm>
            <a:off x="2655888" y="5302250"/>
            <a:ext cx="2921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6" name="Line 12"/>
          <p:cNvSpPr>
            <a:spLocks noChangeShapeType="1"/>
          </p:cNvSpPr>
          <p:nvPr/>
        </p:nvSpPr>
        <p:spPr bwMode="auto">
          <a:xfrm>
            <a:off x="4808538" y="3090863"/>
            <a:ext cx="492125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7" name="Line 13"/>
          <p:cNvSpPr>
            <a:spLocks noChangeShapeType="1"/>
          </p:cNvSpPr>
          <p:nvPr/>
        </p:nvSpPr>
        <p:spPr bwMode="auto">
          <a:xfrm>
            <a:off x="5424488" y="4451350"/>
            <a:ext cx="43053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8" name="Line 14"/>
          <p:cNvSpPr>
            <a:spLocks noChangeShapeType="1"/>
          </p:cNvSpPr>
          <p:nvPr/>
        </p:nvSpPr>
        <p:spPr bwMode="auto">
          <a:xfrm>
            <a:off x="5884863" y="5302250"/>
            <a:ext cx="399732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09" name="Line 15"/>
          <p:cNvSpPr>
            <a:spLocks noChangeShapeType="1"/>
          </p:cNvSpPr>
          <p:nvPr/>
        </p:nvSpPr>
        <p:spPr bwMode="auto">
          <a:xfrm>
            <a:off x="6192838" y="5983288"/>
            <a:ext cx="353695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10" name="Text Box 16"/>
          <p:cNvSpPr txBox="1">
            <a:spLocks noChangeArrowheads="1"/>
          </p:cNvSpPr>
          <p:nvPr/>
        </p:nvSpPr>
        <p:spPr bwMode="auto">
          <a:xfrm>
            <a:off x="2952750" y="5530850"/>
            <a:ext cx="2152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chemeClr val="bg1"/>
                </a:solidFill>
                <a:ea typeface="微软雅黑" panose="020B0503020204020204" pitchFamily="34" charset="-122"/>
                <a:sym typeface="Arial" panose="020B0604020202020204" pitchFamily="34" charset="0"/>
              </a:rPr>
              <a:t>&gt;1000</a:t>
            </a:r>
            <a:endParaRPr lang="en-US" altLang="zh-CN" sz="1600" b="1">
              <a:solidFill>
                <a:schemeClr val="bg1"/>
              </a:solidFill>
              <a:ea typeface="微软雅黑" panose="020B0503020204020204" pitchFamily="34" charset="-122"/>
              <a:sym typeface="Arial" panose="020B0604020202020204" pitchFamily="34" charset="0"/>
            </a:endParaRPr>
          </a:p>
        </p:txBody>
      </p:sp>
      <p:sp>
        <p:nvSpPr>
          <p:cNvPr id="8211" name="Text Box 17"/>
          <p:cNvSpPr txBox="1">
            <a:spLocks noChangeArrowheads="1"/>
          </p:cNvSpPr>
          <p:nvPr/>
        </p:nvSpPr>
        <p:spPr bwMode="auto">
          <a:xfrm>
            <a:off x="3117850" y="4537075"/>
            <a:ext cx="19986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chemeClr val="bg1"/>
                </a:solidFill>
                <a:ea typeface="微软雅黑" panose="020B0503020204020204" pitchFamily="34" charset="-122"/>
                <a:sym typeface="Arial" panose="020B0604020202020204" pitchFamily="34" charset="0"/>
              </a:rPr>
              <a:t>300</a:t>
            </a:r>
            <a:endParaRPr lang="en-US" altLang="zh-CN" sz="1600" b="1">
              <a:solidFill>
                <a:schemeClr val="bg1"/>
              </a:solidFill>
              <a:ea typeface="微软雅黑" panose="020B0503020204020204" pitchFamily="34" charset="-122"/>
              <a:sym typeface="Arial" panose="020B0604020202020204" pitchFamily="34" charset="0"/>
            </a:endParaRPr>
          </a:p>
        </p:txBody>
      </p:sp>
      <p:sp>
        <p:nvSpPr>
          <p:cNvPr id="8212" name="Text Box 18"/>
          <p:cNvSpPr txBox="1">
            <a:spLocks noChangeArrowheads="1"/>
          </p:cNvSpPr>
          <p:nvPr/>
        </p:nvSpPr>
        <p:spPr bwMode="auto">
          <a:xfrm>
            <a:off x="2466975" y="4941888"/>
            <a:ext cx="3228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无伤害、无损失事故</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13" name="Text Box 19"/>
          <p:cNvSpPr txBox="1">
            <a:spLocks noChangeArrowheads="1"/>
          </p:cNvSpPr>
          <p:nvPr/>
        </p:nvSpPr>
        <p:spPr bwMode="auto">
          <a:xfrm>
            <a:off x="3243263" y="3771900"/>
            <a:ext cx="1536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chemeClr val="bg1"/>
                </a:solidFill>
                <a:ea typeface="微软雅黑" panose="020B0503020204020204" pitchFamily="34" charset="-122"/>
                <a:sym typeface="Arial" panose="020B0604020202020204" pitchFamily="34" charset="0"/>
              </a:rPr>
              <a:t>30</a:t>
            </a:r>
            <a:endParaRPr lang="en-US" altLang="zh-CN" sz="1600" b="1">
              <a:solidFill>
                <a:schemeClr val="bg1"/>
              </a:solidFill>
              <a:ea typeface="微软雅黑" panose="020B0503020204020204" pitchFamily="34" charset="-122"/>
              <a:sym typeface="Arial" panose="020B0604020202020204" pitchFamily="34" charset="0"/>
            </a:endParaRPr>
          </a:p>
        </p:txBody>
      </p:sp>
      <p:sp>
        <p:nvSpPr>
          <p:cNvPr id="8214" name="Text Box 20"/>
          <p:cNvSpPr txBox="1">
            <a:spLocks noChangeArrowheads="1"/>
          </p:cNvSpPr>
          <p:nvPr/>
        </p:nvSpPr>
        <p:spPr bwMode="auto">
          <a:xfrm>
            <a:off x="3089275" y="4111625"/>
            <a:ext cx="19986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财产损失</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15" name="Text Box 21"/>
          <p:cNvSpPr txBox="1">
            <a:spLocks noChangeArrowheads="1"/>
          </p:cNvSpPr>
          <p:nvPr/>
        </p:nvSpPr>
        <p:spPr bwMode="auto">
          <a:xfrm>
            <a:off x="3527425" y="3141663"/>
            <a:ext cx="9223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chemeClr val="bg1"/>
                </a:solidFill>
                <a:ea typeface="微软雅黑" panose="020B0503020204020204" pitchFamily="34" charset="-122"/>
                <a:sym typeface="Arial" panose="020B0604020202020204" pitchFamily="34" charset="0"/>
              </a:rPr>
              <a:t>10</a:t>
            </a:r>
            <a:endParaRPr lang="en-US" altLang="zh-CN" sz="1600" b="1">
              <a:solidFill>
                <a:schemeClr val="bg1"/>
              </a:solidFill>
              <a:ea typeface="微软雅黑" panose="020B0503020204020204" pitchFamily="34" charset="-122"/>
              <a:sym typeface="Arial" panose="020B0604020202020204" pitchFamily="34" charset="0"/>
            </a:endParaRPr>
          </a:p>
        </p:txBody>
      </p:sp>
      <p:sp>
        <p:nvSpPr>
          <p:cNvPr id="8216" name="Text Box 22"/>
          <p:cNvSpPr txBox="1">
            <a:spLocks noChangeArrowheads="1"/>
          </p:cNvSpPr>
          <p:nvPr/>
        </p:nvSpPr>
        <p:spPr bwMode="auto">
          <a:xfrm>
            <a:off x="3359150" y="3397250"/>
            <a:ext cx="1230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轻伤</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17" name="Text Box 23"/>
          <p:cNvSpPr txBox="1">
            <a:spLocks noChangeArrowheads="1"/>
          </p:cNvSpPr>
          <p:nvPr/>
        </p:nvSpPr>
        <p:spPr bwMode="auto">
          <a:xfrm>
            <a:off x="3640138" y="2276475"/>
            <a:ext cx="6159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chemeClr val="bg1"/>
                </a:solidFill>
                <a:ea typeface="微软雅黑" panose="020B0503020204020204" pitchFamily="34" charset="-122"/>
                <a:sym typeface="Arial" panose="020B0604020202020204" pitchFamily="34" charset="0"/>
              </a:rPr>
              <a:t>1</a:t>
            </a:r>
            <a:endParaRPr lang="en-US" altLang="zh-CN" sz="1600" b="1">
              <a:solidFill>
                <a:schemeClr val="bg1"/>
              </a:solidFill>
              <a:ea typeface="微软雅黑" panose="020B0503020204020204" pitchFamily="34" charset="-122"/>
              <a:sym typeface="Arial" panose="020B0604020202020204" pitchFamily="34" charset="0"/>
            </a:endParaRPr>
          </a:p>
        </p:txBody>
      </p:sp>
      <p:sp>
        <p:nvSpPr>
          <p:cNvPr id="8218" name="Text Box 24"/>
          <p:cNvSpPr txBox="1">
            <a:spLocks noChangeArrowheads="1"/>
          </p:cNvSpPr>
          <p:nvPr/>
        </p:nvSpPr>
        <p:spPr bwMode="auto">
          <a:xfrm>
            <a:off x="3425825" y="2657475"/>
            <a:ext cx="1230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死亡、重伤</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19" name="Line 25"/>
          <p:cNvSpPr>
            <a:spLocks noChangeShapeType="1"/>
          </p:cNvSpPr>
          <p:nvPr/>
        </p:nvSpPr>
        <p:spPr bwMode="auto">
          <a:xfrm>
            <a:off x="3886200" y="1814513"/>
            <a:ext cx="55356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0" name="Line 26"/>
          <p:cNvSpPr>
            <a:spLocks noChangeShapeType="1"/>
          </p:cNvSpPr>
          <p:nvPr/>
        </p:nvSpPr>
        <p:spPr bwMode="auto">
          <a:xfrm>
            <a:off x="5270500" y="1814513"/>
            <a:ext cx="922338" cy="1446212"/>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1" name="Line 27"/>
          <p:cNvSpPr>
            <a:spLocks noChangeShapeType="1"/>
          </p:cNvSpPr>
          <p:nvPr/>
        </p:nvSpPr>
        <p:spPr bwMode="auto">
          <a:xfrm>
            <a:off x="6653213" y="3941763"/>
            <a:ext cx="307975" cy="509587"/>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2" name="Line 28"/>
          <p:cNvSpPr>
            <a:spLocks noChangeShapeType="1"/>
          </p:cNvSpPr>
          <p:nvPr/>
        </p:nvSpPr>
        <p:spPr bwMode="auto">
          <a:xfrm>
            <a:off x="8805863" y="5302250"/>
            <a:ext cx="615950" cy="6810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3" name="Line 29"/>
          <p:cNvSpPr>
            <a:spLocks noChangeShapeType="1"/>
          </p:cNvSpPr>
          <p:nvPr/>
        </p:nvSpPr>
        <p:spPr bwMode="auto">
          <a:xfrm>
            <a:off x="8653463" y="4451350"/>
            <a:ext cx="614362" cy="850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4" name="Text Box 30"/>
          <p:cNvSpPr txBox="1">
            <a:spLocks noChangeArrowheads="1"/>
          </p:cNvSpPr>
          <p:nvPr/>
        </p:nvSpPr>
        <p:spPr bwMode="auto">
          <a:xfrm>
            <a:off x="7883525" y="5473700"/>
            <a:ext cx="1230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事故隐患</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25" name="Text Box 31"/>
          <p:cNvSpPr txBox="1">
            <a:spLocks noChangeArrowheads="1"/>
          </p:cNvSpPr>
          <p:nvPr/>
        </p:nvSpPr>
        <p:spPr bwMode="auto">
          <a:xfrm>
            <a:off x="6653213" y="4706938"/>
            <a:ext cx="2152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险肇事故</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26" name="Text Box 32"/>
          <p:cNvSpPr txBox="1">
            <a:spLocks noChangeArrowheads="1"/>
          </p:cNvSpPr>
          <p:nvPr/>
        </p:nvSpPr>
        <p:spPr bwMode="auto">
          <a:xfrm>
            <a:off x="6038850" y="3430588"/>
            <a:ext cx="1538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事故</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27" name="Line 33"/>
          <p:cNvSpPr>
            <a:spLocks noChangeShapeType="1"/>
          </p:cNvSpPr>
          <p:nvPr/>
        </p:nvSpPr>
        <p:spPr bwMode="auto">
          <a:xfrm>
            <a:off x="8191500" y="1814513"/>
            <a:ext cx="307975" cy="425450"/>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8" name="Line 34"/>
          <p:cNvSpPr>
            <a:spLocks noChangeShapeType="1"/>
          </p:cNvSpPr>
          <p:nvPr/>
        </p:nvSpPr>
        <p:spPr bwMode="auto">
          <a:xfrm>
            <a:off x="8805863" y="2665413"/>
            <a:ext cx="307975" cy="42545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29" name="Text Box 35"/>
          <p:cNvSpPr txBox="1">
            <a:spLocks noChangeArrowheads="1"/>
          </p:cNvSpPr>
          <p:nvPr/>
        </p:nvSpPr>
        <p:spPr bwMode="auto">
          <a:xfrm>
            <a:off x="6038850" y="2154238"/>
            <a:ext cx="4151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死亡和失时工伤事故</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30" name="Text Box 38"/>
          <p:cNvSpPr txBox="1">
            <a:spLocks noChangeArrowheads="1"/>
          </p:cNvSpPr>
          <p:nvPr/>
        </p:nvSpPr>
        <p:spPr bwMode="auto">
          <a:xfrm>
            <a:off x="7219950" y="6140450"/>
            <a:ext cx="2152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ea typeface="微软雅黑" panose="020B0503020204020204" pitchFamily="34" charset="-122"/>
                <a:sym typeface="Arial" panose="020B0604020202020204" pitchFamily="34" charset="0"/>
              </a:rPr>
              <a:t>危险源</a:t>
            </a:r>
            <a:endParaRPr lang="zh-CN" altLang="en-US" sz="1600" b="1">
              <a:solidFill>
                <a:schemeClr val="bg1"/>
              </a:solidFill>
              <a:ea typeface="微软雅黑" panose="020B0503020204020204" pitchFamily="34" charset="-122"/>
              <a:sym typeface="Arial" panose="020B0604020202020204" pitchFamily="34" charset="0"/>
            </a:endParaRPr>
          </a:p>
        </p:txBody>
      </p:sp>
      <p:sp>
        <p:nvSpPr>
          <p:cNvPr id="8231" name="Line 39"/>
          <p:cNvSpPr>
            <a:spLocks noChangeShapeType="1"/>
          </p:cNvSpPr>
          <p:nvPr/>
        </p:nvSpPr>
        <p:spPr bwMode="auto">
          <a:xfrm>
            <a:off x="9429750" y="5988050"/>
            <a:ext cx="53340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微软雅黑" panose="020B0503020204020204" pitchFamily="34" charset="-122"/>
              <a:sym typeface="Arial" panose="020B0604020202020204" pitchFamily="34" charset="0"/>
            </a:endParaRPr>
          </a:p>
        </p:txBody>
      </p:sp>
      <p:sp>
        <p:nvSpPr>
          <p:cNvPr id="8232" name="Text Box 40"/>
          <p:cNvSpPr txBox="1">
            <a:spLocks noChangeArrowheads="1"/>
          </p:cNvSpPr>
          <p:nvPr/>
        </p:nvSpPr>
        <p:spPr bwMode="auto">
          <a:xfrm>
            <a:off x="3028950" y="6140450"/>
            <a:ext cx="2152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chemeClr val="bg1"/>
                </a:solidFill>
                <a:ea typeface="微软雅黑" panose="020B0503020204020204" pitchFamily="34" charset="-122"/>
                <a:sym typeface="Arial" panose="020B0604020202020204" pitchFamily="34" charset="0"/>
              </a:rPr>
              <a:t>…………</a:t>
            </a:r>
            <a:endParaRPr lang="en-US" altLang="zh-CN" sz="1600" b="1">
              <a:solidFill>
                <a:schemeClr val="bg1"/>
              </a:solidFill>
              <a:ea typeface="微软雅黑" panose="020B0503020204020204" pitchFamily="34" charset="-122"/>
              <a:sym typeface="Arial" panose="020B0604020202020204" pitchFamily="34" charset="0"/>
            </a:endParaRP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911225" y="2133600"/>
            <a:ext cx="10440988" cy="1655763"/>
          </a:xfrm>
          <a:prstGeom prst="rect">
            <a:avLst/>
          </a:prstGeom>
          <a:solidFill>
            <a:schemeClr val="bg1"/>
          </a:solidFill>
          <a:ln w="25400">
            <a:solidFill>
              <a:srgbClr val="BFBFB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9219" name="燕尾形 2"/>
          <p:cNvSpPr>
            <a:spLocks noChangeArrowheads="1"/>
          </p:cNvSpPr>
          <p:nvPr/>
        </p:nvSpPr>
        <p:spPr bwMode="auto">
          <a:xfrm>
            <a:off x="1273175" y="363538"/>
            <a:ext cx="3022600" cy="431800"/>
          </a:xfrm>
          <a:prstGeom prst="chevron">
            <a:avLst>
              <a:gd name="adj" fmla="val 26704"/>
            </a:avLst>
          </a:prstGeom>
          <a:solidFill>
            <a:srgbClr val="CD1F06"/>
          </a:solidFill>
          <a:ln>
            <a:noFill/>
          </a:ln>
          <a:extLst>
            <a:ext uri="{91240B29-F687-4F45-9708-019B960494DF}">
              <a14:hiddenLine xmlns:a14="http://schemas.microsoft.com/office/drawing/2010/main" w="3175">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sym typeface="Arial" panose="020B0604020202020204" pitchFamily="34" charset="0"/>
            </a:endParaRPr>
          </a:p>
        </p:txBody>
      </p:sp>
      <p:sp>
        <p:nvSpPr>
          <p:cNvPr id="9220" name="TextBox 6"/>
          <p:cNvSpPr>
            <a:spLocks noChangeArrowheads="1"/>
          </p:cNvSpPr>
          <p:nvPr/>
        </p:nvSpPr>
        <p:spPr bwMode="auto">
          <a:xfrm>
            <a:off x="1631950" y="439738"/>
            <a:ext cx="2266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chemeClr val="bg1"/>
                </a:solidFill>
                <a:ea typeface="微软雅黑" panose="020B0503020204020204" pitchFamily="34" charset="-122"/>
                <a:sym typeface="Arial" panose="020B0604020202020204" pitchFamily="34" charset="0"/>
              </a:rPr>
              <a:t>01  </a:t>
            </a:r>
            <a:r>
              <a:rPr lang="en-US" altLang="zh-CN">
                <a:solidFill>
                  <a:schemeClr val="bg1"/>
                </a:solidFill>
                <a:ea typeface="微软雅黑" panose="020B0503020204020204" pitchFamily="34" charset="-122"/>
                <a:sym typeface="Arial" panose="020B0604020202020204" pitchFamily="34" charset="0"/>
              </a:rPr>
              <a:t> </a:t>
            </a:r>
            <a:r>
              <a:rPr lang="zh-CN" altLang="en-US">
                <a:solidFill>
                  <a:schemeClr val="bg1"/>
                </a:solidFill>
                <a:ea typeface="微软雅黑" panose="020B0503020204020204" pitchFamily="34" charset="-122"/>
                <a:sym typeface="Arial" panose="020B0604020202020204" pitchFamily="34" charset="0"/>
              </a:rPr>
              <a:t>基本概念</a:t>
            </a:r>
            <a:endParaRPr lang="zh-CN" altLang="zh-CN">
              <a:solidFill>
                <a:schemeClr val="bg1"/>
              </a:solidFill>
              <a:ea typeface="微软雅黑" panose="020B0503020204020204" pitchFamily="34" charset="-122"/>
              <a:sym typeface="Arial" panose="020B0604020202020204" pitchFamily="34" charset="0"/>
            </a:endParaRPr>
          </a:p>
        </p:txBody>
      </p:sp>
      <p:sp>
        <p:nvSpPr>
          <p:cNvPr id="9221" name="TextBox 8"/>
          <p:cNvSpPr>
            <a:spLocks noChangeArrowheads="1"/>
          </p:cNvSpPr>
          <p:nvPr/>
        </p:nvSpPr>
        <p:spPr bwMode="auto">
          <a:xfrm>
            <a:off x="768350" y="11668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5F5E5C"/>
                </a:solidFill>
                <a:ea typeface="微软雅黑" panose="020B0503020204020204" pitchFamily="34" charset="-122"/>
                <a:sym typeface="Arial" panose="020B0604020202020204" pitchFamily="34" charset="0"/>
              </a:rPr>
              <a:t>3</a:t>
            </a:r>
            <a:r>
              <a:rPr lang="zh-CN" altLang="en-US" sz="2400">
                <a:solidFill>
                  <a:srgbClr val="5F5E5C"/>
                </a:solidFill>
                <a:ea typeface="微软雅黑" panose="020B0503020204020204" pitchFamily="34" charset="-122"/>
                <a:sym typeface="Arial" panose="020B0604020202020204" pitchFamily="34" charset="0"/>
              </a:rPr>
              <a:t>、安全生产管理</a:t>
            </a:r>
            <a:endParaRPr lang="zh-CN" altLang="en-US" sz="2400">
              <a:ea typeface="微软雅黑" panose="020B0503020204020204" pitchFamily="34" charset="-122"/>
              <a:sym typeface="Arial" panose="020B0604020202020204" pitchFamily="34" charset="0"/>
            </a:endParaRPr>
          </a:p>
        </p:txBody>
      </p:sp>
      <p:sp>
        <p:nvSpPr>
          <p:cNvPr id="2" name="矩形 1"/>
          <p:cNvSpPr/>
          <p:nvPr/>
        </p:nvSpPr>
        <p:spPr>
          <a:xfrm>
            <a:off x="1176338" y="2300288"/>
            <a:ext cx="9959975" cy="1338828"/>
          </a:xfrm>
          <a:prstGeom prst="rect">
            <a:avLst/>
          </a:prstGeom>
        </p:spPr>
        <p:txBody>
          <a:bodyPr>
            <a:spAutoFit/>
          </a:bodyPr>
          <a:lstStyle/>
          <a:p>
            <a:pPr>
              <a:lnSpc>
                <a:spcPct val="150000"/>
              </a:lnSpc>
              <a:defRPr/>
            </a:pPr>
            <a:r>
              <a:rPr lang="zh-CN" altLang="en-US" dirty="0">
                <a:solidFill>
                  <a:schemeClr val="tx1">
                    <a:lumMod val="65000"/>
                    <a:lumOff val="35000"/>
                  </a:schemeClr>
                </a:solidFill>
                <a:ea typeface="微软雅黑" panose="020B0503020204020204" pitchFamily="34" charset="-122"/>
                <a:sym typeface="Arial" panose="020B0604020202020204" pitchFamily="34" charset="0"/>
              </a:rPr>
              <a:t>针对人们生产过程的安全问题，运用有效的资源，发挥人们的智慧，通过人们的努力，进行有关决策、计划、组织和控制等活动，实现生产过程中人与机器设备、物料、环境的和谐，达到安全生产的目标。</a:t>
            </a:r>
            <a:endParaRPr lang="zh-CN" altLang="en-US"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9223" name="Rectangle 5"/>
          <p:cNvSpPr>
            <a:spLocks noChangeArrowheads="1"/>
          </p:cNvSpPr>
          <p:nvPr/>
        </p:nvSpPr>
        <p:spPr bwMode="auto">
          <a:xfrm>
            <a:off x="4367213" y="4322763"/>
            <a:ext cx="2381250" cy="13382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solidFill>
                  <a:schemeClr val="bg1"/>
                </a:solidFill>
                <a:ea typeface="微软雅黑" panose="020B0503020204020204" pitchFamily="34" charset="-122"/>
                <a:sym typeface="Arial" panose="020B0604020202020204" pitchFamily="34" charset="0"/>
              </a:rPr>
              <a:t>人的不安全行为</a:t>
            </a:r>
            <a:endParaRPr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lang="zh-CN" altLang="en-US">
                <a:solidFill>
                  <a:schemeClr val="bg1"/>
                </a:solidFill>
                <a:ea typeface="微软雅黑" panose="020B0503020204020204" pitchFamily="34" charset="-122"/>
                <a:sym typeface="Arial" panose="020B0604020202020204" pitchFamily="34" charset="0"/>
              </a:rPr>
              <a:t>物的不安全状态</a:t>
            </a:r>
            <a:endParaRPr lang="zh-CN" altLang="en-US">
              <a:solidFill>
                <a:schemeClr val="bg1"/>
              </a:solidFill>
              <a:ea typeface="微软雅黑" panose="020B0503020204020204" pitchFamily="34" charset="-122"/>
              <a:sym typeface="Arial" panose="020B0604020202020204" pitchFamily="34" charset="0"/>
            </a:endParaRPr>
          </a:p>
          <a:p>
            <a:pPr algn="ctr" eaLnBrk="1" hangingPunct="1">
              <a:lnSpc>
                <a:spcPct val="150000"/>
              </a:lnSpc>
            </a:pPr>
            <a:r>
              <a:rPr lang="zh-CN" altLang="en-US">
                <a:solidFill>
                  <a:schemeClr val="bg1"/>
                </a:solidFill>
                <a:ea typeface="微软雅黑" panose="020B0503020204020204" pitchFamily="34" charset="-122"/>
                <a:sym typeface="Arial" panose="020B0604020202020204" pitchFamily="34" charset="0"/>
              </a:rPr>
              <a:t>管理上的缺陷</a:t>
            </a:r>
            <a:endParaRPr lang="zh-CN" altLang="en-US">
              <a:solidFill>
                <a:schemeClr val="bg1"/>
              </a:solidFill>
              <a:ea typeface="微软雅黑" panose="020B0503020204020204" pitchFamily="34" charset="-122"/>
              <a:sym typeface="Arial" panose="020B0604020202020204" pitchFamily="34" charset="0"/>
            </a:endParaRPr>
          </a:p>
        </p:txBody>
      </p:sp>
      <p:sp>
        <p:nvSpPr>
          <p:cNvPr id="9224" name="Rectangle 6"/>
          <p:cNvSpPr>
            <a:spLocks noChangeArrowheads="1"/>
          </p:cNvSpPr>
          <p:nvPr/>
        </p:nvSpPr>
        <p:spPr bwMode="auto">
          <a:xfrm>
            <a:off x="1487488" y="4652963"/>
            <a:ext cx="1655762" cy="45890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solidFill>
                  <a:schemeClr val="bg1"/>
                </a:solidFill>
                <a:ea typeface="微软雅黑" panose="020B0503020204020204" pitchFamily="34" charset="-122"/>
                <a:sym typeface="Arial" panose="020B0604020202020204" pitchFamily="34" charset="0"/>
              </a:rPr>
              <a:t>导致事故</a:t>
            </a:r>
            <a:endParaRPr lang="zh-CN" altLang="en-US">
              <a:solidFill>
                <a:schemeClr val="bg1"/>
              </a:solidFill>
              <a:ea typeface="微软雅黑" panose="020B0503020204020204" pitchFamily="34" charset="-122"/>
              <a:sym typeface="Arial" panose="020B0604020202020204" pitchFamily="34" charset="0"/>
            </a:endParaRPr>
          </a:p>
        </p:txBody>
      </p:sp>
      <p:sp>
        <p:nvSpPr>
          <p:cNvPr id="10" name="AutoShape 8"/>
          <p:cNvSpPr>
            <a:spLocks noChangeArrowheads="1"/>
          </p:cNvSpPr>
          <p:nvPr/>
        </p:nvSpPr>
        <p:spPr bwMode="auto">
          <a:xfrm flipH="1">
            <a:off x="3287713" y="4652963"/>
            <a:ext cx="863600" cy="600075"/>
          </a:xfrm>
          <a:prstGeom prst="rightArrow">
            <a:avLst>
              <a:gd name="adj1" fmla="val 50000"/>
              <a:gd name="adj2" fmla="val 30000"/>
            </a:avLst>
          </a:prstGeom>
          <a:solidFill>
            <a:srgbClr val="FF9900"/>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b="1">
              <a:solidFill>
                <a:schemeClr val="accent6">
                  <a:lumMod val="75000"/>
                </a:schemeClr>
              </a:solidFill>
              <a:ea typeface="微软雅黑" panose="020B0503020204020204" pitchFamily="34" charset="-122"/>
              <a:sym typeface="Arial" panose="020B0604020202020204" pitchFamily="34" charset="0"/>
            </a:endParaRPr>
          </a:p>
        </p:txBody>
      </p:sp>
      <p:sp>
        <p:nvSpPr>
          <p:cNvPr id="9226" name="TextBox 2"/>
          <p:cNvSpPr txBox="1">
            <a:spLocks noChangeArrowheads="1"/>
          </p:cNvSpPr>
          <p:nvPr/>
        </p:nvSpPr>
        <p:spPr bwMode="auto">
          <a:xfrm>
            <a:off x="7967663" y="4808538"/>
            <a:ext cx="2881312" cy="3683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ea typeface="微软雅黑" panose="020B0503020204020204" pitchFamily="34" charset="-122"/>
                <a:sym typeface="Arial" panose="020B0604020202020204" pitchFamily="34" charset="0"/>
              </a:rPr>
              <a:t>制定标准、规章、规程等</a:t>
            </a:r>
            <a:endParaRPr lang="zh-CN" altLang="en-US">
              <a:solidFill>
                <a:schemeClr val="bg1"/>
              </a:solidFill>
              <a:ea typeface="微软雅黑" panose="020B0503020204020204" pitchFamily="34" charset="-122"/>
              <a:sym typeface="Arial" panose="020B0604020202020204" pitchFamily="34" charset="0"/>
            </a:endParaRPr>
          </a:p>
        </p:txBody>
      </p:sp>
      <p:sp>
        <p:nvSpPr>
          <p:cNvPr id="13" name="AutoShape 8"/>
          <p:cNvSpPr>
            <a:spLocks noChangeArrowheads="1"/>
          </p:cNvSpPr>
          <p:nvPr/>
        </p:nvSpPr>
        <p:spPr bwMode="auto">
          <a:xfrm flipH="1">
            <a:off x="6888163" y="4652963"/>
            <a:ext cx="863600" cy="600075"/>
          </a:xfrm>
          <a:prstGeom prst="rightArrow">
            <a:avLst>
              <a:gd name="adj1" fmla="val 50000"/>
              <a:gd name="adj2" fmla="val 30000"/>
            </a:avLst>
          </a:prstGeom>
          <a:solidFill>
            <a:srgbClr val="FF9900"/>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b="1">
              <a:solidFill>
                <a:schemeClr val="accent6">
                  <a:lumMod val="75000"/>
                </a:schemeClr>
              </a:solidFill>
              <a:ea typeface="微软雅黑" panose="020B0503020204020204" pitchFamily="34" charset="-122"/>
              <a:sym typeface="Arial" panose="020B0604020202020204" pitchFamily="34" charset="0"/>
            </a:endParaRPr>
          </a:p>
        </p:txBody>
      </p:sp>
      <p:pic>
        <p:nvPicPr>
          <p:cNvPr id="25" name="图片 24" descr="2"/>
          <p:cNvPicPr>
            <a:picLocks noChangeAspect="1"/>
          </p:cNvPicPr>
          <p:nvPr>
            <p:custDataLst>
              <p:tags r:id="rId1"/>
            </p:custDataLst>
          </p:nvPr>
        </p:nvPicPr>
        <p:blipFill>
          <a:blip r:embed="rId2">
            <a:alphaModFix amt="60000"/>
          </a:blip>
          <a:stretch>
            <a:fillRect/>
          </a:stretch>
        </p:blipFill>
        <p:spPr>
          <a:xfrm>
            <a:off x="2459990" y="3218180"/>
            <a:ext cx="3875405" cy="421005"/>
          </a:xfrm>
          <a:prstGeom prst="rect">
            <a:avLst/>
          </a:prstGeom>
        </p:spPr>
      </p:pic>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2.xml><?xml version="1.0" encoding="utf-8"?>
<p:tagLst xmlns:p="http://schemas.openxmlformats.org/presentationml/2006/main">
  <p:tag name="COMMONDATA" val="eyJoZGlkIjoiZDYyZWEzMGEyOTgzNjMyODIwYmE0OTZmMjRkNDUyMDEifQ=="/>
  <p:tag name="commondata" val="eyJoZGlkIjoiM2Q4Y2M0MTAxMGRmZTZkMWUzZjg0NGZmZDVmMDc3Nj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12573</Words>
  <Application>WPS 演示</Application>
  <PresentationFormat>宽屏</PresentationFormat>
  <Paragraphs>1566</Paragraphs>
  <Slides>77</Slides>
  <Notes>76</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6</vt:i4>
      </vt:variant>
      <vt:variant>
        <vt:lpstr>幻灯片标题</vt:lpstr>
      </vt:variant>
      <vt:variant>
        <vt:i4>77</vt:i4>
      </vt:variant>
    </vt:vector>
  </HeadingPairs>
  <TitlesOfParts>
    <vt:vector size="98" baseType="lpstr">
      <vt:lpstr>Arial</vt:lpstr>
      <vt:lpstr>宋体</vt:lpstr>
      <vt:lpstr>Wingdings</vt:lpstr>
      <vt:lpstr>Arial Unicode MS</vt:lpstr>
      <vt:lpstr>Calibri</vt:lpstr>
      <vt:lpstr>微软雅黑</vt:lpstr>
      <vt:lpstr>Wingdings</vt:lpstr>
      <vt:lpstr>Arial Unicode MS</vt:lpstr>
      <vt:lpstr>Times New Roman</vt:lpstr>
      <vt:lpstr>华文新魏</vt:lpstr>
      <vt:lpstr>楷体</vt:lpstr>
      <vt:lpstr>汉仪旗黑-85S</vt:lpstr>
      <vt:lpstr>黑体</vt:lpstr>
      <vt:lpstr>免费资料关注公众号:安全生产管理</vt:lpstr>
      <vt:lpstr>免费资料关注公众号:安全生产管理 </vt:lpstr>
      <vt:lpstr>Word.Document.8</vt:lpstr>
      <vt:lpstr>Word.Document.8</vt:lpstr>
      <vt:lpstr>Visio.Drawing.6</vt:lpstr>
      <vt:lpstr>Visio.Drawing.6</vt:lpstr>
      <vt:lpstr>PBrush</vt:lpstr>
      <vt:lpstr>Visio.Drawing.6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引导词及其意义</vt:lpstr>
      <vt:lpstr>常用HAZOP分析工艺参数</vt:lpstr>
      <vt:lpstr>分析程序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免费资料关注公众号:安全生产管理免费资料关注公众号:安全生产管理; 免费安全资料请添加微信:anquan2022</cp:keywords>
  <dc:description>海量安全资料加入知识星球:安全精品资料库</dc:description>
  <dc:subject>海量安全资料加入知识星球:安全精品资料库</dc:subject>
  <cp:category>海量安全资料加入知识星球:安全精品资料库</cp:category>
  <cp:lastModifiedBy>玲俐</cp:lastModifiedBy>
  <cp:revision>9</cp:revision>
  <dcterms:created xsi:type="dcterms:W3CDTF">2020-04-06T02:26:00Z</dcterms:created>
  <dcterms:modified xsi:type="dcterms:W3CDTF">2024-06-03T01:21:47Z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16814341B6104AE5928CF8CB7F5E0AE7_13</vt:lpwstr>
  </property>
</Properties>
</file>