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3"/>
    <p:sldId id="671" r:id="rId4"/>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5" r:id="rId31"/>
    <p:sldId id="292" r:id="rId33"/>
    <p:sldId id="294" r:id="rId34"/>
    <p:sldId id="296" r:id="rId35"/>
    <p:sldId id="297" r:id="rId36"/>
    <p:sldId id="298" r:id="rId37"/>
    <p:sldId id="299" r:id="rId38"/>
    <p:sldId id="300" r:id="rId39"/>
    <p:sldId id="301" r:id="rId40"/>
    <p:sldId id="302" r:id="rId41"/>
    <p:sldId id="304" r:id="rId42"/>
    <p:sldId id="303" r:id="rId43"/>
    <p:sldId id="286" r:id="rId44"/>
    <p:sldId id="287" r:id="rId45"/>
    <p:sldId id="288" r:id="rId46"/>
    <p:sldId id="289" r:id="rId47"/>
    <p:sldId id="290" r:id="rId48"/>
    <p:sldId id="291" r:id="rId49"/>
    <p:sldId id="258" r:id="rId50"/>
    <p:sldId id="259" r:id="rId51"/>
    <p:sldId id="260" r:id="rId52"/>
    <p:sldId id="305" r:id="rId53"/>
    <p:sldId id="306" r:id="rId54"/>
    <p:sldId id="307" r:id="rId55"/>
    <p:sldId id="308" r:id="rId56"/>
    <p:sldId id="309" r:id="rId57"/>
    <p:sldId id="310" r:id="rId58"/>
    <p:sldId id="672" r:id="rId59"/>
  </p:sldIdLst>
  <p:sldSz cx="9144000" cy="6858000" type="screen4x3"/>
  <p:notesSz cx="6858000" cy="9144000"/>
  <p:custDataLst>
    <p:tags r:id="rId64"/>
  </p:custDataLst>
  <p:defaultTextStyle>
    <a:defPPr>
      <a:defRPr lang="zh-CN"/>
    </a:defPPr>
    <a:lvl1pPr marL="0" lvl="0" indent="0" algn="l" defTabSz="914400" rtl="0" eaLnBrk="0" fontAlgn="base" latinLnBrk="0" hangingPunct="0">
      <a:lnSpc>
        <a:spcPct val="100000"/>
      </a:lnSpc>
      <a:spcBef>
        <a:spcPct val="0"/>
      </a:spcBef>
      <a:spcAft>
        <a:spcPct val="0"/>
      </a:spcAft>
      <a:buNone/>
      <a:defRPr sz="2800" b="1" i="0" u="none" kern="1200" baseline="0">
        <a:solidFill>
          <a:srgbClr val="FFFFFF"/>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rgbClr val="FFFFFF"/>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rgbClr val="FFFFFF"/>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rgbClr val="FFFFFF"/>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rgbClr val="FFFFFF"/>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800" b="1" i="0" u="none" kern="1200" baseline="0">
        <a:solidFill>
          <a:srgbClr val="FFFFFF"/>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800" b="1" i="0" u="none" kern="1200" baseline="0">
        <a:solidFill>
          <a:srgbClr val="FFFFFF"/>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800" b="1" i="0" u="none" kern="1200" baseline="0">
        <a:solidFill>
          <a:srgbClr val="FFFFFF"/>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800" b="1" i="0" u="none" kern="1200" baseline="0">
        <a:solidFill>
          <a:srgbClr val="FFFFFF"/>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448"/>
    <p:restoredTop sz="90929"/>
  </p:normalViewPr>
  <p:slideViewPr>
    <p:cSldViewPr showGuides="1">
      <p:cViewPr varScale="1">
        <p:scale>
          <a:sx n="67" d="100"/>
          <a:sy n="67" d="100"/>
        </p:scale>
        <p:origin x="-9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4" Type="http://schemas.openxmlformats.org/officeDocument/2006/relationships/tags" Target="tags/tag19.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smtClean="0"/>
            </a:lvl1pPr>
          </a:lstStyle>
          <a:p>
            <a:pPr marL="0" marR="0" lvl="0" indent="0" algn="l" defTabSz="914400" rtl="0" eaLnBrk="1" fontAlgn="base" latinLnBrk="0" hangingPunct="1">
              <a:lnSpc>
                <a:spcPct val="90000"/>
              </a:lnSpc>
              <a:spcBef>
                <a:spcPct val="20000"/>
              </a:spcBef>
              <a:spcAft>
                <a:spcPct val="0"/>
              </a:spcAft>
              <a:buClrTx/>
              <a:buSzTx/>
              <a:buFontTx/>
              <a:buNone/>
              <a:defRPr/>
            </a:pPr>
            <a:endParaRPr kumimoji="1" lang="en-US" altLang="zh-CN" sz="12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smtClean="0"/>
            </a:lvl1pPr>
          </a:lstStyle>
          <a:p>
            <a:pPr marL="0" marR="0" lvl="0" indent="0" algn="r" defTabSz="914400" rtl="0" eaLnBrk="1" fontAlgn="base" latinLnBrk="0" hangingPunct="1">
              <a:lnSpc>
                <a:spcPct val="90000"/>
              </a:lnSpc>
              <a:spcBef>
                <a:spcPct val="20000"/>
              </a:spcBef>
              <a:spcAft>
                <a:spcPct val="0"/>
              </a:spcAft>
              <a:buClrTx/>
              <a:buSzTx/>
              <a:buFontTx/>
              <a:buNone/>
              <a:defRPr/>
            </a:pPr>
            <a:endParaRPr kumimoji="1" lang="en-US" altLang="zh-CN" sz="12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4100"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smtClean="0"/>
            </a:lvl1pPr>
          </a:lstStyle>
          <a:p>
            <a:pPr marL="0" marR="0" lvl="0" indent="0" algn="l" defTabSz="914400" rtl="0" eaLnBrk="1" fontAlgn="base" latinLnBrk="0" hangingPunct="1">
              <a:lnSpc>
                <a:spcPct val="90000"/>
              </a:lnSpc>
              <a:spcBef>
                <a:spcPct val="20000"/>
              </a:spcBef>
              <a:spcAft>
                <a:spcPct val="0"/>
              </a:spcAft>
              <a:buClrTx/>
              <a:buSzTx/>
              <a:buFontTx/>
              <a:buNone/>
              <a:defRPr/>
            </a:pPr>
            <a:endParaRPr kumimoji="1" lang="en-US" altLang="zh-CN" sz="12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90000"/>
              </a:lnSpc>
              <a:spcBef>
                <a:spcPct val="20000"/>
              </a:spcBef>
              <a:spcAft>
                <a:spcPct val="0"/>
              </a:spcAft>
              <a:buClrTx/>
              <a:buSzTx/>
              <a:buFontTx/>
              <a:buNone/>
              <a:defRPr/>
            </a:pPr>
            <a:fld id="{E0DAF2D5-8D16-4439-A9E4-7175564000F9}" type="slidenum">
              <a:rPr kumimoji="1"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ea typeface="宋体" panose="02010600030101010101" pitchFamily="2" charset="-122"/>
                <a:cs typeface="+mn-cs"/>
              </a:rPr>
            </a:fld>
            <a:endParaRPr kumimoji="1" lang="en-US" altLang="zh-CN" sz="12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lnSpc>
                <a:spcPct val="90000"/>
              </a:lnSpc>
              <a:spcBef>
                <a:spcPct val="20000"/>
              </a:spcBef>
            </a:pPr>
            <a:fld id="{9A0DB2DC-4C9A-4742-B13C-FB6460FD3503}" type="slidenum">
              <a:rPr lang="en-US" altLang="zh-CN" b="1" dirty="0">
                <a:solidFill>
                  <a:srgbClr val="FFFFFF"/>
                </a:solidFill>
              </a:rPr>
            </a:fld>
            <a:endParaRPr lang="en-US" altLang="zh-CN" b="1" dirty="0">
              <a:solidFill>
                <a:srgbClr val="FFFFFF"/>
              </a:solidFill>
            </a:endParaRPr>
          </a:p>
        </p:txBody>
      </p:sp>
      <p:sp>
        <p:nvSpPr>
          <p:cNvPr id="33795" name="Rectangle 2"/>
          <p:cNvSpPr>
            <a:spLocks noTextEdit="1"/>
          </p:cNvSpPr>
          <p:nvPr>
            <p:ph type="sldImg"/>
          </p:nvPr>
        </p:nvSpPr>
        <p:spPr>
          <a:xfrm>
            <a:off x="1195388" y="706438"/>
            <a:ext cx="4516437" cy="3387725"/>
          </a:xfrm>
          <a:solidFill>
            <a:srgbClr val="FFFFFF">
              <a:alpha val="100000"/>
            </a:srgbClr>
          </a:solidFill>
          <a:ln/>
        </p:spPr>
      </p:sp>
      <p:sp>
        <p:nvSpPr>
          <p:cNvPr id="33796" name="Rectangle 3"/>
          <p:cNvSpPr/>
          <p:nvPr>
            <p:ph type="body" idx="1"/>
          </p:nvPr>
        </p:nvSpPr>
        <p:spPr>
          <a:xfrm>
            <a:off x="930275" y="4376738"/>
            <a:ext cx="5043488" cy="4095750"/>
          </a:xfrm>
          <a:solidFill>
            <a:srgbClr val="FFFFFF">
              <a:alpha val="100000"/>
            </a:srgbClr>
          </a:solidFill>
          <a:ln>
            <a:solidFill>
              <a:srgbClr val="000000">
                <a:alpha val="100000"/>
              </a:srgbClr>
            </a:solidFill>
            <a:miter/>
          </a:ln>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p:nvPr/>
        </p:nvGrpSpPr>
        <p:grpSpPr>
          <a:xfrm>
            <a:off x="0" y="0"/>
            <a:ext cx="9144000" cy="6918325"/>
            <a:chOff x="0" y="0"/>
            <a:chExt cx="5760" cy="4358"/>
          </a:xfrm>
        </p:grpSpPr>
        <p:sp>
          <p:nvSpPr>
            <p:cNvPr id="17"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ln>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18" name="Freeform 4"/>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ln>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19" name="Freeform 5"/>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20" name="Freeform 6"/>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ln>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21" name="Freeform 7"/>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22" name="Freeform 8"/>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ln>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23" name="Freeform 9"/>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24" name="Freeform 10"/>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zh-CN" altLang="en-US"/>
              <a:t>单击此处编辑母版标题样式</a:t>
            </a:r>
            <a:endParaRPr lang="zh-CN" altLang="en-US"/>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endParaRPr lang="zh-CN" altLang="en-US"/>
          </a:p>
        </p:txBody>
      </p:sp>
      <p:sp>
        <p:nvSpPr>
          <p:cNvPr id="25" name="Rectangle 13"/>
          <p:cNvSpPr>
            <a:spLocks noGrp="1" noChangeArrowheads="1"/>
          </p:cNvSpPr>
          <p:nvPr>
            <p:ph type="dt" sz="quarter" idx="2"/>
          </p:nvPr>
        </p:nvSpPr>
        <p:spPr bwMode="auto">
          <a:xfrm>
            <a:off x="685800" y="6248400"/>
            <a:ext cx="1905000" cy="457200"/>
          </a:xfrm>
          <a:prstGeom prst="rect">
            <a:avLst/>
          </a:prstGeom>
          <a:ln>
            <a:miter lim="800000"/>
          </a:ln>
        </p:spPr>
        <p:txBody>
          <a:bodyPr vert="horz" wrap="square" lIns="91440" tIns="45720" rIns="91440" bIns="45720" numCol="1" anchor="b" anchorCtr="0" compatLnSpc="1"/>
          <a:lstStyle>
            <a:lvl1pPr>
              <a:spcBef>
                <a:spcPct val="0"/>
              </a:spcBef>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 name="Rectangle 14"/>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spcBef>
                <a:spcPct val="0"/>
              </a:spcBef>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 name="Rectangle 15"/>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b" anchorCtr="0" compatLnSpc="1"/>
          <a:lstStyle>
            <a:lvl1pPr>
              <a:spcBef>
                <a:spcPct val="0"/>
              </a:spcBef>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0A5C9C-1049-4845-A4BB-6A61E0CC7BAC}"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a:t>单击此处编辑母版标题样式</a:t>
            </a:r>
            <a:endParaRPr lang="zh-CN" altLang="en-US"/>
          </a:p>
        </p:txBody>
      </p:sp>
      <p:sp>
        <p:nvSpPr>
          <p:cNvPr id="3" name="图表占位符 2"/>
          <p:cNvSpPr>
            <a:spLocks noGrp="1"/>
          </p:cNvSpPr>
          <p:nvPr>
            <p:ph type="chart" idx="1"/>
          </p:nvPr>
        </p:nvSpPr>
        <p:spPr>
          <a:xfrm>
            <a:off x="685800" y="1981200"/>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075" name="图片 15"/>
          <p:cNvPicPr>
            <a:picLocks noChangeAspect="1"/>
          </p:cNvPicPr>
          <p:nvPr userDrawn="1"/>
        </p:nvPicPr>
        <p:blipFill>
          <a:blip r:embed="rId2"/>
          <a:stretch>
            <a:fillRect/>
          </a:stretch>
        </p:blipFill>
        <p:spPr>
          <a:xfrm>
            <a:off x="0" y="1588"/>
            <a:ext cx="9144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advClick="0" advTm="3713">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p:grpSp>
        <p:nvGrpSpPr>
          <p:cNvPr id="1026" name="Group 2"/>
          <p:cNvGrpSpPr/>
          <p:nvPr userDrawn="1"/>
        </p:nvGrpSpPr>
        <p:grpSpPr>
          <a:xfrm>
            <a:off x="0" y="0"/>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ln>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3076" name="Freeform 4"/>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ln>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3077" name="Freeform 5"/>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3078" name="Freeform 6"/>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ln>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3079" name="Freeform 7"/>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3080" name="Freeform 8"/>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ln>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3081" name="Freeform 9"/>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3082" name="Freeform 10"/>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90000"/>
                </a:lnSpc>
                <a:spcBef>
                  <a:spcPct val="20000"/>
                </a:spcBef>
                <a:spcAft>
                  <a:spcPct val="0"/>
                </a:spcAft>
                <a:buClrTx/>
                <a:buSzTx/>
                <a:buFontTx/>
                <a:buNone/>
                <a:defRPr/>
              </a:pPr>
              <a:endParaRPr kumimoji="1" lang="zh-CN" altLang="en-US" sz="28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grpSp>
      <p:sp>
        <p:nvSpPr>
          <p:cNvPr id="1027" name="Rectangle 11"/>
          <p:cNvSpPr>
            <a:spLocks noGrp="1"/>
          </p:cNvSpPr>
          <p:nvPr>
            <p:ph type="title"/>
          </p:nvPr>
        </p:nvSpPr>
        <p:spPr>
          <a:xfrm>
            <a:off x="685800" y="609600"/>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ln>
        </p:spPr>
        <p:txBody>
          <a:bodyPr vert="horz" wrap="square" lIns="91440" tIns="45720" rIns="91440" bIns="45720" numCol="1" anchor="b" anchorCtr="0" compatLnSpc="1"/>
          <a:lstStyle>
            <a:lvl1pPr algn="l">
              <a:lnSpc>
                <a:spcPct val="100000"/>
              </a:lnSpc>
              <a:spcBef>
                <a:spcPct val="50000"/>
              </a:spcBef>
              <a:defRPr kumimoji="0" sz="1400" b="0" smtClean="0">
                <a:solidFill>
                  <a:schemeClr val="tx1"/>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ln>
        </p:spPr>
        <p:txBody>
          <a:bodyPr vert="horz" wrap="square" lIns="91440" tIns="45720" rIns="91440" bIns="45720" numCol="1" anchor="b" anchorCtr="0" compatLnSpc="1"/>
          <a:lstStyle>
            <a:lvl1pPr>
              <a:lnSpc>
                <a:spcPct val="100000"/>
              </a:lnSpc>
              <a:spcBef>
                <a:spcPct val="50000"/>
              </a:spcBef>
              <a:defRPr kumimoji="0" sz="1400" b="0" smtClean="0">
                <a:solidFill>
                  <a:schemeClr val="tx1"/>
                </a:solidFill>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ln>
        </p:spPr>
        <p:txBody>
          <a:bodyPr vert="horz" wrap="square" lIns="91440" tIns="45720" rIns="91440" bIns="45720" numCol="1" anchor="b" anchorCtr="0" compatLnSpc="1"/>
          <a:lstStyle>
            <a:lvl1pPr algn="r">
              <a:lnSpc>
                <a:spcPct val="100000"/>
              </a:lnSpc>
              <a:spcBef>
                <a:spcPct val="50000"/>
              </a:spcBef>
              <a:defRPr kumimoji="0" sz="1400" b="0">
                <a:solidFill>
                  <a:schemeClr val="tx1"/>
                </a:solidFill>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93CBC2B8-C980-4003-9524-740A3B6FB9A8}" type="slidenum">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1" name="Rectangle 15"/>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56346" y="188436"/>
            <a:ext cx="898096" cy="453553"/>
          </a:xfrm>
          <a:prstGeom prst="rect">
            <a:avLst/>
          </a:prstGeom>
          <a:solidFill>
            <a:schemeClr val="tx1"/>
          </a:solidFill>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b="1">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9.emf"/><Relationship Id="rId1"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0.emf"/><Relationship Id="rId1"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1.emf"/><Relationship Id="rId1"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2.emf"/><Relationship Id="rId1"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8.jpeg"/><Relationship Id="rId4" Type="http://schemas.openxmlformats.org/officeDocument/2006/relationships/tags" Target="../tags/tag16.xml"/><Relationship Id="rId3" Type="http://schemas.openxmlformats.org/officeDocument/2006/relationships/image" Target="../media/image17.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p:nvPr>
        </p:nvSpPr>
        <p:spPr>
          <a:xfrm>
            <a:off x="685800" y="2133600"/>
            <a:ext cx="77724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400"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华文彩云" pitchFamily="2" charset="-122"/>
                <a:cs typeface="+mj-cs"/>
              </a:rPr>
              <a:t>固体废物的处理与处置</a:t>
            </a:r>
            <a:endParaRPr kumimoji="1" lang="zh-CN" altLang="en-US" sz="4400"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华文彩云" pitchFamily="2" charset="-122"/>
              <a:cs typeface="+mj-cs"/>
            </a:endParaRPr>
          </a:p>
        </p:txBody>
      </p:sp>
      <p:sp>
        <p:nvSpPr>
          <p:cNvPr id="5123" name="Rectangle 3"/>
          <p:cNvSpPr>
            <a:spLocks noGrp="1"/>
          </p:cNvSpPr>
          <p:nvPr>
            <p:ph type="subTitle" idx="1"/>
          </p:nvPr>
        </p:nvSpPr>
        <p:spPr>
          <a:xfrm>
            <a:off x="1371600" y="3429000"/>
            <a:ext cx="6400800" cy="1752600"/>
          </a:xfrm>
          <a:ln/>
        </p:spPr>
        <p:txBody>
          <a:bodyPr vert="horz" wrap="square" lIns="91440" tIns="45720" rIns="91440" bIns="45720" anchor="t" anchorCtr="0"/>
          <a:p>
            <a:pPr eaLnBrk="1" hangingPunct="1">
              <a:buClrTx/>
              <a:buSzTx/>
            </a:pPr>
            <a:r>
              <a:rPr kumimoji="1" lang="zh-CN" altLang="en-US" sz="6000" dirty="0">
                <a:latin typeface="+mn-lt"/>
                <a:ea typeface="华文新魏" pitchFamily="2" charset="-122"/>
                <a:cs typeface="+mn-cs"/>
              </a:rPr>
              <a:t>工业固体废物</a:t>
            </a:r>
            <a:endParaRPr kumimoji="1" lang="zh-CN" altLang="en-US" sz="6000" dirty="0">
              <a:latin typeface="+mn-lt"/>
              <a:ea typeface="华文新魏" pitchFamily="2" charset="-122"/>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5652135" y="436485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202135" y="561278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6445250" y="561340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7688365" y="561278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ln/>
        </p:spPr>
        <p:txBody>
          <a:bodyPr vert="horz" wrap="square" lIns="91440" tIns="45720" rIns="91440" bIns="45720" anchor="ctr" anchorCtr="0"/>
          <a:p>
            <a:pPr eaLnBrk="1" hangingPunct="1"/>
            <a:r>
              <a:rPr lang="en-US" altLang="zh-CN" dirty="0"/>
              <a:t>4</a:t>
            </a:r>
            <a:r>
              <a:rPr lang="zh-CN" altLang="en-US" dirty="0"/>
              <a:t>）分析资源化的技术方法</a:t>
            </a:r>
            <a:endParaRPr lang="zh-CN" altLang="en-US" dirty="0"/>
          </a:p>
        </p:txBody>
      </p:sp>
      <p:sp>
        <p:nvSpPr>
          <p:cNvPr id="15363" name="Rectangle 3"/>
          <p:cNvSpPr>
            <a:spLocks noGrp="1"/>
          </p:cNvSpPr>
          <p:nvPr>
            <p:ph idx="1"/>
          </p:nvPr>
        </p:nvSpPr>
        <p:spPr>
          <a:ln/>
        </p:spPr>
        <p:txBody>
          <a:bodyPr vert="horz" wrap="square" lIns="91440" tIns="45720" rIns="91440" bIns="45720" anchor="t" anchorCtr="0"/>
          <a:p>
            <a:pPr eaLnBrk="1" hangingPunct="1"/>
            <a:r>
              <a:rPr lang="zh-CN" altLang="en-US" dirty="0"/>
              <a:t>相关技术的完善程度</a:t>
            </a:r>
            <a:endParaRPr lang="zh-CN" altLang="en-US" dirty="0"/>
          </a:p>
          <a:p>
            <a:pPr eaLnBrk="1" hangingPunct="1"/>
            <a:r>
              <a:rPr lang="zh-CN" altLang="en-US" dirty="0"/>
              <a:t>技术工艺的复杂程度</a:t>
            </a:r>
            <a:endParaRPr lang="zh-CN" altLang="en-US" dirty="0"/>
          </a:p>
          <a:p>
            <a:pPr eaLnBrk="1" hangingPunct="1"/>
            <a:r>
              <a:rPr lang="zh-CN" altLang="en-US" dirty="0"/>
              <a:t>设备规模、国产化程度</a:t>
            </a:r>
            <a:endParaRPr lang="zh-CN" altLang="en-US" dirty="0"/>
          </a:p>
          <a:p>
            <a:pPr eaLnBrk="1" hangingPunct="1"/>
            <a:r>
              <a:rPr lang="zh-CN" altLang="en-US" dirty="0"/>
              <a:t>实施的可行性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charRg st="0" end="10"/>
                                            </p:txEl>
                                          </p:spTgt>
                                        </p:tgtEl>
                                        <p:attrNameLst>
                                          <p:attrName>style.visibility</p:attrName>
                                        </p:attrNameLst>
                                      </p:cBhvr>
                                      <p:to>
                                        <p:strVal val="visible"/>
                                      </p:to>
                                    </p:set>
                                    <p:anim calcmode="lin" valueType="num">
                                      <p:cBhvr additive="base">
                                        <p:cTn id="13" dur="500" fill="hold"/>
                                        <p:tgtEl>
                                          <p:spTgt spid="15363">
                                            <p:txEl>
                                              <p:charRg st="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charRg st="0" end="1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charRg st="10" end="20"/>
                                            </p:txEl>
                                          </p:spTgt>
                                        </p:tgtEl>
                                        <p:attrNameLst>
                                          <p:attrName>style.visibility</p:attrName>
                                        </p:attrNameLst>
                                      </p:cBhvr>
                                      <p:to>
                                        <p:strVal val="visible"/>
                                      </p:to>
                                    </p:set>
                                    <p:anim calcmode="lin" valueType="num">
                                      <p:cBhvr additive="base">
                                        <p:cTn id="19" dur="500" fill="hold"/>
                                        <p:tgtEl>
                                          <p:spTgt spid="15363">
                                            <p:txEl>
                                              <p:charRg st="10" end="2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charRg st="10" end="2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charRg st="20" end="31"/>
                                            </p:txEl>
                                          </p:spTgt>
                                        </p:tgtEl>
                                        <p:attrNameLst>
                                          <p:attrName>style.visibility</p:attrName>
                                        </p:attrNameLst>
                                      </p:cBhvr>
                                      <p:to>
                                        <p:strVal val="visible"/>
                                      </p:to>
                                    </p:set>
                                    <p:anim calcmode="lin" valueType="num">
                                      <p:cBhvr additive="base">
                                        <p:cTn id="25" dur="500" fill="hold"/>
                                        <p:tgtEl>
                                          <p:spTgt spid="15363">
                                            <p:txEl>
                                              <p:charRg st="20" end="3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charRg st="20" end="3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charRg st="31" end="38"/>
                                            </p:txEl>
                                          </p:spTgt>
                                        </p:tgtEl>
                                        <p:attrNameLst>
                                          <p:attrName>style.visibility</p:attrName>
                                        </p:attrNameLst>
                                      </p:cBhvr>
                                      <p:to>
                                        <p:strVal val="visible"/>
                                      </p:to>
                                    </p:set>
                                    <p:anim calcmode="lin" valueType="num">
                                      <p:cBhvr additive="base">
                                        <p:cTn id="31" dur="500" fill="hold"/>
                                        <p:tgtEl>
                                          <p:spTgt spid="15363">
                                            <p:txEl>
                                              <p:charRg st="31" end="3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charRg st="31" end="3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ln/>
        </p:spPr>
        <p:txBody>
          <a:bodyPr vert="horz" wrap="square" lIns="91440" tIns="45720" rIns="91440" bIns="45720" anchor="ctr" anchorCtr="0"/>
          <a:p>
            <a:pPr eaLnBrk="1" hangingPunct="1"/>
            <a:r>
              <a:rPr lang="en-US" altLang="zh-CN" dirty="0"/>
              <a:t>5</a:t>
            </a:r>
            <a:r>
              <a:rPr lang="zh-CN" altLang="en-US" dirty="0"/>
              <a:t>）经济分析</a:t>
            </a:r>
            <a:endParaRPr lang="zh-CN" altLang="en-US" dirty="0"/>
          </a:p>
        </p:txBody>
      </p:sp>
      <p:sp>
        <p:nvSpPr>
          <p:cNvPr id="16387" name="Rectangle 3"/>
          <p:cNvSpPr>
            <a:spLocks noGrp="1"/>
          </p:cNvSpPr>
          <p:nvPr>
            <p:ph idx="1"/>
          </p:nvPr>
        </p:nvSpPr>
        <p:spPr>
          <a:ln/>
        </p:spPr>
        <p:txBody>
          <a:bodyPr vert="horz" wrap="square" lIns="91440" tIns="45720" rIns="91440" bIns="45720" anchor="t" anchorCtr="0"/>
          <a:p>
            <a:pPr eaLnBrk="1" hangingPunct="1"/>
            <a:r>
              <a:rPr lang="zh-CN" altLang="en-US" dirty="0"/>
              <a:t>投资规模</a:t>
            </a:r>
            <a:endParaRPr lang="zh-CN" altLang="en-US" dirty="0"/>
          </a:p>
          <a:p>
            <a:pPr eaLnBrk="1" hangingPunct="1"/>
            <a:r>
              <a:rPr lang="zh-CN" altLang="en-US" dirty="0"/>
              <a:t>盈利分析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charRg st="0" end="5"/>
                                            </p:txEl>
                                          </p:spTgt>
                                        </p:tgtEl>
                                        <p:attrNameLst>
                                          <p:attrName>style.visibility</p:attrName>
                                        </p:attrNameLst>
                                      </p:cBhvr>
                                      <p:to>
                                        <p:strVal val="visible"/>
                                      </p:to>
                                    </p:set>
                                    <p:anim calcmode="lin" valueType="num">
                                      <p:cBhvr additive="base">
                                        <p:cTn id="13" dur="500" fill="hold"/>
                                        <p:tgtEl>
                                          <p:spTgt spid="16387">
                                            <p:txEl>
                                              <p:charRg st="0"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charRg st="0"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charRg st="5" end="10"/>
                                            </p:txEl>
                                          </p:spTgt>
                                        </p:tgtEl>
                                        <p:attrNameLst>
                                          <p:attrName>style.visibility</p:attrName>
                                        </p:attrNameLst>
                                      </p:cBhvr>
                                      <p:to>
                                        <p:strVal val="visible"/>
                                      </p:to>
                                    </p:set>
                                    <p:anim calcmode="lin" valueType="num">
                                      <p:cBhvr additive="base">
                                        <p:cTn id="19" dur="500" fill="hold"/>
                                        <p:tgtEl>
                                          <p:spTgt spid="16387">
                                            <p:txEl>
                                              <p:charRg st="5"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charRg st="5"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ln/>
        </p:spPr>
        <p:txBody>
          <a:bodyPr vert="horz" wrap="square" lIns="91440" tIns="45720" rIns="91440" bIns="45720" anchor="ctr" anchorCtr="0"/>
          <a:p>
            <a:pPr eaLnBrk="1" hangingPunct="1"/>
            <a:r>
              <a:rPr lang="en-US" altLang="zh-CN" dirty="0"/>
              <a:t>6</a:t>
            </a:r>
            <a:r>
              <a:rPr lang="zh-CN" altLang="en-US" dirty="0"/>
              <a:t>）环境与法规</a:t>
            </a:r>
            <a:endParaRPr lang="zh-CN" altLang="en-US" dirty="0"/>
          </a:p>
        </p:txBody>
      </p:sp>
      <p:sp>
        <p:nvSpPr>
          <p:cNvPr id="17411" name="Rectangle 3"/>
          <p:cNvSpPr>
            <a:spLocks noGrp="1"/>
          </p:cNvSpPr>
          <p:nvPr>
            <p:ph idx="1"/>
          </p:nvPr>
        </p:nvSpPr>
        <p:spPr>
          <a:ln/>
        </p:spPr>
        <p:txBody>
          <a:bodyPr vert="horz" wrap="square" lIns="91440" tIns="45720" rIns="91440" bIns="45720" anchor="t" anchorCtr="0"/>
          <a:p>
            <a:pPr eaLnBrk="1" hangingPunct="1"/>
            <a:r>
              <a:rPr lang="zh-CN" altLang="en-US" dirty="0"/>
              <a:t>二次污染</a:t>
            </a:r>
            <a:endParaRPr lang="zh-CN" altLang="en-US" dirty="0"/>
          </a:p>
          <a:p>
            <a:pPr eaLnBrk="1" hangingPunct="1"/>
            <a:r>
              <a:rPr lang="zh-CN" altLang="en-US" dirty="0"/>
              <a:t>与现行法规的符合程度</a:t>
            </a:r>
            <a:endParaRPr lang="zh-CN" altLang="en-US" dirty="0"/>
          </a:p>
          <a:p>
            <a:pPr eaLnBrk="1" hangingPunct="1"/>
            <a:r>
              <a:rPr lang="zh-CN" altLang="en-US" dirty="0"/>
              <a:t>政策的鼓励与导向</a:t>
            </a:r>
            <a:endParaRPr lang="zh-CN" altLang="en-US" dirty="0"/>
          </a:p>
          <a:p>
            <a:pPr eaLnBrk="1" hangingPunct="1"/>
            <a:r>
              <a:rPr lang="zh-CN" altLang="en-US" dirty="0"/>
              <a:t>减量化程度</a:t>
            </a:r>
            <a:endParaRPr lang="zh-CN" altLang="en-US" dirty="0"/>
          </a:p>
          <a:p>
            <a:pPr eaLnBrk="1" hangingPunct="1"/>
            <a:r>
              <a:rPr lang="zh-CN" altLang="en-US" dirty="0"/>
              <a:t>资源化利用率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charRg st="0" end="5"/>
                                            </p:txEl>
                                          </p:spTgt>
                                        </p:tgtEl>
                                        <p:attrNameLst>
                                          <p:attrName>style.visibility</p:attrName>
                                        </p:attrNameLst>
                                      </p:cBhvr>
                                      <p:to>
                                        <p:strVal val="visible"/>
                                      </p:to>
                                    </p:set>
                                    <p:anim calcmode="lin" valueType="num">
                                      <p:cBhvr additive="base">
                                        <p:cTn id="13" dur="500" fill="hold"/>
                                        <p:tgtEl>
                                          <p:spTgt spid="17411">
                                            <p:txEl>
                                              <p:charRg st="0"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charRg st="0"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charRg st="5" end="16"/>
                                            </p:txEl>
                                          </p:spTgt>
                                        </p:tgtEl>
                                        <p:attrNameLst>
                                          <p:attrName>style.visibility</p:attrName>
                                        </p:attrNameLst>
                                      </p:cBhvr>
                                      <p:to>
                                        <p:strVal val="visible"/>
                                      </p:to>
                                    </p:set>
                                    <p:anim calcmode="lin" valueType="num">
                                      <p:cBhvr additive="base">
                                        <p:cTn id="19" dur="500" fill="hold"/>
                                        <p:tgtEl>
                                          <p:spTgt spid="17411">
                                            <p:txEl>
                                              <p:charRg st="5" end="1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charRg st="5" end="1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charRg st="16" end="25"/>
                                            </p:txEl>
                                          </p:spTgt>
                                        </p:tgtEl>
                                        <p:attrNameLst>
                                          <p:attrName>style.visibility</p:attrName>
                                        </p:attrNameLst>
                                      </p:cBhvr>
                                      <p:to>
                                        <p:strVal val="visible"/>
                                      </p:to>
                                    </p:set>
                                    <p:anim calcmode="lin" valueType="num">
                                      <p:cBhvr additive="base">
                                        <p:cTn id="25" dur="500" fill="hold"/>
                                        <p:tgtEl>
                                          <p:spTgt spid="17411">
                                            <p:txEl>
                                              <p:charRg st="16" end="2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charRg st="16" end="2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charRg st="25" end="31"/>
                                            </p:txEl>
                                          </p:spTgt>
                                        </p:tgtEl>
                                        <p:attrNameLst>
                                          <p:attrName>style.visibility</p:attrName>
                                        </p:attrNameLst>
                                      </p:cBhvr>
                                      <p:to>
                                        <p:strVal val="visible"/>
                                      </p:to>
                                    </p:set>
                                    <p:anim calcmode="lin" valueType="num">
                                      <p:cBhvr additive="base">
                                        <p:cTn id="31" dur="500" fill="hold"/>
                                        <p:tgtEl>
                                          <p:spTgt spid="17411">
                                            <p:txEl>
                                              <p:charRg st="25" end="3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charRg st="25" end="3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1">
                                            <p:txEl>
                                              <p:charRg st="31" end="38"/>
                                            </p:txEl>
                                          </p:spTgt>
                                        </p:tgtEl>
                                        <p:attrNameLst>
                                          <p:attrName>style.visibility</p:attrName>
                                        </p:attrNameLst>
                                      </p:cBhvr>
                                      <p:to>
                                        <p:strVal val="visible"/>
                                      </p:to>
                                    </p:set>
                                    <p:anim calcmode="lin" valueType="num">
                                      <p:cBhvr additive="base">
                                        <p:cTn id="37" dur="500" fill="hold"/>
                                        <p:tgtEl>
                                          <p:spTgt spid="17411">
                                            <p:txEl>
                                              <p:charRg st="31" end="3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charRg st="31" end="3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ln/>
        </p:spPr>
        <p:txBody>
          <a:bodyPr vert="horz" wrap="square" lIns="91440" tIns="45720" rIns="91440" bIns="45720" anchor="ctr" anchorCtr="0"/>
          <a:p>
            <a:pPr eaLnBrk="1" hangingPunct="1"/>
            <a:r>
              <a:rPr lang="zh-CN" altLang="en-US" dirty="0"/>
              <a:t>第二节 高炉渣</a:t>
            </a:r>
            <a:endParaRPr lang="zh-CN" altLang="en-US" dirty="0"/>
          </a:p>
        </p:txBody>
      </p:sp>
      <p:sp>
        <p:nvSpPr>
          <p:cNvPr id="18435" name="Rectangle 3"/>
          <p:cNvSpPr>
            <a:spLocks noGrp="1"/>
          </p:cNvSpPr>
          <p:nvPr>
            <p:ph idx="1"/>
          </p:nvPr>
        </p:nvSpPr>
        <p:spPr>
          <a:ln/>
        </p:spPr>
        <p:txBody>
          <a:bodyPr vert="horz" wrap="square" lIns="91440" tIns="45720" rIns="91440" bIns="45720" anchor="t" anchorCtr="0"/>
          <a:p>
            <a:pPr eaLnBrk="1" hangingPunct="1"/>
            <a:r>
              <a:rPr lang="zh-CN" altLang="en-US" dirty="0"/>
              <a:t>高炉炼铁过程，由矿石中的脉石、燃料中的灰分和助熔剂等炉料中的非挥发性组分形成的废物。</a:t>
            </a:r>
            <a:endParaRPr lang="zh-CN" altLang="en-US" dirty="0"/>
          </a:p>
          <a:p>
            <a:pPr eaLnBrk="1" hangingPunct="1"/>
            <a:r>
              <a:rPr lang="zh-CN" altLang="en-US" dirty="0"/>
              <a:t>排出率与入炉的矿石品位等有关</a:t>
            </a:r>
            <a:endParaRPr lang="zh-CN" altLang="en-US" dirty="0"/>
          </a:p>
          <a:p>
            <a:pPr eaLnBrk="1" hangingPunct="1"/>
            <a:r>
              <a:rPr lang="zh-CN" altLang="en-US" dirty="0"/>
              <a:t>国内目前生产一吨生铁</a:t>
            </a:r>
            <a:r>
              <a:rPr lang="en-US" altLang="zh-CN" dirty="0"/>
              <a:t>,</a:t>
            </a:r>
            <a:r>
              <a:rPr lang="zh-CN" altLang="en-US" dirty="0"/>
              <a:t>一般产生</a:t>
            </a:r>
            <a:r>
              <a:rPr lang="en-US" altLang="zh-CN" dirty="0"/>
              <a:t>0.6~0.7</a:t>
            </a:r>
            <a:r>
              <a:rPr lang="zh-CN" altLang="en-US" dirty="0"/>
              <a:t>吨高炉渣，先进的为</a:t>
            </a:r>
            <a:r>
              <a:rPr lang="en-US" altLang="zh-CN" dirty="0"/>
              <a:t>0.23~0.27</a:t>
            </a:r>
            <a:r>
              <a:rPr lang="zh-CN" altLang="en-US"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charRg st="0" end="43"/>
                                            </p:txEl>
                                          </p:spTgt>
                                        </p:tgtEl>
                                        <p:attrNameLst>
                                          <p:attrName>style.visibility</p:attrName>
                                        </p:attrNameLst>
                                      </p:cBhvr>
                                      <p:to>
                                        <p:strVal val="visible"/>
                                      </p:to>
                                    </p:set>
                                    <p:anim calcmode="lin" valueType="num">
                                      <p:cBhvr additive="base">
                                        <p:cTn id="13" dur="500" fill="hold"/>
                                        <p:tgtEl>
                                          <p:spTgt spid="18435">
                                            <p:txEl>
                                              <p:charRg st="0" end="4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charRg st="0" end="4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charRg st="43" end="58"/>
                                            </p:txEl>
                                          </p:spTgt>
                                        </p:tgtEl>
                                        <p:attrNameLst>
                                          <p:attrName>style.visibility</p:attrName>
                                        </p:attrNameLst>
                                      </p:cBhvr>
                                      <p:to>
                                        <p:strVal val="visible"/>
                                      </p:to>
                                    </p:set>
                                    <p:anim calcmode="lin" valueType="num">
                                      <p:cBhvr additive="base">
                                        <p:cTn id="19" dur="500" fill="hold"/>
                                        <p:tgtEl>
                                          <p:spTgt spid="18435">
                                            <p:txEl>
                                              <p:charRg st="43" end="5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charRg st="43" end="5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charRg st="58" end="100"/>
                                            </p:txEl>
                                          </p:spTgt>
                                        </p:tgtEl>
                                        <p:attrNameLst>
                                          <p:attrName>style.visibility</p:attrName>
                                        </p:attrNameLst>
                                      </p:cBhvr>
                                      <p:to>
                                        <p:strVal val="visible"/>
                                      </p:to>
                                    </p:set>
                                    <p:anim calcmode="lin" valueType="num">
                                      <p:cBhvr additive="base">
                                        <p:cTn id="25" dur="500" fill="hold"/>
                                        <p:tgtEl>
                                          <p:spTgt spid="18435">
                                            <p:txEl>
                                              <p:charRg st="58" end="10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charRg st="58" end="10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ctr" anchorCtr="0"/>
          <a:p>
            <a:pPr eaLnBrk="1" hangingPunct="1"/>
            <a:r>
              <a:rPr lang="en-US" altLang="zh-CN" dirty="0"/>
              <a:t>1</a:t>
            </a:r>
            <a:r>
              <a:rPr lang="zh-CN" altLang="en-US" dirty="0"/>
              <a:t>、高炉渣的形成机理</a:t>
            </a:r>
            <a:endParaRPr lang="zh-CN" altLang="en-US" dirty="0"/>
          </a:p>
        </p:txBody>
      </p:sp>
      <p:sp>
        <p:nvSpPr>
          <p:cNvPr id="19459" name="Rectangle 3"/>
          <p:cNvSpPr>
            <a:spLocks noGrp="1"/>
          </p:cNvSpPr>
          <p:nvPr>
            <p:ph idx="1"/>
          </p:nvPr>
        </p:nvSpPr>
        <p:spPr>
          <a:xfrm>
            <a:off x="762000" y="2209800"/>
            <a:ext cx="1828800" cy="1981200"/>
          </a:xfrm>
          <a:ln/>
        </p:spPr>
        <p:txBody>
          <a:bodyPr vert="horz" wrap="square" lIns="91440" tIns="45720" rIns="91440" bIns="45720" anchor="t" anchorCtr="0"/>
          <a:p>
            <a:pPr eaLnBrk="1" hangingPunct="1">
              <a:buNone/>
            </a:pPr>
            <a:r>
              <a:rPr lang="zh-CN" altLang="en-US" dirty="0"/>
              <a:t>铁矿石</a:t>
            </a:r>
            <a:endParaRPr lang="zh-CN" altLang="en-US" dirty="0"/>
          </a:p>
          <a:p>
            <a:pPr eaLnBrk="1" hangingPunct="1">
              <a:buNone/>
            </a:pPr>
            <a:r>
              <a:rPr lang="zh-CN" altLang="en-US" dirty="0"/>
              <a:t>焦炭</a:t>
            </a:r>
            <a:endParaRPr lang="zh-CN" altLang="en-US" dirty="0"/>
          </a:p>
          <a:p>
            <a:pPr eaLnBrk="1" hangingPunct="1">
              <a:buNone/>
            </a:pPr>
            <a:r>
              <a:rPr lang="zh-CN" altLang="en-US" dirty="0"/>
              <a:t>助熔剂</a:t>
            </a:r>
            <a:endParaRPr lang="zh-CN" altLang="en-US" dirty="0"/>
          </a:p>
        </p:txBody>
      </p:sp>
      <p:sp>
        <p:nvSpPr>
          <p:cNvPr id="19461" name="AutoShape 5"/>
          <p:cNvSpPr/>
          <p:nvPr/>
        </p:nvSpPr>
        <p:spPr>
          <a:xfrm>
            <a:off x="2133600" y="2438400"/>
            <a:ext cx="228600" cy="1371600"/>
          </a:xfrm>
          <a:prstGeom prst="rightBrace">
            <a:avLst>
              <a:gd name="adj1" fmla="val 50000"/>
              <a:gd name="adj2" fmla="val 50000"/>
            </a:avLst>
          </a:prstGeom>
          <a:no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9463" name="AutoShape 7"/>
          <p:cNvSpPr/>
          <p:nvPr/>
        </p:nvSpPr>
        <p:spPr>
          <a:xfrm>
            <a:off x="2590800" y="2971800"/>
            <a:ext cx="1295400" cy="457200"/>
          </a:xfrm>
          <a:prstGeom prst="rightArrow">
            <a:avLst>
              <a:gd name="adj1" fmla="val 50000"/>
              <a:gd name="adj2" fmla="val 70833"/>
            </a:avLst>
          </a:prstGeom>
          <a:solidFill>
            <a:srgbClr val="FF9900"/>
          </a:solidFill>
          <a:ln w="9525" cap="flat" cmpd="sng">
            <a:solidFill>
              <a:schemeClr val="tx2"/>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9465" name="Text Box 9"/>
          <p:cNvSpPr txBox="1"/>
          <p:nvPr/>
        </p:nvSpPr>
        <p:spPr>
          <a:xfrm>
            <a:off x="2362200" y="2286000"/>
            <a:ext cx="20574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en-US" altLang="zh-CN" sz="2800" dirty="0">
                <a:solidFill>
                  <a:srgbClr val="FFFFFF"/>
                </a:solidFill>
              </a:rPr>
              <a:t>1300~1500</a:t>
            </a:r>
            <a:r>
              <a:rPr lang="en-US" altLang="zh-CN" sz="2800" dirty="0">
                <a:solidFill>
                  <a:srgbClr val="FFFFFF"/>
                </a:solidFill>
                <a:cs typeface="Times New Roman" panose="02020603050405020304" pitchFamily="18" charset="0"/>
              </a:rPr>
              <a:t>ċ</a:t>
            </a:r>
            <a:endParaRPr lang="en-US" altLang="zh-CN" sz="2800" dirty="0">
              <a:solidFill>
                <a:srgbClr val="FFFFFF"/>
              </a:solidFill>
            </a:endParaRPr>
          </a:p>
        </p:txBody>
      </p:sp>
      <p:sp>
        <p:nvSpPr>
          <p:cNvPr id="19466" name="Text Box 10"/>
          <p:cNvSpPr txBox="1"/>
          <p:nvPr/>
        </p:nvSpPr>
        <p:spPr>
          <a:xfrm>
            <a:off x="2514600" y="3505200"/>
            <a:ext cx="16764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endParaRPr lang="zh-CN" altLang="zh-CN" sz="2800" dirty="0">
              <a:solidFill>
                <a:srgbClr val="FFFFFF"/>
              </a:solidFill>
            </a:endParaRPr>
          </a:p>
        </p:txBody>
      </p:sp>
      <p:sp>
        <p:nvSpPr>
          <p:cNvPr id="19467" name="AutoShape 11"/>
          <p:cNvSpPr/>
          <p:nvPr/>
        </p:nvSpPr>
        <p:spPr>
          <a:xfrm>
            <a:off x="2819400" y="3429000"/>
            <a:ext cx="609600" cy="228600"/>
          </a:xfrm>
          <a:prstGeom prst="flowChartExtract">
            <a:avLst/>
          </a:prstGeom>
          <a:noFill/>
          <a:ln w="25400" cap="flat" cmpd="sng">
            <a:solidFill>
              <a:schemeClr val="tx2"/>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9468" name="Text Box 12"/>
          <p:cNvSpPr txBox="1"/>
          <p:nvPr/>
        </p:nvSpPr>
        <p:spPr>
          <a:xfrm>
            <a:off x="4800600" y="2362200"/>
            <a:ext cx="22098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生铁</a:t>
            </a:r>
            <a:endParaRPr lang="zh-CN" altLang="en-US" sz="2800" dirty="0">
              <a:solidFill>
                <a:srgbClr val="FFFFFF"/>
              </a:solidFill>
            </a:endParaRPr>
          </a:p>
        </p:txBody>
      </p:sp>
      <p:sp>
        <p:nvSpPr>
          <p:cNvPr id="19469" name="Text Box 13"/>
          <p:cNvSpPr txBox="1"/>
          <p:nvPr/>
        </p:nvSpPr>
        <p:spPr>
          <a:xfrm>
            <a:off x="5105400" y="3352800"/>
            <a:ext cx="3429000" cy="8604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lnSpc>
                <a:spcPct val="90000"/>
              </a:lnSpc>
              <a:spcBef>
                <a:spcPct val="50000"/>
              </a:spcBef>
              <a:buNone/>
            </a:pPr>
            <a:r>
              <a:rPr lang="zh-CN" altLang="en-US" sz="2800" dirty="0">
                <a:solidFill>
                  <a:srgbClr val="FFFFFF"/>
                </a:solidFill>
              </a:rPr>
              <a:t>硅酸盐、铝酸盐等杂质矿物熔融</a:t>
            </a:r>
            <a:endParaRPr lang="zh-CN" altLang="en-US" sz="2800" dirty="0">
              <a:solidFill>
                <a:srgbClr val="FFFFFF"/>
              </a:solidFill>
            </a:endParaRPr>
          </a:p>
        </p:txBody>
      </p:sp>
      <p:sp>
        <p:nvSpPr>
          <p:cNvPr id="19470" name="Line 14"/>
          <p:cNvSpPr/>
          <p:nvPr/>
        </p:nvSpPr>
        <p:spPr>
          <a:xfrm flipV="1">
            <a:off x="3886200" y="2590800"/>
            <a:ext cx="1600200" cy="685800"/>
          </a:xfrm>
          <a:prstGeom prst="line">
            <a:avLst/>
          </a:prstGeom>
          <a:ln w="9525" cap="flat" cmpd="sng">
            <a:solidFill>
              <a:srgbClr val="FF9900"/>
            </a:solidFill>
            <a:prstDash val="solid"/>
            <a:headEnd type="none" w="med" len="med"/>
            <a:tailEnd type="triangle" w="med" len="med"/>
          </a:ln>
        </p:spPr>
      </p:sp>
      <p:sp>
        <p:nvSpPr>
          <p:cNvPr id="19471" name="Line 15"/>
          <p:cNvSpPr/>
          <p:nvPr/>
        </p:nvSpPr>
        <p:spPr>
          <a:xfrm>
            <a:off x="3886200" y="3276600"/>
            <a:ext cx="1295400" cy="685800"/>
          </a:xfrm>
          <a:prstGeom prst="line">
            <a:avLst/>
          </a:prstGeom>
          <a:ln w="9525" cap="flat" cmpd="sng">
            <a:solidFill>
              <a:schemeClr val="tx2"/>
            </a:solidFill>
            <a:prstDash val="solid"/>
            <a:headEnd type="none" w="med" len="med"/>
            <a:tailEnd type="triangle" w="med" len="med"/>
          </a:ln>
        </p:spPr>
      </p:sp>
      <p:sp>
        <p:nvSpPr>
          <p:cNvPr id="19472" name="AutoShape 16"/>
          <p:cNvSpPr/>
          <p:nvPr/>
        </p:nvSpPr>
        <p:spPr>
          <a:xfrm>
            <a:off x="6172200" y="4191000"/>
            <a:ext cx="609600" cy="685800"/>
          </a:xfrm>
          <a:prstGeom prst="downArrow">
            <a:avLst>
              <a:gd name="adj1" fmla="val 50000"/>
              <a:gd name="adj2" fmla="val 28125"/>
            </a:avLst>
          </a:prstGeom>
          <a:solidFill>
            <a:srgbClr val="FF6600"/>
          </a:solidFill>
          <a:ln w="9525" cap="flat" cmpd="sng">
            <a:solidFill>
              <a:srgbClr val="FFCC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9473" name="Text Box 17"/>
          <p:cNvSpPr txBox="1"/>
          <p:nvPr/>
        </p:nvSpPr>
        <p:spPr>
          <a:xfrm>
            <a:off x="6629400" y="4267200"/>
            <a:ext cx="12192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冷却</a:t>
            </a:r>
            <a:endParaRPr lang="zh-CN" altLang="en-US" sz="2800" dirty="0">
              <a:solidFill>
                <a:srgbClr val="FFFFFF"/>
              </a:solidFill>
            </a:endParaRPr>
          </a:p>
        </p:txBody>
      </p:sp>
      <p:sp>
        <p:nvSpPr>
          <p:cNvPr id="19474" name="Text Box 18"/>
          <p:cNvSpPr txBox="1"/>
          <p:nvPr/>
        </p:nvSpPr>
        <p:spPr>
          <a:xfrm>
            <a:off x="4876800" y="5105400"/>
            <a:ext cx="30480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高炉渣</a:t>
            </a:r>
            <a:endParaRPr lang="zh-CN" altLang="en-US" sz="28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charRg st="0" end="4"/>
                                            </p:txEl>
                                          </p:spTgt>
                                        </p:tgtEl>
                                        <p:attrNameLst>
                                          <p:attrName>style.visibility</p:attrName>
                                        </p:attrNameLst>
                                      </p:cBhvr>
                                      <p:to>
                                        <p:strVal val="visible"/>
                                      </p:to>
                                    </p:set>
                                    <p:anim calcmode="lin" valueType="num">
                                      <p:cBhvr additive="base">
                                        <p:cTn id="13" dur="500" fill="hold"/>
                                        <p:tgtEl>
                                          <p:spTgt spid="19459">
                                            <p:txEl>
                                              <p:charRg st="0"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charRg st="0"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charRg st="4" end="7"/>
                                            </p:txEl>
                                          </p:spTgt>
                                        </p:tgtEl>
                                        <p:attrNameLst>
                                          <p:attrName>style.visibility</p:attrName>
                                        </p:attrNameLst>
                                      </p:cBhvr>
                                      <p:to>
                                        <p:strVal val="visible"/>
                                      </p:to>
                                    </p:set>
                                    <p:anim calcmode="lin" valueType="num">
                                      <p:cBhvr additive="base">
                                        <p:cTn id="19" dur="500" fill="hold"/>
                                        <p:tgtEl>
                                          <p:spTgt spid="19459">
                                            <p:txEl>
                                              <p:charRg st="4"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charRg st="4"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charRg st="7" end="11"/>
                                            </p:txEl>
                                          </p:spTgt>
                                        </p:tgtEl>
                                        <p:attrNameLst>
                                          <p:attrName>style.visibility</p:attrName>
                                        </p:attrNameLst>
                                      </p:cBhvr>
                                      <p:to>
                                        <p:strVal val="visible"/>
                                      </p:to>
                                    </p:set>
                                    <p:anim calcmode="lin" valueType="num">
                                      <p:cBhvr additive="base">
                                        <p:cTn id="25" dur="500" fill="hold"/>
                                        <p:tgtEl>
                                          <p:spTgt spid="19459">
                                            <p:txEl>
                                              <p:charRg st="7" end="1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charRg st="7" end="1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1"/>
                                        </p:tgtEl>
                                        <p:attrNameLst>
                                          <p:attrName>style.visibility</p:attrName>
                                        </p:attrNameLst>
                                      </p:cBhvr>
                                      <p:to>
                                        <p:strVal val="visible"/>
                                      </p:to>
                                    </p:set>
                                    <p:anim calcmode="lin" valueType="num">
                                      <p:cBhvr additive="base">
                                        <p:cTn id="31" dur="500" fill="hold"/>
                                        <p:tgtEl>
                                          <p:spTgt spid="19461"/>
                                        </p:tgtEl>
                                        <p:attrNameLst>
                                          <p:attrName>ppt_x</p:attrName>
                                        </p:attrNameLst>
                                      </p:cBhvr>
                                      <p:tavLst>
                                        <p:tav tm="0">
                                          <p:val>
                                            <p:strVal val="0-#ppt_w/2"/>
                                          </p:val>
                                        </p:tav>
                                        <p:tav tm="100000">
                                          <p:val>
                                            <p:strVal val="#ppt_x"/>
                                          </p:val>
                                        </p:tav>
                                      </p:tavLst>
                                    </p:anim>
                                    <p:anim calcmode="lin" valueType="num">
                                      <p:cBhvr additive="base">
                                        <p:cTn id="32"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3"/>
                                        </p:tgtEl>
                                        <p:attrNameLst>
                                          <p:attrName>style.visibility</p:attrName>
                                        </p:attrNameLst>
                                      </p:cBhvr>
                                      <p:to>
                                        <p:strVal val="visible"/>
                                      </p:to>
                                    </p:set>
                                    <p:anim calcmode="lin" valueType="num">
                                      <p:cBhvr additive="base">
                                        <p:cTn id="37" dur="500" fill="hold"/>
                                        <p:tgtEl>
                                          <p:spTgt spid="19463"/>
                                        </p:tgtEl>
                                        <p:attrNameLst>
                                          <p:attrName>ppt_x</p:attrName>
                                        </p:attrNameLst>
                                      </p:cBhvr>
                                      <p:tavLst>
                                        <p:tav tm="0">
                                          <p:val>
                                            <p:strVal val="0-#ppt_w/2"/>
                                          </p:val>
                                        </p:tav>
                                        <p:tav tm="100000">
                                          <p:val>
                                            <p:strVal val="#ppt_x"/>
                                          </p:val>
                                        </p:tav>
                                      </p:tavLst>
                                    </p:anim>
                                    <p:anim calcmode="lin" valueType="num">
                                      <p:cBhvr additive="base">
                                        <p:cTn id="38"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5"/>
                                        </p:tgtEl>
                                        <p:attrNameLst>
                                          <p:attrName>style.visibility</p:attrName>
                                        </p:attrNameLst>
                                      </p:cBhvr>
                                      <p:to>
                                        <p:strVal val="visible"/>
                                      </p:to>
                                    </p:set>
                                    <p:anim calcmode="lin" valueType="num">
                                      <p:cBhvr additive="base">
                                        <p:cTn id="43" dur="500" fill="hold"/>
                                        <p:tgtEl>
                                          <p:spTgt spid="19465"/>
                                        </p:tgtEl>
                                        <p:attrNameLst>
                                          <p:attrName>ppt_x</p:attrName>
                                        </p:attrNameLst>
                                      </p:cBhvr>
                                      <p:tavLst>
                                        <p:tav tm="0">
                                          <p:val>
                                            <p:strVal val="0-#ppt_w/2"/>
                                          </p:val>
                                        </p:tav>
                                        <p:tav tm="100000">
                                          <p:val>
                                            <p:strVal val="#ppt_x"/>
                                          </p:val>
                                        </p:tav>
                                      </p:tavLst>
                                    </p:anim>
                                    <p:anim calcmode="lin" valueType="num">
                                      <p:cBhvr additive="base">
                                        <p:cTn id="44"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nodePh="1">
                                  <p:stCondLst>
                                    <p:cond delay="0"/>
                                  </p:stCondLst>
                                  <p:endCondLst>
                                    <p:cond evt="begin" delay="0">
                                      <p:tn val="47"/>
                                    </p:cond>
                                  </p:endCondLst>
                                  <p:childTnLst>
                                    <p:set>
                                      <p:cBhvr>
                                        <p:cTn id="48" dur="1" fill="hold">
                                          <p:stCondLst>
                                            <p:cond delay="0"/>
                                          </p:stCondLst>
                                        </p:cTn>
                                        <p:tgtEl>
                                          <p:spTgt spid="19466"/>
                                        </p:tgtEl>
                                        <p:attrNameLst>
                                          <p:attrName>style.visibility</p:attrName>
                                        </p:attrNameLst>
                                      </p:cBhvr>
                                      <p:to>
                                        <p:strVal val="visible"/>
                                      </p:to>
                                    </p:set>
                                    <p:anim calcmode="lin" valueType="num">
                                      <p:cBhvr additive="base">
                                        <p:cTn id="49" dur="500" fill="hold"/>
                                        <p:tgtEl>
                                          <p:spTgt spid="19466"/>
                                        </p:tgtEl>
                                        <p:attrNameLst>
                                          <p:attrName>ppt_x</p:attrName>
                                        </p:attrNameLst>
                                      </p:cBhvr>
                                      <p:tavLst>
                                        <p:tav tm="0">
                                          <p:val>
                                            <p:strVal val="0-#ppt_w/2"/>
                                          </p:val>
                                        </p:tav>
                                        <p:tav tm="100000">
                                          <p:val>
                                            <p:strVal val="#ppt_x"/>
                                          </p:val>
                                        </p:tav>
                                      </p:tavLst>
                                    </p:anim>
                                    <p:anim calcmode="lin" valueType="num">
                                      <p:cBhvr additive="base">
                                        <p:cTn id="50" dur="500" fill="hold"/>
                                        <p:tgtEl>
                                          <p:spTgt spid="1946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467"/>
                                        </p:tgtEl>
                                        <p:attrNameLst>
                                          <p:attrName>style.visibility</p:attrName>
                                        </p:attrNameLst>
                                      </p:cBhvr>
                                      <p:to>
                                        <p:strVal val="visible"/>
                                      </p:to>
                                    </p:set>
                                    <p:anim calcmode="lin" valueType="num">
                                      <p:cBhvr additive="base">
                                        <p:cTn id="55" dur="500" fill="hold"/>
                                        <p:tgtEl>
                                          <p:spTgt spid="19467"/>
                                        </p:tgtEl>
                                        <p:attrNameLst>
                                          <p:attrName>ppt_x</p:attrName>
                                        </p:attrNameLst>
                                      </p:cBhvr>
                                      <p:tavLst>
                                        <p:tav tm="0">
                                          <p:val>
                                            <p:strVal val="0-#ppt_w/2"/>
                                          </p:val>
                                        </p:tav>
                                        <p:tav tm="100000">
                                          <p:val>
                                            <p:strVal val="#ppt_x"/>
                                          </p:val>
                                        </p:tav>
                                      </p:tavLst>
                                    </p:anim>
                                    <p:anim calcmode="lin" valueType="num">
                                      <p:cBhvr additive="base">
                                        <p:cTn id="56" dur="500" fill="hold"/>
                                        <p:tgtEl>
                                          <p:spTgt spid="1946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9468"/>
                                        </p:tgtEl>
                                        <p:attrNameLst>
                                          <p:attrName>style.visibility</p:attrName>
                                        </p:attrNameLst>
                                      </p:cBhvr>
                                      <p:to>
                                        <p:strVal val="visible"/>
                                      </p:to>
                                    </p:set>
                                    <p:anim calcmode="lin" valueType="num">
                                      <p:cBhvr additive="base">
                                        <p:cTn id="61" dur="500" fill="hold"/>
                                        <p:tgtEl>
                                          <p:spTgt spid="19468"/>
                                        </p:tgtEl>
                                        <p:attrNameLst>
                                          <p:attrName>ppt_x</p:attrName>
                                        </p:attrNameLst>
                                      </p:cBhvr>
                                      <p:tavLst>
                                        <p:tav tm="0">
                                          <p:val>
                                            <p:strVal val="0-#ppt_w/2"/>
                                          </p:val>
                                        </p:tav>
                                        <p:tav tm="100000">
                                          <p:val>
                                            <p:strVal val="#ppt_x"/>
                                          </p:val>
                                        </p:tav>
                                      </p:tavLst>
                                    </p:anim>
                                    <p:anim calcmode="lin" valueType="num">
                                      <p:cBhvr additive="base">
                                        <p:cTn id="62" dur="500" fill="hold"/>
                                        <p:tgtEl>
                                          <p:spTgt spid="1946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9469"/>
                                        </p:tgtEl>
                                        <p:attrNameLst>
                                          <p:attrName>style.visibility</p:attrName>
                                        </p:attrNameLst>
                                      </p:cBhvr>
                                      <p:to>
                                        <p:strVal val="visible"/>
                                      </p:to>
                                    </p:set>
                                    <p:anim calcmode="lin" valueType="num">
                                      <p:cBhvr additive="base">
                                        <p:cTn id="67" dur="500" fill="hold"/>
                                        <p:tgtEl>
                                          <p:spTgt spid="19469"/>
                                        </p:tgtEl>
                                        <p:attrNameLst>
                                          <p:attrName>ppt_x</p:attrName>
                                        </p:attrNameLst>
                                      </p:cBhvr>
                                      <p:tavLst>
                                        <p:tav tm="0">
                                          <p:val>
                                            <p:strVal val="0-#ppt_w/2"/>
                                          </p:val>
                                        </p:tav>
                                        <p:tav tm="100000">
                                          <p:val>
                                            <p:strVal val="#ppt_x"/>
                                          </p:val>
                                        </p:tav>
                                      </p:tavLst>
                                    </p:anim>
                                    <p:anim calcmode="lin" valueType="num">
                                      <p:cBhvr additive="base">
                                        <p:cTn id="68" dur="500" fill="hold"/>
                                        <p:tgtEl>
                                          <p:spTgt spid="1946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9470"/>
                                        </p:tgtEl>
                                        <p:attrNameLst>
                                          <p:attrName>style.visibility</p:attrName>
                                        </p:attrNameLst>
                                      </p:cBhvr>
                                      <p:to>
                                        <p:strVal val="visible"/>
                                      </p:to>
                                    </p:set>
                                    <p:anim calcmode="lin" valueType="num">
                                      <p:cBhvr additive="base">
                                        <p:cTn id="73" dur="500" fill="hold"/>
                                        <p:tgtEl>
                                          <p:spTgt spid="19470"/>
                                        </p:tgtEl>
                                        <p:attrNameLst>
                                          <p:attrName>ppt_x</p:attrName>
                                        </p:attrNameLst>
                                      </p:cBhvr>
                                      <p:tavLst>
                                        <p:tav tm="0">
                                          <p:val>
                                            <p:strVal val="0-#ppt_w/2"/>
                                          </p:val>
                                        </p:tav>
                                        <p:tav tm="100000">
                                          <p:val>
                                            <p:strVal val="#ppt_x"/>
                                          </p:val>
                                        </p:tav>
                                      </p:tavLst>
                                    </p:anim>
                                    <p:anim calcmode="lin" valueType="num">
                                      <p:cBhvr additive="base">
                                        <p:cTn id="74" dur="500" fill="hold"/>
                                        <p:tgtEl>
                                          <p:spTgt spid="1947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9471"/>
                                        </p:tgtEl>
                                        <p:attrNameLst>
                                          <p:attrName>style.visibility</p:attrName>
                                        </p:attrNameLst>
                                      </p:cBhvr>
                                      <p:to>
                                        <p:strVal val="visible"/>
                                      </p:to>
                                    </p:set>
                                    <p:anim calcmode="lin" valueType="num">
                                      <p:cBhvr additive="base">
                                        <p:cTn id="79" dur="500" fill="hold"/>
                                        <p:tgtEl>
                                          <p:spTgt spid="19471"/>
                                        </p:tgtEl>
                                        <p:attrNameLst>
                                          <p:attrName>ppt_x</p:attrName>
                                        </p:attrNameLst>
                                      </p:cBhvr>
                                      <p:tavLst>
                                        <p:tav tm="0">
                                          <p:val>
                                            <p:strVal val="0-#ppt_w/2"/>
                                          </p:val>
                                        </p:tav>
                                        <p:tav tm="100000">
                                          <p:val>
                                            <p:strVal val="#ppt_x"/>
                                          </p:val>
                                        </p:tav>
                                      </p:tavLst>
                                    </p:anim>
                                    <p:anim calcmode="lin" valueType="num">
                                      <p:cBhvr additive="base">
                                        <p:cTn id="80" dur="500" fill="hold"/>
                                        <p:tgtEl>
                                          <p:spTgt spid="19471"/>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9472"/>
                                        </p:tgtEl>
                                        <p:attrNameLst>
                                          <p:attrName>style.visibility</p:attrName>
                                        </p:attrNameLst>
                                      </p:cBhvr>
                                      <p:to>
                                        <p:strVal val="visible"/>
                                      </p:to>
                                    </p:set>
                                    <p:anim calcmode="lin" valueType="num">
                                      <p:cBhvr additive="base">
                                        <p:cTn id="85" dur="500" fill="hold"/>
                                        <p:tgtEl>
                                          <p:spTgt spid="19472"/>
                                        </p:tgtEl>
                                        <p:attrNameLst>
                                          <p:attrName>ppt_x</p:attrName>
                                        </p:attrNameLst>
                                      </p:cBhvr>
                                      <p:tavLst>
                                        <p:tav tm="0">
                                          <p:val>
                                            <p:strVal val="0-#ppt_w/2"/>
                                          </p:val>
                                        </p:tav>
                                        <p:tav tm="100000">
                                          <p:val>
                                            <p:strVal val="#ppt_x"/>
                                          </p:val>
                                        </p:tav>
                                      </p:tavLst>
                                    </p:anim>
                                    <p:anim calcmode="lin" valueType="num">
                                      <p:cBhvr additive="base">
                                        <p:cTn id="86" dur="500" fill="hold"/>
                                        <p:tgtEl>
                                          <p:spTgt spid="1947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9473"/>
                                        </p:tgtEl>
                                        <p:attrNameLst>
                                          <p:attrName>style.visibility</p:attrName>
                                        </p:attrNameLst>
                                      </p:cBhvr>
                                      <p:to>
                                        <p:strVal val="visible"/>
                                      </p:to>
                                    </p:set>
                                    <p:anim calcmode="lin" valueType="num">
                                      <p:cBhvr additive="base">
                                        <p:cTn id="91" dur="500" fill="hold"/>
                                        <p:tgtEl>
                                          <p:spTgt spid="19473"/>
                                        </p:tgtEl>
                                        <p:attrNameLst>
                                          <p:attrName>ppt_x</p:attrName>
                                        </p:attrNameLst>
                                      </p:cBhvr>
                                      <p:tavLst>
                                        <p:tav tm="0">
                                          <p:val>
                                            <p:strVal val="0-#ppt_w/2"/>
                                          </p:val>
                                        </p:tav>
                                        <p:tav tm="100000">
                                          <p:val>
                                            <p:strVal val="#ppt_x"/>
                                          </p:val>
                                        </p:tav>
                                      </p:tavLst>
                                    </p:anim>
                                    <p:anim calcmode="lin" valueType="num">
                                      <p:cBhvr additive="base">
                                        <p:cTn id="92" dur="500" fill="hold"/>
                                        <p:tgtEl>
                                          <p:spTgt spid="1947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9474"/>
                                        </p:tgtEl>
                                        <p:attrNameLst>
                                          <p:attrName>style.visibility</p:attrName>
                                        </p:attrNameLst>
                                      </p:cBhvr>
                                      <p:to>
                                        <p:strVal val="visible"/>
                                      </p:to>
                                    </p:set>
                                    <p:anim calcmode="lin" valueType="num">
                                      <p:cBhvr additive="base">
                                        <p:cTn id="97" dur="500" fill="hold"/>
                                        <p:tgtEl>
                                          <p:spTgt spid="19474"/>
                                        </p:tgtEl>
                                        <p:attrNameLst>
                                          <p:attrName>ppt_x</p:attrName>
                                        </p:attrNameLst>
                                      </p:cBhvr>
                                      <p:tavLst>
                                        <p:tav tm="0">
                                          <p:val>
                                            <p:strVal val="0-#ppt_w/2"/>
                                          </p:val>
                                        </p:tav>
                                        <p:tav tm="100000">
                                          <p:val>
                                            <p:strVal val="#ppt_x"/>
                                          </p:val>
                                        </p:tav>
                                      </p:tavLst>
                                    </p:anim>
                                    <p:anim calcmode="lin" valueType="num">
                                      <p:cBhvr additive="base">
                                        <p:cTn id="98" dur="500" fill="hold"/>
                                        <p:tgtEl>
                                          <p:spTgt spid="194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P spid="19461" grpId="0" animBg="1"/>
      <p:bldP spid="19463" grpId="0" animBg="1"/>
      <p:bldP spid="19465" grpId="0"/>
      <p:bldP spid="19466" grpId="0"/>
      <p:bldP spid="19467" grpId="0" animBg="1"/>
      <p:bldP spid="19468" grpId="0"/>
      <p:bldP spid="19469" grpId="0"/>
      <p:bldP spid="19472" grpId="0" animBg="1"/>
      <p:bldP spid="19473" grpId="0"/>
      <p:bldP spid="194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ln/>
        </p:spPr>
        <p:txBody>
          <a:bodyPr vert="horz" wrap="square" lIns="91440" tIns="45720" rIns="91440" bIns="45720" anchor="ctr" anchorCtr="0"/>
          <a:p>
            <a:pPr eaLnBrk="1" hangingPunct="1"/>
            <a:r>
              <a:rPr lang="en-US" altLang="zh-CN" dirty="0"/>
              <a:t>2</a:t>
            </a:r>
            <a:r>
              <a:rPr lang="zh-CN" altLang="en-US" dirty="0"/>
              <a:t>、高炉渣的物质组成</a:t>
            </a:r>
            <a:endParaRPr lang="zh-CN" altLang="en-US" dirty="0"/>
          </a:p>
        </p:txBody>
      </p:sp>
      <p:sp>
        <p:nvSpPr>
          <p:cNvPr id="20483" name="Rectangle 3"/>
          <p:cNvSpPr>
            <a:spLocks noGrp="1"/>
          </p:cNvSpPr>
          <p:nvPr>
            <p:ph idx="1"/>
          </p:nvPr>
        </p:nvSpPr>
        <p:spPr>
          <a:ln/>
        </p:spPr>
        <p:txBody>
          <a:bodyPr vert="horz" wrap="square" lIns="91440" tIns="45720" rIns="91440" bIns="45720" anchor="t" anchorCtr="0"/>
          <a:p>
            <a:pPr eaLnBrk="1" hangingPunct="1">
              <a:buNone/>
            </a:pPr>
            <a:r>
              <a:rPr lang="en-US" altLang="zh-CN" dirty="0"/>
              <a:t>1</a:t>
            </a:r>
            <a:r>
              <a:rPr lang="zh-CN" altLang="en-US" dirty="0"/>
              <a:t>）化学成分：</a:t>
            </a:r>
            <a:r>
              <a:rPr lang="en-US" altLang="zh-CN" dirty="0"/>
              <a:t>15</a:t>
            </a:r>
            <a:r>
              <a:rPr lang="zh-CN" altLang="en-US" dirty="0"/>
              <a:t>种 、主要为</a:t>
            </a:r>
            <a:r>
              <a:rPr lang="en-US" altLang="zh-CN" dirty="0"/>
              <a:t>4</a:t>
            </a:r>
            <a:r>
              <a:rPr lang="zh-CN" altLang="en-US" dirty="0"/>
              <a:t>种</a:t>
            </a:r>
            <a:endParaRPr lang="zh-CN" altLang="en-US" dirty="0"/>
          </a:p>
        </p:txBody>
      </p:sp>
      <p:sp>
        <p:nvSpPr>
          <p:cNvPr id="20484" name="Text Box 4"/>
          <p:cNvSpPr txBox="1"/>
          <p:nvPr/>
        </p:nvSpPr>
        <p:spPr>
          <a:xfrm>
            <a:off x="1219200" y="2895600"/>
            <a:ext cx="22860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en-US" altLang="zh-CN" sz="2800" dirty="0">
                <a:solidFill>
                  <a:srgbClr val="FFFFFF"/>
                </a:solidFill>
              </a:rPr>
              <a:t>CaO</a:t>
            </a:r>
            <a:endParaRPr lang="en-US" altLang="zh-CN" sz="2800" dirty="0">
              <a:solidFill>
                <a:srgbClr val="FFFFFF"/>
              </a:solidFill>
            </a:endParaRPr>
          </a:p>
        </p:txBody>
      </p:sp>
      <p:sp>
        <p:nvSpPr>
          <p:cNvPr id="20485" name="Text Box 5"/>
          <p:cNvSpPr txBox="1"/>
          <p:nvPr/>
        </p:nvSpPr>
        <p:spPr>
          <a:xfrm>
            <a:off x="1219200" y="3429000"/>
            <a:ext cx="22860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en-US" altLang="zh-CN" sz="2800" dirty="0">
                <a:solidFill>
                  <a:srgbClr val="FFFFFF"/>
                </a:solidFill>
              </a:rPr>
              <a:t>MgO</a:t>
            </a:r>
            <a:endParaRPr lang="en-US" altLang="zh-CN" sz="2800" dirty="0">
              <a:solidFill>
                <a:srgbClr val="FFFFFF"/>
              </a:solidFill>
            </a:endParaRPr>
          </a:p>
        </p:txBody>
      </p:sp>
      <p:sp>
        <p:nvSpPr>
          <p:cNvPr id="20486" name="Text Box 6"/>
          <p:cNvSpPr txBox="1"/>
          <p:nvPr/>
        </p:nvSpPr>
        <p:spPr>
          <a:xfrm>
            <a:off x="1295400" y="3962400"/>
            <a:ext cx="22860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en-US" altLang="zh-CN" sz="2800" dirty="0">
                <a:solidFill>
                  <a:srgbClr val="FFFFFF"/>
                </a:solidFill>
              </a:rPr>
              <a:t>SiO</a:t>
            </a:r>
            <a:r>
              <a:rPr lang="en-US" altLang="zh-CN" sz="2800" baseline="-25000" dirty="0">
                <a:solidFill>
                  <a:srgbClr val="FFFFFF"/>
                </a:solidFill>
              </a:rPr>
              <a:t>2</a:t>
            </a:r>
            <a:endParaRPr lang="en-US" altLang="zh-CN" sz="2800" dirty="0">
              <a:solidFill>
                <a:srgbClr val="FFFFFF"/>
              </a:solidFill>
            </a:endParaRPr>
          </a:p>
        </p:txBody>
      </p:sp>
      <p:sp>
        <p:nvSpPr>
          <p:cNvPr id="20487" name="Text Box 7"/>
          <p:cNvSpPr txBox="1"/>
          <p:nvPr/>
        </p:nvSpPr>
        <p:spPr>
          <a:xfrm>
            <a:off x="1295400" y="4495800"/>
            <a:ext cx="22860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en-US" altLang="zh-CN" sz="2800" dirty="0">
                <a:solidFill>
                  <a:srgbClr val="FFFFFF"/>
                </a:solidFill>
              </a:rPr>
              <a:t>Al</a:t>
            </a:r>
            <a:r>
              <a:rPr lang="en-US" altLang="zh-CN" sz="2800" baseline="-25000" dirty="0">
                <a:solidFill>
                  <a:srgbClr val="FFFFFF"/>
                </a:solidFill>
              </a:rPr>
              <a:t>2</a:t>
            </a:r>
            <a:r>
              <a:rPr lang="en-US" altLang="zh-CN" sz="2800" dirty="0">
                <a:solidFill>
                  <a:srgbClr val="FFFFFF"/>
                </a:solidFill>
              </a:rPr>
              <a:t>O</a:t>
            </a:r>
            <a:r>
              <a:rPr lang="en-US" altLang="zh-CN" sz="2800" baseline="-25000" dirty="0">
                <a:solidFill>
                  <a:srgbClr val="FFFFFF"/>
                </a:solidFill>
              </a:rPr>
              <a:t>3</a:t>
            </a:r>
            <a:endParaRPr lang="en-US" altLang="zh-CN" sz="2800" baseline="-25000" dirty="0">
              <a:solidFill>
                <a:srgbClr val="FFFFFF"/>
              </a:solidFill>
            </a:endParaRPr>
          </a:p>
        </p:txBody>
      </p:sp>
      <p:sp>
        <p:nvSpPr>
          <p:cNvPr id="18440" name="AutoShape 8"/>
          <p:cNvSpPr/>
          <p:nvPr/>
        </p:nvSpPr>
        <p:spPr>
          <a:xfrm>
            <a:off x="1447800" y="3048000"/>
            <a:ext cx="457200" cy="1676400"/>
          </a:xfrm>
          <a:prstGeom prst="leftBrace">
            <a:avLst>
              <a:gd name="adj1" fmla="val 30555"/>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20489" name="Text Box 9"/>
          <p:cNvSpPr txBox="1"/>
          <p:nvPr/>
        </p:nvSpPr>
        <p:spPr>
          <a:xfrm>
            <a:off x="533400" y="3657600"/>
            <a:ext cx="9144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en-US" altLang="zh-CN" sz="2800" dirty="0">
                <a:solidFill>
                  <a:srgbClr val="FFFFFF"/>
                </a:solidFill>
              </a:rPr>
              <a:t>95% </a:t>
            </a:r>
            <a:endParaRPr lang="en-US" altLang="zh-CN" sz="2800" dirty="0">
              <a:solidFill>
                <a:srgbClr val="FFFFFF"/>
              </a:solidFill>
            </a:endParaRPr>
          </a:p>
        </p:txBody>
      </p:sp>
      <p:sp>
        <p:nvSpPr>
          <p:cNvPr id="20490" name="AutoShape 10"/>
          <p:cNvSpPr/>
          <p:nvPr/>
        </p:nvSpPr>
        <p:spPr>
          <a:xfrm>
            <a:off x="2895600" y="4191000"/>
            <a:ext cx="381000" cy="685800"/>
          </a:xfrm>
          <a:prstGeom prst="rightBrace">
            <a:avLst>
              <a:gd name="adj1" fmla="val 15000"/>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20491" name="AutoShape 11"/>
          <p:cNvSpPr/>
          <p:nvPr/>
        </p:nvSpPr>
        <p:spPr>
          <a:xfrm flipH="1">
            <a:off x="3429000" y="4419600"/>
            <a:ext cx="609600" cy="304800"/>
          </a:xfrm>
          <a:prstGeom prst="rightArrow">
            <a:avLst>
              <a:gd name="adj1" fmla="val 50000"/>
              <a:gd name="adj2" fmla="val 50000"/>
            </a:avLst>
          </a:prstGeom>
          <a:noFill/>
          <a:ln w="222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20492" name="Text Box 12"/>
          <p:cNvSpPr txBox="1"/>
          <p:nvPr/>
        </p:nvSpPr>
        <p:spPr>
          <a:xfrm>
            <a:off x="4191000" y="4114800"/>
            <a:ext cx="1905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脉石</a:t>
            </a:r>
            <a:endParaRPr lang="zh-CN" altLang="en-US" sz="2800" dirty="0">
              <a:solidFill>
                <a:srgbClr val="FFFFFF"/>
              </a:solidFill>
            </a:endParaRPr>
          </a:p>
        </p:txBody>
      </p:sp>
      <p:sp>
        <p:nvSpPr>
          <p:cNvPr id="20493" name="Text Box 13"/>
          <p:cNvSpPr txBox="1"/>
          <p:nvPr/>
        </p:nvSpPr>
        <p:spPr>
          <a:xfrm>
            <a:off x="4419600" y="4572000"/>
            <a:ext cx="28194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焦炭中的灰分</a:t>
            </a:r>
            <a:endParaRPr lang="zh-CN" altLang="en-US" sz="2800" dirty="0">
              <a:solidFill>
                <a:srgbClr val="FFFFFF"/>
              </a:solidFill>
            </a:endParaRPr>
          </a:p>
        </p:txBody>
      </p:sp>
      <p:sp>
        <p:nvSpPr>
          <p:cNvPr id="20494" name="AutoShape 14"/>
          <p:cNvSpPr/>
          <p:nvPr/>
        </p:nvSpPr>
        <p:spPr>
          <a:xfrm>
            <a:off x="4343400" y="4343400"/>
            <a:ext cx="304800" cy="533400"/>
          </a:xfrm>
          <a:prstGeom prst="leftBrace">
            <a:avLst>
              <a:gd name="adj1" fmla="val 14583"/>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20495" name="AutoShape 15"/>
          <p:cNvSpPr/>
          <p:nvPr/>
        </p:nvSpPr>
        <p:spPr>
          <a:xfrm>
            <a:off x="2971800" y="3124200"/>
            <a:ext cx="381000" cy="685800"/>
          </a:xfrm>
          <a:prstGeom prst="rightBrace">
            <a:avLst>
              <a:gd name="adj1" fmla="val 15000"/>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20496" name="AutoShape 16"/>
          <p:cNvSpPr/>
          <p:nvPr/>
        </p:nvSpPr>
        <p:spPr>
          <a:xfrm flipH="1">
            <a:off x="3505200" y="3276600"/>
            <a:ext cx="609600" cy="304800"/>
          </a:xfrm>
          <a:prstGeom prst="rightArrow">
            <a:avLst>
              <a:gd name="adj1" fmla="val 50000"/>
              <a:gd name="adj2" fmla="val 50000"/>
            </a:avLst>
          </a:prstGeom>
          <a:noFill/>
          <a:ln w="222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20497" name="Text Box 17"/>
          <p:cNvSpPr txBox="1"/>
          <p:nvPr/>
        </p:nvSpPr>
        <p:spPr>
          <a:xfrm>
            <a:off x="4343400" y="3200400"/>
            <a:ext cx="1905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熔剂矿物</a:t>
            </a:r>
            <a:endParaRPr lang="zh-CN" altLang="en-US" sz="28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charRg st="0" end="18"/>
                                            </p:txEl>
                                          </p:spTgt>
                                        </p:tgtEl>
                                        <p:attrNameLst>
                                          <p:attrName>style.visibility</p:attrName>
                                        </p:attrNameLst>
                                      </p:cBhvr>
                                      <p:to>
                                        <p:strVal val="visible"/>
                                      </p:to>
                                    </p:set>
                                    <p:anim calcmode="lin" valueType="num">
                                      <p:cBhvr additive="base">
                                        <p:cTn id="13" dur="500" fill="hold"/>
                                        <p:tgtEl>
                                          <p:spTgt spid="20483">
                                            <p:txEl>
                                              <p:charRg st="0" end="1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charRg st="0" end="1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additive="base">
                                        <p:cTn id="19" dur="500" fill="hold"/>
                                        <p:tgtEl>
                                          <p:spTgt spid="20484"/>
                                        </p:tgtEl>
                                        <p:attrNameLst>
                                          <p:attrName>ppt_x</p:attrName>
                                        </p:attrNameLst>
                                      </p:cBhvr>
                                      <p:tavLst>
                                        <p:tav tm="0">
                                          <p:val>
                                            <p:strVal val="0-#ppt_w/2"/>
                                          </p:val>
                                        </p:tav>
                                        <p:tav tm="100000">
                                          <p:val>
                                            <p:strVal val="#ppt_x"/>
                                          </p:val>
                                        </p:tav>
                                      </p:tavLst>
                                    </p:anim>
                                    <p:anim calcmode="lin" valueType="num">
                                      <p:cBhvr additive="base">
                                        <p:cTn id="20"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5"/>
                                        </p:tgtEl>
                                        <p:attrNameLst>
                                          <p:attrName>style.visibility</p:attrName>
                                        </p:attrNameLst>
                                      </p:cBhvr>
                                      <p:to>
                                        <p:strVal val="visible"/>
                                      </p:to>
                                    </p:set>
                                    <p:anim calcmode="lin" valueType="num">
                                      <p:cBhvr additive="base">
                                        <p:cTn id="25" dur="500" fill="hold"/>
                                        <p:tgtEl>
                                          <p:spTgt spid="20485"/>
                                        </p:tgtEl>
                                        <p:attrNameLst>
                                          <p:attrName>ppt_x</p:attrName>
                                        </p:attrNameLst>
                                      </p:cBhvr>
                                      <p:tavLst>
                                        <p:tav tm="0">
                                          <p:val>
                                            <p:strVal val="0-#ppt_w/2"/>
                                          </p:val>
                                        </p:tav>
                                        <p:tav tm="100000">
                                          <p:val>
                                            <p:strVal val="#ppt_x"/>
                                          </p:val>
                                        </p:tav>
                                      </p:tavLst>
                                    </p:anim>
                                    <p:anim calcmode="lin" valueType="num">
                                      <p:cBhvr additive="base">
                                        <p:cTn id="26"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95"/>
                                        </p:tgtEl>
                                        <p:attrNameLst>
                                          <p:attrName>style.visibility</p:attrName>
                                        </p:attrNameLst>
                                      </p:cBhvr>
                                      <p:to>
                                        <p:strVal val="visible"/>
                                      </p:to>
                                    </p:set>
                                    <p:anim calcmode="lin" valueType="num">
                                      <p:cBhvr additive="base">
                                        <p:cTn id="31" dur="500" fill="hold"/>
                                        <p:tgtEl>
                                          <p:spTgt spid="20495"/>
                                        </p:tgtEl>
                                        <p:attrNameLst>
                                          <p:attrName>ppt_x</p:attrName>
                                        </p:attrNameLst>
                                      </p:cBhvr>
                                      <p:tavLst>
                                        <p:tav tm="0">
                                          <p:val>
                                            <p:strVal val="0-#ppt_w/2"/>
                                          </p:val>
                                        </p:tav>
                                        <p:tav tm="100000">
                                          <p:val>
                                            <p:strVal val="#ppt_x"/>
                                          </p:val>
                                        </p:tav>
                                      </p:tavLst>
                                    </p:anim>
                                    <p:anim calcmode="lin" valueType="num">
                                      <p:cBhvr additive="base">
                                        <p:cTn id="32" dur="500" fill="hold"/>
                                        <p:tgtEl>
                                          <p:spTgt spid="2049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496"/>
                                        </p:tgtEl>
                                        <p:attrNameLst>
                                          <p:attrName>style.visibility</p:attrName>
                                        </p:attrNameLst>
                                      </p:cBhvr>
                                      <p:to>
                                        <p:strVal val="visible"/>
                                      </p:to>
                                    </p:set>
                                    <p:anim calcmode="lin" valueType="num">
                                      <p:cBhvr additive="base">
                                        <p:cTn id="37" dur="500" fill="hold"/>
                                        <p:tgtEl>
                                          <p:spTgt spid="20496"/>
                                        </p:tgtEl>
                                        <p:attrNameLst>
                                          <p:attrName>ppt_x</p:attrName>
                                        </p:attrNameLst>
                                      </p:cBhvr>
                                      <p:tavLst>
                                        <p:tav tm="0">
                                          <p:val>
                                            <p:strVal val="0-#ppt_w/2"/>
                                          </p:val>
                                        </p:tav>
                                        <p:tav tm="100000">
                                          <p:val>
                                            <p:strVal val="#ppt_x"/>
                                          </p:val>
                                        </p:tav>
                                      </p:tavLst>
                                    </p:anim>
                                    <p:anim calcmode="lin" valueType="num">
                                      <p:cBhvr additive="base">
                                        <p:cTn id="38" dur="500" fill="hold"/>
                                        <p:tgtEl>
                                          <p:spTgt spid="2049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497"/>
                                        </p:tgtEl>
                                        <p:attrNameLst>
                                          <p:attrName>style.visibility</p:attrName>
                                        </p:attrNameLst>
                                      </p:cBhvr>
                                      <p:to>
                                        <p:strVal val="visible"/>
                                      </p:to>
                                    </p:set>
                                    <p:anim calcmode="lin" valueType="num">
                                      <p:cBhvr additive="base">
                                        <p:cTn id="43" dur="500" fill="hold"/>
                                        <p:tgtEl>
                                          <p:spTgt spid="20497"/>
                                        </p:tgtEl>
                                        <p:attrNameLst>
                                          <p:attrName>ppt_x</p:attrName>
                                        </p:attrNameLst>
                                      </p:cBhvr>
                                      <p:tavLst>
                                        <p:tav tm="0">
                                          <p:val>
                                            <p:strVal val="0-#ppt_w/2"/>
                                          </p:val>
                                        </p:tav>
                                        <p:tav tm="100000">
                                          <p:val>
                                            <p:strVal val="#ppt_x"/>
                                          </p:val>
                                        </p:tav>
                                      </p:tavLst>
                                    </p:anim>
                                    <p:anim calcmode="lin" valueType="num">
                                      <p:cBhvr additive="base">
                                        <p:cTn id="44" dur="500" fill="hold"/>
                                        <p:tgtEl>
                                          <p:spTgt spid="2049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486"/>
                                        </p:tgtEl>
                                        <p:attrNameLst>
                                          <p:attrName>style.visibility</p:attrName>
                                        </p:attrNameLst>
                                      </p:cBhvr>
                                      <p:to>
                                        <p:strVal val="visible"/>
                                      </p:to>
                                    </p:set>
                                    <p:anim calcmode="lin" valueType="num">
                                      <p:cBhvr additive="base">
                                        <p:cTn id="49" dur="500" fill="hold"/>
                                        <p:tgtEl>
                                          <p:spTgt spid="20486"/>
                                        </p:tgtEl>
                                        <p:attrNameLst>
                                          <p:attrName>ppt_x</p:attrName>
                                        </p:attrNameLst>
                                      </p:cBhvr>
                                      <p:tavLst>
                                        <p:tav tm="0">
                                          <p:val>
                                            <p:strVal val="0-#ppt_w/2"/>
                                          </p:val>
                                        </p:tav>
                                        <p:tav tm="100000">
                                          <p:val>
                                            <p:strVal val="#ppt_x"/>
                                          </p:val>
                                        </p:tav>
                                      </p:tavLst>
                                    </p:anim>
                                    <p:anim calcmode="lin" valueType="num">
                                      <p:cBhvr additive="base">
                                        <p:cTn id="50"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487"/>
                                        </p:tgtEl>
                                        <p:attrNameLst>
                                          <p:attrName>style.visibility</p:attrName>
                                        </p:attrNameLst>
                                      </p:cBhvr>
                                      <p:to>
                                        <p:strVal val="visible"/>
                                      </p:to>
                                    </p:set>
                                    <p:anim calcmode="lin" valueType="num">
                                      <p:cBhvr additive="base">
                                        <p:cTn id="55" dur="500" fill="hold"/>
                                        <p:tgtEl>
                                          <p:spTgt spid="20487"/>
                                        </p:tgtEl>
                                        <p:attrNameLst>
                                          <p:attrName>ppt_x</p:attrName>
                                        </p:attrNameLst>
                                      </p:cBhvr>
                                      <p:tavLst>
                                        <p:tav tm="0">
                                          <p:val>
                                            <p:strVal val="0-#ppt_w/2"/>
                                          </p:val>
                                        </p:tav>
                                        <p:tav tm="100000">
                                          <p:val>
                                            <p:strVal val="#ppt_x"/>
                                          </p:val>
                                        </p:tav>
                                      </p:tavLst>
                                    </p:anim>
                                    <p:anim calcmode="lin" valueType="num">
                                      <p:cBhvr additive="base">
                                        <p:cTn id="56"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0490"/>
                                        </p:tgtEl>
                                        <p:attrNameLst>
                                          <p:attrName>style.visibility</p:attrName>
                                        </p:attrNameLst>
                                      </p:cBhvr>
                                      <p:to>
                                        <p:strVal val="visible"/>
                                      </p:to>
                                    </p:set>
                                    <p:anim calcmode="lin" valueType="num">
                                      <p:cBhvr additive="base">
                                        <p:cTn id="61" dur="500" fill="hold"/>
                                        <p:tgtEl>
                                          <p:spTgt spid="20490"/>
                                        </p:tgtEl>
                                        <p:attrNameLst>
                                          <p:attrName>ppt_x</p:attrName>
                                        </p:attrNameLst>
                                      </p:cBhvr>
                                      <p:tavLst>
                                        <p:tav tm="0">
                                          <p:val>
                                            <p:strVal val="0-#ppt_w/2"/>
                                          </p:val>
                                        </p:tav>
                                        <p:tav tm="100000">
                                          <p:val>
                                            <p:strVal val="#ppt_x"/>
                                          </p:val>
                                        </p:tav>
                                      </p:tavLst>
                                    </p:anim>
                                    <p:anim calcmode="lin" valueType="num">
                                      <p:cBhvr additive="base">
                                        <p:cTn id="62" dur="500" fill="hold"/>
                                        <p:tgtEl>
                                          <p:spTgt spid="2049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0491"/>
                                        </p:tgtEl>
                                        <p:attrNameLst>
                                          <p:attrName>style.visibility</p:attrName>
                                        </p:attrNameLst>
                                      </p:cBhvr>
                                      <p:to>
                                        <p:strVal val="visible"/>
                                      </p:to>
                                    </p:set>
                                    <p:anim calcmode="lin" valueType="num">
                                      <p:cBhvr additive="base">
                                        <p:cTn id="67" dur="500" fill="hold"/>
                                        <p:tgtEl>
                                          <p:spTgt spid="20491"/>
                                        </p:tgtEl>
                                        <p:attrNameLst>
                                          <p:attrName>ppt_x</p:attrName>
                                        </p:attrNameLst>
                                      </p:cBhvr>
                                      <p:tavLst>
                                        <p:tav tm="0">
                                          <p:val>
                                            <p:strVal val="0-#ppt_w/2"/>
                                          </p:val>
                                        </p:tav>
                                        <p:tav tm="100000">
                                          <p:val>
                                            <p:strVal val="#ppt_x"/>
                                          </p:val>
                                        </p:tav>
                                      </p:tavLst>
                                    </p:anim>
                                    <p:anim calcmode="lin" valueType="num">
                                      <p:cBhvr additive="base">
                                        <p:cTn id="68" dur="500" fill="hold"/>
                                        <p:tgtEl>
                                          <p:spTgt spid="2049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0492"/>
                                        </p:tgtEl>
                                        <p:attrNameLst>
                                          <p:attrName>style.visibility</p:attrName>
                                        </p:attrNameLst>
                                      </p:cBhvr>
                                      <p:to>
                                        <p:strVal val="visible"/>
                                      </p:to>
                                    </p:set>
                                    <p:anim calcmode="lin" valueType="num">
                                      <p:cBhvr additive="base">
                                        <p:cTn id="73" dur="500" fill="hold"/>
                                        <p:tgtEl>
                                          <p:spTgt spid="20492"/>
                                        </p:tgtEl>
                                        <p:attrNameLst>
                                          <p:attrName>ppt_x</p:attrName>
                                        </p:attrNameLst>
                                      </p:cBhvr>
                                      <p:tavLst>
                                        <p:tav tm="0">
                                          <p:val>
                                            <p:strVal val="0-#ppt_w/2"/>
                                          </p:val>
                                        </p:tav>
                                        <p:tav tm="100000">
                                          <p:val>
                                            <p:strVal val="#ppt_x"/>
                                          </p:val>
                                        </p:tav>
                                      </p:tavLst>
                                    </p:anim>
                                    <p:anim calcmode="lin" valueType="num">
                                      <p:cBhvr additive="base">
                                        <p:cTn id="74" dur="500" fill="hold"/>
                                        <p:tgtEl>
                                          <p:spTgt spid="2049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0493"/>
                                        </p:tgtEl>
                                        <p:attrNameLst>
                                          <p:attrName>style.visibility</p:attrName>
                                        </p:attrNameLst>
                                      </p:cBhvr>
                                      <p:to>
                                        <p:strVal val="visible"/>
                                      </p:to>
                                    </p:set>
                                    <p:anim calcmode="lin" valueType="num">
                                      <p:cBhvr additive="base">
                                        <p:cTn id="79" dur="500" fill="hold"/>
                                        <p:tgtEl>
                                          <p:spTgt spid="20493"/>
                                        </p:tgtEl>
                                        <p:attrNameLst>
                                          <p:attrName>ppt_x</p:attrName>
                                        </p:attrNameLst>
                                      </p:cBhvr>
                                      <p:tavLst>
                                        <p:tav tm="0">
                                          <p:val>
                                            <p:strVal val="0-#ppt_w/2"/>
                                          </p:val>
                                        </p:tav>
                                        <p:tav tm="100000">
                                          <p:val>
                                            <p:strVal val="#ppt_x"/>
                                          </p:val>
                                        </p:tav>
                                      </p:tavLst>
                                    </p:anim>
                                    <p:anim calcmode="lin" valueType="num">
                                      <p:cBhvr additive="base">
                                        <p:cTn id="80" dur="500" fill="hold"/>
                                        <p:tgtEl>
                                          <p:spTgt spid="2049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0494"/>
                                        </p:tgtEl>
                                        <p:attrNameLst>
                                          <p:attrName>style.visibility</p:attrName>
                                        </p:attrNameLst>
                                      </p:cBhvr>
                                      <p:to>
                                        <p:strVal val="visible"/>
                                      </p:to>
                                    </p:set>
                                    <p:anim calcmode="lin" valueType="num">
                                      <p:cBhvr additive="base">
                                        <p:cTn id="85" dur="500" fill="hold"/>
                                        <p:tgtEl>
                                          <p:spTgt spid="20494"/>
                                        </p:tgtEl>
                                        <p:attrNameLst>
                                          <p:attrName>ppt_x</p:attrName>
                                        </p:attrNameLst>
                                      </p:cBhvr>
                                      <p:tavLst>
                                        <p:tav tm="0">
                                          <p:val>
                                            <p:strVal val="0-#ppt_w/2"/>
                                          </p:val>
                                        </p:tav>
                                        <p:tav tm="100000">
                                          <p:val>
                                            <p:strVal val="#ppt_x"/>
                                          </p:val>
                                        </p:tav>
                                      </p:tavLst>
                                    </p:anim>
                                    <p:anim calcmode="lin" valueType="num">
                                      <p:cBhvr additive="base">
                                        <p:cTn id="86" dur="500" fill="hold"/>
                                        <p:tgtEl>
                                          <p:spTgt spid="2049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0489"/>
                                        </p:tgtEl>
                                        <p:attrNameLst>
                                          <p:attrName>style.visibility</p:attrName>
                                        </p:attrNameLst>
                                      </p:cBhvr>
                                      <p:to>
                                        <p:strVal val="visible"/>
                                      </p:to>
                                    </p:set>
                                    <p:anim calcmode="lin" valueType="num">
                                      <p:cBhvr additive="base">
                                        <p:cTn id="91" dur="500" fill="hold"/>
                                        <p:tgtEl>
                                          <p:spTgt spid="20489"/>
                                        </p:tgtEl>
                                        <p:attrNameLst>
                                          <p:attrName>ppt_x</p:attrName>
                                        </p:attrNameLst>
                                      </p:cBhvr>
                                      <p:tavLst>
                                        <p:tav tm="0">
                                          <p:val>
                                            <p:strVal val="0-#ppt_w/2"/>
                                          </p:val>
                                        </p:tav>
                                        <p:tav tm="100000">
                                          <p:val>
                                            <p:strVal val="#ppt_x"/>
                                          </p:val>
                                        </p:tav>
                                      </p:tavLst>
                                    </p:anim>
                                    <p:anim calcmode="lin" valueType="num">
                                      <p:cBhvr additive="base">
                                        <p:cTn id="92" dur="500" fill="hold"/>
                                        <p:tgtEl>
                                          <p:spTgt spid="20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P spid="20484" grpId="0"/>
      <p:bldP spid="20485" grpId="0"/>
      <p:bldP spid="20486" grpId="0"/>
      <p:bldP spid="20487" grpId="0"/>
      <p:bldP spid="20489" grpId="0"/>
      <p:bldP spid="20490" grpId="0" animBg="1"/>
      <p:bldP spid="20491" grpId="0" animBg="1"/>
      <p:bldP spid="20492" grpId="0"/>
      <p:bldP spid="20493" grpId="0"/>
      <p:bldP spid="20494" grpId="0" animBg="1"/>
      <p:bldP spid="20495" grpId="0" animBg="1"/>
      <p:bldP spid="20496" grpId="0" animBg="1"/>
      <p:bldP spid="204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91440" tIns="45720" rIns="91440" bIns="45720" anchor="ctr" anchorCtr="0"/>
          <a:p>
            <a:pPr algn="l" eaLnBrk="1" hangingPunct="1"/>
            <a:r>
              <a:rPr lang="zh-CN" altLang="en-US" dirty="0"/>
              <a:t>碱度：</a:t>
            </a:r>
            <a:endParaRPr lang="zh-CN" altLang="en-US" dirty="0"/>
          </a:p>
        </p:txBody>
      </p:sp>
      <p:sp>
        <p:nvSpPr>
          <p:cNvPr id="21507" name="Rectangle 3"/>
          <p:cNvSpPr>
            <a:spLocks noGrp="1"/>
          </p:cNvSpPr>
          <p:nvPr>
            <p:ph idx="1"/>
          </p:nvPr>
        </p:nvSpPr>
        <p:spPr>
          <a:ln/>
        </p:spPr>
        <p:txBody>
          <a:bodyPr vert="horz" wrap="square" lIns="91440" tIns="45720" rIns="91440" bIns="45720" anchor="t" anchorCtr="0"/>
          <a:p>
            <a:pPr eaLnBrk="1" hangingPunct="1"/>
            <a:r>
              <a:rPr lang="zh-CN" altLang="en-US" dirty="0"/>
              <a:t>碱性氧化物与酸性氧化物的含量比。</a:t>
            </a:r>
            <a:endParaRPr lang="zh-CN" altLang="en-US" dirty="0"/>
          </a:p>
          <a:p>
            <a:pPr eaLnBrk="1" hangingPunct="1"/>
            <a:r>
              <a:rPr lang="en-US" altLang="zh-CN" dirty="0"/>
              <a:t>SiO</a:t>
            </a:r>
            <a:r>
              <a:rPr lang="en-US" altLang="zh-CN" baseline="-25000" dirty="0"/>
              <a:t>2 </a:t>
            </a:r>
            <a:r>
              <a:rPr lang="zh-CN" altLang="en-US" dirty="0"/>
              <a:t>、</a:t>
            </a:r>
            <a:r>
              <a:rPr lang="en-US" altLang="zh-CN" dirty="0"/>
              <a:t>Al</a:t>
            </a:r>
            <a:r>
              <a:rPr lang="en-US" altLang="zh-CN" baseline="-25000" dirty="0"/>
              <a:t>2</a:t>
            </a:r>
            <a:r>
              <a:rPr lang="en-US" altLang="zh-CN" dirty="0"/>
              <a:t>O</a:t>
            </a:r>
            <a:r>
              <a:rPr lang="en-US" altLang="zh-CN" baseline="-25000" dirty="0"/>
              <a:t>3 </a:t>
            </a:r>
            <a:r>
              <a:rPr lang="zh-CN" altLang="en-US" dirty="0"/>
              <a:t>为酸性氧化物</a:t>
            </a:r>
            <a:endParaRPr lang="zh-CN" altLang="en-US" dirty="0"/>
          </a:p>
          <a:p>
            <a:pPr eaLnBrk="1" hangingPunct="1"/>
            <a:r>
              <a:rPr lang="en-US" altLang="zh-CN" dirty="0"/>
              <a:t>CaO</a:t>
            </a:r>
            <a:r>
              <a:rPr lang="zh-CN" altLang="en-US" dirty="0"/>
              <a:t>、</a:t>
            </a:r>
            <a:r>
              <a:rPr lang="en-US" altLang="zh-CN" dirty="0"/>
              <a:t>MgO  </a:t>
            </a:r>
            <a:r>
              <a:rPr lang="zh-CN" altLang="en-US" dirty="0"/>
              <a:t>碱性氧化物</a:t>
            </a:r>
            <a:endParaRPr lang="zh-CN" altLang="en-US" dirty="0"/>
          </a:p>
          <a:p>
            <a:pPr eaLnBrk="1" hangingPunct="1"/>
            <a:endParaRPr lang="en-US" altLang="zh-CN" dirty="0"/>
          </a:p>
        </p:txBody>
      </p:sp>
      <p:grpSp>
        <p:nvGrpSpPr>
          <p:cNvPr id="2" name="Group 9"/>
          <p:cNvGrpSpPr/>
          <p:nvPr/>
        </p:nvGrpSpPr>
        <p:grpSpPr>
          <a:xfrm>
            <a:off x="1109663" y="3962400"/>
            <a:ext cx="5062537" cy="1341438"/>
            <a:chOff x="912" y="2592"/>
            <a:chExt cx="3189" cy="845"/>
          </a:xfrm>
        </p:grpSpPr>
        <p:sp>
          <p:nvSpPr>
            <p:cNvPr id="19461" name="Rectangle 5"/>
            <p:cNvSpPr/>
            <p:nvPr/>
          </p:nvSpPr>
          <p:spPr>
            <a:xfrm>
              <a:off x="912" y="2928"/>
              <a:ext cx="1008" cy="334"/>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r>
                <a:rPr lang="en-US" altLang="zh-CN" dirty="0">
                  <a:latin typeface="Arial" panose="020B0604020202020204" pitchFamily="34" charset="0"/>
                </a:rPr>
                <a:t>M</a:t>
              </a:r>
              <a:r>
                <a:rPr lang="en-US" altLang="zh-CN" baseline="-25000" dirty="0">
                  <a:latin typeface="Arial" panose="020B0604020202020204" pitchFamily="34" charset="0"/>
                </a:rPr>
                <a:t>0 </a:t>
              </a:r>
              <a:r>
                <a:rPr lang="en-US" altLang="zh-CN" dirty="0">
                  <a:latin typeface="Arial" panose="020B0604020202020204" pitchFamily="34" charset="0"/>
                </a:rPr>
                <a:t>=</a:t>
              </a:r>
              <a:endParaRPr lang="en-US" altLang="zh-CN" dirty="0">
                <a:latin typeface="Arial" panose="020B0604020202020204" pitchFamily="34" charset="0"/>
              </a:endParaRPr>
            </a:p>
          </p:txBody>
        </p:sp>
        <p:sp>
          <p:nvSpPr>
            <p:cNvPr id="19462" name="Rectangle 6"/>
            <p:cNvSpPr/>
            <p:nvPr/>
          </p:nvSpPr>
          <p:spPr>
            <a:xfrm>
              <a:off x="1776" y="2592"/>
              <a:ext cx="2244" cy="334"/>
            </a:xfrm>
            <a:prstGeom prst="rect">
              <a:avLst/>
            </a:prstGeom>
            <a:noFill/>
            <a:ln w="22225">
              <a:noFill/>
            </a:ln>
          </p:spPr>
          <p:txBody>
            <a:bodyPr wrap="none">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r>
                <a:rPr lang="zh-CN" altLang="en-US" dirty="0">
                  <a:latin typeface="Arial" panose="020B0604020202020204" pitchFamily="34" charset="0"/>
                </a:rPr>
                <a:t>（</a:t>
              </a:r>
              <a:r>
                <a:rPr lang="en-US" altLang="zh-CN" dirty="0">
                  <a:latin typeface="Arial" panose="020B0604020202020204" pitchFamily="34" charset="0"/>
                </a:rPr>
                <a:t>CaO + MgO</a:t>
              </a:r>
              <a:r>
                <a:rPr lang="zh-CN" altLang="en-US" dirty="0">
                  <a:latin typeface="Arial" panose="020B0604020202020204" pitchFamily="34" charset="0"/>
                </a:rPr>
                <a:t>）</a:t>
              </a:r>
              <a:r>
                <a:rPr lang="en-US" altLang="zh-CN" dirty="0">
                  <a:latin typeface="Arial" panose="020B0604020202020204" pitchFamily="34" charset="0"/>
                </a:rPr>
                <a:t>%</a:t>
              </a:r>
              <a:endParaRPr lang="en-US" altLang="zh-CN" dirty="0">
                <a:latin typeface="Arial" panose="020B0604020202020204" pitchFamily="34" charset="0"/>
              </a:endParaRPr>
            </a:p>
          </p:txBody>
        </p:sp>
        <p:sp>
          <p:nvSpPr>
            <p:cNvPr id="19463" name="Rectangle 7"/>
            <p:cNvSpPr/>
            <p:nvPr/>
          </p:nvSpPr>
          <p:spPr>
            <a:xfrm>
              <a:off x="1872" y="3072"/>
              <a:ext cx="2229" cy="365"/>
            </a:xfrm>
            <a:prstGeom prst="rect">
              <a:avLst/>
            </a:prstGeom>
            <a:noFill/>
            <a:ln w="22225">
              <a:noFill/>
            </a:ln>
          </p:spPr>
          <p:txBody>
            <a:bodyPr wrap="none">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buClr>
                  <a:schemeClr val="accent2"/>
                </a:buClr>
                <a:buSzPct val="85000"/>
                <a:buFont typeface="Wingdings" panose="05000000000000000000" pitchFamily="2" charset="2"/>
                <a:buChar char="n"/>
              </a:pPr>
              <a:r>
                <a:rPr lang="en-US" altLang="zh-CN" dirty="0">
                  <a:latin typeface="Arial" panose="020B0604020202020204" pitchFamily="34" charset="0"/>
                </a:rPr>
                <a:t>SiO</a:t>
              </a:r>
              <a:r>
                <a:rPr lang="en-US" altLang="zh-CN" baseline="-25000" dirty="0">
                  <a:latin typeface="Arial" panose="020B0604020202020204" pitchFamily="34" charset="0"/>
                </a:rPr>
                <a:t>2</a:t>
              </a:r>
              <a:r>
                <a:rPr lang="en-US" altLang="zh-CN" dirty="0">
                  <a:latin typeface="Arial" panose="020B0604020202020204" pitchFamily="34" charset="0"/>
                </a:rPr>
                <a:t> + Al</a:t>
              </a:r>
              <a:r>
                <a:rPr lang="en-US" altLang="zh-CN" baseline="-25000" dirty="0">
                  <a:latin typeface="Arial" panose="020B0604020202020204" pitchFamily="34" charset="0"/>
                </a:rPr>
                <a:t>2</a:t>
              </a:r>
              <a:r>
                <a:rPr lang="en-US" altLang="zh-CN" dirty="0">
                  <a:latin typeface="Arial" panose="020B0604020202020204" pitchFamily="34" charset="0"/>
                </a:rPr>
                <a:t>O</a:t>
              </a:r>
              <a:r>
                <a:rPr lang="en-US" altLang="zh-CN" baseline="-25000" dirty="0">
                  <a:latin typeface="Arial" panose="020B0604020202020204" pitchFamily="34" charset="0"/>
                </a:rPr>
                <a:t>3</a:t>
              </a:r>
              <a:r>
                <a:rPr lang="zh-CN" altLang="en-US" dirty="0">
                  <a:latin typeface="Arial" panose="020B0604020202020204" pitchFamily="34" charset="0"/>
                </a:rPr>
                <a:t>）</a:t>
              </a:r>
              <a:r>
                <a:rPr lang="en-US" altLang="zh-CN" dirty="0">
                  <a:latin typeface="Arial" panose="020B0604020202020204" pitchFamily="34" charset="0"/>
                </a:rPr>
                <a:t>%</a:t>
              </a:r>
              <a:endParaRPr lang="en-US" altLang="zh-CN" dirty="0">
                <a:latin typeface="Arial" panose="020B0604020202020204" pitchFamily="34" charset="0"/>
              </a:endParaRPr>
            </a:p>
          </p:txBody>
        </p:sp>
        <p:sp>
          <p:nvSpPr>
            <p:cNvPr id="19464" name="Line 8"/>
            <p:cNvSpPr/>
            <p:nvPr/>
          </p:nvSpPr>
          <p:spPr>
            <a:xfrm>
              <a:off x="1824" y="2976"/>
              <a:ext cx="2112" cy="0"/>
            </a:xfrm>
            <a:prstGeom prst="line">
              <a:avLst/>
            </a:prstGeom>
            <a:ln w="22225" cap="flat" cmpd="sng">
              <a:solidFill>
                <a:schemeClr val="tx1"/>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charRg st="0" end="17"/>
                                            </p:txEl>
                                          </p:spTgt>
                                        </p:tgtEl>
                                        <p:attrNameLst>
                                          <p:attrName>style.visibility</p:attrName>
                                        </p:attrNameLst>
                                      </p:cBhvr>
                                      <p:to>
                                        <p:strVal val="visible"/>
                                      </p:to>
                                    </p:set>
                                    <p:anim calcmode="lin" valueType="num">
                                      <p:cBhvr additive="base">
                                        <p:cTn id="13" dur="500" fill="hold"/>
                                        <p:tgtEl>
                                          <p:spTgt spid="21507">
                                            <p:txEl>
                                              <p:charRg st="0" end="1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charRg st="0" end="1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charRg st="17" end="36"/>
                                            </p:txEl>
                                          </p:spTgt>
                                        </p:tgtEl>
                                        <p:attrNameLst>
                                          <p:attrName>style.visibility</p:attrName>
                                        </p:attrNameLst>
                                      </p:cBhvr>
                                      <p:to>
                                        <p:strVal val="visible"/>
                                      </p:to>
                                    </p:set>
                                    <p:anim calcmode="lin" valueType="num">
                                      <p:cBhvr additive="base">
                                        <p:cTn id="19" dur="500" fill="hold"/>
                                        <p:tgtEl>
                                          <p:spTgt spid="21507">
                                            <p:txEl>
                                              <p:charRg st="17" end="3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charRg st="17" end="3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charRg st="36" end="51"/>
                                            </p:txEl>
                                          </p:spTgt>
                                        </p:tgtEl>
                                        <p:attrNameLst>
                                          <p:attrName>style.visibility</p:attrName>
                                        </p:attrNameLst>
                                      </p:cBhvr>
                                      <p:to>
                                        <p:strVal val="visible"/>
                                      </p:to>
                                    </p:set>
                                    <p:anim calcmode="lin" valueType="num">
                                      <p:cBhvr additive="base">
                                        <p:cTn id="25" dur="500" fill="hold"/>
                                        <p:tgtEl>
                                          <p:spTgt spid="21507">
                                            <p:txEl>
                                              <p:charRg st="36" end="5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charRg st="36" end="5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ln/>
        </p:spPr>
        <p:txBody>
          <a:bodyPr vert="horz" wrap="square" lIns="91440" tIns="45720" rIns="91440" bIns="45720" anchor="ctr" anchorCtr="0"/>
          <a:p>
            <a:pPr algn="l" eaLnBrk="1" hangingPunct="1"/>
            <a:r>
              <a:rPr lang="zh-CN" altLang="en-US" dirty="0"/>
              <a:t>矿物组成：</a:t>
            </a:r>
            <a:endParaRPr lang="zh-CN" altLang="en-US" dirty="0"/>
          </a:p>
        </p:txBody>
      </p:sp>
      <p:sp>
        <p:nvSpPr>
          <p:cNvPr id="22531" name="Rectangle 3"/>
          <p:cNvSpPr>
            <a:spLocks noGrp="1"/>
          </p:cNvSpPr>
          <p:nvPr>
            <p:ph idx="1"/>
          </p:nvPr>
        </p:nvSpPr>
        <p:spPr>
          <a:ln/>
        </p:spPr>
        <p:txBody>
          <a:bodyPr vert="horz" wrap="square" lIns="91440" tIns="45720" rIns="91440" bIns="45720" anchor="t" anchorCtr="0"/>
          <a:p>
            <a:pPr eaLnBrk="1" hangingPunct="1"/>
            <a:r>
              <a:rPr lang="zh-CN" altLang="en-US" dirty="0"/>
              <a:t>与碱度有关</a:t>
            </a:r>
            <a:endParaRPr lang="zh-CN" altLang="en-US" dirty="0"/>
          </a:p>
          <a:p>
            <a:pPr eaLnBrk="1" hangingPunct="1"/>
            <a:r>
              <a:rPr lang="zh-CN" altLang="en-US" dirty="0"/>
              <a:t>与冷却温度有关</a:t>
            </a:r>
            <a:endParaRPr lang="zh-CN" altLang="en-US" dirty="0"/>
          </a:p>
          <a:p>
            <a:pPr eaLnBrk="1" hangingPunct="1"/>
            <a:r>
              <a:rPr lang="zh-CN" altLang="en-US" dirty="0"/>
              <a:t>硅酸盐类矿物</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charRg st="0" end="6"/>
                                            </p:txEl>
                                          </p:spTgt>
                                        </p:tgtEl>
                                        <p:attrNameLst>
                                          <p:attrName>style.visibility</p:attrName>
                                        </p:attrNameLst>
                                      </p:cBhvr>
                                      <p:to>
                                        <p:strVal val="visible"/>
                                      </p:to>
                                    </p:set>
                                    <p:anim calcmode="lin" valueType="num">
                                      <p:cBhvr additive="base">
                                        <p:cTn id="13" dur="500" fill="hold"/>
                                        <p:tgtEl>
                                          <p:spTgt spid="22531">
                                            <p:txEl>
                                              <p:charRg st="0"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charRg st="6" end="14"/>
                                            </p:txEl>
                                          </p:spTgt>
                                        </p:tgtEl>
                                        <p:attrNameLst>
                                          <p:attrName>style.visibility</p:attrName>
                                        </p:attrNameLst>
                                      </p:cBhvr>
                                      <p:to>
                                        <p:strVal val="visible"/>
                                      </p:to>
                                    </p:set>
                                    <p:anim calcmode="lin" valueType="num">
                                      <p:cBhvr additive="base">
                                        <p:cTn id="19" dur="500" fill="hold"/>
                                        <p:tgtEl>
                                          <p:spTgt spid="22531">
                                            <p:txEl>
                                              <p:charRg st="6" end="1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charRg st="6" end="1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charRg st="14" end="21"/>
                                            </p:txEl>
                                          </p:spTgt>
                                        </p:tgtEl>
                                        <p:attrNameLst>
                                          <p:attrName>style.visibility</p:attrName>
                                        </p:attrNameLst>
                                      </p:cBhvr>
                                      <p:to>
                                        <p:strVal val="visible"/>
                                      </p:to>
                                    </p:set>
                                    <p:anim calcmode="lin" valueType="num">
                                      <p:cBhvr additive="base">
                                        <p:cTn id="25" dur="500" fill="hold"/>
                                        <p:tgtEl>
                                          <p:spTgt spid="22531">
                                            <p:txEl>
                                              <p:charRg st="14" end="2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charRg st="14" end="2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Rectangle 3"/>
          <p:cNvSpPr>
            <a:spLocks noGrp="1"/>
          </p:cNvSpPr>
          <p:nvPr>
            <p:ph idx="1"/>
          </p:nvPr>
        </p:nvSpPr>
        <p:spPr>
          <a:ln/>
        </p:spPr>
        <p:txBody>
          <a:bodyPr vert="horz" wrap="square" lIns="91440" tIns="45720" rIns="91440" bIns="45720" anchor="t" anchorCtr="0"/>
          <a:p>
            <a:pPr eaLnBrk="1" hangingPunct="1"/>
            <a:r>
              <a:rPr lang="zh-CN" altLang="en-US" dirty="0"/>
              <a:t>铁矿品位影响炉渣的产出量</a:t>
            </a:r>
            <a:endParaRPr lang="zh-CN" altLang="en-US" dirty="0"/>
          </a:p>
          <a:p>
            <a:pPr eaLnBrk="1" hangingPunct="1"/>
            <a:r>
              <a:rPr lang="zh-CN" altLang="en-US" dirty="0"/>
              <a:t>助熔剂影响高炉渣的碱度</a:t>
            </a:r>
            <a:endParaRPr lang="zh-CN" altLang="en-US" dirty="0"/>
          </a:p>
          <a:p>
            <a:pPr eaLnBrk="1" hangingPunct="1"/>
            <a:r>
              <a:rPr lang="zh-CN" altLang="en-US" dirty="0"/>
              <a:t>铁矿的化学组成影响化学元素组成</a:t>
            </a:r>
            <a:endParaRPr lang="zh-CN" altLang="en-US" dirty="0"/>
          </a:p>
          <a:p>
            <a:pPr eaLnBrk="1" hangingPunct="1"/>
            <a:r>
              <a:rPr lang="zh-CN" altLang="en-US" dirty="0"/>
              <a:t>高炉渣的冷却方式影响矿物组成</a:t>
            </a:r>
            <a:endParaRPr lang="zh-CN" altLang="en-US" dirty="0"/>
          </a:p>
        </p:txBody>
      </p:sp>
      <p:sp>
        <p:nvSpPr>
          <p:cNvPr id="23556" name="Rectangle 4"/>
          <p:cNvSpPr>
            <a:spLocks noGrp="1"/>
          </p:cNvSpPr>
          <p:nvPr>
            <p:ph type="title"/>
          </p:nvPr>
        </p:nvSpPr>
        <p:spPr>
          <a:ln/>
        </p:spPr>
        <p:txBody>
          <a:bodyPr vert="horz" wrap="square" lIns="91440" tIns="45720" rIns="91440" bIns="45720" anchor="ctr" anchorCtr="0"/>
          <a:p>
            <a:pPr eaLnBrk="1" hangingPunct="1"/>
            <a:r>
              <a:rPr lang="en-US" altLang="zh-CN" dirty="0"/>
              <a:t>3</a:t>
            </a:r>
            <a:r>
              <a:rPr lang="zh-CN" altLang="en-US" dirty="0"/>
              <a:t>、影响高炉渣的用途的因素</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charRg st="0" end="13"/>
                                            </p:txEl>
                                          </p:spTgt>
                                        </p:tgtEl>
                                        <p:attrNameLst>
                                          <p:attrName>style.visibility</p:attrName>
                                        </p:attrNameLst>
                                      </p:cBhvr>
                                      <p:to>
                                        <p:strVal val="visible"/>
                                      </p:to>
                                    </p:set>
                                    <p:anim calcmode="lin" valueType="num">
                                      <p:cBhvr additive="base">
                                        <p:cTn id="7" dur="500" fill="hold"/>
                                        <p:tgtEl>
                                          <p:spTgt spid="23555">
                                            <p:txEl>
                                              <p:charRg st="0"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charRg st="0" end="1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charRg st="13" end="25"/>
                                            </p:txEl>
                                          </p:spTgt>
                                        </p:tgtEl>
                                        <p:attrNameLst>
                                          <p:attrName>style.visibility</p:attrName>
                                        </p:attrNameLst>
                                      </p:cBhvr>
                                      <p:to>
                                        <p:strVal val="visible"/>
                                      </p:to>
                                    </p:set>
                                    <p:anim calcmode="lin" valueType="num">
                                      <p:cBhvr additive="base">
                                        <p:cTn id="13" dur="500" fill="hold"/>
                                        <p:tgtEl>
                                          <p:spTgt spid="23555">
                                            <p:txEl>
                                              <p:charRg st="13" end="2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charRg st="13" end="2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charRg st="25" end="41"/>
                                            </p:txEl>
                                          </p:spTgt>
                                        </p:tgtEl>
                                        <p:attrNameLst>
                                          <p:attrName>style.visibility</p:attrName>
                                        </p:attrNameLst>
                                      </p:cBhvr>
                                      <p:to>
                                        <p:strVal val="visible"/>
                                      </p:to>
                                    </p:set>
                                    <p:anim calcmode="lin" valueType="num">
                                      <p:cBhvr additive="base">
                                        <p:cTn id="19" dur="500" fill="hold"/>
                                        <p:tgtEl>
                                          <p:spTgt spid="23555">
                                            <p:txEl>
                                              <p:charRg st="25" end="4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charRg st="25" end="4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charRg st="41" end="56"/>
                                            </p:txEl>
                                          </p:spTgt>
                                        </p:tgtEl>
                                        <p:attrNameLst>
                                          <p:attrName>style.visibility</p:attrName>
                                        </p:attrNameLst>
                                      </p:cBhvr>
                                      <p:to>
                                        <p:strVal val="visible"/>
                                      </p:to>
                                    </p:set>
                                    <p:anim calcmode="lin" valueType="num">
                                      <p:cBhvr additive="base">
                                        <p:cTn id="25" dur="500" fill="hold"/>
                                        <p:tgtEl>
                                          <p:spTgt spid="23555">
                                            <p:txEl>
                                              <p:charRg st="41" end="5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charRg st="41" end="5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6"/>
                                        </p:tgtEl>
                                        <p:attrNameLst>
                                          <p:attrName>style.visibility</p:attrName>
                                        </p:attrNameLst>
                                      </p:cBhvr>
                                      <p:to>
                                        <p:strVal val="visible"/>
                                      </p:to>
                                    </p:set>
                                    <p:anim calcmode="lin" valueType="num">
                                      <p:cBhvr additive="base">
                                        <p:cTn id="31" dur="500" fill="hold"/>
                                        <p:tgtEl>
                                          <p:spTgt spid="23556"/>
                                        </p:tgtEl>
                                        <p:attrNameLst>
                                          <p:attrName>ppt_x</p:attrName>
                                        </p:attrNameLst>
                                      </p:cBhvr>
                                      <p:tavLst>
                                        <p:tav tm="0">
                                          <p:val>
                                            <p:strVal val="0-#ppt_w/2"/>
                                          </p:val>
                                        </p:tav>
                                        <p:tav tm="100000">
                                          <p:val>
                                            <p:strVal val="#ppt_x"/>
                                          </p:val>
                                        </p:tav>
                                      </p:tavLst>
                                    </p:anim>
                                    <p:anim calcmode="lin" valueType="num">
                                      <p:cBhvr additive="base">
                                        <p:cTn id="32"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ln/>
        </p:spPr>
        <p:txBody>
          <a:bodyPr vert="horz" wrap="square" lIns="91440" tIns="45720" rIns="91440" bIns="45720" anchor="ctr" anchorCtr="0"/>
          <a:p>
            <a:pPr eaLnBrk="1" hangingPunct="1"/>
            <a:r>
              <a:rPr lang="en-US" altLang="zh-CN" dirty="0"/>
              <a:t>4</a:t>
            </a:r>
            <a:r>
              <a:rPr lang="zh-CN" altLang="en-US" dirty="0"/>
              <a:t>、高炉渣的冷却工艺与产品的用途</a:t>
            </a:r>
            <a:endParaRPr lang="zh-CN" altLang="en-US" dirty="0"/>
          </a:p>
        </p:txBody>
      </p:sp>
      <p:sp>
        <p:nvSpPr>
          <p:cNvPr id="24579" name="Rectangle 3"/>
          <p:cNvSpPr>
            <a:spLocks noGrp="1"/>
          </p:cNvSpPr>
          <p:nvPr>
            <p:ph idx="1"/>
          </p:nvPr>
        </p:nvSpPr>
        <p:spPr>
          <a:xfrm>
            <a:off x="685800" y="1981200"/>
            <a:ext cx="7239000" cy="1295400"/>
          </a:xfrm>
          <a:ln/>
        </p:spPr>
        <p:txBody>
          <a:bodyPr vert="horz" wrap="square" lIns="91440" tIns="45720" rIns="91440" bIns="45720" anchor="t" anchorCtr="0"/>
          <a:p>
            <a:pPr eaLnBrk="1" hangingPunct="1">
              <a:buNone/>
            </a:pPr>
            <a:r>
              <a:rPr lang="zh-CN" altLang="en-US" dirty="0"/>
              <a:t>水淬工艺：将热熔的高炉渣至于水中急冷，产品为无定形结构（非晶状）。</a:t>
            </a:r>
            <a:endParaRPr lang="zh-CN" altLang="en-US" dirty="0"/>
          </a:p>
          <a:p>
            <a:pPr eaLnBrk="1" hangingPunct="1">
              <a:buNone/>
            </a:pPr>
            <a:endParaRPr lang="en-US" altLang="zh-CN" dirty="0"/>
          </a:p>
        </p:txBody>
      </p:sp>
      <p:sp>
        <p:nvSpPr>
          <p:cNvPr id="24580" name="Text Box 4"/>
          <p:cNvSpPr txBox="1"/>
          <p:nvPr/>
        </p:nvSpPr>
        <p:spPr>
          <a:xfrm>
            <a:off x="1143000" y="4495800"/>
            <a:ext cx="2590800" cy="498475"/>
          </a:xfrm>
          <a:prstGeom prst="rect">
            <a:avLst/>
          </a:prstGeom>
          <a:solidFill>
            <a:srgbClr val="FF6600"/>
          </a:solidFill>
          <a:ln w="222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水硬胶凝特性</a:t>
            </a:r>
            <a:endParaRPr lang="zh-CN" altLang="en-US" sz="2800" dirty="0">
              <a:solidFill>
                <a:srgbClr val="FFFFFF"/>
              </a:solidFill>
            </a:endParaRPr>
          </a:p>
        </p:txBody>
      </p:sp>
      <p:sp>
        <p:nvSpPr>
          <p:cNvPr id="24581" name="Text Box 5"/>
          <p:cNvSpPr txBox="1"/>
          <p:nvPr/>
        </p:nvSpPr>
        <p:spPr>
          <a:xfrm>
            <a:off x="3886200" y="3200400"/>
            <a:ext cx="2971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矿渣硅酸盐水泥</a:t>
            </a:r>
            <a:endParaRPr lang="zh-CN" altLang="en-US" sz="2800" dirty="0">
              <a:solidFill>
                <a:srgbClr val="FFFFFF"/>
              </a:solidFill>
            </a:endParaRPr>
          </a:p>
        </p:txBody>
      </p:sp>
      <p:sp>
        <p:nvSpPr>
          <p:cNvPr id="24582" name="Text Box 6"/>
          <p:cNvSpPr txBox="1"/>
          <p:nvPr/>
        </p:nvSpPr>
        <p:spPr>
          <a:xfrm>
            <a:off x="3962400" y="3810000"/>
            <a:ext cx="2971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石灰矿渣水泥</a:t>
            </a:r>
            <a:endParaRPr lang="zh-CN" altLang="en-US" sz="2800" dirty="0">
              <a:solidFill>
                <a:srgbClr val="FFFFFF"/>
              </a:solidFill>
            </a:endParaRPr>
          </a:p>
        </p:txBody>
      </p:sp>
      <p:sp>
        <p:nvSpPr>
          <p:cNvPr id="24583" name="Text Box 7"/>
          <p:cNvSpPr txBox="1"/>
          <p:nvPr/>
        </p:nvSpPr>
        <p:spPr>
          <a:xfrm>
            <a:off x="3962400" y="4495800"/>
            <a:ext cx="2971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石膏矿渣水泥</a:t>
            </a:r>
            <a:endParaRPr lang="zh-CN" altLang="en-US" sz="2800" dirty="0">
              <a:solidFill>
                <a:srgbClr val="FFFFFF"/>
              </a:solidFill>
            </a:endParaRPr>
          </a:p>
        </p:txBody>
      </p:sp>
      <p:sp>
        <p:nvSpPr>
          <p:cNvPr id="24584" name="Text Box 8"/>
          <p:cNvSpPr txBox="1"/>
          <p:nvPr/>
        </p:nvSpPr>
        <p:spPr>
          <a:xfrm>
            <a:off x="3962400" y="5105400"/>
            <a:ext cx="2971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灰渣砖</a:t>
            </a:r>
            <a:endParaRPr lang="zh-CN" altLang="en-US" sz="2800" dirty="0">
              <a:solidFill>
                <a:srgbClr val="FFFFFF"/>
              </a:solidFill>
            </a:endParaRPr>
          </a:p>
        </p:txBody>
      </p:sp>
      <p:sp>
        <p:nvSpPr>
          <p:cNvPr id="24585" name="Text Box 9"/>
          <p:cNvSpPr txBox="1"/>
          <p:nvPr/>
        </p:nvSpPr>
        <p:spPr>
          <a:xfrm>
            <a:off x="4114800" y="5715000"/>
            <a:ext cx="2971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矿渣混凝土</a:t>
            </a:r>
            <a:endParaRPr lang="zh-CN" altLang="en-US" sz="2800" dirty="0">
              <a:solidFill>
                <a:srgbClr val="FFFFFF"/>
              </a:solidFill>
            </a:endParaRPr>
          </a:p>
        </p:txBody>
      </p:sp>
      <p:sp>
        <p:nvSpPr>
          <p:cNvPr id="24586" name="AutoShape 10"/>
          <p:cNvSpPr/>
          <p:nvPr/>
        </p:nvSpPr>
        <p:spPr>
          <a:xfrm>
            <a:off x="3810000" y="3352800"/>
            <a:ext cx="304800" cy="2743200"/>
          </a:xfrm>
          <a:prstGeom prst="leftBrace">
            <a:avLst>
              <a:gd name="adj1" fmla="val 75000"/>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charRg st="0" end="34"/>
                                            </p:txEl>
                                          </p:spTgt>
                                        </p:tgtEl>
                                        <p:attrNameLst>
                                          <p:attrName>style.visibility</p:attrName>
                                        </p:attrNameLst>
                                      </p:cBhvr>
                                      <p:to>
                                        <p:strVal val="visible"/>
                                      </p:to>
                                    </p:set>
                                    <p:anim calcmode="lin" valueType="num">
                                      <p:cBhvr additive="base">
                                        <p:cTn id="13" dur="500" fill="hold"/>
                                        <p:tgtEl>
                                          <p:spTgt spid="24579">
                                            <p:txEl>
                                              <p:charRg st="0" end="3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charRg st="0" end="3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additive="base">
                                        <p:cTn id="19" dur="500" fill="hold"/>
                                        <p:tgtEl>
                                          <p:spTgt spid="24580"/>
                                        </p:tgtEl>
                                        <p:attrNameLst>
                                          <p:attrName>ppt_x</p:attrName>
                                        </p:attrNameLst>
                                      </p:cBhvr>
                                      <p:tavLst>
                                        <p:tav tm="0">
                                          <p:val>
                                            <p:strVal val="0-#ppt_w/2"/>
                                          </p:val>
                                        </p:tav>
                                        <p:tav tm="100000">
                                          <p:val>
                                            <p:strVal val="#ppt_x"/>
                                          </p:val>
                                        </p:tav>
                                      </p:tavLst>
                                    </p:anim>
                                    <p:anim calcmode="lin" valueType="num">
                                      <p:cBhvr additive="base">
                                        <p:cTn id="20"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81"/>
                                        </p:tgtEl>
                                        <p:attrNameLst>
                                          <p:attrName>style.visibility</p:attrName>
                                        </p:attrNameLst>
                                      </p:cBhvr>
                                      <p:to>
                                        <p:strVal val="visible"/>
                                      </p:to>
                                    </p:set>
                                    <p:anim calcmode="lin" valueType="num">
                                      <p:cBhvr additive="base">
                                        <p:cTn id="25" dur="500" fill="hold"/>
                                        <p:tgtEl>
                                          <p:spTgt spid="24581"/>
                                        </p:tgtEl>
                                        <p:attrNameLst>
                                          <p:attrName>ppt_x</p:attrName>
                                        </p:attrNameLst>
                                      </p:cBhvr>
                                      <p:tavLst>
                                        <p:tav tm="0">
                                          <p:val>
                                            <p:strVal val="0-#ppt_w/2"/>
                                          </p:val>
                                        </p:tav>
                                        <p:tav tm="100000">
                                          <p:val>
                                            <p:strVal val="#ppt_x"/>
                                          </p:val>
                                        </p:tav>
                                      </p:tavLst>
                                    </p:anim>
                                    <p:anim calcmode="lin" valueType="num">
                                      <p:cBhvr additive="base">
                                        <p:cTn id="26"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82"/>
                                        </p:tgtEl>
                                        <p:attrNameLst>
                                          <p:attrName>style.visibility</p:attrName>
                                        </p:attrNameLst>
                                      </p:cBhvr>
                                      <p:to>
                                        <p:strVal val="visible"/>
                                      </p:to>
                                    </p:set>
                                    <p:anim calcmode="lin" valueType="num">
                                      <p:cBhvr additive="base">
                                        <p:cTn id="31" dur="500" fill="hold"/>
                                        <p:tgtEl>
                                          <p:spTgt spid="24582"/>
                                        </p:tgtEl>
                                        <p:attrNameLst>
                                          <p:attrName>ppt_x</p:attrName>
                                        </p:attrNameLst>
                                      </p:cBhvr>
                                      <p:tavLst>
                                        <p:tav tm="0">
                                          <p:val>
                                            <p:strVal val="0-#ppt_w/2"/>
                                          </p:val>
                                        </p:tav>
                                        <p:tav tm="100000">
                                          <p:val>
                                            <p:strVal val="#ppt_x"/>
                                          </p:val>
                                        </p:tav>
                                      </p:tavLst>
                                    </p:anim>
                                    <p:anim calcmode="lin" valueType="num">
                                      <p:cBhvr additive="base">
                                        <p:cTn id="32"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583"/>
                                        </p:tgtEl>
                                        <p:attrNameLst>
                                          <p:attrName>style.visibility</p:attrName>
                                        </p:attrNameLst>
                                      </p:cBhvr>
                                      <p:to>
                                        <p:strVal val="visible"/>
                                      </p:to>
                                    </p:set>
                                    <p:anim calcmode="lin" valueType="num">
                                      <p:cBhvr additive="base">
                                        <p:cTn id="37" dur="500" fill="hold"/>
                                        <p:tgtEl>
                                          <p:spTgt spid="24583"/>
                                        </p:tgtEl>
                                        <p:attrNameLst>
                                          <p:attrName>ppt_x</p:attrName>
                                        </p:attrNameLst>
                                      </p:cBhvr>
                                      <p:tavLst>
                                        <p:tav tm="0">
                                          <p:val>
                                            <p:strVal val="0-#ppt_w/2"/>
                                          </p:val>
                                        </p:tav>
                                        <p:tav tm="100000">
                                          <p:val>
                                            <p:strVal val="#ppt_x"/>
                                          </p:val>
                                        </p:tav>
                                      </p:tavLst>
                                    </p:anim>
                                    <p:anim calcmode="lin" valueType="num">
                                      <p:cBhvr additive="base">
                                        <p:cTn id="38"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584"/>
                                        </p:tgtEl>
                                        <p:attrNameLst>
                                          <p:attrName>style.visibility</p:attrName>
                                        </p:attrNameLst>
                                      </p:cBhvr>
                                      <p:to>
                                        <p:strVal val="visible"/>
                                      </p:to>
                                    </p:set>
                                    <p:anim calcmode="lin" valueType="num">
                                      <p:cBhvr additive="base">
                                        <p:cTn id="43" dur="500" fill="hold"/>
                                        <p:tgtEl>
                                          <p:spTgt spid="24584"/>
                                        </p:tgtEl>
                                        <p:attrNameLst>
                                          <p:attrName>ppt_x</p:attrName>
                                        </p:attrNameLst>
                                      </p:cBhvr>
                                      <p:tavLst>
                                        <p:tav tm="0">
                                          <p:val>
                                            <p:strVal val="0-#ppt_w/2"/>
                                          </p:val>
                                        </p:tav>
                                        <p:tav tm="100000">
                                          <p:val>
                                            <p:strVal val="#ppt_x"/>
                                          </p:val>
                                        </p:tav>
                                      </p:tavLst>
                                    </p:anim>
                                    <p:anim calcmode="lin" valueType="num">
                                      <p:cBhvr additive="base">
                                        <p:cTn id="44"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585"/>
                                        </p:tgtEl>
                                        <p:attrNameLst>
                                          <p:attrName>style.visibility</p:attrName>
                                        </p:attrNameLst>
                                      </p:cBhvr>
                                      <p:to>
                                        <p:strVal val="visible"/>
                                      </p:to>
                                    </p:set>
                                    <p:anim calcmode="lin" valueType="num">
                                      <p:cBhvr additive="base">
                                        <p:cTn id="49" dur="500" fill="hold"/>
                                        <p:tgtEl>
                                          <p:spTgt spid="24585"/>
                                        </p:tgtEl>
                                        <p:attrNameLst>
                                          <p:attrName>ppt_x</p:attrName>
                                        </p:attrNameLst>
                                      </p:cBhvr>
                                      <p:tavLst>
                                        <p:tav tm="0">
                                          <p:val>
                                            <p:strVal val="0-#ppt_w/2"/>
                                          </p:val>
                                        </p:tav>
                                        <p:tav tm="100000">
                                          <p:val>
                                            <p:strVal val="#ppt_x"/>
                                          </p:val>
                                        </p:tav>
                                      </p:tavLst>
                                    </p:anim>
                                    <p:anim calcmode="lin" valueType="num">
                                      <p:cBhvr additive="base">
                                        <p:cTn id="50" dur="500" fill="hold"/>
                                        <p:tgtEl>
                                          <p:spTgt spid="2458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4586"/>
                                        </p:tgtEl>
                                        <p:attrNameLst>
                                          <p:attrName>style.visibility</p:attrName>
                                        </p:attrNameLst>
                                      </p:cBhvr>
                                      <p:to>
                                        <p:strVal val="visible"/>
                                      </p:to>
                                    </p:set>
                                    <p:anim calcmode="lin" valueType="num">
                                      <p:cBhvr additive="base">
                                        <p:cTn id="55" dur="500" fill="hold"/>
                                        <p:tgtEl>
                                          <p:spTgt spid="24586"/>
                                        </p:tgtEl>
                                        <p:attrNameLst>
                                          <p:attrName>ppt_x</p:attrName>
                                        </p:attrNameLst>
                                      </p:cBhvr>
                                      <p:tavLst>
                                        <p:tav tm="0">
                                          <p:val>
                                            <p:strVal val="0-#ppt_w/2"/>
                                          </p:val>
                                        </p:tav>
                                        <p:tav tm="100000">
                                          <p:val>
                                            <p:strVal val="#ppt_x"/>
                                          </p:val>
                                        </p:tav>
                                      </p:tavLst>
                                    </p:anim>
                                    <p:anim calcmode="lin" valueType="num">
                                      <p:cBhvr additive="base">
                                        <p:cTn id="56"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580" grpId="0" animBg="1"/>
      <p:bldP spid="24581" grpId="0"/>
      <p:bldP spid="24582" grpId="0"/>
      <p:bldP spid="24583" grpId="0"/>
      <p:bldP spid="24584" grpId="0"/>
      <p:bldP spid="24585" grpId="0"/>
      <p:bldP spid="245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533" y="836613"/>
            <a:ext cx="5566410" cy="2847340"/>
          </a:xfrm>
          <a:prstGeom prst="rect">
            <a:avLst/>
          </a:prstGeom>
          <a:noFill/>
        </p:spPr>
        <p:txBody>
          <a:bodyPr wrap="square" rtlCol="0" anchor="t">
            <a:spAutoFit/>
          </a:bodyPr>
          <a:lstStyle/>
          <a:p>
            <a:pPr indent="304800" algn="just">
              <a:lnSpc>
                <a:spcPct val="160000"/>
              </a:lnSpc>
            </a:pPr>
            <a:r>
              <a:rPr 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chemeClr val="tx1"/>
              </a:solidFill>
              <a:latin typeface="微软雅黑" panose="020B0503020204020204" charset="-122"/>
              <a:ea typeface="微软雅黑" panose="020B0503020204020204" charset="-122"/>
              <a:cs typeface="宋体" panose="02010600030101010101" pitchFamily="2" charset="-122"/>
            </a:endParaRPr>
          </a:p>
          <a:p>
            <a:pPr indent="304800" algn="just">
              <a:lnSpc>
                <a:spcPct val="160000"/>
              </a:lnSpc>
            </a:pPr>
            <a:r>
              <a:rPr lang="en-US" alt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268095"/>
          </a:xfrm>
          <a:prstGeom prst="rect">
            <a:avLst/>
          </a:prstGeom>
          <a:noFill/>
        </p:spPr>
        <p:txBody>
          <a:bodyPr wrap="square" rtlCol="0" anchor="t">
            <a:spAutoFit/>
          </a:bodyPr>
          <a:lstStyle/>
          <a:p>
            <a:pPr>
              <a:lnSpc>
                <a:spcPct val="150000"/>
              </a:lnSpc>
            </a:pPr>
            <a:r>
              <a:rPr lang="en-US" altLang="zh-CN" sz="2100" b="1" dirty="0">
                <a:solidFill>
                  <a:schemeClr val="dk1"/>
                </a:solidFill>
                <a:latin typeface="+mn-ea"/>
                <a:cs typeface="楷体" panose="02010609060101010101" pitchFamily="49" charset="-122"/>
                <a:sym typeface="+mn-ea"/>
              </a:rPr>
              <a:t>   </a:t>
            </a:r>
            <a:r>
              <a:rPr lang="zh-CN" altLang="en-US" sz="1500" b="1" dirty="0">
                <a:solidFill>
                  <a:schemeClr val="tx1"/>
                </a:solidFill>
                <a:latin typeface="+mn-ea"/>
                <a:cs typeface="宋体" panose="02010600030101010101" pitchFamily="2" charset="-122"/>
                <a:sym typeface="+mn-ea"/>
              </a:rPr>
              <a:t>博富特认为：一个好的培训课程起始于一个好的设计</a:t>
            </a:r>
            <a:r>
              <a:rPr lang="en-US" altLang="zh-CN" sz="1500" b="1" dirty="0">
                <a:solidFill>
                  <a:schemeClr val="tx1"/>
                </a:solidFill>
                <a:latin typeface="+mn-ea"/>
                <a:cs typeface="宋体" panose="02010600030101010101" pitchFamily="2" charset="-122"/>
                <a:sym typeface="+mn-ea"/>
              </a:rPr>
              <a:t>,</a:t>
            </a:r>
            <a:r>
              <a:rPr lang="zh-CN" altLang="en-US" sz="1500" b="1" dirty="0">
                <a:solidFill>
                  <a:schemeClr val="tx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tx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95812" y="4114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196975"/>
            <a:ext cx="2809399" cy="1872615"/>
          </a:xfrm>
          <a:prstGeom prst="rect">
            <a:avLst/>
          </a:prstGeom>
        </p:spPr>
      </p:pic>
      <p:sp>
        <p:nvSpPr>
          <p:cNvPr id="6" name="标题 3"/>
          <p:cNvSpPr txBox="1"/>
          <p:nvPr/>
        </p:nvSpPr>
        <p:spPr>
          <a:xfrm>
            <a:off x="395605" y="26082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sym typeface="宋体" panose="02010600030101010101" pitchFamily="2" charset="-122"/>
              </a:rPr>
              <a:t>关于博富特</a:t>
            </a:r>
            <a:endParaRPr lang="zh-CN" altLang="en-US" sz="2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46" y="188436"/>
            <a:ext cx="898096" cy="453553"/>
          </a:xfrm>
          <a:prstGeom prst="rect">
            <a:avLst/>
          </a:prstGeom>
          <a:solidFill>
            <a:schemeClr val="tx1"/>
          </a:solidFill>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ln/>
        </p:spPr>
        <p:txBody>
          <a:bodyPr vert="horz" wrap="square" lIns="91440" tIns="45720" rIns="91440" bIns="45720" anchor="ctr" anchorCtr="0"/>
          <a:p>
            <a:pPr eaLnBrk="1" hangingPunct="1"/>
            <a:r>
              <a:rPr lang="zh-CN" altLang="en-US" dirty="0"/>
              <a:t>自然冷却</a:t>
            </a:r>
            <a:endParaRPr lang="zh-CN" altLang="en-US" dirty="0"/>
          </a:p>
        </p:txBody>
      </p:sp>
      <p:sp>
        <p:nvSpPr>
          <p:cNvPr id="25603" name="Rectangle 3"/>
          <p:cNvSpPr>
            <a:spLocks noGrp="1"/>
          </p:cNvSpPr>
          <p:nvPr>
            <p:ph idx="1"/>
          </p:nvPr>
        </p:nvSpPr>
        <p:spPr>
          <a:ln/>
        </p:spPr>
        <p:txBody>
          <a:bodyPr vert="horz" wrap="square" lIns="91440" tIns="45720" rIns="91440" bIns="45720" anchor="t" anchorCtr="0"/>
          <a:p>
            <a:pPr eaLnBrk="1" hangingPunct="1"/>
            <a:r>
              <a:rPr lang="zh-CN" altLang="en-US" dirty="0"/>
              <a:t>致密的矿渣</a:t>
            </a:r>
            <a:endParaRPr lang="zh-CN" altLang="en-US" dirty="0"/>
          </a:p>
          <a:p>
            <a:pPr eaLnBrk="1" hangingPunct="1"/>
            <a:r>
              <a:rPr lang="zh-CN" altLang="en-US" dirty="0"/>
              <a:t>道路材料</a:t>
            </a:r>
            <a:endParaRPr lang="zh-CN" altLang="en-US" dirty="0"/>
          </a:p>
          <a:p>
            <a:pPr eaLnBrk="1" hangingPunct="1"/>
            <a:r>
              <a:rPr lang="zh-CN" altLang="en-US" dirty="0"/>
              <a:t>混凝土骨料</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charRg st="0" end="6"/>
                                            </p:txEl>
                                          </p:spTgt>
                                        </p:tgtEl>
                                        <p:attrNameLst>
                                          <p:attrName>style.visibility</p:attrName>
                                        </p:attrNameLst>
                                      </p:cBhvr>
                                      <p:to>
                                        <p:strVal val="visible"/>
                                      </p:to>
                                    </p:set>
                                    <p:anim calcmode="lin" valueType="num">
                                      <p:cBhvr additive="base">
                                        <p:cTn id="13" dur="500" fill="hold"/>
                                        <p:tgtEl>
                                          <p:spTgt spid="25603">
                                            <p:txEl>
                                              <p:charRg st="0"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charRg st="6" end="11"/>
                                            </p:txEl>
                                          </p:spTgt>
                                        </p:tgtEl>
                                        <p:attrNameLst>
                                          <p:attrName>style.visibility</p:attrName>
                                        </p:attrNameLst>
                                      </p:cBhvr>
                                      <p:to>
                                        <p:strVal val="visible"/>
                                      </p:to>
                                    </p:set>
                                    <p:anim calcmode="lin" valueType="num">
                                      <p:cBhvr additive="base">
                                        <p:cTn id="19" dur="500" fill="hold"/>
                                        <p:tgtEl>
                                          <p:spTgt spid="25603">
                                            <p:txEl>
                                              <p:charRg st="6" end="1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charRg st="6" end="1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charRg st="11" end="17"/>
                                            </p:txEl>
                                          </p:spTgt>
                                        </p:tgtEl>
                                        <p:attrNameLst>
                                          <p:attrName>style.visibility</p:attrName>
                                        </p:attrNameLst>
                                      </p:cBhvr>
                                      <p:to>
                                        <p:strVal val="visible"/>
                                      </p:to>
                                    </p:set>
                                    <p:anim calcmode="lin" valueType="num">
                                      <p:cBhvr additive="base">
                                        <p:cTn id="25" dur="500" fill="hold"/>
                                        <p:tgtEl>
                                          <p:spTgt spid="25603">
                                            <p:txEl>
                                              <p:charRg st="11" end="1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charRg st="11"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ln/>
        </p:spPr>
        <p:txBody>
          <a:bodyPr vert="horz" wrap="square" lIns="91440" tIns="45720" rIns="91440" bIns="45720" anchor="ctr" anchorCtr="0"/>
          <a:p>
            <a:pPr eaLnBrk="1" hangingPunct="1"/>
            <a:r>
              <a:rPr lang="zh-CN" altLang="en-US" dirty="0"/>
              <a:t>在适量的水中的急冷膨胀</a:t>
            </a:r>
            <a:endParaRPr lang="zh-CN" altLang="en-US" dirty="0"/>
          </a:p>
        </p:txBody>
      </p:sp>
      <p:sp>
        <p:nvSpPr>
          <p:cNvPr id="26627" name="Rectangle 3"/>
          <p:cNvSpPr>
            <a:spLocks noGrp="1"/>
          </p:cNvSpPr>
          <p:nvPr>
            <p:ph idx="1"/>
          </p:nvPr>
        </p:nvSpPr>
        <p:spPr>
          <a:ln/>
        </p:spPr>
        <p:txBody>
          <a:bodyPr vert="horz" wrap="square" lIns="91440" tIns="45720" rIns="91440" bIns="45720" anchor="t" anchorCtr="0"/>
          <a:p>
            <a:pPr eaLnBrk="1" hangingPunct="1"/>
            <a:r>
              <a:rPr lang="zh-CN" altLang="en-US" dirty="0"/>
              <a:t>多孔轻质矿渣</a:t>
            </a:r>
            <a:endParaRPr lang="zh-CN" altLang="en-US" dirty="0"/>
          </a:p>
          <a:p>
            <a:pPr eaLnBrk="1" hangingPunct="1"/>
            <a:r>
              <a:rPr lang="zh-CN" altLang="en-US" dirty="0"/>
              <a:t>轻质骨料</a:t>
            </a:r>
            <a:endParaRPr lang="zh-CN" altLang="en-US" dirty="0"/>
          </a:p>
          <a:p>
            <a:pPr eaLnBrk="1" hangingPunct="1"/>
            <a:r>
              <a:rPr lang="zh-CN" altLang="en-US" dirty="0"/>
              <a:t>隔音、保温、防火材料</a:t>
            </a:r>
            <a:endParaRPr lang="zh-CN" altLang="en-US" dirty="0"/>
          </a:p>
          <a:p>
            <a:pPr eaLnBrk="1" hangingPunct="1"/>
            <a:r>
              <a:rPr lang="zh-CN" altLang="en-US" dirty="0"/>
              <a:t>催化剂载体</a:t>
            </a:r>
            <a:endParaRPr lang="zh-CN" altLang="en-US" dirty="0"/>
          </a:p>
          <a:p>
            <a:pPr eaLnBrk="1" hangingPunct="1"/>
            <a:r>
              <a:rPr lang="zh-CN" altLang="en-US" dirty="0"/>
              <a:t>吸附材料</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charRg st="0" end="7"/>
                                            </p:txEl>
                                          </p:spTgt>
                                        </p:tgtEl>
                                        <p:attrNameLst>
                                          <p:attrName>style.visibility</p:attrName>
                                        </p:attrNameLst>
                                      </p:cBhvr>
                                      <p:to>
                                        <p:strVal val="visible"/>
                                      </p:to>
                                    </p:set>
                                    <p:anim calcmode="lin" valueType="num">
                                      <p:cBhvr additive="base">
                                        <p:cTn id="13" dur="500" fill="hold"/>
                                        <p:tgtEl>
                                          <p:spTgt spid="26627">
                                            <p:txEl>
                                              <p:charRg st="0"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charRg st="7" end="12"/>
                                            </p:txEl>
                                          </p:spTgt>
                                        </p:tgtEl>
                                        <p:attrNameLst>
                                          <p:attrName>style.visibility</p:attrName>
                                        </p:attrNameLst>
                                      </p:cBhvr>
                                      <p:to>
                                        <p:strVal val="visible"/>
                                      </p:to>
                                    </p:set>
                                    <p:anim calcmode="lin" valueType="num">
                                      <p:cBhvr additive="base">
                                        <p:cTn id="19" dur="500" fill="hold"/>
                                        <p:tgtEl>
                                          <p:spTgt spid="26627">
                                            <p:txEl>
                                              <p:charRg st="7" end="1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charRg st="7" end="1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charRg st="12" end="23"/>
                                            </p:txEl>
                                          </p:spTgt>
                                        </p:tgtEl>
                                        <p:attrNameLst>
                                          <p:attrName>style.visibility</p:attrName>
                                        </p:attrNameLst>
                                      </p:cBhvr>
                                      <p:to>
                                        <p:strVal val="visible"/>
                                      </p:to>
                                    </p:set>
                                    <p:anim calcmode="lin" valueType="num">
                                      <p:cBhvr additive="base">
                                        <p:cTn id="25" dur="500" fill="hold"/>
                                        <p:tgtEl>
                                          <p:spTgt spid="26627">
                                            <p:txEl>
                                              <p:charRg st="12" end="2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charRg st="12" end="2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charRg st="23" end="29"/>
                                            </p:txEl>
                                          </p:spTgt>
                                        </p:tgtEl>
                                        <p:attrNameLst>
                                          <p:attrName>style.visibility</p:attrName>
                                        </p:attrNameLst>
                                      </p:cBhvr>
                                      <p:to>
                                        <p:strVal val="visible"/>
                                      </p:to>
                                    </p:set>
                                    <p:anim calcmode="lin" valueType="num">
                                      <p:cBhvr additive="base">
                                        <p:cTn id="31" dur="500" fill="hold"/>
                                        <p:tgtEl>
                                          <p:spTgt spid="26627">
                                            <p:txEl>
                                              <p:charRg st="23" end="2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charRg st="23" end="2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charRg st="29" end="34"/>
                                            </p:txEl>
                                          </p:spTgt>
                                        </p:tgtEl>
                                        <p:attrNameLst>
                                          <p:attrName>style.visibility</p:attrName>
                                        </p:attrNameLst>
                                      </p:cBhvr>
                                      <p:to>
                                        <p:strVal val="visible"/>
                                      </p:to>
                                    </p:set>
                                    <p:anim calcmode="lin" valueType="num">
                                      <p:cBhvr additive="base">
                                        <p:cTn id="37" dur="500" fill="hold"/>
                                        <p:tgtEl>
                                          <p:spTgt spid="26627">
                                            <p:txEl>
                                              <p:charRg st="29" end="3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charRg st="29" end="3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ln/>
        </p:spPr>
        <p:txBody>
          <a:bodyPr vert="horz" wrap="square" lIns="91440" tIns="45720" rIns="91440" bIns="45720" anchor="ctr" anchorCtr="0"/>
          <a:p>
            <a:pPr eaLnBrk="1" hangingPunct="1"/>
            <a:r>
              <a:rPr lang="zh-CN" altLang="en-US" dirty="0"/>
              <a:t>其他用途</a:t>
            </a:r>
            <a:endParaRPr lang="zh-CN" altLang="en-US" dirty="0"/>
          </a:p>
        </p:txBody>
      </p:sp>
      <p:sp>
        <p:nvSpPr>
          <p:cNvPr id="27651" name="Rectangle 3"/>
          <p:cNvSpPr>
            <a:spLocks noGrp="1"/>
          </p:cNvSpPr>
          <p:nvPr>
            <p:ph idx="1"/>
          </p:nvPr>
        </p:nvSpPr>
        <p:spPr>
          <a:ln/>
        </p:spPr>
        <p:txBody>
          <a:bodyPr vert="horz" wrap="square" lIns="91440" tIns="45720" rIns="91440" bIns="45720" anchor="t" anchorCtr="0"/>
          <a:p>
            <a:pPr eaLnBrk="1" hangingPunct="1"/>
            <a:r>
              <a:rPr lang="zh-CN" altLang="en-US" dirty="0"/>
              <a:t>矿渣棉</a:t>
            </a:r>
            <a:endParaRPr lang="zh-CN" altLang="en-US" dirty="0"/>
          </a:p>
          <a:p>
            <a:pPr eaLnBrk="1" hangingPunct="1"/>
            <a:r>
              <a:rPr lang="zh-CN" altLang="en-US" dirty="0"/>
              <a:t>铸石</a:t>
            </a:r>
            <a:endParaRPr lang="zh-CN" altLang="en-US" dirty="0"/>
          </a:p>
          <a:p>
            <a:pPr eaLnBrk="1" hangingPunct="1"/>
            <a:r>
              <a:rPr lang="zh-CN" altLang="en-US" dirty="0"/>
              <a:t>微晶玻璃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charRg st="0" end="4"/>
                                            </p:txEl>
                                          </p:spTgt>
                                        </p:tgtEl>
                                        <p:attrNameLst>
                                          <p:attrName>style.visibility</p:attrName>
                                        </p:attrNameLst>
                                      </p:cBhvr>
                                      <p:to>
                                        <p:strVal val="visible"/>
                                      </p:to>
                                    </p:set>
                                    <p:anim calcmode="lin" valueType="num">
                                      <p:cBhvr additive="base">
                                        <p:cTn id="13" dur="500" fill="hold"/>
                                        <p:tgtEl>
                                          <p:spTgt spid="27651">
                                            <p:txEl>
                                              <p:charRg st="0"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charRg st="0"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charRg st="4" end="7"/>
                                            </p:txEl>
                                          </p:spTgt>
                                        </p:tgtEl>
                                        <p:attrNameLst>
                                          <p:attrName>style.visibility</p:attrName>
                                        </p:attrNameLst>
                                      </p:cBhvr>
                                      <p:to>
                                        <p:strVal val="visible"/>
                                      </p:to>
                                    </p:set>
                                    <p:anim calcmode="lin" valueType="num">
                                      <p:cBhvr additive="base">
                                        <p:cTn id="19" dur="500" fill="hold"/>
                                        <p:tgtEl>
                                          <p:spTgt spid="27651">
                                            <p:txEl>
                                              <p:charRg st="4"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charRg st="4"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charRg st="7" end="13"/>
                                            </p:txEl>
                                          </p:spTgt>
                                        </p:tgtEl>
                                        <p:attrNameLst>
                                          <p:attrName>style.visibility</p:attrName>
                                        </p:attrNameLst>
                                      </p:cBhvr>
                                      <p:to>
                                        <p:strVal val="visible"/>
                                      </p:to>
                                    </p:set>
                                    <p:anim calcmode="lin" valueType="num">
                                      <p:cBhvr additive="base">
                                        <p:cTn id="25" dur="500" fill="hold"/>
                                        <p:tgtEl>
                                          <p:spTgt spid="27651">
                                            <p:txEl>
                                              <p:charRg st="7" end="1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charRg st="7"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ln/>
        </p:spPr>
        <p:txBody>
          <a:bodyPr vert="horz" wrap="square" lIns="91440" tIns="45720" rIns="91440" bIns="45720" anchor="ctr" anchorCtr="0"/>
          <a:p>
            <a:pPr eaLnBrk="1" hangingPunct="1"/>
            <a:r>
              <a:rPr lang="zh-CN" altLang="en-US" dirty="0"/>
              <a:t>第三节 钢渣</a:t>
            </a:r>
            <a:endParaRPr lang="zh-CN" altLang="en-US" dirty="0"/>
          </a:p>
        </p:txBody>
      </p:sp>
      <p:sp>
        <p:nvSpPr>
          <p:cNvPr id="28675" name="Rectangle 3"/>
          <p:cNvSpPr>
            <a:spLocks noGrp="1"/>
          </p:cNvSpPr>
          <p:nvPr>
            <p:ph idx="1"/>
          </p:nvPr>
        </p:nvSpPr>
        <p:spPr>
          <a:ln/>
        </p:spPr>
        <p:txBody>
          <a:bodyPr vert="horz" wrap="square" lIns="91440" tIns="45720" rIns="91440" bIns="45720" anchor="t" anchorCtr="0"/>
          <a:p>
            <a:pPr eaLnBrk="1" hangingPunct="1"/>
            <a:r>
              <a:rPr lang="zh-CN" altLang="en-US" dirty="0"/>
              <a:t>炼钢过程中产生的废渣</a:t>
            </a:r>
            <a:endParaRPr lang="zh-CN" altLang="en-US" dirty="0"/>
          </a:p>
          <a:p>
            <a:pPr eaLnBrk="1" hangingPunct="1"/>
            <a:r>
              <a:rPr lang="zh-CN" altLang="en-US" dirty="0"/>
              <a:t>年排放量</a:t>
            </a:r>
            <a:r>
              <a:rPr lang="en-US" altLang="zh-CN" dirty="0"/>
              <a:t>1600</a:t>
            </a:r>
            <a:r>
              <a:rPr lang="zh-CN" altLang="en-US" dirty="0"/>
              <a:t>万吨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charRg st="0" end="11"/>
                                            </p:txEl>
                                          </p:spTgt>
                                        </p:tgtEl>
                                        <p:attrNameLst>
                                          <p:attrName>style.visibility</p:attrName>
                                        </p:attrNameLst>
                                      </p:cBhvr>
                                      <p:to>
                                        <p:strVal val="visible"/>
                                      </p:to>
                                    </p:set>
                                    <p:anim calcmode="lin" valueType="num">
                                      <p:cBhvr additive="base">
                                        <p:cTn id="13" dur="500" fill="hold"/>
                                        <p:tgtEl>
                                          <p:spTgt spid="28675">
                                            <p:txEl>
                                              <p:charRg st="0" end="1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charRg st="0" end="1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charRg st="11" end="22"/>
                                            </p:txEl>
                                          </p:spTgt>
                                        </p:tgtEl>
                                        <p:attrNameLst>
                                          <p:attrName>style.visibility</p:attrName>
                                        </p:attrNameLst>
                                      </p:cBhvr>
                                      <p:to>
                                        <p:strVal val="visible"/>
                                      </p:to>
                                    </p:set>
                                    <p:anim calcmode="lin" valueType="num">
                                      <p:cBhvr additive="base">
                                        <p:cTn id="19" dur="500" fill="hold"/>
                                        <p:tgtEl>
                                          <p:spTgt spid="28675">
                                            <p:txEl>
                                              <p:charRg st="11" end="2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charRg st="11" end="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ln/>
        </p:spPr>
        <p:txBody>
          <a:bodyPr vert="horz" wrap="square" lIns="91440" tIns="45720" rIns="91440" bIns="45720" anchor="ctr" anchorCtr="0"/>
          <a:p>
            <a:pPr eaLnBrk="1" hangingPunct="1"/>
            <a:r>
              <a:rPr lang="en-US" altLang="zh-CN" dirty="0"/>
              <a:t>1</a:t>
            </a:r>
            <a:r>
              <a:rPr lang="zh-CN" altLang="en-US" dirty="0"/>
              <a:t>、钢渣的产生机理</a:t>
            </a:r>
            <a:endParaRPr lang="zh-CN" altLang="en-US" dirty="0"/>
          </a:p>
        </p:txBody>
      </p:sp>
      <p:sp>
        <p:nvSpPr>
          <p:cNvPr id="29699" name="Rectangle 3"/>
          <p:cNvSpPr>
            <a:spLocks noGrp="1"/>
          </p:cNvSpPr>
          <p:nvPr>
            <p:ph idx="1"/>
          </p:nvPr>
        </p:nvSpPr>
        <p:spPr>
          <a:xfrm>
            <a:off x="609600" y="1752600"/>
            <a:ext cx="7772400" cy="2057400"/>
          </a:xfrm>
          <a:ln/>
        </p:spPr>
        <p:txBody>
          <a:bodyPr vert="horz" wrap="square" lIns="91440" tIns="45720" rIns="91440" bIns="45720" anchor="t" anchorCtr="0"/>
          <a:p>
            <a:pPr eaLnBrk="1" hangingPunct="1"/>
            <a:r>
              <a:rPr lang="zh-CN" altLang="en-US" dirty="0"/>
              <a:t>炼钢原理：利用空气或氧气氧化生铁中的碳、硅、锰、磷等有害杂质，在高温下与熔剂（石灰石等）反应，形成熔渣而与铁水分离。</a:t>
            </a:r>
            <a:endParaRPr lang="zh-CN" altLang="en-US" dirty="0"/>
          </a:p>
        </p:txBody>
      </p:sp>
      <p:sp>
        <p:nvSpPr>
          <p:cNvPr id="29700" name="Text Box 4"/>
          <p:cNvSpPr txBox="1"/>
          <p:nvPr/>
        </p:nvSpPr>
        <p:spPr>
          <a:xfrm>
            <a:off x="609600" y="4191000"/>
            <a:ext cx="1752600" cy="1074738"/>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生铁</a:t>
            </a:r>
            <a:endParaRPr lang="zh-CN" altLang="en-US" sz="2800" dirty="0">
              <a:solidFill>
                <a:srgbClr val="FFFFFF"/>
              </a:solidFill>
            </a:endParaRPr>
          </a:p>
          <a:p>
            <a:pPr marL="0" lvl="0" indent="0" algn="ctr" eaLnBrk="1" hangingPunct="1">
              <a:lnSpc>
                <a:spcPct val="90000"/>
              </a:lnSpc>
              <a:spcBef>
                <a:spcPct val="50000"/>
              </a:spcBef>
              <a:buNone/>
            </a:pPr>
            <a:r>
              <a:rPr lang="zh-CN" altLang="en-US" sz="2800" dirty="0">
                <a:solidFill>
                  <a:srgbClr val="FFFFFF"/>
                </a:solidFill>
              </a:rPr>
              <a:t>石灰石等</a:t>
            </a:r>
            <a:endParaRPr lang="zh-CN" altLang="en-US" sz="2800" dirty="0">
              <a:solidFill>
                <a:srgbClr val="FFFFFF"/>
              </a:solidFill>
            </a:endParaRPr>
          </a:p>
        </p:txBody>
      </p:sp>
      <p:sp>
        <p:nvSpPr>
          <p:cNvPr id="29701" name="AutoShape 5"/>
          <p:cNvSpPr/>
          <p:nvPr/>
        </p:nvSpPr>
        <p:spPr>
          <a:xfrm>
            <a:off x="2514600" y="4648200"/>
            <a:ext cx="1752600" cy="304800"/>
          </a:xfrm>
          <a:prstGeom prst="rightArrow">
            <a:avLst>
              <a:gd name="adj1" fmla="val 50000"/>
              <a:gd name="adj2" fmla="val 143750"/>
            </a:avLst>
          </a:prstGeom>
          <a:noFill/>
          <a:ln w="222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29702" name="Text Box 6"/>
          <p:cNvSpPr txBox="1"/>
          <p:nvPr/>
        </p:nvSpPr>
        <p:spPr>
          <a:xfrm>
            <a:off x="2514600" y="4191000"/>
            <a:ext cx="12954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en-US" altLang="zh-CN" sz="2800" dirty="0">
                <a:solidFill>
                  <a:srgbClr val="FFFFFF"/>
                </a:solidFill>
              </a:rPr>
              <a:t>+O</a:t>
            </a:r>
            <a:r>
              <a:rPr lang="en-US" altLang="zh-CN" sz="2800" baseline="-25000" dirty="0">
                <a:solidFill>
                  <a:srgbClr val="FFFFFF"/>
                </a:solidFill>
              </a:rPr>
              <a:t>2</a:t>
            </a:r>
            <a:endParaRPr lang="en-US" altLang="zh-CN" sz="2800" dirty="0">
              <a:solidFill>
                <a:srgbClr val="FFFFFF"/>
              </a:solidFill>
            </a:endParaRPr>
          </a:p>
        </p:txBody>
      </p:sp>
      <p:sp>
        <p:nvSpPr>
          <p:cNvPr id="29703" name="Text Box 7"/>
          <p:cNvSpPr txBox="1"/>
          <p:nvPr/>
        </p:nvSpPr>
        <p:spPr>
          <a:xfrm>
            <a:off x="2438400" y="5029200"/>
            <a:ext cx="1371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高温</a:t>
            </a:r>
            <a:endParaRPr lang="zh-CN" altLang="en-US" sz="2800" dirty="0">
              <a:solidFill>
                <a:srgbClr val="FFFFFF"/>
              </a:solidFill>
            </a:endParaRPr>
          </a:p>
        </p:txBody>
      </p:sp>
      <p:sp>
        <p:nvSpPr>
          <p:cNvPr id="29704" name="Text Box 8"/>
          <p:cNvSpPr txBox="1"/>
          <p:nvPr/>
        </p:nvSpPr>
        <p:spPr>
          <a:xfrm>
            <a:off x="4267200" y="4343400"/>
            <a:ext cx="1828800" cy="1458913"/>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en-US" altLang="zh-CN" sz="2800" dirty="0">
                <a:solidFill>
                  <a:srgbClr val="FFFFFF"/>
                </a:solidFill>
              </a:rPr>
              <a:t>C</a:t>
            </a:r>
            <a:r>
              <a:rPr lang="zh-CN" altLang="en-US" sz="2800" dirty="0">
                <a:solidFill>
                  <a:srgbClr val="FFFFFF"/>
                </a:solidFill>
              </a:rPr>
              <a:t>、</a:t>
            </a:r>
            <a:r>
              <a:rPr lang="en-US" altLang="zh-CN" sz="2800" dirty="0">
                <a:solidFill>
                  <a:srgbClr val="FFFFFF"/>
                </a:solidFill>
              </a:rPr>
              <a:t>Si</a:t>
            </a:r>
            <a:r>
              <a:rPr lang="zh-CN" altLang="en-US" sz="2800" dirty="0">
                <a:solidFill>
                  <a:srgbClr val="FFFFFF"/>
                </a:solidFill>
              </a:rPr>
              <a:t>、</a:t>
            </a:r>
            <a:r>
              <a:rPr lang="en-US" altLang="zh-CN" sz="2800" dirty="0">
                <a:solidFill>
                  <a:srgbClr val="FFFFFF"/>
                </a:solidFill>
              </a:rPr>
              <a:t>P</a:t>
            </a:r>
            <a:r>
              <a:rPr lang="zh-CN" altLang="en-US" sz="2800" dirty="0">
                <a:solidFill>
                  <a:srgbClr val="FFFFFF"/>
                </a:solidFill>
              </a:rPr>
              <a:t>、</a:t>
            </a:r>
            <a:r>
              <a:rPr lang="en-US" altLang="zh-CN" sz="2800" dirty="0">
                <a:solidFill>
                  <a:srgbClr val="FFFFFF"/>
                </a:solidFill>
              </a:rPr>
              <a:t>Mn</a:t>
            </a:r>
            <a:r>
              <a:rPr lang="zh-CN" altLang="en-US" sz="2800" dirty="0">
                <a:solidFill>
                  <a:srgbClr val="FFFFFF"/>
                </a:solidFill>
              </a:rPr>
              <a:t>氧化</a:t>
            </a:r>
            <a:endParaRPr lang="zh-CN" altLang="en-US" sz="2800" dirty="0">
              <a:solidFill>
                <a:srgbClr val="FFFFFF"/>
              </a:solidFill>
            </a:endParaRPr>
          </a:p>
          <a:p>
            <a:pPr marL="0" lvl="0" indent="0" algn="ctr" eaLnBrk="1" hangingPunct="1">
              <a:lnSpc>
                <a:spcPct val="90000"/>
              </a:lnSpc>
              <a:spcBef>
                <a:spcPct val="50000"/>
              </a:spcBef>
              <a:buNone/>
            </a:pPr>
            <a:endParaRPr lang="en-US" altLang="zh-CN" sz="2800" dirty="0">
              <a:solidFill>
                <a:srgbClr val="FFFFFF"/>
              </a:solidFill>
            </a:endParaRPr>
          </a:p>
        </p:txBody>
      </p:sp>
      <p:sp>
        <p:nvSpPr>
          <p:cNvPr id="29707" name="AutoShape 11"/>
          <p:cNvSpPr/>
          <p:nvPr/>
        </p:nvSpPr>
        <p:spPr>
          <a:xfrm>
            <a:off x="6019800" y="4495800"/>
            <a:ext cx="2209800" cy="457200"/>
          </a:xfrm>
          <a:custGeom>
            <a:avLst/>
            <a:gdLst>
              <a:gd name="txL" fmla="*/ 0 w 21600"/>
              <a:gd name="txT" fmla="*/ 14400 h 21600"/>
              <a:gd name="txR" fmla="*/ 18514 w 21600"/>
              <a:gd name="txB" fmla="*/ 21600 h 21600"/>
            </a:gdLst>
            <a:ahLst/>
            <a:cxnLst>
              <a:cxn ang="17694720">
                <a:pos x="161486455" y="0"/>
              </a:cxn>
              <a:cxn ang="11796480">
                <a:pos x="96887760" y="3225800"/>
              </a:cxn>
              <a:cxn ang="11796480">
                <a:pos x="0" y="8064945"/>
              </a:cxn>
              <a:cxn ang="5898240">
                <a:pos x="96887760" y="9677400"/>
              </a:cxn>
              <a:cxn ang="0">
                <a:pos x="193775418" y="6720417"/>
              </a:cxn>
              <a:cxn ang="0">
                <a:pos x="226074817" y="3225800"/>
              </a:cxn>
            </a:cxnLst>
            <a:rect l="txL" t="txT" r="txR" b="txB"/>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alpha val="100000"/>
            </a:srgbClr>
          </a:solidFill>
          <a:ln w="222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29708" name="Text Box 12"/>
          <p:cNvSpPr txBox="1"/>
          <p:nvPr/>
        </p:nvSpPr>
        <p:spPr>
          <a:xfrm>
            <a:off x="7010400" y="3886200"/>
            <a:ext cx="1905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钢渣</a:t>
            </a:r>
            <a:endParaRPr lang="zh-CN" altLang="en-US" sz="2800" dirty="0">
              <a:solidFill>
                <a:srgbClr val="FFFFFF"/>
              </a:solidFill>
            </a:endParaRPr>
          </a:p>
        </p:txBody>
      </p:sp>
      <p:sp>
        <p:nvSpPr>
          <p:cNvPr id="29709" name="Text Box 13"/>
          <p:cNvSpPr txBox="1"/>
          <p:nvPr/>
        </p:nvSpPr>
        <p:spPr>
          <a:xfrm>
            <a:off x="6019800" y="4191000"/>
            <a:ext cx="1066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固相</a:t>
            </a:r>
            <a:endParaRPr lang="zh-CN" altLang="en-US" sz="2800" dirty="0">
              <a:solidFill>
                <a:srgbClr val="FFFFFF"/>
              </a:solidFill>
            </a:endParaRPr>
          </a:p>
        </p:txBody>
      </p:sp>
      <p:sp>
        <p:nvSpPr>
          <p:cNvPr id="29710" name="AutoShape 14"/>
          <p:cNvSpPr/>
          <p:nvPr/>
        </p:nvSpPr>
        <p:spPr>
          <a:xfrm flipV="1">
            <a:off x="6019800" y="5029200"/>
            <a:ext cx="2209800" cy="457200"/>
          </a:xfrm>
          <a:custGeom>
            <a:avLst/>
            <a:gdLst>
              <a:gd name="txL" fmla="*/ 0 w 21600"/>
              <a:gd name="txT" fmla="*/ 14400 h 21600"/>
              <a:gd name="txR" fmla="*/ 18514 w 21600"/>
              <a:gd name="txB" fmla="*/ 21600 h 21600"/>
            </a:gdLst>
            <a:ahLst/>
            <a:cxnLst>
              <a:cxn ang="17694720">
                <a:pos x="161486455" y="0"/>
              </a:cxn>
              <a:cxn ang="11796480">
                <a:pos x="96887760" y="3225800"/>
              </a:cxn>
              <a:cxn ang="11796480">
                <a:pos x="0" y="8064945"/>
              </a:cxn>
              <a:cxn ang="5898240">
                <a:pos x="96887760" y="9677400"/>
              </a:cxn>
              <a:cxn ang="0">
                <a:pos x="193775418" y="6720417"/>
              </a:cxn>
              <a:cxn ang="0">
                <a:pos x="226074817" y="3225800"/>
              </a:cxn>
            </a:cxnLst>
            <a:rect l="txL" t="txT" r="txR" b="txB"/>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FF">
              <a:alpha val="100000"/>
            </a:srgbClr>
          </a:solidFill>
          <a:ln w="222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29711" name="Text Box 15"/>
          <p:cNvSpPr txBox="1"/>
          <p:nvPr/>
        </p:nvSpPr>
        <p:spPr>
          <a:xfrm>
            <a:off x="5943600" y="5257800"/>
            <a:ext cx="1066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液相</a:t>
            </a:r>
            <a:endParaRPr lang="zh-CN" altLang="en-US" sz="2800" dirty="0">
              <a:solidFill>
                <a:srgbClr val="FFFFFF"/>
              </a:solidFill>
            </a:endParaRPr>
          </a:p>
        </p:txBody>
      </p:sp>
      <p:sp>
        <p:nvSpPr>
          <p:cNvPr id="29712" name="Text Box 16"/>
          <p:cNvSpPr txBox="1"/>
          <p:nvPr/>
        </p:nvSpPr>
        <p:spPr>
          <a:xfrm>
            <a:off x="6858000" y="5562600"/>
            <a:ext cx="1905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钢水</a:t>
            </a:r>
            <a:endParaRPr lang="zh-CN" altLang="en-US" sz="28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charRg st="0" end="59"/>
                                            </p:txEl>
                                          </p:spTgt>
                                        </p:tgtEl>
                                        <p:attrNameLst>
                                          <p:attrName>style.visibility</p:attrName>
                                        </p:attrNameLst>
                                      </p:cBhvr>
                                      <p:to>
                                        <p:strVal val="visible"/>
                                      </p:to>
                                    </p:set>
                                    <p:anim calcmode="lin" valueType="num">
                                      <p:cBhvr additive="base">
                                        <p:cTn id="13" dur="500" fill="hold"/>
                                        <p:tgtEl>
                                          <p:spTgt spid="29699">
                                            <p:txEl>
                                              <p:charRg st="0" end="5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charRg st="0" end="5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0-#ppt_w/2"/>
                                          </p:val>
                                        </p:tav>
                                        <p:tav tm="100000">
                                          <p:val>
                                            <p:strVal val="#ppt_x"/>
                                          </p:val>
                                        </p:tav>
                                      </p:tavLst>
                                    </p:anim>
                                    <p:anim calcmode="lin" valueType="num">
                                      <p:cBhvr additive="base">
                                        <p:cTn id="20"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1"/>
                                        </p:tgtEl>
                                        <p:attrNameLst>
                                          <p:attrName>style.visibility</p:attrName>
                                        </p:attrNameLst>
                                      </p:cBhvr>
                                      <p:to>
                                        <p:strVal val="visible"/>
                                      </p:to>
                                    </p:set>
                                    <p:anim calcmode="lin" valueType="num">
                                      <p:cBhvr additive="base">
                                        <p:cTn id="25" dur="500" fill="hold"/>
                                        <p:tgtEl>
                                          <p:spTgt spid="29701"/>
                                        </p:tgtEl>
                                        <p:attrNameLst>
                                          <p:attrName>ppt_x</p:attrName>
                                        </p:attrNameLst>
                                      </p:cBhvr>
                                      <p:tavLst>
                                        <p:tav tm="0">
                                          <p:val>
                                            <p:strVal val="0-#ppt_w/2"/>
                                          </p:val>
                                        </p:tav>
                                        <p:tav tm="100000">
                                          <p:val>
                                            <p:strVal val="#ppt_x"/>
                                          </p:val>
                                        </p:tav>
                                      </p:tavLst>
                                    </p:anim>
                                    <p:anim calcmode="lin" valueType="num">
                                      <p:cBhvr additive="base">
                                        <p:cTn id="26"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702"/>
                                        </p:tgtEl>
                                        <p:attrNameLst>
                                          <p:attrName>style.visibility</p:attrName>
                                        </p:attrNameLst>
                                      </p:cBhvr>
                                      <p:to>
                                        <p:strVal val="visible"/>
                                      </p:to>
                                    </p:set>
                                    <p:anim calcmode="lin" valueType="num">
                                      <p:cBhvr additive="base">
                                        <p:cTn id="31" dur="500" fill="hold"/>
                                        <p:tgtEl>
                                          <p:spTgt spid="29702"/>
                                        </p:tgtEl>
                                        <p:attrNameLst>
                                          <p:attrName>ppt_x</p:attrName>
                                        </p:attrNameLst>
                                      </p:cBhvr>
                                      <p:tavLst>
                                        <p:tav tm="0">
                                          <p:val>
                                            <p:strVal val="0-#ppt_w/2"/>
                                          </p:val>
                                        </p:tav>
                                        <p:tav tm="100000">
                                          <p:val>
                                            <p:strVal val="#ppt_x"/>
                                          </p:val>
                                        </p:tav>
                                      </p:tavLst>
                                    </p:anim>
                                    <p:anim calcmode="lin" valueType="num">
                                      <p:cBhvr additive="base">
                                        <p:cTn id="32" dur="500" fill="hold"/>
                                        <p:tgtEl>
                                          <p:spTgt spid="2970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03"/>
                                        </p:tgtEl>
                                        <p:attrNameLst>
                                          <p:attrName>style.visibility</p:attrName>
                                        </p:attrNameLst>
                                      </p:cBhvr>
                                      <p:to>
                                        <p:strVal val="visible"/>
                                      </p:to>
                                    </p:set>
                                    <p:anim calcmode="lin" valueType="num">
                                      <p:cBhvr additive="base">
                                        <p:cTn id="37" dur="500" fill="hold"/>
                                        <p:tgtEl>
                                          <p:spTgt spid="29703"/>
                                        </p:tgtEl>
                                        <p:attrNameLst>
                                          <p:attrName>ppt_x</p:attrName>
                                        </p:attrNameLst>
                                      </p:cBhvr>
                                      <p:tavLst>
                                        <p:tav tm="0">
                                          <p:val>
                                            <p:strVal val="0-#ppt_w/2"/>
                                          </p:val>
                                        </p:tav>
                                        <p:tav tm="100000">
                                          <p:val>
                                            <p:strVal val="#ppt_x"/>
                                          </p:val>
                                        </p:tav>
                                      </p:tavLst>
                                    </p:anim>
                                    <p:anim calcmode="lin" valueType="num">
                                      <p:cBhvr additive="base">
                                        <p:cTn id="38" dur="500" fill="hold"/>
                                        <p:tgtEl>
                                          <p:spTgt spid="2970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704"/>
                                        </p:tgtEl>
                                        <p:attrNameLst>
                                          <p:attrName>style.visibility</p:attrName>
                                        </p:attrNameLst>
                                      </p:cBhvr>
                                      <p:to>
                                        <p:strVal val="visible"/>
                                      </p:to>
                                    </p:set>
                                    <p:anim calcmode="lin" valueType="num">
                                      <p:cBhvr additive="base">
                                        <p:cTn id="43" dur="500" fill="hold"/>
                                        <p:tgtEl>
                                          <p:spTgt spid="29704"/>
                                        </p:tgtEl>
                                        <p:attrNameLst>
                                          <p:attrName>ppt_x</p:attrName>
                                        </p:attrNameLst>
                                      </p:cBhvr>
                                      <p:tavLst>
                                        <p:tav tm="0">
                                          <p:val>
                                            <p:strVal val="0-#ppt_w/2"/>
                                          </p:val>
                                        </p:tav>
                                        <p:tav tm="100000">
                                          <p:val>
                                            <p:strVal val="#ppt_x"/>
                                          </p:val>
                                        </p:tav>
                                      </p:tavLst>
                                    </p:anim>
                                    <p:anim calcmode="lin" valueType="num">
                                      <p:cBhvr additive="base">
                                        <p:cTn id="44" dur="500" fill="hold"/>
                                        <p:tgtEl>
                                          <p:spTgt spid="2970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9707"/>
                                        </p:tgtEl>
                                        <p:attrNameLst>
                                          <p:attrName>style.visibility</p:attrName>
                                        </p:attrNameLst>
                                      </p:cBhvr>
                                      <p:to>
                                        <p:strVal val="visible"/>
                                      </p:to>
                                    </p:set>
                                    <p:anim calcmode="lin" valueType="num">
                                      <p:cBhvr additive="base">
                                        <p:cTn id="49" dur="500" fill="hold"/>
                                        <p:tgtEl>
                                          <p:spTgt spid="29707"/>
                                        </p:tgtEl>
                                        <p:attrNameLst>
                                          <p:attrName>ppt_x</p:attrName>
                                        </p:attrNameLst>
                                      </p:cBhvr>
                                      <p:tavLst>
                                        <p:tav tm="0">
                                          <p:val>
                                            <p:strVal val="0-#ppt_w/2"/>
                                          </p:val>
                                        </p:tav>
                                        <p:tav tm="100000">
                                          <p:val>
                                            <p:strVal val="#ppt_x"/>
                                          </p:val>
                                        </p:tav>
                                      </p:tavLst>
                                    </p:anim>
                                    <p:anim calcmode="lin" valueType="num">
                                      <p:cBhvr additive="base">
                                        <p:cTn id="50"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9708"/>
                                        </p:tgtEl>
                                        <p:attrNameLst>
                                          <p:attrName>style.visibility</p:attrName>
                                        </p:attrNameLst>
                                      </p:cBhvr>
                                      <p:to>
                                        <p:strVal val="visible"/>
                                      </p:to>
                                    </p:set>
                                    <p:anim calcmode="lin" valueType="num">
                                      <p:cBhvr additive="base">
                                        <p:cTn id="55" dur="500" fill="hold"/>
                                        <p:tgtEl>
                                          <p:spTgt spid="29708"/>
                                        </p:tgtEl>
                                        <p:attrNameLst>
                                          <p:attrName>ppt_x</p:attrName>
                                        </p:attrNameLst>
                                      </p:cBhvr>
                                      <p:tavLst>
                                        <p:tav tm="0">
                                          <p:val>
                                            <p:strVal val="0-#ppt_w/2"/>
                                          </p:val>
                                        </p:tav>
                                        <p:tav tm="100000">
                                          <p:val>
                                            <p:strVal val="#ppt_x"/>
                                          </p:val>
                                        </p:tav>
                                      </p:tavLst>
                                    </p:anim>
                                    <p:anim calcmode="lin" valueType="num">
                                      <p:cBhvr additive="base">
                                        <p:cTn id="56" dur="500" fill="hold"/>
                                        <p:tgtEl>
                                          <p:spTgt spid="2970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9709"/>
                                        </p:tgtEl>
                                        <p:attrNameLst>
                                          <p:attrName>style.visibility</p:attrName>
                                        </p:attrNameLst>
                                      </p:cBhvr>
                                      <p:to>
                                        <p:strVal val="visible"/>
                                      </p:to>
                                    </p:set>
                                    <p:anim calcmode="lin" valueType="num">
                                      <p:cBhvr additive="base">
                                        <p:cTn id="61" dur="500" fill="hold"/>
                                        <p:tgtEl>
                                          <p:spTgt spid="29709"/>
                                        </p:tgtEl>
                                        <p:attrNameLst>
                                          <p:attrName>ppt_x</p:attrName>
                                        </p:attrNameLst>
                                      </p:cBhvr>
                                      <p:tavLst>
                                        <p:tav tm="0">
                                          <p:val>
                                            <p:strVal val="0-#ppt_w/2"/>
                                          </p:val>
                                        </p:tav>
                                        <p:tav tm="100000">
                                          <p:val>
                                            <p:strVal val="#ppt_x"/>
                                          </p:val>
                                        </p:tav>
                                      </p:tavLst>
                                    </p:anim>
                                    <p:anim calcmode="lin" valueType="num">
                                      <p:cBhvr additive="base">
                                        <p:cTn id="62" dur="500" fill="hold"/>
                                        <p:tgtEl>
                                          <p:spTgt spid="2970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9710"/>
                                        </p:tgtEl>
                                        <p:attrNameLst>
                                          <p:attrName>style.visibility</p:attrName>
                                        </p:attrNameLst>
                                      </p:cBhvr>
                                      <p:to>
                                        <p:strVal val="visible"/>
                                      </p:to>
                                    </p:set>
                                    <p:anim calcmode="lin" valueType="num">
                                      <p:cBhvr additive="base">
                                        <p:cTn id="67" dur="500" fill="hold"/>
                                        <p:tgtEl>
                                          <p:spTgt spid="29710"/>
                                        </p:tgtEl>
                                        <p:attrNameLst>
                                          <p:attrName>ppt_x</p:attrName>
                                        </p:attrNameLst>
                                      </p:cBhvr>
                                      <p:tavLst>
                                        <p:tav tm="0">
                                          <p:val>
                                            <p:strVal val="0-#ppt_w/2"/>
                                          </p:val>
                                        </p:tav>
                                        <p:tav tm="100000">
                                          <p:val>
                                            <p:strVal val="#ppt_x"/>
                                          </p:val>
                                        </p:tav>
                                      </p:tavLst>
                                    </p:anim>
                                    <p:anim calcmode="lin" valueType="num">
                                      <p:cBhvr additive="base">
                                        <p:cTn id="68" dur="500" fill="hold"/>
                                        <p:tgtEl>
                                          <p:spTgt spid="2971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9711"/>
                                        </p:tgtEl>
                                        <p:attrNameLst>
                                          <p:attrName>style.visibility</p:attrName>
                                        </p:attrNameLst>
                                      </p:cBhvr>
                                      <p:to>
                                        <p:strVal val="visible"/>
                                      </p:to>
                                    </p:set>
                                    <p:anim calcmode="lin" valueType="num">
                                      <p:cBhvr additive="base">
                                        <p:cTn id="73" dur="500" fill="hold"/>
                                        <p:tgtEl>
                                          <p:spTgt spid="29711"/>
                                        </p:tgtEl>
                                        <p:attrNameLst>
                                          <p:attrName>ppt_x</p:attrName>
                                        </p:attrNameLst>
                                      </p:cBhvr>
                                      <p:tavLst>
                                        <p:tav tm="0">
                                          <p:val>
                                            <p:strVal val="0-#ppt_w/2"/>
                                          </p:val>
                                        </p:tav>
                                        <p:tav tm="100000">
                                          <p:val>
                                            <p:strVal val="#ppt_x"/>
                                          </p:val>
                                        </p:tav>
                                      </p:tavLst>
                                    </p:anim>
                                    <p:anim calcmode="lin" valueType="num">
                                      <p:cBhvr additive="base">
                                        <p:cTn id="74" dur="500" fill="hold"/>
                                        <p:tgtEl>
                                          <p:spTgt spid="2971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9712"/>
                                        </p:tgtEl>
                                        <p:attrNameLst>
                                          <p:attrName>style.visibility</p:attrName>
                                        </p:attrNameLst>
                                      </p:cBhvr>
                                      <p:to>
                                        <p:strVal val="visible"/>
                                      </p:to>
                                    </p:set>
                                    <p:anim calcmode="lin" valueType="num">
                                      <p:cBhvr additive="base">
                                        <p:cTn id="79" dur="500" fill="hold"/>
                                        <p:tgtEl>
                                          <p:spTgt spid="29712"/>
                                        </p:tgtEl>
                                        <p:attrNameLst>
                                          <p:attrName>ppt_x</p:attrName>
                                        </p:attrNameLst>
                                      </p:cBhvr>
                                      <p:tavLst>
                                        <p:tav tm="0">
                                          <p:val>
                                            <p:strVal val="0-#ppt_w/2"/>
                                          </p:val>
                                        </p:tav>
                                        <p:tav tm="100000">
                                          <p:val>
                                            <p:strVal val="#ppt_x"/>
                                          </p:val>
                                        </p:tav>
                                      </p:tavLst>
                                    </p:anim>
                                    <p:anim calcmode="lin" valueType="num">
                                      <p:cBhvr additive="base">
                                        <p:cTn id="80" dur="500" fill="hold"/>
                                        <p:tgtEl>
                                          <p:spTgt spid="29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P spid="29700" grpId="0"/>
      <p:bldP spid="29701" grpId="0" animBg="1"/>
      <p:bldP spid="29702" grpId="0"/>
      <p:bldP spid="29703" grpId="0"/>
      <p:bldP spid="29704" grpId="0"/>
      <p:bldP spid="29708" grpId="0"/>
      <p:bldP spid="29709" grpId="0"/>
      <p:bldP spid="29711" grpId="0"/>
      <p:bldP spid="297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ln/>
        </p:spPr>
        <p:txBody>
          <a:bodyPr vert="horz" wrap="square" lIns="91440" tIns="45720" rIns="91440" bIns="45720" anchor="ctr" anchorCtr="0"/>
          <a:p>
            <a:pPr eaLnBrk="1" hangingPunct="1"/>
            <a:r>
              <a:rPr lang="en-US" altLang="zh-CN" dirty="0"/>
              <a:t>2</a:t>
            </a:r>
            <a:r>
              <a:rPr lang="zh-CN" altLang="en-US" dirty="0"/>
              <a:t>、钢渣的物质组成</a:t>
            </a:r>
            <a:endParaRPr lang="zh-CN" altLang="en-US" dirty="0"/>
          </a:p>
        </p:txBody>
      </p:sp>
      <p:sp>
        <p:nvSpPr>
          <p:cNvPr id="30723" name="Rectangle 3"/>
          <p:cNvSpPr>
            <a:spLocks noGrp="1"/>
          </p:cNvSpPr>
          <p:nvPr>
            <p:ph idx="1"/>
          </p:nvPr>
        </p:nvSpPr>
        <p:spPr>
          <a:ln/>
        </p:spPr>
        <p:txBody>
          <a:bodyPr vert="horz" wrap="square" lIns="91440" tIns="45720" rIns="91440" bIns="45720" anchor="t" anchorCtr="0"/>
          <a:p>
            <a:pPr eaLnBrk="1" hangingPunct="1"/>
            <a:r>
              <a:rPr lang="zh-CN" altLang="en-US" dirty="0"/>
              <a:t>化学组成：</a:t>
            </a:r>
            <a:endParaRPr lang="zh-CN" altLang="en-US" dirty="0"/>
          </a:p>
          <a:p>
            <a:pPr eaLnBrk="1" hangingPunct="1">
              <a:buNone/>
            </a:pPr>
            <a:r>
              <a:rPr lang="en-US" altLang="zh-CN" dirty="0"/>
              <a:t>CaO</a:t>
            </a:r>
            <a:r>
              <a:rPr lang="zh-CN" altLang="en-US" dirty="0"/>
              <a:t>、</a:t>
            </a:r>
            <a:r>
              <a:rPr lang="en-US" altLang="zh-CN" dirty="0"/>
              <a:t>SiO</a:t>
            </a:r>
            <a:r>
              <a:rPr lang="en-US" altLang="zh-CN" baseline="-25000" dirty="0"/>
              <a:t>2</a:t>
            </a:r>
            <a:r>
              <a:rPr lang="zh-CN" altLang="en-US" dirty="0"/>
              <a:t>、</a:t>
            </a:r>
            <a:r>
              <a:rPr lang="en-US" altLang="zh-CN" dirty="0"/>
              <a:t>Al</a:t>
            </a:r>
            <a:r>
              <a:rPr lang="en-US" altLang="zh-CN" baseline="-25000" dirty="0"/>
              <a:t>2</a:t>
            </a:r>
            <a:r>
              <a:rPr lang="en-US" altLang="zh-CN" dirty="0"/>
              <a:t>O</a:t>
            </a:r>
            <a:r>
              <a:rPr lang="en-US" altLang="zh-CN" baseline="-25000" dirty="0"/>
              <a:t>3</a:t>
            </a:r>
            <a:r>
              <a:rPr lang="zh-CN" altLang="en-US" baseline="-25000" dirty="0"/>
              <a:t>、</a:t>
            </a:r>
            <a:r>
              <a:rPr lang="en-US" altLang="zh-CN" dirty="0"/>
              <a:t>FeO</a:t>
            </a:r>
            <a:r>
              <a:rPr lang="zh-CN" altLang="en-US" dirty="0"/>
              <a:t>、</a:t>
            </a:r>
            <a:r>
              <a:rPr lang="en-US" altLang="zh-CN" dirty="0"/>
              <a:t>Fe</a:t>
            </a:r>
            <a:r>
              <a:rPr lang="en-US" altLang="zh-CN" baseline="-25000" dirty="0"/>
              <a:t>2</a:t>
            </a:r>
            <a:r>
              <a:rPr lang="en-US" altLang="zh-CN" dirty="0"/>
              <a:t>O</a:t>
            </a:r>
            <a:r>
              <a:rPr lang="en-US" altLang="zh-CN" baseline="-25000" dirty="0"/>
              <a:t>3</a:t>
            </a:r>
            <a:r>
              <a:rPr lang="zh-CN" altLang="en-US" baseline="-25000" dirty="0"/>
              <a:t>、</a:t>
            </a:r>
            <a:r>
              <a:rPr lang="en-US" altLang="zh-CN" dirty="0"/>
              <a:t>MgO</a:t>
            </a:r>
            <a:r>
              <a:rPr lang="zh-CN" altLang="en-US" dirty="0"/>
              <a:t>、</a:t>
            </a:r>
            <a:r>
              <a:rPr lang="en-US" altLang="zh-CN" dirty="0"/>
              <a:t>MnO</a:t>
            </a:r>
            <a:r>
              <a:rPr lang="zh-CN" altLang="en-US" dirty="0"/>
              <a:t>、</a:t>
            </a:r>
            <a:r>
              <a:rPr lang="en-US" altLang="zh-CN" dirty="0"/>
              <a:t>P</a:t>
            </a:r>
            <a:r>
              <a:rPr lang="en-US" altLang="zh-CN" baseline="-25000" dirty="0"/>
              <a:t>2</a:t>
            </a:r>
            <a:r>
              <a:rPr lang="en-US" altLang="zh-CN" dirty="0"/>
              <a:t>O</a:t>
            </a:r>
            <a:r>
              <a:rPr lang="en-US" altLang="zh-CN" baseline="-25000" dirty="0"/>
              <a:t>5</a:t>
            </a:r>
            <a:r>
              <a:rPr lang="zh-CN" altLang="en-US" dirty="0"/>
              <a:t>等</a:t>
            </a:r>
            <a:endParaRPr lang="zh-CN" altLang="en-US" dirty="0"/>
          </a:p>
          <a:p>
            <a:pPr eaLnBrk="1" hangingPunct="1"/>
            <a:r>
              <a:rPr lang="en-US" altLang="zh-CN" dirty="0"/>
              <a:t>FeO</a:t>
            </a:r>
            <a:r>
              <a:rPr lang="zh-CN" altLang="en-US" dirty="0"/>
              <a:t>含量高达</a:t>
            </a:r>
            <a:r>
              <a:rPr lang="en-US" altLang="zh-CN" dirty="0"/>
              <a:t>25%</a:t>
            </a:r>
            <a:endParaRPr lang="en-US" altLang="zh-CN" dirty="0"/>
          </a:p>
          <a:p>
            <a:pPr eaLnBrk="1" hangingPunct="1"/>
            <a:r>
              <a:rPr lang="zh-CN" altLang="en-US" dirty="0"/>
              <a:t>矿物组成：钙镁橄榄石、硅酸二钙等</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charRg st="0" end="6"/>
                                            </p:txEl>
                                          </p:spTgt>
                                        </p:tgtEl>
                                        <p:attrNameLst>
                                          <p:attrName>style.visibility</p:attrName>
                                        </p:attrNameLst>
                                      </p:cBhvr>
                                      <p:to>
                                        <p:strVal val="visible"/>
                                      </p:to>
                                    </p:set>
                                    <p:anim calcmode="lin" valueType="num">
                                      <p:cBhvr additive="base">
                                        <p:cTn id="13" dur="500" fill="hold"/>
                                        <p:tgtEl>
                                          <p:spTgt spid="30723">
                                            <p:txEl>
                                              <p:charRg st="0"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charRg st="6" end="45"/>
                                            </p:txEl>
                                          </p:spTgt>
                                        </p:tgtEl>
                                        <p:attrNameLst>
                                          <p:attrName>style.visibility</p:attrName>
                                        </p:attrNameLst>
                                      </p:cBhvr>
                                      <p:to>
                                        <p:strVal val="visible"/>
                                      </p:to>
                                    </p:set>
                                    <p:anim calcmode="lin" valueType="num">
                                      <p:cBhvr additive="base">
                                        <p:cTn id="19" dur="500" fill="hold"/>
                                        <p:tgtEl>
                                          <p:spTgt spid="30723">
                                            <p:txEl>
                                              <p:charRg st="6" end="4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charRg st="6" end="4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charRg st="45" end="56"/>
                                            </p:txEl>
                                          </p:spTgt>
                                        </p:tgtEl>
                                        <p:attrNameLst>
                                          <p:attrName>style.visibility</p:attrName>
                                        </p:attrNameLst>
                                      </p:cBhvr>
                                      <p:to>
                                        <p:strVal val="visible"/>
                                      </p:to>
                                    </p:set>
                                    <p:anim calcmode="lin" valueType="num">
                                      <p:cBhvr additive="base">
                                        <p:cTn id="25" dur="500" fill="hold"/>
                                        <p:tgtEl>
                                          <p:spTgt spid="30723">
                                            <p:txEl>
                                              <p:charRg st="45" end="5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charRg st="45" end="5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3">
                                            <p:txEl>
                                              <p:charRg st="56" end="73"/>
                                            </p:txEl>
                                          </p:spTgt>
                                        </p:tgtEl>
                                        <p:attrNameLst>
                                          <p:attrName>style.visibility</p:attrName>
                                        </p:attrNameLst>
                                      </p:cBhvr>
                                      <p:to>
                                        <p:strVal val="visible"/>
                                      </p:to>
                                    </p:set>
                                    <p:anim calcmode="lin" valueType="num">
                                      <p:cBhvr additive="base">
                                        <p:cTn id="31" dur="500" fill="hold"/>
                                        <p:tgtEl>
                                          <p:spTgt spid="30723">
                                            <p:txEl>
                                              <p:charRg st="56" end="7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charRg st="56" end="7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ln/>
        </p:spPr>
        <p:txBody>
          <a:bodyPr vert="horz" wrap="square" lIns="91440" tIns="45720" rIns="91440" bIns="45720" anchor="ctr" anchorCtr="0"/>
          <a:p>
            <a:pPr eaLnBrk="1" hangingPunct="1"/>
            <a:r>
              <a:rPr lang="en-US" altLang="zh-CN" sz="3600" dirty="0"/>
              <a:t>3</a:t>
            </a:r>
            <a:r>
              <a:rPr lang="zh-CN" altLang="en-US" sz="3600" dirty="0"/>
              <a:t>、钢渣的物理化学性质</a:t>
            </a:r>
            <a:endParaRPr lang="zh-CN" altLang="en-US" sz="3600" dirty="0"/>
          </a:p>
        </p:txBody>
      </p:sp>
      <p:sp>
        <p:nvSpPr>
          <p:cNvPr id="29699" name="Rectangle 3"/>
          <p:cNvSpPr>
            <a:spLocks noGrp="1"/>
          </p:cNvSpPr>
          <p:nvPr>
            <p:ph idx="1"/>
          </p:nvPr>
        </p:nvSpPr>
        <p:spPr>
          <a:ln/>
        </p:spPr>
        <p:txBody>
          <a:bodyPr vert="horz" wrap="square" lIns="91440" tIns="45720" rIns="91440" bIns="45720" anchor="t" anchorCtr="0"/>
          <a:p>
            <a:pPr eaLnBrk="1" hangingPunct="1"/>
            <a:r>
              <a:rPr lang="zh-CN" altLang="en-US" dirty="0"/>
              <a:t>碱度</a:t>
            </a:r>
            <a:endParaRPr lang="zh-CN" altLang="en-US" dirty="0"/>
          </a:p>
          <a:p>
            <a:pPr eaLnBrk="1" hangingPunct="1"/>
            <a:r>
              <a:rPr lang="zh-CN" altLang="en-US" dirty="0"/>
              <a:t>密度和容重：密度比高炉渣高</a:t>
            </a:r>
            <a:endParaRPr lang="zh-CN" altLang="en-US" dirty="0"/>
          </a:p>
          <a:p>
            <a:pPr eaLnBrk="1" hangingPunct="1"/>
            <a:r>
              <a:rPr lang="zh-CN" altLang="en-US" dirty="0"/>
              <a:t>耐磨性   耐磨系数为</a:t>
            </a:r>
            <a:r>
              <a:rPr lang="en-US" altLang="zh-CN" dirty="0"/>
              <a:t>1.43 </a:t>
            </a:r>
            <a:r>
              <a:rPr lang="zh-CN" altLang="en-US" dirty="0"/>
              <a:t>高炉渣 </a:t>
            </a:r>
            <a:r>
              <a:rPr lang="en-US" altLang="zh-CN" dirty="0"/>
              <a:t>1.04 </a:t>
            </a:r>
            <a:endParaRPr lang="en-US" altLang="zh-CN" dirty="0"/>
          </a:p>
          <a:p>
            <a:pPr eaLnBrk="1" hangingPunct="1"/>
            <a:r>
              <a:rPr lang="zh-CN" altLang="en-US" dirty="0"/>
              <a:t>活性：水硬胶凝性  活性组分</a:t>
            </a:r>
            <a:r>
              <a:rPr lang="en-US" altLang="zh-CN" dirty="0"/>
              <a:t>3CaO</a:t>
            </a:r>
            <a:r>
              <a:rPr lang="en-US" altLang="zh-CN" dirty="0">
                <a:cs typeface="Times New Roman" panose="02020603050405020304" pitchFamily="18" charset="0"/>
              </a:rPr>
              <a:t>•SiO</a:t>
            </a:r>
            <a:r>
              <a:rPr lang="en-US" altLang="zh-CN" baseline="-25000" dirty="0">
                <a:cs typeface="Times New Roman" panose="02020603050405020304" pitchFamily="18" charset="0"/>
              </a:rPr>
              <a:t>2 </a:t>
            </a:r>
            <a:r>
              <a:rPr lang="en-US" altLang="zh-CN" dirty="0"/>
              <a:t>2CaO</a:t>
            </a:r>
            <a:r>
              <a:rPr lang="en-US" altLang="zh-CN" dirty="0">
                <a:cs typeface="Times New Roman" panose="02020603050405020304" pitchFamily="18" charset="0"/>
              </a:rPr>
              <a:t>•SiO</a:t>
            </a:r>
            <a:r>
              <a:rPr lang="en-US" altLang="zh-CN" baseline="-25000" dirty="0">
                <a:cs typeface="Times New Roman" panose="02020603050405020304" pitchFamily="18" charset="0"/>
              </a:rPr>
              <a:t>2</a:t>
            </a:r>
            <a:endParaRPr lang="en-US" altLang="zh-CN" dirty="0">
              <a:cs typeface="Times New Roman" panose="02020603050405020304" pitchFamily="18" charset="0"/>
            </a:endParaRPr>
          </a:p>
          <a:p>
            <a:pPr eaLnBrk="1" hangingPunct="1"/>
            <a:r>
              <a:rPr lang="zh-CN" altLang="en-US" dirty="0"/>
              <a:t>稳定性 游离石灰冷却过程分解、发生相变，伴随体积膨胀</a:t>
            </a:r>
            <a:endParaRPr lang="zh-CN" altLang="en-US" baseline="-25000" dirty="0"/>
          </a:p>
          <a:p>
            <a:pPr eaLnBrk="1" hangingPunct="1"/>
            <a:endParaRPr lang="en-US" altLang="zh-CN" dirty="0"/>
          </a:p>
        </p:txBody>
      </p:sp>
      <p:sp>
        <p:nvSpPr>
          <p:cNvPr id="29700" name="Rectangle 5"/>
          <p:cNvSpPr/>
          <p:nvPr/>
        </p:nvSpPr>
        <p:spPr>
          <a:xfrm>
            <a:off x="2286000" y="1905000"/>
            <a:ext cx="1600200" cy="530225"/>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r>
              <a:rPr lang="en-US" altLang="zh-CN" dirty="0">
                <a:latin typeface="Arial" panose="020B0604020202020204" pitchFamily="34" charset="0"/>
              </a:rPr>
              <a:t>R</a:t>
            </a:r>
            <a:r>
              <a:rPr lang="en-US" altLang="zh-CN" baseline="-25000" dirty="0">
                <a:latin typeface="Arial" panose="020B0604020202020204" pitchFamily="34" charset="0"/>
              </a:rPr>
              <a:t> </a:t>
            </a:r>
            <a:r>
              <a:rPr lang="en-US" altLang="zh-CN" dirty="0">
                <a:latin typeface="Arial" panose="020B0604020202020204" pitchFamily="34" charset="0"/>
              </a:rPr>
              <a:t>=</a:t>
            </a:r>
            <a:endParaRPr lang="en-US" altLang="zh-CN" dirty="0">
              <a:latin typeface="Arial" panose="020B0604020202020204" pitchFamily="34" charset="0"/>
            </a:endParaRPr>
          </a:p>
        </p:txBody>
      </p:sp>
      <p:sp>
        <p:nvSpPr>
          <p:cNvPr id="29701" name="Rectangle 6"/>
          <p:cNvSpPr/>
          <p:nvPr/>
        </p:nvSpPr>
        <p:spPr>
          <a:xfrm>
            <a:off x="4722813" y="1447800"/>
            <a:ext cx="1131887" cy="530225"/>
          </a:xfrm>
          <a:prstGeom prst="rect">
            <a:avLst/>
          </a:prstGeom>
          <a:noFill/>
          <a:ln w="22225">
            <a:noFill/>
          </a:ln>
        </p:spPr>
        <p:txBody>
          <a:bodyPr wrap="none">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r>
              <a:rPr lang="en-US" altLang="zh-CN" dirty="0">
                <a:latin typeface="Arial" panose="020B0604020202020204" pitchFamily="34" charset="0"/>
              </a:rPr>
              <a:t>CaO </a:t>
            </a:r>
            <a:endParaRPr lang="en-US" altLang="zh-CN" dirty="0">
              <a:latin typeface="Arial" panose="020B0604020202020204" pitchFamily="34" charset="0"/>
            </a:endParaRPr>
          </a:p>
        </p:txBody>
      </p:sp>
      <p:sp>
        <p:nvSpPr>
          <p:cNvPr id="29702" name="Rectangle 7"/>
          <p:cNvSpPr/>
          <p:nvPr/>
        </p:nvSpPr>
        <p:spPr>
          <a:xfrm>
            <a:off x="4191000" y="2057400"/>
            <a:ext cx="2633663" cy="579438"/>
          </a:xfrm>
          <a:prstGeom prst="rect">
            <a:avLst/>
          </a:prstGeom>
          <a:noFill/>
          <a:ln w="22225">
            <a:noFill/>
          </a:ln>
        </p:spPr>
        <p:txBody>
          <a:bodyPr wrap="none">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buClr>
                <a:schemeClr val="accent2"/>
              </a:buClr>
              <a:buSzPct val="85000"/>
              <a:buFont typeface="Wingdings" panose="05000000000000000000" pitchFamily="2" charset="2"/>
              <a:buChar char="n"/>
            </a:pPr>
            <a:r>
              <a:rPr lang="en-US" altLang="zh-CN" dirty="0">
                <a:latin typeface="Arial" panose="020B0604020202020204" pitchFamily="34" charset="0"/>
              </a:rPr>
              <a:t>SiO</a:t>
            </a:r>
            <a:r>
              <a:rPr lang="en-US" altLang="zh-CN" baseline="-25000" dirty="0">
                <a:latin typeface="Arial" panose="020B0604020202020204" pitchFamily="34" charset="0"/>
              </a:rPr>
              <a:t>2</a:t>
            </a:r>
            <a:r>
              <a:rPr lang="en-US" altLang="zh-CN" dirty="0">
                <a:latin typeface="Arial" panose="020B0604020202020204" pitchFamily="34" charset="0"/>
              </a:rPr>
              <a:t> + P</a:t>
            </a:r>
            <a:r>
              <a:rPr lang="en-US" altLang="zh-CN" baseline="-25000" dirty="0">
                <a:latin typeface="Arial" panose="020B0604020202020204" pitchFamily="34" charset="0"/>
              </a:rPr>
              <a:t>2</a:t>
            </a:r>
            <a:r>
              <a:rPr lang="en-US" altLang="zh-CN" dirty="0">
                <a:latin typeface="Arial" panose="020B0604020202020204" pitchFamily="34" charset="0"/>
              </a:rPr>
              <a:t>O</a:t>
            </a:r>
            <a:r>
              <a:rPr lang="en-US" altLang="zh-CN" baseline="-25000" dirty="0">
                <a:latin typeface="Arial" panose="020B0604020202020204" pitchFamily="34" charset="0"/>
              </a:rPr>
              <a:t>5</a:t>
            </a:r>
            <a:endParaRPr lang="en-US" altLang="zh-CN" dirty="0">
              <a:latin typeface="Arial" panose="020B0604020202020204" pitchFamily="34" charset="0"/>
            </a:endParaRPr>
          </a:p>
        </p:txBody>
      </p:sp>
      <p:sp>
        <p:nvSpPr>
          <p:cNvPr id="29703" name="Line 8"/>
          <p:cNvSpPr/>
          <p:nvPr/>
        </p:nvSpPr>
        <p:spPr>
          <a:xfrm>
            <a:off x="3584575" y="2057400"/>
            <a:ext cx="3352800" cy="0"/>
          </a:xfrm>
          <a:prstGeom prst="line">
            <a:avLst/>
          </a:prstGeom>
          <a:ln w="22225" cap="flat" cmpd="sng">
            <a:solidFill>
              <a:schemeClr val="tx1"/>
            </a:solidFill>
            <a:prstDash val="solid"/>
            <a:headEnd type="none" w="med" len="med"/>
            <a:tailEnd type="none" w="med" len="med"/>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ln/>
        </p:spPr>
        <p:txBody>
          <a:bodyPr vert="horz" wrap="square" lIns="91440" tIns="45720" rIns="91440" bIns="45720" anchor="ctr" anchorCtr="0"/>
          <a:p>
            <a:pPr eaLnBrk="1" hangingPunct="1"/>
            <a:r>
              <a:rPr lang="en-US" altLang="zh-CN" dirty="0"/>
              <a:t>4</a:t>
            </a:r>
            <a:r>
              <a:rPr lang="zh-CN" altLang="en-US" dirty="0"/>
              <a:t>、钢渣的处理工艺</a:t>
            </a:r>
            <a:endParaRPr lang="zh-CN" altLang="en-US" dirty="0"/>
          </a:p>
        </p:txBody>
      </p:sp>
      <p:sp>
        <p:nvSpPr>
          <p:cNvPr id="32771" name="Rectangle 3"/>
          <p:cNvSpPr>
            <a:spLocks noGrp="1"/>
          </p:cNvSpPr>
          <p:nvPr>
            <p:ph idx="1"/>
          </p:nvPr>
        </p:nvSpPr>
        <p:spPr>
          <a:ln/>
        </p:spPr>
        <p:txBody>
          <a:bodyPr vert="horz" wrap="square" lIns="91440" tIns="45720" rIns="91440" bIns="45720" anchor="t" anchorCtr="0"/>
          <a:p>
            <a:pPr eaLnBrk="1" hangingPunct="1">
              <a:buNone/>
            </a:pPr>
            <a:r>
              <a:rPr lang="en-US" altLang="zh-CN" dirty="0"/>
              <a:t>1</a:t>
            </a:r>
            <a:r>
              <a:rPr lang="zh-CN" altLang="en-US" dirty="0"/>
              <a:t>）预处理：热渣冷却成常温渣块</a:t>
            </a:r>
            <a:endParaRPr lang="zh-CN" altLang="en-US" dirty="0"/>
          </a:p>
          <a:p>
            <a:pPr eaLnBrk="1" hangingPunct="1"/>
            <a:r>
              <a:rPr lang="zh-CN" altLang="en-US" dirty="0"/>
              <a:t>冷弃法</a:t>
            </a:r>
            <a:endParaRPr lang="zh-CN" altLang="en-US" dirty="0"/>
          </a:p>
          <a:p>
            <a:pPr eaLnBrk="1" hangingPunct="1"/>
            <a:r>
              <a:rPr lang="zh-CN" altLang="en-US" dirty="0"/>
              <a:t>盘泼冷水法</a:t>
            </a:r>
            <a:endParaRPr lang="zh-CN" altLang="en-US" dirty="0"/>
          </a:p>
          <a:p>
            <a:pPr eaLnBrk="1" hangingPunct="1"/>
            <a:r>
              <a:rPr lang="zh-CN" altLang="en-US" dirty="0"/>
              <a:t>热泼法</a:t>
            </a:r>
            <a:endParaRPr lang="zh-CN" altLang="en-US" dirty="0"/>
          </a:p>
          <a:p>
            <a:pPr eaLnBrk="1" hangingPunct="1"/>
            <a:r>
              <a:rPr lang="zh-CN" altLang="en-US" dirty="0"/>
              <a:t>钢渣水淬法</a:t>
            </a:r>
            <a:endParaRPr lang="zh-CN" altLang="en-US" dirty="0"/>
          </a:p>
          <a:p>
            <a:pPr eaLnBrk="1" hangingPunct="1">
              <a:buNone/>
            </a:pPr>
            <a:r>
              <a:rPr lang="en-US" altLang="zh-CN" dirty="0"/>
              <a:t>2</a:t>
            </a:r>
            <a:r>
              <a:rPr lang="zh-CN" altLang="en-US" dirty="0"/>
              <a:t>）钢渣加工、陈化</a:t>
            </a:r>
            <a:endParaRPr lang="zh-CN" altLang="en-US" dirty="0"/>
          </a:p>
          <a:p>
            <a:pPr eaLnBrk="1" hangingPunct="1"/>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charRg st="0" end="16"/>
                                            </p:txEl>
                                          </p:spTgt>
                                        </p:tgtEl>
                                        <p:attrNameLst>
                                          <p:attrName>style.visibility</p:attrName>
                                        </p:attrNameLst>
                                      </p:cBhvr>
                                      <p:to>
                                        <p:strVal val="visible"/>
                                      </p:to>
                                    </p:set>
                                    <p:anim calcmode="lin" valueType="num">
                                      <p:cBhvr additive="base">
                                        <p:cTn id="13" dur="500" fill="hold"/>
                                        <p:tgtEl>
                                          <p:spTgt spid="32771">
                                            <p:txEl>
                                              <p:charRg st="0" end="1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charRg st="0" end="1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charRg st="16" end="20"/>
                                            </p:txEl>
                                          </p:spTgt>
                                        </p:tgtEl>
                                        <p:attrNameLst>
                                          <p:attrName>style.visibility</p:attrName>
                                        </p:attrNameLst>
                                      </p:cBhvr>
                                      <p:to>
                                        <p:strVal val="visible"/>
                                      </p:to>
                                    </p:set>
                                    <p:anim calcmode="lin" valueType="num">
                                      <p:cBhvr additive="base">
                                        <p:cTn id="19" dur="500" fill="hold"/>
                                        <p:tgtEl>
                                          <p:spTgt spid="32771">
                                            <p:txEl>
                                              <p:charRg st="16" end="2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charRg st="16" end="2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charRg st="20" end="26"/>
                                            </p:txEl>
                                          </p:spTgt>
                                        </p:tgtEl>
                                        <p:attrNameLst>
                                          <p:attrName>style.visibility</p:attrName>
                                        </p:attrNameLst>
                                      </p:cBhvr>
                                      <p:to>
                                        <p:strVal val="visible"/>
                                      </p:to>
                                    </p:set>
                                    <p:anim calcmode="lin" valueType="num">
                                      <p:cBhvr additive="base">
                                        <p:cTn id="25" dur="500" fill="hold"/>
                                        <p:tgtEl>
                                          <p:spTgt spid="32771">
                                            <p:txEl>
                                              <p:charRg st="20" end="2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charRg st="20" end="2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charRg st="26" end="30"/>
                                            </p:txEl>
                                          </p:spTgt>
                                        </p:tgtEl>
                                        <p:attrNameLst>
                                          <p:attrName>style.visibility</p:attrName>
                                        </p:attrNameLst>
                                      </p:cBhvr>
                                      <p:to>
                                        <p:strVal val="visible"/>
                                      </p:to>
                                    </p:set>
                                    <p:anim calcmode="lin" valueType="num">
                                      <p:cBhvr additive="base">
                                        <p:cTn id="31" dur="500" fill="hold"/>
                                        <p:tgtEl>
                                          <p:spTgt spid="32771">
                                            <p:txEl>
                                              <p:charRg st="26" end="3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charRg st="26" end="3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charRg st="30" end="36"/>
                                            </p:txEl>
                                          </p:spTgt>
                                        </p:tgtEl>
                                        <p:attrNameLst>
                                          <p:attrName>style.visibility</p:attrName>
                                        </p:attrNameLst>
                                      </p:cBhvr>
                                      <p:to>
                                        <p:strVal val="visible"/>
                                      </p:to>
                                    </p:set>
                                    <p:anim calcmode="lin" valueType="num">
                                      <p:cBhvr additive="base">
                                        <p:cTn id="37" dur="500" fill="hold"/>
                                        <p:tgtEl>
                                          <p:spTgt spid="32771">
                                            <p:txEl>
                                              <p:charRg st="30" end="3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charRg st="30" end="3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771">
                                            <p:txEl>
                                              <p:charRg st="36" end="46"/>
                                            </p:txEl>
                                          </p:spTgt>
                                        </p:tgtEl>
                                        <p:attrNameLst>
                                          <p:attrName>style.visibility</p:attrName>
                                        </p:attrNameLst>
                                      </p:cBhvr>
                                      <p:to>
                                        <p:strVal val="visible"/>
                                      </p:to>
                                    </p:set>
                                    <p:anim calcmode="lin" valueType="num">
                                      <p:cBhvr additive="base">
                                        <p:cTn id="43" dur="500" fill="hold"/>
                                        <p:tgtEl>
                                          <p:spTgt spid="32771">
                                            <p:txEl>
                                              <p:charRg st="36" end="4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771">
                                            <p:txEl>
                                              <p:charRg st="36" end="4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ln/>
        </p:spPr>
        <p:txBody>
          <a:bodyPr vert="horz" wrap="square" lIns="91440" tIns="45720" rIns="91440" bIns="45720" anchor="ctr" anchorCtr="0"/>
          <a:p>
            <a:pPr eaLnBrk="1" hangingPunct="1"/>
            <a:r>
              <a:rPr lang="en-US" altLang="zh-CN" dirty="0"/>
              <a:t>5</a:t>
            </a:r>
            <a:r>
              <a:rPr lang="zh-CN" altLang="en-US" dirty="0"/>
              <a:t>、钢渣的综合利用</a:t>
            </a:r>
            <a:endParaRPr lang="zh-CN" altLang="en-US" dirty="0"/>
          </a:p>
        </p:txBody>
      </p:sp>
      <p:sp>
        <p:nvSpPr>
          <p:cNvPr id="33795" name="Rectangle 3"/>
          <p:cNvSpPr>
            <a:spLocks noGrp="1"/>
          </p:cNvSpPr>
          <p:nvPr>
            <p:ph idx="1"/>
          </p:nvPr>
        </p:nvSpPr>
        <p:spPr>
          <a:ln/>
        </p:spPr>
        <p:txBody>
          <a:bodyPr vert="horz" wrap="square" lIns="91440" tIns="45720" rIns="91440" bIns="45720" anchor="t" anchorCtr="0"/>
          <a:p>
            <a:pPr eaLnBrk="1" hangingPunct="1"/>
            <a:r>
              <a:rPr lang="zh-CN" altLang="en-US" dirty="0"/>
              <a:t>作冶金原料</a:t>
            </a:r>
            <a:endParaRPr lang="zh-CN" altLang="en-US" dirty="0"/>
          </a:p>
          <a:p>
            <a:pPr eaLnBrk="1" hangingPunct="1"/>
            <a:r>
              <a:rPr lang="zh-CN" altLang="en-US" dirty="0"/>
              <a:t>建筑材料</a:t>
            </a:r>
            <a:endParaRPr lang="zh-CN" altLang="en-US" dirty="0"/>
          </a:p>
          <a:p>
            <a:pPr eaLnBrk="1" hangingPunct="1"/>
            <a:r>
              <a:rPr lang="zh-CN" altLang="en-US" dirty="0"/>
              <a:t>农肥、酸性土壤改良剂</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charRg st="0" end="6"/>
                                            </p:txEl>
                                          </p:spTgt>
                                        </p:tgtEl>
                                        <p:attrNameLst>
                                          <p:attrName>style.visibility</p:attrName>
                                        </p:attrNameLst>
                                      </p:cBhvr>
                                      <p:to>
                                        <p:strVal val="visible"/>
                                      </p:to>
                                    </p:set>
                                    <p:anim calcmode="lin" valueType="num">
                                      <p:cBhvr additive="base">
                                        <p:cTn id="13" dur="500" fill="hold"/>
                                        <p:tgtEl>
                                          <p:spTgt spid="33795">
                                            <p:txEl>
                                              <p:charRg st="0"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charRg st="6" end="11"/>
                                            </p:txEl>
                                          </p:spTgt>
                                        </p:tgtEl>
                                        <p:attrNameLst>
                                          <p:attrName>style.visibility</p:attrName>
                                        </p:attrNameLst>
                                      </p:cBhvr>
                                      <p:to>
                                        <p:strVal val="visible"/>
                                      </p:to>
                                    </p:set>
                                    <p:anim calcmode="lin" valueType="num">
                                      <p:cBhvr additive="base">
                                        <p:cTn id="19" dur="500" fill="hold"/>
                                        <p:tgtEl>
                                          <p:spTgt spid="33795">
                                            <p:txEl>
                                              <p:charRg st="6" end="1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charRg st="6" end="1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charRg st="11" end="22"/>
                                            </p:txEl>
                                          </p:spTgt>
                                        </p:tgtEl>
                                        <p:attrNameLst>
                                          <p:attrName>style.visibility</p:attrName>
                                        </p:attrNameLst>
                                      </p:cBhvr>
                                      <p:to>
                                        <p:strVal val="visible"/>
                                      </p:to>
                                    </p:set>
                                    <p:anim calcmode="lin" valueType="num">
                                      <p:cBhvr additive="base">
                                        <p:cTn id="25" dur="500" fill="hold"/>
                                        <p:tgtEl>
                                          <p:spTgt spid="33795">
                                            <p:txEl>
                                              <p:charRg st="11" end="2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charRg st="11" end="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descr="写真"/>
          <p:cNvPicPr>
            <a:picLocks noChangeAspect="1"/>
          </p:cNvPicPr>
          <p:nvPr/>
        </p:nvPicPr>
        <p:blipFill>
          <a:blip r:embed="rId1"/>
          <a:stretch>
            <a:fillRect/>
          </a:stretch>
        </p:blipFill>
        <p:spPr>
          <a:xfrm>
            <a:off x="914400" y="1066800"/>
            <a:ext cx="3124200" cy="2343150"/>
          </a:xfrm>
          <a:prstGeom prst="rect">
            <a:avLst/>
          </a:prstGeom>
          <a:noFill/>
          <a:ln w="9525">
            <a:noFill/>
          </a:ln>
        </p:spPr>
      </p:pic>
      <p:sp>
        <p:nvSpPr>
          <p:cNvPr id="32771" name="Text Box 3"/>
          <p:cNvSpPr txBox="1"/>
          <p:nvPr/>
        </p:nvSpPr>
        <p:spPr>
          <a:xfrm>
            <a:off x="1295400" y="3429000"/>
            <a:ext cx="2146300"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0"/>
              </a:spcBef>
              <a:buNone/>
            </a:pPr>
            <a:r>
              <a:rPr lang="en-US" altLang="ja-JP" sz="2000" b="0" dirty="0">
                <a:latin typeface="Arial" panose="020B0604020202020204" pitchFamily="34" charset="0"/>
                <a:ea typeface="MS PGothic" panose="020B0600070205080204" pitchFamily="34" charset="-128"/>
              </a:rPr>
              <a:t>Interlocking block</a:t>
            </a:r>
            <a:endParaRPr lang="en-US" altLang="ja-JP" sz="2000" b="0" dirty="0">
              <a:latin typeface="Arial" panose="020B0604020202020204" pitchFamily="34" charset="0"/>
              <a:ea typeface="MS PGothic" panose="020B0600070205080204" pitchFamily="34" charset="-128"/>
            </a:endParaRPr>
          </a:p>
        </p:txBody>
      </p:sp>
      <p:pic>
        <p:nvPicPr>
          <p:cNvPr id="32772" name="Picture 4" descr="「中川の郷」写真"/>
          <p:cNvPicPr>
            <a:picLocks noChangeAspect="1"/>
          </p:cNvPicPr>
          <p:nvPr/>
        </p:nvPicPr>
        <p:blipFill>
          <a:blip r:embed="rId2"/>
          <a:stretch>
            <a:fillRect/>
          </a:stretch>
        </p:blipFill>
        <p:spPr>
          <a:xfrm>
            <a:off x="5029200" y="990600"/>
            <a:ext cx="3276600" cy="2357438"/>
          </a:xfrm>
          <a:prstGeom prst="rect">
            <a:avLst/>
          </a:prstGeom>
          <a:noFill/>
          <a:ln w="9525">
            <a:noFill/>
          </a:ln>
        </p:spPr>
      </p:pic>
      <p:sp>
        <p:nvSpPr>
          <p:cNvPr id="32773" name="Text Box 5"/>
          <p:cNvSpPr txBox="1"/>
          <p:nvPr/>
        </p:nvSpPr>
        <p:spPr>
          <a:xfrm>
            <a:off x="5257800" y="3429000"/>
            <a:ext cx="30480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0"/>
              </a:spcBef>
              <a:buNone/>
            </a:pPr>
            <a:r>
              <a:rPr lang="en-US" altLang="ja-JP" sz="2000" b="0" dirty="0">
                <a:latin typeface="Arial" panose="020B0604020202020204" pitchFamily="34" charset="0"/>
                <a:ea typeface="MS PGothic" panose="020B0600070205080204" pitchFamily="34" charset="-128"/>
              </a:rPr>
              <a:t>Aggregate for pavement</a:t>
            </a:r>
            <a:endParaRPr lang="en-US" altLang="ja-JP" sz="2000" b="0" dirty="0">
              <a:latin typeface="Arial" panose="020B0604020202020204" pitchFamily="34" charset="0"/>
              <a:ea typeface="MS PGothic" panose="020B0600070205080204" pitchFamily="34" charset="-128"/>
            </a:endParaRPr>
          </a:p>
        </p:txBody>
      </p:sp>
      <p:pic>
        <p:nvPicPr>
          <p:cNvPr id="32774" name="Picture 6"/>
          <p:cNvPicPr>
            <a:picLocks noChangeAspect="1"/>
          </p:cNvPicPr>
          <p:nvPr/>
        </p:nvPicPr>
        <p:blipFill>
          <a:blip r:embed="rId3"/>
          <a:stretch>
            <a:fillRect/>
          </a:stretch>
        </p:blipFill>
        <p:spPr>
          <a:xfrm>
            <a:off x="5638800" y="4114800"/>
            <a:ext cx="2362200" cy="2133600"/>
          </a:xfrm>
          <a:prstGeom prst="rect">
            <a:avLst/>
          </a:prstGeom>
          <a:noFill/>
          <a:ln w="9525">
            <a:noFill/>
          </a:ln>
        </p:spPr>
      </p:pic>
      <p:sp>
        <p:nvSpPr>
          <p:cNvPr id="32775" name="Text Box 7"/>
          <p:cNvSpPr txBox="1"/>
          <p:nvPr/>
        </p:nvSpPr>
        <p:spPr>
          <a:xfrm>
            <a:off x="6019800" y="6172200"/>
            <a:ext cx="20574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0"/>
              </a:spcBef>
              <a:buNone/>
            </a:pPr>
            <a:r>
              <a:rPr lang="en-US" altLang="ja-JP" sz="2000" b="0" dirty="0">
                <a:latin typeface="Arial" panose="020B0604020202020204" pitchFamily="34" charset="0"/>
                <a:ea typeface="MS PGothic" panose="020B0600070205080204" pitchFamily="34" charset="-128"/>
              </a:rPr>
              <a:t>Concrete block</a:t>
            </a:r>
            <a:endParaRPr lang="en-US" altLang="ja-JP" sz="2000" b="0" dirty="0">
              <a:latin typeface="Arial" panose="020B0604020202020204" pitchFamily="34" charset="0"/>
              <a:ea typeface="MS PGothic" panose="020B0600070205080204" pitchFamily="34" charset="-128"/>
            </a:endParaRPr>
          </a:p>
        </p:txBody>
      </p:sp>
      <p:pic>
        <p:nvPicPr>
          <p:cNvPr id="32776" name="Picture 8" descr="写真"/>
          <p:cNvPicPr>
            <a:picLocks noChangeAspect="1"/>
          </p:cNvPicPr>
          <p:nvPr/>
        </p:nvPicPr>
        <p:blipFill>
          <a:blip r:embed="rId4"/>
          <a:stretch>
            <a:fillRect/>
          </a:stretch>
        </p:blipFill>
        <p:spPr>
          <a:xfrm>
            <a:off x="1066800" y="4191000"/>
            <a:ext cx="2667000" cy="2041525"/>
          </a:xfrm>
          <a:prstGeom prst="rect">
            <a:avLst/>
          </a:prstGeom>
          <a:noFill/>
          <a:ln w="9525">
            <a:noFill/>
          </a:ln>
        </p:spPr>
      </p:pic>
      <p:sp>
        <p:nvSpPr>
          <p:cNvPr id="32777" name="Text Box 9"/>
          <p:cNvSpPr txBox="1"/>
          <p:nvPr/>
        </p:nvSpPr>
        <p:spPr>
          <a:xfrm>
            <a:off x="1905000" y="6172200"/>
            <a:ext cx="10668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0"/>
              </a:spcBef>
              <a:buNone/>
            </a:pPr>
            <a:r>
              <a:rPr lang="en-US" altLang="ja-JP" sz="2000" b="0" dirty="0">
                <a:latin typeface="Arial" panose="020B0604020202020204" pitchFamily="34" charset="0"/>
                <a:ea typeface="MS PGothic" panose="020B0600070205080204" pitchFamily="34" charset="-128"/>
              </a:rPr>
              <a:t>Backfill</a:t>
            </a:r>
            <a:endParaRPr lang="en-US" altLang="ja-JP" sz="2000" b="0" dirty="0">
              <a:latin typeface="Arial" panose="020B0604020202020204" pitchFamily="34" charset="0"/>
              <a:ea typeface="MS PGothic" panose="020B0600070205080204" pitchFamily="34" charset="-128"/>
            </a:endParaRPr>
          </a:p>
        </p:txBody>
      </p:sp>
      <p:sp>
        <p:nvSpPr>
          <p:cNvPr id="32778" name="Text Box 10"/>
          <p:cNvSpPr txBox="1"/>
          <p:nvPr/>
        </p:nvSpPr>
        <p:spPr>
          <a:xfrm>
            <a:off x="1219200" y="304800"/>
            <a:ext cx="290830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0"/>
              </a:spcBef>
              <a:buNone/>
            </a:pPr>
            <a:r>
              <a:rPr lang="en-US" altLang="ja-JP" sz="2400" dirty="0">
                <a:latin typeface="Arial" panose="020B0604020202020204" pitchFamily="34" charset="0"/>
                <a:ea typeface="MS PGothic" panose="020B0600070205080204" pitchFamily="34" charset="-128"/>
              </a:rPr>
              <a:t>Use of Molten Slag</a:t>
            </a:r>
            <a:endParaRPr lang="en-US" altLang="ja-JP" sz="2400" dirty="0">
              <a:latin typeface="Arial" panose="020B0604020202020204" pitchFamily="34" charset="0"/>
              <a:ea typeface="MS PGothic"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ln/>
        </p:spPr>
        <p:txBody>
          <a:bodyPr vert="horz" wrap="square" lIns="91440" tIns="45720" rIns="91440" bIns="45720" anchor="ctr" anchorCtr="0"/>
          <a:p>
            <a:pPr eaLnBrk="1" hangingPunct="1"/>
            <a:r>
              <a:rPr lang="zh-CN" altLang="en-US" dirty="0"/>
              <a:t>第一节 概述</a:t>
            </a:r>
            <a:endParaRPr lang="zh-CN" altLang="en-US" dirty="0"/>
          </a:p>
        </p:txBody>
      </p:sp>
      <p:sp>
        <p:nvSpPr>
          <p:cNvPr id="6147" name="Rectangle 3"/>
          <p:cNvSpPr>
            <a:spLocks noGrp="1"/>
          </p:cNvSpPr>
          <p:nvPr>
            <p:ph idx="1"/>
          </p:nvPr>
        </p:nvSpPr>
        <p:spPr>
          <a:ln/>
        </p:spPr>
        <p:txBody>
          <a:bodyPr vert="horz" wrap="square" lIns="91440" tIns="45720" rIns="91440" bIns="45720" anchor="t" anchorCtr="0"/>
          <a:p>
            <a:pPr eaLnBrk="1" hangingPunct="1">
              <a:buNone/>
            </a:pPr>
            <a:r>
              <a:rPr lang="en-US" altLang="zh-CN" dirty="0"/>
              <a:t>     </a:t>
            </a:r>
            <a:r>
              <a:rPr lang="zh-CN" altLang="en-US" dirty="0"/>
              <a:t>工业固体废物：是指在工业、交通等生产活动中产生的固体废物。 </a:t>
            </a:r>
            <a:endParaRPr lang="zh-CN" altLang="en-US" dirty="0"/>
          </a:p>
          <a:p>
            <a:pPr eaLnBrk="1" hangingPunct="1"/>
            <a:endParaRPr lang="en-US" altLang="zh-C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ln/>
        </p:spPr>
        <p:txBody>
          <a:bodyPr vert="horz" wrap="square" lIns="91440" tIns="45720" rIns="91440" bIns="45720" anchor="ctr" anchorCtr="0"/>
          <a:p>
            <a:pPr eaLnBrk="1" hangingPunct="1"/>
            <a:r>
              <a:rPr lang="zh-CN" altLang="en-US" dirty="0"/>
              <a:t>第四节、硫铁矿烧渣</a:t>
            </a:r>
            <a:endParaRPr lang="zh-CN" altLang="en-US" dirty="0"/>
          </a:p>
        </p:txBody>
      </p:sp>
      <p:sp>
        <p:nvSpPr>
          <p:cNvPr id="34819" name="Rectangle 3"/>
          <p:cNvSpPr>
            <a:spLocks noGrp="1"/>
          </p:cNvSpPr>
          <p:nvPr>
            <p:ph idx="1"/>
          </p:nvPr>
        </p:nvSpPr>
        <p:spPr>
          <a:ln/>
        </p:spPr>
        <p:txBody>
          <a:bodyPr vert="horz" wrap="square" lIns="91440" tIns="45720" rIns="91440" bIns="45720" anchor="t" anchorCtr="0"/>
          <a:p>
            <a:pPr eaLnBrk="1" hangingPunct="1">
              <a:buNone/>
            </a:pPr>
            <a:r>
              <a:rPr lang="en-US" altLang="zh-CN" sz="3600" dirty="0"/>
              <a:t>       </a:t>
            </a:r>
            <a:r>
              <a:rPr lang="zh-CN" altLang="en-US" sz="3600" dirty="0"/>
              <a:t>生产硫酸时硫铁矿燃烧挥发出二氧化硫所剩余的残渣。</a:t>
            </a:r>
            <a:endParaRPr lang="zh-CN" alt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ln/>
        </p:spPr>
        <p:txBody>
          <a:bodyPr vert="horz" wrap="square" lIns="91440" tIns="45720" rIns="91440" bIns="45720" anchor="ctr" anchorCtr="0"/>
          <a:p>
            <a:pPr eaLnBrk="1" hangingPunct="1"/>
            <a:r>
              <a:rPr lang="en-US" altLang="zh-CN" dirty="0"/>
              <a:t>1</a:t>
            </a:r>
            <a:r>
              <a:rPr lang="zh-CN" altLang="en-US" dirty="0"/>
              <a:t>、产生机理</a:t>
            </a:r>
            <a:endParaRPr lang="zh-CN" altLang="en-US" dirty="0"/>
          </a:p>
        </p:txBody>
      </p:sp>
      <p:sp>
        <p:nvSpPr>
          <p:cNvPr id="35843" name="Rectangle 4"/>
          <p:cNvSpPr/>
          <p:nvPr/>
        </p:nvSpPr>
        <p:spPr>
          <a:xfrm>
            <a:off x="457200" y="1981200"/>
            <a:ext cx="8382000" cy="2528888"/>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0"/>
              </a:spcBef>
              <a:buNone/>
            </a:pPr>
            <a:r>
              <a:rPr lang="en-US" altLang="zh-CN" dirty="0"/>
              <a:t>4FeS</a:t>
            </a:r>
            <a:r>
              <a:rPr lang="en-US" altLang="zh-CN" baseline="-30000" dirty="0"/>
              <a:t>2</a:t>
            </a:r>
            <a:r>
              <a:rPr lang="en-US" altLang="zh-CN" dirty="0"/>
              <a:t> +11O</a:t>
            </a:r>
            <a:r>
              <a:rPr lang="en-US" altLang="zh-CN" baseline="-30000" dirty="0"/>
              <a:t>2</a:t>
            </a:r>
            <a:r>
              <a:rPr lang="en-US" altLang="zh-CN" dirty="0"/>
              <a:t> = 2Fe</a:t>
            </a:r>
            <a:r>
              <a:rPr lang="en-US" altLang="zh-CN" baseline="-30000" dirty="0"/>
              <a:t>2</a:t>
            </a:r>
            <a:r>
              <a:rPr lang="en-US" altLang="zh-CN" dirty="0"/>
              <a:t>O</a:t>
            </a:r>
            <a:r>
              <a:rPr lang="en-US" altLang="zh-CN" baseline="-30000" dirty="0"/>
              <a:t>3</a:t>
            </a:r>
            <a:r>
              <a:rPr lang="en-US" altLang="zh-CN" dirty="0"/>
              <a:t> + 8SO</a:t>
            </a:r>
            <a:r>
              <a:rPr lang="en-US" altLang="zh-CN" baseline="-30000" dirty="0"/>
              <a:t>2</a:t>
            </a:r>
            <a:r>
              <a:rPr lang="en-US" altLang="zh-CN" dirty="0"/>
              <a:t> </a:t>
            </a:r>
            <a:endParaRPr lang="en-US" altLang="zh-CN" dirty="0"/>
          </a:p>
          <a:p>
            <a:pPr marL="0" lvl="0" indent="0">
              <a:spcBef>
                <a:spcPct val="0"/>
              </a:spcBef>
              <a:buNone/>
            </a:pPr>
            <a:r>
              <a:rPr lang="en-US" altLang="zh-CN" dirty="0"/>
              <a:t>3FeS</a:t>
            </a:r>
            <a:r>
              <a:rPr lang="en-US" altLang="zh-CN" baseline="-30000" dirty="0"/>
              <a:t>2</a:t>
            </a:r>
            <a:r>
              <a:rPr lang="en-US" altLang="zh-CN" dirty="0"/>
              <a:t> +8O</a:t>
            </a:r>
            <a:r>
              <a:rPr lang="en-US" altLang="zh-CN" baseline="-30000" dirty="0"/>
              <a:t>2</a:t>
            </a:r>
            <a:r>
              <a:rPr lang="en-US" altLang="zh-CN" dirty="0"/>
              <a:t>  = Fe</a:t>
            </a:r>
            <a:r>
              <a:rPr lang="en-US" altLang="zh-CN" baseline="-30000" dirty="0"/>
              <a:t>3</a:t>
            </a:r>
            <a:r>
              <a:rPr lang="en-US" altLang="zh-CN" dirty="0"/>
              <a:t>O</a:t>
            </a:r>
            <a:r>
              <a:rPr lang="en-US" altLang="zh-CN" baseline="-30000" dirty="0"/>
              <a:t>4</a:t>
            </a:r>
            <a:r>
              <a:rPr lang="en-US" altLang="zh-CN" dirty="0"/>
              <a:t> +6SO</a:t>
            </a:r>
            <a:r>
              <a:rPr lang="en-US" altLang="zh-CN" baseline="-30000" dirty="0"/>
              <a:t>2</a:t>
            </a:r>
            <a:r>
              <a:rPr lang="en-US" altLang="zh-CN" dirty="0"/>
              <a:t> </a:t>
            </a:r>
            <a:endParaRPr lang="en-US" altLang="zh-CN" dirty="0"/>
          </a:p>
          <a:p>
            <a:pPr marL="0" lvl="0" indent="0">
              <a:spcBef>
                <a:spcPct val="0"/>
              </a:spcBef>
              <a:buNone/>
            </a:pPr>
            <a:r>
              <a:rPr lang="en-US" altLang="zh-CN" dirty="0"/>
              <a:t>2CuFeS</a:t>
            </a:r>
            <a:r>
              <a:rPr lang="en-US" altLang="zh-CN" baseline="-30000" dirty="0"/>
              <a:t>2</a:t>
            </a:r>
            <a:r>
              <a:rPr lang="en-US" altLang="zh-CN" dirty="0"/>
              <a:t> + O</a:t>
            </a:r>
            <a:r>
              <a:rPr lang="en-US" altLang="zh-CN" baseline="-30000" dirty="0"/>
              <a:t>2 </a:t>
            </a:r>
            <a:r>
              <a:rPr lang="en-US" altLang="zh-CN" dirty="0"/>
              <a:t> = Cu</a:t>
            </a:r>
            <a:r>
              <a:rPr lang="en-US" altLang="zh-CN" baseline="-30000" dirty="0"/>
              <a:t>2</a:t>
            </a:r>
            <a:r>
              <a:rPr lang="en-US" altLang="zh-CN" dirty="0"/>
              <a:t>S + 2FeS + SO</a:t>
            </a:r>
            <a:r>
              <a:rPr lang="en-US" altLang="zh-CN" baseline="-30000" dirty="0"/>
              <a:t>2</a:t>
            </a:r>
            <a:endParaRPr lang="en-US" altLang="zh-CN" dirty="0"/>
          </a:p>
          <a:p>
            <a:pPr marL="0" lvl="0" indent="0">
              <a:spcBef>
                <a:spcPct val="0"/>
              </a:spcBef>
              <a:buNone/>
            </a:pPr>
            <a:r>
              <a:rPr lang="en-US" altLang="zh-CN" dirty="0"/>
              <a:t>2PbS + 3O</a:t>
            </a:r>
            <a:r>
              <a:rPr lang="en-US" altLang="zh-CN" baseline="-30000" dirty="0"/>
              <a:t>2</a:t>
            </a:r>
            <a:r>
              <a:rPr lang="en-US" altLang="zh-CN" dirty="0"/>
              <a:t> = 2PbO + 2SO</a:t>
            </a:r>
            <a:r>
              <a:rPr lang="en-US" altLang="zh-CN" baseline="-30000" dirty="0"/>
              <a:t>2</a:t>
            </a:r>
            <a:endParaRPr lang="en-US" altLang="zh-CN" dirty="0"/>
          </a:p>
          <a:p>
            <a:pPr marL="0" lvl="0" indent="0">
              <a:spcBef>
                <a:spcPct val="0"/>
              </a:spcBef>
              <a:buNone/>
            </a:pPr>
            <a:r>
              <a:rPr lang="en-US" altLang="zh-CN" dirty="0"/>
              <a:t>PbS + 2O</a:t>
            </a:r>
            <a:r>
              <a:rPr lang="en-US" altLang="zh-CN" baseline="-30000" dirty="0"/>
              <a:t>2</a:t>
            </a:r>
            <a:r>
              <a:rPr lang="en-US" altLang="zh-CN" dirty="0"/>
              <a:t> = PbSO</a:t>
            </a:r>
            <a:r>
              <a:rPr lang="en-US" altLang="zh-CN" baseline="-30000" dirty="0"/>
              <a:t>4</a:t>
            </a:r>
            <a:r>
              <a:rPr lang="en-US" altLang="zh-CN" dirty="0"/>
              <a:t> 2ZnS +3O</a:t>
            </a:r>
            <a:r>
              <a:rPr lang="en-US" altLang="zh-CN" baseline="-30000" dirty="0"/>
              <a:t>2</a:t>
            </a:r>
            <a:r>
              <a:rPr lang="en-US" altLang="zh-CN" dirty="0"/>
              <a:t> = 2ZnO + 2SO</a:t>
            </a:r>
            <a:r>
              <a:rPr lang="en-US" altLang="zh-CN" baseline="-30000" dirty="0"/>
              <a:t>2</a:t>
            </a:r>
            <a:r>
              <a:rPr lang="en-US" altLang="zh-CN" dirty="0"/>
              <a:t> </a:t>
            </a:r>
            <a:endParaRPr lang="en-US" altLang="zh-C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ln/>
        </p:spPr>
        <p:txBody>
          <a:bodyPr vert="horz" wrap="square" lIns="91440" tIns="45720" rIns="91440" bIns="45720" anchor="ctr" anchorCtr="0"/>
          <a:p>
            <a:pPr eaLnBrk="1" hangingPunct="1"/>
            <a:r>
              <a:rPr lang="en-US" altLang="zh-CN" dirty="0"/>
              <a:t>2</a:t>
            </a:r>
            <a:r>
              <a:rPr lang="zh-CN" altLang="en-US" dirty="0"/>
              <a:t>、物质组成</a:t>
            </a:r>
            <a:endParaRPr lang="zh-CN" altLang="en-US" dirty="0"/>
          </a:p>
        </p:txBody>
      </p:sp>
      <p:sp>
        <p:nvSpPr>
          <p:cNvPr id="36867" name="Rectangle 5"/>
          <p:cNvSpPr/>
          <p:nvPr/>
        </p:nvSpPr>
        <p:spPr>
          <a:xfrm>
            <a:off x="609600" y="1903413"/>
            <a:ext cx="6172200" cy="106680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dirty="0"/>
              <a:t> </a:t>
            </a:r>
            <a:r>
              <a:rPr lang="zh-CN" altLang="en-US" dirty="0"/>
              <a:t>硫酸渣样品的多元素分析结果</a:t>
            </a:r>
            <a:endParaRPr lang="zh-CN" altLang="en-US" dirty="0"/>
          </a:p>
          <a:p>
            <a:pPr marL="0" lvl="0" indent="0">
              <a:spcBef>
                <a:spcPct val="0"/>
              </a:spcBef>
              <a:buNone/>
            </a:pPr>
            <a:endParaRPr lang="en-US" altLang="zh-CN" dirty="0"/>
          </a:p>
        </p:txBody>
      </p:sp>
      <p:grpSp>
        <p:nvGrpSpPr>
          <p:cNvPr id="36868" name="Group 80"/>
          <p:cNvGrpSpPr/>
          <p:nvPr/>
        </p:nvGrpSpPr>
        <p:grpSpPr>
          <a:xfrm>
            <a:off x="533400" y="2438400"/>
            <a:ext cx="8305800" cy="3886200"/>
            <a:chOff x="-3" y="381"/>
            <a:chExt cx="3787" cy="1542"/>
          </a:xfrm>
        </p:grpSpPr>
        <p:grpSp>
          <p:nvGrpSpPr>
            <p:cNvPr id="36869" name="Group 78"/>
            <p:cNvGrpSpPr/>
            <p:nvPr/>
          </p:nvGrpSpPr>
          <p:grpSpPr>
            <a:xfrm>
              <a:off x="0" y="384"/>
              <a:ext cx="3781" cy="1536"/>
              <a:chOff x="0" y="384"/>
              <a:chExt cx="3781" cy="1536"/>
            </a:xfrm>
          </p:grpSpPr>
          <p:grpSp>
            <p:nvGrpSpPr>
              <p:cNvPr id="36871" name="Group 31"/>
              <p:cNvGrpSpPr/>
              <p:nvPr/>
            </p:nvGrpSpPr>
            <p:grpSpPr>
              <a:xfrm>
                <a:off x="0" y="384"/>
                <a:ext cx="621" cy="384"/>
                <a:chOff x="0" y="384"/>
                <a:chExt cx="621" cy="384"/>
              </a:xfrm>
            </p:grpSpPr>
            <p:sp>
              <p:nvSpPr>
                <p:cNvPr id="36941" name="Rectangle 6"/>
                <p:cNvSpPr/>
                <p:nvPr/>
              </p:nvSpPr>
              <p:spPr>
                <a:xfrm>
                  <a:off x="43" y="384"/>
                  <a:ext cx="535"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sz="2800" dirty="0"/>
                    <a:t>元素</a:t>
                  </a:r>
                  <a:endParaRPr lang="zh-CN" altLang="en-US" sz="2800" dirty="0"/>
                </a:p>
                <a:p>
                  <a:pPr marL="0" lvl="0" indent="0" algn="just">
                    <a:spcBef>
                      <a:spcPct val="0"/>
                    </a:spcBef>
                    <a:buNone/>
                  </a:pPr>
                  <a:endParaRPr lang="en-US" altLang="zh-CN" sz="2800" dirty="0"/>
                </a:p>
              </p:txBody>
            </p:sp>
            <p:sp>
              <p:nvSpPr>
                <p:cNvPr id="36942" name="Rectangle 30"/>
                <p:cNvSpPr/>
                <p:nvPr/>
              </p:nvSpPr>
              <p:spPr>
                <a:xfrm>
                  <a:off x="0" y="384"/>
                  <a:ext cx="621"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72" name="Group 33"/>
              <p:cNvGrpSpPr/>
              <p:nvPr/>
            </p:nvGrpSpPr>
            <p:grpSpPr>
              <a:xfrm>
                <a:off x="621" y="384"/>
                <a:ext cx="633" cy="384"/>
                <a:chOff x="621" y="384"/>
                <a:chExt cx="633" cy="384"/>
              </a:xfrm>
            </p:grpSpPr>
            <p:sp>
              <p:nvSpPr>
                <p:cNvPr id="36939" name="Rectangle 7"/>
                <p:cNvSpPr/>
                <p:nvPr/>
              </p:nvSpPr>
              <p:spPr>
                <a:xfrm>
                  <a:off x="664" y="384"/>
                  <a:ext cx="547"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TFe</a:t>
                  </a:r>
                  <a:endParaRPr lang="en-US" altLang="zh-CN" sz="2800" dirty="0"/>
                </a:p>
                <a:p>
                  <a:pPr marL="0" lvl="0" indent="0" algn="just">
                    <a:spcBef>
                      <a:spcPct val="0"/>
                    </a:spcBef>
                    <a:buNone/>
                  </a:pPr>
                  <a:endParaRPr lang="en-US" altLang="zh-CN" sz="2800" dirty="0"/>
                </a:p>
              </p:txBody>
            </p:sp>
            <p:sp>
              <p:nvSpPr>
                <p:cNvPr id="36940" name="Rectangle 32"/>
                <p:cNvSpPr/>
                <p:nvPr/>
              </p:nvSpPr>
              <p:spPr>
                <a:xfrm>
                  <a:off x="621" y="384"/>
                  <a:ext cx="633"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73" name="Group 35"/>
              <p:cNvGrpSpPr/>
              <p:nvPr/>
            </p:nvGrpSpPr>
            <p:grpSpPr>
              <a:xfrm>
                <a:off x="1254" y="384"/>
                <a:ext cx="638" cy="384"/>
                <a:chOff x="1254" y="384"/>
                <a:chExt cx="638" cy="384"/>
              </a:xfrm>
            </p:grpSpPr>
            <p:sp>
              <p:nvSpPr>
                <p:cNvPr id="36937" name="Rectangle 8"/>
                <p:cNvSpPr/>
                <p:nvPr/>
              </p:nvSpPr>
              <p:spPr>
                <a:xfrm>
                  <a:off x="1297" y="384"/>
                  <a:ext cx="5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Pb</a:t>
                  </a:r>
                  <a:endParaRPr lang="en-US" altLang="zh-CN" sz="2800" dirty="0"/>
                </a:p>
                <a:p>
                  <a:pPr marL="0" lvl="0" indent="0" algn="just">
                    <a:spcBef>
                      <a:spcPct val="0"/>
                    </a:spcBef>
                    <a:buNone/>
                  </a:pPr>
                  <a:endParaRPr lang="en-US" altLang="zh-CN" sz="2800" dirty="0"/>
                </a:p>
              </p:txBody>
            </p:sp>
            <p:sp>
              <p:nvSpPr>
                <p:cNvPr id="36938" name="Rectangle 34"/>
                <p:cNvSpPr/>
                <p:nvPr/>
              </p:nvSpPr>
              <p:spPr>
                <a:xfrm>
                  <a:off x="1254" y="384"/>
                  <a:ext cx="6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74" name="Group 37"/>
              <p:cNvGrpSpPr/>
              <p:nvPr/>
            </p:nvGrpSpPr>
            <p:grpSpPr>
              <a:xfrm>
                <a:off x="1892" y="384"/>
                <a:ext cx="629" cy="384"/>
                <a:chOff x="1892" y="384"/>
                <a:chExt cx="629" cy="384"/>
              </a:xfrm>
            </p:grpSpPr>
            <p:sp>
              <p:nvSpPr>
                <p:cNvPr id="36935" name="Rectangle 9"/>
                <p:cNvSpPr/>
                <p:nvPr/>
              </p:nvSpPr>
              <p:spPr>
                <a:xfrm>
                  <a:off x="1935" y="384"/>
                  <a:ext cx="54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Zn</a:t>
                  </a:r>
                  <a:endParaRPr lang="en-US" altLang="zh-CN" sz="2800" dirty="0"/>
                </a:p>
                <a:p>
                  <a:pPr marL="0" lvl="0" indent="0" algn="just">
                    <a:spcBef>
                      <a:spcPct val="0"/>
                    </a:spcBef>
                    <a:buNone/>
                  </a:pPr>
                  <a:endParaRPr lang="en-US" altLang="zh-CN" sz="2800" dirty="0"/>
                </a:p>
              </p:txBody>
            </p:sp>
            <p:sp>
              <p:nvSpPr>
                <p:cNvPr id="36936" name="Rectangle 36"/>
                <p:cNvSpPr/>
                <p:nvPr/>
              </p:nvSpPr>
              <p:spPr>
                <a:xfrm>
                  <a:off x="1892" y="384"/>
                  <a:ext cx="62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75" name="Group 39"/>
              <p:cNvGrpSpPr/>
              <p:nvPr/>
            </p:nvGrpSpPr>
            <p:grpSpPr>
              <a:xfrm>
                <a:off x="2521" y="384"/>
                <a:ext cx="632" cy="384"/>
                <a:chOff x="2521" y="384"/>
                <a:chExt cx="632" cy="384"/>
              </a:xfrm>
            </p:grpSpPr>
            <p:sp>
              <p:nvSpPr>
                <p:cNvPr id="36933" name="Rectangle 10"/>
                <p:cNvSpPr/>
                <p:nvPr/>
              </p:nvSpPr>
              <p:spPr>
                <a:xfrm>
                  <a:off x="2564" y="384"/>
                  <a:ext cx="546"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S</a:t>
                  </a:r>
                  <a:endParaRPr lang="en-US" altLang="zh-CN" sz="2800" dirty="0"/>
                </a:p>
                <a:p>
                  <a:pPr marL="0" lvl="0" indent="0" algn="just">
                    <a:spcBef>
                      <a:spcPct val="0"/>
                    </a:spcBef>
                    <a:buNone/>
                  </a:pPr>
                  <a:endParaRPr lang="en-US" altLang="zh-CN" sz="2800" dirty="0"/>
                </a:p>
              </p:txBody>
            </p:sp>
            <p:sp>
              <p:nvSpPr>
                <p:cNvPr id="36934" name="Rectangle 38"/>
                <p:cNvSpPr/>
                <p:nvPr/>
              </p:nvSpPr>
              <p:spPr>
                <a:xfrm>
                  <a:off x="2521" y="384"/>
                  <a:ext cx="632"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76" name="Group 41"/>
              <p:cNvGrpSpPr/>
              <p:nvPr/>
            </p:nvGrpSpPr>
            <p:grpSpPr>
              <a:xfrm>
                <a:off x="3153" y="384"/>
                <a:ext cx="628" cy="384"/>
                <a:chOff x="3153" y="384"/>
                <a:chExt cx="628" cy="384"/>
              </a:xfrm>
            </p:grpSpPr>
            <p:sp>
              <p:nvSpPr>
                <p:cNvPr id="36931" name="Rectangle 11"/>
                <p:cNvSpPr/>
                <p:nvPr/>
              </p:nvSpPr>
              <p:spPr>
                <a:xfrm>
                  <a:off x="3196" y="384"/>
                  <a:ext cx="54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SiO</a:t>
                  </a:r>
                  <a:r>
                    <a:rPr lang="en-US" altLang="zh-CN" sz="2800" baseline="-30000" dirty="0"/>
                    <a:t>2</a:t>
                  </a:r>
                  <a:endParaRPr lang="en-US" altLang="zh-CN" sz="2800" dirty="0"/>
                </a:p>
                <a:p>
                  <a:pPr marL="0" lvl="0" indent="0" algn="just">
                    <a:spcBef>
                      <a:spcPct val="0"/>
                    </a:spcBef>
                    <a:buNone/>
                  </a:pPr>
                  <a:endParaRPr lang="en-US" altLang="zh-CN" sz="2800" dirty="0"/>
                </a:p>
              </p:txBody>
            </p:sp>
            <p:sp>
              <p:nvSpPr>
                <p:cNvPr id="36932" name="Rectangle 40"/>
                <p:cNvSpPr/>
                <p:nvPr/>
              </p:nvSpPr>
              <p:spPr>
                <a:xfrm>
                  <a:off x="3153" y="384"/>
                  <a:ext cx="62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77" name="Group 43"/>
              <p:cNvGrpSpPr/>
              <p:nvPr/>
            </p:nvGrpSpPr>
            <p:grpSpPr>
              <a:xfrm>
                <a:off x="0" y="768"/>
                <a:ext cx="621" cy="384"/>
                <a:chOff x="0" y="768"/>
                <a:chExt cx="621" cy="384"/>
              </a:xfrm>
            </p:grpSpPr>
            <p:sp>
              <p:nvSpPr>
                <p:cNvPr id="36929" name="Rectangle 12"/>
                <p:cNvSpPr/>
                <p:nvPr/>
              </p:nvSpPr>
              <p:spPr>
                <a:xfrm>
                  <a:off x="43" y="768"/>
                  <a:ext cx="535"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sz="2800" dirty="0"/>
                    <a:t>含量</a:t>
                  </a:r>
                  <a:r>
                    <a:rPr lang="en-US" altLang="zh-CN" sz="2800" dirty="0"/>
                    <a:t>%</a:t>
                  </a:r>
                  <a:endParaRPr lang="en-US" altLang="zh-CN" sz="2800" dirty="0"/>
                </a:p>
                <a:p>
                  <a:pPr marL="0" lvl="0" indent="0" algn="just">
                    <a:spcBef>
                      <a:spcPct val="0"/>
                    </a:spcBef>
                    <a:buNone/>
                  </a:pPr>
                  <a:endParaRPr lang="en-US" altLang="zh-CN" sz="2800" dirty="0"/>
                </a:p>
              </p:txBody>
            </p:sp>
            <p:sp>
              <p:nvSpPr>
                <p:cNvPr id="36930" name="Rectangle 42"/>
                <p:cNvSpPr/>
                <p:nvPr/>
              </p:nvSpPr>
              <p:spPr>
                <a:xfrm>
                  <a:off x="0" y="768"/>
                  <a:ext cx="621"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78" name="Group 45"/>
              <p:cNvGrpSpPr/>
              <p:nvPr/>
            </p:nvGrpSpPr>
            <p:grpSpPr>
              <a:xfrm>
                <a:off x="621" y="768"/>
                <a:ext cx="633" cy="384"/>
                <a:chOff x="621" y="768"/>
                <a:chExt cx="633" cy="384"/>
              </a:xfrm>
            </p:grpSpPr>
            <p:sp>
              <p:nvSpPr>
                <p:cNvPr id="36927" name="Rectangle 13"/>
                <p:cNvSpPr/>
                <p:nvPr/>
              </p:nvSpPr>
              <p:spPr>
                <a:xfrm>
                  <a:off x="664" y="768"/>
                  <a:ext cx="547"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50.72</a:t>
                  </a:r>
                  <a:endParaRPr lang="en-US" altLang="zh-CN" sz="2800" dirty="0"/>
                </a:p>
                <a:p>
                  <a:pPr marL="0" lvl="0" indent="0" algn="just">
                    <a:spcBef>
                      <a:spcPct val="0"/>
                    </a:spcBef>
                    <a:buNone/>
                  </a:pPr>
                  <a:endParaRPr lang="en-US" altLang="zh-CN" sz="2800" dirty="0"/>
                </a:p>
              </p:txBody>
            </p:sp>
            <p:sp>
              <p:nvSpPr>
                <p:cNvPr id="36928" name="Rectangle 44"/>
                <p:cNvSpPr/>
                <p:nvPr/>
              </p:nvSpPr>
              <p:spPr>
                <a:xfrm>
                  <a:off x="621" y="768"/>
                  <a:ext cx="633"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79" name="Group 47"/>
              <p:cNvGrpSpPr/>
              <p:nvPr/>
            </p:nvGrpSpPr>
            <p:grpSpPr>
              <a:xfrm>
                <a:off x="1254" y="768"/>
                <a:ext cx="638" cy="384"/>
                <a:chOff x="1254" y="768"/>
                <a:chExt cx="638" cy="384"/>
              </a:xfrm>
            </p:grpSpPr>
            <p:sp>
              <p:nvSpPr>
                <p:cNvPr id="36925" name="Rectangle 14"/>
                <p:cNvSpPr/>
                <p:nvPr/>
              </p:nvSpPr>
              <p:spPr>
                <a:xfrm>
                  <a:off x="1297" y="768"/>
                  <a:ext cx="5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0.05</a:t>
                  </a:r>
                  <a:endParaRPr lang="en-US" altLang="zh-CN" sz="2800" dirty="0"/>
                </a:p>
                <a:p>
                  <a:pPr marL="0" lvl="0" indent="0" algn="just">
                    <a:spcBef>
                      <a:spcPct val="0"/>
                    </a:spcBef>
                    <a:buNone/>
                  </a:pPr>
                  <a:endParaRPr lang="en-US" altLang="zh-CN" sz="2800" dirty="0"/>
                </a:p>
              </p:txBody>
            </p:sp>
            <p:sp>
              <p:nvSpPr>
                <p:cNvPr id="36926" name="Rectangle 46"/>
                <p:cNvSpPr/>
                <p:nvPr/>
              </p:nvSpPr>
              <p:spPr>
                <a:xfrm>
                  <a:off x="1254" y="768"/>
                  <a:ext cx="6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0" name="Group 49"/>
              <p:cNvGrpSpPr/>
              <p:nvPr/>
            </p:nvGrpSpPr>
            <p:grpSpPr>
              <a:xfrm>
                <a:off x="1892" y="768"/>
                <a:ext cx="629" cy="384"/>
                <a:chOff x="1892" y="768"/>
                <a:chExt cx="629" cy="384"/>
              </a:xfrm>
            </p:grpSpPr>
            <p:sp>
              <p:nvSpPr>
                <p:cNvPr id="36923" name="Rectangle 15"/>
                <p:cNvSpPr/>
                <p:nvPr/>
              </p:nvSpPr>
              <p:spPr>
                <a:xfrm>
                  <a:off x="1935" y="768"/>
                  <a:ext cx="54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0.23</a:t>
                  </a:r>
                  <a:endParaRPr lang="en-US" altLang="zh-CN" sz="2800" dirty="0"/>
                </a:p>
                <a:p>
                  <a:pPr marL="0" lvl="0" indent="0" algn="just">
                    <a:spcBef>
                      <a:spcPct val="0"/>
                    </a:spcBef>
                    <a:buNone/>
                  </a:pPr>
                  <a:endParaRPr lang="en-US" altLang="zh-CN" sz="2800" dirty="0"/>
                </a:p>
              </p:txBody>
            </p:sp>
            <p:sp>
              <p:nvSpPr>
                <p:cNvPr id="36924" name="Rectangle 48"/>
                <p:cNvSpPr/>
                <p:nvPr/>
              </p:nvSpPr>
              <p:spPr>
                <a:xfrm>
                  <a:off x="1892" y="768"/>
                  <a:ext cx="62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1" name="Group 51"/>
              <p:cNvGrpSpPr/>
              <p:nvPr/>
            </p:nvGrpSpPr>
            <p:grpSpPr>
              <a:xfrm>
                <a:off x="2521" y="768"/>
                <a:ext cx="632" cy="384"/>
                <a:chOff x="2521" y="768"/>
                <a:chExt cx="632" cy="384"/>
              </a:xfrm>
            </p:grpSpPr>
            <p:sp>
              <p:nvSpPr>
                <p:cNvPr id="36921" name="Rectangle 16"/>
                <p:cNvSpPr/>
                <p:nvPr/>
              </p:nvSpPr>
              <p:spPr>
                <a:xfrm>
                  <a:off x="2564" y="768"/>
                  <a:ext cx="546"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0.59</a:t>
                  </a:r>
                  <a:endParaRPr lang="en-US" altLang="zh-CN" sz="2800" dirty="0"/>
                </a:p>
                <a:p>
                  <a:pPr marL="0" lvl="0" indent="0" algn="just">
                    <a:spcBef>
                      <a:spcPct val="0"/>
                    </a:spcBef>
                    <a:buNone/>
                  </a:pPr>
                  <a:endParaRPr lang="en-US" altLang="zh-CN" sz="2800" dirty="0"/>
                </a:p>
              </p:txBody>
            </p:sp>
            <p:sp>
              <p:nvSpPr>
                <p:cNvPr id="36922" name="Rectangle 50"/>
                <p:cNvSpPr/>
                <p:nvPr/>
              </p:nvSpPr>
              <p:spPr>
                <a:xfrm>
                  <a:off x="2521" y="768"/>
                  <a:ext cx="632"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2" name="Group 53"/>
              <p:cNvGrpSpPr/>
              <p:nvPr/>
            </p:nvGrpSpPr>
            <p:grpSpPr>
              <a:xfrm>
                <a:off x="3153" y="768"/>
                <a:ext cx="628" cy="384"/>
                <a:chOff x="3153" y="768"/>
                <a:chExt cx="628" cy="384"/>
              </a:xfrm>
            </p:grpSpPr>
            <p:sp>
              <p:nvSpPr>
                <p:cNvPr id="36919" name="Rectangle 17"/>
                <p:cNvSpPr/>
                <p:nvPr/>
              </p:nvSpPr>
              <p:spPr>
                <a:xfrm>
                  <a:off x="3196" y="768"/>
                  <a:ext cx="54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20.79</a:t>
                  </a:r>
                  <a:endParaRPr lang="en-US" altLang="zh-CN" sz="2800" dirty="0"/>
                </a:p>
                <a:p>
                  <a:pPr marL="0" lvl="0" indent="0" algn="just">
                    <a:spcBef>
                      <a:spcPct val="0"/>
                    </a:spcBef>
                    <a:buNone/>
                  </a:pPr>
                  <a:endParaRPr lang="en-US" altLang="zh-CN" sz="2800" dirty="0"/>
                </a:p>
              </p:txBody>
            </p:sp>
            <p:sp>
              <p:nvSpPr>
                <p:cNvPr id="36920" name="Rectangle 52"/>
                <p:cNvSpPr/>
                <p:nvPr/>
              </p:nvSpPr>
              <p:spPr>
                <a:xfrm>
                  <a:off x="3153" y="768"/>
                  <a:ext cx="62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3" name="Group 55"/>
              <p:cNvGrpSpPr/>
              <p:nvPr/>
            </p:nvGrpSpPr>
            <p:grpSpPr>
              <a:xfrm>
                <a:off x="0" y="1152"/>
                <a:ext cx="621" cy="384"/>
                <a:chOff x="0" y="1152"/>
                <a:chExt cx="621" cy="384"/>
              </a:xfrm>
            </p:grpSpPr>
            <p:sp>
              <p:nvSpPr>
                <p:cNvPr id="36917" name="Rectangle 18"/>
                <p:cNvSpPr/>
                <p:nvPr/>
              </p:nvSpPr>
              <p:spPr>
                <a:xfrm>
                  <a:off x="43" y="1152"/>
                  <a:ext cx="535"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sz="2800" dirty="0"/>
                    <a:t>元素</a:t>
                  </a:r>
                  <a:endParaRPr lang="zh-CN" altLang="en-US" sz="2800" dirty="0"/>
                </a:p>
                <a:p>
                  <a:pPr marL="0" lvl="0" indent="0" algn="just">
                    <a:spcBef>
                      <a:spcPct val="0"/>
                    </a:spcBef>
                    <a:buNone/>
                  </a:pPr>
                  <a:endParaRPr lang="en-US" altLang="zh-CN" sz="2800" dirty="0"/>
                </a:p>
              </p:txBody>
            </p:sp>
            <p:sp>
              <p:nvSpPr>
                <p:cNvPr id="36918" name="Rectangle 54"/>
                <p:cNvSpPr/>
                <p:nvPr/>
              </p:nvSpPr>
              <p:spPr>
                <a:xfrm>
                  <a:off x="0" y="1152"/>
                  <a:ext cx="621"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4" name="Group 57"/>
              <p:cNvGrpSpPr/>
              <p:nvPr/>
            </p:nvGrpSpPr>
            <p:grpSpPr>
              <a:xfrm>
                <a:off x="621" y="1152"/>
                <a:ext cx="633" cy="384"/>
                <a:chOff x="621" y="1152"/>
                <a:chExt cx="633" cy="384"/>
              </a:xfrm>
            </p:grpSpPr>
            <p:sp>
              <p:nvSpPr>
                <p:cNvPr id="36915" name="Rectangle 19"/>
                <p:cNvSpPr/>
                <p:nvPr/>
              </p:nvSpPr>
              <p:spPr>
                <a:xfrm>
                  <a:off x="664" y="1152"/>
                  <a:ext cx="547"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AL</a:t>
                  </a:r>
                  <a:r>
                    <a:rPr lang="en-US" altLang="zh-CN" sz="2800" baseline="-30000" dirty="0"/>
                    <a:t>2</a:t>
                  </a:r>
                  <a:r>
                    <a:rPr lang="en-US" altLang="zh-CN" sz="2800" dirty="0"/>
                    <a:t>O</a:t>
                  </a:r>
                  <a:r>
                    <a:rPr lang="en-US" altLang="zh-CN" sz="2800" baseline="-30000" dirty="0"/>
                    <a:t>3</a:t>
                  </a:r>
                  <a:endParaRPr lang="en-US" altLang="zh-CN" sz="2800" dirty="0"/>
                </a:p>
                <a:p>
                  <a:pPr marL="0" lvl="0" indent="0" algn="just">
                    <a:spcBef>
                      <a:spcPct val="0"/>
                    </a:spcBef>
                    <a:buNone/>
                  </a:pPr>
                  <a:endParaRPr lang="en-US" altLang="zh-CN" sz="2800" dirty="0"/>
                </a:p>
              </p:txBody>
            </p:sp>
            <p:sp>
              <p:nvSpPr>
                <p:cNvPr id="36916" name="Rectangle 56"/>
                <p:cNvSpPr/>
                <p:nvPr/>
              </p:nvSpPr>
              <p:spPr>
                <a:xfrm>
                  <a:off x="621" y="1152"/>
                  <a:ext cx="633"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5" name="Group 59"/>
              <p:cNvGrpSpPr/>
              <p:nvPr/>
            </p:nvGrpSpPr>
            <p:grpSpPr>
              <a:xfrm>
                <a:off x="1254" y="1152"/>
                <a:ext cx="638" cy="384"/>
                <a:chOff x="1254" y="1152"/>
                <a:chExt cx="638" cy="384"/>
              </a:xfrm>
            </p:grpSpPr>
            <p:sp>
              <p:nvSpPr>
                <p:cNvPr id="36913" name="Rectangle 20"/>
                <p:cNvSpPr/>
                <p:nvPr/>
              </p:nvSpPr>
              <p:spPr>
                <a:xfrm>
                  <a:off x="1297" y="1152"/>
                  <a:ext cx="5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CaO </a:t>
                  </a:r>
                  <a:endParaRPr lang="en-US" altLang="zh-CN" sz="2800" dirty="0"/>
                </a:p>
                <a:p>
                  <a:pPr marL="0" lvl="0" indent="0" algn="just">
                    <a:spcBef>
                      <a:spcPct val="0"/>
                    </a:spcBef>
                    <a:buNone/>
                  </a:pPr>
                  <a:endParaRPr lang="en-US" altLang="zh-CN" sz="2800" dirty="0"/>
                </a:p>
              </p:txBody>
            </p:sp>
            <p:sp>
              <p:nvSpPr>
                <p:cNvPr id="36914" name="Rectangle 58"/>
                <p:cNvSpPr/>
                <p:nvPr/>
              </p:nvSpPr>
              <p:spPr>
                <a:xfrm>
                  <a:off x="1254" y="1152"/>
                  <a:ext cx="6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6" name="Group 61"/>
              <p:cNvGrpSpPr/>
              <p:nvPr/>
            </p:nvGrpSpPr>
            <p:grpSpPr>
              <a:xfrm>
                <a:off x="1892" y="1152"/>
                <a:ext cx="629" cy="384"/>
                <a:chOff x="1892" y="1152"/>
                <a:chExt cx="629" cy="384"/>
              </a:xfrm>
            </p:grpSpPr>
            <p:sp>
              <p:nvSpPr>
                <p:cNvPr id="36911" name="Rectangle 21"/>
                <p:cNvSpPr/>
                <p:nvPr/>
              </p:nvSpPr>
              <p:spPr>
                <a:xfrm>
                  <a:off x="1935" y="1152"/>
                  <a:ext cx="54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MgO</a:t>
                  </a:r>
                  <a:endParaRPr lang="en-US" altLang="zh-CN" sz="2800" dirty="0"/>
                </a:p>
                <a:p>
                  <a:pPr marL="0" lvl="0" indent="0" algn="just">
                    <a:spcBef>
                      <a:spcPct val="0"/>
                    </a:spcBef>
                    <a:buNone/>
                  </a:pPr>
                  <a:endParaRPr lang="en-US" altLang="zh-CN" sz="2800" dirty="0"/>
                </a:p>
              </p:txBody>
            </p:sp>
            <p:sp>
              <p:nvSpPr>
                <p:cNvPr id="36912" name="Rectangle 60"/>
                <p:cNvSpPr/>
                <p:nvPr/>
              </p:nvSpPr>
              <p:spPr>
                <a:xfrm>
                  <a:off x="1892" y="1152"/>
                  <a:ext cx="62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7" name="Group 63"/>
              <p:cNvGrpSpPr/>
              <p:nvPr/>
            </p:nvGrpSpPr>
            <p:grpSpPr>
              <a:xfrm>
                <a:off x="2521" y="1152"/>
                <a:ext cx="632" cy="384"/>
                <a:chOff x="2521" y="1152"/>
                <a:chExt cx="632" cy="384"/>
              </a:xfrm>
            </p:grpSpPr>
            <p:sp>
              <p:nvSpPr>
                <p:cNvPr id="36909" name="Rectangle 22"/>
                <p:cNvSpPr/>
                <p:nvPr/>
              </p:nvSpPr>
              <p:spPr>
                <a:xfrm>
                  <a:off x="2564" y="1152"/>
                  <a:ext cx="546"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K</a:t>
                  </a:r>
                  <a:r>
                    <a:rPr lang="en-US" altLang="zh-CN" sz="2800" baseline="-30000" dirty="0"/>
                    <a:t>2</a:t>
                  </a:r>
                  <a:r>
                    <a:rPr lang="en-US" altLang="zh-CN" sz="2800" dirty="0"/>
                    <a:t>O</a:t>
                  </a:r>
                  <a:endParaRPr lang="en-US" altLang="zh-CN" sz="2800" dirty="0"/>
                </a:p>
                <a:p>
                  <a:pPr marL="0" lvl="0" indent="0" algn="just">
                    <a:spcBef>
                      <a:spcPct val="0"/>
                    </a:spcBef>
                    <a:buNone/>
                  </a:pPr>
                  <a:endParaRPr lang="en-US" altLang="zh-CN" sz="2800" dirty="0"/>
                </a:p>
              </p:txBody>
            </p:sp>
            <p:sp>
              <p:nvSpPr>
                <p:cNvPr id="36910" name="Rectangle 62"/>
                <p:cNvSpPr/>
                <p:nvPr/>
              </p:nvSpPr>
              <p:spPr>
                <a:xfrm>
                  <a:off x="2521" y="1152"/>
                  <a:ext cx="632"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8" name="Group 65"/>
              <p:cNvGrpSpPr/>
              <p:nvPr/>
            </p:nvGrpSpPr>
            <p:grpSpPr>
              <a:xfrm>
                <a:off x="3153" y="1152"/>
                <a:ext cx="628" cy="384"/>
                <a:chOff x="3153" y="1152"/>
                <a:chExt cx="628" cy="384"/>
              </a:xfrm>
            </p:grpSpPr>
            <p:sp>
              <p:nvSpPr>
                <p:cNvPr id="36907" name="Rectangle 23"/>
                <p:cNvSpPr/>
                <p:nvPr/>
              </p:nvSpPr>
              <p:spPr>
                <a:xfrm>
                  <a:off x="3196" y="1152"/>
                  <a:ext cx="54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 </a:t>
                  </a:r>
                  <a:endParaRPr lang="en-US" altLang="zh-CN" sz="2800" dirty="0"/>
                </a:p>
                <a:p>
                  <a:pPr marL="0" lvl="0" indent="0" algn="just">
                    <a:spcBef>
                      <a:spcPct val="0"/>
                    </a:spcBef>
                    <a:buNone/>
                  </a:pPr>
                  <a:endParaRPr lang="en-US" altLang="zh-CN" sz="2800" dirty="0"/>
                </a:p>
              </p:txBody>
            </p:sp>
            <p:sp>
              <p:nvSpPr>
                <p:cNvPr id="36908" name="Rectangle 64"/>
                <p:cNvSpPr/>
                <p:nvPr/>
              </p:nvSpPr>
              <p:spPr>
                <a:xfrm>
                  <a:off x="3153" y="1152"/>
                  <a:ext cx="62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89" name="Group 67"/>
              <p:cNvGrpSpPr/>
              <p:nvPr/>
            </p:nvGrpSpPr>
            <p:grpSpPr>
              <a:xfrm>
                <a:off x="0" y="1536"/>
                <a:ext cx="621" cy="384"/>
                <a:chOff x="0" y="1536"/>
                <a:chExt cx="621" cy="384"/>
              </a:xfrm>
            </p:grpSpPr>
            <p:sp>
              <p:nvSpPr>
                <p:cNvPr id="36905" name="Rectangle 24"/>
                <p:cNvSpPr/>
                <p:nvPr/>
              </p:nvSpPr>
              <p:spPr>
                <a:xfrm>
                  <a:off x="43" y="1536"/>
                  <a:ext cx="535"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sz="2800" dirty="0"/>
                    <a:t>含量</a:t>
                  </a:r>
                  <a:r>
                    <a:rPr lang="en-US" altLang="zh-CN" sz="2800" dirty="0"/>
                    <a:t>%</a:t>
                  </a:r>
                  <a:endParaRPr lang="en-US" altLang="zh-CN" sz="2800" dirty="0"/>
                </a:p>
                <a:p>
                  <a:pPr marL="0" lvl="0" indent="0" algn="just">
                    <a:spcBef>
                      <a:spcPct val="0"/>
                    </a:spcBef>
                    <a:buNone/>
                  </a:pPr>
                  <a:endParaRPr lang="en-US" altLang="zh-CN" sz="2800" dirty="0"/>
                </a:p>
              </p:txBody>
            </p:sp>
            <p:sp>
              <p:nvSpPr>
                <p:cNvPr id="36906" name="Rectangle 66"/>
                <p:cNvSpPr/>
                <p:nvPr/>
              </p:nvSpPr>
              <p:spPr>
                <a:xfrm>
                  <a:off x="0" y="1536"/>
                  <a:ext cx="621"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90" name="Group 69"/>
              <p:cNvGrpSpPr/>
              <p:nvPr/>
            </p:nvGrpSpPr>
            <p:grpSpPr>
              <a:xfrm>
                <a:off x="621" y="1536"/>
                <a:ext cx="633" cy="384"/>
                <a:chOff x="621" y="1536"/>
                <a:chExt cx="633" cy="384"/>
              </a:xfrm>
            </p:grpSpPr>
            <p:sp>
              <p:nvSpPr>
                <p:cNvPr id="36903" name="Rectangle 25"/>
                <p:cNvSpPr/>
                <p:nvPr/>
              </p:nvSpPr>
              <p:spPr>
                <a:xfrm>
                  <a:off x="664" y="1536"/>
                  <a:ext cx="547"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4.75</a:t>
                  </a:r>
                  <a:endParaRPr lang="en-US" altLang="zh-CN" sz="2800" dirty="0"/>
                </a:p>
                <a:p>
                  <a:pPr marL="0" lvl="0" indent="0" algn="just">
                    <a:spcBef>
                      <a:spcPct val="0"/>
                    </a:spcBef>
                    <a:buNone/>
                  </a:pPr>
                  <a:endParaRPr lang="en-US" altLang="zh-CN" sz="2800" dirty="0"/>
                </a:p>
              </p:txBody>
            </p:sp>
            <p:sp>
              <p:nvSpPr>
                <p:cNvPr id="36904" name="Rectangle 68"/>
                <p:cNvSpPr/>
                <p:nvPr/>
              </p:nvSpPr>
              <p:spPr>
                <a:xfrm>
                  <a:off x="621" y="1536"/>
                  <a:ext cx="633"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91" name="Group 71"/>
              <p:cNvGrpSpPr/>
              <p:nvPr/>
            </p:nvGrpSpPr>
            <p:grpSpPr>
              <a:xfrm>
                <a:off x="1254" y="1536"/>
                <a:ext cx="638" cy="384"/>
                <a:chOff x="1254" y="1536"/>
                <a:chExt cx="638" cy="384"/>
              </a:xfrm>
            </p:grpSpPr>
            <p:sp>
              <p:nvSpPr>
                <p:cNvPr id="36901" name="Rectangle 26"/>
                <p:cNvSpPr/>
                <p:nvPr/>
              </p:nvSpPr>
              <p:spPr>
                <a:xfrm>
                  <a:off x="1297" y="1536"/>
                  <a:ext cx="5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4.60</a:t>
                  </a:r>
                  <a:endParaRPr lang="en-US" altLang="zh-CN" sz="2800" dirty="0"/>
                </a:p>
                <a:p>
                  <a:pPr marL="0" lvl="0" indent="0" algn="just">
                    <a:spcBef>
                      <a:spcPct val="0"/>
                    </a:spcBef>
                    <a:buNone/>
                  </a:pPr>
                  <a:endParaRPr lang="en-US" altLang="zh-CN" sz="2800" dirty="0"/>
                </a:p>
              </p:txBody>
            </p:sp>
            <p:sp>
              <p:nvSpPr>
                <p:cNvPr id="36902" name="Rectangle 70"/>
                <p:cNvSpPr/>
                <p:nvPr/>
              </p:nvSpPr>
              <p:spPr>
                <a:xfrm>
                  <a:off x="1254" y="1536"/>
                  <a:ext cx="6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92" name="Group 73"/>
              <p:cNvGrpSpPr/>
              <p:nvPr/>
            </p:nvGrpSpPr>
            <p:grpSpPr>
              <a:xfrm>
                <a:off x="1892" y="1536"/>
                <a:ext cx="629" cy="384"/>
                <a:chOff x="1892" y="1536"/>
                <a:chExt cx="629" cy="384"/>
              </a:xfrm>
            </p:grpSpPr>
            <p:sp>
              <p:nvSpPr>
                <p:cNvPr id="36899" name="Rectangle 27"/>
                <p:cNvSpPr/>
                <p:nvPr/>
              </p:nvSpPr>
              <p:spPr>
                <a:xfrm>
                  <a:off x="1935" y="1536"/>
                  <a:ext cx="54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4.10</a:t>
                  </a:r>
                  <a:endParaRPr lang="en-US" altLang="zh-CN" sz="2800" dirty="0"/>
                </a:p>
                <a:p>
                  <a:pPr marL="0" lvl="0" indent="0" algn="just">
                    <a:spcBef>
                      <a:spcPct val="0"/>
                    </a:spcBef>
                    <a:buNone/>
                  </a:pPr>
                  <a:endParaRPr lang="en-US" altLang="zh-CN" sz="2800" dirty="0"/>
                </a:p>
              </p:txBody>
            </p:sp>
            <p:sp>
              <p:nvSpPr>
                <p:cNvPr id="36900" name="Rectangle 72"/>
                <p:cNvSpPr/>
                <p:nvPr/>
              </p:nvSpPr>
              <p:spPr>
                <a:xfrm>
                  <a:off x="1892" y="1536"/>
                  <a:ext cx="62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93" name="Group 75"/>
              <p:cNvGrpSpPr/>
              <p:nvPr/>
            </p:nvGrpSpPr>
            <p:grpSpPr>
              <a:xfrm>
                <a:off x="2521" y="1536"/>
                <a:ext cx="632" cy="384"/>
                <a:chOff x="2521" y="1536"/>
                <a:chExt cx="632" cy="384"/>
              </a:xfrm>
            </p:grpSpPr>
            <p:sp>
              <p:nvSpPr>
                <p:cNvPr id="36897" name="Rectangle 28"/>
                <p:cNvSpPr/>
                <p:nvPr/>
              </p:nvSpPr>
              <p:spPr>
                <a:xfrm>
                  <a:off x="2564" y="1536"/>
                  <a:ext cx="546"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2.32</a:t>
                  </a:r>
                  <a:endParaRPr lang="en-US" altLang="zh-CN" sz="2800" dirty="0"/>
                </a:p>
                <a:p>
                  <a:pPr marL="0" lvl="0" indent="0" algn="just">
                    <a:spcBef>
                      <a:spcPct val="0"/>
                    </a:spcBef>
                    <a:buNone/>
                  </a:pPr>
                  <a:endParaRPr lang="en-US" altLang="zh-CN" sz="2800" dirty="0"/>
                </a:p>
              </p:txBody>
            </p:sp>
            <p:sp>
              <p:nvSpPr>
                <p:cNvPr id="36898" name="Rectangle 74"/>
                <p:cNvSpPr/>
                <p:nvPr/>
              </p:nvSpPr>
              <p:spPr>
                <a:xfrm>
                  <a:off x="2521" y="1536"/>
                  <a:ext cx="632"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6894" name="Group 77"/>
              <p:cNvGrpSpPr/>
              <p:nvPr/>
            </p:nvGrpSpPr>
            <p:grpSpPr>
              <a:xfrm>
                <a:off x="3153" y="1536"/>
                <a:ext cx="628" cy="384"/>
                <a:chOff x="3153" y="1536"/>
                <a:chExt cx="628" cy="384"/>
              </a:xfrm>
            </p:grpSpPr>
            <p:sp>
              <p:nvSpPr>
                <p:cNvPr id="36895" name="Rectangle 29"/>
                <p:cNvSpPr/>
                <p:nvPr/>
              </p:nvSpPr>
              <p:spPr>
                <a:xfrm>
                  <a:off x="3196" y="1536"/>
                  <a:ext cx="54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800" dirty="0"/>
                    <a:t> </a:t>
                  </a:r>
                  <a:endParaRPr lang="en-US" altLang="zh-CN" sz="2800" dirty="0"/>
                </a:p>
                <a:p>
                  <a:pPr marL="0" lvl="0" indent="0" algn="just">
                    <a:spcBef>
                      <a:spcPct val="0"/>
                    </a:spcBef>
                    <a:buNone/>
                  </a:pPr>
                  <a:endParaRPr lang="en-US" altLang="zh-CN" sz="2800" dirty="0"/>
                </a:p>
              </p:txBody>
            </p:sp>
            <p:sp>
              <p:nvSpPr>
                <p:cNvPr id="36896" name="Rectangle 76"/>
                <p:cNvSpPr/>
                <p:nvPr/>
              </p:nvSpPr>
              <p:spPr>
                <a:xfrm>
                  <a:off x="3153" y="1536"/>
                  <a:ext cx="62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sp>
          <p:nvSpPr>
            <p:cNvPr id="36870" name="Rectangle 79"/>
            <p:cNvSpPr/>
            <p:nvPr/>
          </p:nvSpPr>
          <p:spPr>
            <a:xfrm>
              <a:off x="-3" y="381"/>
              <a:ext cx="3787" cy="1542"/>
            </a:xfrm>
            <a:prstGeom prst="rect">
              <a:avLst/>
            </a:prstGeom>
            <a:noFill/>
            <a:ln w="9525"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4"/>
          <p:cNvSpPr/>
          <p:nvPr/>
        </p:nvSpPr>
        <p:spPr>
          <a:xfrm>
            <a:off x="1219200" y="914400"/>
            <a:ext cx="7010400" cy="106680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表</a:t>
            </a:r>
            <a:r>
              <a:rPr lang="en-US" altLang="zh-CN" dirty="0"/>
              <a:t>2                 </a:t>
            </a:r>
            <a:r>
              <a:rPr lang="zh-CN" altLang="en-US" dirty="0"/>
              <a:t>主要矿物相对含量</a:t>
            </a:r>
            <a:endParaRPr lang="zh-CN" altLang="en-US" dirty="0"/>
          </a:p>
          <a:p>
            <a:pPr marL="0" lvl="0" indent="0">
              <a:spcBef>
                <a:spcPct val="0"/>
              </a:spcBef>
              <a:buNone/>
            </a:pPr>
            <a:endParaRPr lang="en-US" altLang="zh-CN" dirty="0"/>
          </a:p>
        </p:txBody>
      </p:sp>
      <p:grpSp>
        <p:nvGrpSpPr>
          <p:cNvPr id="37891" name="Group 55"/>
          <p:cNvGrpSpPr/>
          <p:nvPr/>
        </p:nvGrpSpPr>
        <p:grpSpPr>
          <a:xfrm>
            <a:off x="609600" y="1752600"/>
            <a:ext cx="8305800" cy="4038600"/>
            <a:chOff x="-3" y="381"/>
            <a:chExt cx="3758" cy="1542"/>
          </a:xfrm>
        </p:grpSpPr>
        <p:grpSp>
          <p:nvGrpSpPr>
            <p:cNvPr id="37892" name="Group 53"/>
            <p:cNvGrpSpPr/>
            <p:nvPr/>
          </p:nvGrpSpPr>
          <p:grpSpPr>
            <a:xfrm>
              <a:off x="0" y="384"/>
              <a:ext cx="3752" cy="1536"/>
              <a:chOff x="0" y="384"/>
              <a:chExt cx="3752" cy="1536"/>
            </a:xfrm>
          </p:grpSpPr>
          <p:grpSp>
            <p:nvGrpSpPr>
              <p:cNvPr id="37894" name="Group 22"/>
              <p:cNvGrpSpPr/>
              <p:nvPr/>
            </p:nvGrpSpPr>
            <p:grpSpPr>
              <a:xfrm>
                <a:off x="0" y="384"/>
                <a:ext cx="938" cy="384"/>
                <a:chOff x="0" y="384"/>
                <a:chExt cx="938" cy="384"/>
              </a:xfrm>
            </p:grpSpPr>
            <p:sp>
              <p:nvSpPr>
                <p:cNvPr id="37940" name="Rectangle 5"/>
                <p:cNvSpPr/>
                <p:nvPr/>
              </p:nvSpPr>
              <p:spPr>
                <a:xfrm>
                  <a:off x="43" y="384"/>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矿物</a:t>
                  </a:r>
                  <a:endParaRPr lang="zh-CN" altLang="en-US" dirty="0"/>
                </a:p>
                <a:p>
                  <a:pPr marL="0" lvl="0" indent="0" algn="just">
                    <a:spcBef>
                      <a:spcPct val="0"/>
                    </a:spcBef>
                    <a:buNone/>
                  </a:pPr>
                  <a:endParaRPr lang="en-US" altLang="zh-CN" dirty="0"/>
                </a:p>
              </p:txBody>
            </p:sp>
            <p:sp>
              <p:nvSpPr>
                <p:cNvPr id="37941" name="Rectangle 21"/>
                <p:cNvSpPr/>
                <p:nvPr/>
              </p:nvSpPr>
              <p:spPr>
                <a:xfrm>
                  <a:off x="0" y="384"/>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895" name="Group 24"/>
              <p:cNvGrpSpPr/>
              <p:nvPr/>
            </p:nvGrpSpPr>
            <p:grpSpPr>
              <a:xfrm>
                <a:off x="938" y="384"/>
                <a:ext cx="938" cy="384"/>
                <a:chOff x="938" y="384"/>
                <a:chExt cx="938" cy="384"/>
              </a:xfrm>
            </p:grpSpPr>
            <p:sp>
              <p:nvSpPr>
                <p:cNvPr id="37938" name="Rectangle 6"/>
                <p:cNvSpPr/>
                <p:nvPr/>
              </p:nvSpPr>
              <p:spPr>
                <a:xfrm>
                  <a:off x="981" y="384"/>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赤铁矿</a:t>
                  </a:r>
                  <a:endParaRPr lang="zh-CN" altLang="en-US" dirty="0"/>
                </a:p>
                <a:p>
                  <a:pPr marL="0" lvl="0" indent="0" algn="just">
                    <a:spcBef>
                      <a:spcPct val="0"/>
                    </a:spcBef>
                    <a:buNone/>
                  </a:pPr>
                  <a:endParaRPr lang="en-US" altLang="zh-CN" dirty="0"/>
                </a:p>
              </p:txBody>
            </p:sp>
            <p:sp>
              <p:nvSpPr>
                <p:cNvPr id="37939" name="Rectangle 23"/>
                <p:cNvSpPr/>
                <p:nvPr/>
              </p:nvSpPr>
              <p:spPr>
                <a:xfrm>
                  <a:off x="938" y="384"/>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896" name="Group 26"/>
              <p:cNvGrpSpPr/>
              <p:nvPr/>
            </p:nvGrpSpPr>
            <p:grpSpPr>
              <a:xfrm>
                <a:off x="1876" y="384"/>
                <a:ext cx="938" cy="384"/>
                <a:chOff x="1876" y="384"/>
                <a:chExt cx="938" cy="384"/>
              </a:xfrm>
            </p:grpSpPr>
            <p:sp>
              <p:nvSpPr>
                <p:cNvPr id="37936" name="Rectangle 7"/>
                <p:cNvSpPr/>
                <p:nvPr/>
              </p:nvSpPr>
              <p:spPr>
                <a:xfrm>
                  <a:off x="1919" y="384"/>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磁铁矿</a:t>
                  </a:r>
                  <a:endParaRPr lang="zh-CN" altLang="en-US" dirty="0"/>
                </a:p>
                <a:p>
                  <a:pPr marL="0" lvl="0" indent="0" algn="just">
                    <a:spcBef>
                      <a:spcPct val="0"/>
                    </a:spcBef>
                    <a:buNone/>
                  </a:pPr>
                  <a:endParaRPr lang="en-US" altLang="zh-CN" dirty="0"/>
                </a:p>
              </p:txBody>
            </p:sp>
            <p:sp>
              <p:nvSpPr>
                <p:cNvPr id="37937" name="Rectangle 25"/>
                <p:cNvSpPr/>
                <p:nvPr/>
              </p:nvSpPr>
              <p:spPr>
                <a:xfrm>
                  <a:off x="1876" y="384"/>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897" name="Group 28"/>
              <p:cNvGrpSpPr/>
              <p:nvPr/>
            </p:nvGrpSpPr>
            <p:grpSpPr>
              <a:xfrm>
                <a:off x="2814" y="384"/>
                <a:ext cx="938" cy="384"/>
                <a:chOff x="2814" y="384"/>
                <a:chExt cx="938" cy="384"/>
              </a:xfrm>
            </p:grpSpPr>
            <p:sp>
              <p:nvSpPr>
                <p:cNvPr id="37934" name="Rectangle 8"/>
                <p:cNvSpPr/>
                <p:nvPr/>
              </p:nvSpPr>
              <p:spPr>
                <a:xfrm>
                  <a:off x="2857" y="384"/>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磁黄铁矿</a:t>
                  </a:r>
                  <a:endParaRPr lang="zh-CN" altLang="en-US" dirty="0"/>
                </a:p>
                <a:p>
                  <a:pPr marL="0" lvl="0" indent="0" algn="just">
                    <a:spcBef>
                      <a:spcPct val="0"/>
                    </a:spcBef>
                    <a:buNone/>
                  </a:pPr>
                  <a:endParaRPr lang="en-US" altLang="zh-CN" dirty="0"/>
                </a:p>
              </p:txBody>
            </p:sp>
            <p:sp>
              <p:nvSpPr>
                <p:cNvPr id="37935" name="Rectangle 27"/>
                <p:cNvSpPr/>
                <p:nvPr/>
              </p:nvSpPr>
              <p:spPr>
                <a:xfrm>
                  <a:off x="2814" y="384"/>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898" name="Group 30"/>
              <p:cNvGrpSpPr/>
              <p:nvPr/>
            </p:nvGrpSpPr>
            <p:grpSpPr>
              <a:xfrm>
                <a:off x="0" y="768"/>
                <a:ext cx="938" cy="384"/>
                <a:chOff x="0" y="768"/>
                <a:chExt cx="938" cy="384"/>
              </a:xfrm>
            </p:grpSpPr>
            <p:sp>
              <p:nvSpPr>
                <p:cNvPr id="37932" name="Rectangle 9"/>
                <p:cNvSpPr/>
                <p:nvPr/>
              </p:nvSpPr>
              <p:spPr>
                <a:xfrm>
                  <a:off x="43" y="768"/>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含量</a:t>
                  </a:r>
                  <a:r>
                    <a:rPr lang="en-US" altLang="zh-CN" dirty="0"/>
                    <a:t>%</a:t>
                  </a:r>
                  <a:endParaRPr lang="en-US" altLang="zh-CN" dirty="0"/>
                </a:p>
                <a:p>
                  <a:pPr marL="0" lvl="0" indent="0" algn="just">
                    <a:spcBef>
                      <a:spcPct val="0"/>
                    </a:spcBef>
                    <a:buNone/>
                  </a:pPr>
                  <a:endParaRPr lang="en-US" altLang="zh-CN" dirty="0"/>
                </a:p>
              </p:txBody>
            </p:sp>
            <p:sp>
              <p:nvSpPr>
                <p:cNvPr id="37933" name="Rectangle 29"/>
                <p:cNvSpPr/>
                <p:nvPr/>
              </p:nvSpPr>
              <p:spPr>
                <a:xfrm>
                  <a:off x="0" y="768"/>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899" name="Group 32"/>
              <p:cNvGrpSpPr/>
              <p:nvPr/>
            </p:nvGrpSpPr>
            <p:grpSpPr>
              <a:xfrm>
                <a:off x="938" y="768"/>
                <a:ext cx="938" cy="384"/>
                <a:chOff x="938" y="768"/>
                <a:chExt cx="938" cy="384"/>
              </a:xfrm>
            </p:grpSpPr>
            <p:sp>
              <p:nvSpPr>
                <p:cNvPr id="37930" name="Rectangle 10"/>
                <p:cNvSpPr/>
                <p:nvPr/>
              </p:nvSpPr>
              <p:spPr>
                <a:xfrm>
                  <a:off x="981" y="768"/>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dirty="0"/>
                    <a:t>68.78</a:t>
                  </a:r>
                  <a:endParaRPr lang="en-US" altLang="zh-CN" dirty="0"/>
                </a:p>
                <a:p>
                  <a:pPr marL="0" lvl="0" indent="0" algn="just">
                    <a:spcBef>
                      <a:spcPct val="0"/>
                    </a:spcBef>
                    <a:buNone/>
                  </a:pPr>
                  <a:endParaRPr lang="en-US" altLang="zh-CN" dirty="0"/>
                </a:p>
              </p:txBody>
            </p:sp>
            <p:sp>
              <p:nvSpPr>
                <p:cNvPr id="37931" name="Rectangle 31"/>
                <p:cNvSpPr/>
                <p:nvPr/>
              </p:nvSpPr>
              <p:spPr>
                <a:xfrm>
                  <a:off x="938" y="768"/>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0" name="Group 34"/>
              <p:cNvGrpSpPr/>
              <p:nvPr/>
            </p:nvGrpSpPr>
            <p:grpSpPr>
              <a:xfrm>
                <a:off x="1876" y="768"/>
                <a:ext cx="938" cy="384"/>
                <a:chOff x="1876" y="768"/>
                <a:chExt cx="938" cy="384"/>
              </a:xfrm>
            </p:grpSpPr>
            <p:sp>
              <p:nvSpPr>
                <p:cNvPr id="37928" name="Rectangle 11"/>
                <p:cNvSpPr/>
                <p:nvPr/>
              </p:nvSpPr>
              <p:spPr>
                <a:xfrm>
                  <a:off x="1919" y="768"/>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dirty="0"/>
                    <a:t>1.91</a:t>
                  </a:r>
                  <a:endParaRPr lang="en-US" altLang="zh-CN" dirty="0"/>
                </a:p>
                <a:p>
                  <a:pPr marL="0" lvl="0" indent="0" algn="just">
                    <a:spcBef>
                      <a:spcPct val="0"/>
                    </a:spcBef>
                    <a:buNone/>
                  </a:pPr>
                  <a:endParaRPr lang="en-US" altLang="zh-CN" dirty="0"/>
                </a:p>
              </p:txBody>
            </p:sp>
            <p:sp>
              <p:nvSpPr>
                <p:cNvPr id="37929" name="Rectangle 33"/>
                <p:cNvSpPr/>
                <p:nvPr/>
              </p:nvSpPr>
              <p:spPr>
                <a:xfrm>
                  <a:off x="1876" y="768"/>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1" name="Group 36"/>
              <p:cNvGrpSpPr/>
              <p:nvPr/>
            </p:nvGrpSpPr>
            <p:grpSpPr>
              <a:xfrm>
                <a:off x="2814" y="768"/>
                <a:ext cx="938" cy="384"/>
                <a:chOff x="2814" y="768"/>
                <a:chExt cx="938" cy="384"/>
              </a:xfrm>
            </p:grpSpPr>
            <p:sp>
              <p:nvSpPr>
                <p:cNvPr id="37926" name="Rectangle 12"/>
                <p:cNvSpPr/>
                <p:nvPr/>
              </p:nvSpPr>
              <p:spPr>
                <a:xfrm>
                  <a:off x="2857" y="768"/>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dirty="0"/>
                    <a:t>0.90</a:t>
                  </a:r>
                  <a:endParaRPr lang="en-US" altLang="zh-CN" dirty="0"/>
                </a:p>
                <a:p>
                  <a:pPr marL="0" lvl="0" indent="0" algn="just">
                    <a:spcBef>
                      <a:spcPct val="0"/>
                    </a:spcBef>
                    <a:buNone/>
                  </a:pPr>
                  <a:endParaRPr lang="en-US" altLang="zh-CN" dirty="0"/>
                </a:p>
              </p:txBody>
            </p:sp>
            <p:sp>
              <p:nvSpPr>
                <p:cNvPr id="37927" name="Rectangle 35"/>
                <p:cNvSpPr/>
                <p:nvPr/>
              </p:nvSpPr>
              <p:spPr>
                <a:xfrm>
                  <a:off x="2814" y="768"/>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2" name="Group 38"/>
              <p:cNvGrpSpPr/>
              <p:nvPr/>
            </p:nvGrpSpPr>
            <p:grpSpPr>
              <a:xfrm>
                <a:off x="0" y="1152"/>
                <a:ext cx="938" cy="384"/>
                <a:chOff x="0" y="1152"/>
                <a:chExt cx="938" cy="384"/>
              </a:xfrm>
            </p:grpSpPr>
            <p:sp>
              <p:nvSpPr>
                <p:cNvPr id="37924" name="Rectangle 13"/>
                <p:cNvSpPr/>
                <p:nvPr/>
              </p:nvSpPr>
              <p:spPr>
                <a:xfrm>
                  <a:off x="43" y="1152"/>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矿物</a:t>
                  </a:r>
                  <a:endParaRPr lang="zh-CN" altLang="en-US" dirty="0"/>
                </a:p>
                <a:p>
                  <a:pPr marL="0" lvl="0" indent="0" algn="just">
                    <a:spcBef>
                      <a:spcPct val="0"/>
                    </a:spcBef>
                    <a:buNone/>
                  </a:pPr>
                  <a:endParaRPr lang="en-US" altLang="zh-CN" dirty="0"/>
                </a:p>
              </p:txBody>
            </p:sp>
            <p:sp>
              <p:nvSpPr>
                <p:cNvPr id="37925" name="Rectangle 37"/>
                <p:cNvSpPr/>
                <p:nvPr/>
              </p:nvSpPr>
              <p:spPr>
                <a:xfrm>
                  <a:off x="0" y="1152"/>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3" name="Group 40"/>
              <p:cNvGrpSpPr/>
              <p:nvPr/>
            </p:nvGrpSpPr>
            <p:grpSpPr>
              <a:xfrm>
                <a:off x="938" y="1152"/>
                <a:ext cx="938" cy="384"/>
                <a:chOff x="938" y="1152"/>
                <a:chExt cx="938" cy="384"/>
              </a:xfrm>
            </p:grpSpPr>
            <p:sp>
              <p:nvSpPr>
                <p:cNvPr id="37922" name="Rectangle 14"/>
                <p:cNvSpPr/>
                <p:nvPr/>
              </p:nvSpPr>
              <p:spPr>
                <a:xfrm>
                  <a:off x="981" y="1152"/>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黄铁矿</a:t>
                  </a:r>
                  <a:endParaRPr lang="zh-CN" altLang="en-US" dirty="0"/>
                </a:p>
                <a:p>
                  <a:pPr marL="0" lvl="0" indent="0" algn="just">
                    <a:spcBef>
                      <a:spcPct val="0"/>
                    </a:spcBef>
                    <a:buNone/>
                  </a:pPr>
                  <a:endParaRPr lang="en-US" altLang="zh-CN" dirty="0"/>
                </a:p>
              </p:txBody>
            </p:sp>
            <p:sp>
              <p:nvSpPr>
                <p:cNvPr id="37923" name="Rectangle 39"/>
                <p:cNvSpPr/>
                <p:nvPr/>
              </p:nvSpPr>
              <p:spPr>
                <a:xfrm>
                  <a:off x="938" y="1152"/>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4" name="Group 42"/>
              <p:cNvGrpSpPr/>
              <p:nvPr/>
            </p:nvGrpSpPr>
            <p:grpSpPr>
              <a:xfrm>
                <a:off x="1876" y="1152"/>
                <a:ext cx="938" cy="384"/>
                <a:chOff x="1876" y="1152"/>
                <a:chExt cx="938" cy="384"/>
              </a:xfrm>
            </p:grpSpPr>
            <p:sp>
              <p:nvSpPr>
                <p:cNvPr id="37920" name="Rectangle 15"/>
                <p:cNvSpPr/>
                <p:nvPr/>
              </p:nvSpPr>
              <p:spPr>
                <a:xfrm>
                  <a:off x="1919" y="1152"/>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黄铜矿</a:t>
                  </a:r>
                  <a:endParaRPr lang="zh-CN" altLang="en-US" dirty="0"/>
                </a:p>
                <a:p>
                  <a:pPr marL="0" lvl="0" indent="0" algn="just">
                    <a:spcBef>
                      <a:spcPct val="0"/>
                    </a:spcBef>
                    <a:buNone/>
                  </a:pPr>
                  <a:endParaRPr lang="en-US" altLang="zh-CN" dirty="0"/>
                </a:p>
              </p:txBody>
            </p:sp>
            <p:sp>
              <p:nvSpPr>
                <p:cNvPr id="37921" name="Rectangle 41"/>
                <p:cNvSpPr/>
                <p:nvPr/>
              </p:nvSpPr>
              <p:spPr>
                <a:xfrm>
                  <a:off x="1876" y="1152"/>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5" name="Group 44"/>
              <p:cNvGrpSpPr/>
              <p:nvPr/>
            </p:nvGrpSpPr>
            <p:grpSpPr>
              <a:xfrm>
                <a:off x="2814" y="1152"/>
                <a:ext cx="938" cy="384"/>
                <a:chOff x="2814" y="1152"/>
                <a:chExt cx="938" cy="384"/>
              </a:xfrm>
            </p:grpSpPr>
            <p:sp>
              <p:nvSpPr>
                <p:cNvPr id="37918" name="Rectangle 16"/>
                <p:cNvSpPr/>
                <p:nvPr/>
              </p:nvSpPr>
              <p:spPr>
                <a:xfrm>
                  <a:off x="2857" y="1152"/>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脉石</a:t>
                  </a:r>
                  <a:endParaRPr lang="zh-CN" altLang="en-US" dirty="0"/>
                </a:p>
                <a:p>
                  <a:pPr marL="0" lvl="0" indent="0" algn="just">
                    <a:spcBef>
                      <a:spcPct val="0"/>
                    </a:spcBef>
                    <a:buNone/>
                  </a:pPr>
                  <a:endParaRPr lang="en-US" altLang="zh-CN" dirty="0"/>
                </a:p>
              </p:txBody>
            </p:sp>
            <p:sp>
              <p:nvSpPr>
                <p:cNvPr id="37919" name="Rectangle 43"/>
                <p:cNvSpPr/>
                <p:nvPr/>
              </p:nvSpPr>
              <p:spPr>
                <a:xfrm>
                  <a:off x="2814" y="1152"/>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6" name="Group 46"/>
              <p:cNvGrpSpPr/>
              <p:nvPr/>
            </p:nvGrpSpPr>
            <p:grpSpPr>
              <a:xfrm>
                <a:off x="0" y="1536"/>
                <a:ext cx="938" cy="384"/>
                <a:chOff x="0" y="1536"/>
                <a:chExt cx="938" cy="384"/>
              </a:xfrm>
            </p:grpSpPr>
            <p:sp>
              <p:nvSpPr>
                <p:cNvPr id="37916" name="Rectangle 17"/>
                <p:cNvSpPr/>
                <p:nvPr/>
              </p:nvSpPr>
              <p:spPr>
                <a:xfrm>
                  <a:off x="43" y="1536"/>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含量</a:t>
                  </a:r>
                  <a:r>
                    <a:rPr lang="en-US" altLang="zh-CN" dirty="0"/>
                    <a:t>%</a:t>
                  </a:r>
                  <a:endParaRPr lang="en-US" altLang="zh-CN" dirty="0"/>
                </a:p>
                <a:p>
                  <a:pPr marL="0" lvl="0" indent="0" algn="just">
                    <a:spcBef>
                      <a:spcPct val="0"/>
                    </a:spcBef>
                    <a:buNone/>
                  </a:pPr>
                  <a:endParaRPr lang="en-US" altLang="zh-CN" dirty="0"/>
                </a:p>
              </p:txBody>
            </p:sp>
            <p:sp>
              <p:nvSpPr>
                <p:cNvPr id="37917" name="Rectangle 45"/>
                <p:cNvSpPr/>
                <p:nvPr/>
              </p:nvSpPr>
              <p:spPr>
                <a:xfrm>
                  <a:off x="0" y="1536"/>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7" name="Group 48"/>
              <p:cNvGrpSpPr/>
              <p:nvPr/>
            </p:nvGrpSpPr>
            <p:grpSpPr>
              <a:xfrm>
                <a:off x="938" y="1536"/>
                <a:ext cx="938" cy="384"/>
                <a:chOff x="938" y="1536"/>
                <a:chExt cx="938" cy="384"/>
              </a:xfrm>
            </p:grpSpPr>
            <p:sp>
              <p:nvSpPr>
                <p:cNvPr id="37914" name="Rectangle 18"/>
                <p:cNvSpPr/>
                <p:nvPr/>
              </p:nvSpPr>
              <p:spPr>
                <a:xfrm>
                  <a:off x="981" y="1536"/>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dirty="0"/>
                    <a:t>0.05</a:t>
                  </a:r>
                  <a:endParaRPr lang="en-US" altLang="zh-CN" dirty="0"/>
                </a:p>
                <a:p>
                  <a:pPr marL="0" lvl="0" indent="0" algn="just">
                    <a:spcBef>
                      <a:spcPct val="0"/>
                    </a:spcBef>
                    <a:buNone/>
                  </a:pPr>
                  <a:endParaRPr lang="en-US" altLang="zh-CN" dirty="0"/>
                </a:p>
              </p:txBody>
            </p:sp>
            <p:sp>
              <p:nvSpPr>
                <p:cNvPr id="37915" name="Rectangle 47"/>
                <p:cNvSpPr/>
                <p:nvPr/>
              </p:nvSpPr>
              <p:spPr>
                <a:xfrm>
                  <a:off x="938" y="1536"/>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8" name="Group 50"/>
              <p:cNvGrpSpPr/>
              <p:nvPr/>
            </p:nvGrpSpPr>
            <p:grpSpPr>
              <a:xfrm>
                <a:off x="1876" y="1536"/>
                <a:ext cx="938" cy="384"/>
                <a:chOff x="1876" y="1536"/>
                <a:chExt cx="938" cy="384"/>
              </a:xfrm>
            </p:grpSpPr>
            <p:sp>
              <p:nvSpPr>
                <p:cNvPr id="37912" name="Rectangle 19"/>
                <p:cNvSpPr/>
                <p:nvPr/>
              </p:nvSpPr>
              <p:spPr>
                <a:xfrm>
                  <a:off x="1919" y="1536"/>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dirty="0"/>
                    <a:t>0.03</a:t>
                  </a:r>
                  <a:endParaRPr lang="en-US" altLang="zh-CN" dirty="0"/>
                </a:p>
                <a:p>
                  <a:pPr marL="0" lvl="0" indent="0" algn="just">
                    <a:spcBef>
                      <a:spcPct val="0"/>
                    </a:spcBef>
                    <a:buNone/>
                  </a:pPr>
                  <a:endParaRPr lang="en-US" altLang="zh-CN" dirty="0"/>
                </a:p>
              </p:txBody>
            </p:sp>
            <p:sp>
              <p:nvSpPr>
                <p:cNvPr id="37913" name="Rectangle 49"/>
                <p:cNvSpPr/>
                <p:nvPr/>
              </p:nvSpPr>
              <p:spPr>
                <a:xfrm>
                  <a:off x="1876" y="1536"/>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7909" name="Group 52"/>
              <p:cNvGrpSpPr/>
              <p:nvPr/>
            </p:nvGrpSpPr>
            <p:grpSpPr>
              <a:xfrm>
                <a:off x="2814" y="1536"/>
                <a:ext cx="938" cy="384"/>
                <a:chOff x="2814" y="1536"/>
                <a:chExt cx="938" cy="384"/>
              </a:xfrm>
            </p:grpSpPr>
            <p:sp>
              <p:nvSpPr>
                <p:cNvPr id="37910" name="Rectangle 20"/>
                <p:cNvSpPr/>
                <p:nvPr/>
              </p:nvSpPr>
              <p:spPr>
                <a:xfrm>
                  <a:off x="2857" y="1536"/>
                  <a:ext cx="852"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dirty="0"/>
                    <a:t>28.33</a:t>
                  </a:r>
                  <a:endParaRPr lang="en-US" altLang="zh-CN" dirty="0"/>
                </a:p>
                <a:p>
                  <a:pPr marL="0" lvl="0" indent="0" algn="just">
                    <a:spcBef>
                      <a:spcPct val="0"/>
                    </a:spcBef>
                    <a:buNone/>
                  </a:pPr>
                  <a:endParaRPr lang="en-US" altLang="zh-CN" dirty="0"/>
                </a:p>
              </p:txBody>
            </p:sp>
            <p:sp>
              <p:nvSpPr>
                <p:cNvPr id="37911" name="Rectangle 51"/>
                <p:cNvSpPr/>
                <p:nvPr/>
              </p:nvSpPr>
              <p:spPr>
                <a:xfrm>
                  <a:off x="2814" y="1536"/>
                  <a:ext cx="938"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sp>
          <p:nvSpPr>
            <p:cNvPr id="37893" name="Rectangle 54"/>
            <p:cNvSpPr/>
            <p:nvPr/>
          </p:nvSpPr>
          <p:spPr>
            <a:xfrm>
              <a:off x="-3" y="381"/>
              <a:ext cx="3758" cy="1542"/>
            </a:xfrm>
            <a:prstGeom prst="rect">
              <a:avLst/>
            </a:prstGeom>
            <a:noFill/>
            <a:ln w="9525"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4"/>
          <p:cNvSpPr/>
          <p:nvPr/>
        </p:nvSpPr>
        <p:spPr>
          <a:xfrm>
            <a:off x="685800" y="457200"/>
            <a:ext cx="8001000" cy="106680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dirty="0"/>
              <a:t>表</a:t>
            </a:r>
            <a:r>
              <a:rPr lang="en-US" altLang="zh-CN" dirty="0"/>
              <a:t>3    </a:t>
            </a:r>
            <a:r>
              <a:rPr lang="zh-CN" altLang="en-US" dirty="0"/>
              <a:t>样品的筛分分析结果</a:t>
            </a:r>
            <a:endParaRPr lang="zh-CN" altLang="en-US" dirty="0"/>
          </a:p>
          <a:p>
            <a:pPr marL="0" lvl="0" indent="0">
              <a:spcBef>
                <a:spcPct val="0"/>
              </a:spcBef>
              <a:buNone/>
            </a:pPr>
            <a:endParaRPr lang="en-US" altLang="zh-CN" dirty="0"/>
          </a:p>
        </p:txBody>
      </p:sp>
      <p:grpSp>
        <p:nvGrpSpPr>
          <p:cNvPr id="38915" name="Group 103"/>
          <p:cNvGrpSpPr/>
          <p:nvPr/>
        </p:nvGrpSpPr>
        <p:grpSpPr>
          <a:xfrm>
            <a:off x="381000" y="1371600"/>
            <a:ext cx="8763000" cy="4886325"/>
            <a:chOff x="-3" y="381"/>
            <a:chExt cx="3615" cy="3078"/>
          </a:xfrm>
        </p:grpSpPr>
        <p:grpSp>
          <p:nvGrpSpPr>
            <p:cNvPr id="38916" name="Group 101"/>
            <p:cNvGrpSpPr/>
            <p:nvPr/>
          </p:nvGrpSpPr>
          <p:grpSpPr>
            <a:xfrm>
              <a:off x="0" y="384"/>
              <a:ext cx="3609" cy="3072"/>
              <a:chOff x="0" y="384"/>
              <a:chExt cx="3609" cy="3072"/>
            </a:xfrm>
          </p:grpSpPr>
          <p:grpSp>
            <p:nvGrpSpPr>
              <p:cNvPr id="38918" name="Group 38"/>
              <p:cNvGrpSpPr/>
              <p:nvPr/>
            </p:nvGrpSpPr>
            <p:grpSpPr>
              <a:xfrm>
                <a:off x="0" y="384"/>
                <a:ext cx="915" cy="384"/>
                <a:chOff x="0" y="384"/>
                <a:chExt cx="915" cy="384"/>
              </a:xfrm>
            </p:grpSpPr>
            <p:sp>
              <p:nvSpPr>
                <p:cNvPr id="39012" name="Rectangle 5"/>
                <p:cNvSpPr/>
                <p:nvPr/>
              </p:nvSpPr>
              <p:spPr>
                <a:xfrm>
                  <a:off x="43" y="384"/>
                  <a:ext cx="829"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sz="2400" dirty="0"/>
                    <a:t>粒级（毫米）</a:t>
                  </a:r>
                  <a:endParaRPr lang="zh-CN" altLang="en-US" sz="2400" dirty="0"/>
                </a:p>
                <a:p>
                  <a:pPr marL="0" lvl="0" indent="0" algn="just">
                    <a:spcBef>
                      <a:spcPct val="0"/>
                    </a:spcBef>
                    <a:buNone/>
                  </a:pPr>
                  <a:endParaRPr lang="en-US" altLang="zh-CN" sz="2400" dirty="0"/>
                </a:p>
              </p:txBody>
            </p:sp>
            <p:sp>
              <p:nvSpPr>
                <p:cNvPr id="39013" name="Rectangle 37"/>
                <p:cNvSpPr/>
                <p:nvPr/>
              </p:nvSpPr>
              <p:spPr>
                <a:xfrm>
                  <a:off x="0" y="384"/>
                  <a:ext cx="915"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19" name="Group 40"/>
              <p:cNvGrpSpPr/>
              <p:nvPr/>
            </p:nvGrpSpPr>
            <p:grpSpPr>
              <a:xfrm>
                <a:off x="915" y="384"/>
                <a:ext cx="899" cy="384"/>
                <a:chOff x="915" y="384"/>
                <a:chExt cx="899" cy="384"/>
              </a:xfrm>
            </p:grpSpPr>
            <p:sp>
              <p:nvSpPr>
                <p:cNvPr id="39010" name="Rectangle 6"/>
                <p:cNvSpPr/>
                <p:nvPr/>
              </p:nvSpPr>
              <p:spPr>
                <a:xfrm>
                  <a:off x="958" y="384"/>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sz="2400" dirty="0"/>
                    <a:t>产率</a:t>
                  </a:r>
                  <a:r>
                    <a:rPr lang="en-US" altLang="zh-CN" sz="2400" dirty="0"/>
                    <a:t>%</a:t>
                  </a:r>
                  <a:endParaRPr lang="en-US" altLang="zh-CN" sz="2400" dirty="0"/>
                </a:p>
                <a:p>
                  <a:pPr marL="0" lvl="0" indent="0" algn="just">
                    <a:spcBef>
                      <a:spcPct val="0"/>
                    </a:spcBef>
                    <a:buNone/>
                  </a:pPr>
                  <a:endParaRPr lang="en-US" altLang="zh-CN" sz="2400" dirty="0"/>
                </a:p>
              </p:txBody>
            </p:sp>
            <p:sp>
              <p:nvSpPr>
                <p:cNvPr id="39011" name="Rectangle 39"/>
                <p:cNvSpPr/>
                <p:nvPr/>
              </p:nvSpPr>
              <p:spPr>
                <a:xfrm>
                  <a:off x="915" y="384"/>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0" name="Group 42"/>
              <p:cNvGrpSpPr/>
              <p:nvPr/>
            </p:nvGrpSpPr>
            <p:grpSpPr>
              <a:xfrm>
                <a:off x="1814" y="384"/>
                <a:ext cx="896" cy="384"/>
                <a:chOff x="1814" y="384"/>
                <a:chExt cx="896" cy="384"/>
              </a:xfrm>
            </p:grpSpPr>
            <p:sp>
              <p:nvSpPr>
                <p:cNvPr id="39008" name="Rectangle 7"/>
                <p:cNvSpPr/>
                <p:nvPr/>
              </p:nvSpPr>
              <p:spPr>
                <a:xfrm>
                  <a:off x="1857" y="384"/>
                  <a:ext cx="810"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TFe   %</a:t>
                  </a:r>
                  <a:endParaRPr lang="en-US" altLang="zh-CN" sz="2400" dirty="0"/>
                </a:p>
                <a:p>
                  <a:pPr marL="0" lvl="0" indent="0" algn="just">
                    <a:spcBef>
                      <a:spcPct val="0"/>
                    </a:spcBef>
                    <a:buNone/>
                  </a:pPr>
                  <a:endParaRPr lang="en-US" altLang="zh-CN" sz="2400" dirty="0"/>
                </a:p>
              </p:txBody>
            </p:sp>
            <p:sp>
              <p:nvSpPr>
                <p:cNvPr id="39009" name="Rectangle 41"/>
                <p:cNvSpPr/>
                <p:nvPr/>
              </p:nvSpPr>
              <p:spPr>
                <a:xfrm>
                  <a:off x="1814" y="384"/>
                  <a:ext cx="896"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1" name="Group 44"/>
              <p:cNvGrpSpPr/>
              <p:nvPr/>
            </p:nvGrpSpPr>
            <p:grpSpPr>
              <a:xfrm>
                <a:off x="2710" y="384"/>
                <a:ext cx="899" cy="384"/>
                <a:chOff x="2710" y="384"/>
                <a:chExt cx="899" cy="384"/>
              </a:xfrm>
            </p:grpSpPr>
            <p:sp>
              <p:nvSpPr>
                <p:cNvPr id="39006" name="Rectangle 8"/>
                <p:cNvSpPr/>
                <p:nvPr/>
              </p:nvSpPr>
              <p:spPr>
                <a:xfrm>
                  <a:off x="2753" y="384"/>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sz="2400" dirty="0"/>
                    <a:t>占有率</a:t>
                  </a:r>
                  <a:r>
                    <a:rPr lang="en-US" altLang="zh-CN" sz="2400" dirty="0"/>
                    <a:t>%</a:t>
                  </a:r>
                  <a:endParaRPr lang="en-US" altLang="zh-CN" sz="2400" dirty="0"/>
                </a:p>
                <a:p>
                  <a:pPr marL="0" lvl="0" indent="0" algn="just">
                    <a:spcBef>
                      <a:spcPct val="0"/>
                    </a:spcBef>
                    <a:buNone/>
                  </a:pPr>
                  <a:endParaRPr lang="en-US" altLang="zh-CN" sz="2400" dirty="0"/>
                </a:p>
              </p:txBody>
            </p:sp>
            <p:sp>
              <p:nvSpPr>
                <p:cNvPr id="39007" name="Rectangle 43"/>
                <p:cNvSpPr/>
                <p:nvPr/>
              </p:nvSpPr>
              <p:spPr>
                <a:xfrm>
                  <a:off x="2710" y="384"/>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2" name="Group 46"/>
              <p:cNvGrpSpPr/>
              <p:nvPr/>
            </p:nvGrpSpPr>
            <p:grpSpPr>
              <a:xfrm>
                <a:off x="0" y="768"/>
                <a:ext cx="915" cy="384"/>
                <a:chOff x="0" y="768"/>
                <a:chExt cx="915" cy="384"/>
              </a:xfrm>
            </p:grpSpPr>
            <p:sp>
              <p:nvSpPr>
                <p:cNvPr id="39004" name="Rectangle 9"/>
                <p:cNvSpPr/>
                <p:nvPr/>
              </p:nvSpPr>
              <p:spPr>
                <a:xfrm>
                  <a:off x="43" y="768"/>
                  <a:ext cx="829"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+0.80</a:t>
                  </a:r>
                  <a:endParaRPr lang="en-US" altLang="zh-CN" sz="2400" dirty="0"/>
                </a:p>
                <a:p>
                  <a:pPr marL="0" lvl="0" indent="0" algn="just">
                    <a:spcBef>
                      <a:spcPct val="0"/>
                    </a:spcBef>
                    <a:buNone/>
                  </a:pPr>
                  <a:endParaRPr lang="en-US" altLang="zh-CN" sz="2400" dirty="0"/>
                </a:p>
              </p:txBody>
            </p:sp>
            <p:sp>
              <p:nvSpPr>
                <p:cNvPr id="39005" name="Rectangle 45"/>
                <p:cNvSpPr/>
                <p:nvPr/>
              </p:nvSpPr>
              <p:spPr>
                <a:xfrm>
                  <a:off x="0" y="768"/>
                  <a:ext cx="915"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3" name="Group 48"/>
              <p:cNvGrpSpPr/>
              <p:nvPr/>
            </p:nvGrpSpPr>
            <p:grpSpPr>
              <a:xfrm>
                <a:off x="915" y="768"/>
                <a:ext cx="899" cy="384"/>
                <a:chOff x="915" y="768"/>
                <a:chExt cx="899" cy="384"/>
              </a:xfrm>
            </p:grpSpPr>
            <p:sp>
              <p:nvSpPr>
                <p:cNvPr id="39002" name="Rectangle 10"/>
                <p:cNvSpPr/>
                <p:nvPr/>
              </p:nvSpPr>
              <p:spPr>
                <a:xfrm>
                  <a:off x="958" y="768"/>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5.91</a:t>
                  </a:r>
                  <a:endParaRPr lang="en-US" altLang="zh-CN" sz="2400" dirty="0"/>
                </a:p>
                <a:p>
                  <a:pPr marL="0" lvl="0" indent="0" algn="just">
                    <a:spcBef>
                      <a:spcPct val="0"/>
                    </a:spcBef>
                    <a:buNone/>
                  </a:pPr>
                  <a:endParaRPr lang="en-US" altLang="zh-CN" sz="2400" dirty="0"/>
                </a:p>
              </p:txBody>
            </p:sp>
            <p:sp>
              <p:nvSpPr>
                <p:cNvPr id="39003" name="Rectangle 47"/>
                <p:cNvSpPr/>
                <p:nvPr/>
              </p:nvSpPr>
              <p:spPr>
                <a:xfrm>
                  <a:off x="915" y="768"/>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4" name="Group 50"/>
              <p:cNvGrpSpPr/>
              <p:nvPr/>
            </p:nvGrpSpPr>
            <p:grpSpPr>
              <a:xfrm>
                <a:off x="1814" y="768"/>
                <a:ext cx="896" cy="384"/>
                <a:chOff x="1814" y="768"/>
                <a:chExt cx="896" cy="384"/>
              </a:xfrm>
            </p:grpSpPr>
            <p:sp>
              <p:nvSpPr>
                <p:cNvPr id="39000" name="Rectangle 11"/>
                <p:cNvSpPr/>
                <p:nvPr/>
              </p:nvSpPr>
              <p:spPr>
                <a:xfrm>
                  <a:off x="1857" y="768"/>
                  <a:ext cx="810"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38.26</a:t>
                  </a:r>
                  <a:endParaRPr lang="en-US" altLang="zh-CN" sz="2400" dirty="0"/>
                </a:p>
                <a:p>
                  <a:pPr marL="0" lvl="0" indent="0" algn="just">
                    <a:spcBef>
                      <a:spcPct val="0"/>
                    </a:spcBef>
                    <a:buNone/>
                  </a:pPr>
                  <a:endParaRPr lang="en-US" altLang="zh-CN" sz="2400" dirty="0"/>
                </a:p>
              </p:txBody>
            </p:sp>
            <p:sp>
              <p:nvSpPr>
                <p:cNvPr id="39001" name="Rectangle 49"/>
                <p:cNvSpPr/>
                <p:nvPr/>
              </p:nvSpPr>
              <p:spPr>
                <a:xfrm>
                  <a:off x="1814" y="768"/>
                  <a:ext cx="896"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5" name="Group 52"/>
              <p:cNvGrpSpPr/>
              <p:nvPr/>
            </p:nvGrpSpPr>
            <p:grpSpPr>
              <a:xfrm>
                <a:off x="2710" y="768"/>
                <a:ext cx="899" cy="384"/>
                <a:chOff x="2710" y="768"/>
                <a:chExt cx="899" cy="384"/>
              </a:xfrm>
            </p:grpSpPr>
            <p:sp>
              <p:nvSpPr>
                <p:cNvPr id="38998" name="Rectangle 12"/>
                <p:cNvSpPr/>
                <p:nvPr/>
              </p:nvSpPr>
              <p:spPr>
                <a:xfrm>
                  <a:off x="2753" y="768"/>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4.51</a:t>
                  </a:r>
                  <a:endParaRPr lang="en-US" altLang="zh-CN" sz="2400" dirty="0"/>
                </a:p>
                <a:p>
                  <a:pPr marL="0" lvl="0" indent="0" algn="just">
                    <a:spcBef>
                      <a:spcPct val="0"/>
                    </a:spcBef>
                    <a:buNone/>
                  </a:pPr>
                  <a:endParaRPr lang="en-US" altLang="zh-CN" sz="2400" dirty="0"/>
                </a:p>
              </p:txBody>
            </p:sp>
            <p:sp>
              <p:nvSpPr>
                <p:cNvPr id="38999" name="Rectangle 51"/>
                <p:cNvSpPr/>
                <p:nvPr/>
              </p:nvSpPr>
              <p:spPr>
                <a:xfrm>
                  <a:off x="2710" y="768"/>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6" name="Group 54"/>
              <p:cNvGrpSpPr/>
              <p:nvPr/>
            </p:nvGrpSpPr>
            <p:grpSpPr>
              <a:xfrm>
                <a:off x="0" y="1152"/>
                <a:ext cx="915" cy="384"/>
                <a:chOff x="0" y="1152"/>
                <a:chExt cx="915" cy="384"/>
              </a:xfrm>
            </p:grpSpPr>
            <p:sp>
              <p:nvSpPr>
                <p:cNvPr id="38996" name="Rectangle 13"/>
                <p:cNvSpPr/>
                <p:nvPr/>
              </p:nvSpPr>
              <p:spPr>
                <a:xfrm>
                  <a:off x="43" y="1152"/>
                  <a:ext cx="829"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-0.80+0.25</a:t>
                  </a:r>
                  <a:endParaRPr lang="en-US" altLang="zh-CN" sz="2400" dirty="0"/>
                </a:p>
                <a:p>
                  <a:pPr marL="0" lvl="0" indent="0" algn="just">
                    <a:spcBef>
                      <a:spcPct val="0"/>
                    </a:spcBef>
                    <a:buNone/>
                  </a:pPr>
                  <a:endParaRPr lang="en-US" altLang="zh-CN" sz="2400" dirty="0"/>
                </a:p>
              </p:txBody>
            </p:sp>
            <p:sp>
              <p:nvSpPr>
                <p:cNvPr id="38997" name="Rectangle 53"/>
                <p:cNvSpPr/>
                <p:nvPr/>
              </p:nvSpPr>
              <p:spPr>
                <a:xfrm>
                  <a:off x="0" y="1152"/>
                  <a:ext cx="915"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7" name="Group 56"/>
              <p:cNvGrpSpPr/>
              <p:nvPr/>
            </p:nvGrpSpPr>
            <p:grpSpPr>
              <a:xfrm>
                <a:off x="915" y="1152"/>
                <a:ext cx="899" cy="384"/>
                <a:chOff x="915" y="1152"/>
                <a:chExt cx="899" cy="384"/>
              </a:xfrm>
            </p:grpSpPr>
            <p:sp>
              <p:nvSpPr>
                <p:cNvPr id="38994" name="Rectangle 14"/>
                <p:cNvSpPr/>
                <p:nvPr/>
              </p:nvSpPr>
              <p:spPr>
                <a:xfrm>
                  <a:off x="958" y="1152"/>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14.76</a:t>
                  </a:r>
                  <a:endParaRPr lang="en-US" altLang="zh-CN" sz="2400" dirty="0"/>
                </a:p>
                <a:p>
                  <a:pPr marL="0" lvl="0" indent="0" algn="just">
                    <a:spcBef>
                      <a:spcPct val="0"/>
                    </a:spcBef>
                    <a:buNone/>
                  </a:pPr>
                  <a:endParaRPr lang="en-US" altLang="zh-CN" sz="2400" dirty="0"/>
                </a:p>
              </p:txBody>
            </p:sp>
            <p:sp>
              <p:nvSpPr>
                <p:cNvPr id="38995" name="Rectangle 55"/>
                <p:cNvSpPr/>
                <p:nvPr/>
              </p:nvSpPr>
              <p:spPr>
                <a:xfrm>
                  <a:off x="915" y="1152"/>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8" name="Group 58"/>
              <p:cNvGrpSpPr/>
              <p:nvPr/>
            </p:nvGrpSpPr>
            <p:grpSpPr>
              <a:xfrm>
                <a:off x="1814" y="1152"/>
                <a:ext cx="896" cy="384"/>
                <a:chOff x="1814" y="1152"/>
                <a:chExt cx="896" cy="384"/>
              </a:xfrm>
            </p:grpSpPr>
            <p:sp>
              <p:nvSpPr>
                <p:cNvPr id="38992" name="Rectangle 15"/>
                <p:cNvSpPr/>
                <p:nvPr/>
              </p:nvSpPr>
              <p:spPr>
                <a:xfrm>
                  <a:off x="1857" y="1152"/>
                  <a:ext cx="810"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43.63</a:t>
                  </a:r>
                  <a:endParaRPr lang="en-US" altLang="zh-CN" sz="2400" dirty="0"/>
                </a:p>
                <a:p>
                  <a:pPr marL="0" lvl="0" indent="0" algn="just">
                    <a:spcBef>
                      <a:spcPct val="0"/>
                    </a:spcBef>
                    <a:buNone/>
                  </a:pPr>
                  <a:endParaRPr lang="en-US" altLang="zh-CN" sz="2400" dirty="0"/>
                </a:p>
              </p:txBody>
            </p:sp>
            <p:sp>
              <p:nvSpPr>
                <p:cNvPr id="38993" name="Rectangle 57"/>
                <p:cNvSpPr/>
                <p:nvPr/>
              </p:nvSpPr>
              <p:spPr>
                <a:xfrm>
                  <a:off x="1814" y="1152"/>
                  <a:ext cx="896"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29" name="Group 60"/>
              <p:cNvGrpSpPr/>
              <p:nvPr/>
            </p:nvGrpSpPr>
            <p:grpSpPr>
              <a:xfrm>
                <a:off x="2710" y="1152"/>
                <a:ext cx="899" cy="384"/>
                <a:chOff x="2710" y="1152"/>
                <a:chExt cx="899" cy="384"/>
              </a:xfrm>
            </p:grpSpPr>
            <p:sp>
              <p:nvSpPr>
                <p:cNvPr id="38990" name="Rectangle 16"/>
                <p:cNvSpPr/>
                <p:nvPr/>
              </p:nvSpPr>
              <p:spPr>
                <a:xfrm>
                  <a:off x="2753" y="1152"/>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12.85</a:t>
                  </a:r>
                  <a:endParaRPr lang="en-US" altLang="zh-CN" sz="2400" dirty="0"/>
                </a:p>
                <a:p>
                  <a:pPr marL="0" lvl="0" indent="0" algn="just">
                    <a:spcBef>
                      <a:spcPct val="0"/>
                    </a:spcBef>
                    <a:buNone/>
                  </a:pPr>
                  <a:endParaRPr lang="en-US" altLang="zh-CN" sz="2400" dirty="0"/>
                </a:p>
              </p:txBody>
            </p:sp>
            <p:sp>
              <p:nvSpPr>
                <p:cNvPr id="38991" name="Rectangle 59"/>
                <p:cNvSpPr/>
                <p:nvPr/>
              </p:nvSpPr>
              <p:spPr>
                <a:xfrm>
                  <a:off x="2710" y="1152"/>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0" name="Group 62"/>
              <p:cNvGrpSpPr/>
              <p:nvPr/>
            </p:nvGrpSpPr>
            <p:grpSpPr>
              <a:xfrm>
                <a:off x="0" y="1536"/>
                <a:ext cx="915" cy="384"/>
                <a:chOff x="0" y="1536"/>
                <a:chExt cx="915" cy="384"/>
              </a:xfrm>
            </p:grpSpPr>
            <p:sp>
              <p:nvSpPr>
                <p:cNvPr id="38988" name="Rectangle 17"/>
                <p:cNvSpPr/>
                <p:nvPr/>
              </p:nvSpPr>
              <p:spPr>
                <a:xfrm>
                  <a:off x="43" y="1536"/>
                  <a:ext cx="829"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-0.25+0.15</a:t>
                  </a:r>
                  <a:endParaRPr lang="en-US" altLang="zh-CN" sz="2400" dirty="0"/>
                </a:p>
                <a:p>
                  <a:pPr marL="0" lvl="0" indent="0" algn="just">
                    <a:spcBef>
                      <a:spcPct val="0"/>
                    </a:spcBef>
                    <a:buNone/>
                  </a:pPr>
                  <a:endParaRPr lang="en-US" altLang="zh-CN" sz="2400" dirty="0"/>
                </a:p>
              </p:txBody>
            </p:sp>
            <p:sp>
              <p:nvSpPr>
                <p:cNvPr id="38989" name="Rectangle 61"/>
                <p:cNvSpPr/>
                <p:nvPr/>
              </p:nvSpPr>
              <p:spPr>
                <a:xfrm>
                  <a:off x="0" y="1536"/>
                  <a:ext cx="915"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1" name="Group 64"/>
              <p:cNvGrpSpPr/>
              <p:nvPr/>
            </p:nvGrpSpPr>
            <p:grpSpPr>
              <a:xfrm>
                <a:off x="915" y="1536"/>
                <a:ext cx="899" cy="384"/>
                <a:chOff x="915" y="1536"/>
                <a:chExt cx="899" cy="384"/>
              </a:xfrm>
            </p:grpSpPr>
            <p:sp>
              <p:nvSpPr>
                <p:cNvPr id="38986" name="Rectangle 18"/>
                <p:cNvSpPr/>
                <p:nvPr/>
              </p:nvSpPr>
              <p:spPr>
                <a:xfrm>
                  <a:off x="958" y="1536"/>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8.77</a:t>
                  </a:r>
                  <a:endParaRPr lang="en-US" altLang="zh-CN" sz="2400" dirty="0"/>
                </a:p>
                <a:p>
                  <a:pPr marL="0" lvl="0" indent="0" algn="just">
                    <a:spcBef>
                      <a:spcPct val="0"/>
                    </a:spcBef>
                    <a:buNone/>
                  </a:pPr>
                  <a:endParaRPr lang="en-US" altLang="zh-CN" sz="2400" dirty="0"/>
                </a:p>
              </p:txBody>
            </p:sp>
            <p:sp>
              <p:nvSpPr>
                <p:cNvPr id="38987" name="Rectangle 63"/>
                <p:cNvSpPr/>
                <p:nvPr/>
              </p:nvSpPr>
              <p:spPr>
                <a:xfrm>
                  <a:off x="915" y="1536"/>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2" name="Group 66"/>
              <p:cNvGrpSpPr/>
              <p:nvPr/>
            </p:nvGrpSpPr>
            <p:grpSpPr>
              <a:xfrm>
                <a:off x="1814" y="1536"/>
                <a:ext cx="896" cy="384"/>
                <a:chOff x="1814" y="1536"/>
                <a:chExt cx="896" cy="384"/>
              </a:xfrm>
            </p:grpSpPr>
            <p:sp>
              <p:nvSpPr>
                <p:cNvPr id="38984" name="Rectangle 19"/>
                <p:cNvSpPr/>
                <p:nvPr/>
              </p:nvSpPr>
              <p:spPr>
                <a:xfrm>
                  <a:off x="1857" y="1536"/>
                  <a:ext cx="810"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47.59</a:t>
                  </a:r>
                  <a:endParaRPr lang="en-US" altLang="zh-CN" sz="2400" dirty="0"/>
                </a:p>
                <a:p>
                  <a:pPr marL="0" lvl="0" indent="0" algn="just">
                    <a:spcBef>
                      <a:spcPct val="0"/>
                    </a:spcBef>
                    <a:buNone/>
                  </a:pPr>
                  <a:endParaRPr lang="en-US" altLang="zh-CN" sz="2400" dirty="0"/>
                </a:p>
              </p:txBody>
            </p:sp>
            <p:sp>
              <p:nvSpPr>
                <p:cNvPr id="38985" name="Rectangle 65"/>
                <p:cNvSpPr/>
                <p:nvPr/>
              </p:nvSpPr>
              <p:spPr>
                <a:xfrm>
                  <a:off x="1814" y="1536"/>
                  <a:ext cx="896"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3" name="Group 68"/>
              <p:cNvGrpSpPr/>
              <p:nvPr/>
            </p:nvGrpSpPr>
            <p:grpSpPr>
              <a:xfrm>
                <a:off x="2710" y="1536"/>
                <a:ext cx="899" cy="384"/>
                <a:chOff x="2710" y="1536"/>
                <a:chExt cx="899" cy="384"/>
              </a:xfrm>
            </p:grpSpPr>
            <p:sp>
              <p:nvSpPr>
                <p:cNvPr id="38982" name="Rectangle 20"/>
                <p:cNvSpPr/>
                <p:nvPr/>
              </p:nvSpPr>
              <p:spPr>
                <a:xfrm>
                  <a:off x="2753" y="1536"/>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8.33</a:t>
                  </a:r>
                  <a:endParaRPr lang="en-US" altLang="zh-CN" sz="2400" dirty="0"/>
                </a:p>
                <a:p>
                  <a:pPr marL="0" lvl="0" indent="0" algn="just">
                    <a:spcBef>
                      <a:spcPct val="0"/>
                    </a:spcBef>
                    <a:buNone/>
                  </a:pPr>
                  <a:endParaRPr lang="en-US" altLang="zh-CN" sz="2400" dirty="0"/>
                </a:p>
              </p:txBody>
            </p:sp>
            <p:sp>
              <p:nvSpPr>
                <p:cNvPr id="38983" name="Rectangle 67"/>
                <p:cNvSpPr/>
                <p:nvPr/>
              </p:nvSpPr>
              <p:spPr>
                <a:xfrm>
                  <a:off x="2710" y="1536"/>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4" name="Group 70"/>
              <p:cNvGrpSpPr/>
              <p:nvPr/>
            </p:nvGrpSpPr>
            <p:grpSpPr>
              <a:xfrm>
                <a:off x="0" y="1920"/>
                <a:ext cx="915" cy="384"/>
                <a:chOff x="0" y="1920"/>
                <a:chExt cx="915" cy="384"/>
              </a:xfrm>
            </p:grpSpPr>
            <p:sp>
              <p:nvSpPr>
                <p:cNvPr id="38980" name="Rectangle 21"/>
                <p:cNvSpPr/>
                <p:nvPr/>
              </p:nvSpPr>
              <p:spPr>
                <a:xfrm>
                  <a:off x="43" y="1920"/>
                  <a:ext cx="829"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-0.15+0.074</a:t>
                  </a:r>
                  <a:endParaRPr lang="en-US" altLang="zh-CN" sz="2400" dirty="0"/>
                </a:p>
                <a:p>
                  <a:pPr marL="0" lvl="0" indent="0" algn="just">
                    <a:spcBef>
                      <a:spcPct val="0"/>
                    </a:spcBef>
                    <a:buNone/>
                  </a:pPr>
                  <a:endParaRPr lang="en-US" altLang="zh-CN" sz="2400" dirty="0"/>
                </a:p>
              </p:txBody>
            </p:sp>
            <p:sp>
              <p:nvSpPr>
                <p:cNvPr id="38981" name="Rectangle 69"/>
                <p:cNvSpPr/>
                <p:nvPr/>
              </p:nvSpPr>
              <p:spPr>
                <a:xfrm>
                  <a:off x="0" y="1920"/>
                  <a:ext cx="915"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5" name="Group 72"/>
              <p:cNvGrpSpPr/>
              <p:nvPr/>
            </p:nvGrpSpPr>
            <p:grpSpPr>
              <a:xfrm>
                <a:off x="915" y="1920"/>
                <a:ext cx="899" cy="384"/>
                <a:chOff x="915" y="1920"/>
                <a:chExt cx="899" cy="384"/>
              </a:xfrm>
            </p:grpSpPr>
            <p:sp>
              <p:nvSpPr>
                <p:cNvPr id="38978" name="Rectangle 22"/>
                <p:cNvSpPr/>
                <p:nvPr/>
              </p:nvSpPr>
              <p:spPr>
                <a:xfrm>
                  <a:off x="958" y="1920"/>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23.68</a:t>
                  </a:r>
                  <a:endParaRPr lang="en-US" altLang="zh-CN" sz="2400" dirty="0"/>
                </a:p>
                <a:p>
                  <a:pPr marL="0" lvl="0" indent="0" algn="just">
                    <a:spcBef>
                      <a:spcPct val="0"/>
                    </a:spcBef>
                    <a:buNone/>
                  </a:pPr>
                  <a:endParaRPr lang="en-US" altLang="zh-CN" sz="2400" dirty="0"/>
                </a:p>
              </p:txBody>
            </p:sp>
            <p:sp>
              <p:nvSpPr>
                <p:cNvPr id="38979" name="Rectangle 71"/>
                <p:cNvSpPr/>
                <p:nvPr/>
              </p:nvSpPr>
              <p:spPr>
                <a:xfrm>
                  <a:off x="915" y="1920"/>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6" name="Group 74"/>
              <p:cNvGrpSpPr/>
              <p:nvPr/>
            </p:nvGrpSpPr>
            <p:grpSpPr>
              <a:xfrm>
                <a:off x="1814" y="1920"/>
                <a:ext cx="896" cy="384"/>
                <a:chOff x="1814" y="1920"/>
                <a:chExt cx="896" cy="384"/>
              </a:xfrm>
            </p:grpSpPr>
            <p:sp>
              <p:nvSpPr>
                <p:cNvPr id="38976" name="Rectangle 23"/>
                <p:cNvSpPr/>
                <p:nvPr/>
              </p:nvSpPr>
              <p:spPr>
                <a:xfrm>
                  <a:off x="1857" y="1920"/>
                  <a:ext cx="810"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52.12</a:t>
                  </a:r>
                  <a:endParaRPr lang="en-US" altLang="zh-CN" sz="2400" dirty="0"/>
                </a:p>
                <a:p>
                  <a:pPr marL="0" lvl="0" indent="0" algn="just">
                    <a:spcBef>
                      <a:spcPct val="0"/>
                    </a:spcBef>
                    <a:buNone/>
                  </a:pPr>
                  <a:endParaRPr lang="en-US" altLang="zh-CN" sz="2400" dirty="0"/>
                </a:p>
              </p:txBody>
            </p:sp>
            <p:sp>
              <p:nvSpPr>
                <p:cNvPr id="38977" name="Rectangle 73"/>
                <p:cNvSpPr/>
                <p:nvPr/>
              </p:nvSpPr>
              <p:spPr>
                <a:xfrm>
                  <a:off x="1814" y="1920"/>
                  <a:ext cx="896"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7" name="Group 76"/>
              <p:cNvGrpSpPr/>
              <p:nvPr/>
            </p:nvGrpSpPr>
            <p:grpSpPr>
              <a:xfrm>
                <a:off x="2710" y="1920"/>
                <a:ext cx="899" cy="384"/>
                <a:chOff x="2710" y="1920"/>
                <a:chExt cx="899" cy="384"/>
              </a:xfrm>
            </p:grpSpPr>
            <p:sp>
              <p:nvSpPr>
                <p:cNvPr id="38974" name="Rectangle 24"/>
                <p:cNvSpPr/>
                <p:nvPr/>
              </p:nvSpPr>
              <p:spPr>
                <a:xfrm>
                  <a:off x="2753" y="1920"/>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24.63</a:t>
                  </a:r>
                  <a:endParaRPr lang="en-US" altLang="zh-CN" sz="2400" dirty="0"/>
                </a:p>
                <a:p>
                  <a:pPr marL="0" lvl="0" indent="0" algn="just">
                    <a:spcBef>
                      <a:spcPct val="0"/>
                    </a:spcBef>
                    <a:buNone/>
                  </a:pPr>
                  <a:endParaRPr lang="en-US" altLang="zh-CN" sz="2400" dirty="0"/>
                </a:p>
              </p:txBody>
            </p:sp>
            <p:sp>
              <p:nvSpPr>
                <p:cNvPr id="38975" name="Rectangle 75"/>
                <p:cNvSpPr/>
                <p:nvPr/>
              </p:nvSpPr>
              <p:spPr>
                <a:xfrm>
                  <a:off x="2710" y="1920"/>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8" name="Group 78"/>
              <p:cNvGrpSpPr/>
              <p:nvPr/>
            </p:nvGrpSpPr>
            <p:grpSpPr>
              <a:xfrm>
                <a:off x="0" y="2304"/>
                <a:ext cx="915" cy="384"/>
                <a:chOff x="0" y="2304"/>
                <a:chExt cx="915" cy="384"/>
              </a:xfrm>
            </p:grpSpPr>
            <p:sp>
              <p:nvSpPr>
                <p:cNvPr id="38972" name="Rectangle 25"/>
                <p:cNvSpPr/>
                <p:nvPr/>
              </p:nvSpPr>
              <p:spPr>
                <a:xfrm>
                  <a:off x="43" y="2304"/>
                  <a:ext cx="829"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-0.074+0.043</a:t>
                  </a:r>
                  <a:endParaRPr lang="en-US" altLang="zh-CN" sz="2400" dirty="0"/>
                </a:p>
                <a:p>
                  <a:pPr marL="0" lvl="0" indent="0" algn="just">
                    <a:spcBef>
                      <a:spcPct val="0"/>
                    </a:spcBef>
                    <a:buNone/>
                  </a:pPr>
                  <a:endParaRPr lang="en-US" altLang="zh-CN" sz="2400" dirty="0"/>
                </a:p>
              </p:txBody>
            </p:sp>
            <p:sp>
              <p:nvSpPr>
                <p:cNvPr id="38973" name="Rectangle 77"/>
                <p:cNvSpPr/>
                <p:nvPr/>
              </p:nvSpPr>
              <p:spPr>
                <a:xfrm>
                  <a:off x="0" y="2304"/>
                  <a:ext cx="915"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39" name="Group 80"/>
              <p:cNvGrpSpPr/>
              <p:nvPr/>
            </p:nvGrpSpPr>
            <p:grpSpPr>
              <a:xfrm>
                <a:off x="915" y="2304"/>
                <a:ext cx="899" cy="384"/>
                <a:chOff x="915" y="2304"/>
                <a:chExt cx="899" cy="384"/>
              </a:xfrm>
            </p:grpSpPr>
            <p:sp>
              <p:nvSpPr>
                <p:cNvPr id="38970" name="Rectangle 26"/>
                <p:cNvSpPr/>
                <p:nvPr/>
              </p:nvSpPr>
              <p:spPr>
                <a:xfrm>
                  <a:off x="958" y="2304"/>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35.72</a:t>
                  </a:r>
                  <a:endParaRPr lang="en-US" altLang="zh-CN" sz="2400" dirty="0"/>
                </a:p>
                <a:p>
                  <a:pPr marL="0" lvl="0" indent="0" algn="just">
                    <a:spcBef>
                      <a:spcPct val="0"/>
                    </a:spcBef>
                    <a:buNone/>
                  </a:pPr>
                  <a:endParaRPr lang="en-US" altLang="zh-CN" sz="2400" dirty="0"/>
                </a:p>
              </p:txBody>
            </p:sp>
            <p:sp>
              <p:nvSpPr>
                <p:cNvPr id="38971" name="Rectangle 79"/>
                <p:cNvSpPr/>
                <p:nvPr/>
              </p:nvSpPr>
              <p:spPr>
                <a:xfrm>
                  <a:off x="915" y="2304"/>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0" name="Group 82"/>
              <p:cNvGrpSpPr/>
              <p:nvPr/>
            </p:nvGrpSpPr>
            <p:grpSpPr>
              <a:xfrm>
                <a:off x="1814" y="2304"/>
                <a:ext cx="896" cy="384"/>
                <a:chOff x="1814" y="2304"/>
                <a:chExt cx="896" cy="384"/>
              </a:xfrm>
            </p:grpSpPr>
            <p:sp>
              <p:nvSpPr>
                <p:cNvPr id="38968" name="Rectangle 27"/>
                <p:cNvSpPr/>
                <p:nvPr/>
              </p:nvSpPr>
              <p:spPr>
                <a:xfrm>
                  <a:off x="1857" y="2304"/>
                  <a:ext cx="810"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53.96</a:t>
                  </a:r>
                  <a:endParaRPr lang="en-US" altLang="zh-CN" sz="2400" dirty="0"/>
                </a:p>
                <a:p>
                  <a:pPr marL="0" lvl="0" indent="0" algn="just">
                    <a:spcBef>
                      <a:spcPct val="0"/>
                    </a:spcBef>
                    <a:buNone/>
                  </a:pPr>
                  <a:endParaRPr lang="en-US" altLang="zh-CN" sz="2400" dirty="0"/>
                </a:p>
              </p:txBody>
            </p:sp>
            <p:sp>
              <p:nvSpPr>
                <p:cNvPr id="38969" name="Rectangle 81"/>
                <p:cNvSpPr/>
                <p:nvPr/>
              </p:nvSpPr>
              <p:spPr>
                <a:xfrm>
                  <a:off x="1814" y="2304"/>
                  <a:ext cx="896"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1" name="Group 84"/>
              <p:cNvGrpSpPr/>
              <p:nvPr/>
            </p:nvGrpSpPr>
            <p:grpSpPr>
              <a:xfrm>
                <a:off x="2710" y="2304"/>
                <a:ext cx="899" cy="384"/>
                <a:chOff x="2710" y="2304"/>
                <a:chExt cx="899" cy="384"/>
              </a:xfrm>
            </p:grpSpPr>
            <p:sp>
              <p:nvSpPr>
                <p:cNvPr id="38966" name="Rectangle 28"/>
                <p:cNvSpPr/>
                <p:nvPr/>
              </p:nvSpPr>
              <p:spPr>
                <a:xfrm>
                  <a:off x="2753" y="2304"/>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38.47</a:t>
                  </a:r>
                  <a:endParaRPr lang="en-US" altLang="zh-CN" sz="2400" dirty="0"/>
                </a:p>
                <a:p>
                  <a:pPr marL="0" lvl="0" indent="0" algn="just">
                    <a:spcBef>
                      <a:spcPct val="0"/>
                    </a:spcBef>
                    <a:buNone/>
                  </a:pPr>
                  <a:endParaRPr lang="en-US" altLang="zh-CN" sz="2400" dirty="0"/>
                </a:p>
              </p:txBody>
            </p:sp>
            <p:sp>
              <p:nvSpPr>
                <p:cNvPr id="38967" name="Rectangle 83"/>
                <p:cNvSpPr/>
                <p:nvPr/>
              </p:nvSpPr>
              <p:spPr>
                <a:xfrm>
                  <a:off x="2710" y="2304"/>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2" name="Group 86"/>
              <p:cNvGrpSpPr/>
              <p:nvPr/>
            </p:nvGrpSpPr>
            <p:grpSpPr>
              <a:xfrm>
                <a:off x="0" y="2688"/>
                <a:ext cx="915" cy="384"/>
                <a:chOff x="0" y="2688"/>
                <a:chExt cx="915" cy="384"/>
              </a:xfrm>
            </p:grpSpPr>
            <p:sp>
              <p:nvSpPr>
                <p:cNvPr id="38964" name="Rectangle 29"/>
                <p:cNvSpPr/>
                <p:nvPr/>
              </p:nvSpPr>
              <p:spPr>
                <a:xfrm>
                  <a:off x="43" y="2688"/>
                  <a:ext cx="829"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-0.043</a:t>
                  </a:r>
                  <a:endParaRPr lang="en-US" altLang="zh-CN" sz="2400" dirty="0"/>
                </a:p>
                <a:p>
                  <a:pPr marL="0" lvl="0" indent="0" algn="just">
                    <a:spcBef>
                      <a:spcPct val="0"/>
                    </a:spcBef>
                    <a:buNone/>
                  </a:pPr>
                  <a:endParaRPr lang="en-US" altLang="zh-CN" sz="2400" dirty="0"/>
                </a:p>
              </p:txBody>
            </p:sp>
            <p:sp>
              <p:nvSpPr>
                <p:cNvPr id="38965" name="Rectangle 85"/>
                <p:cNvSpPr/>
                <p:nvPr/>
              </p:nvSpPr>
              <p:spPr>
                <a:xfrm>
                  <a:off x="0" y="2688"/>
                  <a:ext cx="915"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3" name="Group 88"/>
              <p:cNvGrpSpPr/>
              <p:nvPr/>
            </p:nvGrpSpPr>
            <p:grpSpPr>
              <a:xfrm>
                <a:off x="915" y="2688"/>
                <a:ext cx="899" cy="384"/>
                <a:chOff x="915" y="2688"/>
                <a:chExt cx="899" cy="384"/>
              </a:xfrm>
            </p:grpSpPr>
            <p:sp>
              <p:nvSpPr>
                <p:cNvPr id="38962" name="Rectangle 30"/>
                <p:cNvSpPr/>
                <p:nvPr/>
              </p:nvSpPr>
              <p:spPr>
                <a:xfrm>
                  <a:off x="958" y="2688"/>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11.16</a:t>
                  </a:r>
                  <a:endParaRPr lang="en-US" altLang="zh-CN" sz="2400" dirty="0"/>
                </a:p>
                <a:p>
                  <a:pPr marL="0" lvl="0" indent="0" algn="just">
                    <a:spcBef>
                      <a:spcPct val="0"/>
                    </a:spcBef>
                    <a:buNone/>
                  </a:pPr>
                  <a:endParaRPr lang="en-US" altLang="zh-CN" sz="2400" dirty="0"/>
                </a:p>
              </p:txBody>
            </p:sp>
            <p:sp>
              <p:nvSpPr>
                <p:cNvPr id="38963" name="Rectangle 87"/>
                <p:cNvSpPr/>
                <p:nvPr/>
              </p:nvSpPr>
              <p:spPr>
                <a:xfrm>
                  <a:off x="915" y="2688"/>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4" name="Group 90"/>
              <p:cNvGrpSpPr/>
              <p:nvPr/>
            </p:nvGrpSpPr>
            <p:grpSpPr>
              <a:xfrm>
                <a:off x="1814" y="2688"/>
                <a:ext cx="896" cy="384"/>
                <a:chOff x="1814" y="2688"/>
                <a:chExt cx="896" cy="384"/>
              </a:xfrm>
            </p:grpSpPr>
            <p:sp>
              <p:nvSpPr>
                <p:cNvPr id="38960" name="Rectangle 31"/>
                <p:cNvSpPr/>
                <p:nvPr/>
              </p:nvSpPr>
              <p:spPr>
                <a:xfrm>
                  <a:off x="1857" y="2688"/>
                  <a:ext cx="810"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50.34</a:t>
                  </a:r>
                  <a:endParaRPr lang="en-US" altLang="zh-CN" sz="2400" dirty="0"/>
                </a:p>
                <a:p>
                  <a:pPr marL="0" lvl="0" indent="0" algn="just">
                    <a:spcBef>
                      <a:spcPct val="0"/>
                    </a:spcBef>
                    <a:buNone/>
                  </a:pPr>
                  <a:endParaRPr lang="en-US" altLang="zh-CN" sz="2400" dirty="0"/>
                </a:p>
              </p:txBody>
            </p:sp>
            <p:sp>
              <p:nvSpPr>
                <p:cNvPr id="38961" name="Rectangle 89"/>
                <p:cNvSpPr/>
                <p:nvPr/>
              </p:nvSpPr>
              <p:spPr>
                <a:xfrm>
                  <a:off x="1814" y="2688"/>
                  <a:ext cx="896"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5" name="Group 92"/>
              <p:cNvGrpSpPr/>
              <p:nvPr/>
            </p:nvGrpSpPr>
            <p:grpSpPr>
              <a:xfrm>
                <a:off x="2710" y="2688"/>
                <a:ext cx="899" cy="384"/>
                <a:chOff x="2710" y="2688"/>
                <a:chExt cx="899" cy="384"/>
              </a:xfrm>
            </p:grpSpPr>
            <p:sp>
              <p:nvSpPr>
                <p:cNvPr id="38958" name="Rectangle 32"/>
                <p:cNvSpPr/>
                <p:nvPr/>
              </p:nvSpPr>
              <p:spPr>
                <a:xfrm>
                  <a:off x="2753" y="2688"/>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11.21</a:t>
                  </a:r>
                  <a:endParaRPr lang="en-US" altLang="zh-CN" sz="2400" dirty="0"/>
                </a:p>
                <a:p>
                  <a:pPr marL="0" lvl="0" indent="0" algn="just">
                    <a:spcBef>
                      <a:spcPct val="0"/>
                    </a:spcBef>
                    <a:buNone/>
                  </a:pPr>
                  <a:endParaRPr lang="en-US" altLang="zh-CN" sz="2400" dirty="0"/>
                </a:p>
              </p:txBody>
            </p:sp>
            <p:sp>
              <p:nvSpPr>
                <p:cNvPr id="38959" name="Rectangle 91"/>
                <p:cNvSpPr/>
                <p:nvPr/>
              </p:nvSpPr>
              <p:spPr>
                <a:xfrm>
                  <a:off x="2710" y="2688"/>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6" name="Group 94"/>
              <p:cNvGrpSpPr/>
              <p:nvPr/>
            </p:nvGrpSpPr>
            <p:grpSpPr>
              <a:xfrm>
                <a:off x="0" y="3072"/>
                <a:ext cx="915" cy="384"/>
                <a:chOff x="0" y="3072"/>
                <a:chExt cx="915" cy="384"/>
              </a:xfrm>
            </p:grpSpPr>
            <p:sp>
              <p:nvSpPr>
                <p:cNvPr id="38956" name="Rectangle 33"/>
                <p:cNvSpPr/>
                <p:nvPr/>
              </p:nvSpPr>
              <p:spPr>
                <a:xfrm>
                  <a:off x="43" y="3072"/>
                  <a:ext cx="829"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zh-CN" altLang="en-US" sz="2400" dirty="0"/>
                    <a:t>合计</a:t>
                  </a:r>
                  <a:endParaRPr lang="zh-CN" altLang="en-US" sz="2400" dirty="0"/>
                </a:p>
                <a:p>
                  <a:pPr marL="0" lvl="0" indent="0" algn="just">
                    <a:spcBef>
                      <a:spcPct val="0"/>
                    </a:spcBef>
                    <a:buNone/>
                  </a:pPr>
                  <a:endParaRPr lang="en-US" altLang="zh-CN" sz="2400" dirty="0"/>
                </a:p>
              </p:txBody>
            </p:sp>
            <p:sp>
              <p:nvSpPr>
                <p:cNvPr id="38957" name="Rectangle 93"/>
                <p:cNvSpPr/>
                <p:nvPr/>
              </p:nvSpPr>
              <p:spPr>
                <a:xfrm>
                  <a:off x="0" y="3072"/>
                  <a:ext cx="915"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7" name="Group 96"/>
              <p:cNvGrpSpPr/>
              <p:nvPr/>
            </p:nvGrpSpPr>
            <p:grpSpPr>
              <a:xfrm>
                <a:off x="915" y="3072"/>
                <a:ext cx="899" cy="384"/>
                <a:chOff x="915" y="3072"/>
                <a:chExt cx="899" cy="384"/>
              </a:xfrm>
            </p:grpSpPr>
            <p:sp>
              <p:nvSpPr>
                <p:cNvPr id="38954" name="Rectangle 34"/>
                <p:cNvSpPr/>
                <p:nvPr/>
              </p:nvSpPr>
              <p:spPr>
                <a:xfrm>
                  <a:off x="958" y="3072"/>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100.00</a:t>
                  </a:r>
                  <a:endParaRPr lang="en-US" altLang="zh-CN" sz="2400" dirty="0"/>
                </a:p>
                <a:p>
                  <a:pPr marL="0" lvl="0" indent="0" algn="just">
                    <a:spcBef>
                      <a:spcPct val="0"/>
                    </a:spcBef>
                    <a:buNone/>
                  </a:pPr>
                  <a:endParaRPr lang="en-US" altLang="zh-CN" sz="2400" dirty="0"/>
                </a:p>
              </p:txBody>
            </p:sp>
            <p:sp>
              <p:nvSpPr>
                <p:cNvPr id="38955" name="Rectangle 95"/>
                <p:cNvSpPr/>
                <p:nvPr/>
              </p:nvSpPr>
              <p:spPr>
                <a:xfrm>
                  <a:off x="915" y="3072"/>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8" name="Group 98"/>
              <p:cNvGrpSpPr/>
              <p:nvPr/>
            </p:nvGrpSpPr>
            <p:grpSpPr>
              <a:xfrm>
                <a:off x="1814" y="3072"/>
                <a:ext cx="896" cy="384"/>
                <a:chOff x="1814" y="3072"/>
                <a:chExt cx="896" cy="384"/>
              </a:xfrm>
            </p:grpSpPr>
            <p:sp>
              <p:nvSpPr>
                <p:cNvPr id="38952" name="Rectangle 35"/>
                <p:cNvSpPr/>
                <p:nvPr/>
              </p:nvSpPr>
              <p:spPr>
                <a:xfrm>
                  <a:off x="1857" y="3072"/>
                  <a:ext cx="810"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50.11</a:t>
                  </a:r>
                  <a:endParaRPr lang="en-US" altLang="zh-CN" sz="2400" dirty="0"/>
                </a:p>
                <a:p>
                  <a:pPr marL="0" lvl="0" indent="0" algn="just">
                    <a:spcBef>
                      <a:spcPct val="0"/>
                    </a:spcBef>
                    <a:buNone/>
                  </a:pPr>
                  <a:endParaRPr lang="en-US" altLang="zh-CN" sz="2400" dirty="0"/>
                </a:p>
              </p:txBody>
            </p:sp>
            <p:sp>
              <p:nvSpPr>
                <p:cNvPr id="38953" name="Rectangle 97"/>
                <p:cNvSpPr/>
                <p:nvPr/>
              </p:nvSpPr>
              <p:spPr>
                <a:xfrm>
                  <a:off x="1814" y="3072"/>
                  <a:ext cx="896"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nvGrpSpPr>
              <p:cNvPr id="38949" name="Group 100"/>
              <p:cNvGrpSpPr/>
              <p:nvPr/>
            </p:nvGrpSpPr>
            <p:grpSpPr>
              <a:xfrm>
                <a:off x="2710" y="3072"/>
                <a:ext cx="899" cy="384"/>
                <a:chOff x="2710" y="3072"/>
                <a:chExt cx="899" cy="384"/>
              </a:xfrm>
            </p:grpSpPr>
            <p:sp>
              <p:nvSpPr>
                <p:cNvPr id="38950" name="Rectangle 36"/>
                <p:cNvSpPr/>
                <p:nvPr/>
              </p:nvSpPr>
              <p:spPr>
                <a:xfrm>
                  <a:off x="2753" y="3072"/>
                  <a:ext cx="813" cy="384"/>
                </a:xfrm>
                <a:prstGeom prst="rect">
                  <a:avLst/>
                </a:prstGeom>
                <a:noFill/>
                <a:ln w="222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just" eaLnBrk="1" hangingPunct="1">
                    <a:spcBef>
                      <a:spcPct val="0"/>
                    </a:spcBef>
                    <a:buNone/>
                  </a:pPr>
                  <a:r>
                    <a:rPr lang="en-US" altLang="zh-CN" sz="2400" dirty="0"/>
                    <a:t>100.00</a:t>
                  </a:r>
                  <a:endParaRPr lang="en-US" altLang="zh-CN" sz="2400" dirty="0"/>
                </a:p>
                <a:p>
                  <a:pPr marL="0" lvl="0" indent="0" algn="just">
                    <a:spcBef>
                      <a:spcPct val="0"/>
                    </a:spcBef>
                    <a:buNone/>
                  </a:pPr>
                  <a:endParaRPr lang="en-US" altLang="zh-CN" sz="2400" dirty="0"/>
                </a:p>
              </p:txBody>
            </p:sp>
            <p:sp>
              <p:nvSpPr>
                <p:cNvPr id="38951" name="Rectangle 99"/>
                <p:cNvSpPr/>
                <p:nvPr/>
              </p:nvSpPr>
              <p:spPr>
                <a:xfrm>
                  <a:off x="2710" y="3072"/>
                  <a:ext cx="899" cy="384"/>
                </a:xfrm>
                <a:prstGeom prst="rect">
                  <a:avLst/>
                </a:prstGeom>
                <a:noFill/>
                <a:ln w="7"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grpSp>
        <p:sp>
          <p:nvSpPr>
            <p:cNvPr id="38917" name="Rectangle 102"/>
            <p:cNvSpPr/>
            <p:nvPr/>
          </p:nvSpPr>
          <p:spPr>
            <a:xfrm>
              <a:off x="-3" y="381"/>
              <a:ext cx="3615" cy="3078"/>
            </a:xfrm>
            <a:prstGeom prst="rect">
              <a:avLst/>
            </a:prstGeom>
            <a:noFill/>
            <a:ln w="9525" cap="flat" cmpd="sng">
              <a:solidFill>
                <a:srgbClr val="A0A0A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ln/>
        </p:spPr>
        <p:txBody>
          <a:bodyPr vert="horz" wrap="square" lIns="91440" tIns="45720" rIns="91440" bIns="45720" anchor="ctr" anchorCtr="0"/>
          <a:p>
            <a:pPr eaLnBrk="1" hangingPunct="1"/>
            <a:r>
              <a:rPr lang="en-US" altLang="zh-CN" sz="3600" dirty="0"/>
              <a:t>3</a:t>
            </a:r>
            <a:r>
              <a:rPr lang="zh-CN" altLang="en-US" sz="3600" dirty="0"/>
              <a:t>、影响烧渣的物理化学特性的因素</a:t>
            </a:r>
            <a:endParaRPr lang="zh-CN" altLang="en-US" sz="3600" dirty="0"/>
          </a:p>
        </p:txBody>
      </p:sp>
      <p:sp>
        <p:nvSpPr>
          <p:cNvPr id="39939" name="Rectangle 3"/>
          <p:cNvSpPr>
            <a:spLocks noGrp="1"/>
          </p:cNvSpPr>
          <p:nvPr>
            <p:ph idx="1"/>
          </p:nvPr>
        </p:nvSpPr>
        <p:spPr>
          <a:ln/>
        </p:spPr>
        <p:txBody>
          <a:bodyPr vert="horz" wrap="square" lIns="91440" tIns="45720" rIns="91440" bIns="45720" anchor="t" anchorCtr="0"/>
          <a:p>
            <a:pPr eaLnBrk="1" hangingPunct="1"/>
            <a:r>
              <a:rPr lang="zh-CN" altLang="en-US" dirty="0"/>
              <a:t>原矿的硫铁矿含量</a:t>
            </a:r>
            <a:endParaRPr lang="zh-CN" altLang="en-US" dirty="0"/>
          </a:p>
          <a:p>
            <a:pPr eaLnBrk="1" hangingPunct="1"/>
            <a:r>
              <a:rPr lang="zh-CN" altLang="en-US" dirty="0"/>
              <a:t>原矿粒度</a:t>
            </a:r>
            <a:endParaRPr lang="zh-CN" altLang="en-US" dirty="0"/>
          </a:p>
          <a:p>
            <a:pPr eaLnBrk="1" hangingPunct="1"/>
            <a:r>
              <a:rPr lang="zh-CN" altLang="en-US" dirty="0"/>
              <a:t>焙烧温度</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62" name="Object 2"/>
          <p:cNvGraphicFramePr>
            <a:graphicFrameLocks noChangeAspect="1"/>
          </p:cNvGraphicFramePr>
          <p:nvPr/>
        </p:nvGraphicFramePr>
        <p:xfrm>
          <a:off x="762000" y="762000"/>
          <a:ext cx="7848600" cy="4473575"/>
        </p:xfrm>
        <a:graphic>
          <a:graphicData uri="http://schemas.openxmlformats.org/presentationml/2006/ole">
            <mc:AlternateContent xmlns:mc="http://schemas.openxmlformats.org/markup-compatibility/2006">
              <mc:Choice xmlns:v="urn:schemas-microsoft-com:vml" Requires="v">
                <p:oleObj spid="_x0000_s3076" name="" r:id="rId1" imgW="5497830" imgH="3138170" progId="Excel.Chart.8">
                  <p:embed/>
                </p:oleObj>
              </mc:Choice>
              <mc:Fallback>
                <p:oleObj name="" r:id="rId1" imgW="5497830" imgH="3138170" progId="Excel.Chart.8">
                  <p:embed/>
                  <p:pic>
                    <p:nvPicPr>
                      <p:cNvPr id="0" name="图片 3075"/>
                      <p:cNvPicPr/>
                      <p:nvPr/>
                    </p:nvPicPr>
                    <p:blipFill>
                      <a:blip r:embed="rId2"/>
                      <a:stretch>
                        <a:fillRect/>
                      </a:stretch>
                    </p:blipFill>
                    <p:spPr>
                      <a:xfrm>
                        <a:off x="762000" y="762000"/>
                        <a:ext cx="7848600" cy="4473575"/>
                      </a:xfrm>
                      <a:prstGeom prst="rect">
                        <a:avLst/>
                      </a:prstGeom>
                      <a:noFill/>
                      <a:ln w="38100">
                        <a:noFill/>
                        <a:miter/>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1986" name="Object 2"/>
          <p:cNvGraphicFramePr>
            <a:graphicFrameLocks noChangeAspect="1"/>
          </p:cNvGraphicFramePr>
          <p:nvPr/>
        </p:nvGraphicFramePr>
        <p:xfrm>
          <a:off x="762000" y="609600"/>
          <a:ext cx="7191375" cy="5105400"/>
        </p:xfrm>
        <a:graphic>
          <a:graphicData uri="http://schemas.openxmlformats.org/presentationml/2006/ole">
            <mc:AlternateContent xmlns:mc="http://schemas.openxmlformats.org/markup-compatibility/2006">
              <mc:Choice xmlns:v="urn:schemas-microsoft-com:vml" Requires="v">
                <p:oleObj spid="_x0000_s3077" name="" r:id="rId1" imgW="5497830" imgH="3138170" progId="Excel.Chart.8">
                  <p:embed/>
                </p:oleObj>
              </mc:Choice>
              <mc:Fallback>
                <p:oleObj name="" r:id="rId1" imgW="5497830" imgH="3138170" progId="Excel.Chart.8">
                  <p:embed/>
                  <p:pic>
                    <p:nvPicPr>
                      <p:cNvPr id="0" name="图片 3076"/>
                      <p:cNvPicPr/>
                      <p:nvPr/>
                    </p:nvPicPr>
                    <p:blipFill>
                      <a:blip r:embed="rId2"/>
                      <a:stretch>
                        <a:fillRect/>
                      </a:stretch>
                    </p:blipFill>
                    <p:spPr>
                      <a:xfrm>
                        <a:off x="762000" y="609600"/>
                        <a:ext cx="7191375" cy="5105400"/>
                      </a:xfrm>
                      <a:prstGeom prst="rect">
                        <a:avLst/>
                      </a:prstGeom>
                      <a:noFill/>
                      <a:ln w="38100">
                        <a:noFill/>
                        <a:miter/>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010" name="Object 2"/>
          <p:cNvGraphicFramePr>
            <a:graphicFrameLocks noChangeAspect="1"/>
          </p:cNvGraphicFramePr>
          <p:nvPr/>
        </p:nvGraphicFramePr>
        <p:xfrm>
          <a:off x="1143000" y="304800"/>
          <a:ext cx="6705600" cy="6110288"/>
        </p:xfrm>
        <a:graphic>
          <a:graphicData uri="http://schemas.openxmlformats.org/presentationml/2006/ole">
            <mc:AlternateContent xmlns:mc="http://schemas.openxmlformats.org/markup-compatibility/2006">
              <mc:Choice xmlns:v="urn:schemas-microsoft-com:vml" Requires="v">
                <p:oleObj spid="_x0000_s3078" name="" r:id="rId1" imgW="5497830" imgH="3138170" progId="Excel.Chart.8">
                  <p:embed/>
                </p:oleObj>
              </mc:Choice>
              <mc:Fallback>
                <p:oleObj name="" r:id="rId1" imgW="5497830" imgH="3138170" progId="Excel.Chart.8">
                  <p:embed/>
                  <p:pic>
                    <p:nvPicPr>
                      <p:cNvPr id="0" name="图片 3077"/>
                      <p:cNvPicPr/>
                      <p:nvPr/>
                    </p:nvPicPr>
                    <p:blipFill>
                      <a:blip r:embed="rId2"/>
                      <a:stretch>
                        <a:fillRect/>
                      </a:stretch>
                    </p:blipFill>
                    <p:spPr>
                      <a:xfrm>
                        <a:off x="1143000" y="304800"/>
                        <a:ext cx="6705600" cy="6110288"/>
                      </a:xfrm>
                      <a:prstGeom prst="rect">
                        <a:avLst/>
                      </a:prstGeom>
                      <a:noFill/>
                      <a:ln w="38100">
                        <a:noFill/>
                        <a:miter/>
                      </a:ln>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034" name="Object 2"/>
          <p:cNvGraphicFramePr>
            <a:graphicFrameLocks noChangeAspect="1"/>
          </p:cNvGraphicFramePr>
          <p:nvPr/>
        </p:nvGraphicFramePr>
        <p:xfrm>
          <a:off x="1219200" y="609600"/>
          <a:ext cx="6467475" cy="4876800"/>
        </p:xfrm>
        <a:graphic>
          <a:graphicData uri="http://schemas.openxmlformats.org/presentationml/2006/ole">
            <mc:AlternateContent xmlns:mc="http://schemas.openxmlformats.org/markup-compatibility/2006">
              <mc:Choice xmlns:v="urn:schemas-microsoft-com:vml" Requires="v">
                <p:oleObj spid="_x0000_s3079" name="" r:id="rId1" imgW="5407660" imgH="3138170" progId="Excel.Chart.8">
                  <p:embed/>
                </p:oleObj>
              </mc:Choice>
              <mc:Fallback>
                <p:oleObj name="" r:id="rId1" imgW="5407660" imgH="3138170" progId="Excel.Chart.8">
                  <p:embed/>
                  <p:pic>
                    <p:nvPicPr>
                      <p:cNvPr id="0" name="图片 3078"/>
                      <p:cNvPicPr/>
                      <p:nvPr/>
                    </p:nvPicPr>
                    <p:blipFill>
                      <a:blip r:embed="rId2"/>
                      <a:stretch>
                        <a:fillRect/>
                      </a:stretch>
                    </p:blipFill>
                    <p:spPr>
                      <a:xfrm>
                        <a:off x="1219200" y="609600"/>
                        <a:ext cx="6467475" cy="4876800"/>
                      </a:xfrm>
                      <a:prstGeom prst="rect">
                        <a:avLst/>
                      </a:prstGeom>
                      <a:noFill/>
                      <a:ln w="38100">
                        <a:noFill/>
                        <a:miter/>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ln/>
        </p:spPr>
        <p:txBody>
          <a:bodyPr vert="horz" wrap="square" lIns="91440" tIns="45720" rIns="91440" bIns="45720" anchor="ctr" anchorCtr="0"/>
          <a:p>
            <a:pPr eaLnBrk="1" hangingPunct="1"/>
            <a:r>
              <a:rPr lang="en-US" altLang="zh-CN" dirty="0"/>
              <a:t>1</a:t>
            </a:r>
            <a:r>
              <a:rPr lang="zh-CN" altLang="en-US" dirty="0"/>
              <a:t>、工业固废的分布特征</a:t>
            </a:r>
            <a:endParaRPr lang="zh-CN" altLang="en-US" dirty="0"/>
          </a:p>
        </p:txBody>
      </p:sp>
      <p:sp>
        <p:nvSpPr>
          <p:cNvPr id="8195" name="Rectangle 3"/>
          <p:cNvSpPr>
            <a:spLocks noGrp="1"/>
          </p:cNvSpPr>
          <p:nvPr>
            <p:ph idx="1"/>
          </p:nvPr>
        </p:nvSpPr>
        <p:spPr>
          <a:ln/>
        </p:spPr>
        <p:txBody>
          <a:bodyPr vert="horz" wrap="square" lIns="91440" tIns="45720" rIns="91440" bIns="45720" anchor="t" anchorCtr="0"/>
          <a:p>
            <a:pPr eaLnBrk="1" hangingPunct="1"/>
            <a:r>
              <a:rPr lang="zh-CN" altLang="en-US" dirty="0"/>
              <a:t>与工业结构相关</a:t>
            </a:r>
            <a:endParaRPr lang="zh-CN" altLang="en-US" dirty="0"/>
          </a:p>
          <a:p>
            <a:pPr eaLnBrk="1" hangingPunct="1"/>
            <a:r>
              <a:rPr lang="zh-CN" altLang="en-US" dirty="0"/>
              <a:t>行业影响</a:t>
            </a:r>
            <a:endParaRPr lang="zh-CN" altLang="en-US" dirty="0"/>
          </a:p>
          <a:p>
            <a:pPr eaLnBrk="1" hangingPunct="1"/>
            <a:r>
              <a:rPr lang="zh-CN" altLang="en-US" dirty="0"/>
              <a:t>区域、地域特征（工业布局）</a:t>
            </a:r>
            <a:endParaRPr lang="zh-CN" altLang="en-US" dirty="0"/>
          </a:p>
          <a:p>
            <a:pPr eaLnBrk="1" hangingPunct="1"/>
            <a:r>
              <a:rPr lang="zh-CN" altLang="en-US" dirty="0"/>
              <a:t>技术发展水平</a:t>
            </a:r>
            <a:endParaRPr lang="zh-CN" altLang="en-US" dirty="0"/>
          </a:p>
          <a:p>
            <a:pPr eaLnBrk="1" hangingPunct="1"/>
            <a:r>
              <a:rPr lang="zh-CN" altLang="en-US" dirty="0"/>
              <a:t>相对集中</a:t>
            </a:r>
            <a:endParaRPr lang="zh-CN" altLang="en-US" dirty="0"/>
          </a:p>
          <a:p>
            <a:pPr eaLnBrk="1" hangingPunct="1"/>
            <a:endParaRPr lang="zh-CN" altLang="en-US" dirty="0"/>
          </a:p>
          <a:p>
            <a:pPr eaLnBrk="1" hangingPunct="1">
              <a:buNone/>
            </a:pP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charRg st="0" end="8"/>
                                            </p:txEl>
                                          </p:spTgt>
                                        </p:tgtEl>
                                        <p:attrNameLst>
                                          <p:attrName>style.visibility</p:attrName>
                                        </p:attrNameLst>
                                      </p:cBhvr>
                                      <p:to>
                                        <p:strVal val="visible"/>
                                      </p:to>
                                    </p:set>
                                    <p:anim calcmode="lin" valueType="num">
                                      <p:cBhvr additive="base">
                                        <p:cTn id="13" dur="500" fill="hold"/>
                                        <p:tgtEl>
                                          <p:spTgt spid="8195">
                                            <p:txEl>
                                              <p:charRg st="0" end="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charRg st="0" end="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charRg st="8" end="13"/>
                                            </p:txEl>
                                          </p:spTgt>
                                        </p:tgtEl>
                                        <p:attrNameLst>
                                          <p:attrName>style.visibility</p:attrName>
                                        </p:attrNameLst>
                                      </p:cBhvr>
                                      <p:to>
                                        <p:strVal val="visible"/>
                                      </p:to>
                                    </p:set>
                                    <p:anim calcmode="lin" valueType="num">
                                      <p:cBhvr additive="base">
                                        <p:cTn id="19" dur="500" fill="hold"/>
                                        <p:tgtEl>
                                          <p:spTgt spid="8195">
                                            <p:txEl>
                                              <p:charRg st="8" end="1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charRg st="8" end="1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charRg st="13" end="27"/>
                                            </p:txEl>
                                          </p:spTgt>
                                        </p:tgtEl>
                                        <p:attrNameLst>
                                          <p:attrName>style.visibility</p:attrName>
                                        </p:attrNameLst>
                                      </p:cBhvr>
                                      <p:to>
                                        <p:strVal val="visible"/>
                                      </p:to>
                                    </p:set>
                                    <p:anim calcmode="lin" valueType="num">
                                      <p:cBhvr additive="base">
                                        <p:cTn id="25" dur="500" fill="hold"/>
                                        <p:tgtEl>
                                          <p:spTgt spid="8195">
                                            <p:txEl>
                                              <p:charRg st="13" end="2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charRg st="13" end="2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charRg st="27" end="34"/>
                                            </p:txEl>
                                          </p:spTgt>
                                        </p:tgtEl>
                                        <p:attrNameLst>
                                          <p:attrName>style.visibility</p:attrName>
                                        </p:attrNameLst>
                                      </p:cBhvr>
                                      <p:to>
                                        <p:strVal val="visible"/>
                                      </p:to>
                                    </p:set>
                                    <p:anim calcmode="lin" valueType="num">
                                      <p:cBhvr additive="base">
                                        <p:cTn id="31" dur="500" fill="hold"/>
                                        <p:tgtEl>
                                          <p:spTgt spid="8195">
                                            <p:txEl>
                                              <p:charRg st="27" end="3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charRg st="27" end="3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charRg st="34" end="39"/>
                                            </p:txEl>
                                          </p:spTgt>
                                        </p:tgtEl>
                                        <p:attrNameLst>
                                          <p:attrName>style.visibility</p:attrName>
                                        </p:attrNameLst>
                                      </p:cBhvr>
                                      <p:to>
                                        <p:strVal val="visible"/>
                                      </p:to>
                                    </p:set>
                                    <p:anim calcmode="lin" valueType="num">
                                      <p:cBhvr additive="base">
                                        <p:cTn id="37" dur="500" fill="hold"/>
                                        <p:tgtEl>
                                          <p:spTgt spid="8195">
                                            <p:txEl>
                                              <p:charRg st="34" end="3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charRg st="34" end="3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a:ln/>
        </p:spPr>
        <p:txBody>
          <a:bodyPr vert="horz" wrap="square" lIns="91440" tIns="45720" rIns="91440" bIns="45720" anchor="ctr" anchorCtr="0"/>
          <a:p>
            <a:pPr eaLnBrk="1" hangingPunct="1"/>
            <a:r>
              <a:rPr lang="en-US" altLang="zh-CN" dirty="0"/>
              <a:t>4</a:t>
            </a:r>
            <a:r>
              <a:rPr lang="zh-CN" altLang="en-US" dirty="0"/>
              <a:t>、资源化方向</a:t>
            </a:r>
            <a:endParaRPr lang="zh-CN" altLang="en-US" dirty="0"/>
          </a:p>
        </p:txBody>
      </p:sp>
      <p:sp>
        <p:nvSpPr>
          <p:cNvPr id="45059" name="Rectangle 3"/>
          <p:cNvSpPr>
            <a:spLocks noGrp="1"/>
          </p:cNvSpPr>
          <p:nvPr>
            <p:ph idx="1"/>
          </p:nvPr>
        </p:nvSpPr>
        <p:spPr>
          <a:xfrm>
            <a:off x="685800" y="1981200"/>
            <a:ext cx="2133600" cy="609600"/>
          </a:xfrm>
          <a:ln/>
        </p:spPr>
        <p:txBody>
          <a:bodyPr vert="horz" wrap="square" lIns="91440" tIns="45720" rIns="91440" bIns="45720" anchor="t" anchorCtr="0"/>
          <a:p>
            <a:pPr eaLnBrk="1" hangingPunct="1"/>
            <a:r>
              <a:rPr lang="zh-CN" altLang="en-US" sz="2800" dirty="0"/>
              <a:t>直接炼铁</a:t>
            </a:r>
            <a:endParaRPr lang="zh-CN" altLang="en-US" sz="2800" dirty="0"/>
          </a:p>
        </p:txBody>
      </p:sp>
      <p:sp>
        <p:nvSpPr>
          <p:cNvPr id="45060" name="Text Box 4"/>
          <p:cNvSpPr txBox="1"/>
          <p:nvPr/>
        </p:nvSpPr>
        <p:spPr>
          <a:xfrm>
            <a:off x="3429000" y="2438400"/>
            <a:ext cx="2590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铁品位</a:t>
            </a:r>
            <a:endParaRPr lang="zh-CN" altLang="en-US" sz="2800" dirty="0">
              <a:solidFill>
                <a:srgbClr val="FFFFFF"/>
              </a:solidFill>
            </a:endParaRPr>
          </a:p>
        </p:txBody>
      </p:sp>
      <p:sp>
        <p:nvSpPr>
          <p:cNvPr id="45061" name="Text Box 5"/>
          <p:cNvSpPr txBox="1"/>
          <p:nvPr/>
        </p:nvSpPr>
        <p:spPr>
          <a:xfrm>
            <a:off x="3352800" y="1905000"/>
            <a:ext cx="2590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硫含量</a:t>
            </a:r>
            <a:endParaRPr lang="zh-CN" altLang="en-US" sz="2800" dirty="0">
              <a:solidFill>
                <a:srgbClr val="FFFFFF"/>
              </a:solidFill>
            </a:endParaRPr>
          </a:p>
        </p:txBody>
      </p:sp>
      <p:sp>
        <p:nvSpPr>
          <p:cNvPr id="45062" name="Text Box 6"/>
          <p:cNvSpPr txBox="1"/>
          <p:nvPr/>
        </p:nvSpPr>
        <p:spPr>
          <a:xfrm>
            <a:off x="3505200" y="2895600"/>
            <a:ext cx="2590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其他重金属</a:t>
            </a:r>
            <a:endParaRPr lang="zh-CN" altLang="en-US" sz="2800" dirty="0">
              <a:solidFill>
                <a:srgbClr val="FFFFFF"/>
              </a:solidFill>
            </a:endParaRPr>
          </a:p>
        </p:txBody>
      </p:sp>
      <p:sp>
        <p:nvSpPr>
          <p:cNvPr id="45063" name="AutoShape 7"/>
          <p:cNvSpPr/>
          <p:nvPr/>
        </p:nvSpPr>
        <p:spPr>
          <a:xfrm>
            <a:off x="3124200" y="2133600"/>
            <a:ext cx="685800" cy="990600"/>
          </a:xfrm>
          <a:prstGeom prst="leftBrace">
            <a:avLst>
              <a:gd name="adj1" fmla="val 12037"/>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45064" name="Rectangle 8"/>
          <p:cNvSpPr/>
          <p:nvPr/>
        </p:nvSpPr>
        <p:spPr>
          <a:xfrm>
            <a:off x="685800" y="3505200"/>
            <a:ext cx="2133600" cy="609600"/>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r>
              <a:rPr lang="zh-CN" altLang="en-US" sz="2800" dirty="0"/>
              <a:t>铁红</a:t>
            </a:r>
            <a:endParaRPr lang="zh-CN" altLang="en-US" sz="2800" dirty="0"/>
          </a:p>
        </p:txBody>
      </p:sp>
      <p:sp>
        <p:nvSpPr>
          <p:cNvPr id="45065" name="Rectangle 9"/>
          <p:cNvSpPr/>
          <p:nvPr/>
        </p:nvSpPr>
        <p:spPr>
          <a:xfrm>
            <a:off x="609600" y="4191000"/>
            <a:ext cx="5486400" cy="609600"/>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r>
              <a:rPr lang="zh-CN" altLang="en-US" sz="2800" dirty="0"/>
              <a:t>高纯氧化铁（磁性材料）</a:t>
            </a:r>
            <a:endParaRPr lang="zh-CN" altLang="en-US" sz="2800" dirty="0"/>
          </a:p>
        </p:txBody>
      </p:sp>
      <p:sp>
        <p:nvSpPr>
          <p:cNvPr id="45066" name="Rectangle 10"/>
          <p:cNvSpPr/>
          <p:nvPr/>
        </p:nvSpPr>
        <p:spPr>
          <a:xfrm>
            <a:off x="685800" y="5486400"/>
            <a:ext cx="5486400" cy="609600"/>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r>
              <a:rPr lang="zh-CN" altLang="en-US" sz="2800" dirty="0"/>
              <a:t>贵金属回收</a:t>
            </a:r>
            <a:endParaRPr lang="zh-CN" altLang="en-US" sz="2800" dirty="0"/>
          </a:p>
        </p:txBody>
      </p:sp>
      <p:sp>
        <p:nvSpPr>
          <p:cNvPr id="45067" name="Rectangle 11"/>
          <p:cNvSpPr/>
          <p:nvPr/>
        </p:nvSpPr>
        <p:spPr>
          <a:xfrm>
            <a:off x="609600" y="4800600"/>
            <a:ext cx="5486400" cy="609600"/>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r>
              <a:rPr lang="zh-CN" altLang="en-US" sz="2800" dirty="0"/>
              <a:t>水处理剂</a:t>
            </a:r>
            <a:endParaRPr lang="zh-CN" alt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p:nvPr>
        </p:nvSpPr>
        <p:spPr>
          <a:ln/>
        </p:spPr>
        <p:txBody>
          <a:bodyPr vert="horz" wrap="square" lIns="91440" tIns="45720" rIns="91440" bIns="45720" anchor="ctr" anchorCtr="0"/>
          <a:p>
            <a:pPr eaLnBrk="1" hangingPunct="1"/>
            <a:r>
              <a:rPr lang="zh-CN" altLang="en-US" dirty="0"/>
              <a:t>第五节、粉煤灰</a:t>
            </a:r>
            <a:endParaRPr lang="zh-CN" altLang="en-US" dirty="0"/>
          </a:p>
        </p:txBody>
      </p:sp>
      <p:sp>
        <p:nvSpPr>
          <p:cNvPr id="46083" name="Rectangle 3"/>
          <p:cNvSpPr>
            <a:spLocks noGrp="1"/>
          </p:cNvSpPr>
          <p:nvPr>
            <p:ph idx="1"/>
          </p:nvPr>
        </p:nvSpPr>
        <p:spPr>
          <a:ln/>
        </p:spPr>
        <p:txBody>
          <a:bodyPr vert="horz" wrap="square" lIns="91440" tIns="45720" rIns="91440" bIns="45720" anchor="t" anchorCtr="0"/>
          <a:p>
            <a:pPr eaLnBrk="1" hangingPunct="1"/>
            <a:r>
              <a:rPr lang="zh-CN" altLang="en-US" dirty="0"/>
              <a:t>煤粉高温燃烧后形成的类似于火山绘制的混合材料。</a:t>
            </a:r>
            <a:endParaRPr lang="zh-CN" altLang="en-US" dirty="0"/>
          </a:p>
          <a:p>
            <a:pPr eaLnBrk="1" hangingPunct="1"/>
            <a:r>
              <a:rPr lang="zh-CN" altLang="en-US" dirty="0"/>
              <a:t>来源于燃煤厂、冶炼厂、化工厂</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a:ln/>
        </p:spPr>
        <p:txBody>
          <a:bodyPr vert="horz" wrap="square" lIns="91440" tIns="45720" rIns="91440" bIns="45720" anchor="ctr" anchorCtr="0"/>
          <a:p>
            <a:pPr eaLnBrk="1" hangingPunct="1"/>
            <a:r>
              <a:rPr lang="en-US" altLang="zh-CN" dirty="0"/>
              <a:t>1</a:t>
            </a:r>
            <a:r>
              <a:rPr lang="zh-CN" altLang="en-US" dirty="0"/>
              <a:t>、形成机理</a:t>
            </a:r>
            <a:endParaRPr lang="zh-CN" altLang="en-US" dirty="0"/>
          </a:p>
        </p:txBody>
      </p:sp>
      <p:sp>
        <p:nvSpPr>
          <p:cNvPr id="47107" name="Rectangle 3"/>
          <p:cNvSpPr>
            <a:spLocks noGrp="1"/>
          </p:cNvSpPr>
          <p:nvPr>
            <p:ph idx="1"/>
          </p:nvPr>
        </p:nvSpPr>
        <p:spPr>
          <a:ln/>
        </p:spPr>
        <p:txBody>
          <a:bodyPr vert="horz" wrap="square" lIns="91440" tIns="45720" rIns="91440" bIns="45720" anchor="t" anchorCtr="0"/>
          <a:p>
            <a:pPr eaLnBrk="1" hangingPunct="1"/>
            <a:r>
              <a:rPr lang="zh-CN" altLang="en-US" sz="2800" dirty="0"/>
              <a:t>粉碎的煤粉在高温状态下快速燃烧所剩余的不燃物。</a:t>
            </a:r>
            <a:endParaRPr lang="zh-CN" altLang="en-US" sz="2800" dirty="0"/>
          </a:p>
          <a:p>
            <a:pPr eaLnBrk="1" hangingPunct="1"/>
            <a:r>
              <a:rPr lang="zh-CN" altLang="en-US" sz="2800" dirty="0"/>
              <a:t>这些不燃物由二氧化硅和三氧化铝等组成。</a:t>
            </a:r>
            <a:endParaRPr lang="zh-CN" altLang="en-US" sz="2800" dirty="0"/>
          </a:p>
          <a:p>
            <a:pPr eaLnBrk="1" hangingPunct="1"/>
            <a:r>
              <a:rPr lang="zh-CN" altLang="en-US" sz="2800" dirty="0"/>
              <a:t>快速燃烧产生的气体在不燃物内膨胀而形成微孔。</a:t>
            </a:r>
            <a:endParaRPr lang="zh-CN" altLang="en-US" sz="2800" dirty="0"/>
          </a:p>
          <a:p>
            <a:pPr eaLnBrk="1" hangingPunct="1"/>
            <a:r>
              <a:rPr lang="zh-CN" altLang="en-US" sz="2800" dirty="0"/>
              <a:t>高温熔融体的表面张力作用使部分不燃物形成光滑的的球体，未来得及冷却的颗粒碰撞形成粗糙的聚合颗粒。</a:t>
            </a:r>
            <a:endParaRPr lang="zh-CN" alt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a:ln/>
        </p:spPr>
        <p:txBody>
          <a:bodyPr vert="horz" wrap="square" lIns="91440" tIns="45720" rIns="91440" bIns="45720" anchor="ctr" anchorCtr="0"/>
          <a:p>
            <a:pPr eaLnBrk="1" hangingPunct="1"/>
            <a:r>
              <a:rPr lang="en-US" altLang="zh-CN" dirty="0"/>
              <a:t>2</a:t>
            </a:r>
            <a:r>
              <a:rPr lang="zh-CN" altLang="en-US" dirty="0"/>
              <a:t>、粉煤灰的特性</a:t>
            </a:r>
            <a:endParaRPr lang="zh-CN" altLang="en-US" dirty="0"/>
          </a:p>
        </p:txBody>
      </p:sp>
      <p:sp>
        <p:nvSpPr>
          <p:cNvPr id="48131" name="Rectangle 3"/>
          <p:cNvSpPr>
            <a:spLocks noGrp="1"/>
          </p:cNvSpPr>
          <p:nvPr>
            <p:ph idx="1"/>
          </p:nvPr>
        </p:nvSpPr>
        <p:spPr>
          <a:xfrm>
            <a:off x="685800" y="1981200"/>
            <a:ext cx="7772400" cy="2438400"/>
          </a:xfrm>
          <a:ln/>
        </p:spPr>
        <p:txBody>
          <a:bodyPr vert="horz" wrap="square" lIns="91440" tIns="45720" rIns="91440" bIns="45720" anchor="t" anchorCtr="0"/>
          <a:p>
            <a:pPr eaLnBrk="1" hangingPunct="1"/>
            <a:r>
              <a:rPr lang="zh-CN" altLang="en-US" dirty="0"/>
              <a:t>化学组成：</a:t>
            </a:r>
            <a:r>
              <a:rPr lang="en-US" altLang="zh-CN" dirty="0"/>
              <a:t>SiO</a:t>
            </a:r>
            <a:r>
              <a:rPr lang="en-US" altLang="zh-CN" baseline="-25000" dirty="0"/>
              <a:t>2</a:t>
            </a:r>
            <a:r>
              <a:rPr lang="en-US" altLang="zh-CN" dirty="0"/>
              <a:t> </a:t>
            </a:r>
            <a:r>
              <a:rPr lang="zh-CN" altLang="en-US" dirty="0"/>
              <a:t>、</a:t>
            </a:r>
            <a:r>
              <a:rPr lang="en-US" altLang="zh-CN" dirty="0"/>
              <a:t>Al</a:t>
            </a:r>
            <a:r>
              <a:rPr lang="en-US" altLang="zh-CN" baseline="-25000" dirty="0"/>
              <a:t>2</a:t>
            </a:r>
            <a:r>
              <a:rPr lang="en-US" altLang="zh-CN" dirty="0"/>
              <a:t>O</a:t>
            </a:r>
            <a:r>
              <a:rPr lang="en-US" altLang="zh-CN" baseline="-25000" dirty="0"/>
              <a:t>3</a:t>
            </a:r>
            <a:r>
              <a:rPr lang="zh-CN" altLang="en-US" baseline="-25000" dirty="0"/>
              <a:t>、</a:t>
            </a:r>
            <a:r>
              <a:rPr lang="en-US" altLang="zh-CN" dirty="0"/>
              <a:t>Fe</a:t>
            </a:r>
            <a:r>
              <a:rPr lang="en-US" altLang="zh-CN" baseline="-25000" dirty="0"/>
              <a:t>2</a:t>
            </a:r>
            <a:r>
              <a:rPr lang="en-US" altLang="zh-CN" dirty="0"/>
              <a:t>O</a:t>
            </a:r>
            <a:r>
              <a:rPr lang="en-US" altLang="zh-CN" baseline="-25000" dirty="0"/>
              <a:t>3</a:t>
            </a:r>
            <a:r>
              <a:rPr lang="zh-CN" altLang="en-US" baseline="-25000" dirty="0"/>
              <a:t>、</a:t>
            </a:r>
            <a:r>
              <a:rPr lang="en-US" altLang="zh-CN" dirty="0"/>
              <a:t>CaO</a:t>
            </a:r>
            <a:r>
              <a:rPr lang="zh-CN" altLang="en-US" dirty="0"/>
              <a:t>、</a:t>
            </a:r>
            <a:r>
              <a:rPr lang="en-US" altLang="zh-CN" dirty="0"/>
              <a:t>C</a:t>
            </a:r>
            <a:r>
              <a:rPr lang="zh-CN" altLang="en-US" dirty="0"/>
              <a:t>等</a:t>
            </a:r>
            <a:endParaRPr lang="zh-CN" altLang="en-US" dirty="0"/>
          </a:p>
          <a:p>
            <a:pPr eaLnBrk="1" hangingPunct="1"/>
            <a:r>
              <a:rPr lang="zh-CN" altLang="en-US" dirty="0"/>
              <a:t>烧失量</a:t>
            </a:r>
            <a:endParaRPr lang="zh-CN" altLang="en-US" dirty="0"/>
          </a:p>
          <a:p>
            <a:pPr eaLnBrk="1" hangingPunct="1"/>
            <a:r>
              <a:rPr lang="zh-CN" altLang="en-US" dirty="0"/>
              <a:t>矿物组成</a:t>
            </a:r>
            <a:endParaRPr lang="zh-CN" altLang="en-US" baseline="-25000" dirty="0"/>
          </a:p>
        </p:txBody>
      </p:sp>
      <p:sp>
        <p:nvSpPr>
          <p:cNvPr id="48132" name="Text Box 4"/>
          <p:cNvSpPr txBox="1"/>
          <p:nvPr/>
        </p:nvSpPr>
        <p:spPr>
          <a:xfrm>
            <a:off x="3352800" y="4191000"/>
            <a:ext cx="19812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结晶形</a:t>
            </a:r>
            <a:endParaRPr lang="zh-CN" altLang="en-US" sz="2800" dirty="0">
              <a:solidFill>
                <a:srgbClr val="FFFFFF"/>
              </a:solidFill>
            </a:endParaRPr>
          </a:p>
        </p:txBody>
      </p:sp>
      <p:sp>
        <p:nvSpPr>
          <p:cNvPr id="48133" name="Text Box 5"/>
          <p:cNvSpPr txBox="1"/>
          <p:nvPr/>
        </p:nvSpPr>
        <p:spPr>
          <a:xfrm>
            <a:off x="3276600" y="3505200"/>
            <a:ext cx="18288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无定形</a:t>
            </a:r>
            <a:endParaRPr lang="zh-CN" altLang="en-US" sz="2800" dirty="0">
              <a:solidFill>
                <a:srgbClr val="FFFFFF"/>
              </a:solidFill>
            </a:endParaRPr>
          </a:p>
        </p:txBody>
      </p:sp>
      <p:sp>
        <p:nvSpPr>
          <p:cNvPr id="48134" name="Text Box 6"/>
          <p:cNvSpPr txBox="1"/>
          <p:nvPr/>
        </p:nvSpPr>
        <p:spPr>
          <a:xfrm>
            <a:off x="5257800" y="3581400"/>
            <a:ext cx="19812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莫来石</a:t>
            </a:r>
            <a:endParaRPr lang="zh-CN" altLang="en-US" sz="2800" dirty="0">
              <a:solidFill>
                <a:srgbClr val="FFFFFF"/>
              </a:solidFill>
            </a:endParaRPr>
          </a:p>
        </p:txBody>
      </p:sp>
      <p:sp>
        <p:nvSpPr>
          <p:cNvPr id="48135" name="Text Box 7"/>
          <p:cNvSpPr txBox="1"/>
          <p:nvPr/>
        </p:nvSpPr>
        <p:spPr>
          <a:xfrm>
            <a:off x="5334000" y="3943350"/>
            <a:ext cx="19812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石英</a:t>
            </a:r>
            <a:endParaRPr lang="zh-CN" altLang="en-US" sz="2800" dirty="0">
              <a:solidFill>
                <a:srgbClr val="FFFFFF"/>
              </a:solidFill>
            </a:endParaRPr>
          </a:p>
        </p:txBody>
      </p:sp>
      <p:sp>
        <p:nvSpPr>
          <p:cNvPr id="48136" name="Text Box 8"/>
          <p:cNvSpPr txBox="1"/>
          <p:nvPr/>
        </p:nvSpPr>
        <p:spPr>
          <a:xfrm>
            <a:off x="5334000" y="4343400"/>
            <a:ext cx="1905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云母</a:t>
            </a:r>
            <a:endParaRPr lang="zh-CN" altLang="en-US" sz="2800" dirty="0">
              <a:solidFill>
                <a:srgbClr val="FFFFFF"/>
              </a:solidFill>
            </a:endParaRPr>
          </a:p>
        </p:txBody>
      </p:sp>
      <p:sp>
        <p:nvSpPr>
          <p:cNvPr id="48137" name="Text Box 9"/>
          <p:cNvSpPr txBox="1"/>
          <p:nvPr/>
        </p:nvSpPr>
        <p:spPr>
          <a:xfrm>
            <a:off x="5410200" y="4724400"/>
            <a:ext cx="1905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长石</a:t>
            </a:r>
            <a:endParaRPr lang="zh-CN" altLang="en-US" sz="2800" dirty="0">
              <a:solidFill>
                <a:srgbClr val="FFFFFF"/>
              </a:solidFill>
            </a:endParaRPr>
          </a:p>
        </p:txBody>
      </p:sp>
      <p:sp>
        <p:nvSpPr>
          <p:cNvPr id="48138" name="AutoShape 10"/>
          <p:cNvSpPr/>
          <p:nvPr/>
        </p:nvSpPr>
        <p:spPr>
          <a:xfrm>
            <a:off x="3200400" y="3581400"/>
            <a:ext cx="533400" cy="990600"/>
          </a:xfrm>
          <a:prstGeom prst="leftBrace">
            <a:avLst>
              <a:gd name="adj1" fmla="val 15476"/>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48139" name="AutoShape 11"/>
          <p:cNvSpPr/>
          <p:nvPr/>
        </p:nvSpPr>
        <p:spPr>
          <a:xfrm>
            <a:off x="4953000" y="3886200"/>
            <a:ext cx="609600" cy="1524000"/>
          </a:xfrm>
          <a:prstGeom prst="leftBrace">
            <a:avLst>
              <a:gd name="adj1" fmla="val 20833"/>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48140" name="Text Box 12"/>
          <p:cNvSpPr txBox="1"/>
          <p:nvPr/>
        </p:nvSpPr>
        <p:spPr>
          <a:xfrm>
            <a:off x="5410200" y="5181600"/>
            <a:ext cx="1905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磁铁矿等</a:t>
            </a:r>
            <a:endParaRPr lang="zh-CN" altLang="en-US" sz="2800" dirty="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a:ln/>
        </p:spPr>
        <p:txBody>
          <a:bodyPr vert="horz" wrap="square" lIns="91440" tIns="45720" rIns="91440" bIns="45720" anchor="ctr" anchorCtr="0"/>
          <a:p>
            <a:pPr eaLnBrk="1" hangingPunct="1"/>
            <a:r>
              <a:rPr lang="en-US" altLang="zh-CN" dirty="0"/>
              <a:t>2</a:t>
            </a:r>
            <a:r>
              <a:rPr lang="zh-CN" altLang="en-US" dirty="0"/>
              <a:t>、粉煤灰的特性</a:t>
            </a:r>
            <a:endParaRPr lang="zh-CN" altLang="en-US" dirty="0"/>
          </a:p>
        </p:txBody>
      </p:sp>
      <p:sp>
        <p:nvSpPr>
          <p:cNvPr id="49155" name="Rectangle 3"/>
          <p:cNvSpPr>
            <a:spLocks noGrp="1"/>
          </p:cNvSpPr>
          <p:nvPr>
            <p:ph idx="1"/>
          </p:nvPr>
        </p:nvSpPr>
        <p:spPr>
          <a:xfrm>
            <a:off x="838200" y="2438400"/>
            <a:ext cx="2819400" cy="762000"/>
          </a:xfrm>
          <a:ln/>
        </p:spPr>
        <p:txBody>
          <a:bodyPr vert="horz" wrap="square" lIns="91440" tIns="45720" rIns="91440" bIns="45720" anchor="t" anchorCtr="0"/>
          <a:p>
            <a:pPr eaLnBrk="1" hangingPunct="1">
              <a:buNone/>
            </a:pPr>
            <a:r>
              <a:rPr lang="zh-CN" altLang="en-US" dirty="0"/>
              <a:t>粒度与粒形</a:t>
            </a:r>
            <a:endParaRPr lang="zh-CN" altLang="en-US" dirty="0"/>
          </a:p>
        </p:txBody>
      </p:sp>
      <p:sp>
        <p:nvSpPr>
          <p:cNvPr id="49156" name="Text Box 4"/>
          <p:cNvSpPr txBox="1"/>
          <p:nvPr/>
        </p:nvSpPr>
        <p:spPr>
          <a:xfrm>
            <a:off x="3124200" y="1981200"/>
            <a:ext cx="2286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细</a:t>
            </a:r>
            <a:endParaRPr lang="zh-CN" altLang="en-US" sz="2800" dirty="0">
              <a:solidFill>
                <a:srgbClr val="FFFFFF"/>
              </a:solidFill>
            </a:endParaRPr>
          </a:p>
        </p:txBody>
      </p:sp>
      <p:sp>
        <p:nvSpPr>
          <p:cNvPr id="49157" name="Text Box 5"/>
          <p:cNvSpPr txBox="1"/>
          <p:nvPr/>
        </p:nvSpPr>
        <p:spPr>
          <a:xfrm>
            <a:off x="3276600" y="2590800"/>
            <a:ext cx="3048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球状、不规则状</a:t>
            </a:r>
            <a:endParaRPr lang="zh-CN" altLang="en-US" sz="2800" dirty="0">
              <a:solidFill>
                <a:srgbClr val="FFFFFF"/>
              </a:solidFill>
            </a:endParaRPr>
          </a:p>
        </p:txBody>
      </p:sp>
      <p:sp>
        <p:nvSpPr>
          <p:cNvPr id="49158" name="Text Box 6"/>
          <p:cNvSpPr txBox="1"/>
          <p:nvPr/>
        </p:nvSpPr>
        <p:spPr>
          <a:xfrm>
            <a:off x="3124200" y="3200400"/>
            <a:ext cx="3048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微孔</a:t>
            </a:r>
            <a:endParaRPr lang="zh-CN" altLang="en-US" sz="2800" dirty="0">
              <a:solidFill>
                <a:srgbClr val="FFFFFF"/>
              </a:solidFill>
            </a:endParaRPr>
          </a:p>
        </p:txBody>
      </p:sp>
      <p:sp>
        <p:nvSpPr>
          <p:cNvPr id="49159" name="AutoShape 7"/>
          <p:cNvSpPr/>
          <p:nvPr/>
        </p:nvSpPr>
        <p:spPr>
          <a:xfrm>
            <a:off x="3124200" y="2133600"/>
            <a:ext cx="381000" cy="1371600"/>
          </a:xfrm>
          <a:prstGeom prst="leftBrace">
            <a:avLst>
              <a:gd name="adj1" fmla="val 30000"/>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49160" name="Rectangle 8"/>
          <p:cNvSpPr/>
          <p:nvPr/>
        </p:nvSpPr>
        <p:spPr>
          <a:xfrm>
            <a:off x="609600" y="4419600"/>
            <a:ext cx="2819400" cy="762000"/>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buNone/>
            </a:pPr>
            <a:r>
              <a:rPr lang="zh-CN" altLang="en-US" dirty="0"/>
              <a:t>物理化学特征</a:t>
            </a:r>
            <a:endParaRPr lang="zh-CN" altLang="en-US" dirty="0"/>
          </a:p>
        </p:txBody>
      </p:sp>
      <p:sp>
        <p:nvSpPr>
          <p:cNvPr id="49161" name="Text Box 9"/>
          <p:cNvSpPr txBox="1"/>
          <p:nvPr/>
        </p:nvSpPr>
        <p:spPr>
          <a:xfrm>
            <a:off x="3429000" y="3886200"/>
            <a:ext cx="22860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活性</a:t>
            </a:r>
            <a:endParaRPr lang="zh-CN" altLang="en-US" sz="2800" dirty="0">
              <a:solidFill>
                <a:srgbClr val="FFFFFF"/>
              </a:solidFill>
            </a:endParaRPr>
          </a:p>
        </p:txBody>
      </p:sp>
      <p:sp>
        <p:nvSpPr>
          <p:cNvPr id="49162" name="Text Box 10"/>
          <p:cNvSpPr txBox="1"/>
          <p:nvPr/>
        </p:nvSpPr>
        <p:spPr>
          <a:xfrm>
            <a:off x="3505200" y="4572000"/>
            <a:ext cx="1981200" cy="860425"/>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密度与钙含量相关</a:t>
            </a:r>
            <a:endParaRPr lang="zh-CN" altLang="en-US" sz="2800" dirty="0">
              <a:solidFill>
                <a:srgbClr val="FFFFFF"/>
              </a:solidFill>
            </a:endParaRPr>
          </a:p>
        </p:txBody>
      </p:sp>
      <p:sp>
        <p:nvSpPr>
          <p:cNvPr id="49163" name="Text Box 11"/>
          <p:cNvSpPr txBox="1"/>
          <p:nvPr/>
        </p:nvSpPr>
        <p:spPr>
          <a:xfrm>
            <a:off x="5410200" y="4267200"/>
            <a:ext cx="35052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chemeClr val="tx2"/>
                </a:solidFill>
              </a:rPr>
              <a:t>钙含量高，密度大</a:t>
            </a:r>
            <a:endParaRPr lang="zh-CN" altLang="en-US" sz="2800" dirty="0">
              <a:solidFill>
                <a:schemeClr val="tx2"/>
              </a:solidFill>
            </a:endParaRPr>
          </a:p>
        </p:txBody>
      </p:sp>
      <p:sp>
        <p:nvSpPr>
          <p:cNvPr id="49164" name="Text Box 12"/>
          <p:cNvSpPr txBox="1"/>
          <p:nvPr/>
        </p:nvSpPr>
        <p:spPr>
          <a:xfrm>
            <a:off x="5410200" y="5029200"/>
            <a:ext cx="35052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chemeClr val="tx2"/>
                </a:solidFill>
              </a:rPr>
              <a:t>钙含量低，密度小</a:t>
            </a:r>
            <a:endParaRPr lang="zh-CN" altLang="en-US" sz="2800" dirty="0">
              <a:solidFill>
                <a:schemeClr val="tx2"/>
              </a:solidFill>
            </a:endParaRPr>
          </a:p>
        </p:txBody>
      </p:sp>
      <p:sp>
        <p:nvSpPr>
          <p:cNvPr id="49165" name="AutoShape 13"/>
          <p:cNvSpPr/>
          <p:nvPr/>
        </p:nvSpPr>
        <p:spPr>
          <a:xfrm>
            <a:off x="5486400" y="4419600"/>
            <a:ext cx="228600" cy="990600"/>
          </a:xfrm>
          <a:prstGeom prst="leftBrace">
            <a:avLst>
              <a:gd name="adj1" fmla="val 36111"/>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49166" name="AutoShape 14"/>
          <p:cNvSpPr/>
          <p:nvPr/>
        </p:nvSpPr>
        <p:spPr>
          <a:xfrm>
            <a:off x="3352800" y="4114800"/>
            <a:ext cx="381000" cy="1143000"/>
          </a:xfrm>
          <a:prstGeom prst="leftBrace">
            <a:avLst>
              <a:gd name="adj1" fmla="val 25000"/>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a:xfrm>
            <a:off x="609600" y="304800"/>
            <a:ext cx="7772400" cy="1143000"/>
          </a:xfrm>
          <a:ln/>
        </p:spPr>
        <p:txBody>
          <a:bodyPr vert="horz" wrap="square" lIns="91440" tIns="45720" rIns="91440" bIns="45720" anchor="ctr" anchorCtr="0"/>
          <a:p>
            <a:pPr eaLnBrk="1" hangingPunct="1"/>
            <a:r>
              <a:rPr lang="en-US" altLang="zh-CN" dirty="0"/>
              <a:t>3</a:t>
            </a:r>
            <a:r>
              <a:rPr lang="zh-CN" altLang="en-US" dirty="0"/>
              <a:t>、用途</a:t>
            </a:r>
            <a:endParaRPr lang="zh-CN" altLang="en-US" dirty="0"/>
          </a:p>
        </p:txBody>
      </p:sp>
      <p:sp>
        <p:nvSpPr>
          <p:cNvPr id="50179" name="Rectangle 3"/>
          <p:cNvSpPr>
            <a:spLocks noGrp="1"/>
          </p:cNvSpPr>
          <p:nvPr>
            <p:ph idx="1"/>
          </p:nvPr>
        </p:nvSpPr>
        <p:spPr>
          <a:xfrm>
            <a:off x="2286000" y="1905000"/>
            <a:ext cx="1371600" cy="762000"/>
          </a:xfrm>
          <a:ln/>
        </p:spPr>
        <p:txBody>
          <a:bodyPr vert="horz" wrap="square" lIns="91440" tIns="45720" rIns="91440" bIns="45720" anchor="t" anchorCtr="0"/>
          <a:p>
            <a:pPr eaLnBrk="1" hangingPunct="1">
              <a:buNone/>
            </a:pPr>
            <a:r>
              <a:rPr lang="zh-CN" altLang="en-US" dirty="0"/>
              <a:t>建材</a:t>
            </a:r>
            <a:endParaRPr lang="zh-CN" altLang="en-US" dirty="0"/>
          </a:p>
        </p:txBody>
      </p:sp>
      <p:sp>
        <p:nvSpPr>
          <p:cNvPr id="50180" name="Text Box 4"/>
          <p:cNvSpPr txBox="1"/>
          <p:nvPr/>
        </p:nvSpPr>
        <p:spPr>
          <a:xfrm>
            <a:off x="3962400" y="14478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砖</a:t>
            </a:r>
            <a:endParaRPr lang="zh-CN" altLang="en-US" sz="2800" dirty="0">
              <a:solidFill>
                <a:srgbClr val="FFFFFF"/>
              </a:solidFill>
            </a:endParaRPr>
          </a:p>
        </p:txBody>
      </p:sp>
      <p:sp>
        <p:nvSpPr>
          <p:cNvPr id="50181" name="Text Box 5"/>
          <p:cNvSpPr txBox="1"/>
          <p:nvPr/>
        </p:nvSpPr>
        <p:spPr>
          <a:xfrm>
            <a:off x="4038600" y="19812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混凝土</a:t>
            </a:r>
            <a:endParaRPr lang="zh-CN" altLang="en-US" sz="2800" dirty="0">
              <a:solidFill>
                <a:srgbClr val="FFFFFF"/>
              </a:solidFill>
            </a:endParaRPr>
          </a:p>
        </p:txBody>
      </p:sp>
      <p:sp>
        <p:nvSpPr>
          <p:cNvPr id="50182" name="Text Box 6"/>
          <p:cNvSpPr txBox="1"/>
          <p:nvPr/>
        </p:nvSpPr>
        <p:spPr>
          <a:xfrm>
            <a:off x="5791200" y="14478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chemeClr val="tx2"/>
                </a:solidFill>
              </a:rPr>
              <a:t>增强</a:t>
            </a:r>
            <a:endParaRPr lang="zh-CN" altLang="en-US" sz="2800" dirty="0">
              <a:solidFill>
                <a:schemeClr val="tx2"/>
              </a:solidFill>
            </a:endParaRPr>
          </a:p>
        </p:txBody>
      </p:sp>
      <p:sp>
        <p:nvSpPr>
          <p:cNvPr id="50183" name="Text Box 7"/>
          <p:cNvSpPr txBox="1"/>
          <p:nvPr/>
        </p:nvSpPr>
        <p:spPr>
          <a:xfrm>
            <a:off x="5791200" y="19812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chemeClr val="tx2"/>
                </a:solidFill>
              </a:rPr>
              <a:t>抗裂</a:t>
            </a:r>
            <a:endParaRPr lang="zh-CN" altLang="en-US" sz="2800" dirty="0">
              <a:solidFill>
                <a:schemeClr val="tx2"/>
              </a:solidFill>
            </a:endParaRPr>
          </a:p>
        </p:txBody>
      </p:sp>
      <p:sp>
        <p:nvSpPr>
          <p:cNvPr id="50184" name="Text Box 8"/>
          <p:cNvSpPr txBox="1"/>
          <p:nvPr/>
        </p:nvSpPr>
        <p:spPr>
          <a:xfrm>
            <a:off x="5867400" y="23622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chemeClr val="tx2"/>
                </a:solidFill>
              </a:rPr>
              <a:t>减水</a:t>
            </a:r>
            <a:endParaRPr lang="zh-CN" altLang="en-US" sz="2800" dirty="0">
              <a:solidFill>
                <a:schemeClr val="tx2"/>
              </a:solidFill>
            </a:endParaRPr>
          </a:p>
        </p:txBody>
      </p:sp>
      <p:sp>
        <p:nvSpPr>
          <p:cNvPr id="50185" name="AutoShape 9"/>
          <p:cNvSpPr/>
          <p:nvPr/>
        </p:nvSpPr>
        <p:spPr>
          <a:xfrm>
            <a:off x="5791200" y="1676400"/>
            <a:ext cx="457200" cy="990600"/>
          </a:xfrm>
          <a:prstGeom prst="leftBrace">
            <a:avLst>
              <a:gd name="adj1" fmla="val 18055"/>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50186" name="Text Box 10"/>
          <p:cNvSpPr txBox="1"/>
          <p:nvPr/>
        </p:nvSpPr>
        <p:spPr>
          <a:xfrm>
            <a:off x="4038600" y="25908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水泥</a:t>
            </a:r>
            <a:endParaRPr lang="zh-CN" altLang="en-US" sz="2800" dirty="0">
              <a:solidFill>
                <a:srgbClr val="FFFFFF"/>
              </a:solidFill>
            </a:endParaRPr>
          </a:p>
        </p:txBody>
      </p:sp>
      <p:sp>
        <p:nvSpPr>
          <p:cNvPr id="50187" name="AutoShape 11"/>
          <p:cNvSpPr/>
          <p:nvPr/>
        </p:nvSpPr>
        <p:spPr>
          <a:xfrm>
            <a:off x="3733800" y="1600200"/>
            <a:ext cx="533400" cy="1295400"/>
          </a:xfrm>
          <a:prstGeom prst="leftBrace">
            <a:avLst>
              <a:gd name="adj1" fmla="val 20238"/>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50188" name="Rectangle 12"/>
          <p:cNvSpPr/>
          <p:nvPr/>
        </p:nvSpPr>
        <p:spPr>
          <a:xfrm>
            <a:off x="2057400" y="3886200"/>
            <a:ext cx="2438400" cy="1066800"/>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buNone/>
            </a:pPr>
            <a:r>
              <a:rPr lang="zh-CN" altLang="en-US" dirty="0"/>
              <a:t>空心微珠</a:t>
            </a:r>
            <a:endParaRPr lang="zh-CN" altLang="en-US" dirty="0"/>
          </a:p>
        </p:txBody>
      </p:sp>
      <p:sp>
        <p:nvSpPr>
          <p:cNvPr id="50189" name="Text Box 13"/>
          <p:cNvSpPr txBox="1"/>
          <p:nvPr/>
        </p:nvSpPr>
        <p:spPr>
          <a:xfrm>
            <a:off x="4191000" y="31242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填料</a:t>
            </a:r>
            <a:endParaRPr lang="zh-CN" altLang="en-US" sz="2800" dirty="0">
              <a:solidFill>
                <a:srgbClr val="FFFFFF"/>
              </a:solidFill>
            </a:endParaRPr>
          </a:p>
        </p:txBody>
      </p:sp>
      <p:sp>
        <p:nvSpPr>
          <p:cNvPr id="50190" name="Text Box 14"/>
          <p:cNvSpPr txBox="1"/>
          <p:nvPr/>
        </p:nvSpPr>
        <p:spPr>
          <a:xfrm>
            <a:off x="4191000" y="35052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吸附剂</a:t>
            </a:r>
            <a:endParaRPr lang="zh-CN" altLang="en-US" sz="2800" dirty="0">
              <a:solidFill>
                <a:srgbClr val="FFFFFF"/>
              </a:solidFill>
            </a:endParaRPr>
          </a:p>
        </p:txBody>
      </p:sp>
      <p:sp>
        <p:nvSpPr>
          <p:cNvPr id="50191" name="Text Box 15"/>
          <p:cNvSpPr txBox="1"/>
          <p:nvPr/>
        </p:nvSpPr>
        <p:spPr>
          <a:xfrm>
            <a:off x="4191000" y="386715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助滤剂</a:t>
            </a:r>
            <a:endParaRPr lang="zh-CN" altLang="en-US" sz="2800" dirty="0">
              <a:solidFill>
                <a:srgbClr val="FFFFFF"/>
              </a:solidFill>
            </a:endParaRPr>
          </a:p>
        </p:txBody>
      </p:sp>
      <p:sp>
        <p:nvSpPr>
          <p:cNvPr id="50192" name="Text Box 16"/>
          <p:cNvSpPr txBox="1"/>
          <p:nvPr/>
        </p:nvSpPr>
        <p:spPr>
          <a:xfrm>
            <a:off x="4267200" y="42672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研磨材料</a:t>
            </a:r>
            <a:endParaRPr lang="zh-CN" altLang="en-US" sz="2800" dirty="0">
              <a:solidFill>
                <a:srgbClr val="FFFFFF"/>
              </a:solidFill>
            </a:endParaRPr>
          </a:p>
        </p:txBody>
      </p:sp>
      <p:sp>
        <p:nvSpPr>
          <p:cNvPr id="50193" name="Text Box 17"/>
          <p:cNvSpPr txBox="1"/>
          <p:nvPr/>
        </p:nvSpPr>
        <p:spPr>
          <a:xfrm>
            <a:off x="4419600" y="4648200"/>
            <a:ext cx="1752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耐火材料</a:t>
            </a:r>
            <a:endParaRPr lang="zh-CN" altLang="en-US" sz="2800" dirty="0">
              <a:solidFill>
                <a:srgbClr val="FFFFFF"/>
              </a:solidFill>
            </a:endParaRPr>
          </a:p>
        </p:txBody>
      </p:sp>
      <p:sp>
        <p:nvSpPr>
          <p:cNvPr id="50194" name="AutoShape 18"/>
          <p:cNvSpPr/>
          <p:nvPr/>
        </p:nvSpPr>
        <p:spPr>
          <a:xfrm>
            <a:off x="3886200" y="3352800"/>
            <a:ext cx="533400" cy="1752600"/>
          </a:xfrm>
          <a:prstGeom prst="leftBrace">
            <a:avLst>
              <a:gd name="adj1" fmla="val 27380"/>
              <a:gd name="adj2" fmla="val 50000"/>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50195" name="Text Box 19"/>
          <p:cNvSpPr txBox="1"/>
          <p:nvPr/>
        </p:nvSpPr>
        <p:spPr>
          <a:xfrm>
            <a:off x="4343400" y="5029200"/>
            <a:ext cx="2133600" cy="476250"/>
          </a:xfrm>
          <a:prstGeom prst="rect">
            <a:avLst/>
          </a:prstGeom>
          <a:noFill/>
          <a:ln w="222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spcBef>
                <a:spcPct val="50000"/>
              </a:spcBef>
              <a:buNone/>
            </a:pPr>
            <a:r>
              <a:rPr lang="zh-CN" altLang="en-US" sz="2800" dirty="0">
                <a:solidFill>
                  <a:srgbClr val="FFFFFF"/>
                </a:solidFill>
              </a:rPr>
              <a:t>催化剂载体</a:t>
            </a:r>
            <a:endParaRPr lang="zh-CN" altLang="en-US" sz="2800" dirty="0">
              <a:solidFill>
                <a:srgbClr val="FFFFFF"/>
              </a:solidFill>
            </a:endParaRPr>
          </a:p>
        </p:txBody>
      </p:sp>
      <p:sp>
        <p:nvSpPr>
          <p:cNvPr id="50196" name="Rectangle 20"/>
          <p:cNvSpPr/>
          <p:nvPr/>
        </p:nvSpPr>
        <p:spPr>
          <a:xfrm>
            <a:off x="2133600" y="5257800"/>
            <a:ext cx="2438400" cy="1066800"/>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buNone/>
            </a:pPr>
            <a:r>
              <a:rPr lang="zh-CN" altLang="en-US" dirty="0"/>
              <a:t>回收碳</a:t>
            </a:r>
            <a:endParaRPr lang="zh-CN" altLang="en-US" dirty="0"/>
          </a:p>
        </p:txBody>
      </p:sp>
      <p:sp>
        <p:nvSpPr>
          <p:cNvPr id="50197" name="Rectangle 21"/>
          <p:cNvSpPr/>
          <p:nvPr/>
        </p:nvSpPr>
        <p:spPr>
          <a:xfrm>
            <a:off x="2133600" y="5791200"/>
            <a:ext cx="2819400" cy="1066800"/>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buNone/>
            </a:pPr>
            <a:r>
              <a:rPr lang="zh-CN" altLang="en-US" dirty="0"/>
              <a:t>改良土壤</a:t>
            </a:r>
            <a:endParaRPr lang="zh-CN" altLang="en-US" dirty="0"/>
          </a:p>
        </p:txBody>
      </p:sp>
      <p:sp>
        <p:nvSpPr>
          <p:cNvPr id="50198" name="AutoShape 22"/>
          <p:cNvSpPr/>
          <p:nvPr/>
        </p:nvSpPr>
        <p:spPr>
          <a:xfrm>
            <a:off x="1066800" y="2133600"/>
            <a:ext cx="1295400" cy="4038600"/>
          </a:xfrm>
          <a:prstGeom prst="leftBrace">
            <a:avLst>
              <a:gd name="adj1" fmla="val 25980"/>
              <a:gd name="adj2" fmla="val 49292"/>
            </a:avLst>
          </a:prstGeom>
          <a:noFill/>
          <a:ln w="222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3"/>
          <p:cNvPicPr>
            <a:picLocks noChangeAspect="1"/>
          </p:cNvPicPr>
          <p:nvPr/>
        </p:nvPicPr>
        <p:blipFill>
          <a:blip r:embed="rId1"/>
          <a:stretch>
            <a:fillRect/>
          </a:stretch>
        </p:blipFill>
        <p:spPr>
          <a:xfrm>
            <a:off x="4953000" y="685800"/>
            <a:ext cx="3505200" cy="2409825"/>
          </a:xfrm>
          <a:prstGeom prst="rect">
            <a:avLst/>
          </a:prstGeom>
          <a:noFill/>
          <a:ln w="9525">
            <a:noFill/>
          </a:ln>
        </p:spPr>
      </p:pic>
      <p:pic>
        <p:nvPicPr>
          <p:cNvPr id="51203" name="Picture 4"/>
          <p:cNvPicPr>
            <a:picLocks noChangeAspect="1"/>
          </p:cNvPicPr>
          <p:nvPr/>
        </p:nvPicPr>
        <p:blipFill>
          <a:blip r:embed="rId2"/>
          <a:stretch>
            <a:fillRect/>
          </a:stretch>
        </p:blipFill>
        <p:spPr>
          <a:xfrm>
            <a:off x="1143000" y="685800"/>
            <a:ext cx="3581400" cy="2462213"/>
          </a:xfrm>
          <a:prstGeom prst="rect">
            <a:avLst/>
          </a:prstGeom>
          <a:noFill/>
          <a:ln w="9525">
            <a:noFill/>
          </a:ln>
        </p:spPr>
      </p:pic>
      <p:pic>
        <p:nvPicPr>
          <p:cNvPr id="51204" name="Picture 5"/>
          <p:cNvPicPr>
            <a:picLocks noChangeAspect="1"/>
          </p:cNvPicPr>
          <p:nvPr/>
        </p:nvPicPr>
        <p:blipFill>
          <a:blip r:embed="rId3"/>
          <a:stretch>
            <a:fillRect/>
          </a:stretch>
        </p:blipFill>
        <p:spPr>
          <a:xfrm>
            <a:off x="304800" y="3276600"/>
            <a:ext cx="4191000" cy="2881313"/>
          </a:xfrm>
          <a:prstGeom prst="rect">
            <a:avLst/>
          </a:prstGeom>
          <a:noFill/>
          <a:ln w="9525">
            <a:noFill/>
          </a:ln>
        </p:spPr>
      </p:pic>
      <p:pic>
        <p:nvPicPr>
          <p:cNvPr id="51205" name="Picture 6"/>
          <p:cNvPicPr>
            <a:picLocks noChangeAspect="1"/>
          </p:cNvPicPr>
          <p:nvPr/>
        </p:nvPicPr>
        <p:blipFill>
          <a:blip r:embed="rId4"/>
          <a:stretch>
            <a:fillRect/>
          </a:stretch>
        </p:blipFill>
        <p:spPr>
          <a:xfrm>
            <a:off x="4800600" y="3505200"/>
            <a:ext cx="3962400" cy="2724150"/>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226" name="Group 4"/>
          <p:cNvGrpSpPr/>
          <p:nvPr/>
        </p:nvGrpSpPr>
        <p:grpSpPr>
          <a:xfrm>
            <a:off x="1143000" y="1905000"/>
            <a:ext cx="7620000" cy="4419600"/>
            <a:chOff x="0" y="0"/>
            <a:chExt cx="2936" cy="768"/>
          </a:xfrm>
        </p:grpSpPr>
        <p:sp>
          <p:nvSpPr>
            <p:cNvPr id="52227" name="Rectangle 2"/>
            <p:cNvSpPr/>
            <p:nvPr/>
          </p:nvSpPr>
          <p:spPr>
            <a:xfrm>
              <a:off x="0" y="0"/>
              <a:ext cx="2936" cy="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52228" name="Rectangle 3"/>
            <p:cNvSpPr/>
            <p:nvPr/>
          </p:nvSpPr>
          <p:spPr>
            <a:xfrm>
              <a:off x="0" y="0"/>
              <a:ext cx="2936" cy="768"/>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0"/>
                </a:spcBef>
                <a:buNone/>
              </a:pPr>
              <a:r>
                <a:rPr lang="zh-CN" altLang="en-US" sz="2800" dirty="0"/>
                <a:t>青岛市黄岛发电厂厂长李济英来说就如同“过关”</a:t>
              </a:r>
              <a:r>
                <a:rPr lang="en-US" altLang="zh-CN" sz="2800" dirty="0"/>
                <a:t>———</a:t>
              </a:r>
              <a:r>
                <a:rPr lang="zh-CN" altLang="en-US" sz="2800" dirty="0"/>
                <a:t>许多市人大代表和政协委员强烈呼吁：该厂的粉煤灰污染问题不能再拖了！如今，李济英再也不必为此发愁了：他们花巨资引进的德国全自动混凝土切块生产线和意大利彩瓦生产线，使又丑又脏的粉煤灰变成了又亮又贵的新型建筑材料，仅粉煤灰综合利用项目</a:t>
              </a:r>
              <a:r>
                <a:rPr lang="en-US" altLang="zh-CN" sz="2800" dirty="0"/>
                <a:t>1</a:t>
              </a:r>
              <a:r>
                <a:rPr lang="zh-CN" altLang="en-US" sz="2800" dirty="0"/>
                <a:t>年就创造利润</a:t>
              </a:r>
              <a:r>
                <a:rPr lang="en-US" altLang="zh-CN" sz="2800" dirty="0"/>
                <a:t>2000</a:t>
              </a:r>
              <a:r>
                <a:rPr lang="zh-CN" altLang="en-US" sz="2800" dirty="0"/>
                <a:t>多万元</a:t>
              </a:r>
              <a:endParaRPr lang="zh-CN" altLang="en-US" sz="2800" dirty="0"/>
            </a:p>
            <a:p>
              <a:pPr marL="0" lvl="0" indent="0">
                <a:spcBef>
                  <a:spcPct val="0"/>
                </a:spcBef>
                <a:buNone/>
              </a:pPr>
              <a:endParaRPr lang="en-US" altLang="zh-CN" sz="2800" dirty="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50" name="Group 4"/>
          <p:cNvGrpSpPr/>
          <p:nvPr/>
        </p:nvGrpSpPr>
        <p:grpSpPr>
          <a:xfrm>
            <a:off x="990600" y="914400"/>
            <a:ext cx="7391400" cy="5105400"/>
            <a:chOff x="0" y="0"/>
            <a:chExt cx="2936" cy="1056"/>
          </a:xfrm>
        </p:grpSpPr>
        <p:sp>
          <p:nvSpPr>
            <p:cNvPr id="53251" name="Rectangle 2"/>
            <p:cNvSpPr/>
            <p:nvPr/>
          </p:nvSpPr>
          <p:spPr>
            <a:xfrm>
              <a:off x="0" y="0"/>
              <a:ext cx="2936" cy="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53252" name="Rectangle 3"/>
            <p:cNvSpPr/>
            <p:nvPr/>
          </p:nvSpPr>
          <p:spPr>
            <a:xfrm>
              <a:off x="0" y="0"/>
              <a:ext cx="2936" cy="1056"/>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0"/>
                </a:spcBef>
                <a:buNone/>
              </a:pPr>
              <a:r>
                <a:rPr lang="zh-CN" altLang="en-US" sz="2400" dirty="0">
                  <a:latin typeface="宋体" panose="02010600030101010101" pitchFamily="2" charset="-122"/>
                </a:rPr>
                <a:t>太原钢铁厂下属的东山水泥厂，利用矿渣生产的水泥每年达</a:t>
              </a:r>
              <a:r>
                <a:rPr lang="en-US" altLang="zh-CN" sz="2400" dirty="0">
                  <a:latin typeface="宋体" panose="02010600030101010101" pitchFamily="2" charset="-122"/>
                </a:rPr>
                <a:t>30</a:t>
              </a:r>
              <a:r>
                <a:rPr lang="zh-CN" altLang="en-US" sz="2400" dirty="0">
                  <a:latin typeface="宋体" panose="02010600030101010101" pitchFamily="2" charset="-122"/>
                </a:rPr>
                <a:t>万吨，电厂粉煤灰综合利用项目年产粉煤灰砖</a:t>
              </a:r>
              <a:r>
                <a:rPr lang="en-US" altLang="zh-CN" sz="2400" dirty="0">
                  <a:latin typeface="宋体" panose="02010600030101010101" pitchFamily="2" charset="-122"/>
                </a:rPr>
                <a:t>3000</a:t>
              </a:r>
              <a:r>
                <a:rPr lang="zh-CN" altLang="en-US" sz="2400" dirty="0">
                  <a:latin typeface="宋体" panose="02010600030101010101" pitchFamily="2" charset="-122"/>
                </a:rPr>
                <a:t>万块、地面砖</a:t>
              </a:r>
              <a:r>
                <a:rPr lang="en-US" altLang="zh-CN" sz="2400" dirty="0">
                  <a:latin typeface="宋体" panose="02010600030101010101" pitchFamily="2" charset="-122"/>
                </a:rPr>
                <a:t>3000</a:t>
              </a:r>
              <a:r>
                <a:rPr lang="zh-CN" altLang="en-US" sz="2400" dirty="0">
                  <a:latin typeface="宋体" panose="02010600030101010101" pitchFamily="2" charset="-122"/>
                </a:rPr>
                <a:t>立方米、空心砌块砖</a:t>
              </a:r>
              <a:r>
                <a:rPr lang="en-US" altLang="zh-CN" sz="2400" dirty="0">
                  <a:latin typeface="宋体" panose="02010600030101010101" pitchFamily="2" charset="-122"/>
                </a:rPr>
                <a:t>2</a:t>
              </a:r>
              <a:r>
                <a:rPr lang="zh-CN" altLang="en-US" sz="2400" dirty="0">
                  <a:latin typeface="宋体" panose="02010600030101010101" pitchFamily="2" charset="-122"/>
                </a:rPr>
                <a:t>万立方米</a:t>
              </a:r>
              <a:r>
                <a:rPr lang="en-US" altLang="zh-CN" sz="2400" dirty="0"/>
                <a:t>……</a:t>
              </a:r>
              <a:r>
                <a:rPr lang="zh-CN" altLang="en-US" sz="2400" dirty="0">
                  <a:latin typeface="宋体" panose="02010600030101010101" pitchFamily="2" charset="-122"/>
                </a:rPr>
                <a:t>太钢堆积半个多世纪、占地</a:t>
              </a:r>
              <a:r>
                <a:rPr lang="en-US" altLang="zh-CN" sz="2400" dirty="0">
                  <a:latin typeface="宋体" panose="02010600030101010101" pitchFamily="2" charset="-122"/>
                </a:rPr>
                <a:t>2</a:t>
              </a:r>
              <a:r>
                <a:rPr lang="zh-CN" altLang="en-US" sz="2400" dirty="0">
                  <a:latin typeface="宋体" panose="02010600030101010101" pitchFamily="2" charset="-122"/>
                </a:rPr>
                <a:t>平方公里、储量达</a:t>
              </a:r>
              <a:r>
                <a:rPr lang="en-US" altLang="zh-CN" sz="2400" dirty="0">
                  <a:latin typeface="宋体" panose="02010600030101010101" pitchFamily="2" charset="-122"/>
                </a:rPr>
                <a:t>1000</a:t>
              </a:r>
              <a:r>
                <a:rPr lang="zh-CN" altLang="en-US" sz="2400" dirty="0">
                  <a:latin typeface="宋体" panose="02010600030101010101" pitchFamily="2" charset="-122"/>
                </a:rPr>
                <a:t>万立方米的渣山不见了，曾经远近闻名的污染大户被国家环保总局命名为</a:t>
              </a:r>
              <a:r>
                <a:rPr lang="zh-CN" altLang="en-US" sz="2400" dirty="0"/>
                <a:t>“</a:t>
              </a:r>
              <a:r>
                <a:rPr lang="zh-CN" altLang="en-US" sz="2400" dirty="0">
                  <a:latin typeface="宋体" panose="02010600030101010101" pitchFamily="2" charset="-122"/>
                </a:rPr>
                <a:t>环境教育基地</a:t>
              </a:r>
              <a:r>
                <a:rPr lang="zh-CN" altLang="en-US" sz="2400" dirty="0"/>
                <a:t>”</a:t>
              </a:r>
              <a:r>
                <a:rPr lang="zh-CN" altLang="en-US" sz="2400" dirty="0">
                  <a:latin typeface="宋体" panose="02010600030101010101" pitchFamily="2" charset="-122"/>
                </a:rPr>
                <a:t>。在煤矸石利用方面，太原煤气公司的煤矸石发电厂年发电量达到</a:t>
              </a:r>
              <a:r>
                <a:rPr lang="en-US" altLang="zh-CN" sz="2400" dirty="0">
                  <a:latin typeface="宋体" panose="02010600030101010101" pitchFamily="2" charset="-122"/>
                </a:rPr>
                <a:t>1</a:t>
              </a:r>
              <a:r>
                <a:rPr lang="zh-CN" altLang="en-US" sz="2400" dirty="0">
                  <a:latin typeface="宋体" panose="02010600030101010101" pitchFamily="2" charset="-122"/>
                </a:rPr>
                <a:t>．</a:t>
              </a:r>
              <a:r>
                <a:rPr lang="en-US" altLang="zh-CN" sz="2400" dirty="0">
                  <a:latin typeface="宋体" panose="02010600030101010101" pitchFamily="2" charset="-122"/>
                </a:rPr>
                <a:t>4</a:t>
              </a:r>
              <a:r>
                <a:rPr lang="zh-CN" altLang="en-US" sz="2400" dirty="0">
                  <a:latin typeface="宋体" panose="02010600030101010101" pitchFamily="2" charset="-122"/>
                </a:rPr>
                <a:t>亿千瓦时，山西煤电集团矸石电厂在利用中煤、煤矸石发电的同时，还新建了年产量</a:t>
              </a:r>
              <a:r>
                <a:rPr lang="en-US" altLang="zh-CN" sz="2400" dirty="0">
                  <a:latin typeface="宋体" panose="02010600030101010101" pitchFamily="2" charset="-122"/>
                </a:rPr>
                <a:t>6500</a:t>
              </a:r>
              <a:r>
                <a:rPr lang="zh-CN" altLang="en-US" sz="2400" dirty="0">
                  <a:latin typeface="宋体" panose="02010600030101010101" pitchFamily="2" charset="-122"/>
                </a:rPr>
                <a:t>万块的煤矸石空心砖厂</a:t>
              </a:r>
              <a:r>
                <a:rPr lang="en-US" altLang="zh-CN" sz="2400" dirty="0"/>
                <a:t>……</a:t>
              </a:r>
              <a:r>
                <a:rPr lang="zh-CN" altLang="en-US" sz="2400" dirty="0">
                  <a:latin typeface="宋体" panose="02010600030101010101" pitchFamily="2" charset="-122"/>
                </a:rPr>
                <a:t>如今在太原，利用工业固废生产新型建筑、保温材料已成热门产业，该市的固体废物综合利用率达到</a:t>
              </a:r>
              <a:r>
                <a:rPr lang="en-US" altLang="zh-CN" sz="2400" dirty="0">
                  <a:latin typeface="宋体" panose="02010600030101010101" pitchFamily="2" charset="-122"/>
                </a:rPr>
                <a:t>40</a:t>
              </a:r>
              <a:r>
                <a:rPr lang="zh-CN" altLang="en-US" sz="2400" dirty="0">
                  <a:latin typeface="宋体" panose="02010600030101010101" pitchFamily="2" charset="-122"/>
                </a:rPr>
                <a:t>％。 </a:t>
              </a:r>
              <a:endParaRPr lang="zh-CN" altLang="en-US" sz="2400" dirty="0">
                <a:latin typeface="宋体" panose="02010600030101010101" pitchFamily="2" charset="-122"/>
              </a:endParaRPr>
            </a:p>
            <a:p>
              <a:pPr marL="0" lvl="0" indent="0">
                <a:spcBef>
                  <a:spcPct val="0"/>
                </a:spcBef>
                <a:buNone/>
              </a:pPr>
              <a:endParaRPr lang="en-US" altLang="zh-CN" sz="2400" dirty="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4274" name="Group 4"/>
          <p:cNvGrpSpPr/>
          <p:nvPr/>
        </p:nvGrpSpPr>
        <p:grpSpPr>
          <a:xfrm>
            <a:off x="366713" y="1643063"/>
            <a:ext cx="8412162" cy="3571875"/>
            <a:chOff x="0" y="2250"/>
            <a:chExt cx="5299" cy="2250"/>
          </a:xfrm>
        </p:grpSpPr>
        <p:sp>
          <p:nvSpPr>
            <p:cNvPr id="54275" name="Rectangle 2"/>
            <p:cNvSpPr/>
            <p:nvPr/>
          </p:nvSpPr>
          <p:spPr>
            <a:xfrm>
              <a:off x="0" y="2250"/>
              <a:ext cx="4388" cy="2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54276" name="Rectangle 3"/>
            <p:cNvSpPr/>
            <p:nvPr/>
          </p:nvSpPr>
          <p:spPr>
            <a:xfrm>
              <a:off x="0" y="2250"/>
              <a:ext cx="5299" cy="576"/>
            </a:xfrm>
            <a:prstGeom prst="rect">
              <a:avLst/>
            </a:prstGeom>
            <a:no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0"/>
                </a:spcBef>
                <a:buNone/>
              </a:pPr>
              <a:r>
                <a:rPr lang="zh-CN" altLang="en-US" dirty="0"/>
                <a:t>台湾在每年产生的</a:t>
              </a:r>
              <a:r>
                <a:rPr lang="en-US" altLang="zh-CN" dirty="0"/>
                <a:t>1800</a:t>
              </a:r>
              <a:r>
                <a:rPr lang="zh-CN" altLang="en-US" dirty="0"/>
                <a:t>万吨工业固废中，危险固废大约有</a:t>
              </a:r>
              <a:r>
                <a:rPr lang="en-US" altLang="zh-CN" dirty="0"/>
                <a:t>147</a:t>
              </a:r>
              <a:r>
                <a:rPr lang="zh-CN" altLang="en-US" dirty="0"/>
                <a:t>万吨，占总数的</a:t>
              </a:r>
              <a:r>
                <a:rPr lang="en-US" altLang="zh-CN" dirty="0"/>
                <a:t>8%</a:t>
              </a:r>
              <a:r>
                <a:rPr lang="zh-CN" altLang="en-US" dirty="0"/>
                <a:t>左右。分析其工业类型，发现多数工业固废来自三种类型：冶金固废（</a:t>
              </a:r>
              <a:r>
                <a:rPr lang="en-US" altLang="zh-CN" dirty="0"/>
                <a:t>32%</a:t>
              </a:r>
              <a:r>
                <a:rPr lang="zh-CN" altLang="en-US" dirty="0"/>
                <a:t>）、非金属工业固废（</a:t>
              </a:r>
              <a:r>
                <a:rPr lang="en-US" altLang="zh-CN" dirty="0"/>
                <a:t>13%</a:t>
              </a:r>
              <a:r>
                <a:rPr lang="zh-CN" altLang="en-US" dirty="0"/>
                <a:t>）、食品加工业固废（</a:t>
              </a:r>
              <a:r>
                <a:rPr lang="en-US" altLang="zh-CN" dirty="0"/>
                <a:t>11%</a:t>
              </a:r>
              <a:r>
                <a:rPr lang="zh-CN" altLang="en-US" dirty="0"/>
                <a:t>）。在危险工业固废方面，最高的三种是电力电子（</a:t>
              </a:r>
              <a:r>
                <a:rPr lang="en-US" altLang="zh-CN" dirty="0"/>
                <a:t>43%</a:t>
              </a:r>
              <a:r>
                <a:rPr lang="zh-CN" altLang="en-US" dirty="0"/>
                <a:t>）、化工（</a:t>
              </a:r>
              <a:r>
                <a:rPr lang="en-US" altLang="zh-CN" dirty="0"/>
                <a:t>31%</a:t>
              </a:r>
              <a:r>
                <a:rPr lang="zh-CN" altLang="en-US" dirty="0"/>
                <a:t>）和金属业（</a:t>
              </a:r>
              <a:r>
                <a:rPr lang="en-US" altLang="zh-CN" dirty="0"/>
                <a:t>14%</a:t>
              </a:r>
              <a:r>
                <a:rPr lang="zh-CN" altLang="en-US" dirty="0"/>
                <a:t>）。</a:t>
              </a:r>
              <a:endParaRPr lang="zh-CN" altLang="en-US" dirty="0"/>
            </a:p>
            <a:p>
              <a:pPr marL="0" lvl="0" indent="0">
                <a:spcBef>
                  <a:spcPct val="0"/>
                </a:spcBef>
                <a:buNone/>
              </a:pPr>
              <a:endParaRPr lang="en-US" altLang="zh-CN"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ln/>
        </p:spPr>
        <p:txBody>
          <a:bodyPr vert="horz" wrap="square" lIns="91440" tIns="45720" rIns="91440" bIns="45720" anchor="ctr" anchorCtr="0"/>
          <a:p>
            <a:pPr eaLnBrk="1" hangingPunct="1"/>
            <a:r>
              <a:rPr lang="en-US" altLang="zh-CN" dirty="0"/>
              <a:t>2</a:t>
            </a:r>
            <a:r>
              <a:rPr lang="zh-CN" altLang="en-US" dirty="0"/>
              <a:t>、工业固废的组成特征</a:t>
            </a:r>
            <a:endParaRPr lang="zh-CN" altLang="en-US" dirty="0"/>
          </a:p>
        </p:txBody>
      </p:sp>
      <p:sp>
        <p:nvSpPr>
          <p:cNvPr id="9219" name="Rectangle 3"/>
          <p:cNvSpPr>
            <a:spLocks noGrp="1"/>
          </p:cNvSpPr>
          <p:nvPr>
            <p:ph idx="1"/>
          </p:nvPr>
        </p:nvSpPr>
        <p:spPr>
          <a:ln/>
        </p:spPr>
        <p:txBody>
          <a:bodyPr vert="horz" wrap="square" lIns="91440" tIns="45720" rIns="91440" bIns="45720" anchor="t" anchorCtr="0"/>
          <a:p>
            <a:pPr eaLnBrk="1" hangingPunct="1"/>
            <a:r>
              <a:rPr lang="zh-CN" altLang="en-US" dirty="0"/>
              <a:t>明显的行业特征</a:t>
            </a:r>
            <a:endParaRPr lang="zh-CN" altLang="en-US" dirty="0"/>
          </a:p>
          <a:p>
            <a:pPr eaLnBrk="1" hangingPunct="1"/>
            <a:r>
              <a:rPr lang="zh-CN" altLang="en-US" dirty="0"/>
              <a:t>与生产原材料密切相关</a:t>
            </a:r>
            <a:endParaRPr lang="zh-CN" altLang="en-US" dirty="0"/>
          </a:p>
          <a:p>
            <a:pPr eaLnBrk="1" hangingPunct="1"/>
            <a:r>
              <a:rPr lang="zh-CN" altLang="en-US" dirty="0"/>
              <a:t>与生产工业技术密切相关</a:t>
            </a:r>
            <a:endParaRPr lang="zh-CN" altLang="en-US" dirty="0"/>
          </a:p>
          <a:p>
            <a:pPr eaLnBrk="1" hangingPunct="1"/>
            <a:r>
              <a:rPr lang="zh-CN" altLang="en-US" dirty="0"/>
              <a:t>与工艺流程、参数、技术方法密切相关</a:t>
            </a:r>
            <a:endParaRPr lang="zh-CN" altLang="en-US" dirty="0"/>
          </a:p>
          <a:p>
            <a:pPr eaLnBrk="1" hangingPunct="1"/>
            <a:r>
              <a:rPr lang="zh-CN" altLang="en-US" dirty="0"/>
              <a:t>与生产水平密切相关</a:t>
            </a:r>
            <a:endParaRPr lang="zh-CN" altLang="en-US" dirty="0"/>
          </a:p>
          <a:p>
            <a:pPr eaLnBrk="1" hangingPunct="1"/>
            <a:r>
              <a:rPr lang="zh-CN" altLang="en-US" dirty="0"/>
              <a:t>与产品种类、档次、质量密切相关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charRg st="0" end="8"/>
                                            </p:txEl>
                                          </p:spTgt>
                                        </p:tgtEl>
                                        <p:attrNameLst>
                                          <p:attrName>style.visibility</p:attrName>
                                        </p:attrNameLst>
                                      </p:cBhvr>
                                      <p:to>
                                        <p:strVal val="visible"/>
                                      </p:to>
                                    </p:set>
                                    <p:anim calcmode="lin" valueType="num">
                                      <p:cBhvr additive="base">
                                        <p:cTn id="13" dur="500" fill="hold"/>
                                        <p:tgtEl>
                                          <p:spTgt spid="9219">
                                            <p:txEl>
                                              <p:charRg st="0" end="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charRg st="0" end="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charRg st="8" end="19"/>
                                            </p:txEl>
                                          </p:spTgt>
                                        </p:tgtEl>
                                        <p:attrNameLst>
                                          <p:attrName>style.visibility</p:attrName>
                                        </p:attrNameLst>
                                      </p:cBhvr>
                                      <p:to>
                                        <p:strVal val="visible"/>
                                      </p:to>
                                    </p:set>
                                    <p:anim calcmode="lin" valueType="num">
                                      <p:cBhvr additive="base">
                                        <p:cTn id="19" dur="500" fill="hold"/>
                                        <p:tgtEl>
                                          <p:spTgt spid="9219">
                                            <p:txEl>
                                              <p:charRg st="8" end="1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charRg st="8" end="1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charRg st="19" end="31"/>
                                            </p:txEl>
                                          </p:spTgt>
                                        </p:tgtEl>
                                        <p:attrNameLst>
                                          <p:attrName>style.visibility</p:attrName>
                                        </p:attrNameLst>
                                      </p:cBhvr>
                                      <p:to>
                                        <p:strVal val="visible"/>
                                      </p:to>
                                    </p:set>
                                    <p:anim calcmode="lin" valueType="num">
                                      <p:cBhvr additive="base">
                                        <p:cTn id="25" dur="500" fill="hold"/>
                                        <p:tgtEl>
                                          <p:spTgt spid="9219">
                                            <p:txEl>
                                              <p:charRg st="19" end="3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charRg st="19" end="3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charRg st="31" end="49"/>
                                            </p:txEl>
                                          </p:spTgt>
                                        </p:tgtEl>
                                        <p:attrNameLst>
                                          <p:attrName>style.visibility</p:attrName>
                                        </p:attrNameLst>
                                      </p:cBhvr>
                                      <p:to>
                                        <p:strVal val="visible"/>
                                      </p:to>
                                    </p:set>
                                    <p:anim calcmode="lin" valueType="num">
                                      <p:cBhvr additive="base">
                                        <p:cTn id="31" dur="500" fill="hold"/>
                                        <p:tgtEl>
                                          <p:spTgt spid="9219">
                                            <p:txEl>
                                              <p:charRg st="31" end="4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charRg st="31" end="4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9">
                                            <p:txEl>
                                              <p:charRg st="49" end="59"/>
                                            </p:txEl>
                                          </p:spTgt>
                                        </p:tgtEl>
                                        <p:attrNameLst>
                                          <p:attrName>style.visibility</p:attrName>
                                        </p:attrNameLst>
                                      </p:cBhvr>
                                      <p:to>
                                        <p:strVal val="visible"/>
                                      </p:to>
                                    </p:set>
                                    <p:anim calcmode="lin" valueType="num">
                                      <p:cBhvr additive="base">
                                        <p:cTn id="37" dur="500" fill="hold"/>
                                        <p:tgtEl>
                                          <p:spTgt spid="9219">
                                            <p:txEl>
                                              <p:charRg st="49" end="5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charRg st="49" end="5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19">
                                            <p:txEl>
                                              <p:charRg st="59" end="76"/>
                                            </p:txEl>
                                          </p:spTgt>
                                        </p:tgtEl>
                                        <p:attrNameLst>
                                          <p:attrName>style.visibility</p:attrName>
                                        </p:attrNameLst>
                                      </p:cBhvr>
                                      <p:to>
                                        <p:strVal val="visible"/>
                                      </p:to>
                                    </p:set>
                                    <p:anim calcmode="lin" valueType="num">
                                      <p:cBhvr additive="base">
                                        <p:cTn id="43" dur="500" fill="hold"/>
                                        <p:tgtEl>
                                          <p:spTgt spid="9219">
                                            <p:txEl>
                                              <p:charRg st="59" end="7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19">
                                            <p:txEl>
                                              <p:charRg st="59" end="7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a:ln/>
        </p:spPr>
        <p:txBody>
          <a:bodyPr vert="horz" wrap="square" lIns="91440" tIns="45720" rIns="91440" bIns="45720" anchor="ctr" anchorCtr="0"/>
          <a:p>
            <a:pPr eaLnBrk="1" hangingPunct="1"/>
            <a:r>
              <a:rPr lang="zh-CN" altLang="en-US" sz="3600" dirty="0"/>
              <a:t>第六节、废催化剂的处理和利用</a:t>
            </a:r>
            <a:endParaRPr lang="zh-CN" altLang="en-US" sz="3600" dirty="0"/>
          </a:p>
        </p:txBody>
      </p:sp>
      <p:sp>
        <p:nvSpPr>
          <p:cNvPr id="55299" name="Rectangle 3"/>
          <p:cNvSpPr>
            <a:spLocks noGrp="1"/>
          </p:cNvSpPr>
          <p:nvPr>
            <p:ph idx="1"/>
          </p:nvPr>
        </p:nvSpPr>
        <p:spPr>
          <a:ln/>
        </p:spPr>
        <p:txBody>
          <a:bodyPr vert="horz" wrap="square" lIns="91440" tIns="45720" rIns="91440" bIns="45720" anchor="t" anchorCtr="0"/>
          <a:p>
            <a:pPr eaLnBrk="1" hangingPunct="1"/>
            <a:r>
              <a:rPr lang="zh-CN" altLang="en-US" dirty="0"/>
              <a:t>废催化剂的产量：</a:t>
            </a:r>
            <a:r>
              <a:rPr lang="en-US" altLang="zh-CN" dirty="0"/>
              <a:t>50</a:t>
            </a:r>
            <a:r>
              <a:rPr lang="zh-CN" altLang="en-US" dirty="0"/>
              <a:t>万</a:t>
            </a:r>
            <a:r>
              <a:rPr lang="en-US" altLang="zh-CN" dirty="0"/>
              <a:t>~70</a:t>
            </a:r>
            <a:r>
              <a:rPr lang="zh-CN" altLang="en-US" dirty="0"/>
              <a:t>万吨</a:t>
            </a:r>
            <a:endParaRPr lang="zh-CN" altLang="en-US" dirty="0"/>
          </a:p>
          <a:p>
            <a:pPr eaLnBrk="1" hangingPunct="1"/>
            <a:r>
              <a:rPr lang="zh-CN" altLang="en-US" dirty="0"/>
              <a:t>大部分有机化学反应都依赖催化剂来提高反应速度，分布广泛</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ln/>
        </p:spPr>
        <p:txBody>
          <a:bodyPr vert="horz" wrap="square" lIns="91440" tIns="45720" rIns="91440" bIns="45720" anchor="ctr" anchorCtr="0"/>
          <a:p>
            <a:pPr eaLnBrk="1" hangingPunct="1"/>
            <a:r>
              <a:rPr lang="en-US" altLang="zh-CN" dirty="0"/>
              <a:t>1</a:t>
            </a:r>
            <a:r>
              <a:rPr lang="zh-CN" altLang="en-US" dirty="0"/>
              <a:t>、特点</a:t>
            </a:r>
            <a:endParaRPr lang="zh-CN" altLang="en-US" dirty="0"/>
          </a:p>
        </p:txBody>
      </p:sp>
      <p:sp>
        <p:nvSpPr>
          <p:cNvPr id="56323" name="Rectangle 3"/>
          <p:cNvSpPr>
            <a:spLocks noGrp="1"/>
          </p:cNvSpPr>
          <p:nvPr>
            <p:ph idx="1"/>
          </p:nvPr>
        </p:nvSpPr>
        <p:spPr>
          <a:ln/>
        </p:spPr>
        <p:txBody>
          <a:bodyPr vert="horz" wrap="square" lIns="91440" tIns="45720" rIns="91440" bIns="45720" anchor="t" anchorCtr="0"/>
          <a:p>
            <a:pPr eaLnBrk="1" hangingPunct="1"/>
            <a:r>
              <a:rPr lang="zh-CN" altLang="en-US" dirty="0"/>
              <a:t>富含贵金属：</a:t>
            </a:r>
            <a:r>
              <a:rPr lang="en-US" altLang="zh-CN" dirty="0"/>
              <a:t>Pt</a:t>
            </a:r>
            <a:r>
              <a:rPr lang="zh-CN" altLang="en-US" dirty="0"/>
              <a:t>、</a:t>
            </a:r>
            <a:r>
              <a:rPr lang="en-US" altLang="zh-CN" dirty="0"/>
              <a:t>Co</a:t>
            </a:r>
            <a:r>
              <a:rPr lang="zh-CN" altLang="en-US" dirty="0"/>
              <a:t>、</a:t>
            </a:r>
            <a:r>
              <a:rPr lang="en-US" altLang="zh-CN" dirty="0"/>
              <a:t>Pd</a:t>
            </a:r>
            <a:r>
              <a:rPr lang="zh-CN" altLang="en-US" dirty="0"/>
              <a:t>、</a:t>
            </a:r>
            <a:r>
              <a:rPr lang="en-US" altLang="zh-CN" dirty="0"/>
              <a:t>Ni</a:t>
            </a:r>
            <a:r>
              <a:rPr lang="zh-CN" altLang="en-US" dirty="0"/>
              <a:t>、</a:t>
            </a:r>
            <a:r>
              <a:rPr lang="en-US" altLang="zh-CN" dirty="0"/>
              <a:t>Cr</a:t>
            </a:r>
            <a:r>
              <a:rPr lang="zh-CN" altLang="en-US" dirty="0"/>
              <a:t>、</a:t>
            </a:r>
            <a:r>
              <a:rPr lang="en-US" altLang="zh-CN" dirty="0"/>
              <a:t>Ph</a:t>
            </a:r>
            <a:r>
              <a:rPr lang="zh-CN" altLang="en-US" dirty="0"/>
              <a:t>、</a:t>
            </a:r>
            <a:r>
              <a:rPr lang="en-US" altLang="zh-CN" dirty="0"/>
              <a:t>Re</a:t>
            </a:r>
            <a:r>
              <a:rPr lang="zh-CN" altLang="en-US" dirty="0"/>
              <a:t>、</a:t>
            </a:r>
            <a:r>
              <a:rPr lang="en-US" altLang="zh-CN" dirty="0"/>
              <a:t>Ag</a:t>
            </a:r>
            <a:r>
              <a:rPr lang="zh-CN" altLang="en-US" dirty="0"/>
              <a:t>、</a:t>
            </a:r>
            <a:r>
              <a:rPr lang="en-US" altLang="zh-CN" dirty="0"/>
              <a:t>Bi </a:t>
            </a:r>
            <a:r>
              <a:rPr lang="zh-CN" altLang="en-US" dirty="0"/>
              <a:t>等</a:t>
            </a:r>
            <a:endParaRPr lang="zh-CN" altLang="en-US" dirty="0"/>
          </a:p>
          <a:p>
            <a:pPr eaLnBrk="1" hangingPunct="1"/>
            <a:r>
              <a:rPr lang="zh-CN" altLang="en-US" dirty="0"/>
              <a:t>稀贵金属</a:t>
            </a:r>
            <a:endParaRPr lang="zh-CN" altLang="en-US" dirty="0"/>
          </a:p>
          <a:p>
            <a:pPr eaLnBrk="1" hangingPunct="1"/>
            <a:r>
              <a:rPr lang="zh-CN" altLang="en-US" dirty="0"/>
              <a:t>有机物</a:t>
            </a:r>
            <a:endParaRPr lang="zh-CN" altLang="en-US" dirty="0"/>
          </a:p>
          <a:p>
            <a:pPr eaLnBrk="1" hangingPunct="1"/>
            <a:r>
              <a:rPr lang="zh-CN" altLang="en-US" dirty="0"/>
              <a:t>硅铝酸盐构成的分子筛</a:t>
            </a:r>
            <a:endParaRPr lang="zh-CN" altLang="en-US" dirty="0"/>
          </a:p>
          <a:p>
            <a:pPr eaLnBrk="1" hangingPunct="1"/>
            <a:r>
              <a:rPr lang="zh-CN" altLang="en-US" dirty="0"/>
              <a:t>重金属</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type="title"/>
          </p:nvPr>
        </p:nvSpPr>
        <p:spPr>
          <a:ln/>
        </p:spPr>
        <p:txBody>
          <a:bodyPr vert="horz" wrap="square" lIns="91440" tIns="45720" rIns="91440" bIns="45720" anchor="ctr" anchorCtr="0"/>
          <a:p>
            <a:pPr eaLnBrk="1" hangingPunct="1"/>
            <a:r>
              <a:rPr lang="en-US" altLang="zh-CN" dirty="0"/>
              <a:t>2</a:t>
            </a:r>
            <a:r>
              <a:rPr lang="zh-CN" altLang="en-US" dirty="0"/>
              <a:t>、回收利用</a:t>
            </a:r>
            <a:endParaRPr lang="zh-CN" altLang="en-US" dirty="0"/>
          </a:p>
        </p:txBody>
      </p:sp>
      <p:sp>
        <p:nvSpPr>
          <p:cNvPr id="57347" name="Rectangle 3"/>
          <p:cNvSpPr>
            <a:spLocks noGrp="1"/>
          </p:cNvSpPr>
          <p:nvPr>
            <p:ph idx="1"/>
          </p:nvPr>
        </p:nvSpPr>
        <p:spPr>
          <a:ln/>
        </p:spPr>
        <p:txBody>
          <a:bodyPr vert="horz" wrap="square" lIns="91440" tIns="45720" rIns="91440" bIns="45720" anchor="t" anchorCtr="0"/>
          <a:p>
            <a:pPr eaLnBrk="1" hangingPunct="1"/>
            <a:r>
              <a:rPr lang="zh-CN" altLang="en-US" dirty="0"/>
              <a:t>回收金属铂族元素、</a:t>
            </a:r>
            <a:r>
              <a:rPr lang="en-US" altLang="zh-CN" dirty="0"/>
              <a:t>Ni</a:t>
            </a:r>
            <a:r>
              <a:rPr lang="zh-CN" altLang="en-US" dirty="0"/>
              <a:t>、</a:t>
            </a:r>
            <a:r>
              <a:rPr lang="en-US" altLang="zh-CN" dirty="0"/>
              <a:t>Co</a:t>
            </a:r>
            <a:r>
              <a:rPr lang="zh-CN" altLang="en-US" dirty="0"/>
              <a:t>、</a:t>
            </a:r>
            <a:r>
              <a:rPr lang="en-US" altLang="zh-CN" dirty="0"/>
              <a:t>V</a:t>
            </a:r>
            <a:r>
              <a:rPr lang="zh-CN" altLang="en-US" dirty="0"/>
              <a:t>等有价金属</a:t>
            </a:r>
            <a:endParaRPr lang="zh-CN" altLang="en-US" dirty="0"/>
          </a:p>
          <a:p>
            <a:pPr eaLnBrk="1" hangingPunct="1"/>
            <a:r>
              <a:rPr lang="zh-CN" altLang="en-US" dirty="0"/>
              <a:t>湿法或干法冶金</a:t>
            </a:r>
            <a:endParaRPr lang="zh-CN" altLang="en-US" dirty="0"/>
          </a:p>
          <a:p>
            <a:pPr eaLnBrk="1" hangingPunct="1"/>
            <a:r>
              <a:rPr lang="zh-CN" altLang="en-US" dirty="0"/>
              <a:t>注意二次污染</a:t>
            </a:r>
            <a:endParaRPr lang="zh-CN" altLang="en-US" dirty="0"/>
          </a:p>
          <a:p>
            <a:pPr eaLnBrk="1" hangingPunct="1"/>
            <a:r>
              <a:rPr lang="zh-CN" altLang="en-US" dirty="0"/>
              <a:t>经济效益</a:t>
            </a:r>
            <a:endParaRPr lang="zh-CN" altLang="en-US" dirty="0"/>
          </a:p>
          <a:p>
            <a:pPr eaLnBrk="1" hangingPunct="1"/>
            <a:endParaRPr lang="zh-CN" altLang="en-US" dirty="0"/>
          </a:p>
          <a:p>
            <a:pPr eaLnBrk="1" hangingPunct="1"/>
            <a:endParaRPr lang="en-US" altLang="zh-C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a:ln/>
        </p:spPr>
        <p:txBody>
          <a:bodyPr vert="horz" wrap="square" lIns="91440" tIns="45720" rIns="91440" bIns="45720" anchor="ctr" anchorCtr="0"/>
          <a:p>
            <a:pPr eaLnBrk="1" hangingPunct="1"/>
            <a:r>
              <a:rPr lang="zh-CN" altLang="en-US" dirty="0"/>
              <a:t>第七节、废纸再生处理技术</a:t>
            </a:r>
            <a:endParaRPr lang="zh-CN" altLang="en-US" dirty="0"/>
          </a:p>
        </p:txBody>
      </p:sp>
      <p:sp>
        <p:nvSpPr>
          <p:cNvPr id="6041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1" lang="zh-CN" altLang="en-US" sz="3200" b="1" i="1" u="sng"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废纸分类及组成特征</a:t>
            </a:r>
            <a:endParaRPr kumimoji="1" lang="zh-CN" altLang="en-US" sz="3200" b="1" i="1" u="sng"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旧报纸</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杂志纸</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瓦楞纸</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复写纸等</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种类繁多，组成复杂</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1" lang="zh-CN" altLang="en-US" sz="3200" b="1" i="1" u="sng"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处理工艺</a:t>
            </a:r>
            <a:endParaRPr kumimoji="1" lang="zh-CN" altLang="en-US" sz="3200" b="1" i="1" u="sng"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制浆</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筛选</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除渣</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洗涤</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浓缩、分散及搓揉</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0" cap="none" spc="0" normalizeH="0" baseline="0" noProof="0">
                <a:ln>
                  <a:noFill/>
                </a:ln>
                <a:solidFill>
                  <a:schemeClr val="tx1"/>
                </a:solidFill>
                <a:effectLst/>
                <a:uLnTx/>
                <a:uFillTx/>
                <a:latin typeface="+mn-lt"/>
                <a:ea typeface="+mn-ea"/>
                <a:cs typeface="+mn-cs"/>
              </a:rPr>
              <a:t>浮选脱墨、漂白</a:t>
            </a:r>
            <a:endParaRPr kumimoji="1" lang="zh-CN" altLang="en-US" sz="3200" b="1" i="0" u="none" strike="noStrike" kern="0" cap="none" spc="0" normalizeH="0" baseline="0" noProof="0">
              <a:ln>
                <a:noFill/>
              </a:ln>
              <a:solidFill>
                <a:schemeClr val="tx1"/>
              </a:solidFill>
              <a:effectLst/>
              <a:uLnTx/>
              <a:uFillTx/>
              <a:latin typeface="+mn-lt"/>
              <a:ea typeface="+mn-ea"/>
              <a:cs typeface="+mn-cs"/>
            </a:endParaRPr>
          </a:p>
        </p:txBody>
      </p:sp>
      <p:sp>
        <p:nvSpPr>
          <p:cNvPr id="59395" name="Rectangle 4"/>
          <p:cNvSpPr>
            <a:spLocks noGrp="1"/>
          </p:cNvSpPr>
          <p:nvPr>
            <p:ph type="title"/>
          </p:nvPr>
        </p:nvSpPr>
        <p:spPr>
          <a:ln/>
        </p:spPr>
        <p:txBody>
          <a:bodyPr vert="horz" wrap="square" lIns="91440" tIns="45720" rIns="91440" bIns="45720" anchor="ctr" anchorCtr="0"/>
          <a:p>
            <a:pPr eaLnBrk="1" hangingPunct="1"/>
            <a:r>
              <a:rPr lang="zh-CN" altLang="en-US" dirty="0"/>
              <a:t>第七节、废纸再生处理技术</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a:ln/>
        </p:spPr>
        <p:txBody>
          <a:bodyPr vert="horz" wrap="square" lIns="91440" tIns="45720" rIns="91440" bIns="45720" anchor="ctr" anchorCtr="0"/>
          <a:p>
            <a:pPr eaLnBrk="1" hangingPunct="1"/>
            <a:r>
              <a:rPr lang="zh-CN" altLang="en-US" dirty="0"/>
              <a:t>讨论</a:t>
            </a:r>
            <a:endParaRPr lang="zh-CN" altLang="en-US" dirty="0"/>
          </a:p>
        </p:txBody>
      </p:sp>
      <p:sp>
        <p:nvSpPr>
          <p:cNvPr id="60419" name="Rectangle 3"/>
          <p:cNvSpPr>
            <a:spLocks noGrp="1"/>
          </p:cNvSpPr>
          <p:nvPr>
            <p:ph idx="1"/>
          </p:nvPr>
        </p:nvSpPr>
        <p:spPr>
          <a:ln/>
        </p:spPr>
        <p:txBody>
          <a:bodyPr vert="horz" wrap="square" lIns="91440" tIns="45720" rIns="91440" bIns="45720" anchor="t" anchorCtr="0"/>
          <a:p>
            <a:pPr eaLnBrk="1" hangingPunct="1">
              <a:buNone/>
            </a:pPr>
            <a:r>
              <a:rPr lang="en-US" altLang="zh-CN" dirty="0"/>
              <a:t>1</a:t>
            </a:r>
            <a:r>
              <a:rPr lang="zh-CN" altLang="en-US" dirty="0"/>
              <a:t>、废汽车的回收工艺及难点</a:t>
            </a:r>
            <a:endParaRPr lang="zh-CN" altLang="en-US" dirty="0"/>
          </a:p>
          <a:p>
            <a:pPr eaLnBrk="1" hangingPunct="1">
              <a:buNone/>
            </a:pPr>
            <a:r>
              <a:rPr lang="en-US" altLang="zh-CN" dirty="0"/>
              <a:t>2</a:t>
            </a:r>
            <a:r>
              <a:rPr lang="zh-CN" altLang="en-US" dirty="0"/>
              <a:t>、废电脑的回收技术及难点</a:t>
            </a:r>
            <a:endParaRPr lang="zh-CN" altLang="en-US" dirty="0"/>
          </a:p>
          <a:p>
            <a:pPr eaLnBrk="1" hangingPunct="1">
              <a:buNone/>
            </a:pPr>
            <a:r>
              <a:rPr lang="en-US" altLang="zh-CN" dirty="0"/>
              <a:t>3</a:t>
            </a:r>
            <a:r>
              <a:rPr lang="zh-CN" altLang="en-US" dirty="0"/>
              <a:t>、废电池的回收技术及难点</a:t>
            </a:r>
            <a:endParaRPr lang="zh-CN" altLang="en-US" dirty="0"/>
          </a:p>
          <a:p>
            <a:pPr eaLnBrk="1" hangingPunct="1">
              <a:buNone/>
            </a:pPr>
            <a:r>
              <a:rPr lang="en-US" altLang="zh-CN" dirty="0"/>
              <a:t>4</a:t>
            </a:r>
            <a:r>
              <a:rPr lang="zh-CN" altLang="en-US" dirty="0"/>
              <a:t>、生活垃圾的回收技术及难点</a:t>
            </a:r>
            <a:endParaRPr lang="zh-CN" altLang="en-US" dirty="0"/>
          </a:p>
          <a:p>
            <a:pPr eaLnBrk="1" hangingPunct="1">
              <a:buNone/>
            </a:pPr>
            <a:endParaRPr lang="zh-CN" altLang="en-US" dirty="0"/>
          </a:p>
          <a:p>
            <a:pPr eaLnBrk="1" hangingPunct="1"/>
            <a:endParaRPr lang="en-US" altLang="zh-C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331628" y="4140541"/>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tx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tx1"/>
              </a:solidFill>
              <a:cs typeface="+mn-ea"/>
              <a:sym typeface="+mn-lt"/>
            </a:endParaRPr>
          </a:p>
          <a:p>
            <a:pPr algn="ctr">
              <a:lnSpc>
                <a:spcPct val="125000"/>
              </a:lnSpc>
            </a:pPr>
            <a:r>
              <a:rPr lang="zh-CN" altLang="en-US" sz="1050" b="1" dirty="0">
                <a:solidFill>
                  <a:schemeClr val="tx1"/>
                </a:solidFill>
                <a:cs typeface="+mn-ea"/>
                <a:sym typeface="+mn-lt"/>
              </a:rPr>
              <a:t>联系我们 </a:t>
            </a:r>
            <a:r>
              <a:rPr lang="en-US" altLang="zh-CN" sz="1050" dirty="0">
                <a:solidFill>
                  <a:schemeClr val="tx1"/>
                </a:solidFill>
                <a:cs typeface="+mn-ea"/>
                <a:sym typeface="+mn-lt"/>
              </a:rPr>
              <a:t>| </a:t>
            </a:r>
            <a:r>
              <a:rPr lang="en-US" altLang="zh-CN" sz="1050" kern="900" dirty="0">
                <a:solidFill>
                  <a:schemeClr val="tx1"/>
                </a:solidFill>
                <a:cs typeface="+mn-ea"/>
                <a:sym typeface="+mn-lt"/>
              </a:rPr>
              <a:t>15250014332 / 0512-68637852</a:t>
            </a:r>
            <a:endParaRPr lang="en-US" altLang="zh-CN" sz="1050" kern="900" dirty="0">
              <a:solidFill>
                <a:schemeClr val="tx1"/>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tx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tx1"/>
                </a:solidFill>
                <a:effectLst>
                  <a:outerShdw blurRad="38100" dist="19050" dir="2700000" algn="tl" rotWithShape="0">
                    <a:schemeClr val="dk1">
                      <a:alpha val="40000"/>
                    </a:schemeClr>
                  </a:outerShdw>
                </a:effectLst>
                <a:cs typeface="+mn-ea"/>
              </a:rPr>
              <a:t>↓↓↓</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a:r>
              <a:rPr lang="zh-CN" altLang="en-US" sz="1050" b="1" dirty="0">
                <a:solidFill>
                  <a:schemeClr val="tx1"/>
                </a:solidFill>
                <a:cs typeface="+mn-ea"/>
                <a:sym typeface="+mn-lt"/>
              </a:rPr>
              <a:t>公司官网</a:t>
            </a:r>
            <a:r>
              <a:rPr lang="zh-CN" altLang="en-US" sz="1200" b="1" dirty="0">
                <a:solidFill>
                  <a:schemeClr val="tx1"/>
                </a:solidFill>
                <a:cs typeface="+mn-ea"/>
                <a:sym typeface="+mn-lt"/>
              </a:rPr>
              <a:t> </a:t>
            </a:r>
            <a:r>
              <a:rPr lang="en-US" altLang="zh-CN" sz="1200" dirty="0">
                <a:solidFill>
                  <a:schemeClr val="tx1"/>
                </a:solidFill>
                <a:cs typeface="+mn-ea"/>
                <a:sym typeface="+mn-lt"/>
              </a:rPr>
              <a:t>| </a:t>
            </a:r>
            <a:r>
              <a:rPr lang="en-US" altLang="zh-CN" sz="1200" dirty="0">
                <a:solidFill>
                  <a:schemeClr val="tx1"/>
                </a:solidFill>
                <a:cs typeface="+mn-ea"/>
                <a:sym typeface="+mn-lt"/>
                <a:hlinkClick r:id="rId7"/>
              </a:rPr>
              <a:t>http://www.bofety.com/</a:t>
            </a:r>
            <a:endParaRPr lang="en-US" altLang="zh-CN" sz="1200" b="1" dirty="0">
              <a:solidFill>
                <a:schemeClr val="tx1"/>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ln/>
        </p:spPr>
        <p:txBody>
          <a:bodyPr vert="horz" wrap="square" lIns="91440" tIns="45720" rIns="91440" bIns="45720" anchor="ctr" anchorCtr="0"/>
          <a:p>
            <a:pPr eaLnBrk="1" hangingPunct="1"/>
            <a:r>
              <a:rPr lang="en-US" altLang="zh-CN" sz="3600" dirty="0"/>
              <a:t>3</a:t>
            </a:r>
            <a:r>
              <a:rPr lang="zh-CN" altLang="en-US" sz="3600" dirty="0"/>
              <a:t>、工业固体废物处理处置的思想方法</a:t>
            </a:r>
            <a:endParaRPr lang="zh-CN" altLang="en-US" sz="3600" dirty="0"/>
          </a:p>
        </p:txBody>
      </p:sp>
      <p:sp>
        <p:nvSpPr>
          <p:cNvPr id="10243" name="Rectangle 3"/>
          <p:cNvSpPr>
            <a:spLocks noGrp="1"/>
          </p:cNvSpPr>
          <p:nvPr>
            <p:ph idx="1"/>
          </p:nvPr>
        </p:nvSpPr>
        <p:spPr>
          <a:xfrm>
            <a:off x="762000" y="1752600"/>
            <a:ext cx="7772400" cy="4114800"/>
          </a:xfrm>
          <a:ln/>
        </p:spPr>
        <p:txBody>
          <a:bodyPr vert="horz" wrap="square" lIns="91440" tIns="45720" rIns="91440" bIns="45720" anchor="t" anchorCtr="0"/>
          <a:p>
            <a:pPr eaLnBrk="1" hangingPunct="1">
              <a:lnSpc>
                <a:spcPct val="90000"/>
              </a:lnSpc>
              <a:buNone/>
            </a:pPr>
            <a:r>
              <a:rPr lang="en-US" altLang="zh-CN" sz="2800" dirty="0"/>
              <a:t>1</a:t>
            </a:r>
            <a:r>
              <a:rPr lang="zh-CN" altLang="en-US" sz="2800" dirty="0"/>
              <a:t>）追踪来源，分析形成机理</a:t>
            </a:r>
            <a:endParaRPr lang="zh-CN" altLang="en-US" sz="2800" dirty="0"/>
          </a:p>
          <a:p>
            <a:pPr eaLnBrk="1" hangingPunct="1">
              <a:lnSpc>
                <a:spcPct val="90000"/>
              </a:lnSpc>
            </a:pPr>
            <a:r>
              <a:rPr lang="zh-CN" altLang="en-US" sz="2800" dirty="0"/>
              <a:t>工业部门</a:t>
            </a:r>
            <a:endParaRPr lang="zh-CN" altLang="en-US" sz="2800" dirty="0"/>
          </a:p>
          <a:p>
            <a:pPr eaLnBrk="1" hangingPunct="1">
              <a:lnSpc>
                <a:spcPct val="90000"/>
              </a:lnSpc>
            </a:pPr>
            <a:r>
              <a:rPr lang="zh-CN" altLang="en-US" sz="2800" dirty="0"/>
              <a:t>工艺流程</a:t>
            </a:r>
            <a:endParaRPr lang="zh-CN" altLang="en-US" sz="2800" dirty="0"/>
          </a:p>
          <a:p>
            <a:pPr eaLnBrk="1" hangingPunct="1">
              <a:lnSpc>
                <a:spcPct val="90000"/>
              </a:lnSpc>
            </a:pPr>
            <a:r>
              <a:rPr lang="zh-CN" altLang="en-US" sz="2800" dirty="0"/>
              <a:t>技术方法</a:t>
            </a:r>
            <a:endParaRPr lang="zh-CN" altLang="en-US" sz="2800" dirty="0"/>
          </a:p>
          <a:p>
            <a:pPr eaLnBrk="1" hangingPunct="1">
              <a:lnSpc>
                <a:spcPct val="90000"/>
              </a:lnSpc>
            </a:pPr>
            <a:r>
              <a:rPr lang="zh-CN" altLang="en-US" sz="2800" dirty="0"/>
              <a:t>原料与产品</a:t>
            </a:r>
            <a:endParaRPr lang="zh-CN" altLang="en-US" sz="2800" dirty="0"/>
          </a:p>
          <a:p>
            <a:pPr eaLnBrk="1" hangingPunct="1">
              <a:lnSpc>
                <a:spcPct val="90000"/>
              </a:lnSpc>
            </a:pPr>
            <a:r>
              <a:rPr lang="zh-CN" altLang="en-US" sz="2800" dirty="0"/>
              <a:t>地理位置</a:t>
            </a:r>
            <a:endParaRPr lang="zh-CN" altLang="en-US" sz="2800" dirty="0"/>
          </a:p>
          <a:p>
            <a:pPr eaLnBrk="1" hangingPunct="1">
              <a:lnSpc>
                <a:spcPct val="90000"/>
              </a:lnSpc>
            </a:pPr>
            <a:r>
              <a:rPr lang="zh-CN" altLang="en-US" sz="2800" dirty="0"/>
              <a:t>周边环境</a:t>
            </a:r>
            <a:endParaRPr lang="zh-CN" altLang="en-US" sz="2800" dirty="0"/>
          </a:p>
          <a:p>
            <a:pPr eaLnBrk="1" hangingPunct="1">
              <a:lnSpc>
                <a:spcPct val="90000"/>
              </a:lnSpc>
            </a:pPr>
            <a:r>
              <a:rPr lang="zh-CN" altLang="en-US" sz="2800" dirty="0"/>
              <a:t>工业分布状况及相关工业的发展状况与趋势</a:t>
            </a:r>
            <a:endParaRPr lang="zh-CN" altLang="en-US" sz="2800" dirty="0"/>
          </a:p>
          <a:p>
            <a:pPr eaLnBrk="1" hangingPunct="1">
              <a:lnSpc>
                <a:spcPct val="90000"/>
              </a:lnSpc>
            </a:pPr>
            <a:r>
              <a:rPr lang="zh-CN" altLang="en-US" sz="2800" dirty="0"/>
              <a:t>交通运输</a:t>
            </a:r>
            <a:endParaRPr lang="zh-CN" altLang="en-US" sz="2800" dirty="0"/>
          </a:p>
          <a:p>
            <a:pPr eaLnBrk="1" hangingPunct="1">
              <a:lnSpc>
                <a:spcPct val="90000"/>
              </a:lnSpc>
            </a:pPr>
            <a:endParaRPr lang="zh-CN" altLang="en-US" sz="2800" dirty="0"/>
          </a:p>
          <a:p>
            <a:pPr eaLnBrk="1" hangingPunct="1">
              <a:lnSpc>
                <a:spcPct val="90000"/>
              </a:lnSpc>
            </a:pP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charRg st="0" end="14"/>
                                            </p:txEl>
                                          </p:spTgt>
                                        </p:tgtEl>
                                        <p:attrNameLst>
                                          <p:attrName>style.visibility</p:attrName>
                                        </p:attrNameLst>
                                      </p:cBhvr>
                                      <p:to>
                                        <p:strVal val="visible"/>
                                      </p:to>
                                    </p:set>
                                    <p:anim calcmode="lin" valueType="num">
                                      <p:cBhvr additive="base">
                                        <p:cTn id="13" dur="500" fill="hold"/>
                                        <p:tgtEl>
                                          <p:spTgt spid="10243">
                                            <p:txEl>
                                              <p:charRg st="0" end="1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charRg st="0" end="1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charRg st="14" end="19"/>
                                            </p:txEl>
                                          </p:spTgt>
                                        </p:tgtEl>
                                        <p:attrNameLst>
                                          <p:attrName>style.visibility</p:attrName>
                                        </p:attrNameLst>
                                      </p:cBhvr>
                                      <p:to>
                                        <p:strVal val="visible"/>
                                      </p:to>
                                    </p:set>
                                    <p:anim calcmode="lin" valueType="num">
                                      <p:cBhvr additive="base">
                                        <p:cTn id="19" dur="500" fill="hold"/>
                                        <p:tgtEl>
                                          <p:spTgt spid="10243">
                                            <p:txEl>
                                              <p:charRg st="14" end="1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charRg st="14" end="1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charRg st="19" end="24"/>
                                            </p:txEl>
                                          </p:spTgt>
                                        </p:tgtEl>
                                        <p:attrNameLst>
                                          <p:attrName>style.visibility</p:attrName>
                                        </p:attrNameLst>
                                      </p:cBhvr>
                                      <p:to>
                                        <p:strVal val="visible"/>
                                      </p:to>
                                    </p:set>
                                    <p:anim calcmode="lin" valueType="num">
                                      <p:cBhvr additive="base">
                                        <p:cTn id="25" dur="500" fill="hold"/>
                                        <p:tgtEl>
                                          <p:spTgt spid="10243">
                                            <p:txEl>
                                              <p:charRg st="19" end="2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charRg st="19" end="2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charRg st="24" end="29"/>
                                            </p:txEl>
                                          </p:spTgt>
                                        </p:tgtEl>
                                        <p:attrNameLst>
                                          <p:attrName>style.visibility</p:attrName>
                                        </p:attrNameLst>
                                      </p:cBhvr>
                                      <p:to>
                                        <p:strVal val="visible"/>
                                      </p:to>
                                    </p:set>
                                    <p:anim calcmode="lin" valueType="num">
                                      <p:cBhvr additive="base">
                                        <p:cTn id="31" dur="500" fill="hold"/>
                                        <p:tgtEl>
                                          <p:spTgt spid="10243">
                                            <p:txEl>
                                              <p:charRg st="24" end="2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charRg st="24" end="2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3">
                                            <p:txEl>
                                              <p:charRg st="29" end="35"/>
                                            </p:txEl>
                                          </p:spTgt>
                                        </p:tgtEl>
                                        <p:attrNameLst>
                                          <p:attrName>style.visibility</p:attrName>
                                        </p:attrNameLst>
                                      </p:cBhvr>
                                      <p:to>
                                        <p:strVal val="visible"/>
                                      </p:to>
                                    </p:set>
                                    <p:anim calcmode="lin" valueType="num">
                                      <p:cBhvr additive="base">
                                        <p:cTn id="37" dur="500" fill="hold"/>
                                        <p:tgtEl>
                                          <p:spTgt spid="10243">
                                            <p:txEl>
                                              <p:charRg st="29" end="3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charRg st="29" end="3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43">
                                            <p:txEl>
                                              <p:charRg st="35" end="40"/>
                                            </p:txEl>
                                          </p:spTgt>
                                        </p:tgtEl>
                                        <p:attrNameLst>
                                          <p:attrName>style.visibility</p:attrName>
                                        </p:attrNameLst>
                                      </p:cBhvr>
                                      <p:to>
                                        <p:strVal val="visible"/>
                                      </p:to>
                                    </p:set>
                                    <p:anim calcmode="lin" valueType="num">
                                      <p:cBhvr additive="base">
                                        <p:cTn id="43" dur="500" fill="hold"/>
                                        <p:tgtEl>
                                          <p:spTgt spid="10243">
                                            <p:txEl>
                                              <p:charRg st="35" end="4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43">
                                            <p:txEl>
                                              <p:charRg st="35" end="4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43">
                                            <p:txEl>
                                              <p:charRg st="40" end="45"/>
                                            </p:txEl>
                                          </p:spTgt>
                                        </p:tgtEl>
                                        <p:attrNameLst>
                                          <p:attrName>style.visibility</p:attrName>
                                        </p:attrNameLst>
                                      </p:cBhvr>
                                      <p:to>
                                        <p:strVal val="visible"/>
                                      </p:to>
                                    </p:set>
                                    <p:anim calcmode="lin" valueType="num">
                                      <p:cBhvr additive="base">
                                        <p:cTn id="49" dur="500" fill="hold"/>
                                        <p:tgtEl>
                                          <p:spTgt spid="10243">
                                            <p:txEl>
                                              <p:charRg st="40" end="4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243">
                                            <p:txEl>
                                              <p:charRg st="40" end="4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43">
                                            <p:txEl>
                                              <p:charRg st="45" end="65"/>
                                            </p:txEl>
                                          </p:spTgt>
                                        </p:tgtEl>
                                        <p:attrNameLst>
                                          <p:attrName>style.visibility</p:attrName>
                                        </p:attrNameLst>
                                      </p:cBhvr>
                                      <p:to>
                                        <p:strVal val="visible"/>
                                      </p:to>
                                    </p:set>
                                    <p:anim calcmode="lin" valueType="num">
                                      <p:cBhvr additive="base">
                                        <p:cTn id="55" dur="500" fill="hold"/>
                                        <p:tgtEl>
                                          <p:spTgt spid="10243">
                                            <p:txEl>
                                              <p:charRg st="45" end="6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243">
                                            <p:txEl>
                                              <p:charRg st="45" end="65"/>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43">
                                            <p:txEl>
                                              <p:charRg st="65" end="70"/>
                                            </p:txEl>
                                          </p:spTgt>
                                        </p:tgtEl>
                                        <p:attrNameLst>
                                          <p:attrName>style.visibility</p:attrName>
                                        </p:attrNameLst>
                                      </p:cBhvr>
                                      <p:to>
                                        <p:strVal val="visible"/>
                                      </p:to>
                                    </p:set>
                                    <p:anim calcmode="lin" valueType="num">
                                      <p:cBhvr additive="base">
                                        <p:cTn id="61" dur="500" fill="hold"/>
                                        <p:tgtEl>
                                          <p:spTgt spid="10243">
                                            <p:txEl>
                                              <p:charRg st="65" end="7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243">
                                            <p:txEl>
                                              <p:charRg st="65" end="7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xfrm>
            <a:off x="685800" y="838200"/>
            <a:ext cx="7772400" cy="1143000"/>
          </a:xfrm>
          <a:ln/>
        </p:spPr>
        <p:txBody>
          <a:bodyPr vert="horz" wrap="square" lIns="91440" tIns="45720" rIns="91440" bIns="45720" anchor="ctr" anchorCtr="0"/>
          <a:p>
            <a:pPr eaLnBrk="1" hangingPunct="1"/>
            <a:r>
              <a:rPr lang="en-US" altLang="zh-CN" sz="4000" dirty="0"/>
              <a:t>2</a:t>
            </a:r>
            <a:r>
              <a:rPr lang="zh-CN" altLang="en-US" sz="4000" dirty="0"/>
              <a:t>）调查分析固体废物的组成，研究资源特征。</a:t>
            </a:r>
            <a:endParaRPr lang="zh-CN" altLang="en-US" sz="4000" dirty="0"/>
          </a:p>
        </p:txBody>
      </p:sp>
      <p:sp>
        <p:nvSpPr>
          <p:cNvPr id="11294" name="Rectangle 30"/>
          <p:cNvSpPr>
            <a:spLocks noGrp="1"/>
          </p:cNvSpPr>
          <p:nvPr>
            <p:ph idx="1"/>
          </p:nvPr>
        </p:nvSpPr>
        <p:spPr>
          <a:xfrm>
            <a:off x="838200" y="2514600"/>
            <a:ext cx="7772400" cy="4114800"/>
          </a:xfrm>
          <a:ln/>
        </p:spPr>
        <p:txBody>
          <a:bodyPr vert="horz" wrap="square" lIns="91440" tIns="45720" rIns="91440" bIns="45720" anchor="t" anchorCtr="0"/>
          <a:p>
            <a:pPr eaLnBrk="1" hangingPunct="1"/>
            <a:r>
              <a:rPr lang="zh-CN" altLang="en-US" dirty="0"/>
              <a:t>有用组分分布状况</a:t>
            </a:r>
            <a:endParaRPr lang="zh-CN" altLang="en-US" dirty="0"/>
          </a:p>
          <a:p>
            <a:pPr eaLnBrk="1" hangingPunct="1"/>
            <a:r>
              <a:rPr lang="zh-CN" altLang="en-US" dirty="0"/>
              <a:t>有毒有害物质的分布状况</a:t>
            </a:r>
            <a:endParaRPr lang="zh-CN" altLang="en-US" dirty="0"/>
          </a:p>
          <a:p>
            <a:pPr eaLnBrk="1" hangingPunct="1"/>
            <a:endParaRPr lang="zh-CN" altLang="en-US" dirty="0"/>
          </a:p>
          <a:p>
            <a:pPr eaLnBrk="1" hangingPunct="1"/>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94">
                                            <p:txEl>
                                              <p:charRg st="0" end="9"/>
                                            </p:txEl>
                                          </p:spTgt>
                                        </p:tgtEl>
                                        <p:attrNameLst>
                                          <p:attrName>style.visibility</p:attrName>
                                        </p:attrNameLst>
                                      </p:cBhvr>
                                      <p:to>
                                        <p:strVal val="visible"/>
                                      </p:to>
                                    </p:set>
                                    <p:anim calcmode="lin" valueType="num">
                                      <p:cBhvr additive="base">
                                        <p:cTn id="13" dur="500" fill="hold"/>
                                        <p:tgtEl>
                                          <p:spTgt spid="11294">
                                            <p:txEl>
                                              <p:charRg st="0"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94">
                                            <p:txEl>
                                              <p:charRg st="0"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94">
                                            <p:txEl>
                                              <p:charRg st="9" end="21"/>
                                            </p:txEl>
                                          </p:spTgt>
                                        </p:tgtEl>
                                        <p:attrNameLst>
                                          <p:attrName>style.visibility</p:attrName>
                                        </p:attrNameLst>
                                      </p:cBhvr>
                                      <p:to>
                                        <p:strVal val="visible"/>
                                      </p:to>
                                    </p:set>
                                    <p:anim calcmode="lin" valueType="num">
                                      <p:cBhvr additive="base">
                                        <p:cTn id="19" dur="500" fill="hold"/>
                                        <p:tgtEl>
                                          <p:spTgt spid="11294">
                                            <p:txEl>
                                              <p:charRg st="9" end="2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94">
                                            <p:txEl>
                                              <p:charRg st="9" end="2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p:nvPr/>
        </p:nvSpPr>
        <p:spPr>
          <a:xfrm>
            <a:off x="685800" y="685800"/>
            <a:ext cx="2209800" cy="533400"/>
          </a:xfrm>
          <a:prstGeom prst="rect">
            <a:avLst/>
          </a:prstGeom>
          <a:solidFill>
            <a:srgbClr val="0000FF"/>
          </a:solid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lnSpc>
                <a:spcPct val="90000"/>
              </a:lnSpc>
              <a:buNone/>
            </a:pPr>
            <a:r>
              <a:rPr lang="en-US" altLang="zh-CN" sz="2800" dirty="0">
                <a:solidFill>
                  <a:srgbClr val="FFFFFF"/>
                </a:solidFill>
              </a:rPr>
              <a:t>   </a:t>
            </a:r>
            <a:r>
              <a:rPr lang="zh-CN" altLang="en-US" sz="2800" dirty="0">
                <a:solidFill>
                  <a:srgbClr val="FFFFFF"/>
                </a:solidFill>
              </a:rPr>
              <a:t>化学组成</a:t>
            </a:r>
            <a:endParaRPr lang="zh-CN" altLang="en-US" sz="2800" dirty="0">
              <a:solidFill>
                <a:srgbClr val="FFFFFF"/>
              </a:solidFill>
            </a:endParaRPr>
          </a:p>
          <a:p>
            <a:pPr marL="342900" lvl="0" indent="-342900" eaLnBrk="1" hangingPunct="1">
              <a:lnSpc>
                <a:spcPct val="90000"/>
              </a:lnSpc>
              <a:buNone/>
            </a:pPr>
            <a:r>
              <a:rPr lang="zh-CN" altLang="en-US" sz="2800" dirty="0">
                <a:solidFill>
                  <a:srgbClr val="FFFFFF"/>
                </a:solidFill>
              </a:rPr>
              <a:t>   </a:t>
            </a:r>
            <a:endParaRPr lang="zh-CN" altLang="en-US" sz="2800" dirty="0">
              <a:solidFill>
                <a:srgbClr val="FFFFFF"/>
              </a:solidFill>
            </a:endParaRPr>
          </a:p>
        </p:txBody>
      </p:sp>
      <p:sp>
        <p:nvSpPr>
          <p:cNvPr id="12291" name="Text Box 3"/>
          <p:cNvSpPr txBox="1"/>
          <p:nvPr/>
        </p:nvSpPr>
        <p:spPr>
          <a:xfrm>
            <a:off x="3429000" y="685800"/>
            <a:ext cx="1828800" cy="466725"/>
          </a:xfrm>
          <a:prstGeom prst="rect">
            <a:avLst/>
          </a:prstGeom>
          <a:solidFill>
            <a:schemeClr val="accent1"/>
          </a:solidFill>
          <a:ln w="9525"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spcBef>
                <a:spcPct val="50000"/>
              </a:spcBef>
              <a:buNone/>
            </a:pPr>
            <a:r>
              <a:rPr lang="zh-CN" altLang="en-US" sz="2400" dirty="0"/>
              <a:t>化学分析</a:t>
            </a:r>
            <a:endParaRPr lang="zh-CN" altLang="en-US" sz="2400" dirty="0"/>
          </a:p>
        </p:txBody>
      </p:sp>
      <p:sp>
        <p:nvSpPr>
          <p:cNvPr id="12292" name="Text Box 4"/>
          <p:cNvSpPr txBox="1"/>
          <p:nvPr/>
        </p:nvSpPr>
        <p:spPr>
          <a:xfrm>
            <a:off x="6248400" y="2057400"/>
            <a:ext cx="1143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50000"/>
              </a:spcBef>
              <a:buNone/>
            </a:pPr>
            <a:r>
              <a:rPr lang="zh-CN" altLang="en-US" sz="2400" dirty="0"/>
              <a:t>无机物</a:t>
            </a:r>
            <a:endParaRPr lang="zh-CN" altLang="en-US" sz="2400" dirty="0"/>
          </a:p>
        </p:txBody>
      </p:sp>
      <p:sp>
        <p:nvSpPr>
          <p:cNvPr id="12293" name="Text Box 5"/>
          <p:cNvSpPr txBox="1"/>
          <p:nvPr/>
        </p:nvSpPr>
        <p:spPr>
          <a:xfrm>
            <a:off x="6324600" y="3124200"/>
            <a:ext cx="1752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50000"/>
              </a:spcBef>
              <a:buNone/>
            </a:pPr>
            <a:r>
              <a:rPr lang="zh-CN" altLang="en-US" sz="2400" dirty="0"/>
              <a:t>有机物种类</a:t>
            </a:r>
            <a:endParaRPr lang="zh-CN" altLang="en-US" sz="2400" dirty="0"/>
          </a:p>
        </p:txBody>
      </p:sp>
      <p:sp>
        <p:nvSpPr>
          <p:cNvPr id="12294" name="Text Box 6"/>
          <p:cNvSpPr txBox="1"/>
          <p:nvPr/>
        </p:nvSpPr>
        <p:spPr>
          <a:xfrm>
            <a:off x="7696200" y="1905000"/>
            <a:ext cx="1143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50000"/>
              </a:spcBef>
              <a:buNone/>
            </a:pPr>
            <a:r>
              <a:rPr lang="zh-CN" altLang="en-US" sz="2400" dirty="0"/>
              <a:t>金属</a:t>
            </a:r>
            <a:endParaRPr lang="zh-CN" altLang="en-US" sz="2400" dirty="0"/>
          </a:p>
        </p:txBody>
      </p:sp>
      <p:sp>
        <p:nvSpPr>
          <p:cNvPr id="12295" name="Text Box 7"/>
          <p:cNvSpPr txBox="1"/>
          <p:nvPr/>
        </p:nvSpPr>
        <p:spPr>
          <a:xfrm>
            <a:off x="7696200" y="2362200"/>
            <a:ext cx="1143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50000"/>
              </a:spcBef>
              <a:buNone/>
            </a:pPr>
            <a:r>
              <a:rPr lang="zh-CN" altLang="en-US" sz="2400" dirty="0"/>
              <a:t>非金属</a:t>
            </a:r>
            <a:endParaRPr lang="zh-CN" altLang="en-US" sz="2400" dirty="0"/>
          </a:p>
        </p:txBody>
      </p:sp>
      <p:sp>
        <p:nvSpPr>
          <p:cNvPr id="12296" name="AutoShape 8"/>
          <p:cNvSpPr/>
          <p:nvPr/>
        </p:nvSpPr>
        <p:spPr>
          <a:xfrm>
            <a:off x="7315200" y="2057400"/>
            <a:ext cx="381000" cy="457200"/>
          </a:xfrm>
          <a:prstGeom prst="leftBrace">
            <a:avLst>
              <a:gd name="adj1" fmla="val 10000"/>
              <a:gd name="adj2" fmla="val 50000"/>
            </a:avLst>
          </a:prstGeom>
          <a:noFill/>
          <a:ln w="190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2297" name="AutoShape 9"/>
          <p:cNvSpPr/>
          <p:nvPr/>
        </p:nvSpPr>
        <p:spPr>
          <a:xfrm>
            <a:off x="5257800" y="762000"/>
            <a:ext cx="762000" cy="304800"/>
          </a:xfrm>
          <a:prstGeom prst="rightArrow">
            <a:avLst>
              <a:gd name="adj1" fmla="val 50000"/>
              <a:gd name="adj2" fmla="val 62500"/>
            </a:avLst>
          </a:prstGeom>
          <a:solidFill>
            <a:srgbClr val="FFCC99"/>
          </a:solidFill>
          <a:ln w="9525">
            <a:noFill/>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2298" name="Text Box 10"/>
          <p:cNvSpPr txBox="1"/>
          <p:nvPr/>
        </p:nvSpPr>
        <p:spPr>
          <a:xfrm>
            <a:off x="6172200" y="685800"/>
            <a:ext cx="2438400" cy="476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lnSpc>
                <a:spcPct val="90000"/>
              </a:lnSpc>
              <a:spcBef>
                <a:spcPct val="50000"/>
              </a:spcBef>
              <a:buNone/>
            </a:pPr>
            <a:r>
              <a:rPr lang="zh-CN" altLang="en-US" sz="2800" dirty="0"/>
              <a:t>化学元素组成</a:t>
            </a:r>
            <a:endParaRPr lang="zh-CN" altLang="en-US" sz="2800" dirty="0"/>
          </a:p>
        </p:txBody>
      </p:sp>
      <p:sp>
        <p:nvSpPr>
          <p:cNvPr id="12299" name="Rectangle 11"/>
          <p:cNvSpPr/>
          <p:nvPr/>
        </p:nvSpPr>
        <p:spPr>
          <a:xfrm>
            <a:off x="685800" y="2209800"/>
            <a:ext cx="2209800" cy="533400"/>
          </a:xfrm>
          <a:prstGeom prst="rect">
            <a:avLst/>
          </a:prstGeom>
          <a:solidFill>
            <a:srgbClr val="0000FF"/>
          </a:solid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lnSpc>
                <a:spcPct val="90000"/>
              </a:lnSpc>
              <a:buNone/>
            </a:pPr>
            <a:r>
              <a:rPr lang="en-US" altLang="zh-CN" sz="2800" dirty="0">
                <a:solidFill>
                  <a:srgbClr val="FFFFFF"/>
                </a:solidFill>
              </a:rPr>
              <a:t>   </a:t>
            </a:r>
            <a:r>
              <a:rPr lang="zh-CN" altLang="en-US" sz="2800" dirty="0">
                <a:solidFill>
                  <a:srgbClr val="FFFFFF"/>
                </a:solidFill>
              </a:rPr>
              <a:t>物质组成</a:t>
            </a:r>
            <a:endParaRPr lang="zh-CN" altLang="en-US" sz="2800" dirty="0">
              <a:solidFill>
                <a:srgbClr val="FFFFFF"/>
              </a:solidFill>
            </a:endParaRPr>
          </a:p>
          <a:p>
            <a:pPr marL="342900" lvl="0" indent="-342900" eaLnBrk="1" hangingPunct="1">
              <a:lnSpc>
                <a:spcPct val="90000"/>
              </a:lnSpc>
              <a:buNone/>
            </a:pPr>
            <a:r>
              <a:rPr lang="zh-CN" altLang="en-US" sz="2800" dirty="0">
                <a:solidFill>
                  <a:srgbClr val="FFFFFF"/>
                </a:solidFill>
              </a:rPr>
              <a:t>   </a:t>
            </a:r>
            <a:endParaRPr lang="zh-CN" altLang="en-US" sz="2800" dirty="0">
              <a:solidFill>
                <a:srgbClr val="FFFFFF"/>
              </a:solidFill>
            </a:endParaRPr>
          </a:p>
        </p:txBody>
      </p:sp>
      <p:sp>
        <p:nvSpPr>
          <p:cNvPr id="12300" name="Text Box 12"/>
          <p:cNvSpPr txBox="1"/>
          <p:nvPr/>
        </p:nvSpPr>
        <p:spPr>
          <a:xfrm>
            <a:off x="3429000" y="1524000"/>
            <a:ext cx="1828800" cy="466725"/>
          </a:xfrm>
          <a:prstGeom prst="rect">
            <a:avLst/>
          </a:prstGeom>
          <a:solidFill>
            <a:schemeClr val="accent1"/>
          </a:solidFill>
          <a:ln w="9525"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spcBef>
                <a:spcPct val="50000"/>
              </a:spcBef>
              <a:buNone/>
            </a:pPr>
            <a:r>
              <a:rPr lang="zh-CN" altLang="en-US" sz="2400" dirty="0"/>
              <a:t>显微镜鉴定</a:t>
            </a:r>
            <a:endParaRPr lang="zh-CN" altLang="en-US" sz="2400" dirty="0"/>
          </a:p>
        </p:txBody>
      </p:sp>
      <p:sp>
        <p:nvSpPr>
          <p:cNvPr id="12301" name="Text Box 13"/>
          <p:cNvSpPr txBox="1"/>
          <p:nvPr/>
        </p:nvSpPr>
        <p:spPr>
          <a:xfrm>
            <a:off x="3429000" y="2133600"/>
            <a:ext cx="1981200" cy="831850"/>
          </a:xfrm>
          <a:prstGeom prst="rect">
            <a:avLst/>
          </a:prstGeom>
          <a:solidFill>
            <a:schemeClr val="accent1"/>
          </a:solidFill>
          <a:ln w="9525"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spcBef>
                <a:spcPct val="50000"/>
              </a:spcBef>
              <a:buNone/>
            </a:pPr>
            <a:r>
              <a:rPr lang="en-US" altLang="zh-CN" sz="2400" dirty="0"/>
              <a:t>X—</a:t>
            </a:r>
            <a:r>
              <a:rPr lang="zh-CN" altLang="en-US" sz="2400" dirty="0"/>
              <a:t>射</a:t>
            </a:r>
            <a:r>
              <a:rPr lang="zh-CN" altLang="en-US" sz="2400" dirty="0"/>
              <a:t>线衍射、电镜等</a:t>
            </a:r>
            <a:endParaRPr lang="zh-CN" altLang="en-US" sz="2400" dirty="0"/>
          </a:p>
        </p:txBody>
      </p:sp>
      <p:sp>
        <p:nvSpPr>
          <p:cNvPr id="12302" name="Text Box 14"/>
          <p:cNvSpPr txBox="1"/>
          <p:nvPr/>
        </p:nvSpPr>
        <p:spPr>
          <a:xfrm>
            <a:off x="3429000" y="3124200"/>
            <a:ext cx="2209800" cy="466725"/>
          </a:xfrm>
          <a:prstGeom prst="rect">
            <a:avLst/>
          </a:prstGeom>
          <a:solidFill>
            <a:schemeClr val="accent1"/>
          </a:solidFill>
          <a:ln w="9525"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spcBef>
                <a:spcPct val="50000"/>
              </a:spcBef>
              <a:buNone/>
            </a:pPr>
            <a:r>
              <a:rPr lang="zh-CN" altLang="en-US" sz="2400" dirty="0"/>
              <a:t>红外、质谱等</a:t>
            </a:r>
            <a:endParaRPr lang="zh-CN" altLang="en-US" sz="2400" dirty="0"/>
          </a:p>
        </p:txBody>
      </p:sp>
      <p:sp>
        <p:nvSpPr>
          <p:cNvPr id="12303" name="AutoShape 15"/>
          <p:cNvSpPr/>
          <p:nvPr/>
        </p:nvSpPr>
        <p:spPr>
          <a:xfrm>
            <a:off x="5486400" y="1676400"/>
            <a:ext cx="304800" cy="1066800"/>
          </a:xfrm>
          <a:prstGeom prst="rightBrace">
            <a:avLst>
              <a:gd name="adj1" fmla="val 29166"/>
              <a:gd name="adj2" fmla="val 50000"/>
            </a:avLst>
          </a:prstGeom>
          <a:noFill/>
          <a:ln w="31750" cap="flat" cmpd="sng">
            <a:solidFill>
              <a:srgbClr val="FFCC99"/>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2304" name="AutoShape 16"/>
          <p:cNvSpPr/>
          <p:nvPr/>
        </p:nvSpPr>
        <p:spPr>
          <a:xfrm>
            <a:off x="5943600" y="2209800"/>
            <a:ext cx="381000" cy="228600"/>
          </a:xfrm>
          <a:prstGeom prst="rightArrow">
            <a:avLst>
              <a:gd name="adj1" fmla="val 50000"/>
              <a:gd name="adj2" fmla="val 41666"/>
            </a:avLst>
          </a:prstGeom>
          <a:solidFill>
            <a:srgbClr val="FFCC99"/>
          </a:solidFill>
          <a:ln w="9525">
            <a:noFill/>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2305" name="AutoShape 17"/>
          <p:cNvSpPr/>
          <p:nvPr/>
        </p:nvSpPr>
        <p:spPr>
          <a:xfrm>
            <a:off x="5791200" y="3276600"/>
            <a:ext cx="533400" cy="228600"/>
          </a:xfrm>
          <a:prstGeom prst="rightArrow">
            <a:avLst>
              <a:gd name="adj1" fmla="val 50000"/>
              <a:gd name="adj2" fmla="val 58333"/>
            </a:avLst>
          </a:prstGeom>
          <a:solidFill>
            <a:srgbClr val="FFCC99"/>
          </a:solidFill>
          <a:ln w="9525">
            <a:noFill/>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2306" name="AutoShape 18"/>
          <p:cNvSpPr/>
          <p:nvPr/>
        </p:nvSpPr>
        <p:spPr>
          <a:xfrm>
            <a:off x="2895600" y="1752600"/>
            <a:ext cx="533400" cy="1600200"/>
          </a:xfrm>
          <a:prstGeom prst="leftBrace">
            <a:avLst>
              <a:gd name="adj1" fmla="val 25000"/>
              <a:gd name="adj2" fmla="val 50000"/>
            </a:avLst>
          </a:prstGeom>
          <a:no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2307" name="Rectangle 19"/>
          <p:cNvSpPr/>
          <p:nvPr/>
        </p:nvSpPr>
        <p:spPr>
          <a:xfrm>
            <a:off x="685800" y="4572000"/>
            <a:ext cx="1981200" cy="838200"/>
          </a:xfrm>
          <a:prstGeom prst="rect">
            <a:avLst/>
          </a:prstGeom>
          <a:solidFill>
            <a:srgbClr val="0000FF"/>
          </a:solidFill>
          <a:ln w="9525">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342900" lvl="0" indent="-342900" eaLnBrk="1" hangingPunct="1">
              <a:lnSpc>
                <a:spcPct val="90000"/>
              </a:lnSpc>
              <a:buNone/>
            </a:pPr>
            <a:r>
              <a:rPr lang="en-US" altLang="zh-CN" sz="2800" dirty="0">
                <a:solidFill>
                  <a:srgbClr val="FFFFFF"/>
                </a:solidFill>
              </a:rPr>
              <a:t>   </a:t>
            </a:r>
            <a:r>
              <a:rPr lang="zh-CN" altLang="en-US" sz="2800" dirty="0">
                <a:solidFill>
                  <a:srgbClr val="FFFFFF"/>
                </a:solidFill>
              </a:rPr>
              <a:t>物理化学特征</a:t>
            </a:r>
            <a:endParaRPr lang="zh-CN" altLang="en-US" sz="2800" dirty="0">
              <a:solidFill>
                <a:srgbClr val="FFFFFF"/>
              </a:solidFill>
            </a:endParaRPr>
          </a:p>
          <a:p>
            <a:pPr marL="342900" lvl="0" indent="-342900" eaLnBrk="1" hangingPunct="1">
              <a:lnSpc>
                <a:spcPct val="90000"/>
              </a:lnSpc>
              <a:buNone/>
            </a:pPr>
            <a:r>
              <a:rPr lang="zh-CN" altLang="en-US" sz="2800" dirty="0">
                <a:solidFill>
                  <a:srgbClr val="FFFFFF"/>
                </a:solidFill>
              </a:rPr>
              <a:t>   </a:t>
            </a:r>
            <a:endParaRPr lang="zh-CN" altLang="en-US" sz="2800" dirty="0">
              <a:solidFill>
                <a:srgbClr val="FFFFFF"/>
              </a:solidFill>
            </a:endParaRPr>
          </a:p>
        </p:txBody>
      </p:sp>
      <p:sp>
        <p:nvSpPr>
          <p:cNvPr id="12308" name="Text Box 20"/>
          <p:cNvSpPr txBox="1"/>
          <p:nvPr/>
        </p:nvSpPr>
        <p:spPr>
          <a:xfrm>
            <a:off x="3429000" y="3886200"/>
            <a:ext cx="1828800" cy="466725"/>
          </a:xfrm>
          <a:prstGeom prst="rect">
            <a:avLst/>
          </a:prstGeom>
          <a:solidFill>
            <a:schemeClr val="accent1"/>
          </a:solidFill>
          <a:ln w="9525"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spcBef>
                <a:spcPct val="50000"/>
              </a:spcBef>
              <a:buNone/>
            </a:pPr>
            <a:r>
              <a:rPr lang="zh-CN" altLang="en-US" sz="2400" dirty="0"/>
              <a:t>显微镜鉴定</a:t>
            </a:r>
            <a:endParaRPr lang="zh-CN" altLang="en-US" sz="2400" dirty="0"/>
          </a:p>
        </p:txBody>
      </p:sp>
      <p:sp>
        <p:nvSpPr>
          <p:cNvPr id="12309" name="Text Box 21"/>
          <p:cNvSpPr txBox="1"/>
          <p:nvPr/>
        </p:nvSpPr>
        <p:spPr>
          <a:xfrm>
            <a:off x="3429000" y="4495800"/>
            <a:ext cx="1828800" cy="466725"/>
          </a:xfrm>
          <a:prstGeom prst="rect">
            <a:avLst/>
          </a:prstGeom>
          <a:solidFill>
            <a:schemeClr val="accent1"/>
          </a:solidFill>
          <a:ln w="9525"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spcBef>
                <a:spcPct val="50000"/>
              </a:spcBef>
              <a:buNone/>
            </a:pPr>
            <a:r>
              <a:rPr lang="zh-CN" altLang="en-US" sz="2400" dirty="0"/>
              <a:t>粒度分析</a:t>
            </a:r>
            <a:endParaRPr lang="zh-CN" altLang="en-US" sz="2400" dirty="0"/>
          </a:p>
        </p:txBody>
      </p:sp>
      <p:sp>
        <p:nvSpPr>
          <p:cNvPr id="12310" name="Text Box 22"/>
          <p:cNvSpPr txBox="1"/>
          <p:nvPr/>
        </p:nvSpPr>
        <p:spPr>
          <a:xfrm>
            <a:off x="3429000" y="5105400"/>
            <a:ext cx="1828800" cy="466725"/>
          </a:xfrm>
          <a:prstGeom prst="rect">
            <a:avLst/>
          </a:prstGeom>
          <a:solidFill>
            <a:schemeClr val="accent1"/>
          </a:solidFill>
          <a:ln w="9525"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spcBef>
                <a:spcPct val="50000"/>
              </a:spcBef>
              <a:buNone/>
            </a:pPr>
            <a:r>
              <a:rPr lang="zh-CN" altLang="en-US" sz="2400" dirty="0"/>
              <a:t>密度分析</a:t>
            </a:r>
            <a:endParaRPr lang="zh-CN" altLang="en-US" sz="2400" dirty="0"/>
          </a:p>
        </p:txBody>
      </p:sp>
      <p:sp>
        <p:nvSpPr>
          <p:cNvPr id="12311" name="Text Box 23"/>
          <p:cNvSpPr txBox="1"/>
          <p:nvPr/>
        </p:nvSpPr>
        <p:spPr>
          <a:xfrm>
            <a:off x="3429000" y="5715000"/>
            <a:ext cx="1828800" cy="466725"/>
          </a:xfrm>
          <a:prstGeom prst="rect">
            <a:avLst/>
          </a:prstGeom>
          <a:solidFill>
            <a:schemeClr val="accent1"/>
          </a:solidFill>
          <a:ln w="9525"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spcBef>
                <a:spcPct val="50000"/>
              </a:spcBef>
              <a:buNone/>
            </a:pPr>
            <a:r>
              <a:rPr lang="zh-CN" altLang="en-US" sz="2400" dirty="0"/>
              <a:t>热分析等</a:t>
            </a:r>
            <a:endParaRPr lang="zh-CN" altLang="en-US" sz="2400" dirty="0"/>
          </a:p>
        </p:txBody>
      </p:sp>
      <p:sp>
        <p:nvSpPr>
          <p:cNvPr id="12312" name="AutoShape 24"/>
          <p:cNvSpPr/>
          <p:nvPr/>
        </p:nvSpPr>
        <p:spPr>
          <a:xfrm>
            <a:off x="2743200" y="4114800"/>
            <a:ext cx="609600" cy="1828800"/>
          </a:xfrm>
          <a:prstGeom prst="leftBrace">
            <a:avLst>
              <a:gd name="adj1" fmla="val 25000"/>
              <a:gd name="adj2" fmla="val 50000"/>
            </a:avLst>
          </a:prstGeom>
          <a:no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2313" name="AutoShape 25"/>
          <p:cNvSpPr/>
          <p:nvPr/>
        </p:nvSpPr>
        <p:spPr>
          <a:xfrm>
            <a:off x="5410200" y="4038600"/>
            <a:ext cx="381000" cy="2057400"/>
          </a:xfrm>
          <a:prstGeom prst="rightBrace">
            <a:avLst>
              <a:gd name="adj1" fmla="val 45000"/>
              <a:gd name="adj2" fmla="val 50000"/>
            </a:avLst>
          </a:prstGeom>
          <a:noFill/>
          <a:ln w="31750" cap="flat" cmpd="sng">
            <a:solidFill>
              <a:srgbClr val="FFCC99"/>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2314" name="Text Box 26"/>
          <p:cNvSpPr txBox="1"/>
          <p:nvPr/>
        </p:nvSpPr>
        <p:spPr>
          <a:xfrm>
            <a:off x="6172200" y="3810000"/>
            <a:ext cx="1524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50000"/>
              </a:spcBef>
              <a:buNone/>
            </a:pPr>
            <a:r>
              <a:rPr lang="zh-CN" altLang="en-US" sz="2400" dirty="0"/>
              <a:t>晶型结构</a:t>
            </a:r>
            <a:endParaRPr lang="zh-CN" altLang="en-US" sz="2400" dirty="0"/>
          </a:p>
        </p:txBody>
      </p:sp>
      <p:sp>
        <p:nvSpPr>
          <p:cNvPr id="12315" name="Text Box 27"/>
          <p:cNvSpPr txBox="1"/>
          <p:nvPr/>
        </p:nvSpPr>
        <p:spPr>
          <a:xfrm>
            <a:off x="6172200" y="4191000"/>
            <a:ext cx="1828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50000"/>
              </a:spcBef>
              <a:buNone/>
            </a:pPr>
            <a:r>
              <a:rPr lang="zh-CN" altLang="en-US" sz="2400" dirty="0"/>
              <a:t>粒度及形状</a:t>
            </a:r>
            <a:endParaRPr lang="zh-CN" altLang="en-US" sz="2400" dirty="0"/>
          </a:p>
        </p:txBody>
      </p:sp>
      <p:sp>
        <p:nvSpPr>
          <p:cNvPr id="12316" name="Text Box 28"/>
          <p:cNvSpPr txBox="1"/>
          <p:nvPr/>
        </p:nvSpPr>
        <p:spPr>
          <a:xfrm>
            <a:off x="6172200" y="4572000"/>
            <a:ext cx="1828800" cy="15525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eaLnBrk="1" hangingPunct="1">
              <a:spcBef>
                <a:spcPct val="50000"/>
              </a:spcBef>
              <a:buNone/>
            </a:pPr>
            <a:r>
              <a:rPr lang="zh-CN" altLang="en-US" sz="2400" dirty="0"/>
              <a:t>密度、熔点、水溶性、电性、磁性、表面特性等</a:t>
            </a:r>
            <a:endParaRPr lang="zh-CN" altLang="en-US" sz="2400" dirty="0"/>
          </a:p>
        </p:txBody>
      </p:sp>
      <p:sp>
        <p:nvSpPr>
          <p:cNvPr id="12317" name="AutoShape 29"/>
          <p:cNvSpPr/>
          <p:nvPr/>
        </p:nvSpPr>
        <p:spPr>
          <a:xfrm>
            <a:off x="5791200" y="4191000"/>
            <a:ext cx="609600" cy="1828800"/>
          </a:xfrm>
          <a:prstGeom prst="leftBrace">
            <a:avLst>
              <a:gd name="adj1" fmla="val 25000"/>
              <a:gd name="adj2" fmla="val 50000"/>
            </a:avLst>
          </a:prstGeom>
          <a:no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
        <p:nvSpPr>
          <p:cNvPr id="12318" name="AutoShape 30"/>
          <p:cNvSpPr/>
          <p:nvPr/>
        </p:nvSpPr>
        <p:spPr>
          <a:xfrm>
            <a:off x="0" y="1219200"/>
            <a:ext cx="762000" cy="3962400"/>
          </a:xfrm>
          <a:prstGeom prst="leftBrace">
            <a:avLst>
              <a:gd name="adj1" fmla="val 43333"/>
              <a:gd name="adj2" fmla="val 50000"/>
            </a:avLst>
          </a:prstGeom>
          <a:no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stStyle>
          <a:p>
            <a:pPr marL="0" lvl="0" indent="0" algn="ctr" eaLnBrk="1" hangingPunct="1">
              <a:lnSpc>
                <a:spcPct val="90000"/>
              </a:lnSpc>
              <a:buNone/>
            </a:pPr>
            <a:endParaRPr lang="zh-CN" altLang="en-US" sz="28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0-#ppt_w/2"/>
                                          </p:val>
                                        </p:tav>
                                        <p:tav tm="100000">
                                          <p:val>
                                            <p:strVal val="#ppt_x"/>
                                          </p:val>
                                        </p:tav>
                                      </p:tavLst>
                                    </p:anim>
                                    <p:anim calcmode="lin" valueType="num">
                                      <p:cBhvr additive="base">
                                        <p:cTn id="14"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7"/>
                                        </p:tgtEl>
                                        <p:attrNameLst>
                                          <p:attrName>style.visibility</p:attrName>
                                        </p:attrNameLst>
                                      </p:cBhvr>
                                      <p:to>
                                        <p:strVal val="visible"/>
                                      </p:to>
                                    </p:set>
                                    <p:anim calcmode="lin" valueType="num">
                                      <p:cBhvr additive="base">
                                        <p:cTn id="19" dur="500" fill="hold"/>
                                        <p:tgtEl>
                                          <p:spTgt spid="12297"/>
                                        </p:tgtEl>
                                        <p:attrNameLst>
                                          <p:attrName>ppt_x</p:attrName>
                                        </p:attrNameLst>
                                      </p:cBhvr>
                                      <p:tavLst>
                                        <p:tav tm="0">
                                          <p:val>
                                            <p:strVal val="0-#ppt_w/2"/>
                                          </p:val>
                                        </p:tav>
                                        <p:tav tm="100000">
                                          <p:val>
                                            <p:strVal val="#ppt_x"/>
                                          </p:val>
                                        </p:tav>
                                      </p:tavLst>
                                    </p:anim>
                                    <p:anim calcmode="lin" valueType="num">
                                      <p:cBhvr additive="base">
                                        <p:cTn id="20"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8"/>
                                        </p:tgtEl>
                                        <p:attrNameLst>
                                          <p:attrName>style.visibility</p:attrName>
                                        </p:attrNameLst>
                                      </p:cBhvr>
                                      <p:to>
                                        <p:strVal val="visible"/>
                                      </p:to>
                                    </p:set>
                                    <p:anim calcmode="lin" valueType="num">
                                      <p:cBhvr additive="base">
                                        <p:cTn id="25" dur="500" fill="hold"/>
                                        <p:tgtEl>
                                          <p:spTgt spid="12298"/>
                                        </p:tgtEl>
                                        <p:attrNameLst>
                                          <p:attrName>ppt_x</p:attrName>
                                        </p:attrNameLst>
                                      </p:cBhvr>
                                      <p:tavLst>
                                        <p:tav tm="0">
                                          <p:val>
                                            <p:strVal val="0-#ppt_w/2"/>
                                          </p:val>
                                        </p:tav>
                                        <p:tav tm="100000">
                                          <p:val>
                                            <p:strVal val="#ppt_x"/>
                                          </p:val>
                                        </p:tav>
                                      </p:tavLst>
                                    </p:anim>
                                    <p:anim calcmode="lin" valueType="num">
                                      <p:cBhvr additive="base">
                                        <p:cTn id="26" dur="500" fill="hold"/>
                                        <p:tgtEl>
                                          <p:spTgt spid="1229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9"/>
                                        </p:tgtEl>
                                        <p:attrNameLst>
                                          <p:attrName>style.visibility</p:attrName>
                                        </p:attrNameLst>
                                      </p:cBhvr>
                                      <p:to>
                                        <p:strVal val="visible"/>
                                      </p:to>
                                    </p:set>
                                    <p:anim calcmode="lin" valueType="num">
                                      <p:cBhvr additive="base">
                                        <p:cTn id="31" dur="500" fill="hold"/>
                                        <p:tgtEl>
                                          <p:spTgt spid="12299"/>
                                        </p:tgtEl>
                                        <p:attrNameLst>
                                          <p:attrName>ppt_x</p:attrName>
                                        </p:attrNameLst>
                                      </p:cBhvr>
                                      <p:tavLst>
                                        <p:tav tm="0">
                                          <p:val>
                                            <p:strVal val="0-#ppt_w/2"/>
                                          </p:val>
                                        </p:tav>
                                        <p:tav tm="100000">
                                          <p:val>
                                            <p:strVal val="#ppt_x"/>
                                          </p:val>
                                        </p:tav>
                                      </p:tavLst>
                                    </p:anim>
                                    <p:anim calcmode="lin" valueType="num">
                                      <p:cBhvr additive="base">
                                        <p:cTn id="32" dur="500" fill="hold"/>
                                        <p:tgtEl>
                                          <p:spTgt spid="1229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00"/>
                                        </p:tgtEl>
                                        <p:attrNameLst>
                                          <p:attrName>style.visibility</p:attrName>
                                        </p:attrNameLst>
                                      </p:cBhvr>
                                      <p:to>
                                        <p:strVal val="visible"/>
                                      </p:to>
                                    </p:set>
                                    <p:anim calcmode="lin" valueType="num">
                                      <p:cBhvr additive="base">
                                        <p:cTn id="37" dur="500" fill="hold"/>
                                        <p:tgtEl>
                                          <p:spTgt spid="12300"/>
                                        </p:tgtEl>
                                        <p:attrNameLst>
                                          <p:attrName>ppt_x</p:attrName>
                                        </p:attrNameLst>
                                      </p:cBhvr>
                                      <p:tavLst>
                                        <p:tav tm="0">
                                          <p:val>
                                            <p:strVal val="0-#ppt_w/2"/>
                                          </p:val>
                                        </p:tav>
                                        <p:tav tm="100000">
                                          <p:val>
                                            <p:strVal val="#ppt_x"/>
                                          </p:val>
                                        </p:tav>
                                      </p:tavLst>
                                    </p:anim>
                                    <p:anim calcmode="lin" valueType="num">
                                      <p:cBhvr additive="base">
                                        <p:cTn id="38" dur="500" fill="hold"/>
                                        <p:tgtEl>
                                          <p:spTgt spid="1230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301"/>
                                        </p:tgtEl>
                                        <p:attrNameLst>
                                          <p:attrName>style.visibility</p:attrName>
                                        </p:attrNameLst>
                                      </p:cBhvr>
                                      <p:to>
                                        <p:strVal val="visible"/>
                                      </p:to>
                                    </p:set>
                                    <p:anim calcmode="lin" valueType="num">
                                      <p:cBhvr additive="base">
                                        <p:cTn id="43" dur="500" fill="hold"/>
                                        <p:tgtEl>
                                          <p:spTgt spid="12301"/>
                                        </p:tgtEl>
                                        <p:attrNameLst>
                                          <p:attrName>ppt_x</p:attrName>
                                        </p:attrNameLst>
                                      </p:cBhvr>
                                      <p:tavLst>
                                        <p:tav tm="0">
                                          <p:val>
                                            <p:strVal val="0-#ppt_w/2"/>
                                          </p:val>
                                        </p:tav>
                                        <p:tav tm="100000">
                                          <p:val>
                                            <p:strVal val="#ppt_x"/>
                                          </p:val>
                                        </p:tav>
                                      </p:tavLst>
                                    </p:anim>
                                    <p:anim calcmode="lin" valueType="num">
                                      <p:cBhvr additive="base">
                                        <p:cTn id="44" dur="500" fill="hold"/>
                                        <p:tgtEl>
                                          <p:spTgt spid="1230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303"/>
                                        </p:tgtEl>
                                        <p:attrNameLst>
                                          <p:attrName>style.visibility</p:attrName>
                                        </p:attrNameLst>
                                      </p:cBhvr>
                                      <p:to>
                                        <p:strVal val="visible"/>
                                      </p:to>
                                    </p:set>
                                    <p:anim calcmode="lin" valueType="num">
                                      <p:cBhvr additive="base">
                                        <p:cTn id="49" dur="500" fill="hold"/>
                                        <p:tgtEl>
                                          <p:spTgt spid="12303"/>
                                        </p:tgtEl>
                                        <p:attrNameLst>
                                          <p:attrName>ppt_x</p:attrName>
                                        </p:attrNameLst>
                                      </p:cBhvr>
                                      <p:tavLst>
                                        <p:tav tm="0">
                                          <p:val>
                                            <p:strVal val="0-#ppt_w/2"/>
                                          </p:val>
                                        </p:tav>
                                        <p:tav tm="100000">
                                          <p:val>
                                            <p:strVal val="#ppt_x"/>
                                          </p:val>
                                        </p:tav>
                                      </p:tavLst>
                                    </p:anim>
                                    <p:anim calcmode="lin" valueType="num">
                                      <p:cBhvr additive="base">
                                        <p:cTn id="50" dur="500" fill="hold"/>
                                        <p:tgtEl>
                                          <p:spTgt spid="1230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304"/>
                                        </p:tgtEl>
                                        <p:attrNameLst>
                                          <p:attrName>style.visibility</p:attrName>
                                        </p:attrNameLst>
                                      </p:cBhvr>
                                      <p:to>
                                        <p:strVal val="visible"/>
                                      </p:to>
                                    </p:set>
                                    <p:anim calcmode="lin" valueType="num">
                                      <p:cBhvr additive="base">
                                        <p:cTn id="55" dur="500" fill="hold"/>
                                        <p:tgtEl>
                                          <p:spTgt spid="12304"/>
                                        </p:tgtEl>
                                        <p:attrNameLst>
                                          <p:attrName>ppt_x</p:attrName>
                                        </p:attrNameLst>
                                      </p:cBhvr>
                                      <p:tavLst>
                                        <p:tav tm="0">
                                          <p:val>
                                            <p:strVal val="0-#ppt_w/2"/>
                                          </p:val>
                                        </p:tav>
                                        <p:tav tm="100000">
                                          <p:val>
                                            <p:strVal val="#ppt_x"/>
                                          </p:val>
                                        </p:tav>
                                      </p:tavLst>
                                    </p:anim>
                                    <p:anim calcmode="lin" valueType="num">
                                      <p:cBhvr additive="base">
                                        <p:cTn id="56" dur="500" fill="hold"/>
                                        <p:tgtEl>
                                          <p:spTgt spid="1230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292"/>
                                        </p:tgtEl>
                                        <p:attrNameLst>
                                          <p:attrName>style.visibility</p:attrName>
                                        </p:attrNameLst>
                                      </p:cBhvr>
                                      <p:to>
                                        <p:strVal val="visible"/>
                                      </p:to>
                                    </p:set>
                                    <p:anim calcmode="lin" valueType="num">
                                      <p:cBhvr additive="base">
                                        <p:cTn id="61" dur="500" fill="hold"/>
                                        <p:tgtEl>
                                          <p:spTgt spid="12292"/>
                                        </p:tgtEl>
                                        <p:attrNameLst>
                                          <p:attrName>ppt_x</p:attrName>
                                        </p:attrNameLst>
                                      </p:cBhvr>
                                      <p:tavLst>
                                        <p:tav tm="0">
                                          <p:val>
                                            <p:strVal val="0-#ppt_w/2"/>
                                          </p:val>
                                        </p:tav>
                                        <p:tav tm="100000">
                                          <p:val>
                                            <p:strVal val="#ppt_x"/>
                                          </p:val>
                                        </p:tav>
                                      </p:tavLst>
                                    </p:anim>
                                    <p:anim calcmode="lin" valueType="num">
                                      <p:cBhvr additive="base">
                                        <p:cTn id="62"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294"/>
                                        </p:tgtEl>
                                        <p:attrNameLst>
                                          <p:attrName>style.visibility</p:attrName>
                                        </p:attrNameLst>
                                      </p:cBhvr>
                                      <p:to>
                                        <p:strVal val="visible"/>
                                      </p:to>
                                    </p:set>
                                    <p:anim calcmode="lin" valueType="num">
                                      <p:cBhvr additive="base">
                                        <p:cTn id="67" dur="500" fill="hold"/>
                                        <p:tgtEl>
                                          <p:spTgt spid="12294"/>
                                        </p:tgtEl>
                                        <p:attrNameLst>
                                          <p:attrName>ppt_x</p:attrName>
                                        </p:attrNameLst>
                                      </p:cBhvr>
                                      <p:tavLst>
                                        <p:tav tm="0">
                                          <p:val>
                                            <p:strVal val="0-#ppt_w/2"/>
                                          </p:val>
                                        </p:tav>
                                        <p:tav tm="100000">
                                          <p:val>
                                            <p:strVal val="#ppt_x"/>
                                          </p:val>
                                        </p:tav>
                                      </p:tavLst>
                                    </p:anim>
                                    <p:anim calcmode="lin" valueType="num">
                                      <p:cBhvr additive="base">
                                        <p:cTn id="68"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295"/>
                                        </p:tgtEl>
                                        <p:attrNameLst>
                                          <p:attrName>style.visibility</p:attrName>
                                        </p:attrNameLst>
                                      </p:cBhvr>
                                      <p:to>
                                        <p:strVal val="visible"/>
                                      </p:to>
                                    </p:set>
                                    <p:anim calcmode="lin" valueType="num">
                                      <p:cBhvr additive="base">
                                        <p:cTn id="73" dur="500" fill="hold"/>
                                        <p:tgtEl>
                                          <p:spTgt spid="12295"/>
                                        </p:tgtEl>
                                        <p:attrNameLst>
                                          <p:attrName>ppt_x</p:attrName>
                                        </p:attrNameLst>
                                      </p:cBhvr>
                                      <p:tavLst>
                                        <p:tav tm="0">
                                          <p:val>
                                            <p:strVal val="0-#ppt_w/2"/>
                                          </p:val>
                                        </p:tav>
                                        <p:tav tm="100000">
                                          <p:val>
                                            <p:strVal val="#ppt_x"/>
                                          </p:val>
                                        </p:tav>
                                      </p:tavLst>
                                    </p:anim>
                                    <p:anim calcmode="lin" valueType="num">
                                      <p:cBhvr additive="base">
                                        <p:cTn id="74"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2296"/>
                                        </p:tgtEl>
                                        <p:attrNameLst>
                                          <p:attrName>style.visibility</p:attrName>
                                        </p:attrNameLst>
                                      </p:cBhvr>
                                      <p:to>
                                        <p:strVal val="visible"/>
                                      </p:to>
                                    </p:set>
                                    <p:anim calcmode="lin" valueType="num">
                                      <p:cBhvr additive="base">
                                        <p:cTn id="79" dur="500" fill="hold"/>
                                        <p:tgtEl>
                                          <p:spTgt spid="12296"/>
                                        </p:tgtEl>
                                        <p:attrNameLst>
                                          <p:attrName>ppt_x</p:attrName>
                                        </p:attrNameLst>
                                      </p:cBhvr>
                                      <p:tavLst>
                                        <p:tav tm="0">
                                          <p:val>
                                            <p:strVal val="0-#ppt_w/2"/>
                                          </p:val>
                                        </p:tav>
                                        <p:tav tm="100000">
                                          <p:val>
                                            <p:strVal val="#ppt_x"/>
                                          </p:val>
                                        </p:tav>
                                      </p:tavLst>
                                    </p:anim>
                                    <p:anim calcmode="lin" valueType="num">
                                      <p:cBhvr additive="base">
                                        <p:cTn id="80"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2302"/>
                                        </p:tgtEl>
                                        <p:attrNameLst>
                                          <p:attrName>style.visibility</p:attrName>
                                        </p:attrNameLst>
                                      </p:cBhvr>
                                      <p:to>
                                        <p:strVal val="visible"/>
                                      </p:to>
                                    </p:set>
                                    <p:anim calcmode="lin" valueType="num">
                                      <p:cBhvr additive="base">
                                        <p:cTn id="85" dur="500" fill="hold"/>
                                        <p:tgtEl>
                                          <p:spTgt spid="12302"/>
                                        </p:tgtEl>
                                        <p:attrNameLst>
                                          <p:attrName>ppt_x</p:attrName>
                                        </p:attrNameLst>
                                      </p:cBhvr>
                                      <p:tavLst>
                                        <p:tav tm="0">
                                          <p:val>
                                            <p:strVal val="0-#ppt_w/2"/>
                                          </p:val>
                                        </p:tav>
                                        <p:tav tm="100000">
                                          <p:val>
                                            <p:strVal val="#ppt_x"/>
                                          </p:val>
                                        </p:tav>
                                      </p:tavLst>
                                    </p:anim>
                                    <p:anim calcmode="lin" valueType="num">
                                      <p:cBhvr additive="base">
                                        <p:cTn id="86" dur="500" fill="hold"/>
                                        <p:tgtEl>
                                          <p:spTgt spid="1230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2305"/>
                                        </p:tgtEl>
                                        <p:attrNameLst>
                                          <p:attrName>style.visibility</p:attrName>
                                        </p:attrNameLst>
                                      </p:cBhvr>
                                      <p:to>
                                        <p:strVal val="visible"/>
                                      </p:to>
                                    </p:set>
                                    <p:anim calcmode="lin" valueType="num">
                                      <p:cBhvr additive="base">
                                        <p:cTn id="91" dur="500" fill="hold"/>
                                        <p:tgtEl>
                                          <p:spTgt spid="12305"/>
                                        </p:tgtEl>
                                        <p:attrNameLst>
                                          <p:attrName>ppt_x</p:attrName>
                                        </p:attrNameLst>
                                      </p:cBhvr>
                                      <p:tavLst>
                                        <p:tav tm="0">
                                          <p:val>
                                            <p:strVal val="0-#ppt_w/2"/>
                                          </p:val>
                                        </p:tav>
                                        <p:tav tm="100000">
                                          <p:val>
                                            <p:strVal val="#ppt_x"/>
                                          </p:val>
                                        </p:tav>
                                      </p:tavLst>
                                    </p:anim>
                                    <p:anim calcmode="lin" valueType="num">
                                      <p:cBhvr additive="base">
                                        <p:cTn id="92" dur="500" fill="hold"/>
                                        <p:tgtEl>
                                          <p:spTgt spid="1230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2293"/>
                                        </p:tgtEl>
                                        <p:attrNameLst>
                                          <p:attrName>style.visibility</p:attrName>
                                        </p:attrNameLst>
                                      </p:cBhvr>
                                      <p:to>
                                        <p:strVal val="visible"/>
                                      </p:to>
                                    </p:set>
                                    <p:anim calcmode="lin" valueType="num">
                                      <p:cBhvr additive="base">
                                        <p:cTn id="97" dur="500" fill="hold"/>
                                        <p:tgtEl>
                                          <p:spTgt spid="12293"/>
                                        </p:tgtEl>
                                        <p:attrNameLst>
                                          <p:attrName>ppt_x</p:attrName>
                                        </p:attrNameLst>
                                      </p:cBhvr>
                                      <p:tavLst>
                                        <p:tav tm="0">
                                          <p:val>
                                            <p:strVal val="0-#ppt_w/2"/>
                                          </p:val>
                                        </p:tav>
                                        <p:tav tm="100000">
                                          <p:val>
                                            <p:strVal val="#ppt_x"/>
                                          </p:val>
                                        </p:tav>
                                      </p:tavLst>
                                    </p:anim>
                                    <p:anim calcmode="lin" valueType="num">
                                      <p:cBhvr additive="base">
                                        <p:cTn id="98"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2306"/>
                                        </p:tgtEl>
                                        <p:attrNameLst>
                                          <p:attrName>style.visibility</p:attrName>
                                        </p:attrNameLst>
                                      </p:cBhvr>
                                      <p:to>
                                        <p:strVal val="visible"/>
                                      </p:to>
                                    </p:set>
                                    <p:anim calcmode="lin" valueType="num">
                                      <p:cBhvr additive="base">
                                        <p:cTn id="103" dur="500" fill="hold"/>
                                        <p:tgtEl>
                                          <p:spTgt spid="12306"/>
                                        </p:tgtEl>
                                        <p:attrNameLst>
                                          <p:attrName>ppt_x</p:attrName>
                                        </p:attrNameLst>
                                      </p:cBhvr>
                                      <p:tavLst>
                                        <p:tav tm="0">
                                          <p:val>
                                            <p:strVal val="0-#ppt_w/2"/>
                                          </p:val>
                                        </p:tav>
                                        <p:tav tm="100000">
                                          <p:val>
                                            <p:strVal val="#ppt_x"/>
                                          </p:val>
                                        </p:tav>
                                      </p:tavLst>
                                    </p:anim>
                                    <p:anim calcmode="lin" valueType="num">
                                      <p:cBhvr additive="base">
                                        <p:cTn id="104" dur="500" fill="hold"/>
                                        <p:tgtEl>
                                          <p:spTgt spid="12306"/>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2307"/>
                                        </p:tgtEl>
                                        <p:attrNameLst>
                                          <p:attrName>style.visibility</p:attrName>
                                        </p:attrNameLst>
                                      </p:cBhvr>
                                      <p:to>
                                        <p:strVal val="visible"/>
                                      </p:to>
                                    </p:set>
                                    <p:anim calcmode="lin" valueType="num">
                                      <p:cBhvr additive="base">
                                        <p:cTn id="109" dur="500" fill="hold"/>
                                        <p:tgtEl>
                                          <p:spTgt spid="12307"/>
                                        </p:tgtEl>
                                        <p:attrNameLst>
                                          <p:attrName>ppt_x</p:attrName>
                                        </p:attrNameLst>
                                      </p:cBhvr>
                                      <p:tavLst>
                                        <p:tav tm="0">
                                          <p:val>
                                            <p:strVal val="0-#ppt_w/2"/>
                                          </p:val>
                                        </p:tav>
                                        <p:tav tm="100000">
                                          <p:val>
                                            <p:strVal val="#ppt_x"/>
                                          </p:val>
                                        </p:tav>
                                      </p:tavLst>
                                    </p:anim>
                                    <p:anim calcmode="lin" valueType="num">
                                      <p:cBhvr additive="base">
                                        <p:cTn id="110" dur="500" fill="hold"/>
                                        <p:tgtEl>
                                          <p:spTgt spid="12307"/>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2308"/>
                                        </p:tgtEl>
                                        <p:attrNameLst>
                                          <p:attrName>style.visibility</p:attrName>
                                        </p:attrNameLst>
                                      </p:cBhvr>
                                      <p:to>
                                        <p:strVal val="visible"/>
                                      </p:to>
                                    </p:set>
                                    <p:anim calcmode="lin" valueType="num">
                                      <p:cBhvr additive="base">
                                        <p:cTn id="115" dur="500" fill="hold"/>
                                        <p:tgtEl>
                                          <p:spTgt spid="12308"/>
                                        </p:tgtEl>
                                        <p:attrNameLst>
                                          <p:attrName>ppt_x</p:attrName>
                                        </p:attrNameLst>
                                      </p:cBhvr>
                                      <p:tavLst>
                                        <p:tav tm="0">
                                          <p:val>
                                            <p:strVal val="0-#ppt_w/2"/>
                                          </p:val>
                                        </p:tav>
                                        <p:tav tm="100000">
                                          <p:val>
                                            <p:strVal val="#ppt_x"/>
                                          </p:val>
                                        </p:tav>
                                      </p:tavLst>
                                    </p:anim>
                                    <p:anim calcmode="lin" valueType="num">
                                      <p:cBhvr additive="base">
                                        <p:cTn id="116" dur="500" fill="hold"/>
                                        <p:tgtEl>
                                          <p:spTgt spid="12308"/>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2309"/>
                                        </p:tgtEl>
                                        <p:attrNameLst>
                                          <p:attrName>style.visibility</p:attrName>
                                        </p:attrNameLst>
                                      </p:cBhvr>
                                      <p:to>
                                        <p:strVal val="visible"/>
                                      </p:to>
                                    </p:set>
                                    <p:anim calcmode="lin" valueType="num">
                                      <p:cBhvr additive="base">
                                        <p:cTn id="121" dur="500" fill="hold"/>
                                        <p:tgtEl>
                                          <p:spTgt spid="12309"/>
                                        </p:tgtEl>
                                        <p:attrNameLst>
                                          <p:attrName>ppt_x</p:attrName>
                                        </p:attrNameLst>
                                      </p:cBhvr>
                                      <p:tavLst>
                                        <p:tav tm="0">
                                          <p:val>
                                            <p:strVal val="0-#ppt_w/2"/>
                                          </p:val>
                                        </p:tav>
                                        <p:tav tm="100000">
                                          <p:val>
                                            <p:strVal val="#ppt_x"/>
                                          </p:val>
                                        </p:tav>
                                      </p:tavLst>
                                    </p:anim>
                                    <p:anim calcmode="lin" valueType="num">
                                      <p:cBhvr additive="base">
                                        <p:cTn id="122" dur="500" fill="hold"/>
                                        <p:tgtEl>
                                          <p:spTgt spid="12309"/>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2310"/>
                                        </p:tgtEl>
                                        <p:attrNameLst>
                                          <p:attrName>style.visibility</p:attrName>
                                        </p:attrNameLst>
                                      </p:cBhvr>
                                      <p:to>
                                        <p:strVal val="visible"/>
                                      </p:to>
                                    </p:set>
                                    <p:anim calcmode="lin" valueType="num">
                                      <p:cBhvr additive="base">
                                        <p:cTn id="127" dur="500" fill="hold"/>
                                        <p:tgtEl>
                                          <p:spTgt spid="12310"/>
                                        </p:tgtEl>
                                        <p:attrNameLst>
                                          <p:attrName>ppt_x</p:attrName>
                                        </p:attrNameLst>
                                      </p:cBhvr>
                                      <p:tavLst>
                                        <p:tav tm="0">
                                          <p:val>
                                            <p:strVal val="0-#ppt_w/2"/>
                                          </p:val>
                                        </p:tav>
                                        <p:tav tm="100000">
                                          <p:val>
                                            <p:strVal val="#ppt_x"/>
                                          </p:val>
                                        </p:tav>
                                      </p:tavLst>
                                    </p:anim>
                                    <p:anim calcmode="lin" valueType="num">
                                      <p:cBhvr additive="base">
                                        <p:cTn id="128" dur="500" fill="hold"/>
                                        <p:tgtEl>
                                          <p:spTgt spid="12310"/>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12311"/>
                                        </p:tgtEl>
                                        <p:attrNameLst>
                                          <p:attrName>style.visibility</p:attrName>
                                        </p:attrNameLst>
                                      </p:cBhvr>
                                      <p:to>
                                        <p:strVal val="visible"/>
                                      </p:to>
                                    </p:set>
                                    <p:anim calcmode="lin" valueType="num">
                                      <p:cBhvr additive="base">
                                        <p:cTn id="133" dur="500" fill="hold"/>
                                        <p:tgtEl>
                                          <p:spTgt spid="12311"/>
                                        </p:tgtEl>
                                        <p:attrNameLst>
                                          <p:attrName>ppt_x</p:attrName>
                                        </p:attrNameLst>
                                      </p:cBhvr>
                                      <p:tavLst>
                                        <p:tav tm="0">
                                          <p:val>
                                            <p:strVal val="0-#ppt_w/2"/>
                                          </p:val>
                                        </p:tav>
                                        <p:tav tm="100000">
                                          <p:val>
                                            <p:strVal val="#ppt_x"/>
                                          </p:val>
                                        </p:tav>
                                      </p:tavLst>
                                    </p:anim>
                                    <p:anim calcmode="lin" valueType="num">
                                      <p:cBhvr additive="base">
                                        <p:cTn id="134" dur="500" fill="hold"/>
                                        <p:tgtEl>
                                          <p:spTgt spid="12311"/>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12312"/>
                                        </p:tgtEl>
                                        <p:attrNameLst>
                                          <p:attrName>style.visibility</p:attrName>
                                        </p:attrNameLst>
                                      </p:cBhvr>
                                      <p:to>
                                        <p:strVal val="visible"/>
                                      </p:to>
                                    </p:set>
                                    <p:anim calcmode="lin" valueType="num">
                                      <p:cBhvr additive="base">
                                        <p:cTn id="139" dur="500" fill="hold"/>
                                        <p:tgtEl>
                                          <p:spTgt spid="12312"/>
                                        </p:tgtEl>
                                        <p:attrNameLst>
                                          <p:attrName>ppt_x</p:attrName>
                                        </p:attrNameLst>
                                      </p:cBhvr>
                                      <p:tavLst>
                                        <p:tav tm="0">
                                          <p:val>
                                            <p:strVal val="0-#ppt_w/2"/>
                                          </p:val>
                                        </p:tav>
                                        <p:tav tm="100000">
                                          <p:val>
                                            <p:strVal val="#ppt_x"/>
                                          </p:val>
                                        </p:tav>
                                      </p:tavLst>
                                    </p:anim>
                                    <p:anim calcmode="lin" valueType="num">
                                      <p:cBhvr additive="base">
                                        <p:cTn id="140" dur="500" fill="hold"/>
                                        <p:tgtEl>
                                          <p:spTgt spid="12312"/>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2313"/>
                                        </p:tgtEl>
                                        <p:attrNameLst>
                                          <p:attrName>style.visibility</p:attrName>
                                        </p:attrNameLst>
                                      </p:cBhvr>
                                      <p:to>
                                        <p:strVal val="visible"/>
                                      </p:to>
                                    </p:set>
                                    <p:anim calcmode="lin" valueType="num">
                                      <p:cBhvr additive="base">
                                        <p:cTn id="145" dur="500" fill="hold"/>
                                        <p:tgtEl>
                                          <p:spTgt spid="12313"/>
                                        </p:tgtEl>
                                        <p:attrNameLst>
                                          <p:attrName>ppt_x</p:attrName>
                                        </p:attrNameLst>
                                      </p:cBhvr>
                                      <p:tavLst>
                                        <p:tav tm="0">
                                          <p:val>
                                            <p:strVal val="0-#ppt_w/2"/>
                                          </p:val>
                                        </p:tav>
                                        <p:tav tm="100000">
                                          <p:val>
                                            <p:strVal val="#ppt_x"/>
                                          </p:val>
                                        </p:tav>
                                      </p:tavLst>
                                    </p:anim>
                                    <p:anim calcmode="lin" valueType="num">
                                      <p:cBhvr additive="base">
                                        <p:cTn id="146" dur="500" fill="hold"/>
                                        <p:tgtEl>
                                          <p:spTgt spid="12313"/>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12314"/>
                                        </p:tgtEl>
                                        <p:attrNameLst>
                                          <p:attrName>style.visibility</p:attrName>
                                        </p:attrNameLst>
                                      </p:cBhvr>
                                      <p:to>
                                        <p:strVal val="visible"/>
                                      </p:to>
                                    </p:set>
                                    <p:anim calcmode="lin" valueType="num">
                                      <p:cBhvr additive="base">
                                        <p:cTn id="151" dur="500" fill="hold"/>
                                        <p:tgtEl>
                                          <p:spTgt spid="12314"/>
                                        </p:tgtEl>
                                        <p:attrNameLst>
                                          <p:attrName>ppt_x</p:attrName>
                                        </p:attrNameLst>
                                      </p:cBhvr>
                                      <p:tavLst>
                                        <p:tav tm="0">
                                          <p:val>
                                            <p:strVal val="0-#ppt_w/2"/>
                                          </p:val>
                                        </p:tav>
                                        <p:tav tm="100000">
                                          <p:val>
                                            <p:strVal val="#ppt_x"/>
                                          </p:val>
                                        </p:tav>
                                      </p:tavLst>
                                    </p:anim>
                                    <p:anim calcmode="lin" valueType="num">
                                      <p:cBhvr additive="base">
                                        <p:cTn id="152" dur="500" fill="hold"/>
                                        <p:tgtEl>
                                          <p:spTgt spid="12314"/>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12315"/>
                                        </p:tgtEl>
                                        <p:attrNameLst>
                                          <p:attrName>style.visibility</p:attrName>
                                        </p:attrNameLst>
                                      </p:cBhvr>
                                      <p:to>
                                        <p:strVal val="visible"/>
                                      </p:to>
                                    </p:set>
                                    <p:anim calcmode="lin" valueType="num">
                                      <p:cBhvr additive="base">
                                        <p:cTn id="157" dur="500" fill="hold"/>
                                        <p:tgtEl>
                                          <p:spTgt spid="12315"/>
                                        </p:tgtEl>
                                        <p:attrNameLst>
                                          <p:attrName>ppt_x</p:attrName>
                                        </p:attrNameLst>
                                      </p:cBhvr>
                                      <p:tavLst>
                                        <p:tav tm="0">
                                          <p:val>
                                            <p:strVal val="0-#ppt_w/2"/>
                                          </p:val>
                                        </p:tav>
                                        <p:tav tm="100000">
                                          <p:val>
                                            <p:strVal val="#ppt_x"/>
                                          </p:val>
                                        </p:tav>
                                      </p:tavLst>
                                    </p:anim>
                                    <p:anim calcmode="lin" valueType="num">
                                      <p:cBhvr additive="base">
                                        <p:cTn id="158" dur="500" fill="hold"/>
                                        <p:tgtEl>
                                          <p:spTgt spid="12315"/>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12316"/>
                                        </p:tgtEl>
                                        <p:attrNameLst>
                                          <p:attrName>style.visibility</p:attrName>
                                        </p:attrNameLst>
                                      </p:cBhvr>
                                      <p:to>
                                        <p:strVal val="visible"/>
                                      </p:to>
                                    </p:set>
                                    <p:anim calcmode="lin" valueType="num">
                                      <p:cBhvr additive="base">
                                        <p:cTn id="163" dur="500" fill="hold"/>
                                        <p:tgtEl>
                                          <p:spTgt spid="12316"/>
                                        </p:tgtEl>
                                        <p:attrNameLst>
                                          <p:attrName>ppt_x</p:attrName>
                                        </p:attrNameLst>
                                      </p:cBhvr>
                                      <p:tavLst>
                                        <p:tav tm="0">
                                          <p:val>
                                            <p:strVal val="0-#ppt_w/2"/>
                                          </p:val>
                                        </p:tav>
                                        <p:tav tm="100000">
                                          <p:val>
                                            <p:strVal val="#ppt_x"/>
                                          </p:val>
                                        </p:tav>
                                      </p:tavLst>
                                    </p:anim>
                                    <p:anim calcmode="lin" valueType="num">
                                      <p:cBhvr additive="base">
                                        <p:cTn id="164" dur="500" fill="hold"/>
                                        <p:tgtEl>
                                          <p:spTgt spid="12316"/>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8" fill="hold" grpId="0" nodeType="clickEffect">
                                  <p:stCondLst>
                                    <p:cond delay="0"/>
                                  </p:stCondLst>
                                  <p:childTnLst>
                                    <p:set>
                                      <p:cBhvr>
                                        <p:cTn id="168" dur="1" fill="hold">
                                          <p:stCondLst>
                                            <p:cond delay="0"/>
                                          </p:stCondLst>
                                        </p:cTn>
                                        <p:tgtEl>
                                          <p:spTgt spid="12317"/>
                                        </p:tgtEl>
                                        <p:attrNameLst>
                                          <p:attrName>style.visibility</p:attrName>
                                        </p:attrNameLst>
                                      </p:cBhvr>
                                      <p:to>
                                        <p:strVal val="visible"/>
                                      </p:to>
                                    </p:set>
                                    <p:anim calcmode="lin" valueType="num">
                                      <p:cBhvr additive="base">
                                        <p:cTn id="169" dur="500" fill="hold"/>
                                        <p:tgtEl>
                                          <p:spTgt spid="12317"/>
                                        </p:tgtEl>
                                        <p:attrNameLst>
                                          <p:attrName>ppt_x</p:attrName>
                                        </p:attrNameLst>
                                      </p:cBhvr>
                                      <p:tavLst>
                                        <p:tav tm="0">
                                          <p:val>
                                            <p:strVal val="0-#ppt_w/2"/>
                                          </p:val>
                                        </p:tav>
                                        <p:tav tm="100000">
                                          <p:val>
                                            <p:strVal val="#ppt_x"/>
                                          </p:val>
                                        </p:tav>
                                      </p:tavLst>
                                    </p:anim>
                                    <p:anim calcmode="lin" valueType="num">
                                      <p:cBhvr additive="base">
                                        <p:cTn id="170" dur="500" fill="hold"/>
                                        <p:tgtEl>
                                          <p:spTgt spid="12317"/>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grpId="0" nodeType="clickEffect">
                                  <p:stCondLst>
                                    <p:cond delay="0"/>
                                  </p:stCondLst>
                                  <p:childTnLst>
                                    <p:set>
                                      <p:cBhvr>
                                        <p:cTn id="174" dur="1" fill="hold">
                                          <p:stCondLst>
                                            <p:cond delay="0"/>
                                          </p:stCondLst>
                                        </p:cTn>
                                        <p:tgtEl>
                                          <p:spTgt spid="12318"/>
                                        </p:tgtEl>
                                        <p:attrNameLst>
                                          <p:attrName>style.visibility</p:attrName>
                                        </p:attrNameLst>
                                      </p:cBhvr>
                                      <p:to>
                                        <p:strVal val="visible"/>
                                      </p:to>
                                    </p:set>
                                    <p:anim calcmode="lin" valueType="num">
                                      <p:cBhvr additive="base">
                                        <p:cTn id="175" dur="500" fill="hold"/>
                                        <p:tgtEl>
                                          <p:spTgt spid="12318"/>
                                        </p:tgtEl>
                                        <p:attrNameLst>
                                          <p:attrName>ppt_x</p:attrName>
                                        </p:attrNameLst>
                                      </p:cBhvr>
                                      <p:tavLst>
                                        <p:tav tm="0">
                                          <p:val>
                                            <p:strVal val="0-#ppt_w/2"/>
                                          </p:val>
                                        </p:tav>
                                        <p:tav tm="100000">
                                          <p:val>
                                            <p:strVal val="#ppt_x"/>
                                          </p:val>
                                        </p:tav>
                                      </p:tavLst>
                                    </p:anim>
                                    <p:anim calcmode="lin" valueType="num">
                                      <p:cBhvr additive="base">
                                        <p:cTn id="176" dur="500" fill="hold"/>
                                        <p:tgtEl>
                                          <p:spTgt spid="12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p:bldP spid="12293" grpId="0"/>
      <p:bldP spid="12294" grpId="0"/>
      <p:bldP spid="12295" grpId="0"/>
      <p:bldP spid="12296" grpId="0" animBg="1"/>
      <p:bldP spid="12297" grpId="0" animBg="1"/>
      <p:bldP spid="12298" grpId="0"/>
      <p:bldP spid="12299" grpId="0" animBg="1"/>
      <p:bldP spid="12300" grpId="0" animBg="1"/>
      <p:bldP spid="12301" grpId="0" animBg="1"/>
      <p:bldP spid="12302" grpId="0" animBg="1"/>
      <p:bldP spid="12303" grpId="0" animBg="1"/>
      <p:bldP spid="12304" grpId="0" animBg="1"/>
      <p:bldP spid="12305" grpId="0" animBg="1"/>
      <p:bldP spid="12306" grpId="0" animBg="1"/>
      <p:bldP spid="12307" grpId="0" animBg="1"/>
      <p:bldP spid="12308" grpId="0" animBg="1"/>
      <p:bldP spid="12309" grpId="0" animBg="1"/>
      <p:bldP spid="12310" grpId="0" animBg="1"/>
      <p:bldP spid="12311" grpId="0" animBg="1"/>
      <p:bldP spid="12312" grpId="0" animBg="1"/>
      <p:bldP spid="12313" grpId="0" animBg="1"/>
      <p:bldP spid="12314" grpId="0"/>
      <p:bldP spid="12315" grpId="0"/>
      <p:bldP spid="12316" grpId="0"/>
      <p:bldP spid="12317" grpId="0" animBg="1"/>
      <p:bldP spid="123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ln/>
        </p:spPr>
        <p:txBody>
          <a:bodyPr vert="horz" wrap="square" lIns="91440" tIns="45720" rIns="91440" bIns="45720" anchor="ctr" anchorCtr="0"/>
          <a:p>
            <a:pPr eaLnBrk="1" hangingPunct="1"/>
            <a:r>
              <a:rPr lang="en-US" altLang="zh-CN" dirty="0"/>
              <a:t>3</a:t>
            </a:r>
            <a:r>
              <a:rPr lang="zh-CN" altLang="en-US" dirty="0"/>
              <a:t>）分析市场需求情况</a:t>
            </a:r>
            <a:endParaRPr lang="zh-CN" altLang="en-US" dirty="0"/>
          </a:p>
        </p:txBody>
      </p:sp>
      <p:sp>
        <p:nvSpPr>
          <p:cNvPr id="13315" name="Rectangle 3"/>
          <p:cNvSpPr>
            <a:spLocks noGrp="1"/>
          </p:cNvSpPr>
          <p:nvPr>
            <p:ph idx="1"/>
          </p:nvPr>
        </p:nvSpPr>
        <p:spPr>
          <a:ln/>
        </p:spPr>
        <p:txBody>
          <a:bodyPr vert="horz" wrap="square" lIns="91440" tIns="45720" rIns="91440" bIns="45720" anchor="t" anchorCtr="0"/>
          <a:p>
            <a:pPr eaLnBrk="1" hangingPunct="1"/>
            <a:r>
              <a:rPr lang="zh-CN" altLang="en-US" dirty="0"/>
              <a:t>相关物质组分的资源状况</a:t>
            </a:r>
            <a:endParaRPr lang="zh-CN" altLang="en-US" dirty="0"/>
          </a:p>
          <a:p>
            <a:pPr eaLnBrk="1" hangingPunct="1"/>
            <a:r>
              <a:rPr lang="zh-CN" altLang="en-US" dirty="0"/>
              <a:t>可能应用的方面</a:t>
            </a:r>
            <a:endParaRPr lang="zh-CN" altLang="en-US" dirty="0"/>
          </a:p>
          <a:p>
            <a:pPr eaLnBrk="1" hangingPunct="1"/>
            <a:r>
              <a:rPr lang="zh-CN" altLang="en-US" dirty="0"/>
              <a:t>相关产品的市场需求、市场价格、市场位置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charRg st="0" end="12"/>
                                            </p:txEl>
                                          </p:spTgt>
                                        </p:tgtEl>
                                        <p:attrNameLst>
                                          <p:attrName>style.visibility</p:attrName>
                                        </p:attrNameLst>
                                      </p:cBhvr>
                                      <p:to>
                                        <p:strVal val="visible"/>
                                      </p:to>
                                    </p:set>
                                    <p:anim calcmode="lin" valueType="num">
                                      <p:cBhvr additive="base">
                                        <p:cTn id="13" dur="500" fill="hold"/>
                                        <p:tgtEl>
                                          <p:spTgt spid="13315">
                                            <p:txEl>
                                              <p:charRg st="0" end="1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charRg st="0" end="1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charRg st="12" end="20"/>
                                            </p:txEl>
                                          </p:spTgt>
                                        </p:tgtEl>
                                        <p:attrNameLst>
                                          <p:attrName>style.visibility</p:attrName>
                                        </p:attrNameLst>
                                      </p:cBhvr>
                                      <p:to>
                                        <p:strVal val="visible"/>
                                      </p:to>
                                    </p:set>
                                    <p:anim calcmode="lin" valueType="num">
                                      <p:cBhvr additive="base">
                                        <p:cTn id="19" dur="500" fill="hold"/>
                                        <p:tgtEl>
                                          <p:spTgt spid="13315">
                                            <p:txEl>
                                              <p:charRg st="12" end="2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charRg st="12" end="2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charRg st="20" end="40"/>
                                            </p:txEl>
                                          </p:spTgt>
                                        </p:tgtEl>
                                        <p:attrNameLst>
                                          <p:attrName>style.visibility</p:attrName>
                                        </p:attrNameLst>
                                      </p:cBhvr>
                                      <p:to>
                                        <p:strVal val="visible"/>
                                      </p:to>
                                    </p:set>
                                    <p:anim calcmode="lin" valueType="num">
                                      <p:cBhvr additive="base">
                                        <p:cTn id="25" dur="500" fill="hold"/>
                                        <p:tgtEl>
                                          <p:spTgt spid="13315">
                                            <p:txEl>
                                              <p:charRg st="20" end="4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charRg st="20" end="4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M2Q4Y2M0MTAxMGRmZTZkMWUzZjg0NGZmZDVmMDc3NjU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342900" marR="0" indent="-342900" algn="ctr" defTabSz="914400" rtl="0" eaLnBrk="1" fontAlgn="base" latinLnBrk="0" hangingPunct="1">
          <a:lnSpc>
            <a:spcPct val="90000"/>
          </a:lnSpc>
          <a:spcBef>
            <a:spcPct val="20000"/>
          </a:spcBef>
          <a:spcAft>
            <a:spcPct val="0"/>
          </a:spcAft>
          <a:buClrTx/>
          <a:buSzTx/>
          <a:buFontTx/>
          <a:buNone/>
          <a:defRPr kumimoji="1" lang="zh-CN" altLang="en-US" sz="2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342900" marR="0" indent="-342900" algn="ctr" defTabSz="914400" rtl="0" eaLnBrk="1" fontAlgn="base" latinLnBrk="0" hangingPunct="1">
          <a:lnSpc>
            <a:spcPct val="90000"/>
          </a:lnSpc>
          <a:spcBef>
            <a:spcPct val="20000"/>
          </a:spcBef>
          <a:spcAft>
            <a:spcPct val="0"/>
          </a:spcAft>
          <a:buClrTx/>
          <a:buSzTx/>
          <a:buFontTx/>
          <a:buNone/>
          <a:defRPr kumimoji="1" lang="zh-CN" altLang="en-US" sz="2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0</TotalTime>
  <Words>3798</Words>
  <Application>WPS 演示</Application>
  <PresentationFormat>全屏显示(4:3)</PresentationFormat>
  <Paragraphs>736</Paragraphs>
  <Slides>56</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4</vt:i4>
      </vt:variant>
      <vt:variant>
        <vt:lpstr>幻灯片标题</vt:lpstr>
      </vt:variant>
      <vt:variant>
        <vt:i4>56</vt:i4>
      </vt:variant>
    </vt:vector>
  </HeadingPairs>
  <TitlesOfParts>
    <vt:vector size="73" baseType="lpstr">
      <vt:lpstr>Arial</vt:lpstr>
      <vt:lpstr>宋体</vt:lpstr>
      <vt:lpstr>Wingdings</vt:lpstr>
      <vt:lpstr>Times New Roman</vt:lpstr>
      <vt:lpstr>华文彩云</vt:lpstr>
      <vt:lpstr>微软雅黑</vt:lpstr>
      <vt:lpstr>华文新魏</vt:lpstr>
      <vt:lpstr>MS PGothic</vt:lpstr>
      <vt:lpstr>楷体</vt:lpstr>
      <vt:lpstr>Arial Unicode MS</vt:lpstr>
      <vt:lpstr>汉仪旗黑-85S</vt:lpstr>
      <vt:lpstr>黑体</vt:lpstr>
      <vt:lpstr>Ribbons</vt:lpstr>
      <vt:lpstr>Excel.Chart.8</vt:lpstr>
      <vt:lpstr>Excel.Chart.8</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工业固体废物的处理与处置</dc:title>
  <dc:creator>ye</dc:creator>
  <cp:lastModifiedBy>玲俐</cp:lastModifiedBy>
  <cp:revision>10</cp:revision>
  <dcterms:created xsi:type="dcterms:W3CDTF">2006-11-01T12:01:58Z</dcterms:created>
  <dcterms:modified xsi:type="dcterms:W3CDTF">2024-06-03T02:48:19Z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F57E62250DB04CE0BB8B35E52E97AB50_13</vt:lpwstr>
  </property>
  <property fmtid="{D5CDD505-2E9C-101B-9397-08002B2CF9AE}" pid="3" name="KSOProductBuildVer">
    <vt:lpwstr>2052-12.1.0.16929</vt:lpwstr>
  </property>
</Properties>
</file>