
<file path=[Content_Types].xml><?xml version="1.0" encoding="utf-8"?>
<Types xmlns="http://schemas.openxmlformats.org/package/2006/content-types">
  <Default Extension="vml" ContentType="application/vnd.openxmlformats-officedocument.vmlDrawing"/>
  <Default Extension="bin" ContentType="application/vnd.openxmlformats-officedocument.oleObject"/>
  <Default Extension="wav" ContentType="audio/x-wav"/>
  <Default Extension="png" ContentType="image/png"/>
  <Default Extension="jpeg" ContentType="image/jpeg"/>
  <Default Extension="JPG" ContentType="image/.jp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3" r:id="rId3"/>
  </p:sldMasterIdLst>
  <p:notesMasterIdLst>
    <p:notesMasterId r:id="rId5"/>
  </p:notesMasterIdLst>
  <p:handoutMasterIdLst>
    <p:handoutMasterId r:id="rId72"/>
  </p:handoutMasterIdLst>
  <p:sldIdLst>
    <p:sldId id="663" r:id="rId4"/>
    <p:sldId id="730" r:id="rId6"/>
    <p:sldId id="664" r:id="rId7"/>
    <p:sldId id="665" r:id="rId8"/>
    <p:sldId id="666" r:id="rId9"/>
    <p:sldId id="667" r:id="rId10"/>
    <p:sldId id="668" r:id="rId11"/>
    <p:sldId id="669" r:id="rId12"/>
    <p:sldId id="670" r:id="rId13"/>
    <p:sldId id="671" r:id="rId14"/>
    <p:sldId id="672" r:id="rId15"/>
    <p:sldId id="673" r:id="rId16"/>
    <p:sldId id="674" r:id="rId17"/>
    <p:sldId id="675" r:id="rId18"/>
    <p:sldId id="676" r:id="rId19"/>
    <p:sldId id="677" r:id="rId20"/>
    <p:sldId id="678" r:id="rId21"/>
    <p:sldId id="679" r:id="rId22"/>
    <p:sldId id="680" r:id="rId23"/>
    <p:sldId id="681" r:id="rId24"/>
    <p:sldId id="682" r:id="rId25"/>
    <p:sldId id="683" r:id="rId26"/>
    <p:sldId id="684" r:id="rId27"/>
    <p:sldId id="685" r:id="rId28"/>
    <p:sldId id="686" r:id="rId29"/>
    <p:sldId id="687" r:id="rId30"/>
    <p:sldId id="688" r:id="rId31"/>
    <p:sldId id="689" r:id="rId32"/>
    <p:sldId id="690" r:id="rId33"/>
    <p:sldId id="691" r:id="rId34"/>
    <p:sldId id="692" r:id="rId35"/>
    <p:sldId id="693" r:id="rId36"/>
    <p:sldId id="694" r:id="rId37"/>
    <p:sldId id="695" r:id="rId38"/>
    <p:sldId id="696" r:id="rId39"/>
    <p:sldId id="697" r:id="rId40"/>
    <p:sldId id="698" r:id="rId41"/>
    <p:sldId id="699" r:id="rId42"/>
    <p:sldId id="700" r:id="rId43"/>
    <p:sldId id="701" r:id="rId44"/>
    <p:sldId id="702" r:id="rId45"/>
    <p:sldId id="703" r:id="rId46"/>
    <p:sldId id="704" r:id="rId47"/>
    <p:sldId id="705" r:id="rId48"/>
    <p:sldId id="706" r:id="rId49"/>
    <p:sldId id="707" r:id="rId50"/>
    <p:sldId id="708" r:id="rId51"/>
    <p:sldId id="709" r:id="rId52"/>
    <p:sldId id="710" r:id="rId53"/>
    <p:sldId id="711" r:id="rId54"/>
    <p:sldId id="712" r:id="rId55"/>
    <p:sldId id="713" r:id="rId56"/>
    <p:sldId id="714" r:id="rId57"/>
    <p:sldId id="715" r:id="rId58"/>
    <p:sldId id="716" r:id="rId59"/>
    <p:sldId id="717" r:id="rId60"/>
    <p:sldId id="718" r:id="rId61"/>
    <p:sldId id="719" r:id="rId62"/>
    <p:sldId id="720" r:id="rId63"/>
    <p:sldId id="721" r:id="rId64"/>
    <p:sldId id="722" r:id="rId65"/>
    <p:sldId id="723" r:id="rId66"/>
    <p:sldId id="724" r:id="rId67"/>
    <p:sldId id="725" r:id="rId68"/>
    <p:sldId id="726" r:id="rId69"/>
    <p:sldId id="727" r:id="rId70"/>
    <p:sldId id="731" r:id="rId71"/>
  </p:sldIdLst>
  <p:sldSz cx="12192000" cy="6858000"/>
  <p:notesSz cx="6858000" cy="9144000"/>
  <p:custDataLst>
    <p:tags r:id="rId77"/>
  </p:custDataLst>
  <p:defaultTextStyle>
    <a:defPPr>
      <a:defRPr lang="en-US"/>
    </a:defPPr>
    <a:lvl1pPr marL="0" lvl="0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1pPr>
    <a:lvl2pPr marL="457200" lvl="1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2pPr>
    <a:lvl3pPr marL="914400" lvl="2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3pPr>
    <a:lvl4pPr marL="1371600" lvl="3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4pPr>
    <a:lvl5pPr marL="1828800" lvl="4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5pPr>
    <a:lvl6pPr marL="2286000" lvl="5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6pPr>
    <a:lvl7pPr marL="2743200" lvl="6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7pPr>
    <a:lvl8pPr marL="3200400" lvl="7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8pPr>
    <a:lvl9pPr marL="3657600" lvl="8" indent="0" algn="l" defTabSz="914400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4800" b="0" i="0" u="none" kern="1200" baseline="0">
        <a:solidFill>
          <a:schemeClr val="tx1"/>
        </a:solidFill>
        <a:latin typeface="Arial" panose="020B0604020202020204" pitchFamily="34" charset="0"/>
        <a:ea typeface="隶书" panose="02010509060101010101" pitchFamily="49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37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9700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545"/>
    <p:restoredTop sz="96177"/>
  </p:normalViewPr>
  <p:slideViewPr>
    <p:cSldViewPr showGuides="1">
      <p:cViewPr varScale="1">
        <p:scale>
          <a:sx n="59" d="100"/>
          <a:sy n="59" d="100"/>
        </p:scale>
        <p:origin x="216" y="52"/>
      </p:cViewPr>
      <p:guideLst>
        <p:guide orient="horz" pos="2160"/>
        <p:guide pos="3837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5.xml"/><Relationship Id="rId8" Type="http://schemas.openxmlformats.org/officeDocument/2006/relationships/slide" Target="slides/slide4.xml"/><Relationship Id="rId77" Type="http://schemas.openxmlformats.org/officeDocument/2006/relationships/tags" Target="tags/tag197.xml"/><Relationship Id="rId76" Type="http://schemas.openxmlformats.org/officeDocument/2006/relationships/commentAuthors" Target="commentAuthors.xml"/><Relationship Id="rId75" Type="http://schemas.openxmlformats.org/officeDocument/2006/relationships/tableStyles" Target="tableStyles.xml"/><Relationship Id="rId74" Type="http://schemas.openxmlformats.org/officeDocument/2006/relationships/viewProps" Target="viewProps.xml"/><Relationship Id="rId73" Type="http://schemas.openxmlformats.org/officeDocument/2006/relationships/presProps" Target="presProps.xml"/><Relationship Id="rId72" Type="http://schemas.openxmlformats.org/officeDocument/2006/relationships/handoutMaster" Target="handoutMasters/handoutMaster1.xml"/><Relationship Id="rId71" Type="http://schemas.openxmlformats.org/officeDocument/2006/relationships/slide" Target="slides/slide67.xml"/><Relationship Id="rId70" Type="http://schemas.openxmlformats.org/officeDocument/2006/relationships/slide" Target="slides/slide66.xml"/><Relationship Id="rId7" Type="http://schemas.openxmlformats.org/officeDocument/2006/relationships/slide" Target="slides/slide3.xml"/><Relationship Id="rId69" Type="http://schemas.openxmlformats.org/officeDocument/2006/relationships/slide" Target="slides/slide65.xml"/><Relationship Id="rId68" Type="http://schemas.openxmlformats.org/officeDocument/2006/relationships/slide" Target="slides/slide64.xml"/><Relationship Id="rId67" Type="http://schemas.openxmlformats.org/officeDocument/2006/relationships/slide" Target="slides/slide63.xml"/><Relationship Id="rId66" Type="http://schemas.openxmlformats.org/officeDocument/2006/relationships/slide" Target="slides/slide62.xml"/><Relationship Id="rId65" Type="http://schemas.openxmlformats.org/officeDocument/2006/relationships/slide" Target="slides/slide61.xml"/><Relationship Id="rId64" Type="http://schemas.openxmlformats.org/officeDocument/2006/relationships/slide" Target="slides/slide60.xml"/><Relationship Id="rId63" Type="http://schemas.openxmlformats.org/officeDocument/2006/relationships/slide" Target="slides/slide59.xml"/><Relationship Id="rId62" Type="http://schemas.openxmlformats.org/officeDocument/2006/relationships/slide" Target="slides/slide58.xml"/><Relationship Id="rId61" Type="http://schemas.openxmlformats.org/officeDocument/2006/relationships/slide" Target="slides/slide57.xml"/><Relationship Id="rId60" Type="http://schemas.openxmlformats.org/officeDocument/2006/relationships/slide" Target="slides/slide56.xml"/><Relationship Id="rId6" Type="http://schemas.openxmlformats.org/officeDocument/2006/relationships/slide" Target="slides/slide2.xml"/><Relationship Id="rId59" Type="http://schemas.openxmlformats.org/officeDocument/2006/relationships/slide" Target="slides/slide55.xml"/><Relationship Id="rId58" Type="http://schemas.openxmlformats.org/officeDocument/2006/relationships/slide" Target="slides/slide54.xml"/><Relationship Id="rId57" Type="http://schemas.openxmlformats.org/officeDocument/2006/relationships/slide" Target="slides/slide53.xml"/><Relationship Id="rId56" Type="http://schemas.openxmlformats.org/officeDocument/2006/relationships/slide" Target="slides/slide52.xml"/><Relationship Id="rId55" Type="http://schemas.openxmlformats.org/officeDocument/2006/relationships/slide" Target="slides/slide51.xml"/><Relationship Id="rId54" Type="http://schemas.openxmlformats.org/officeDocument/2006/relationships/slide" Target="slides/slide50.xml"/><Relationship Id="rId53" Type="http://schemas.openxmlformats.org/officeDocument/2006/relationships/slide" Target="slides/slide49.xml"/><Relationship Id="rId52" Type="http://schemas.openxmlformats.org/officeDocument/2006/relationships/slide" Target="slides/slide48.xml"/><Relationship Id="rId51" Type="http://schemas.openxmlformats.org/officeDocument/2006/relationships/slide" Target="slides/slide47.xml"/><Relationship Id="rId50" Type="http://schemas.openxmlformats.org/officeDocument/2006/relationships/slide" Target="slides/slide46.xml"/><Relationship Id="rId5" Type="http://schemas.openxmlformats.org/officeDocument/2006/relationships/notesMaster" Target="notesMasters/notesMaster1.xml"/><Relationship Id="rId49" Type="http://schemas.openxmlformats.org/officeDocument/2006/relationships/slide" Target="slides/slide45.xml"/><Relationship Id="rId48" Type="http://schemas.openxmlformats.org/officeDocument/2006/relationships/slide" Target="slides/slide44.xml"/><Relationship Id="rId47" Type="http://schemas.openxmlformats.org/officeDocument/2006/relationships/slide" Target="slides/slide43.xml"/><Relationship Id="rId46" Type="http://schemas.openxmlformats.org/officeDocument/2006/relationships/slide" Target="slides/slide42.xml"/><Relationship Id="rId45" Type="http://schemas.openxmlformats.org/officeDocument/2006/relationships/slide" Target="slides/slide41.xml"/><Relationship Id="rId44" Type="http://schemas.openxmlformats.org/officeDocument/2006/relationships/slide" Target="slides/slide40.xml"/><Relationship Id="rId43" Type="http://schemas.openxmlformats.org/officeDocument/2006/relationships/slide" Target="slides/slide39.xml"/><Relationship Id="rId42" Type="http://schemas.openxmlformats.org/officeDocument/2006/relationships/slide" Target="slides/slide38.xml"/><Relationship Id="rId41" Type="http://schemas.openxmlformats.org/officeDocument/2006/relationships/slide" Target="slides/slide37.xml"/><Relationship Id="rId40" Type="http://schemas.openxmlformats.org/officeDocument/2006/relationships/slide" Target="slides/slide36.xml"/><Relationship Id="rId4" Type="http://schemas.openxmlformats.org/officeDocument/2006/relationships/slide" Target="slides/slide1.xml"/><Relationship Id="rId39" Type="http://schemas.openxmlformats.org/officeDocument/2006/relationships/slide" Target="slides/slide35.xml"/><Relationship Id="rId38" Type="http://schemas.openxmlformats.org/officeDocument/2006/relationships/slide" Target="slides/slide34.xml"/><Relationship Id="rId37" Type="http://schemas.openxmlformats.org/officeDocument/2006/relationships/slide" Target="slides/slide33.xml"/><Relationship Id="rId36" Type="http://schemas.openxmlformats.org/officeDocument/2006/relationships/slide" Target="slides/slide32.xml"/><Relationship Id="rId35" Type="http://schemas.openxmlformats.org/officeDocument/2006/relationships/slide" Target="slides/slide31.xml"/><Relationship Id="rId34" Type="http://schemas.openxmlformats.org/officeDocument/2006/relationships/slide" Target="slides/slide30.xml"/><Relationship Id="rId33" Type="http://schemas.openxmlformats.org/officeDocument/2006/relationships/slide" Target="slides/slide29.xml"/><Relationship Id="rId32" Type="http://schemas.openxmlformats.org/officeDocument/2006/relationships/slide" Target="slides/slide28.xml"/><Relationship Id="rId31" Type="http://schemas.openxmlformats.org/officeDocument/2006/relationships/slide" Target="slides/slide27.xml"/><Relationship Id="rId30" Type="http://schemas.openxmlformats.org/officeDocument/2006/relationships/slide" Target="slides/slide26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5.xml"/><Relationship Id="rId28" Type="http://schemas.openxmlformats.org/officeDocument/2006/relationships/slide" Target="slides/slide24.xml"/><Relationship Id="rId27" Type="http://schemas.openxmlformats.org/officeDocument/2006/relationships/slide" Target="slides/slide23.xml"/><Relationship Id="rId26" Type="http://schemas.openxmlformats.org/officeDocument/2006/relationships/slide" Target="slides/slide22.xml"/><Relationship Id="rId25" Type="http://schemas.openxmlformats.org/officeDocument/2006/relationships/slide" Target="slides/slide21.xml"/><Relationship Id="rId24" Type="http://schemas.openxmlformats.org/officeDocument/2006/relationships/slide" Target="slides/slide20.xml"/><Relationship Id="rId23" Type="http://schemas.openxmlformats.org/officeDocument/2006/relationships/slide" Target="slides/slide19.xml"/><Relationship Id="rId22" Type="http://schemas.openxmlformats.org/officeDocument/2006/relationships/slide" Target="slides/slide18.xml"/><Relationship Id="rId21" Type="http://schemas.openxmlformats.org/officeDocument/2006/relationships/slide" Target="slides/slide17.xml"/><Relationship Id="rId20" Type="http://schemas.openxmlformats.org/officeDocument/2006/relationships/slide" Target="slides/slide16.xml"/><Relationship Id="rId2" Type="http://schemas.openxmlformats.org/officeDocument/2006/relationships/theme" Target="theme/theme1.xml"/><Relationship Id="rId19" Type="http://schemas.openxmlformats.org/officeDocument/2006/relationships/slide" Target="slides/slide15.xml"/><Relationship Id="rId18" Type="http://schemas.openxmlformats.org/officeDocument/2006/relationships/slide" Target="slides/slide14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" Type="http://schemas.openxmlformats.org/officeDocument/2006/relationships/slideMaster" Target="slideMasters/slide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base" hangingPunct="1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base" hangingPunct="1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54969B-A264-4C2A-80CE-07A6ECC09EFF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9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base" hangingPunct="1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2011-7-22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29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  <a:buNone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eaLnBrk="1" fontAlgn="base" hangingPunct="1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8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 eaLnBrk="1" fontAlgn="base" hangingPunct="1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2EE01C9E-2BB7-4290-AFFA-E3DBC92CDD5D}" type="datetimeFigureOut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6" name="Rectangle 4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63538" y="684213"/>
            <a:ext cx="6096000" cy="3429000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809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9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 eaLnBrk="1" fontAlgn="base" hangingPunct="1">
              <a:spcBef>
                <a:spcPct val="0"/>
              </a:spcBef>
              <a:buClrTx/>
              <a:buFontTx/>
              <a:buNone/>
              <a:defRPr sz="12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2011-7-22</a:t>
            </a:r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809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  <a:buNone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6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7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8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9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0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2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3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4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5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6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7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8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9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0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2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3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4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5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6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7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8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9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0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2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3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4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5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6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7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8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9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0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2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3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4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5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1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1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662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66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867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86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17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17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379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37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58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58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3789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378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096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09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301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30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505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50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7107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7108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>
              <a:buFont typeface="Wingdings" panose="05000000000000000000" pitchFamily="2" charset="2"/>
            </a:pPr>
            <a:fld id="{BB962C8B-B14F-4D97-AF65-F5344CB8AC3E}" type="datetime1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7109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eaLnBrk="1" hangingPunct="1">
              <a:buFont typeface="Wingdings" panose="05000000000000000000" pitchFamily="2" charset="2"/>
            </a:pP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2011-7-22</a:t>
            </a:r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47110" name="灯片编号占位符 5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19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81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4915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491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222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522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427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542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632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563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5837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583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041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04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24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24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45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45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656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65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6861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686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1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065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706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270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727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475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747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680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768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7885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788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089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8090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294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8294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499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8499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704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8704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8909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8909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3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113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114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318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318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23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5235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95236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>
              <a:buFont typeface="Wingdings" panose="05000000000000000000" pitchFamily="2" charset="2"/>
            </a:pPr>
            <a:fld id="{BB962C8B-B14F-4D97-AF65-F5344CB8AC3E}" type="datetime1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5237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eaLnBrk="1" hangingPunct="1">
              <a:buFont typeface="Wingdings" panose="05000000000000000000" pitchFamily="2" charset="2"/>
            </a:pP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2011-7-22</a:t>
            </a:r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5238" name="灯片编号占位符 5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7283" name="备注占位符 2"/>
          <p:cNvSpPr>
            <a:spLocks noGrp="1"/>
          </p:cNvSpPr>
          <p:nvPr>
            <p:ph type="body"/>
          </p:nvPr>
        </p:nvSpPr>
        <p:spPr/>
        <p:txBody>
          <a:bodyPr wrap="square" lIns="91440" tIns="45720" rIns="91440" bIns="45720" anchor="t" anchorCtr="0"/>
          <a:lstStyle/>
          <a:p>
            <a:pPr lvl="0" eaLnBrk="1" hangingPunct="1"/>
            <a:endParaRPr lang="zh-CN" altLang="en-US" dirty="0"/>
          </a:p>
        </p:txBody>
      </p:sp>
      <p:sp>
        <p:nvSpPr>
          <p:cNvPr id="97284" name="日期占位符 3"/>
          <p:cNvSpPr txBox="1">
            <a:spLocks noGrp="1"/>
          </p:cNvSpPr>
          <p:nvPr>
            <p:ph type="dt" sz="half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 algn="r" eaLnBrk="1" hangingPunct="1">
              <a:buFont typeface="Wingdings" panose="05000000000000000000" pitchFamily="2" charset="2"/>
            </a:pPr>
            <a:fld id="{BB962C8B-B14F-4D97-AF65-F5344CB8AC3E}" type="datetime1">
              <a:rPr lang="zh-CN" altLang="en-US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zh-CN" altLang="en-US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7285" name="页脚占位符 4"/>
          <p:cNvSpPr txBox="1">
            <a:spLocks noGrp="1"/>
          </p:cNvSpPr>
          <p:nvPr>
            <p:ph type="ftr" sz="quarter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eaLnBrk="1" hangingPunct="1">
              <a:buFont typeface="Wingdings" panose="05000000000000000000" pitchFamily="2" charset="2"/>
            </a:pPr>
            <a:r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  <a:t>2011-7-22</a:t>
            </a:r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  <p:sp>
        <p:nvSpPr>
          <p:cNvPr id="97286" name="灯片编号占位符 5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latin typeface="Calibri" panose="020F0502020204030204" pitchFamily="34" charset="0"/>
                <a:ea typeface="宋体" panose="02010600030101010101" pitchFamily="2" charset="-122"/>
              </a:rPr>
            </a:fld>
            <a:endParaRPr lang="en-US" altLang="zh-CN" sz="1200" dirty="0">
              <a:latin typeface="Calibri" panose="020F0502020204030204" pitchFamily="34" charset="0"/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9933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993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137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013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342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0342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547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0547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752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075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0957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095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536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5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161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116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36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136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57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157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776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177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981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198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185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218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390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2390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595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2595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2800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2800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005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3005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741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741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2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312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3312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517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3517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721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3722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39267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39268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1315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1316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43363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43364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945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1946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2531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2532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幻灯片图像占位符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4579" name="备注占位符 2"/>
          <p:cNvSpPr>
            <a:spLocks noGrp="1"/>
          </p:cNvSpPr>
          <p:nvPr>
            <p:ph type="body" idx="1"/>
          </p:nvPr>
        </p:nvSpPr>
        <p:spPr/>
        <p:txBody>
          <a:bodyPr wrap="square" lIns="91440" tIns="45720" rIns="91440" bIns="45720" anchor="t" anchorCtr="0"/>
          <a:lstStyle/>
          <a:p>
            <a:pPr lvl="0"/>
            <a:endParaRPr lang="zh-CN" altLang="en-US" dirty="0"/>
          </a:p>
        </p:txBody>
      </p:sp>
      <p:sp>
        <p:nvSpPr>
          <p:cNvPr id="24580" name="灯片编号占位符 3"/>
          <p:cNvSpPr txBox="1">
            <a:spLocks noGrp="1"/>
          </p:cNvSpPr>
          <p:nvPr>
            <p:ph type="sldNum" sz="quarter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lstStyle/>
          <a:p>
            <a:pPr lvl="0" algn="r" eaLnBrk="1" hangingPunct="1">
              <a:buClr>
                <a:srgbClr val="F27402"/>
              </a:buClr>
              <a:buFont typeface="Wingdings" panose="05000000000000000000" pitchFamily="2" charset="2"/>
            </a:pPr>
            <a:fld id="{9A0DB2DC-4C9A-4742-B13C-FB6460FD3503}" type="slidenum">
              <a:rPr lang="en-US" altLang="zh-CN" sz="1200" dirty="0">
                <a:ea typeface="宋体" panose="02010600030101010101" pitchFamily="2" charset="-122"/>
              </a:rPr>
            </a:fld>
            <a:endParaRPr lang="en-US" altLang="zh-CN" sz="1200" dirty="0">
              <a:ea typeface="宋体" panose="02010600030101010101" pitchFamily="2" charset="-122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5" Type="http://schemas.openxmlformats.org/officeDocument/2006/relationships/tags" Target="../tags/tag40.xml"/><Relationship Id="rId4" Type="http://schemas.openxmlformats.org/officeDocument/2006/relationships/tags" Target="../tags/tag39.xml"/><Relationship Id="rId3" Type="http://schemas.openxmlformats.org/officeDocument/2006/relationships/tags" Target="../tags/tag38.xml"/><Relationship Id="rId2" Type="http://schemas.openxmlformats.org/officeDocument/2006/relationships/tags" Target="../tags/tag37.xml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7" Type="http://schemas.openxmlformats.org/officeDocument/2006/relationships/tags" Target="../tags/tag46.xml"/><Relationship Id="rId6" Type="http://schemas.openxmlformats.org/officeDocument/2006/relationships/tags" Target="../tags/tag45.xml"/><Relationship Id="rId5" Type="http://schemas.openxmlformats.org/officeDocument/2006/relationships/tags" Target="../tags/tag44.xml"/><Relationship Id="rId4" Type="http://schemas.openxmlformats.org/officeDocument/2006/relationships/tags" Target="../tags/tag43.xml"/><Relationship Id="rId3" Type="http://schemas.openxmlformats.org/officeDocument/2006/relationships/tags" Target="../tags/tag42.xml"/><Relationship Id="rId2" Type="http://schemas.openxmlformats.org/officeDocument/2006/relationships/tags" Target="../tags/tag41.xml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4" Type="http://schemas.openxmlformats.org/officeDocument/2006/relationships/tags" Target="../tags/tag49.xml"/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5" Type="http://schemas.openxmlformats.org/officeDocument/2006/relationships/tags" Target="../tags/tag53.xml"/><Relationship Id="rId4" Type="http://schemas.openxmlformats.org/officeDocument/2006/relationships/tags" Target="../tags/tag52.xml"/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6" Type="http://schemas.openxmlformats.org/officeDocument/2006/relationships/tags" Target="../tags/tag58.xml"/><Relationship Id="rId5" Type="http://schemas.openxmlformats.org/officeDocument/2006/relationships/tags" Target="../tags/tag57.xml"/><Relationship Id="rId4" Type="http://schemas.openxmlformats.org/officeDocument/2006/relationships/tags" Target="../tags/tag56.xml"/><Relationship Id="rId3" Type="http://schemas.openxmlformats.org/officeDocument/2006/relationships/tags" Target="../tags/tag55.xml"/><Relationship Id="rId2" Type="http://schemas.openxmlformats.org/officeDocument/2006/relationships/tags" Target="../tags/tag54.xml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tags" Target="../tags/tag12.xml"/><Relationship Id="rId5" Type="http://schemas.openxmlformats.org/officeDocument/2006/relationships/tags" Target="../tags/tag11.xml"/><Relationship Id="rId4" Type="http://schemas.openxmlformats.org/officeDocument/2006/relationships/tags" Target="../tags/tag10.xml"/><Relationship Id="rId3" Type="http://schemas.openxmlformats.org/officeDocument/2006/relationships/tags" Target="../tags/tag9.xml"/><Relationship Id="rId2" Type="http://schemas.openxmlformats.org/officeDocument/2006/relationships/tags" Target="../tags/tag8.xml"/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6" Type="http://schemas.openxmlformats.org/officeDocument/2006/relationships/tags" Target="../tags/tag17.xml"/><Relationship Id="rId5" Type="http://schemas.openxmlformats.org/officeDocument/2006/relationships/tags" Target="../tags/tag16.xml"/><Relationship Id="rId4" Type="http://schemas.openxmlformats.org/officeDocument/2006/relationships/tags" Target="../tags/tag15.xml"/><Relationship Id="rId3" Type="http://schemas.openxmlformats.org/officeDocument/2006/relationships/tags" Target="../tags/tag14.xml"/><Relationship Id="rId2" Type="http://schemas.openxmlformats.org/officeDocument/2006/relationships/tags" Target="../tags/tag13.xml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6" Type="http://schemas.openxmlformats.org/officeDocument/2006/relationships/tags" Target="../tags/tag22.xml"/><Relationship Id="rId5" Type="http://schemas.openxmlformats.org/officeDocument/2006/relationships/tags" Target="../tags/tag21.xml"/><Relationship Id="rId4" Type="http://schemas.openxmlformats.org/officeDocument/2006/relationships/tags" Target="../tags/tag20.xml"/><Relationship Id="rId3" Type="http://schemas.openxmlformats.org/officeDocument/2006/relationships/tags" Target="../tags/tag19.xml"/><Relationship Id="rId2" Type="http://schemas.openxmlformats.org/officeDocument/2006/relationships/tags" Target="../tags/tag18.xml"/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7" Type="http://schemas.openxmlformats.org/officeDocument/2006/relationships/tags" Target="../tags/tag28.xml"/><Relationship Id="rId6" Type="http://schemas.openxmlformats.org/officeDocument/2006/relationships/tags" Target="../tags/tag27.xml"/><Relationship Id="rId5" Type="http://schemas.openxmlformats.org/officeDocument/2006/relationships/tags" Target="../tags/tag26.xml"/><Relationship Id="rId4" Type="http://schemas.openxmlformats.org/officeDocument/2006/relationships/tags" Target="../tags/tag25.xml"/><Relationship Id="rId3" Type="http://schemas.openxmlformats.org/officeDocument/2006/relationships/tags" Target="../tags/tag24.xml"/><Relationship Id="rId2" Type="http://schemas.openxmlformats.org/officeDocument/2006/relationships/tags" Target="../tags/tag23.xml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9" Type="http://schemas.openxmlformats.org/officeDocument/2006/relationships/tags" Target="../tags/tag36.xml"/><Relationship Id="rId8" Type="http://schemas.openxmlformats.org/officeDocument/2006/relationships/tags" Target="../tags/tag35.xml"/><Relationship Id="rId7" Type="http://schemas.openxmlformats.org/officeDocument/2006/relationships/tags" Target="../tags/tag34.xml"/><Relationship Id="rId6" Type="http://schemas.openxmlformats.org/officeDocument/2006/relationships/tags" Target="../tags/tag33.xml"/><Relationship Id="rId5" Type="http://schemas.openxmlformats.org/officeDocument/2006/relationships/tags" Target="../tags/tag32.xml"/><Relationship Id="rId4" Type="http://schemas.openxmlformats.org/officeDocument/2006/relationships/tags" Target="../tags/tag31.xml"/><Relationship Id="rId3" Type="http://schemas.openxmlformats.org/officeDocument/2006/relationships/tags" Target="../tags/tag30.xml"/><Relationship Id="rId2" Type="http://schemas.openxmlformats.org/officeDocument/2006/relationships/tags" Target="../tags/tag29.xml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noProof="1"/>
              <a:t>单击此处编辑母版标题样式</a:t>
            </a:r>
            <a:endParaRPr lang="zh-CN" altLang="en-US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noProof="1"/>
              <a:t>单击此处编辑母版文本样式</a:t>
            </a:r>
            <a:endParaRPr lang="zh-CN" altLang="en-US" noProof="1"/>
          </a:p>
          <a:p>
            <a:pPr lvl="1"/>
            <a:r>
              <a:rPr lang="zh-CN" altLang="en-US" noProof="1"/>
              <a:t>第二级</a:t>
            </a:r>
            <a:endParaRPr lang="zh-CN" altLang="en-US" noProof="1"/>
          </a:p>
          <a:p>
            <a:pPr lvl="2"/>
            <a:r>
              <a:rPr lang="zh-CN" altLang="en-US" noProof="1"/>
              <a:t>第三级</a:t>
            </a:r>
            <a:endParaRPr lang="zh-CN" altLang="en-US" noProof="1"/>
          </a:p>
          <a:p>
            <a:pPr lvl="3"/>
            <a:r>
              <a:rPr lang="zh-CN" altLang="en-US" noProof="1"/>
              <a:t>第四级</a:t>
            </a:r>
            <a:endParaRPr lang="zh-CN" altLang="en-US" noProof="1"/>
          </a:p>
          <a:p>
            <a:pPr lvl="4"/>
            <a:r>
              <a:rPr lang="zh-CN" altLang="en-US" noProof="1"/>
              <a:t>第五级</a:t>
            </a:r>
            <a:endParaRPr lang="zh-CN" altLang="en-US" noProof="1"/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单击此处编辑母版标题样式</a:t>
            </a:r>
            <a:endParaRPr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图片与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图片占位符 2"/>
          <p:cNvSpPr>
            <a:spLocks noGrp="1"/>
          </p:cNvSpPr>
          <p:nvPr>
            <p:ph type="pic" idx="1"/>
            <p:custDataLst>
              <p:tags r:id="rId2"/>
            </p:custDataLst>
          </p:nvPr>
        </p:nvSpPr>
        <p:spPr>
          <a:xfrm>
            <a:off x="608400" y="1555200"/>
            <a:ext cx="5233077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•"/>
              <a:defRPr kumimoji="0" lang="zh-CN" altLang="en-US" sz="1600" b="0" i="0" u="none" strike="noStrike" kern="1200" cap="none" spc="150" normalizeH="0" baseline="0" noProof="1" dirty="0">
                <a:solidFill>
                  <a:schemeClr val="tx1"/>
                </a:solidFill>
                <a:uFillTx/>
                <a:latin typeface="+mn-lt"/>
                <a:ea typeface="+mn-ea"/>
                <a:cs typeface="+mn-cs"/>
                <a:sym typeface="+mn-ea"/>
              </a:defRPr>
            </a:lvl5pPr>
          </a:lstStyle>
          <a:p>
            <a:pPr lvl="0"/>
            <a:endParaRPr dirty="0">
              <a:sym typeface="+mn-ea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  <p:custDataLst>
              <p:tags r:id="rId3"/>
            </p:custDataLst>
          </p:nvPr>
        </p:nvSpPr>
        <p:spPr>
          <a:xfrm>
            <a:off x="6350401" y="1555200"/>
            <a:ext cx="5227200" cy="4608000"/>
          </a:xfrm>
        </p:spPr>
        <p:txBody>
          <a:bodyPr vert="horz" lIns="90000" tIns="46800" rIns="90000" bIns="46800" rtlCol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 defTabSz="914400" eaLnBrk="1" fontAlgn="auto" latinLnBrk="0" hangingPunct="1">
              <a:buFont typeface="Arial" panose="020B0604020202020204" pitchFamily="34" charset="0"/>
              <a:buNone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2pPr>
            <a:lvl3pPr eaLnBrk="1" fontAlgn="auto" latinLnBrk="0" hangingPunct="1">
              <a:buFont typeface="Arial" panose="020B0604020202020204" pitchFamily="34" charset="0"/>
              <a:buChar char="●"/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3pPr>
            <a:lvl4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defRPr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</a:fld>
            <a:endParaRPr lang="zh-CN" altLang="en-US"/>
          </a:p>
        </p:txBody>
      </p:sp>
      <p:sp>
        <p:nvSpPr>
          <p:cNvPr id="9" name="标题 8"/>
          <p:cNvSpPr>
            <a:spLocks noGrp="1"/>
          </p:cNvSpPr>
          <p:nvPr>
            <p:ph type="title"/>
            <p:custDataLst>
              <p:tags r:id="rId7"/>
            </p:custDataLst>
          </p:nvPr>
        </p:nvSpPr>
        <p:spPr/>
        <p:txBody>
          <a:bodyPr/>
          <a:lstStyle>
            <a:lvl1pPr>
              <a:defRPr baseline="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  <p:custDataLst>
              <p:tags r:id="rId5"/>
            </p:custDataLst>
          </p:nvPr>
        </p:nvSpPr>
        <p:spPr>
          <a:xfrm>
            <a:off x="608400" y="774000"/>
            <a:ext cx="10972801" cy="5482800"/>
          </a:xfrm>
        </p:spPr>
        <p:txBody>
          <a:bodyPr/>
          <a:lstStyle>
            <a:lvl1pPr marL="228600" indent="-228600" eaLnBrk="1" fontAlgn="auto" latinLnBrk="0" hangingPunct="1">
              <a:lnSpc>
                <a:spcPct val="13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4pPr>
            <a:lvl5pPr marL="20574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•"/>
              <a:defRPr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2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3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4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1198800" y="2484000"/>
            <a:ext cx="9799200" cy="1018800"/>
          </a:xfrm>
        </p:spPr>
        <p:txBody>
          <a:bodyPr vert="horz" lIns="90000" tIns="46800" rIns="90000" bIns="46800" rtlCol="0" anchor="t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60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>
                <a:sym typeface="+mn-ea"/>
              </a:rPr>
              <a:t>单击此处编辑标题</a:t>
            </a:r>
            <a:endParaRPr>
              <a:sym typeface="+mn-ea"/>
            </a:endParaRPr>
          </a:p>
        </p:txBody>
      </p:sp>
      <p:sp>
        <p:nvSpPr>
          <p:cNvPr id="7" name="文本占位符 6"/>
          <p:cNvSpPr>
            <a:spLocks noGrp="1"/>
          </p:cNvSpPr>
          <p:nvPr>
            <p:ph type="body" sz="quarter" idx="13"/>
            <p:custDataLst>
              <p:tags r:id="rId6"/>
            </p:custDataLst>
          </p:nvPr>
        </p:nvSpPr>
        <p:spPr>
          <a:xfrm>
            <a:off x="1198800" y="3560400"/>
            <a:ext cx="9799200" cy="471600"/>
          </a:xfrm>
        </p:spPr>
        <p:txBody>
          <a:bodyPr lIns="90000" tIns="46800" rIns="90000" bIns="46800">
            <a:normAutofit/>
          </a:bodyPr>
          <a:lstStyle>
            <a:lvl1pPr marL="0" indent="0" algn="ctr">
              <a:lnSpc>
                <a:spcPct val="110000"/>
              </a:lnSpc>
              <a:buNone/>
              <a:defRPr sz="2400" spc="2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>
          <a:xfrm>
            <a:off x="1117600" y="6356350"/>
            <a:ext cx="3657600" cy="365125"/>
          </a:xfrm>
        </p:spPr>
        <p:txBody>
          <a:bodyPr/>
          <a:lstStyle/>
          <a:p>
            <a:fld id="{263DB197-84B0-484E-9C0F-88358ECCB797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>
          <a:xfrm>
            <a:off x="5384800" y="6356350"/>
            <a:ext cx="5486400" cy="365125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>
          <a:xfrm>
            <a:off x="11480800" y="6356350"/>
            <a:ext cx="3657600" cy="365125"/>
          </a:xfrm>
        </p:spPr>
        <p:txBody>
          <a:bodyPr/>
          <a:lstStyle/>
          <a:p>
            <a:fld id="{E077DA78-E013-4A8C-AD75-63A150561B10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953287" y="804067"/>
            <a:ext cx="5402267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4200607" y="1800369"/>
            <a:ext cx="3577425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1071155" y="2662659"/>
            <a:ext cx="52843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72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>
          <a:xfrm>
            <a:off x="766453" y="6349833"/>
            <a:ext cx="2700000" cy="316800"/>
          </a:xfrm>
        </p:spPr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>
          <a:xfrm>
            <a:off x="4116000" y="6349833"/>
            <a:ext cx="3960000" cy="316800"/>
          </a:xfrm>
        </p:spPr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>
          <a:xfrm>
            <a:off x="8610600" y="6349833"/>
            <a:ext cx="2700000" cy="316800"/>
          </a:xfrm>
        </p:spPr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1071155" y="3950373"/>
            <a:ext cx="52843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4572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  <p:custDataLst>
              <p:tags r:id="rId2"/>
            </p:custDataLst>
          </p:nvPr>
        </p:nvSpPr>
        <p:spPr>
          <a:xfrm>
            <a:off x="1198800" y="914400"/>
            <a:ext cx="9799200" cy="2570400"/>
          </a:xfrm>
        </p:spPr>
        <p:txBody>
          <a:bodyPr lIns="90000" tIns="46800" rIns="90000" bIns="46800" anchor="b" anchorCtr="0">
            <a:normAutofit/>
          </a:bodyPr>
          <a:lstStyle>
            <a:lvl1pPr algn="ctr">
              <a:defRPr sz="6000" b="1" i="0" spc="30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>
          <a:xfrm>
            <a:off x="1198800" y="3560400"/>
            <a:ext cx="9799200" cy="1472400"/>
          </a:xfrm>
        </p:spPr>
        <p:txBody>
          <a:bodyPr lIns="90000" tIns="46800" rIns="90000" bIns="46800">
            <a:normAutofit/>
          </a:bodyPr>
          <a:lstStyle>
            <a:lvl1pPr marL="0" indent="0" algn="ctr" eaLnBrk="1" fontAlgn="auto" latinLnBrk="0" hangingPunct="1">
              <a:lnSpc>
                <a:spcPct val="110000"/>
              </a:lnSpc>
              <a:buNone/>
              <a:defRPr sz="2400" u="none" strike="noStrike" kern="1200" cap="none" spc="200" normalizeH="0" baseline="0">
                <a:solidFill>
                  <a:schemeClr val="tx1">
                    <a:lumMod val="65000"/>
                    <a:lumOff val="35000"/>
                  </a:schemeClr>
                </a:solidFill>
                <a:uFillTx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单击此处编辑副标题</a:t>
            </a:r>
            <a:endParaRPr lang="zh-CN" altLang="en-US" dirty="0"/>
          </a:p>
        </p:txBody>
      </p:sp>
      <p:sp>
        <p:nvSpPr>
          <p:cNvPr id="16" name="日期占位符 15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17" name="页脚占位符 16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18" name="灯片编号占位符 17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7" name="图片 6" descr="15"/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560892" y="5688330"/>
            <a:ext cx="7063870" cy="47434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>
          <a:xfrm>
            <a:off x="608400" y="1490400"/>
            <a:ext cx="10969200" cy="47592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1000"/>
              </a:spcAft>
              <a:buFont typeface="Arial" panose="020B0604020202020204" pitchFamily="34" charset="0"/>
              <a:buChar char="●"/>
              <a:defRPr kumimoji="0" lang="zh-CN" altLang="en-US" sz="18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  <a:lvl6pPr marL="2286000" indent="0">
              <a:buNone/>
              <a:defRPr/>
            </a:lvl6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1990800" y="3848400"/>
            <a:ext cx="7768800" cy="766800"/>
          </a:xfrm>
        </p:spPr>
        <p:txBody>
          <a:bodyPr lIns="90000" tIns="46800" rIns="90000" bIns="46800" anchor="b" anchorCtr="0">
            <a:normAutofit/>
          </a:bodyPr>
          <a:lstStyle>
            <a:lvl1pPr>
              <a:defRPr sz="4400" b="1" i="0" u="none" strike="noStrike" kern="1200" cap="none" spc="300" normalizeH="0" baseline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uFillTx/>
              </a:defRPr>
            </a:lvl1pPr>
          </a:lstStyle>
          <a:p>
            <a:r>
              <a:rPr lang="zh-CN" altLang="en-US" dirty="0"/>
              <a:t>单击此处编辑标题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1990800" y="4615200"/>
            <a:ext cx="7768800" cy="867600"/>
          </a:xfrm>
        </p:spPr>
        <p:txBody>
          <a:bodyPr lIns="90000" tIns="46800" rIns="90000" bIns="46800">
            <a:normAutofit/>
          </a:bodyPr>
          <a:lstStyle>
            <a:lvl1pPr marL="0" indent="0" eaLnBrk="1" fontAlgn="auto" latinLnBrk="0" hangingPunct="1">
              <a:lnSpc>
                <a:spcPct val="130000"/>
              </a:lnSpc>
              <a:buNone/>
              <a:defRPr kumimoji="0" lang="zh-CN" altLang="en-US" sz="1800" b="0" i="0" u="none" strike="noStrike" kern="1200" cap="none" spc="150" normalizeH="0" baseline="0" noProof="1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  <p:custDataLst>
              <p:tags r:id="rId4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  <p:custDataLst>
              <p:tags r:id="rId5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  <p:custDataLst>
              <p:tags r:id="rId6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  <p:custDataLst>
              <p:tags r:id="rId3"/>
            </p:custDataLst>
          </p:nvPr>
        </p:nvSpPr>
        <p:spPr>
          <a:xfrm>
            <a:off x="608400" y="1501200"/>
            <a:ext cx="5176800" cy="4748400"/>
          </a:xfrm>
        </p:spPr>
        <p:txBody>
          <a:bodyPr vert="horz" lIns="90000" tIns="46800" rIns="90000" bIns="4680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411600" y="1501200"/>
            <a:ext cx="5176800" cy="4748400"/>
          </a:xfrm>
        </p:spPr>
        <p:txBody>
          <a:bodyPr lIns="90000" tIns="46800" rIns="90000" bIns="46800">
            <a:normAutofit/>
          </a:bodyPr>
          <a:lstStyle>
            <a:lvl1pPr marL="228600" indent="-228600" eaLnBrk="1" fontAlgn="auto" latinLnBrk="0" hangingPunct="1">
              <a:lnSpc>
                <a:spcPct val="130000"/>
              </a:lnSpc>
              <a:spcAft>
                <a:spcPts val="600"/>
              </a:spcAft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  <a:lvl2pPr marL="685800" indent="-228600" defTabSz="9144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tabLst>
                <a:tab pos="1609725" algn="l"/>
                <a:tab pos="1609725" algn="l"/>
                <a:tab pos="1609725" algn="l"/>
                <a:tab pos="1609725" algn="l"/>
              </a:tabLst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2pPr>
            <a:lvl3pPr marL="1143000" indent="-228600" eaLnBrk="1" fontAlgn="auto" latinLnBrk="0" hangingPunct="1">
              <a:lnSpc>
                <a:spcPct val="120000"/>
              </a:lnSpc>
              <a:buFont typeface="Arial" panose="020B0604020202020204" pitchFamily="34" charset="0"/>
              <a:buChar char="●"/>
              <a:defRPr sz="16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3pPr>
            <a:lvl4pPr marL="1600200" indent="-228600" eaLnBrk="1" fontAlgn="auto" latinLnBrk="0" hangingPunct="1">
              <a:lnSpc>
                <a:spcPct val="120000"/>
              </a:lnSpc>
              <a:buFont typeface="Wingdings" panose="05000000000000000000" charset="0"/>
              <a:buChar char=""/>
              <a:defRPr sz="1400" u="none" strike="noStrike" kern="1200" cap="none" spc="15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4pPr>
            <a:lvl5pPr eaLnBrk="1" fontAlgn="auto" latinLnBrk="0" hangingPunct="1">
              <a:lnSpc>
                <a:spcPct val="120000"/>
              </a:lnSpc>
              <a:defRPr sz="1400" u="none" strike="noStrike" kern="1200" cap="none" spc="150" normalizeH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3.xml"/><Relationship Id="rId8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0.xml"/><Relationship Id="rId5" Type="http://schemas.openxmlformats.org/officeDocument/2006/relationships/slideLayout" Target="../slideLayouts/slideLayout9.xml"/><Relationship Id="rId4" Type="http://schemas.openxmlformats.org/officeDocument/2006/relationships/slideLayout" Target="../slideLayouts/slideLayout8.xml"/><Relationship Id="rId3" Type="http://schemas.openxmlformats.org/officeDocument/2006/relationships/slideLayout" Target="../slideLayouts/slideLayout7.xml"/><Relationship Id="rId2" Type="http://schemas.openxmlformats.org/officeDocument/2006/relationships/slideLayout" Target="../slideLayouts/slideLayout6.xml"/><Relationship Id="rId19" Type="http://schemas.openxmlformats.org/officeDocument/2006/relationships/theme" Target="../theme/theme2.xml"/><Relationship Id="rId18" Type="http://schemas.openxmlformats.org/officeDocument/2006/relationships/tags" Target="../tags/tag64.xml"/><Relationship Id="rId17" Type="http://schemas.openxmlformats.org/officeDocument/2006/relationships/image" Target="../media/image1.png"/><Relationship Id="rId16" Type="http://schemas.openxmlformats.org/officeDocument/2006/relationships/tags" Target="../tags/tag63.xml"/><Relationship Id="rId15" Type="http://schemas.openxmlformats.org/officeDocument/2006/relationships/tags" Target="../tags/tag62.xml"/><Relationship Id="rId14" Type="http://schemas.openxmlformats.org/officeDocument/2006/relationships/tags" Target="../tags/tag61.xml"/><Relationship Id="rId13" Type="http://schemas.openxmlformats.org/officeDocument/2006/relationships/tags" Target="../tags/tag60.xml"/><Relationship Id="rId12" Type="http://schemas.openxmlformats.org/officeDocument/2006/relationships/tags" Target="../tags/tag59.xml"/><Relationship Id="rId11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4.xml"/><Relationship Id="rId1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/>
          </p:cNvSpPr>
          <p:nvPr>
            <p:ph type="title"/>
          </p:nvPr>
        </p:nvSpPr>
        <p:spPr>
          <a:xfrm>
            <a:off x="624417" y="1052513"/>
            <a:ext cx="109728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228355" name="Rectangle 3"/>
          <p:cNvSpPr>
            <a:spLocks noGrp="1"/>
          </p:cNvSpPr>
          <p:nvPr>
            <p:ph type="body"/>
          </p:nvPr>
        </p:nvSpPr>
        <p:spPr>
          <a:xfrm>
            <a:off x="624417" y="1916113"/>
            <a:ext cx="10972800" cy="4537075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83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8354" grpId="0" advAuto="0" autoUpdateAnimBg="0" build="p"/>
      <p:bldP spid="228355" grpId="0" autoUpdateAnimBg="0" build="p">
        <p:tmplLst>
          <p:tmpl lvl="1">
            <p:tnLst>
              <p:par>
                <p:cTn presetID="1" presetClass="entr" presetSubtype="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28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28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28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28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1" presetClass="entr" presetSubtype="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2283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</p:childTnLst>
                </p:cTn>
              </p:par>
            </p:tnLst>
          </p:tmpl>
        </p:tmplLst>
      </p:bldP>
    </p:bldLst>
  </p:timing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panose="020B0604030504040204" pitchFamily="34" charset="0"/>
          <a:ea typeface="黑体" panose="02010609060101010101" pitchFamily="49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panose="020B0604030504040204" pitchFamily="34" charset="0"/>
          <a:ea typeface="黑体" panose="02010609060101010101" pitchFamily="49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panose="020B0604030504040204" pitchFamily="34" charset="0"/>
          <a:ea typeface="黑体" panose="02010609060101010101" pitchFamily="49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panose="020B0604030504040204" pitchFamily="34" charset="0"/>
          <a:ea typeface="黑体" panose="02010609060101010101" pitchFamily="49" charset="-122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panose="020B0604030504040204" pitchFamily="34" charset="0"/>
          <a:ea typeface="黑体" panose="02010609060101010101" pitchFamily="49" charset="-122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panose="020B0604030504040204" pitchFamily="34" charset="0"/>
          <a:ea typeface="黑体" panose="02010609060101010101" pitchFamily="49" charset="-122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panose="020B0604030504040204" pitchFamily="34" charset="0"/>
          <a:ea typeface="黑体" panose="02010609060101010101" pitchFamily="49" charset="-122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3800">
          <a:solidFill>
            <a:schemeClr val="tx1"/>
          </a:solidFill>
          <a:latin typeface="Tahoma" panose="020B0604030504040204" pitchFamily="34" charset="0"/>
          <a:ea typeface="黑体" panose="02010609060101010101" pitchFamily="49" charset="-122"/>
        </a:defRPr>
      </a:lvl9pPr>
    </p:titleStyle>
    <p:bodyStyle>
      <a:lvl1pPr marL="469900" indent="-469900" algn="l" rtl="0" eaLnBrk="0" fontAlgn="base" hangingPunct="0">
        <a:spcBef>
          <a:spcPct val="20000"/>
        </a:spcBef>
        <a:spcAft>
          <a:spcPct val="0"/>
        </a:spcAft>
        <a:buClr>
          <a:srgbClr val="F27402"/>
        </a:buClr>
        <a:buFont typeface="Wingdings" panose="05000000000000000000" pitchFamily="2" charset="2"/>
        <a:buChar char="o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908050" indent="-436880" algn="l" rtl="0" eaLnBrk="0" fontAlgn="base" hangingPunct="0">
        <a:spcBef>
          <a:spcPct val="20000"/>
        </a:spcBef>
        <a:spcAft>
          <a:spcPct val="0"/>
        </a:spcAft>
        <a:buClr>
          <a:srgbClr val="F27402"/>
        </a:buClr>
        <a:buFont typeface="Wingdings" panose="05000000000000000000" pitchFamily="2" charset="2"/>
        <a:buChar char="n"/>
        <a:defRPr sz="2600">
          <a:solidFill>
            <a:schemeClr val="tx1"/>
          </a:solidFill>
          <a:latin typeface="+mn-lt"/>
          <a:ea typeface="+mn-ea"/>
        </a:defRPr>
      </a:lvl2pPr>
      <a:lvl3pPr marL="1304925" indent="-395605" algn="l" rtl="0" eaLnBrk="0" fontAlgn="base" hangingPunct="0">
        <a:spcBef>
          <a:spcPct val="20000"/>
        </a:spcBef>
        <a:spcAft>
          <a:spcPct val="0"/>
        </a:spcAft>
        <a:buClr>
          <a:srgbClr val="F27402"/>
        </a:buClr>
        <a:buFont typeface="Wingdings" panose="05000000000000000000" pitchFamily="2" charset="2"/>
        <a:buChar char="o"/>
        <a:defRPr sz="2300">
          <a:solidFill>
            <a:schemeClr val="tx1"/>
          </a:solidFill>
          <a:latin typeface="+mn-lt"/>
          <a:ea typeface="+mn-ea"/>
        </a:defRPr>
      </a:lvl3pPr>
      <a:lvl4pPr marL="1694180" indent="-387350" algn="l" rtl="0" eaLnBrk="0" fontAlgn="base" hangingPunct="0">
        <a:spcBef>
          <a:spcPct val="20000"/>
        </a:spcBef>
        <a:spcAft>
          <a:spcPct val="0"/>
        </a:spcAft>
        <a:buClr>
          <a:srgbClr val="F27402"/>
        </a:buClr>
        <a:buFont typeface="Wingdings" panose="05000000000000000000" pitchFamily="2" charset="2"/>
        <a:buChar char="n"/>
        <a:defRPr sz="2000">
          <a:solidFill>
            <a:schemeClr val="tx1"/>
          </a:solidFill>
          <a:latin typeface="+mn-lt"/>
          <a:ea typeface="+mn-ea"/>
        </a:defRPr>
      </a:lvl4pPr>
      <a:lvl5pPr marL="2094230" indent="-398780" algn="l" rtl="0" eaLnBrk="0" fontAlgn="base" hangingPunct="0">
        <a:spcBef>
          <a:spcPct val="25000"/>
        </a:spcBef>
        <a:spcAft>
          <a:spcPct val="0"/>
        </a:spcAft>
        <a:buClr>
          <a:srgbClr val="F2740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551430" indent="-398780" algn="l" rtl="0" eaLnBrk="0" fontAlgn="base" hangingPunct="0">
        <a:spcBef>
          <a:spcPct val="25000"/>
        </a:spcBef>
        <a:spcAft>
          <a:spcPct val="0"/>
        </a:spcAft>
        <a:buClr>
          <a:srgbClr val="F2740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3008630" indent="-398780" algn="l" rtl="0" eaLnBrk="0" fontAlgn="base" hangingPunct="0">
        <a:spcBef>
          <a:spcPct val="25000"/>
        </a:spcBef>
        <a:spcAft>
          <a:spcPct val="0"/>
        </a:spcAft>
        <a:buClr>
          <a:srgbClr val="F2740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3465830" indent="-398780" algn="l" rtl="0" eaLnBrk="0" fontAlgn="base" hangingPunct="0">
        <a:spcBef>
          <a:spcPct val="25000"/>
        </a:spcBef>
        <a:spcAft>
          <a:spcPct val="0"/>
        </a:spcAft>
        <a:buClr>
          <a:srgbClr val="F2740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923030" indent="-398780" algn="l" rtl="0" eaLnBrk="0" fontAlgn="base" hangingPunct="0">
        <a:spcBef>
          <a:spcPct val="25000"/>
        </a:spcBef>
        <a:spcAft>
          <a:spcPct val="0"/>
        </a:spcAft>
        <a:buClr>
          <a:srgbClr val="F27402"/>
        </a:buClr>
        <a:buFont typeface="Wingdings" panose="05000000000000000000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12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13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14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15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16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18"/>
    </p:custData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68.xml"/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14.xml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0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1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11.xml"/><Relationship Id="rId7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tags" Target="../tags/tag117.xml"/><Relationship Id="rId4" Type="http://schemas.openxmlformats.org/officeDocument/2006/relationships/image" Target="../media/image9.jpeg"/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tags" Target="../tags/tag116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tags" Target="../tags/tag119.xml"/><Relationship Id="rId1" Type="http://schemas.openxmlformats.org/officeDocument/2006/relationships/tags" Target="../tags/tag1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7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tags" Target="../tags/tag120.xml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tags" Target="../tags/tag121.xml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tags" Target="../tags/tag70.xml"/><Relationship Id="rId4" Type="http://schemas.openxmlformats.org/officeDocument/2006/relationships/image" Target="../media/image1.png"/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ags" Target="../tags/tag69.xml"/></Relationships>
</file>

<file path=ppt/slides/_rels/slide2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9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tags" Target="../tags/tag122.xml"/><Relationship Id="rId1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tags" Target="../tags/tag123.xml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tags" Target="../tags/tag124.xml"/></Relationships>
</file>

<file path=ppt/slides/_rels/slide23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22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tags" Target="../tags/tag128.xml"/><Relationship Id="rId3" Type="http://schemas.openxmlformats.org/officeDocument/2006/relationships/tags" Target="../tags/tag127.xml"/><Relationship Id="rId2" Type="http://schemas.openxmlformats.org/officeDocument/2006/relationships/tags" Target="../tags/tag126.xml"/><Relationship Id="rId1" Type="http://schemas.openxmlformats.org/officeDocument/2006/relationships/tags" Target="../tags/tag125.xml"/></Relationships>
</file>

<file path=ppt/slides/_rels/slide2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tags" Target="../tags/tag129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30.xml"/></Relationships>
</file>

<file path=ppt/slides/_rels/slide2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5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tags" Target="../tags/tag131.xml"/></Relationships>
</file>

<file path=ppt/slides/_rels/slide27.xml.rels><?xml version="1.0" encoding="UTF-8" standalone="yes"?>
<Relationships xmlns="http://schemas.openxmlformats.org/package/2006/relationships"><Relationship Id="rId9" Type="http://schemas.openxmlformats.org/officeDocument/2006/relationships/tags" Target="../tags/tag140.xml"/><Relationship Id="rId8" Type="http://schemas.openxmlformats.org/officeDocument/2006/relationships/tags" Target="../tags/tag139.xml"/><Relationship Id="rId7" Type="http://schemas.openxmlformats.org/officeDocument/2006/relationships/tags" Target="../tags/tag138.xml"/><Relationship Id="rId6" Type="http://schemas.openxmlformats.org/officeDocument/2006/relationships/tags" Target="../tags/tag137.xml"/><Relationship Id="rId5" Type="http://schemas.openxmlformats.org/officeDocument/2006/relationships/tags" Target="../tags/tag136.xml"/><Relationship Id="rId4" Type="http://schemas.openxmlformats.org/officeDocument/2006/relationships/tags" Target="../tags/tag135.xml"/><Relationship Id="rId3" Type="http://schemas.openxmlformats.org/officeDocument/2006/relationships/tags" Target="../tags/tag134.xml"/><Relationship Id="rId2" Type="http://schemas.openxmlformats.org/officeDocument/2006/relationships/tags" Target="../tags/tag133.xml"/><Relationship Id="rId14" Type="http://schemas.openxmlformats.org/officeDocument/2006/relationships/notesSlide" Target="../notesSlides/notesSlide26.xml"/><Relationship Id="rId13" Type="http://schemas.openxmlformats.org/officeDocument/2006/relationships/slideLayout" Target="../slideLayouts/slideLayout2.xml"/><Relationship Id="rId12" Type="http://schemas.openxmlformats.org/officeDocument/2006/relationships/image" Target="../media/image5.jpeg"/><Relationship Id="rId11" Type="http://schemas.openxmlformats.org/officeDocument/2006/relationships/tags" Target="../tags/tag142.xml"/><Relationship Id="rId10" Type="http://schemas.openxmlformats.org/officeDocument/2006/relationships/tags" Target="../tags/tag141.xml"/><Relationship Id="rId1" Type="http://schemas.openxmlformats.org/officeDocument/2006/relationships/tags" Target="../tags/tag132.xml"/></Relationships>
</file>

<file path=ppt/slides/_rels/slide2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7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tags" Target="../tags/tag143.xml"/></Relationships>
</file>

<file path=ppt/slides/_rels/slide2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8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tags" Target="../tags/tag144.xml"/></Relationships>
</file>

<file path=ppt/slides/_rels/slide3.xml.rels><?xml version="1.0" encoding="UTF-8" standalone="yes"?>
<Relationships xmlns="http://schemas.openxmlformats.org/package/2006/relationships"><Relationship Id="rId9" Type="http://schemas.openxmlformats.org/officeDocument/2006/relationships/tags" Target="../tags/tag79.xml"/><Relationship Id="rId8" Type="http://schemas.openxmlformats.org/officeDocument/2006/relationships/tags" Target="../tags/tag78.xml"/><Relationship Id="rId7" Type="http://schemas.openxmlformats.org/officeDocument/2006/relationships/tags" Target="../tags/tag77.xml"/><Relationship Id="rId6" Type="http://schemas.openxmlformats.org/officeDocument/2006/relationships/tags" Target="../tags/tag76.xml"/><Relationship Id="rId5" Type="http://schemas.openxmlformats.org/officeDocument/2006/relationships/tags" Target="../tags/tag75.xml"/><Relationship Id="rId4" Type="http://schemas.openxmlformats.org/officeDocument/2006/relationships/tags" Target="../tags/tag74.xml"/><Relationship Id="rId3" Type="http://schemas.openxmlformats.org/officeDocument/2006/relationships/tags" Target="../tags/tag73.xml"/><Relationship Id="rId2" Type="http://schemas.openxmlformats.org/officeDocument/2006/relationships/tags" Target="../tags/tag72.xml"/><Relationship Id="rId17" Type="http://schemas.openxmlformats.org/officeDocument/2006/relationships/notesSlide" Target="../notesSlides/notesSlide2.xml"/><Relationship Id="rId16" Type="http://schemas.openxmlformats.org/officeDocument/2006/relationships/slideLayout" Target="../slideLayouts/slideLayout1.xml"/><Relationship Id="rId15" Type="http://schemas.openxmlformats.org/officeDocument/2006/relationships/tags" Target="../tags/tag85.xml"/><Relationship Id="rId14" Type="http://schemas.openxmlformats.org/officeDocument/2006/relationships/tags" Target="../tags/tag84.xml"/><Relationship Id="rId13" Type="http://schemas.openxmlformats.org/officeDocument/2006/relationships/tags" Target="../tags/tag83.xml"/><Relationship Id="rId12" Type="http://schemas.openxmlformats.org/officeDocument/2006/relationships/tags" Target="../tags/tag82.xml"/><Relationship Id="rId11" Type="http://schemas.openxmlformats.org/officeDocument/2006/relationships/tags" Target="../tags/tag81.xml"/><Relationship Id="rId10" Type="http://schemas.openxmlformats.org/officeDocument/2006/relationships/tags" Target="../tags/tag80.xml"/><Relationship Id="rId1" Type="http://schemas.openxmlformats.org/officeDocument/2006/relationships/tags" Target="../tags/tag71.xml"/></Relationships>
</file>

<file path=ppt/slides/_rels/slide3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9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tags" Target="../tags/tag14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46.xml"/></Relationships>
</file>

<file path=ppt/slides/_rels/slide32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1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tags" Target="../tags/tag148.xml"/><Relationship Id="rId1" Type="http://schemas.openxmlformats.org/officeDocument/2006/relationships/tags" Target="../tags/tag147.xml"/></Relationships>
</file>

<file path=ppt/slides/_rels/slide3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2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tags" Target="../tags/tag150.xml"/><Relationship Id="rId2" Type="http://schemas.openxmlformats.org/officeDocument/2006/relationships/image" Target="../media/image12.jpeg"/><Relationship Id="rId1" Type="http://schemas.openxmlformats.org/officeDocument/2006/relationships/tags" Target="../tags/tag149.xml"/></Relationships>
</file>

<file path=ppt/slides/_rels/slide3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3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51.xml"/></Relationships>
</file>

<file path=ppt/slides/_rels/slide3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4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52.xml"/></Relationships>
</file>

<file path=ppt/slides/_rels/slide36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5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tags" Target="../tags/tag153.xml"/><Relationship Id="rId1" Type="http://schemas.openxmlformats.org/officeDocument/2006/relationships/image" Target="../media/image13.png"/></Relationships>
</file>

<file path=ppt/slides/_rels/slide3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54.xml"/></Relationships>
</file>

<file path=ppt/slides/_rels/slide3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55.xml"/></Relationships>
</file>

<file path=ppt/slides/_rels/slide3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5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86.xml"/></Relationships>
</file>

<file path=ppt/slides/_rels/slide4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3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57.xml"/></Relationships>
</file>

<file path=ppt/slides/_rels/slide4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0.xml"/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1" Type="http://schemas.openxmlformats.org/officeDocument/2006/relationships/tags" Target="../tags/tag158.xml"/></Relationships>
</file>

<file path=ppt/slides/_rels/slide4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1.xml"/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5.jpeg"/><Relationship Id="rId3" Type="http://schemas.openxmlformats.org/officeDocument/2006/relationships/tags" Target="../tags/tag160.xml"/><Relationship Id="rId2" Type="http://schemas.openxmlformats.org/officeDocument/2006/relationships/tags" Target="../tags/tag159.xml"/><Relationship Id="rId1" Type="http://schemas.openxmlformats.org/officeDocument/2006/relationships/image" Target="../media/image14.jpeg"/></Relationships>
</file>

<file path=ppt/slides/_rels/slide4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2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5.jpeg"/><Relationship Id="rId2" Type="http://schemas.openxmlformats.org/officeDocument/2006/relationships/image" Target="../media/image5.jpeg"/><Relationship Id="rId1" Type="http://schemas.openxmlformats.org/officeDocument/2006/relationships/tags" Target="../tags/tag161.xml"/></Relationships>
</file>

<file path=ppt/slides/_rels/slide4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3.xml"/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5.jpeg"/><Relationship Id="rId2" Type="http://schemas.openxmlformats.org/officeDocument/2006/relationships/tags" Target="../tags/tag162.xml"/><Relationship Id="rId1" Type="http://schemas.openxmlformats.org/officeDocument/2006/relationships/image" Target="../media/image16.jpeg"/></Relationships>
</file>

<file path=ppt/slides/_rels/slide4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tags" Target="../tags/tag164.xml"/><Relationship Id="rId2" Type="http://schemas.openxmlformats.org/officeDocument/2006/relationships/image" Target="../media/image17.png"/><Relationship Id="rId1" Type="http://schemas.openxmlformats.org/officeDocument/2006/relationships/tags" Target="../tags/tag16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5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65.xml"/></Relationships>
</file>

<file path=ppt/slides/_rels/slide4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6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66.xml"/></Relationships>
</file>

<file path=ppt/slides/_rels/slide48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7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67.xml"/></Relationships>
</file>

<file path=ppt/slides/_rels/slide4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48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68.xml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4.xml"/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5.jpeg"/><Relationship Id="rId4" Type="http://schemas.openxmlformats.org/officeDocument/2006/relationships/tags" Target="../tags/tag90.xml"/><Relationship Id="rId3" Type="http://schemas.openxmlformats.org/officeDocument/2006/relationships/tags" Target="../tags/tag89.xml"/><Relationship Id="rId2" Type="http://schemas.openxmlformats.org/officeDocument/2006/relationships/tags" Target="../tags/tag88.xml"/><Relationship Id="rId1" Type="http://schemas.openxmlformats.org/officeDocument/2006/relationships/tags" Target="../tags/tag87.xml"/></Relationships>
</file>

<file path=ppt/slides/_rels/slide50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9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5.jpeg"/><Relationship Id="rId2" Type="http://schemas.openxmlformats.org/officeDocument/2006/relationships/tags" Target="../tags/tag170.xml"/><Relationship Id="rId1" Type="http://schemas.openxmlformats.org/officeDocument/2006/relationships/tags" Target="../tags/tag169.xml"/></Relationships>
</file>

<file path=ppt/slides/_rels/slide5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0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18.jpeg"/><Relationship Id="rId2" Type="http://schemas.openxmlformats.org/officeDocument/2006/relationships/image" Target="../media/image5.jpeg"/><Relationship Id="rId1" Type="http://schemas.openxmlformats.org/officeDocument/2006/relationships/tags" Target="../tags/tag171.xml"/></Relationships>
</file>

<file path=ppt/slides/_rels/slide5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1.xml"/><Relationship Id="rId5" Type="http://schemas.openxmlformats.org/officeDocument/2006/relationships/slideLayout" Target="../slideLayouts/slideLayout1.xml"/><Relationship Id="rId4" Type="http://schemas.openxmlformats.org/officeDocument/2006/relationships/audio" Target="../media/audio1.wav"/><Relationship Id="rId3" Type="http://schemas.openxmlformats.org/officeDocument/2006/relationships/image" Target="../media/image19.jpeg"/><Relationship Id="rId2" Type="http://schemas.openxmlformats.org/officeDocument/2006/relationships/image" Target="../media/image5.jpeg"/><Relationship Id="rId1" Type="http://schemas.openxmlformats.org/officeDocument/2006/relationships/tags" Target="../tags/tag172.xml"/></Relationships>
</file>

<file path=ppt/slides/_rels/slide5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2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0.jpeg"/><Relationship Id="rId2" Type="http://schemas.openxmlformats.org/officeDocument/2006/relationships/image" Target="../media/image5.jpeg"/><Relationship Id="rId1" Type="http://schemas.openxmlformats.org/officeDocument/2006/relationships/tags" Target="../tags/tag173.xml"/></Relationships>
</file>

<file path=ppt/slides/_rels/slide5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3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tags" Target="../tags/tag174.xml"/></Relationships>
</file>

<file path=ppt/slides/_rels/slide5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4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2.jpeg"/><Relationship Id="rId2" Type="http://schemas.openxmlformats.org/officeDocument/2006/relationships/image" Target="../media/image5.jpeg"/><Relationship Id="rId1" Type="http://schemas.openxmlformats.org/officeDocument/2006/relationships/tags" Target="../tags/tag175.xml"/></Relationships>
</file>

<file path=ppt/slides/_rels/slide5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5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76.xml"/></Relationships>
</file>

<file path=ppt/slides/_rels/slide57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6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3.jpeg"/><Relationship Id="rId2" Type="http://schemas.openxmlformats.org/officeDocument/2006/relationships/image" Target="../media/image5.jpeg"/><Relationship Id="rId1" Type="http://schemas.openxmlformats.org/officeDocument/2006/relationships/tags" Target="../tags/tag177.xml"/></Relationships>
</file>

<file path=ppt/slides/_rels/slide5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7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4.png"/><Relationship Id="rId2" Type="http://schemas.openxmlformats.org/officeDocument/2006/relationships/image" Target="../media/image5.jpeg"/><Relationship Id="rId1" Type="http://schemas.openxmlformats.org/officeDocument/2006/relationships/tags" Target="../tags/tag178.xml"/></Relationships>
</file>

<file path=ppt/slides/_rels/slide59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8.xml"/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25.png"/><Relationship Id="rId2" Type="http://schemas.openxmlformats.org/officeDocument/2006/relationships/image" Target="../media/image5.jpeg"/><Relationship Id="rId1" Type="http://schemas.openxmlformats.org/officeDocument/2006/relationships/tags" Target="../tags/tag179.xml"/></Relationships>
</file>

<file path=ppt/slides/_rels/slide6.xml.rels><?xml version="1.0" encoding="UTF-8" standalone="yes"?>
<Relationships xmlns="http://schemas.openxmlformats.org/package/2006/relationships"><Relationship Id="rId9" Type="http://schemas.openxmlformats.org/officeDocument/2006/relationships/tags" Target="../tags/tag99.xml"/><Relationship Id="rId8" Type="http://schemas.openxmlformats.org/officeDocument/2006/relationships/tags" Target="../tags/tag98.xml"/><Relationship Id="rId7" Type="http://schemas.openxmlformats.org/officeDocument/2006/relationships/tags" Target="../tags/tag97.xml"/><Relationship Id="rId6" Type="http://schemas.openxmlformats.org/officeDocument/2006/relationships/tags" Target="../tags/tag96.xml"/><Relationship Id="rId5" Type="http://schemas.openxmlformats.org/officeDocument/2006/relationships/tags" Target="../tags/tag95.xml"/><Relationship Id="rId4" Type="http://schemas.openxmlformats.org/officeDocument/2006/relationships/tags" Target="../tags/tag94.xml"/><Relationship Id="rId3" Type="http://schemas.openxmlformats.org/officeDocument/2006/relationships/tags" Target="../tags/tag93.xml"/><Relationship Id="rId2" Type="http://schemas.openxmlformats.org/officeDocument/2006/relationships/tags" Target="../tags/tag92.xml"/><Relationship Id="rId17" Type="http://schemas.openxmlformats.org/officeDocument/2006/relationships/notesSlide" Target="../notesSlides/notesSlide5.xml"/><Relationship Id="rId16" Type="http://schemas.openxmlformats.org/officeDocument/2006/relationships/slideLayout" Target="../slideLayouts/slideLayout2.xml"/><Relationship Id="rId15" Type="http://schemas.openxmlformats.org/officeDocument/2006/relationships/tags" Target="../tags/tag104.xml"/><Relationship Id="rId14" Type="http://schemas.openxmlformats.org/officeDocument/2006/relationships/tags" Target="../tags/tag103.xml"/><Relationship Id="rId13" Type="http://schemas.openxmlformats.org/officeDocument/2006/relationships/tags" Target="../tags/tag102.xml"/><Relationship Id="rId12" Type="http://schemas.openxmlformats.org/officeDocument/2006/relationships/image" Target="../media/image5.jpeg"/><Relationship Id="rId11" Type="http://schemas.openxmlformats.org/officeDocument/2006/relationships/tags" Target="../tags/tag101.xml"/><Relationship Id="rId10" Type="http://schemas.openxmlformats.org/officeDocument/2006/relationships/tags" Target="../tags/tag100.xml"/><Relationship Id="rId1" Type="http://schemas.openxmlformats.org/officeDocument/2006/relationships/tags" Target="../tags/tag91.xml"/></Relationships>
</file>

<file path=ppt/slides/_rels/slide6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59.xml"/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5.jpeg"/><Relationship Id="rId1" Type="http://schemas.openxmlformats.org/officeDocument/2006/relationships/tags" Target="../tags/tag180.xml"/></Relationships>
</file>

<file path=ppt/slides/_rels/slide61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0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Relationship Id="rId3" Type="http://schemas.openxmlformats.org/officeDocument/2006/relationships/image" Target="../media/image26.png"/><Relationship Id="rId2" Type="http://schemas.openxmlformats.org/officeDocument/2006/relationships/image" Target="../media/image5.jpeg"/><Relationship Id="rId1" Type="http://schemas.openxmlformats.org/officeDocument/2006/relationships/tags" Target="../tags/tag181.xml"/></Relationships>
</file>

<file path=ppt/slides/_rels/slide6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1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1.png"/><Relationship Id="rId3" Type="http://schemas.openxmlformats.org/officeDocument/2006/relationships/image" Target="../media/image30.png"/><Relationship Id="rId2" Type="http://schemas.openxmlformats.org/officeDocument/2006/relationships/image" Target="../media/image5.jpeg"/><Relationship Id="rId1" Type="http://schemas.openxmlformats.org/officeDocument/2006/relationships/tags" Target="../tags/tag182.xml"/></Relationships>
</file>

<file path=ppt/slides/_rels/slide63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2.xml"/><Relationship Id="rId7" Type="http://schemas.openxmlformats.org/officeDocument/2006/relationships/vmlDrawing" Target="../drawings/vmlDrawing1.vml"/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2.wmf"/><Relationship Id="rId4" Type="http://schemas.openxmlformats.org/officeDocument/2006/relationships/oleObject" Target="../embeddings/oleObject1.bin"/><Relationship Id="rId3" Type="http://schemas.openxmlformats.org/officeDocument/2006/relationships/tags" Target="../tags/tag184.xml"/><Relationship Id="rId2" Type="http://schemas.openxmlformats.org/officeDocument/2006/relationships/image" Target="../media/image5.jpeg"/><Relationship Id="rId1" Type="http://schemas.openxmlformats.org/officeDocument/2006/relationships/tags" Target="../tags/tag183.xml"/></Relationships>
</file>

<file path=ppt/slides/_rels/slide64.xml.rels><?xml version="1.0" encoding="UTF-8" standalone="yes"?>
<Relationships xmlns="http://schemas.openxmlformats.org/package/2006/relationships"><Relationship Id="rId8" Type="http://schemas.openxmlformats.org/officeDocument/2006/relationships/notesSlide" Target="../notesSlides/notesSlide63.xml"/><Relationship Id="rId7" Type="http://schemas.openxmlformats.org/officeDocument/2006/relationships/slideLayout" Target="../slideLayouts/slideLayout1.xml"/><Relationship Id="rId6" Type="http://schemas.openxmlformats.org/officeDocument/2006/relationships/image" Target="../media/image34.png"/><Relationship Id="rId5" Type="http://schemas.openxmlformats.org/officeDocument/2006/relationships/tags" Target="../tags/tag187.xml"/><Relationship Id="rId4" Type="http://schemas.openxmlformats.org/officeDocument/2006/relationships/tags" Target="../tags/tag186.xml"/><Relationship Id="rId3" Type="http://schemas.openxmlformats.org/officeDocument/2006/relationships/image" Target="../media/image33.jpeg"/><Relationship Id="rId2" Type="http://schemas.openxmlformats.org/officeDocument/2006/relationships/image" Target="../media/image5.jpeg"/><Relationship Id="rId1" Type="http://schemas.openxmlformats.org/officeDocument/2006/relationships/tags" Target="../tags/tag185.xml"/></Relationships>
</file>

<file path=ppt/slides/_rels/slide6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4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5.png"/><Relationship Id="rId3" Type="http://schemas.openxmlformats.org/officeDocument/2006/relationships/tags" Target="../tags/tag189.xml"/><Relationship Id="rId2" Type="http://schemas.openxmlformats.org/officeDocument/2006/relationships/image" Target="../media/image5.jpeg"/><Relationship Id="rId1" Type="http://schemas.openxmlformats.org/officeDocument/2006/relationships/tags" Target="../tags/tag188.xml"/></Relationships>
</file>

<file path=ppt/slides/_rels/slide6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5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17.png"/><Relationship Id="rId3" Type="http://schemas.openxmlformats.org/officeDocument/2006/relationships/tags" Target="../tags/tag191.xml"/><Relationship Id="rId2" Type="http://schemas.openxmlformats.org/officeDocument/2006/relationships/image" Target="../media/image5.jpeg"/><Relationship Id="rId1" Type="http://schemas.openxmlformats.org/officeDocument/2006/relationships/tags" Target="../tags/tag190.xml"/></Relationships>
</file>

<file path=ppt/slides/_rels/slide67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.xml"/><Relationship Id="rId8" Type="http://schemas.openxmlformats.org/officeDocument/2006/relationships/tags" Target="../tags/tag196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195.xml"/><Relationship Id="rId5" Type="http://schemas.openxmlformats.org/officeDocument/2006/relationships/image" Target="../media/image37.jpeg"/><Relationship Id="rId4" Type="http://schemas.openxmlformats.org/officeDocument/2006/relationships/tags" Target="../tags/tag194.xml"/><Relationship Id="rId3" Type="http://schemas.openxmlformats.org/officeDocument/2006/relationships/image" Target="../media/image36.jpeg"/><Relationship Id="rId2" Type="http://schemas.openxmlformats.org/officeDocument/2006/relationships/tags" Target="../tags/tag193.xml"/><Relationship Id="rId1" Type="http://schemas.openxmlformats.org/officeDocument/2006/relationships/tags" Target="../tags/tag19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05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notesSlide" Target="../notesSlides/notesSlide7.xml"/><Relationship Id="rId8" Type="http://schemas.openxmlformats.org/officeDocument/2006/relationships/slideLayout" Target="../slideLayouts/slideLayout1.xml"/><Relationship Id="rId7" Type="http://schemas.openxmlformats.org/officeDocument/2006/relationships/tags" Target="../tags/tag111.xml"/><Relationship Id="rId6" Type="http://schemas.openxmlformats.org/officeDocument/2006/relationships/tags" Target="../tags/tag110.xml"/><Relationship Id="rId5" Type="http://schemas.openxmlformats.org/officeDocument/2006/relationships/tags" Target="../tags/tag109.xml"/><Relationship Id="rId4" Type="http://schemas.openxmlformats.org/officeDocument/2006/relationships/tags" Target="../tags/tag108.xml"/><Relationship Id="rId3" Type="http://schemas.openxmlformats.org/officeDocument/2006/relationships/tags" Target="../tags/tag107.xml"/><Relationship Id="rId2" Type="http://schemas.openxmlformats.org/officeDocument/2006/relationships/image" Target="../media/image5.jpeg"/><Relationship Id="rId1" Type="http://schemas.openxmlformats.org/officeDocument/2006/relationships/tags" Target="../tags/tag106.xml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8.xml"/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5.jpeg"/><Relationship Id="rId3" Type="http://schemas.openxmlformats.org/officeDocument/2006/relationships/tags" Target="../tags/tag113.xml"/><Relationship Id="rId2" Type="http://schemas.openxmlformats.org/officeDocument/2006/relationships/image" Target="../media/image6.jpeg"/><Relationship Id="rId1" Type="http://schemas.openxmlformats.org/officeDocument/2006/relationships/tags" Target="../tags/tag1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9" name="Rectangle 5"/>
          <p:cNvSpPr>
            <a:spLocks noChangeArrowheads="1"/>
          </p:cNvSpPr>
          <p:nvPr/>
        </p:nvSpPr>
        <p:spPr bwMode="gray">
          <a:xfrm>
            <a:off x="0" y="2348865"/>
            <a:ext cx="12183110" cy="1399540"/>
          </a:xfrm>
          <a:prstGeom prst="rect">
            <a:avLst/>
          </a:prstGeom>
          <a:solidFill>
            <a:schemeClr val="accent1"/>
          </a:solidFill>
          <a:ln w="28575" algn="ctr">
            <a:noFill/>
            <a:miter lim="800000"/>
          </a:ln>
          <a:effectLst/>
        </p:spPr>
        <p:txBody>
          <a:bodyPr vert="horz" wrap="square" anchor="ctr">
            <a:noAutofit/>
          </a:bodyPr>
          <a:lstStyle/>
          <a:p>
            <a:pPr marL="0" marR="0" lvl="0" indent="0" algn="ctr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GB" sz="8000" b="1" i="0" u="none" strike="noStrike" kern="1200" cap="none" spc="0" normalizeH="0" baseline="0" noProof="0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</a:rPr>
              <a:t>全员</a:t>
            </a:r>
            <a:r>
              <a:rPr lang="en-US" altLang="zh-CN" sz="8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charset="-122"/>
                <a:sym typeface="+mn-ea"/>
              </a:rPr>
              <a:t>EHS</a:t>
            </a:r>
            <a:r>
              <a:rPr lang="zh-CN" altLang="en-US" sz="8000" b="1" dirty="0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charset="0"/>
                <a:ea typeface="微软雅黑" panose="020B0503020204020204" charset="-122"/>
                <a:sym typeface="+mn-ea"/>
              </a:rPr>
              <a:t>专题</a:t>
            </a:r>
            <a:r>
              <a:rPr kumimoji="0" lang="zh-CN" altLang="en-GB" sz="8000" b="1" i="0" u="none" strike="noStrike" kern="1200" cap="none" spc="0" normalizeH="0" baseline="0" noProof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</a:rPr>
              <a:t>培训</a:t>
            </a:r>
            <a:endParaRPr kumimoji="0" lang="zh-CN" altLang="en-GB" sz="8000" b="1" i="0" u="none" strike="noStrike" kern="1200" cap="none" spc="0" normalizeH="0" baseline="0" noProof="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8543925" y="4077201"/>
            <a:ext cx="2364740" cy="47752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dist"/>
            <a:r>
              <a:rPr lang="zh-CN" altLang="en-US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24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24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8093925" y="5325132"/>
            <a:ext cx="900000" cy="900000"/>
          </a:xfrm>
          <a:prstGeom prst="ellipse">
            <a:avLst/>
          </a:prstGeom>
          <a:solidFill>
            <a:schemeClr val="accent4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全面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9337040" y="5325745"/>
            <a:ext cx="900000" cy="900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专业</a:t>
            </a:r>
            <a:endParaRPr lang="zh-CN" altLang="en-US" sz="2400" b="1">
              <a:solidFill>
                <a:schemeClr val="bg1"/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10580155" y="5325132"/>
            <a:ext cx="900000" cy="900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400" b="1">
                <a:solidFill>
                  <a:schemeClr val="bg1"/>
                </a:solidFill>
              </a:rPr>
              <a:t>实用</a:t>
            </a:r>
            <a:endParaRPr lang="zh-CN" altLang="en-US" sz="2400" b="1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/>
          <p:nvPr/>
        </p:nvSpPr>
        <p:spPr>
          <a:xfrm>
            <a:off x="1919288" y="1125538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3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、组织机构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219" name="Rectangle 3"/>
          <p:cNvSpPr/>
          <p:nvPr/>
        </p:nvSpPr>
        <p:spPr>
          <a:xfrm>
            <a:off x="2024063" y="2060575"/>
            <a:ext cx="8229600" cy="39401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571500" lvl="0" indent="-571500" eaLnBrk="1" hangingPunct="1">
              <a:buFont typeface="Wingdings" panose="05000000000000000000" pitchFamily="2" charset="2"/>
              <a:buChar char="Ø"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管理工作的主要作用：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571500" lvl="0" indent="-571500"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推动公司劳动条件和工作环境的改善。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571500" lvl="0" indent="-571500"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制定、审核各项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管理文件，并监督各项制度的落实。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571500" lvl="0" indent="-571500"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组织检查，制止违章行为，落实隐患整改。保护员工的身体健康和安全。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571500" lvl="0" indent="-571500"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持续推动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体系的改进。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571500" lvl="0" indent="-571500" eaLnBrk="1" hangingPunct="1">
              <a:buNone/>
            </a:pP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967105" lvl="1" indent="-495300" eaLnBrk="1" hangingPunct="1"/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967105" lvl="1" indent="-495300" eaLnBrk="1" hangingPunct="1"/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571500" lvl="0" indent="-571500" eaLnBrk="1" hangingPunct="1"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3556" name="Line 4"/>
          <p:cNvSpPr/>
          <p:nvPr/>
        </p:nvSpPr>
        <p:spPr>
          <a:xfrm>
            <a:off x="1992313" y="1844675"/>
            <a:ext cx="46799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3557" name="Rectangle 9" descr="蓝色面巾纸"/>
          <p:cNvSpPr/>
          <p:nvPr>
            <p:custDataLst>
              <p:tags r:id="rId1"/>
            </p:custDataLst>
          </p:nvPr>
        </p:nvSpPr>
        <p:spPr>
          <a:xfrm>
            <a:off x="7032625" y="692150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管理体系内容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4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、规章制度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5603" name="Rectangle 3"/>
          <p:cNvSpPr>
            <a:spLocks noGrp="1"/>
          </p:cNvSpPr>
          <p:nvPr>
            <p:ph idx="1"/>
          </p:nvPr>
        </p:nvSpPr>
        <p:spPr>
          <a:xfrm>
            <a:off x="2208213" y="1916113"/>
            <a:ext cx="8002587" cy="4537075"/>
          </a:xfrm>
        </p:spPr>
        <p:txBody>
          <a:bodyPr vert="horz" wrap="square" lIns="91440" tIns="45720" rIns="91440" bIns="45720" anchor="t" anchorCtr="0"/>
          <a:lstStyle/>
          <a:p>
            <a:pPr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责任制；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培训管理程序；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作业许可制度；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危险化学品管理制度；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应急管理制度；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职业卫生管理制度；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环境管理制度；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等计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78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份安全环保管理制度。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5604" name="Line 4"/>
          <p:cNvSpPr/>
          <p:nvPr/>
        </p:nvSpPr>
        <p:spPr>
          <a:xfrm>
            <a:off x="1992313" y="1773238"/>
            <a:ext cx="4932362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5605" name="Rectangle 9" descr="蓝色面巾纸"/>
          <p:cNvSpPr/>
          <p:nvPr>
            <p:custDataLst>
              <p:tags r:id="rId1"/>
            </p:custDataLst>
          </p:nvPr>
        </p:nvSpPr>
        <p:spPr>
          <a:xfrm>
            <a:off x="7032625" y="692150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管理体系内容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Line 4"/>
          <p:cNvSpPr/>
          <p:nvPr/>
        </p:nvSpPr>
        <p:spPr>
          <a:xfrm>
            <a:off x="1992313" y="1773238"/>
            <a:ext cx="478790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7651" name="Rectangle 2"/>
          <p:cNvSpPr/>
          <p:nvPr/>
        </p:nvSpPr>
        <p:spPr>
          <a:xfrm>
            <a:off x="2279650" y="2133600"/>
            <a:ext cx="7942263" cy="1870075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br>
              <a:rPr lang="en-US" altLang="zh-CN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</a:br>
            <a:br>
              <a:rPr lang="en-US" altLang="zh-CN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</a:b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、劳防用品的领用、发放及登记；</a:t>
            </a:r>
            <a:b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</a:b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、劳防用品的正确使用；</a:t>
            </a:r>
            <a:b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</a:b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、劳防用品的配备标准；</a:t>
            </a:r>
            <a:b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</a:b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、劳防用品的使用要求。</a:t>
            </a:r>
            <a:b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</a:br>
            <a:br>
              <a:rPr lang="zh-CN" altLang="en-US" sz="36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</a:br>
            <a:endParaRPr lang="zh-CN" altLang="en-US" sz="36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7652" name="Rectangle 10"/>
          <p:cNvSpPr/>
          <p:nvPr>
            <p:custDataLst>
              <p:tags r:id="rId1"/>
            </p:custDataLst>
          </p:nvPr>
        </p:nvSpPr>
        <p:spPr>
          <a:xfrm>
            <a:off x="1524000" y="1052513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zh-CN" altLang="en-US" sz="32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　</a:t>
            </a: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5</a:t>
            </a:r>
            <a:r>
              <a:rPr lang="zh-CN" altLang="en-US" sz="32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、劳防用品的使用管理</a:t>
            </a:r>
            <a:endParaRPr lang="zh-CN" altLang="en-US" sz="32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27653" name="Picture 10" descr="u=426840951,98333387&amp;fm=21&amp;gp=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83113" y="4508500"/>
            <a:ext cx="3024187" cy="16843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4" name="Picture 11" descr="u=594406476,3309014431&amp;fm=21&amp;gp=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0" y="4581525"/>
            <a:ext cx="2376488" cy="17478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7655" name="Picture 12" descr="20111217223265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24788" y="4508500"/>
            <a:ext cx="2305050" cy="15446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7656" name="Rectangle 9" descr="蓝色面巾纸"/>
          <p:cNvSpPr/>
          <p:nvPr>
            <p:custDataLst>
              <p:tags r:id="rId5"/>
            </p:custDataLst>
          </p:nvPr>
        </p:nvSpPr>
        <p:spPr>
          <a:xfrm>
            <a:off x="7032625" y="692150"/>
            <a:ext cx="3132138" cy="431800"/>
          </a:xfrm>
          <a:prstGeom prst="rect">
            <a:avLst/>
          </a:prstGeom>
          <a:blipFill rotWithShape="1">
            <a:blip r:embed="rId6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管理体系内容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881188" y="1071563"/>
            <a:ext cx="8229600" cy="6477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zh-CN" sz="28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6</a:t>
            </a:r>
            <a:r>
              <a:rPr lang="zh-CN" altLang="en-US" sz="28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、生产区域的安全管理</a:t>
            </a:r>
            <a:endParaRPr lang="zh-CN" altLang="en-US" sz="28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1992313" y="2060575"/>
            <a:ext cx="8229600" cy="4143375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上岗人员需进行三级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培训合格；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危险作业需进行危险性告知、职业危害告知；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食品禁止带入生产区域食用；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严禁将任何明火源带入生产区域；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临时用电、临时动火、高处作业、吊装等危险作业需进行审批；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新设备开机前需进行全面的安全环保评价；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消防器材、应急设施处于有效状态；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外来人员进行生产区域需有专人陪同。</a:t>
            </a:r>
            <a:endParaRPr lang="zh-CN" altLang="en-US" sz="3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lvl="1" eaLnBrk="1" hangingPunct="1">
              <a:lnSpc>
                <a:spcPct val="90000"/>
              </a:lnSpc>
              <a:buFont typeface="Wingdings" panose="05000000000000000000" pitchFamily="2" charset="2"/>
              <a:buChar char="•"/>
            </a:pPr>
            <a:endParaRPr lang="zh-CN" altLang="en-US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8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30724" name="Line 4"/>
          <p:cNvSpPr/>
          <p:nvPr/>
        </p:nvSpPr>
        <p:spPr>
          <a:xfrm>
            <a:off x="1992313" y="1700213"/>
            <a:ext cx="442753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30725" name="Rectangle 9" descr="蓝色面巾纸"/>
          <p:cNvSpPr/>
          <p:nvPr>
            <p:custDataLst>
              <p:tags r:id="rId2"/>
            </p:custDataLst>
          </p:nvPr>
        </p:nvSpPr>
        <p:spPr>
          <a:xfrm>
            <a:off x="7032625" y="692150"/>
            <a:ext cx="3132138" cy="431800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管理体系内容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8" grpId="0" advAuto="1000" build="p"/>
      <p:bldP spid="1229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81188" y="1071563"/>
            <a:ext cx="8229600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  <a:cs typeface="+mj-cs"/>
              </a:rPr>
              <a:t>7</a:t>
            </a:r>
            <a:r>
              <a:rPr kumimoji="0" lang="zh-CN" altLang="en-US" sz="3200" b="1" kern="0" cap="none" spc="0" normalizeH="0" baseline="0" noProof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  <a:cs typeface="+mj-cs"/>
              </a:rPr>
              <a:t>、风险管理</a:t>
            </a:r>
            <a:endParaRPr kumimoji="0" lang="zh-CN" altLang="en-US" sz="3200" b="1" kern="0" cap="none" spc="0" normalizeH="0" baseline="0" noProof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32771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2711450" y="2636838"/>
          <a:ext cx="6096000" cy="333692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125"/>
                <a:gridCol w="4079875"/>
              </a:tblGrid>
              <a:tr h="370769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L(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发生事件的可能性大小</a:t>
                      </a:r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)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  <a:tc hMerge="1">
                  <a:tcPr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分值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事件发生的可能性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10</a:t>
                      </a:r>
                      <a:endParaRPr lang="en-US" altLang="zh-CN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完全可能预料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6</a:t>
                      </a:r>
                      <a:endParaRPr lang="en-US" altLang="zh-CN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相当可能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3</a:t>
                      </a:r>
                      <a:endParaRPr lang="en-US" altLang="zh-CN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可能，但不经常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可能性小，完全意外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0.5</a:t>
                      </a:r>
                      <a:endParaRPr lang="en-US" altLang="zh-CN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很不可能，可以设想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0.2</a:t>
                      </a:r>
                      <a:endParaRPr lang="en-US" altLang="zh-CN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极不可能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</a:tr>
              <a:tr h="370769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0.1</a:t>
                      </a:r>
                      <a:endParaRPr lang="en-US" altLang="zh-CN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实际不可能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1" marB="45711"/>
                </a:tc>
              </a:tr>
            </a:tbl>
          </a:graphicData>
        </a:graphic>
      </p:graphicFrame>
      <p:sp>
        <p:nvSpPr>
          <p:cNvPr id="32803" name="TextBox 7"/>
          <p:cNvSpPr txBox="1"/>
          <p:nvPr/>
        </p:nvSpPr>
        <p:spPr>
          <a:xfrm>
            <a:off x="2279650" y="1989138"/>
            <a:ext cx="27368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L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值之评分标准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100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81188" y="1071563"/>
            <a:ext cx="8229600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  <a:cs typeface="+mj-cs"/>
              </a:rPr>
              <a:t>7</a:t>
            </a:r>
            <a:r>
              <a:rPr kumimoji="0" lang="zh-CN" altLang="en-US" sz="3200" b="1" kern="0" cap="none" spc="0" normalizeH="0" baseline="0" noProof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  <a:cs typeface="+mj-cs"/>
              </a:rPr>
              <a:t>、风险管理</a:t>
            </a:r>
            <a:endParaRPr kumimoji="0" lang="zh-CN" altLang="en-US" sz="3200" b="1" kern="0" cap="none" spc="0" normalizeH="0" baseline="0" noProof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34819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135188" y="2565400"/>
          <a:ext cx="60960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84325"/>
                <a:gridCol w="4511675"/>
              </a:tblGrid>
              <a:tr h="371475"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E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（暴露在危险环境中的频繁程度）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 hMerge="1">
                  <a:tcPr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分值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暴露的频繁程度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10</a:t>
                      </a:r>
                      <a:endParaRPr lang="en-US" altLang="zh-CN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连续暴露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6</a:t>
                      </a:r>
                      <a:endParaRPr lang="en-US" altLang="zh-CN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每天工作时间暴露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3</a:t>
                      </a:r>
                      <a:endParaRPr lang="en-US" altLang="zh-CN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每周暴露一次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2</a:t>
                      </a:r>
                      <a:endParaRPr lang="en-US" altLang="zh-CN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每月暴露一次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</a:t>
                      </a:r>
                      <a:endParaRPr lang="en-US" altLang="zh-CN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第年一次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</a:tr>
              <a:tr h="371475">
                <a:tc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0.5</a:t>
                      </a:r>
                      <a:endParaRPr lang="en-US" altLang="zh-CN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非常罕见的暴露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</a:tr>
            </a:tbl>
          </a:graphicData>
        </a:graphic>
      </p:graphicFrame>
      <p:sp>
        <p:nvSpPr>
          <p:cNvPr id="34848" name="TextBox 4"/>
          <p:cNvSpPr txBox="1"/>
          <p:nvPr/>
        </p:nvSpPr>
        <p:spPr>
          <a:xfrm>
            <a:off x="2279650" y="1989138"/>
            <a:ext cx="27368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E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值之评分标准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100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 bwMode="auto">
          <a:xfrm>
            <a:off x="1881188" y="1071563"/>
            <a:ext cx="8229600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  <a:cs typeface="+mj-cs"/>
              </a:rPr>
              <a:t>7</a:t>
            </a:r>
            <a:r>
              <a:rPr kumimoji="0" lang="zh-CN" altLang="en-US" sz="3200" b="1" kern="0" cap="none" spc="0" normalizeH="0" baseline="0" noProof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  <a:cs typeface="+mj-cs"/>
              </a:rPr>
              <a:t>、风险管理</a:t>
            </a:r>
            <a:endParaRPr kumimoji="0" lang="zh-CN" altLang="en-US" sz="3200" b="1" kern="0" cap="none" spc="0" normalizeH="0" baseline="0" noProof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36867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2351088" y="2636838"/>
          <a:ext cx="7416800" cy="338264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5945"/>
                <a:gridCol w="3488055"/>
                <a:gridCol w="3352800"/>
              </a:tblGrid>
              <a:tr h="370840">
                <a:tc rowSpan="2"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分值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  <a:tc gridSpan="2"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C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（事件造成的损失后果）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  <a:tc hMerge="1">
                  <a:tcPr/>
                </a:tc>
              </a:tr>
              <a:tr h="370840">
                <a:tc vMerge="1">
                  <a:tcPr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人员伤亡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生产</a:t>
                      </a:r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设备</a:t>
                      </a:r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/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财产损失（</a:t>
                      </a:r>
                      <a:r>
                        <a:rPr lang="en-US" altLang="zh-CN" sz="1800" dirty="0" err="1">
                          <a:latin typeface="Times New Roman" panose="02020603050405020304" charset="0"/>
                          <a:ea typeface="微软雅黑" panose="020B0503020204020204" charset="-122"/>
                        </a:rPr>
                        <a:t>RMB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）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</a:t>
                      </a:r>
                      <a:endParaRPr lang="en-US" altLang="zh-CN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无明显伤害</a:t>
                      </a:r>
                      <a:endParaRPr lang="zh-CN" altLang="en-US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无明显损失</a:t>
                      </a:r>
                      <a:endParaRPr lang="zh-CN" altLang="en-US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2</a:t>
                      </a:r>
                      <a:endParaRPr lang="en-US" altLang="zh-CN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引人注目需要救护</a:t>
                      </a:r>
                      <a:endParaRPr lang="zh-CN" altLang="en-US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轻微损失</a:t>
                      </a:r>
                      <a:endParaRPr lang="zh-CN" altLang="en-US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</a:tr>
              <a:tr h="370205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7</a:t>
                      </a:r>
                      <a:endParaRPr lang="en-US" altLang="zh-CN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须治疗或修养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天内之伤害</a:t>
                      </a:r>
                      <a:endParaRPr lang="zh-CN" altLang="en-US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停机一天以内，损失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万以内</a:t>
                      </a:r>
                      <a:endParaRPr lang="zh-CN" altLang="en-US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15</a:t>
                      </a:r>
                      <a:endParaRPr lang="en-US" altLang="zh-CN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须治疗或修养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天以上至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天内之伤害</a:t>
                      </a:r>
                      <a:endParaRPr lang="zh-CN" altLang="en-US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停机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天以内，损失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万以内</a:t>
                      </a:r>
                      <a:endParaRPr lang="zh-CN" altLang="en-US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40</a:t>
                      </a:r>
                      <a:endParaRPr lang="en-US" altLang="zh-CN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须治疗或修养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天以上之伤害</a:t>
                      </a:r>
                      <a:endParaRPr lang="zh-CN" altLang="en-US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停机一天以上至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天在，损失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万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-10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万元</a:t>
                      </a:r>
                      <a:endParaRPr lang="zh-CN" altLang="en-US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</a:tr>
              <a:tr h="579120">
                <a:tc>
                  <a:txBody>
                    <a:bodyPr/>
                    <a:lstStyle/>
                    <a:p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100</a:t>
                      </a:r>
                      <a:endParaRPr lang="en-US" altLang="zh-CN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一人永久失能、死亡或三人以上须治疗、修养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天以上到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天之内伤害</a:t>
                      </a:r>
                      <a:endParaRPr lang="zh-CN" altLang="en-US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  <a:tc>
                  <a:txBody>
                    <a:bodyPr/>
                    <a:lstStyle/>
                    <a:p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停机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7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天以上至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30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天，损失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10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万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-50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万停机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30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天以上，损失</a:t>
                      </a:r>
                      <a:r>
                        <a:rPr lang="en-US" altLang="zh-CN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50</a:t>
                      </a:r>
                      <a:r>
                        <a:rPr lang="zh-CN" altLang="en-US" sz="16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万以上</a:t>
                      </a:r>
                      <a:endParaRPr lang="zh-CN" altLang="en-US" sz="16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15" marB="45715"/>
                </a:tc>
              </a:tr>
            </a:tbl>
          </a:graphicData>
        </a:graphic>
      </p:graphicFrame>
      <p:sp>
        <p:nvSpPr>
          <p:cNvPr id="36907" name="TextBox 4"/>
          <p:cNvSpPr txBox="1"/>
          <p:nvPr/>
        </p:nvSpPr>
        <p:spPr>
          <a:xfrm>
            <a:off x="2279650" y="1989138"/>
            <a:ext cx="27368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C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值之评分标准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dvAuto="100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1881188" y="1071563"/>
            <a:ext cx="8229600" cy="6477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marR="0" defTabSz="914400" eaLnBrk="1" hangingPunct="1">
              <a:buClrTx/>
              <a:buSzTx/>
              <a:buFontTx/>
              <a:buNone/>
              <a:defRPr/>
            </a:pPr>
            <a:r>
              <a:rPr kumimoji="0" lang="en-US" altLang="zh-CN" sz="3200" b="1" kern="0" cap="none" spc="0" normalizeH="0" baseline="0" noProof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  <a:cs typeface="+mj-cs"/>
              </a:rPr>
              <a:t>7</a:t>
            </a:r>
            <a:r>
              <a:rPr kumimoji="0" lang="zh-CN" altLang="en-US" sz="3200" b="1" kern="0" cap="none" spc="0" normalizeH="0" baseline="0" noProof="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  <a:cs typeface="+mj-cs"/>
              </a:rPr>
              <a:t>、风险管理</a:t>
            </a:r>
            <a:endParaRPr kumimoji="0" lang="zh-CN" altLang="en-US" sz="3200" b="1" kern="0" cap="none" spc="0" normalizeH="0" baseline="0" noProof="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  <a:cs typeface="+mj-cs"/>
            </a:endParaRPr>
          </a:p>
        </p:txBody>
      </p:sp>
      <p:sp>
        <p:nvSpPr>
          <p:cNvPr id="39939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graphicFrame>
        <p:nvGraphicFramePr>
          <p:cNvPr id="8" name="表格 7"/>
          <p:cNvGraphicFramePr>
            <a:graphicFrameLocks noGrp="1"/>
          </p:cNvGraphicFramePr>
          <p:nvPr/>
        </p:nvGraphicFramePr>
        <p:xfrm>
          <a:off x="2351088" y="2565400"/>
          <a:ext cx="6096000" cy="2971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/>
                <a:gridCol w="1136650"/>
                <a:gridCol w="2927350"/>
              </a:tblGrid>
              <a:tr h="371475">
                <a:tc gridSpan="3">
                  <a:txBody>
                    <a:bodyPr/>
                    <a:lstStyle/>
                    <a:p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D=L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 </a:t>
                      </a:r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×</a:t>
                      </a:r>
                      <a:r>
                        <a:rPr lang="en-US" altLang="zh-CN" sz="1800" dirty="0" err="1">
                          <a:latin typeface="Times New Roman" panose="02020603050405020304" charset="0"/>
                          <a:ea typeface="微软雅黑" panose="020B0503020204020204" charset="-122"/>
                        </a:rPr>
                        <a:t>E×C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 hMerge="1">
                  <a:tcPr/>
                </a:tc>
                <a:tc hMerge="1">
                  <a:tcPr/>
                </a:tc>
              </a:tr>
              <a:tr h="371475"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分值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等级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危险程序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</a:tr>
              <a:tr h="3714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&gt;320(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含</a:t>
                      </a:r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320)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级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极度危险，不能继续作业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</a:tr>
              <a:tr h="3714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160-320(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含</a:t>
                      </a:r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160)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级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调试危险，需立即整改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</a:tr>
              <a:tr h="3714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70-160(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含</a:t>
                      </a:r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70)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级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显著危险，需要整改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</a:tr>
              <a:tr h="3714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20-70(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含</a:t>
                      </a:r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20)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4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级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一般危险，需要注意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</a:tr>
              <a:tr h="371475"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&lt;20</a:t>
                      </a:r>
                      <a:endParaRPr lang="en-US" altLang="zh-CN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5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级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稍有危险，可以接受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</a:tr>
              <a:tr h="371475">
                <a:tc gridSpan="3">
                  <a:txBody>
                    <a:bodyPr/>
                    <a:lstStyle/>
                    <a:p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备注：</a:t>
                      </a:r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1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级、</a:t>
                      </a:r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2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级、</a:t>
                      </a:r>
                      <a:r>
                        <a:rPr lang="en-US" altLang="zh-CN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3</a:t>
                      </a:r>
                      <a:r>
                        <a:rPr lang="zh-CN" altLang="en-US" sz="1800" dirty="0">
                          <a:latin typeface="Times New Roman" panose="02020603050405020304" charset="0"/>
                          <a:ea typeface="微软雅黑" panose="020B0503020204020204" charset="-122"/>
                        </a:rPr>
                        <a:t>级都是重大风险</a:t>
                      </a:r>
                      <a:endParaRPr lang="zh-CN" altLang="en-US" sz="1800" dirty="0"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T="45725" marB="45725"/>
                </a:tc>
                <a:tc hMerge="1">
                  <a:tcPr/>
                </a:tc>
                <a:tc hMerge="1">
                  <a:tcPr/>
                </a:tc>
              </a:tr>
            </a:tbl>
          </a:graphicData>
        </a:graphic>
      </p:graphicFrame>
      <p:sp>
        <p:nvSpPr>
          <p:cNvPr id="39974" name="TextBox 4"/>
          <p:cNvSpPr txBox="1"/>
          <p:nvPr/>
        </p:nvSpPr>
        <p:spPr>
          <a:xfrm>
            <a:off x="2279650" y="1989138"/>
            <a:ext cx="2736850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D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值之评分标准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dvAuto="100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/>
          </p:cNvSpPr>
          <p:nvPr>
            <p:ph type="title" idx="4294967295"/>
          </p:nvPr>
        </p:nvSpPr>
        <p:spPr>
          <a:xfrm>
            <a:off x="1881188" y="1071563"/>
            <a:ext cx="8229600" cy="6477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8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、事故及未遂事故的管理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6394450" y="2244725"/>
            <a:ext cx="3779520" cy="3262630"/>
          </a:xfrm>
        </p:spPr>
        <p:txBody>
          <a:bodyPr vert="horz" wrap="square" lIns="91440" tIns="45720" rIns="91440" bIns="45720" anchor="t" anchorCtr="0"/>
          <a:lstStyle/>
          <a:p>
            <a:pPr eaLnBrk="1" latinLnBrk="0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鼓励员工积极上报各类事故，特别是未遂事故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latinLnBrk="0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科学的管理和分析事故记录，找出引起同类型事故的原因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latinLnBrk="0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建立合适的保护层或预防措施，减少或消除此类事故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latinLnBrk="0" hangingPunct="1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zh-CN" altLang="en-US" sz="20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关注和跟踪保护层和预防措施的可行性和有效性</a:t>
            </a:r>
            <a:endParaRPr lang="zh-CN" altLang="en-US" sz="20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143885" y="5373053"/>
            <a:ext cx="2016125" cy="4603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海因里希法则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41989" name="Rectangle 9" descr="蓝色面巾纸"/>
          <p:cNvSpPr/>
          <p:nvPr>
            <p:custDataLst>
              <p:tags r:id="rId1"/>
            </p:custDataLst>
          </p:nvPr>
        </p:nvSpPr>
        <p:spPr>
          <a:xfrm>
            <a:off x="7032625" y="692150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管理体系内容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41990" name="Picture 9" descr="C:\Users\H99-201505\Desktop\img_5_1147660197D3662909082_2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8213" y="2205038"/>
            <a:ext cx="3887787" cy="324643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991" name="Line 4"/>
          <p:cNvSpPr/>
          <p:nvPr/>
        </p:nvSpPr>
        <p:spPr>
          <a:xfrm>
            <a:off x="1992313" y="1773238"/>
            <a:ext cx="53276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4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434" grpId="0" advAuto="1000" build="p"/>
      <p:bldP spid="11267" grpId="0" build="p"/>
      <p:bldP spid="18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9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、安全、环保预防措施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195" name="Rectangle 3"/>
          <p:cNvSpPr>
            <a:spLocks noGrp="1"/>
          </p:cNvSpPr>
          <p:nvPr>
            <p:ph type="body" idx="4294967295"/>
          </p:nvPr>
        </p:nvSpPr>
        <p:spPr>
          <a:xfrm>
            <a:off x="2063750" y="1773238"/>
            <a:ext cx="8229600" cy="4319587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None/>
            </a:pPr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提供工作环境所需的劳保、防护、急救等用品。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定期进行环境检测、防雷监测、及员工健康体检。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安装和配备了有效的消防系统。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三废（废气、废水、废固）均有效的处理。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制定各类作业规范，管理制度。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提供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培训及岗位作业指导。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/>
            <a:endParaRPr lang="zh-CN" altLang="en-US" sz="28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lvl="1" eaLnBrk="1" hangingPunct="1"/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lvl="1" eaLnBrk="1" hangingPunct="1"/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44036" name="Rectangle 9" descr="蓝色面巾纸"/>
          <p:cNvSpPr/>
          <p:nvPr>
            <p:custDataLst>
              <p:tags r:id="rId1"/>
            </p:custDataLst>
          </p:nvPr>
        </p:nvSpPr>
        <p:spPr>
          <a:xfrm>
            <a:off x="7032625" y="692150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管理体系内容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44037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19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8" grpId="0" advAuto="1000" build="p"/>
      <p:bldP spid="8195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313690" y="785495"/>
            <a:ext cx="7728585" cy="308038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80000"/>
              </a:lnSpc>
            </a:pP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80000"/>
              </a:lnSpc>
            </a:pPr>
            <a:r>
              <a:rPr lang="en-US" alt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8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8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4572000" y="4343400"/>
            <a:ext cx="6864985" cy="1476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20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20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479489" y="3962400"/>
            <a:ext cx="3763645" cy="2508504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8134033" y="1143000"/>
            <a:ext cx="3745865" cy="2496820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19380" y="188595"/>
            <a:ext cx="6815455" cy="596900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8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8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3195" y="188595"/>
            <a:ext cx="1197461" cy="604737"/>
          </a:xfrm>
          <a:prstGeom prst="rect">
            <a:avLst/>
          </a:prstGeom>
        </p:spPr>
      </p:pic>
    </p:spTree>
    <p:custDataLst>
      <p:tags r:id="rId5"/>
    </p:custData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/>
          </p:cNvSpPr>
          <p:nvPr>
            <p:ph type="title" idx="4294967295"/>
          </p:nvPr>
        </p:nvSpPr>
        <p:spPr>
          <a:xfrm>
            <a:off x="1881188" y="1071563"/>
            <a:ext cx="8229600" cy="6477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10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、养成良好的工作习惯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46083" name="Picture 8" descr="6S"/>
          <p:cNvPicPr>
            <a:picLocks noChangeAspect="1"/>
          </p:cNvPicPr>
          <p:nvPr/>
        </p:nvPicPr>
        <p:blipFill>
          <a:blip r:embed="rId1"/>
          <a:srcRect b="6165"/>
          <a:stretch>
            <a:fillRect/>
          </a:stretch>
        </p:blipFill>
        <p:spPr>
          <a:xfrm>
            <a:off x="2351405" y="2060575"/>
            <a:ext cx="7416800" cy="40398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6084" name="Rectangle 9" descr="蓝色面巾纸"/>
          <p:cNvSpPr/>
          <p:nvPr>
            <p:custDataLst>
              <p:tags r:id="rId2"/>
            </p:custDataLst>
          </p:nvPr>
        </p:nvSpPr>
        <p:spPr>
          <a:xfrm>
            <a:off x="7032625" y="692150"/>
            <a:ext cx="3132138" cy="431800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管理体系内容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46085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4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2" grpId="0" advAuto="100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1847850" y="1052513"/>
            <a:ext cx="8229600" cy="6477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11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、固体化学废弃物类别：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2063750" y="1911985"/>
            <a:ext cx="8229600" cy="4005263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固体废弃物类别：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、一般废弃物（不可回收）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:</a:t>
            </a:r>
            <a:endParaRPr lang="en-US" altLang="zh-CN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食物残渣、果皮、废一次性纸杯、报废清洁工具、废烧杯、不合格镜片、碎桌面玻璃等。</a:t>
            </a:r>
            <a:endParaRPr lang="zh-CN" altLang="en-US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、可回收废弃物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:</a:t>
            </a:r>
            <a:endParaRPr lang="en-US" altLang="zh-CN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纸类：废标签垫纸、废纸质包装箱等。</a:t>
            </a:r>
            <a:endParaRPr lang="zh-CN" altLang="en-US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塑胶：废塑料袋、废塑料水管、废打包带等。</a:t>
            </a:r>
            <a:endParaRPr lang="zh-CN" altLang="en-US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金属：废料螺丝刀、废内六角、废镊子、废刀片等。</a:t>
            </a:r>
            <a:endParaRPr lang="zh-CN" altLang="en-US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橡胶：废护护镜、废橡胶套、废皮带等。</a:t>
            </a:r>
            <a:endParaRPr lang="zh-CN" altLang="en-US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泡材：废泡棉、废海棉等。</a:t>
            </a:r>
            <a:endParaRPr lang="zh-CN" altLang="en-US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木材：废垫板、废包装木箱。</a:t>
            </a:r>
            <a:endParaRPr lang="zh-CN" altLang="en-US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US" altLang="zh-CN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3</a:t>
            </a: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、危险废弃物</a:t>
            </a:r>
            <a:r>
              <a:rPr lang="en-US" altLang="zh-CN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:</a:t>
            </a:r>
            <a:endParaRPr lang="en-US" altLang="zh-CN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一般危险废弃物：电池、日光灯管、废笔芯、空墨盒、废玻璃棒等              </a:t>
            </a:r>
            <a:endParaRPr lang="zh-CN" altLang="en-US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zh-CN" altLang="en-US" sz="16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电子垃圾：废电子元器件、市退报废器等。</a:t>
            </a:r>
            <a:endParaRPr lang="zh-CN" altLang="en-US" sz="16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15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lvl="1" eaLnBrk="1" hangingPunct="1">
              <a:lnSpc>
                <a:spcPct val="80000"/>
              </a:lnSpc>
            </a:pPr>
            <a:endParaRPr lang="zh-CN" altLang="en-US" sz="15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lvl="1" eaLnBrk="1" hangingPunct="1">
              <a:lnSpc>
                <a:spcPct val="80000"/>
              </a:lnSpc>
            </a:pPr>
            <a:endParaRPr lang="zh-CN" altLang="en-US" sz="15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15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48132" name="Rectangle 9" descr="蓝色面巾纸"/>
          <p:cNvSpPr/>
          <p:nvPr>
            <p:custDataLst>
              <p:tags r:id="rId1"/>
            </p:custDataLst>
          </p:nvPr>
        </p:nvSpPr>
        <p:spPr>
          <a:xfrm>
            <a:off x="7032625" y="692150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管理体系内容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48133" name="Line 4"/>
          <p:cNvSpPr/>
          <p:nvPr/>
        </p:nvSpPr>
        <p:spPr>
          <a:xfrm>
            <a:off x="1992313" y="1773238"/>
            <a:ext cx="49672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dvAuto="1000" build="p"/>
      <p:bldP spid="12291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/>
          </p:cNvSpPr>
          <p:nvPr>
            <p:ph type="title" idx="4294967295"/>
          </p:nvPr>
        </p:nvSpPr>
        <p:spPr>
          <a:xfrm>
            <a:off x="1847850" y="1052513"/>
            <a:ext cx="8229600" cy="6477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 12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、固体废弃物处理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2063750" y="2060575"/>
            <a:ext cx="8229600" cy="4608513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固体废弃物处理方法：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、处理原则：分类收集、集中处理。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、一般废弃物由管理课联系环卫部门处理；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、危险废弃物由管理课委托资质处理单位处理。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zh-CN" altLang="en-US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注意：废弃的容器内不得留有化学物质，各类危废按存放地点标识进行放置。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       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废弃物容器采用颜色区分：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     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红色容器：存放危险废弃物；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       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蓝色容器：存放可回收废弃物；</a:t>
            </a:r>
            <a:endParaRPr lang="en-US" altLang="zh-CN" sz="1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None/>
            </a:pPr>
            <a:r>
              <a:rPr lang="en-US" altLang="zh-CN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       </a:t>
            </a:r>
            <a:r>
              <a:rPr lang="zh-CN" altLang="en-US" sz="1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绿色容器：存放不可回收废弃物。</a:t>
            </a:r>
            <a:endParaRPr lang="zh-CN" altLang="en-US" sz="18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1204" name="Rectangle 9" descr="蓝色面巾纸"/>
          <p:cNvSpPr/>
          <p:nvPr>
            <p:custDataLst>
              <p:tags r:id="rId1"/>
            </p:custDataLst>
          </p:nvPr>
        </p:nvSpPr>
        <p:spPr>
          <a:xfrm>
            <a:off x="7032625" y="692150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管理体系内容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1205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5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 advAuto="1000" build="p"/>
      <p:bldP spid="12291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/>
          </p:cNvSpPr>
          <p:nvPr>
            <p:ph type="title" idx="4294967295"/>
          </p:nvPr>
        </p:nvSpPr>
        <p:spPr>
          <a:xfrm>
            <a:off x="1774825" y="1052513"/>
            <a:ext cx="8229600" cy="6477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 13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、废水、废液的处理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3555" name="Rectangle 3"/>
          <p:cNvSpPr>
            <a:spLocks noGrp="1"/>
          </p:cNvSpPr>
          <p:nvPr>
            <p:ph type="body" idx="4294967295"/>
            <p:custDataLst>
              <p:tags r:id="rId1"/>
            </p:custDataLst>
          </p:nvPr>
        </p:nvSpPr>
        <p:spPr>
          <a:xfrm>
            <a:off x="2003425" y="2060575"/>
            <a:ext cx="2879725" cy="504825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80000"/>
              </a:lnSpc>
              <a:buNone/>
            </a:pPr>
            <a:r>
              <a:rPr lang="zh-CN" altLang="en-US" sz="24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液体废弃物类别</a:t>
            </a:r>
            <a:endParaRPr lang="zh-CN" altLang="en-US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18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lvl="1" eaLnBrk="1" hangingPunct="1">
              <a:lnSpc>
                <a:spcPct val="80000"/>
              </a:lnSpc>
            </a:pPr>
            <a:endParaRPr lang="zh-CN" altLang="en-US" sz="12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lvl="1" eaLnBrk="1" hangingPunct="1">
              <a:lnSpc>
                <a:spcPct val="80000"/>
              </a:lnSpc>
            </a:pPr>
            <a:endParaRPr lang="zh-CN" altLang="en-US" sz="12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80000"/>
              </a:lnSpc>
              <a:buNone/>
            </a:pPr>
            <a:endParaRPr lang="zh-CN" altLang="en-US" sz="12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35538" name="AutoShape 18"/>
          <p:cNvSpPr/>
          <p:nvPr>
            <p:custDataLst>
              <p:tags r:id="rId2"/>
            </p:custDataLst>
          </p:nvPr>
        </p:nvSpPr>
        <p:spPr>
          <a:xfrm>
            <a:off x="5664200" y="2708275"/>
            <a:ext cx="4176713" cy="3095625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fontAlgn="ctr" hangingPunct="1">
              <a:buNone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废水：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342900" lvl="0" indent="-342900" eaLnBrk="1" fontAlgn="ctr" hangingPunct="1">
              <a:buNone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、生产过程产生废水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342900" lvl="0" indent="-342900" eaLnBrk="1" fontAlgn="ctr" hangingPunct="1">
              <a:buNone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、生活过程中产生的废水如：洗手池废水、厕所废水等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342900" lvl="0" indent="-342900" eaLnBrk="1" fontAlgn="ctr" hangingPunct="1">
              <a:buNone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、清洗设备、设施、地面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342900" lvl="0" indent="-342900" eaLnBrk="1" fontAlgn="ctr" hangingPunct="1">
              <a:buNone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  时产生的一切废水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35541" name="AutoShape 21"/>
          <p:cNvSpPr/>
          <p:nvPr>
            <p:custDataLst>
              <p:tags r:id="rId3"/>
            </p:custDataLst>
          </p:nvPr>
        </p:nvSpPr>
        <p:spPr>
          <a:xfrm>
            <a:off x="2208213" y="2781300"/>
            <a:ext cx="3268662" cy="3024188"/>
          </a:xfrm>
          <a:prstGeom prst="roundRect">
            <a:avLst>
              <a:gd name="adj" fmla="val 16667"/>
            </a:avLst>
          </a:prstGeom>
          <a:noFill/>
          <a:ln w="38100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342900" lvl="0" indent="-342900" eaLnBrk="1" fontAlgn="ctr" hangingPunct="1">
              <a:buNone/>
            </a:pP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342900" lvl="0" indent="-342900" eaLnBrk="1" fontAlgn="ctr" hangingPunct="1">
              <a:buNone/>
            </a:pP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废液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342900" lvl="0" indent="-342900" eaLnBrk="1" fontAlgn="ctr" hangingPunct="1">
              <a:buNone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、废的助焊剂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342900" lvl="0" indent="-342900" eaLnBrk="1" fontAlgn="ctr" hangingPunct="1">
              <a:buNone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、废的油漆液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342900" lvl="0" indent="-342900" eaLnBrk="1" fontAlgn="ctr" hangingPunct="1">
              <a:buNone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3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、废的胶液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342900" lvl="0" indent="-342900" eaLnBrk="1" fontAlgn="ctr" hangingPunct="1">
              <a:buNone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4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、废油</a:t>
            </a:r>
            <a:endParaRPr lang="en-US" altLang="zh-CN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342900" lvl="0" indent="-342900" eaLnBrk="1" fontAlgn="ctr" hangingPunct="1">
              <a:buNone/>
            </a:pPr>
            <a:r>
              <a:rPr lang="en-US" altLang="zh-CN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5</a:t>
            </a:r>
            <a:r>
              <a:rPr lang="zh-CN" altLang="en-US" sz="20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、废清洗液</a:t>
            </a:r>
            <a:endParaRPr lang="zh-CN" altLang="en-US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342900" lvl="0" indent="-342900" eaLnBrk="1" fontAlgn="ctr" hangingPunct="1">
              <a:buNone/>
            </a:pPr>
            <a:endParaRPr lang="zh-CN" altLang="en-US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342900" lvl="0" indent="-342900" eaLnBrk="1" fontAlgn="ctr" hangingPunct="1">
              <a:buNone/>
            </a:pPr>
            <a:endParaRPr lang="zh-CN" altLang="en-US" sz="20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3254" name="Rectangle 9" descr="蓝色面巾纸"/>
          <p:cNvSpPr/>
          <p:nvPr>
            <p:custDataLst>
              <p:tags r:id="rId4"/>
            </p:custDataLst>
          </p:nvPr>
        </p:nvSpPr>
        <p:spPr>
          <a:xfrm>
            <a:off x="7032625" y="692150"/>
            <a:ext cx="3132138" cy="431800"/>
          </a:xfrm>
          <a:prstGeom prst="rect">
            <a:avLst/>
          </a:prstGeom>
          <a:blipFill rotWithShape="1">
            <a:blip r:embed="rId5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管理体系内容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3255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3553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3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355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355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3553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553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5" dur="500"/>
                                        <p:tgtEl>
                                          <p:spTgt spid="23554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0" dur="500"/>
                                        <p:tgtEl>
                                          <p:spTgt spid="23554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5" dur="500"/>
                                        <p:tgtEl>
                                          <p:spTgt spid="23554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23554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5" dur="500"/>
                                        <p:tgtEl>
                                          <p:spTgt spid="23554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23554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5" dur="500"/>
                                        <p:tgtEl>
                                          <p:spTgt spid="23554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 advAuto="1000" build="p"/>
      <p:bldP spid="23555" grpId="0" build="p"/>
      <p:bldP spid="235538" grpId="0" animBg="1" build="p"/>
      <p:bldP spid="235541" grpId="0" animBg="1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1" name="Rectangle 3"/>
          <p:cNvSpPr>
            <a:spLocks noGrp="1"/>
          </p:cNvSpPr>
          <p:nvPr>
            <p:ph type="body" idx="4294967295"/>
          </p:nvPr>
        </p:nvSpPr>
        <p:spPr>
          <a:xfrm>
            <a:off x="1992313" y="1628775"/>
            <a:ext cx="8229600" cy="4430713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80000"/>
              </a:lnSpc>
              <a:buNone/>
            </a:pPr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生产废水直接排入公司污水处理站，处理达标后排入市政管网；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生活废水排入化糞池，经化糞处理后排入市政管网；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废液收集装桶，由管理课集中处理；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150000"/>
              </a:lnSpc>
              <a:spcBef>
                <a:spcPct val="0"/>
              </a:spcBef>
              <a:buFont typeface="Tahoma" panose="020B0604030504040204" pitchFamily="34" charset="0"/>
              <a:buAutoNum type="arabicPeriod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仓库过期危险物料，由管理课负责处理。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5299" name="Rectangle 2"/>
          <p:cNvSpPr/>
          <p:nvPr/>
        </p:nvSpPr>
        <p:spPr>
          <a:xfrm>
            <a:off x="1992313" y="1125538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14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、废水废液的处理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5300" name="Rectangle 9" descr="蓝色面巾纸"/>
          <p:cNvSpPr/>
          <p:nvPr>
            <p:custDataLst>
              <p:tags r:id="rId1"/>
            </p:custDataLst>
          </p:nvPr>
        </p:nvSpPr>
        <p:spPr>
          <a:xfrm>
            <a:off x="7032625" y="692150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管理体系内容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5301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1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5"/>
          <p:cNvSpPr/>
          <p:nvPr/>
        </p:nvSpPr>
        <p:spPr>
          <a:xfrm>
            <a:off x="4224655" y="2853055"/>
            <a:ext cx="5045075" cy="100774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en-US" sz="4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常见危险状态处理</a:t>
            </a:r>
            <a:endParaRPr lang="zh-CN" altLang="en-US" sz="48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7347" name="Rectangle 4"/>
          <p:cNvSpPr/>
          <p:nvPr>
            <p:custDataLst>
              <p:tags r:id="rId1"/>
            </p:custDataLst>
          </p:nvPr>
        </p:nvSpPr>
        <p:spPr>
          <a:xfrm>
            <a:off x="3143250" y="2852738"/>
            <a:ext cx="1008063" cy="10096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zh-CN" altLang="en-US" sz="4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三</a:t>
            </a:r>
            <a:endParaRPr lang="zh-CN" altLang="en-US" sz="48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/>
          </p:cNvSpPr>
          <p:nvPr>
            <p:ph type="title" idx="4294967295"/>
          </p:nvPr>
        </p:nvSpPr>
        <p:spPr>
          <a:xfrm>
            <a:off x="1881188" y="1071563"/>
            <a:ext cx="8229600" cy="6477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、事故应急处理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2024063" y="2571750"/>
            <a:ext cx="8229600" cy="342900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发现有人受伤、晕倒、中毒或触电等情况，立刻联系责任区负责人、主管、环安人员或保安员等。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在了解情况并知道如何处理的前提下，可采取适当的急救措施。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情况严重则迅速联系安全救护组，并拨打</a:t>
            </a:r>
            <a:r>
              <a:rPr lang="en-US" altLang="zh-CN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120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。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lvl="1" eaLnBrk="1" hangingPunct="1"/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lvl="1" eaLnBrk="1" hangingPunct="1"/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9396" name="Rectangle 7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三、常见危险状态处理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9397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 advAuto="1000" build="p"/>
      <p:bldP spid="11267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 idx="4294967295"/>
            <p:custDataLst>
              <p:tags r:id="rId1"/>
            </p:custDataLst>
          </p:nvPr>
        </p:nvSpPr>
        <p:spPr>
          <a:xfrm>
            <a:off x="1881188" y="1071563"/>
            <a:ext cx="8229600" cy="6477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32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、着火事故的处理</a:t>
            </a:r>
            <a:endParaRPr lang="zh-CN" altLang="en-US" sz="32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5" name="AutoShape 3"/>
          <p:cNvSpPr/>
          <p:nvPr>
            <p:custDataLst>
              <p:tags r:id="rId2"/>
            </p:custDataLst>
          </p:nvPr>
        </p:nvSpPr>
        <p:spPr>
          <a:xfrm>
            <a:off x="6080125" y="2125663"/>
            <a:ext cx="3341688" cy="427037"/>
          </a:xfrm>
          <a:prstGeom prst="bevel">
            <a:avLst>
              <a:gd name="adj" fmla="val 12639"/>
            </a:avLst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>
              <a:solidFill>
                <a:schemeClr val="dk1"/>
              </a:solidFill>
            </a:endParaRPr>
          </a:p>
        </p:txBody>
      </p:sp>
      <p:sp>
        <p:nvSpPr>
          <p:cNvPr id="6" name="AutoShape 4"/>
          <p:cNvSpPr/>
          <p:nvPr>
            <p:custDataLst>
              <p:tags r:id="rId3"/>
            </p:custDataLst>
          </p:nvPr>
        </p:nvSpPr>
        <p:spPr>
          <a:xfrm>
            <a:off x="5080000" y="3303588"/>
            <a:ext cx="3341688" cy="427037"/>
          </a:xfrm>
          <a:prstGeom prst="bevel">
            <a:avLst>
              <a:gd name="adj" fmla="val 12639"/>
            </a:avLst>
          </a:prstGeom>
          <a:solidFill>
            <a:schemeClr val="accent2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>
              <a:solidFill>
                <a:schemeClr val="dk1"/>
              </a:solidFill>
            </a:endParaRPr>
          </a:p>
        </p:txBody>
      </p:sp>
      <p:sp>
        <p:nvSpPr>
          <p:cNvPr id="7" name="AutoShape 5"/>
          <p:cNvSpPr/>
          <p:nvPr>
            <p:custDataLst>
              <p:tags r:id="rId4"/>
            </p:custDataLst>
          </p:nvPr>
        </p:nvSpPr>
        <p:spPr>
          <a:xfrm>
            <a:off x="4043363" y="4473575"/>
            <a:ext cx="3341687" cy="427038"/>
          </a:xfrm>
          <a:prstGeom prst="bevel">
            <a:avLst>
              <a:gd name="adj" fmla="val 10407"/>
            </a:avLst>
          </a:prstGeom>
          <a:solidFill>
            <a:schemeClr val="accent2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>
              <a:solidFill>
                <a:schemeClr val="dk1"/>
              </a:solidFill>
            </a:endParaRPr>
          </a:p>
        </p:txBody>
      </p:sp>
      <p:sp>
        <p:nvSpPr>
          <p:cNvPr id="8" name="AutoShape 6"/>
          <p:cNvSpPr/>
          <p:nvPr>
            <p:custDataLst>
              <p:tags r:id="rId5"/>
            </p:custDataLst>
          </p:nvPr>
        </p:nvSpPr>
        <p:spPr>
          <a:xfrm>
            <a:off x="3143250" y="5661025"/>
            <a:ext cx="3341688" cy="427038"/>
          </a:xfrm>
          <a:prstGeom prst="bevel">
            <a:avLst>
              <a:gd name="adj" fmla="val 12639"/>
            </a:avLst>
          </a:prstGeom>
          <a:solidFill>
            <a:schemeClr val="folHlink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buClr>
                <a:schemeClr val="accent2"/>
              </a:buClr>
              <a:buFont typeface="Wingdings" panose="05000000000000000000" pitchFamily="2" charset="2"/>
              <a:buChar char="n"/>
            </a:pPr>
            <a:endParaRPr lang="zh-CN" altLang="zh-CN" sz="2600" dirty="0">
              <a:solidFill>
                <a:schemeClr val="dk1"/>
              </a:solidFill>
            </a:endParaRPr>
          </a:p>
        </p:txBody>
      </p:sp>
      <p:sp>
        <p:nvSpPr>
          <p:cNvPr id="9" name="Freeform 7"/>
          <p:cNvSpPr/>
          <p:nvPr>
            <p:custDataLst>
              <p:tags r:id="rId6"/>
            </p:custDataLst>
          </p:nvPr>
        </p:nvSpPr>
        <p:spPr>
          <a:xfrm rot="-3279584" flipH="1">
            <a:off x="4972050" y="2525713"/>
            <a:ext cx="1074738" cy="601662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>
                  <a:alpha val="100000"/>
                </a:srgbClr>
              </a:gs>
            </a:gsLst>
            <a:lin ang="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4800">
              <a:solidFill>
                <a:schemeClr val="dk1"/>
              </a:solidFill>
            </a:endParaRPr>
          </a:p>
        </p:txBody>
      </p:sp>
      <p:sp>
        <p:nvSpPr>
          <p:cNvPr id="10" name="Freeform 8"/>
          <p:cNvSpPr/>
          <p:nvPr>
            <p:custDataLst>
              <p:tags r:id="rId7"/>
            </p:custDataLst>
          </p:nvPr>
        </p:nvSpPr>
        <p:spPr>
          <a:xfrm rot="-3279584" flipH="1">
            <a:off x="3935413" y="3689350"/>
            <a:ext cx="1074737" cy="60166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>
                  <a:alpha val="100000"/>
                </a:srgbClr>
              </a:gs>
            </a:gsLst>
            <a:lin ang="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4800">
              <a:solidFill>
                <a:schemeClr val="dk1"/>
              </a:solidFill>
            </a:endParaRPr>
          </a:p>
        </p:txBody>
      </p:sp>
      <p:sp>
        <p:nvSpPr>
          <p:cNvPr id="11" name="Freeform 9"/>
          <p:cNvSpPr/>
          <p:nvPr>
            <p:custDataLst>
              <p:tags r:id="rId8"/>
            </p:custDataLst>
          </p:nvPr>
        </p:nvSpPr>
        <p:spPr>
          <a:xfrm rot="-3279584" flipH="1">
            <a:off x="3000375" y="4899025"/>
            <a:ext cx="1074738" cy="601663"/>
          </a:xfrm>
          <a:custGeom>
            <a:avLst/>
            <a:gdLst/>
            <a:ahLst/>
            <a:cxnLst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0" y="2147483646"/>
              </a:cxn>
            </a:cxnLst>
            <a:rect l="0" t="0" r="0" b="0"/>
            <a:pathLst>
              <a:path w="982" h="774">
                <a:moveTo>
                  <a:pt x="0" y="774"/>
                </a:moveTo>
                <a:lnTo>
                  <a:pt x="2" y="770"/>
                </a:lnTo>
                <a:lnTo>
                  <a:pt x="8" y="754"/>
                </a:lnTo>
                <a:lnTo>
                  <a:pt x="16" y="730"/>
                </a:lnTo>
                <a:lnTo>
                  <a:pt x="32" y="698"/>
                </a:lnTo>
                <a:lnTo>
                  <a:pt x="50" y="660"/>
                </a:lnTo>
                <a:lnTo>
                  <a:pt x="76" y="618"/>
                </a:lnTo>
                <a:lnTo>
                  <a:pt x="106" y="574"/>
                </a:lnTo>
                <a:lnTo>
                  <a:pt x="142" y="528"/>
                </a:lnTo>
                <a:lnTo>
                  <a:pt x="186" y="482"/>
                </a:lnTo>
                <a:lnTo>
                  <a:pt x="236" y="438"/>
                </a:lnTo>
                <a:lnTo>
                  <a:pt x="294" y="398"/>
                </a:lnTo>
                <a:lnTo>
                  <a:pt x="360" y="360"/>
                </a:lnTo>
                <a:lnTo>
                  <a:pt x="426" y="332"/>
                </a:lnTo>
                <a:lnTo>
                  <a:pt x="488" y="314"/>
                </a:lnTo>
                <a:lnTo>
                  <a:pt x="544" y="304"/>
                </a:lnTo>
                <a:lnTo>
                  <a:pt x="594" y="300"/>
                </a:lnTo>
                <a:lnTo>
                  <a:pt x="638" y="300"/>
                </a:lnTo>
                <a:lnTo>
                  <a:pt x="678" y="304"/>
                </a:lnTo>
                <a:lnTo>
                  <a:pt x="710" y="312"/>
                </a:lnTo>
                <a:lnTo>
                  <a:pt x="736" y="320"/>
                </a:lnTo>
                <a:lnTo>
                  <a:pt x="754" y="326"/>
                </a:lnTo>
                <a:lnTo>
                  <a:pt x="766" y="332"/>
                </a:lnTo>
                <a:lnTo>
                  <a:pt x="770" y="334"/>
                </a:lnTo>
                <a:lnTo>
                  <a:pt x="680" y="476"/>
                </a:lnTo>
                <a:lnTo>
                  <a:pt x="982" y="370"/>
                </a:lnTo>
                <a:lnTo>
                  <a:pt x="912" y="0"/>
                </a:lnTo>
                <a:lnTo>
                  <a:pt x="854" y="150"/>
                </a:lnTo>
                <a:lnTo>
                  <a:pt x="850" y="148"/>
                </a:lnTo>
                <a:lnTo>
                  <a:pt x="838" y="142"/>
                </a:lnTo>
                <a:lnTo>
                  <a:pt x="822" y="134"/>
                </a:lnTo>
                <a:lnTo>
                  <a:pt x="798" y="126"/>
                </a:lnTo>
                <a:lnTo>
                  <a:pt x="768" y="120"/>
                </a:lnTo>
                <a:lnTo>
                  <a:pt x="732" y="114"/>
                </a:lnTo>
                <a:lnTo>
                  <a:pt x="692" y="110"/>
                </a:lnTo>
                <a:lnTo>
                  <a:pt x="646" y="110"/>
                </a:lnTo>
                <a:lnTo>
                  <a:pt x="596" y="116"/>
                </a:lnTo>
                <a:lnTo>
                  <a:pt x="540" y="126"/>
                </a:lnTo>
                <a:lnTo>
                  <a:pt x="482" y="146"/>
                </a:lnTo>
                <a:lnTo>
                  <a:pt x="422" y="172"/>
                </a:lnTo>
                <a:lnTo>
                  <a:pt x="356" y="210"/>
                </a:lnTo>
                <a:lnTo>
                  <a:pt x="290" y="258"/>
                </a:lnTo>
                <a:lnTo>
                  <a:pt x="230" y="310"/>
                </a:lnTo>
                <a:lnTo>
                  <a:pt x="178" y="364"/>
                </a:lnTo>
                <a:lnTo>
                  <a:pt x="136" y="422"/>
                </a:lnTo>
                <a:lnTo>
                  <a:pt x="100" y="480"/>
                </a:lnTo>
                <a:lnTo>
                  <a:pt x="72" y="536"/>
                </a:lnTo>
                <a:lnTo>
                  <a:pt x="48" y="590"/>
                </a:lnTo>
                <a:lnTo>
                  <a:pt x="30" y="640"/>
                </a:lnTo>
                <a:lnTo>
                  <a:pt x="18" y="684"/>
                </a:lnTo>
                <a:lnTo>
                  <a:pt x="8" y="722"/>
                </a:lnTo>
                <a:lnTo>
                  <a:pt x="4" y="750"/>
                </a:lnTo>
                <a:lnTo>
                  <a:pt x="0" y="768"/>
                </a:lnTo>
                <a:lnTo>
                  <a:pt x="0" y="774"/>
                </a:lnTo>
              </a:path>
            </a:pathLst>
          </a:custGeom>
          <a:gradFill rotWithShape="1">
            <a:gsLst>
              <a:gs pos="0">
                <a:srgbClr val="E7A9A9">
                  <a:alpha val="32001"/>
                </a:srgbClr>
              </a:gs>
              <a:gs pos="100000">
                <a:srgbClr val="D05656">
                  <a:alpha val="100000"/>
                </a:srgbClr>
              </a:gs>
            </a:gsLst>
            <a:lin ang="0" scaled="1"/>
            <a:tileRect/>
          </a:gradFill>
          <a:ln w="12700">
            <a:noFill/>
          </a:ln>
        </p:spPr>
        <p:txBody>
          <a:bodyPr/>
          <a:lstStyle/>
          <a:p>
            <a:endParaRPr lang="zh-CN" altLang="en-US" sz="4800">
              <a:solidFill>
                <a:schemeClr val="dk1"/>
              </a:solidFill>
            </a:endParaRPr>
          </a:p>
        </p:txBody>
      </p:sp>
      <p:sp>
        <p:nvSpPr>
          <p:cNvPr id="12" name="Rectangle 10"/>
          <p:cNvSpPr/>
          <p:nvPr>
            <p:custDataLst>
              <p:tags r:id="rId9"/>
            </p:custDataLst>
          </p:nvPr>
        </p:nvSpPr>
        <p:spPr>
          <a:xfrm>
            <a:off x="5187950" y="3363913"/>
            <a:ext cx="2193925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buClr>
                <a:schemeClr val="accent2"/>
              </a:buClr>
              <a:buNone/>
            </a:pPr>
            <a:r>
              <a:rPr lang="zh-CN" altLang="en-US" sz="140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较严重则立刻按下报警器</a:t>
            </a:r>
            <a:endParaRPr lang="zh-CN" altLang="en-US" sz="1400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3" name="Rectangle 11"/>
          <p:cNvSpPr/>
          <p:nvPr>
            <p:custDataLst>
              <p:tags r:id="rId10"/>
            </p:custDataLst>
          </p:nvPr>
        </p:nvSpPr>
        <p:spPr>
          <a:xfrm>
            <a:off x="6186488" y="2192338"/>
            <a:ext cx="2043112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buClr>
                <a:schemeClr val="accent2"/>
              </a:buClr>
              <a:buNone/>
            </a:pPr>
            <a:r>
              <a:rPr lang="zh-CN" altLang="en-US" sz="140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采取适当的方法扑救</a:t>
            </a:r>
            <a:endParaRPr lang="zh-CN" altLang="en-US" sz="1400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4" name="Rectangle 12"/>
          <p:cNvSpPr/>
          <p:nvPr/>
        </p:nvSpPr>
        <p:spPr>
          <a:xfrm>
            <a:off x="4151313" y="4525963"/>
            <a:ext cx="3087687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buClr>
                <a:schemeClr val="accent2"/>
              </a:buClr>
              <a:buNone/>
            </a:pPr>
            <a:r>
              <a:rPr lang="zh-CN" altLang="en-US" sz="1400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charset="-122"/>
              </a:rPr>
              <a:t>立刻通知该区域的负责人或环安人员</a:t>
            </a:r>
            <a:endParaRPr lang="zh-CN" altLang="en-US" sz="1400" dirty="0">
              <a:solidFill>
                <a:srgbClr val="FFFFFF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5" name="Rectangle 13"/>
          <p:cNvSpPr/>
          <p:nvPr/>
        </p:nvSpPr>
        <p:spPr>
          <a:xfrm>
            <a:off x="3198813" y="5726113"/>
            <a:ext cx="2043112" cy="3067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buClr>
                <a:schemeClr val="accent2"/>
              </a:buClr>
              <a:buNone/>
            </a:pPr>
            <a:r>
              <a:rPr lang="zh-CN" altLang="en-US" sz="1400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charset="-122"/>
              </a:rPr>
              <a:t>从逃生通道立刻现场</a:t>
            </a:r>
            <a:endParaRPr lang="zh-CN" altLang="en-US" sz="1400" dirty="0">
              <a:solidFill>
                <a:srgbClr val="FFFFFF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6" name="Rectangle 14"/>
          <p:cNvSpPr/>
          <p:nvPr/>
        </p:nvSpPr>
        <p:spPr>
          <a:xfrm>
            <a:off x="6080125" y="2592388"/>
            <a:ext cx="1635125" cy="497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zh-CN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- </a:t>
            </a:r>
            <a:r>
              <a:rPr lang="zh-CN" altLang="en-US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湿抹布覆盖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- </a:t>
            </a:r>
            <a:r>
              <a:rPr lang="zh-CN" altLang="en-US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用水浇灭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7" name="Rectangle 15"/>
          <p:cNvSpPr/>
          <p:nvPr/>
        </p:nvSpPr>
        <p:spPr>
          <a:xfrm>
            <a:off x="5080000" y="3792538"/>
            <a:ext cx="1684338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zh-CN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- </a:t>
            </a:r>
            <a:r>
              <a:rPr lang="zh-CN" altLang="en-US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离开着火区域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8" name="Rectangle 16"/>
          <p:cNvSpPr/>
          <p:nvPr/>
        </p:nvSpPr>
        <p:spPr>
          <a:xfrm>
            <a:off x="4121150" y="4964113"/>
            <a:ext cx="168275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zh-CN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- </a:t>
            </a:r>
            <a:r>
              <a:rPr lang="zh-CN" altLang="en-US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由负责人判断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9" name="Rectangle 17"/>
          <p:cNvSpPr/>
          <p:nvPr/>
        </p:nvSpPr>
        <p:spPr>
          <a:xfrm>
            <a:off x="3160713" y="6164263"/>
            <a:ext cx="4089400" cy="497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rgbClr val="000000"/>
                </a:solidFill>
                <a:ea typeface="宋体" panose="02010600030101010101" pitchFamily="2" charset="-122"/>
              </a:rPr>
              <a:t>从最近的逃生出口离开，烟雾较大时注意吸入防护</a:t>
            </a:r>
            <a:endParaRPr lang="zh-CN" altLang="en-US" sz="1200" dirty="0">
              <a:solidFill>
                <a:srgbClr val="000000"/>
              </a:solidFill>
              <a:ea typeface="宋体" panose="02010600030101010101" pitchFamily="2" charset="-122"/>
            </a:endParaRPr>
          </a:p>
          <a:p>
            <a:pPr marL="0" lvl="0" indent="0"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rgbClr val="000000"/>
                </a:solidFill>
                <a:ea typeface="宋体" panose="02010600030101010101" pitchFamily="2" charset="-122"/>
              </a:rPr>
              <a:t>不要使用电梯</a:t>
            </a:r>
            <a:endParaRPr lang="zh-CN" altLang="en-US" sz="1200" dirty="0">
              <a:solidFill>
                <a:srgbClr val="000000"/>
              </a:solidFill>
              <a:ea typeface="宋体" panose="02010600030101010101" pitchFamily="2" charset="-122"/>
            </a:endParaRPr>
          </a:p>
        </p:txBody>
      </p:sp>
      <p:sp>
        <p:nvSpPr>
          <p:cNvPr id="20" name="Rectangle 18"/>
          <p:cNvSpPr/>
          <p:nvPr/>
        </p:nvSpPr>
        <p:spPr>
          <a:xfrm>
            <a:off x="7461250" y="2592388"/>
            <a:ext cx="1635125" cy="49720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zh-CN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- </a:t>
            </a:r>
            <a:r>
              <a:rPr lang="zh-CN" altLang="en-US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沙土覆盖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zh-CN" altLang="en-US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</a:t>
            </a:r>
            <a:r>
              <a:rPr lang="en-US" altLang="zh-CN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- </a:t>
            </a:r>
            <a:r>
              <a:rPr lang="zh-CN" altLang="en-US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使用相应灭火器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1" name="Rectangle 19"/>
          <p:cNvSpPr/>
          <p:nvPr/>
        </p:nvSpPr>
        <p:spPr>
          <a:xfrm>
            <a:off x="6461125" y="3792538"/>
            <a:ext cx="1684338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zh-CN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- </a:t>
            </a:r>
            <a:r>
              <a:rPr lang="zh-CN" altLang="en-US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等待警消队员前来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2" name="Rectangle 20"/>
          <p:cNvSpPr/>
          <p:nvPr/>
        </p:nvSpPr>
        <p:spPr>
          <a:xfrm>
            <a:off x="5502275" y="4964113"/>
            <a:ext cx="1682750" cy="2755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buClr>
                <a:schemeClr val="accent2"/>
              </a:buClr>
              <a:buFont typeface="Wingdings" panose="05000000000000000000" pitchFamily="2" charset="2"/>
              <a:buChar char="n"/>
            </a:pPr>
            <a:r>
              <a:rPr lang="en-US" altLang="zh-CN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- </a:t>
            </a:r>
            <a:r>
              <a:rPr lang="zh-CN" altLang="en-US" sz="1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听从指挥避免混乱</a:t>
            </a:r>
            <a:endParaRPr lang="zh-CN" altLang="en-US" sz="1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1461" name="Rectangle 7" descr="蓝色面巾纸"/>
          <p:cNvSpPr/>
          <p:nvPr>
            <p:custDataLst>
              <p:tags r:id="rId1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1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三、常见危险状态处理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1462" name="Line 4"/>
          <p:cNvSpPr/>
          <p:nvPr/>
        </p:nvSpPr>
        <p:spPr>
          <a:xfrm>
            <a:off x="1992313" y="1773238"/>
            <a:ext cx="648017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6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4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500"/>
                            </p:stCondLst>
                            <p:childTnLst>
                              <p:par>
                                <p:cTn id="5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3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00"/>
                            </p:stCondLst>
                            <p:childTnLst>
                              <p:par>
                                <p:cTn id="6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8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"/>
                            </p:stCondLst>
                            <p:childTnLst>
                              <p:par>
                                <p:cTn id="8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000"/>
                            </p:stCondLst>
                            <p:childTnLst>
                              <p:par>
                                <p:cTn id="84" presetID="3" presetClass="entr" presetSubtype="1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4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6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1" dur="500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00"/>
                            </p:stCondLst>
                            <p:childTnLst>
                              <p:par>
                                <p:cTn id="9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5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6" dur="500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3" presetClass="entr" presetSubtype="1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0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1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500"/>
                            </p:stCondLst>
                            <p:childTnLst>
                              <p:par>
                                <p:cTn id="1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5" dur="500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0" dur="500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5" dur="5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 advAuto="1000" build="p"/>
      <p:bldP spid="5" grpId="0" animBg="1" build="p"/>
      <p:bldP spid="6" grpId="0" animBg="1" build="p"/>
      <p:bldP spid="7" grpId="0" animBg="1" advAuto="1000" build="p"/>
      <p:bldP spid="8" grpId="0" animBg="1" build="p"/>
      <p:bldP spid="12" grpId="0" advAuto="1000" build="p"/>
      <p:bldP spid="13" grpId="0" advAuto="1000" build="p"/>
      <p:bldP spid="14" grpId="0" build="p"/>
      <p:bldP spid="15" grpId="0" advAuto="1000" build="p"/>
      <p:bldP spid="16" grpId="0" build="p"/>
      <p:bldP spid="17" grpId="0" build="p"/>
      <p:bldP spid="18" grpId="0" build="p"/>
      <p:bldP spid="19" grpId="0" build="p"/>
      <p:bldP spid="20" grpId="0" advAuto="1000" build="p"/>
      <p:bldP spid="21" grpId="0" advAuto="1000" build="p"/>
      <p:bldP spid="22" grpId="0" advAuto="100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2024063" y="2133600"/>
            <a:ext cx="8229600" cy="386715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迅速切断电源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如果开关距离较远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可用干燥的木棍等挑开电线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使触电者就地躺平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轻拍其肩部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呼叫其姓名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观察有无反应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禁止摇动头部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如果触电者伤势较轻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可让其休息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小时左右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再送医院观察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若触电者伤势较重</a:t>
            </a:r>
            <a:r>
              <a:rPr lang="zh-TW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，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有学过急救的人员立即对受伤人员急救，并立即拨打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120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lvl="1" eaLnBrk="1" hangingPunct="1"/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lvl="1" eaLnBrk="1" hangingPunct="1"/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zh-CN" altLang="en-US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3491" name="Rectangle 2"/>
          <p:cNvSpPr/>
          <p:nvPr/>
        </p:nvSpPr>
        <p:spPr>
          <a:xfrm>
            <a:off x="1919288" y="908050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3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、触电的应急处理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3492" name="Rectangle 7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三、常见危险状态处理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3493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Rectangle 3"/>
          <p:cNvSpPr>
            <a:spLocks noGrp="1"/>
          </p:cNvSpPr>
          <p:nvPr>
            <p:ph type="body" idx="4294967295"/>
          </p:nvPr>
        </p:nvSpPr>
        <p:spPr>
          <a:xfrm>
            <a:off x="2024063" y="2143125"/>
            <a:ext cx="8229600" cy="4357688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吸入：轻者可立即带离现场呼吸新鲜空气，如果呼吸困难，立即送到医院就医；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食入：轻者可清洗口腔及胃部或服用解毒药物，重者立即送医；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皮肤接触：用吸收力强的纸或毛巾抹去，立即用清水和肥皂清洗患部并除去沾染衣物，如果立发生皮肤红肿、发炎应立即到医院就医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眼睛接触：立即用大量清水冲洗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10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－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15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分钟，用手指分开眼睑确保有效冲洗，勿闭眼，严重者应立即送往医院就医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None/>
            </a:pP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5539" name="Rectangle 2"/>
          <p:cNvSpPr/>
          <p:nvPr/>
        </p:nvSpPr>
        <p:spPr>
          <a:xfrm>
            <a:off x="1992313" y="1052513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4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、化学品中毒的应急处理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5540" name="Rectangle 7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三、常见危险状态处理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5541" name="Line 4"/>
          <p:cNvSpPr/>
          <p:nvPr/>
        </p:nvSpPr>
        <p:spPr>
          <a:xfrm>
            <a:off x="1992313" y="1773238"/>
            <a:ext cx="5256212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10"/>
          <p:cNvGrpSpPr/>
          <p:nvPr/>
        </p:nvGrpSpPr>
        <p:grpSpPr>
          <a:xfrm>
            <a:off x="3900488" y="2492375"/>
            <a:ext cx="4391025" cy="685800"/>
            <a:chOff x="1296" y="1824"/>
            <a:chExt cx="2976" cy="432"/>
          </a:xfrm>
        </p:grpSpPr>
        <p:sp>
          <p:nvSpPr>
            <p:cNvPr id="390155" name="AutoShape 11"/>
            <p:cNvSpPr>
              <a:spLocks noChangeArrowheads="1"/>
            </p:cNvSpPr>
            <p:nvPr>
              <p:custDataLst>
                <p:tags r:id="rId1"/>
              </p:custDataLst>
            </p:nvPr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14CD68"/>
                </a:gs>
                <a:gs pos="100000">
                  <a:srgbClr val="035C7D"/>
                </a:gs>
              </a:gsLst>
              <a:lin ang="5400000" scaled="0"/>
            </a:gradFill>
            <a:ln w="12700" algn="ctr">
              <a:solidFill>
                <a:schemeClr val="lt1"/>
              </a:solidFill>
              <a:round/>
            </a:ln>
            <a:effectLst/>
          </p:spPr>
          <p:txBody>
            <a:bodyPr wrap="none" anchor="ctr"/>
            <a:lstStyle/>
            <a:p>
              <a:pPr marL="908050" marR="0" lvl="0" indent="-43688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zh-CN" sz="2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EHS</a:t>
              </a:r>
              <a:r>
                <a:rPr kumimoji="0" lang="zh-CN" altLang="en-US" sz="2600" b="1" i="0" u="none" strike="noStrike" kern="1200" cap="none" spc="0" normalizeH="0" baseline="0" noProof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管理体系内容</a:t>
              </a:r>
              <a:endParaRPr kumimoji="0" lang="zh-CN" altLang="en-US" sz="2600" b="1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188" name="AutoShape 12"/>
            <p:cNvSpPr/>
            <p:nvPr>
              <p:custDataLst>
                <p:tags r:id="rId2"/>
              </p:custDataLst>
            </p:nvPr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buClr>
                  <a:schemeClr val="accent2"/>
                </a:buClr>
                <a:buNone/>
              </a:pPr>
              <a:endParaRPr lang="zh-CN" altLang="zh-CN" sz="26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90" name="Text Box 14"/>
            <p:cNvSpPr txBox="1"/>
            <p:nvPr>
              <p:custDataLst>
                <p:tags r:id="rId3"/>
              </p:custDataLst>
            </p:nvPr>
          </p:nvSpPr>
          <p:spPr>
            <a:xfrm>
              <a:off x="1340" y="1886"/>
              <a:ext cx="331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None/>
              </a:pPr>
              <a:r>
                <a:rPr lang="zh-CN" altLang="en-US" sz="2400" b="1" dirty="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rPr>
                <a:t>二</a:t>
              </a:r>
              <a:endParaRPr lang="zh-CN" altLang="en-US" sz="2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89" name="Text Box 13"/>
            <p:cNvSpPr txBox="1"/>
            <p:nvPr/>
          </p:nvSpPr>
          <p:spPr>
            <a:xfrm>
              <a:off x="1680" y="1934"/>
              <a:ext cx="2160" cy="310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None/>
              </a:pPr>
              <a:endParaRPr lang="zh-CN" altLang="zh-CN" sz="2600" b="1" dirty="0">
                <a:solidFill>
                  <a:srgbClr val="66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4" name="Group 15"/>
          <p:cNvGrpSpPr/>
          <p:nvPr/>
        </p:nvGrpSpPr>
        <p:grpSpPr>
          <a:xfrm>
            <a:off x="3900488" y="3284538"/>
            <a:ext cx="4391025" cy="614803"/>
            <a:chOff x="1296" y="1824"/>
            <a:chExt cx="2976" cy="432"/>
          </a:xfrm>
        </p:grpSpPr>
        <p:sp>
          <p:nvSpPr>
            <p:cNvPr id="5" name="AutoShape 16"/>
            <p:cNvSpPr>
              <a:spLocks noChangeArrowheads="1"/>
            </p:cNvSpPr>
            <p:nvPr>
              <p:custDataLst>
                <p:tags r:id="rId4"/>
              </p:custDataLst>
            </p:nvPr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E30000"/>
                </a:gs>
                <a:gs pos="100000">
                  <a:srgbClr val="760303"/>
                </a:gs>
              </a:gsLst>
              <a:lin ang="5400000" scaled="0"/>
            </a:gradFill>
            <a:ln w="12700" algn="ctr">
              <a:solidFill>
                <a:schemeClr val="lt1"/>
              </a:solidFill>
              <a:round/>
            </a:ln>
            <a:effectLst/>
          </p:spPr>
          <p:txBody>
            <a:bodyPr wrap="none" anchor="ctr"/>
            <a:lstStyle/>
            <a:p>
              <a:pPr marL="908050" marR="0" lvl="0" indent="-43688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常见危险状态处理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184" name="AutoShape 17"/>
            <p:cNvSpPr/>
            <p:nvPr>
              <p:custDataLst>
                <p:tags r:id="rId5"/>
              </p:custDataLst>
            </p:nvPr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endParaRPr lang="zh-CN" altLang="zh-CN" sz="26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86" name="Text Box 19"/>
            <p:cNvSpPr txBox="1"/>
            <p:nvPr>
              <p:custDataLst>
                <p:tags r:id="rId6"/>
              </p:custDataLst>
            </p:nvPr>
          </p:nvSpPr>
          <p:spPr>
            <a:xfrm>
              <a:off x="1337" y="1886"/>
              <a:ext cx="331" cy="323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None/>
              </a:pPr>
              <a:r>
                <a:rPr lang="zh-CN" altLang="en-US" sz="2400" b="1" dirty="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rPr>
                <a:t>三</a:t>
              </a:r>
              <a:endParaRPr lang="zh-CN" altLang="en-US" sz="2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6" name="Group 15"/>
          <p:cNvGrpSpPr/>
          <p:nvPr/>
        </p:nvGrpSpPr>
        <p:grpSpPr>
          <a:xfrm>
            <a:off x="3900488" y="4005263"/>
            <a:ext cx="4391025" cy="685800"/>
            <a:chOff x="1296" y="1824"/>
            <a:chExt cx="2976" cy="432"/>
          </a:xfrm>
        </p:grpSpPr>
        <p:sp>
          <p:nvSpPr>
            <p:cNvPr id="390160" name="AutoShape 16"/>
            <p:cNvSpPr>
              <a:spLocks noChangeArrowheads="1"/>
            </p:cNvSpPr>
            <p:nvPr>
              <p:custDataLst>
                <p:tags r:id="rId7"/>
              </p:custDataLst>
            </p:nvPr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12D86"/>
                </a:gs>
                <a:gs pos="100000">
                  <a:srgbClr val="0E2557"/>
                </a:gs>
              </a:gsLst>
              <a:lin ang="5400000" scaled="0"/>
            </a:gradFill>
            <a:ln w="12700" algn="ctr">
              <a:solidFill>
                <a:schemeClr val="lt1"/>
              </a:solidFill>
              <a:round/>
            </a:ln>
            <a:effectLst/>
          </p:spPr>
          <p:txBody>
            <a:bodyPr wrap="none" anchor="ctr"/>
            <a:lstStyle/>
            <a:p>
              <a:pPr marL="908050" marR="0" lvl="0" indent="-43688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消防安全知识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180" name="AutoShape 17"/>
            <p:cNvSpPr/>
            <p:nvPr>
              <p:custDataLst>
                <p:tags r:id="rId8"/>
              </p:custDataLst>
            </p:nvPr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endParaRPr lang="zh-CN" altLang="zh-CN" sz="26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82" name="Text Box 19"/>
            <p:cNvSpPr txBox="1"/>
            <p:nvPr>
              <p:custDataLst>
                <p:tags r:id="rId9"/>
              </p:custDataLst>
            </p:nvPr>
          </p:nvSpPr>
          <p:spPr>
            <a:xfrm>
              <a:off x="1340" y="1886"/>
              <a:ext cx="331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None/>
              </a:pPr>
              <a:r>
                <a:rPr lang="zh-CN" altLang="en-US" sz="2400" b="1" dirty="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rPr>
                <a:t>四</a:t>
              </a:r>
              <a:endParaRPr lang="zh-CN" altLang="en-US" sz="2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7" name="Group 15"/>
          <p:cNvGrpSpPr/>
          <p:nvPr/>
        </p:nvGrpSpPr>
        <p:grpSpPr>
          <a:xfrm>
            <a:off x="3900488" y="4797425"/>
            <a:ext cx="4391025" cy="685800"/>
            <a:chOff x="1296" y="1824"/>
            <a:chExt cx="2976" cy="432"/>
          </a:xfrm>
        </p:grpSpPr>
        <p:sp>
          <p:nvSpPr>
            <p:cNvPr id="23" name="AutoShape 16"/>
            <p:cNvSpPr>
              <a:spLocks noChangeArrowheads="1"/>
            </p:cNvSpPr>
            <p:nvPr>
              <p:custDataLst>
                <p:tags r:id="rId10"/>
              </p:custDataLst>
            </p:nvPr>
          </p:nvSpPr>
          <p:spPr bwMode="gray">
            <a:xfrm>
              <a:off x="1536" y="1899"/>
              <a:ext cx="2736" cy="288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7B32B2"/>
                </a:gs>
                <a:gs pos="100000">
                  <a:srgbClr val="401A5D"/>
                </a:gs>
              </a:gsLst>
              <a:lin ang="5400000" scaled="0"/>
            </a:gradFill>
            <a:ln w="12700" algn="ctr">
              <a:solidFill>
                <a:schemeClr val="lt1"/>
              </a:solidFill>
              <a:round/>
            </a:ln>
            <a:effectLst/>
          </p:spPr>
          <p:txBody>
            <a:bodyPr wrap="none" anchor="ctr"/>
            <a:lstStyle/>
            <a:p>
              <a:pPr marL="908050" marR="0" lvl="0" indent="-43688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+mn-cs"/>
                </a:rPr>
                <a:t>用电安全知识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+mn-cs"/>
              </a:endParaRPr>
            </a:p>
          </p:txBody>
        </p:sp>
        <p:sp>
          <p:nvSpPr>
            <p:cNvPr id="7176" name="AutoShape 17"/>
            <p:cNvSpPr/>
            <p:nvPr>
              <p:custDataLst>
                <p:tags r:id="rId11"/>
              </p:custDataLst>
            </p:nvPr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endParaRPr lang="zh-CN" altLang="zh-CN" sz="26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78" name="Text Box 19"/>
            <p:cNvSpPr txBox="1"/>
            <p:nvPr>
              <p:custDataLst>
                <p:tags r:id="rId12"/>
              </p:custDataLst>
            </p:nvPr>
          </p:nvSpPr>
          <p:spPr>
            <a:xfrm>
              <a:off x="1340" y="1886"/>
              <a:ext cx="331" cy="290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None/>
              </a:pPr>
              <a:r>
                <a:rPr lang="zh-CN" altLang="en-US" sz="2400" b="1" dirty="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rPr>
                <a:t>五</a:t>
              </a:r>
              <a:endParaRPr lang="zh-CN" altLang="en-US" sz="2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grpSp>
        <p:nvGrpSpPr>
          <p:cNvPr id="2" name="Group 5"/>
          <p:cNvGrpSpPr/>
          <p:nvPr/>
        </p:nvGrpSpPr>
        <p:grpSpPr>
          <a:xfrm>
            <a:off x="3900488" y="1773238"/>
            <a:ext cx="4391025" cy="647364"/>
            <a:chOff x="1296" y="1824"/>
            <a:chExt cx="2976" cy="456"/>
          </a:xfrm>
        </p:grpSpPr>
        <p:sp>
          <p:nvSpPr>
            <p:cNvPr id="390150" name="AutoShape 6"/>
            <p:cNvSpPr>
              <a:spLocks noChangeArrowheads="1"/>
            </p:cNvSpPr>
            <p:nvPr>
              <p:custDataLst>
                <p:tags r:id="rId13"/>
              </p:custDataLst>
            </p:nvPr>
          </p:nvSpPr>
          <p:spPr bwMode="gray">
            <a:xfrm>
              <a:off x="1536" y="1899"/>
              <a:ext cx="2736" cy="290"/>
            </a:xfrm>
            <a:prstGeom prst="roundRect">
              <a:avLst>
                <a:gd name="adj" fmla="val 16667"/>
              </a:avLst>
            </a:prstGeom>
            <a:gradFill rotWithShape="1">
              <a:gsLst>
                <a:gs pos="0">
                  <a:srgbClr val="007BD3"/>
                </a:gs>
                <a:gs pos="100000">
                  <a:srgbClr val="034373"/>
                </a:gs>
              </a:gsLst>
              <a:lin ang="5400000" scaled="0"/>
            </a:gradFill>
            <a:ln w="12700" algn="ctr">
              <a:solidFill>
                <a:schemeClr val="lt1"/>
              </a:solidFill>
              <a:round/>
            </a:ln>
            <a:effectLst/>
          </p:spPr>
          <p:txBody>
            <a:bodyPr wrap="none" anchor="ctr"/>
            <a:lstStyle/>
            <a:p>
              <a:pPr marL="908050" marR="0" lvl="0" indent="-43688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accent2"/>
                </a:buClr>
                <a:buSzTx/>
                <a:buFont typeface="Wingdings" panose="05000000000000000000" pitchFamily="2" charset="2"/>
                <a:buNone/>
                <a:defRPr/>
              </a:pPr>
              <a:r>
                <a:rPr kumimoji="0" lang="en-US" altLang="zh-CN" sz="2600" b="1" i="0" u="none" strike="noStrike" kern="1200" cap="none" spc="0" normalizeH="0" baseline="0" noProof="0" dirty="0" err="1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EHS</a:t>
              </a:r>
              <a:r>
                <a:rPr kumimoji="0" lang="zh-CN" altLang="en-US" sz="2600" b="1" i="0" u="none" strike="noStrike" kern="1200" cap="none" spc="0" normalizeH="0" baseline="0" noProof="0" dirty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  <a:latin typeface="微软雅黑" panose="020B0503020204020204" charset="-122"/>
                  <a:ea typeface="微软雅黑" panose="020B0503020204020204" charset="-122"/>
                  <a:cs typeface="微软雅黑" panose="020B0503020204020204" charset="-122"/>
                </a:rPr>
                <a:t>管理体系介绍</a:t>
              </a:r>
              <a:endParaRPr kumimoji="0" lang="zh-CN" altLang="en-US" sz="26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</a:endParaRPr>
            </a:p>
          </p:txBody>
        </p:sp>
        <p:sp>
          <p:nvSpPr>
            <p:cNvPr id="7192" name="AutoShape 7"/>
            <p:cNvSpPr/>
            <p:nvPr>
              <p:custDataLst>
                <p:tags r:id="rId14"/>
              </p:custDataLst>
            </p:nvPr>
          </p:nvSpPr>
          <p:spPr>
            <a:xfrm>
              <a:off x="1296" y="1824"/>
              <a:ext cx="432" cy="432"/>
            </a:xfrm>
            <a:prstGeom prst="diamond">
              <a:avLst/>
            </a:prstGeom>
            <a:solidFill>
              <a:srgbClr val="C00000"/>
            </a:solidFill>
            <a:ln w="25400" cap="flat" cmpd="sng">
              <a:solidFill>
                <a:schemeClr val="lt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eaLnBrk="1" hangingPunct="1">
                <a:buClr>
                  <a:schemeClr val="accent2"/>
                </a:buClr>
                <a:buFont typeface="Wingdings" panose="05000000000000000000" pitchFamily="2" charset="2"/>
                <a:buChar char="n"/>
              </a:pPr>
              <a:endParaRPr lang="zh-CN" altLang="zh-CN" sz="2600" b="1" dirty="0">
                <a:solidFill>
                  <a:schemeClr val="dk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94" name="Text Box 9"/>
            <p:cNvSpPr txBox="1"/>
            <p:nvPr>
              <p:custDataLst>
                <p:tags r:id="rId15"/>
              </p:custDataLst>
            </p:nvPr>
          </p:nvSpPr>
          <p:spPr>
            <a:xfrm>
              <a:off x="1339" y="1886"/>
              <a:ext cx="331" cy="324"/>
            </a:xfrm>
            <a:prstGeom prst="rect">
              <a:avLst/>
            </a:prstGeom>
            <a:noFill/>
            <a:ln w="9525">
              <a:noFill/>
            </a:ln>
          </p:spPr>
          <p:txBody>
            <a:bodyPr wrap="none"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None/>
              </a:pPr>
              <a:r>
                <a:rPr lang="zh-CN" altLang="en-US" sz="2400" b="1" dirty="0">
                  <a:solidFill>
                    <a:schemeClr val="lt1"/>
                  </a:solidFill>
                  <a:latin typeface="微软雅黑" panose="020B0503020204020204" charset="-122"/>
                  <a:ea typeface="微软雅黑" panose="020B0503020204020204" charset="-122"/>
                </a:rPr>
                <a:t>一</a:t>
              </a:r>
              <a:endParaRPr lang="zh-CN" altLang="en-US" sz="2400" b="1" dirty="0">
                <a:solidFill>
                  <a:schemeClr val="lt1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  <p:sp>
          <p:nvSpPr>
            <p:cNvPr id="7193" name="Text Box 8"/>
            <p:cNvSpPr txBox="1"/>
            <p:nvPr/>
          </p:nvSpPr>
          <p:spPr>
            <a:xfrm>
              <a:off x="1680" y="1934"/>
              <a:ext cx="2160" cy="346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>
              <a:lvl1pPr marL="469900" indent="-46990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30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908050" indent="-43688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600">
                  <a:solidFill>
                    <a:schemeClr val="tx1"/>
                  </a:solidFill>
                  <a:latin typeface="+mn-lt"/>
                  <a:ea typeface="+mn-ea"/>
                </a:defRPr>
              </a:lvl2pPr>
              <a:lvl3pPr marL="1304925" indent="-395605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o"/>
                <a:defRPr sz="2300">
                  <a:solidFill>
                    <a:schemeClr val="tx1"/>
                  </a:solidFill>
                  <a:latin typeface="+mn-lt"/>
                  <a:ea typeface="+mn-ea"/>
                </a:defRPr>
              </a:lvl3pPr>
              <a:lvl4pPr marL="1694180" indent="-387350" algn="l" rtl="0" eaLnBrk="0" fontAlgn="base" hangingPunct="0">
                <a:spcBef>
                  <a:spcPct val="20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n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4pPr>
              <a:lvl5pPr marL="2094230" indent="-398780" algn="l" rtl="0" eaLnBrk="0" fontAlgn="base" hangingPunct="0">
                <a:spcBef>
                  <a:spcPct val="25000"/>
                </a:spcBef>
                <a:spcAft>
                  <a:spcPct val="0"/>
                </a:spcAft>
                <a:buClr>
                  <a:srgbClr val="F27402"/>
                </a:buClr>
                <a:buFont typeface="Wingdings" panose="05000000000000000000" pitchFamily="2" charset="2"/>
                <a:buChar char="§"/>
                <a:defRPr sz="2000">
                  <a:solidFill>
                    <a:schemeClr val="tx1"/>
                  </a:solidFill>
                  <a:latin typeface="+mn-lt"/>
                  <a:ea typeface="+mn-ea"/>
                </a:defRPr>
              </a:lvl5pPr>
            </a:lstStyle>
            <a:p>
              <a:pPr marL="0" lvl="0" indent="0" algn="ctr">
                <a:spcBef>
                  <a:spcPct val="0"/>
                </a:spcBef>
                <a:buClrTx/>
                <a:buNone/>
              </a:pPr>
              <a:endParaRPr lang="zh-CN" altLang="zh-CN" sz="2600" b="1" dirty="0">
                <a:solidFill>
                  <a:srgbClr val="6600FF"/>
                </a:solidFill>
                <a:latin typeface="微软雅黑" panose="020B0503020204020204" charset="-122"/>
                <a:ea typeface="微软雅黑" panose="020B0503020204020204" charset="-122"/>
              </a:endParaRPr>
            </a:p>
          </p:txBody>
        </p:sp>
      </p:grpSp>
      <p:sp>
        <p:nvSpPr>
          <p:cNvPr id="8" name="文本框 7"/>
          <p:cNvSpPr txBox="1"/>
          <p:nvPr/>
        </p:nvSpPr>
        <p:spPr>
          <a:xfrm>
            <a:off x="5372735" y="620395"/>
            <a:ext cx="144589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4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目</a:t>
            </a:r>
            <a:r>
              <a:rPr lang="en-US" altLang="zh-CN" sz="4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 </a:t>
            </a:r>
            <a:r>
              <a:rPr lang="zh-CN" altLang="en-US" sz="4000" b="1">
                <a:gradFill>
                  <a:gsLst>
                    <a:gs pos="0">
                      <a:srgbClr val="E30000"/>
                    </a:gs>
                    <a:gs pos="100000">
                      <a:srgbClr val="760303"/>
                    </a:gs>
                  </a:gsLst>
                  <a:lin scaled="0"/>
                </a:gradFill>
                <a:latin typeface="微软雅黑" panose="020B0503020204020204" charset="-122"/>
                <a:ea typeface="微软雅黑" panose="020B0503020204020204" charset="-122"/>
              </a:rPr>
              <a:t>录</a:t>
            </a:r>
            <a:endParaRPr lang="zh-CN" altLang="en-US" sz="4000" b="1">
              <a:gradFill>
                <a:gsLst>
                  <a:gs pos="0">
                    <a:srgbClr val="E30000"/>
                  </a:gs>
                  <a:gs pos="100000">
                    <a:srgbClr val="760303"/>
                  </a:gs>
                </a:gsLst>
                <a:lin scaled="0"/>
              </a:gradFill>
              <a:latin typeface="微软雅黑" panose="020B0503020204020204" charset="-122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/>
          </p:cNvSpPr>
          <p:nvPr>
            <p:ph type="body" idx="4294967295"/>
          </p:nvPr>
        </p:nvSpPr>
        <p:spPr>
          <a:xfrm>
            <a:off x="2024063" y="1916113"/>
            <a:ext cx="8229600" cy="4013200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32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立即疏散无关人员，并对泄漏区域隔离；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避免物质遇到火源燃烧；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穿戴合适的个人防护装备处理泄漏物；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少量泄漏用消防沙或碎布吸收，并移至安全地区；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大量时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，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则用消防沙或碎布阻止蔓延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，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并用泵抽入可密封的金属桶内</a:t>
            </a:r>
            <a:r>
              <a:rPr lang="zh-TW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，</a:t>
            </a: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严禁冲洗进污水管道。</a:t>
            </a:r>
            <a:endParaRPr lang="en-US" altLang="zh-CN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endParaRPr lang="en-US" altLang="zh-CN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7587" name="Rectangle 2"/>
          <p:cNvSpPr/>
          <p:nvPr/>
        </p:nvSpPr>
        <p:spPr>
          <a:xfrm>
            <a:off x="20637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5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、化学品泄露的应急处理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7588" name="Rectangle 7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三、常见危险状态处理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7589" name="Line 4"/>
          <p:cNvSpPr/>
          <p:nvPr/>
        </p:nvSpPr>
        <p:spPr>
          <a:xfrm>
            <a:off x="1992313" y="1773238"/>
            <a:ext cx="53276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4"/>
          <p:cNvSpPr/>
          <p:nvPr>
            <p:custDataLst>
              <p:tags r:id="rId1"/>
            </p:custDataLst>
          </p:nvPr>
        </p:nvSpPr>
        <p:spPr>
          <a:xfrm>
            <a:off x="3575368" y="2640330"/>
            <a:ext cx="1008062" cy="9382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zh-CN" altLang="en-US" sz="4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四</a:t>
            </a:r>
            <a:endParaRPr lang="zh-CN" altLang="en-US" sz="48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9635" name="Rectangle 5"/>
          <p:cNvSpPr/>
          <p:nvPr/>
        </p:nvSpPr>
        <p:spPr>
          <a:xfrm>
            <a:off x="4728210" y="2640330"/>
            <a:ext cx="3939540" cy="93535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en-US" sz="4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消防安全知识</a:t>
            </a:r>
            <a:endParaRPr lang="zh-CN" altLang="en-US" sz="48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、消防工作的方针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1683" name="Rectangle 5"/>
          <p:cNvSpPr/>
          <p:nvPr>
            <p:custDataLst>
              <p:tags r:id="rId1"/>
            </p:custDataLst>
          </p:nvPr>
        </p:nvSpPr>
        <p:spPr>
          <a:xfrm>
            <a:off x="2782888" y="2565400"/>
            <a:ext cx="6840537" cy="935038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en-US" sz="4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　预防为主，防消结合</a:t>
            </a:r>
            <a:endParaRPr lang="zh-CN" altLang="en-US" sz="48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1684" name="Rectangle 12" descr="蓝色面巾纸"/>
          <p:cNvSpPr/>
          <p:nvPr>
            <p:custDataLst>
              <p:tags r:id="rId2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四、消防安全知识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1685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992313" y="908050"/>
            <a:ext cx="8229600" cy="647700"/>
          </a:xfrm>
        </p:spPr>
        <p:txBody>
          <a:bodyPr vert="horz" wrap="square" lIns="91440" tIns="45720" rIns="91440" bIns="45720" anchor="ctr" anchorCtr="0"/>
          <a:lstStyle/>
          <a:p>
            <a:br>
              <a:rPr lang="en-US" altLang="zh-CN" sz="3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</a:br>
            <a:r>
              <a:rPr lang="en-US" altLang="zh-CN" sz="3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 </a:t>
            </a:r>
            <a:r>
              <a:rPr lang="en-US" altLang="zh-CN" sz="32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32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、燃烧的条件</a:t>
            </a:r>
            <a:br>
              <a:rPr lang="zh-CN" altLang="en-US" sz="32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</a:br>
            <a:endParaRPr lang="zh-CN" altLang="en-US" sz="32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3731" name="Rectangle 3"/>
          <p:cNvSpPr>
            <a:spLocks noGrp="1"/>
          </p:cNvSpPr>
          <p:nvPr>
            <p:ph idx="1"/>
          </p:nvPr>
        </p:nvSpPr>
        <p:spPr>
          <a:xfrm>
            <a:off x="1992313" y="1844675"/>
            <a:ext cx="4114800" cy="649288"/>
          </a:xfrm>
        </p:spPr>
        <p:txBody>
          <a:bodyPr vert="horz" wrap="square" lIns="91440" tIns="45720" rIns="91440" bIns="45720" anchor="t" anchorCtr="0"/>
          <a:lstStyle/>
          <a:p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物质燃烧三要素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endParaRPr lang="zh-CN" altLang="en-US" sz="3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None/>
            </a:pPr>
            <a:endParaRPr lang="zh-CN" altLang="en-US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endParaRPr lang="zh-CN" altLang="en-US" sz="3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endParaRPr lang="zh-CN" altLang="en-US" sz="3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endParaRPr lang="zh-CN" altLang="en-US" sz="3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None/>
            </a:pPr>
            <a:endParaRPr lang="zh-CN" altLang="en-US" sz="3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73732" name="Picture 5" descr="2010102002580458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2313" y="2852738"/>
            <a:ext cx="3643312" cy="28098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73733" name="Rectangle 6"/>
          <p:cNvSpPr/>
          <p:nvPr/>
        </p:nvSpPr>
        <p:spPr>
          <a:xfrm>
            <a:off x="5591175" y="2320925"/>
            <a:ext cx="4475163" cy="453707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469900" lvl="0" indent="-469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助燃物：主要有空气中的氧气（含量大 于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20%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），各种氧化剂；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469900" lvl="0" indent="-469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可燃物：包括气体、液体、固体；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469900" lvl="0" indent="-4699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着火源：明火、电火花、静电、冲击与摩擦火花、自燃发热、高温管道及容器表面、绝热压缩、光热射线 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3734" name="Rectangle 12" descr="蓝色面巾纸"/>
          <p:cNvSpPr/>
          <p:nvPr>
            <p:custDataLst>
              <p:tags r:id="rId3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4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四、消防安全知识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3735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/>
          </p:cNvSpPr>
          <p:nvPr>
            <p:ph type="title"/>
          </p:nvPr>
        </p:nvSpPr>
        <p:spPr>
          <a:xfrm>
            <a:off x="1919288" y="908050"/>
            <a:ext cx="8229600" cy="6477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3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、燃烧的类型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5779" name="Rectangle 3"/>
          <p:cNvSpPr>
            <a:spLocks noGrp="1"/>
          </p:cNvSpPr>
          <p:nvPr>
            <p:ph idx="1"/>
          </p:nvPr>
        </p:nvSpPr>
        <p:spPr>
          <a:xfrm>
            <a:off x="1981200" y="1916113"/>
            <a:ext cx="8362950" cy="4537075"/>
          </a:xfrm>
        </p:spPr>
        <p:txBody>
          <a:bodyPr vert="horz" wrap="square" lIns="91440" tIns="45720" rIns="91440" bIns="45720" anchor="t" anchorCtr="0"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燃烧可分为闪燃、自燃和点燃等几种；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闪燃：在液体表面上能产生足够的可燃蒸汽，遇火能产生一闪即灭的燃烧现象；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自燃：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、本身自燃是由于物质内部所产生的物理、化学及生物化学过程产生热量，积累不散，当达到一定温度，就会燃烧。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 受热自燃是由外来热源将可燃物加热，使其整体温度达到自燃温度，未与明火接触就发生燃烧。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点燃：亦称强制着火。即可燃物质与明火接触引起燃烧，在火源移除去后仍能保持继续燃烧的现象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5780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四、消防安全知识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5781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2"/>
          <p:cNvSpPr>
            <a:spLocks noGrp="1"/>
          </p:cNvSpPr>
          <p:nvPr>
            <p:ph type="title"/>
          </p:nvPr>
        </p:nvSpPr>
        <p:spPr>
          <a:xfrm>
            <a:off x="1992313" y="908050"/>
            <a:ext cx="8229600" cy="6477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4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、火灾的分类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7827" name="Rectangle 3"/>
          <p:cNvSpPr>
            <a:spLocks noGrp="1"/>
          </p:cNvSpPr>
          <p:nvPr>
            <p:ph idx="1"/>
          </p:nvPr>
        </p:nvSpPr>
        <p:spPr>
          <a:xfrm>
            <a:off x="2208213" y="1916113"/>
            <a:ext cx="8064500" cy="4537075"/>
          </a:xfrm>
        </p:spPr>
        <p:txBody>
          <a:bodyPr vert="horz" wrap="square" lIns="91440" tIns="45720" rIns="91440" bIns="45720" anchor="t" anchorCtr="0"/>
          <a:lstStyle/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火灾：在时间或空间上失去控制的燃烧所造成的灾害 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燃烧的类型：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A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类：指含碳固体物料火灾，如木材、棉毛、麻、纸张等燃烧的火灾。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B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类：指液体火灾和可熔化的固体物质火灾，如汽油、煤油、柴油、甲醇等燃烧的火灾。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C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类：指气体火灾，如煤气、天然气、甲烷等燃烧的火灾。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D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类：指金属火灾，如钾、钠、镁等燃烧的火灾。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Font typeface="Wingdings" panose="05000000000000000000" pitchFamily="2" charset="2"/>
              <a:buChar char="ü"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E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电气火灾。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7828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四、消防安全知识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7829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2"/>
          <p:cNvSpPr>
            <a:spLocks noGrp="1"/>
          </p:cNvSpPr>
          <p:nvPr>
            <p:ph type="title"/>
          </p:nvPr>
        </p:nvSpPr>
        <p:spPr>
          <a:xfrm>
            <a:off x="1992313" y="908050"/>
            <a:ext cx="8229600" cy="6477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5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、易燃易爆物火灾特点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9875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>
              <a:buBlip>
                <a:blip r:embed="rId1"/>
              </a:buBlip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爆炸危险性大；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Blip>
                <a:blip r:embed="rId1"/>
              </a:buBlip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燃烧速度快、蔓延迅速、易形成大面积燃烧；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Blip>
                <a:blip r:embed="rId1"/>
              </a:buBlip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易发生多次复燃或多次爆炸；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Blip>
                <a:blip r:embed="rId1"/>
              </a:buBlip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易形成立体火灾；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Blip>
                <a:blip r:embed="rId1"/>
              </a:buBlip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可燃气体及可燃、易燃液体燃烧蔓延方向往往是其扩散的相反方向；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Blip>
                <a:blip r:embed="rId1"/>
              </a:buBlip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常伴有有毒、腐蚀性物质的产生，易造成伤亡事故。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Blip>
                <a:blip r:embed="rId1"/>
              </a:buBlip>
            </a:pP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9876" name="Rectangle 12" descr="蓝色面巾纸"/>
          <p:cNvSpPr/>
          <p:nvPr>
            <p:custDataLst>
              <p:tags r:id="rId2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四、消防安全知识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9877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/>
          </p:cNvSpPr>
          <p:nvPr>
            <p:ph type="title"/>
          </p:nvPr>
        </p:nvSpPr>
        <p:spPr>
          <a:xfrm>
            <a:off x="1992313" y="981075"/>
            <a:ext cx="8229600" cy="6477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、防火防爆措施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1923" name="Rectangle 3"/>
          <p:cNvSpPr>
            <a:spLocks noGrp="1"/>
          </p:cNvSpPr>
          <p:nvPr>
            <p:ph idx="1"/>
          </p:nvPr>
        </p:nvSpPr>
        <p:spPr>
          <a:xfrm>
            <a:off x="2074863" y="1989138"/>
            <a:ext cx="8064500" cy="4248150"/>
          </a:xfrm>
        </p:spPr>
        <p:txBody>
          <a:bodyPr vert="horz" wrap="square" lIns="91440" tIns="45720" rIns="91440" bIns="45720" anchor="t" anchorCtr="0"/>
          <a:lstStyle/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防火防爆的根本性措施：</a:t>
            </a:r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工艺革新，以不燃物或者难燃物代替可燃物或易燃物，以燃爆危险性小的物质代替危险性大的物质；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生产设备及系统密闭化，及时排除跑、冒、滴、漏现象；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采取通风除尘措施，确保可燃物浓度控制在爆炸下限以下；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设置可燃气体浓度检测自动报警仪器；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对反应易冲料岗位设置紧急冷却和放料装置；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带压设备设置安全阀，以防超压引起爆炸。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1924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四、消防安全知识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1925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/>
          </p:cNvSpPr>
          <p:nvPr>
            <p:ph type="title"/>
          </p:nvPr>
        </p:nvSpPr>
        <p:spPr>
          <a:xfrm>
            <a:off x="1992313" y="908050"/>
            <a:ext cx="8229600" cy="6477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6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、防火防爆措施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3971" name="Rectangle 3"/>
          <p:cNvSpPr>
            <a:spLocks noGrp="1"/>
          </p:cNvSpPr>
          <p:nvPr>
            <p:ph idx="1"/>
          </p:nvPr>
        </p:nvSpPr>
        <p:spPr/>
        <p:txBody>
          <a:bodyPr vert="horz" wrap="square" lIns="91440" tIns="45720" rIns="91440" bIns="45720" anchor="t" anchorCtr="0"/>
          <a:lstStyle/>
          <a:p>
            <a:pPr marL="495300" indent="-4953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带压设备设置安全阀，以防超压引起爆炸。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495300" indent="-4953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易燃易爆物料的输送时，采用惰性气体保护，降低或消除燃爆危险性。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495300" indent="-4953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加强检修明火作业管理，实行动火签证制度。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495300" indent="-4953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对高温设备表面进行保温或隔热，禁止在高温表面烘烤衣物。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495300" indent="-4953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易燃易爆区内电气设备选用防爆型。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495300" indent="-4953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对易燃易爆场所内的设备、管道等进行静电接地保护。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495300" indent="-495300"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设置防雷保护装置，预防雷电火花引发火灾爆炸事故。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3972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四、消防安全知识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3973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/>
          </p:cNvSpPr>
          <p:nvPr>
            <p:ph type="title"/>
          </p:nvPr>
        </p:nvSpPr>
        <p:spPr>
          <a:xfrm>
            <a:off x="1919288" y="908050"/>
            <a:ext cx="8229600" cy="6477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7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、火灾的扑救</a:t>
            </a:r>
            <a:r>
              <a:rPr lang="zh-CN" altLang="en-US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</a:t>
            </a:r>
            <a:endParaRPr lang="zh-CN" altLang="en-US" sz="34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6019" name="Rectangle 3"/>
          <p:cNvSpPr>
            <a:spLocks noGrp="1"/>
          </p:cNvSpPr>
          <p:nvPr>
            <p:ph idx="1"/>
          </p:nvPr>
        </p:nvSpPr>
        <p:spPr>
          <a:xfrm>
            <a:off x="2219325" y="1916113"/>
            <a:ext cx="7704138" cy="4537075"/>
          </a:xfrm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灭火原理：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防止燃烧三要素的同时存在，消除三要素中的其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中一个。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None/>
            </a:pPr>
            <a:endParaRPr lang="zh-CN" altLang="en-US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灭火的战术原则：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None/>
            </a:pPr>
            <a:r>
              <a:rPr lang="zh-CN" altLang="en-US" sz="28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先控制、后消灭；先救人、后救物。</a:t>
            </a:r>
            <a:endParaRPr lang="zh-CN" altLang="en-US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6020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四、消防安全知识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6021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5"/>
          <p:cNvSpPr/>
          <p:nvPr>
            <p:custDataLst>
              <p:tags r:id="rId1"/>
            </p:custDataLst>
          </p:nvPr>
        </p:nvSpPr>
        <p:spPr>
          <a:xfrm>
            <a:off x="2999105" y="2852738"/>
            <a:ext cx="827088" cy="1008062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en-US" sz="4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一</a:t>
            </a:r>
            <a:endParaRPr lang="zh-CN" altLang="en-US" sz="48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0243" name="Rectangle 5"/>
          <p:cNvSpPr/>
          <p:nvPr/>
        </p:nvSpPr>
        <p:spPr>
          <a:xfrm>
            <a:off x="3935730" y="2853055"/>
            <a:ext cx="5203190" cy="100774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4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4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管理体系介绍</a:t>
            </a:r>
            <a:endParaRPr lang="zh-CN" altLang="en-US" sz="48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/>
          </p:cNvSpPr>
          <p:nvPr>
            <p:ph type="title"/>
          </p:nvPr>
        </p:nvSpPr>
        <p:spPr>
          <a:xfrm>
            <a:off x="1992313" y="981075"/>
            <a:ext cx="8229600" cy="647700"/>
          </a:xfrm>
        </p:spPr>
        <p:txBody>
          <a:bodyPr vert="horz" wrap="square" lIns="91440" tIns="45720" rIns="91440" bIns="45720" anchor="ctr" anchorCtr="0"/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7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、火灾的扑救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   </a:t>
            </a:r>
            <a:r>
              <a:rPr lang="zh-CN" altLang="en-US" sz="18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灭火的方法</a:t>
            </a:r>
            <a:endParaRPr lang="zh-CN" altLang="en-US" sz="18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8067" name="Rectangle 3"/>
          <p:cNvSpPr>
            <a:spLocks noGrp="1"/>
          </p:cNvSpPr>
          <p:nvPr>
            <p:ph idx="1"/>
          </p:nvPr>
        </p:nvSpPr>
        <p:spPr>
          <a:xfrm>
            <a:off x="2063750" y="1700213"/>
            <a:ext cx="7561263" cy="4537075"/>
          </a:xfrm>
        </p:spPr>
        <p:txBody>
          <a:bodyPr vert="horz" wrap="square" lIns="91440" tIns="45720" rIns="91440" bIns="45720" anchor="t" anchorCtr="0"/>
          <a:lstStyle/>
          <a:p>
            <a:pPr>
              <a:buNone/>
            </a:pPr>
            <a:endParaRPr lang="en-US" altLang="zh-CN" sz="28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）冷却法：使燃烧物质的温度降低到燃点以下；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）窒息法：断绝氧气的供应，使燃烧区空气含氧量下降到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16%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以下；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3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）隔离法：将可燃物与火源隔开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（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4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）抑制法（中断化学反应法）：也叫化学中断法，是将含氟溴的化学灭火剂喷到燃烧物上，覆盖火焰。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endParaRPr lang="en-US" altLang="zh-CN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8068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四、消防安全知识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8069" name="Line 4"/>
          <p:cNvSpPr/>
          <p:nvPr/>
        </p:nvSpPr>
        <p:spPr>
          <a:xfrm>
            <a:off x="1992313" y="1773238"/>
            <a:ext cx="45354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42073" name="Group 57"/>
          <p:cNvGraphicFramePr>
            <a:graphicFrameLocks noGrp="1"/>
          </p:cNvGraphicFramePr>
          <p:nvPr/>
        </p:nvGraphicFramePr>
        <p:xfrm>
          <a:off x="2063750" y="1916113"/>
          <a:ext cx="8032750" cy="4249420"/>
        </p:xfrm>
        <a:graphic>
          <a:graphicData uri="http://schemas.openxmlformats.org/drawingml/2006/table">
            <a:tbl>
              <a:tblPr/>
              <a:tblGrid>
                <a:gridCol w="1339850"/>
                <a:gridCol w="1337945"/>
                <a:gridCol w="1339215"/>
                <a:gridCol w="1337945"/>
                <a:gridCol w="1339850"/>
                <a:gridCol w="1337945"/>
              </a:tblGrid>
              <a:tr h="734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火灾类型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灭火器选用</a:t>
                      </a:r>
                      <a:endParaRPr kumimoji="0" lang="zh-CN" alt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A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类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固体物质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B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类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液体物质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C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类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气体物质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D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类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金属物质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E</a:t>
                      </a: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类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带电物质</a:t>
                      </a:r>
                      <a:endParaRPr kumimoji="0" lang="zh-CN" alt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6584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水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7334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altLang="zh-CN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ABC</a:t>
                      </a: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干粉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灭火器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起火初期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73215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二氧化碳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灭火器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但效果不好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低压可用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  <a:tr h="7340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泡沫水基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灭火器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0F2F4"/>
                    </a:solidFill>
                  </a:tcPr>
                </a:tc>
              </a:tr>
              <a:tr h="6572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干沙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zh-CN" alt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可用</a:t>
                      </a:r>
                      <a:endParaRPr kumimoji="0" lang="zh-CN" alt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zh-CN" altLang="zh-CN" sz="18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ahoma" panose="020B0604030504040204" pitchFamily="34" charset="0"/>
                        <a:ea typeface="微软雅黑" panose="020B0503020204020204" charset="-122"/>
                      </a:endParaRPr>
                    </a:p>
                  </a:txBody>
                  <a:tcPr marL="91451" marR="91451" marT="45726" marB="45726"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0E4E9"/>
                    </a:solidFill>
                  </a:tcPr>
                </a:tc>
              </a:tr>
            </a:tbl>
          </a:graphicData>
        </a:graphic>
      </p:graphicFrame>
      <p:sp>
        <p:nvSpPr>
          <p:cNvPr id="90165" name="Rectangle 55"/>
          <p:cNvSpPr/>
          <p:nvPr/>
        </p:nvSpPr>
        <p:spPr>
          <a:xfrm>
            <a:off x="1847850" y="908050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7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、火灾的扑救　</a:t>
            </a:r>
            <a:r>
              <a:rPr lang="zh-CN" altLang="en-US" sz="18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灭火器的选用</a:t>
            </a:r>
            <a:endParaRPr lang="zh-CN" altLang="en-US" sz="18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0166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四、消防安全知识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0167" name="Line 4"/>
          <p:cNvSpPr/>
          <p:nvPr/>
        </p:nvSpPr>
        <p:spPr>
          <a:xfrm>
            <a:off x="1992313" y="1773238"/>
            <a:ext cx="49672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5" name="Picture 6" descr="7"/>
          <p:cNvPicPr>
            <a:picLocks noGrp="1"/>
          </p:cNvPicPr>
          <p:nvPr>
            <p:ph idx="4294967295"/>
          </p:nvPr>
        </p:nvPicPr>
        <p:blipFill>
          <a:blip r:embed="rId1"/>
          <a:srcRect l="9016" t="25093" r="4140" b="44978"/>
          <a:stretch>
            <a:fillRect/>
          </a:stretch>
        </p:blipFill>
        <p:spPr>
          <a:xfrm>
            <a:off x="2063750" y="1844675"/>
            <a:ext cx="8064500" cy="4752975"/>
          </a:xfrm>
        </p:spPr>
      </p:pic>
      <p:sp>
        <p:nvSpPr>
          <p:cNvPr id="92163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7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、火灾的扑救</a:t>
            </a:r>
            <a:r>
              <a:rPr lang="zh-CN" altLang="en-US" sz="38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</a:t>
            </a:r>
            <a:endParaRPr lang="zh-CN" altLang="en-US" sz="38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44037" name="Rectangle 2"/>
          <p:cNvSpPr>
            <a:spLocks noGrp="1"/>
          </p:cNvSpPr>
          <p:nvPr>
            <p:ph type="title" idx="4294967295"/>
            <p:custDataLst>
              <p:tags r:id="rId2"/>
            </p:custDataLst>
          </p:nvPr>
        </p:nvSpPr>
        <p:spPr>
          <a:xfrm>
            <a:off x="4800600" y="1125538"/>
            <a:ext cx="2519363" cy="647700"/>
          </a:xfrm>
        </p:spPr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zh-CN" altLang="en-US" sz="18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灭火器的使用</a:t>
            </a:r>
            <a:endParaRPr lang="zh-CN" altLang="en-US" sz="18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2165" name="Rectangle 12" descr="蓝色面巾纸"/>
          <p:cNvSpPr/>
          <p:nvPr>
            <p:custDataLst>
              <p:tags r:id="rId3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4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四、消防安全知识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2166" name="Line 4"/>
          <p:cNvSpPr/>
          <p:nvPr/>
        </p:nvSpPr>
        <p:spPr>
          <a:xfrm>
            <a:off x="1992313" y="1773238"/>
            <a:ext cx="5040312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7" grpId="0" advAuto="100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7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、火灾的扑救　</a:t>
            </a:r>
            <a:r>
              <a:rPr lang="zh-CN" altLang="en-US" sz="18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灭火器的使用注意</a:t>
            </a:r>
            <a:endParaRPr lang="zh-CN" altLang="en-US" sz="18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4211" name="Rectangle 5"/>
          <p:cNvSpPr/>
          <p:nvPr/>
        </p:nvSpPr>
        <p:spPr>
          <a:xfrm>
            <a:off x="1919288" y="3333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endParaRPr lang="zh-CN" altLang="zh-CN" sz="3400" b="1" dirty="0">
              <a:solidFill>
                <a:srgbClr val="3333FF"/>
              </a:solidFill>
              <a:latin typeface="楷体_GB2312" pitchFamily="49" charset="-122"/>
              <a:ea typeface="楷体_GB2312" pitchFamily="49" charset="-122"/>
            </a:endParaRPr>
          </a:p>
        </p:txBody>
      </p:sp>
      <p:sp>
        <p:nvSpPr>
          <p:cNvPr id="94212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四、消防安全知识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4213" name="Line 4"/>
          <p:cNvSpPr/>
          <p:nvPr/>
        </p:nvSpPr>
        <p:spPr>
          <a:xfrm>
            <a:off x="1992313" y="1773238"/>
            <a:ext cx="5399087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pic>
        <p:nvPicPr>
          <p:cNvPr id="50181" name="Picture 7" descr="C:\Users\H99-201505\Desktop\无11标题.jpg"/>
          <p:cNvPicPr>
            <a:picLocks noGrp="1" noChangeAspect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2351088" y="1844675"/>
            <a:ext cx="7150100" cy="467995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0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058" grpId="0" advAuto="100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/>
          </p:cNvSpPr>
          <p:nvPr>
            <p:ph type="title" idx="4294967295"/>
          </p:nvPr>
        </p:nvSpPr>
        <p:spPr/>
        <p:txBody>
          <a:bodyPr vert="horz" wrap="square" lIns="91440" tIns="45720" rIns="91440" bIns="45720" anchor="ctr" anchorCtr="0"/>
          <a:lstStyle/>
          <a:p>
            <a:pPr eaLnBrk="1" hangingPunct="1"/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7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、火灾的扑救　</a:t>
            </a:r>
            <a:r>
              <a:rPr lang="zh-CN" altLang="en-US" sz="18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消防栓的使用</a:t>
            </a:r>
            <a:endParaRPr lang="zh-CN" altLang="en-US" sz="18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96259" name="图片 5" descr="xfs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381250" y="2000250"/>
            <a:ext cx="6786563" cy="4618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6260" name="Rectangle 12" descr="蓝色面巾纸"/>
          <p:cNvSpPr/>
          <p:nvPr>
            <p:custDataLst>
              <p:tags r:id="rId2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四、消防安全知识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6261" name="Line 4"/>
          <p:cNvSpPr/>
          <p:nvPr/>
        </p:nvSpPr>
        <p:spPr>
          <a:xfrm>
            <a:off x="1992313" y="1773238"/>
            <a:ext cx="51117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0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82" grpId="0" advAuto="100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8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、防止违章动火的六大禁令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8307" name="Rectangle 3"/>
          <p:cNvSpPr>
            <a:spLocks noGrp="1"/>
          </p:cNvSpPr>
          <p:nvPr>
            <p:ph idx="1"/>
            <p:custDataLst>
              <p:tags r:id="rId1"/>
            </p:custDataLst>
          </p:nvPr>
        </p:nvSpPr>
        <p:spPr>
          <a:xfrm>
            <a:off x="1992630" y="2204720"/>
            <a:ext cx="8229600" cy="3440430"/>
          </a:xfrm>
        </p:spPr>
        <p:txBody>
          <a:bodyPr vert="horz" wrap="square" lIns="91440" tIns="45720" rIns="91440" bIns="45720" anchor="t" anchorCtr="0"/>
          <a:lstStyle/>
          <a:p>
            <a:pPr>
              <a:buBlip>
                <a:blip r:embed="rId2"/>
              </a:buBlip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</a:rPr>
              <a:t>没有批准的动火证，任何情况严格禁止动火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</a:rPr>
              <a:t>不与生产系统隔绝，严格禁止动火；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</a:rPr>
              <a:t>不进行清洗、置换合格，严格禁止动火；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</a:rPr>
              <a:t>不把周围易燃物消除，严格禁止动火；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</a:rPr>
              <a:t>没有消防措施，无人监护，严格禁止动火。 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>
              <a:buBlip>
                <a:blip r:embed="rId2"/>
              </a:buBlip>
            </a:pPr>
            <a:r>
              <a:rPr lang="zh-CN" altLang="en-US" sz="2800" b="1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</a:rPr>
              <a:t>不按时作动火分析，严格动火。</a:t>
            </a:r>
            <a:endParaRPr lang="zh-CN" altLang="en-US" sz="2800" b="1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8308" name="Rectangle 12" descr="蓝色面巾纸"/>
          <p:cNvSpPr/>
          <p:nvPr>
            <p:custDataLst>
              <p:tags r:id="rId3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4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四、消防安全知识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8309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5"/>
          <p:cNvSpPr/>
          <p:nvPr/>
        </p:nvSpPr>
        <p:spPr>
          <a:xfrm>
            <a:off x="4512310" y="2708910"/>
            <a:ext cx="4373880" cy="93535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en-US" sz="54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用电安全知识</a:t>
            </a:r>
            <a:endParaRPr lang="zh-CN" altLang="en-US" sz="54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00355" name="Rectangle 4"/>
          <p:cNvSpPr/>
          <p:nvPr>
            <p:custDataLst>
              <p:tags r:id="rId1"/>
            </p:custDataLst>
          </p:nvPr>
        </p:nvSpPr>
        <p:spPr>
          <a:xfrm>
            <a:off x="3359468" y="2708910"/>
            <a:ext cx="1008062" cy="938213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zh-CN" altLang="en-US" sz="54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五</a:t>
            </a:r>
            <a:endParaRPr lang="zh-CN" altLang="en-US" sz="54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02403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" name="Text Box 3"/>
          <p:cNvSpPr txBox="1"/>
          <p:nvPr/>
        </p:nvSpPr>
        <p:spPr>
          <a:xfrm>
            <a:off x="1992313" y="2420620"/>
            <a:ext cx="8229600" cy="119888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spcBef>
                <a:spcPct val="50000"/>
              </a:spcBef>
              <a:buNone/>
            </a:pPr>
            <a:r>
              <a:rPr lang="en-US" altLang="zh-CN" sz="36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       </a:t>
            </a:r>
            <a:r>
              <a:rPr lang="zh-CN" altLang="en-US" sz="36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人体是导体，人体触及带电体时，有电流通过人体，这就是触电。</a:t>
            </a:r>
            <a:endParaRPr lang="zh-CN" altLang="en-US" sz="36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02405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1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、触电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04451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4452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2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、电流对人体的影响因素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" name="Rectangle 3"/>
          <p:cNvSpPr txBox="1">
            <a:spLocks noChangeArrowheads="1"/>
          </p:cNvSpPr>
          <p:nvPr/>
        </p:nvSpPr>
        <p:spPr bwMode="auto">
          <a:xfrm>
            <a:off x="1992313" y="1916113"/>
            <a:ext cx="8229600" cy="4537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95300" marR="0" indent="-4953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电流的大小、通电时间的长短、电流通过人体的部位，等等。</a:t>
            </a:r>
            <a:endParaRPr kumimoji="0" lang="zh-CN" altLang="en-US" sz="2400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95300" marR="0" indent="-4953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另外，有资料标明相同电压的交流电与直流电，交流电对人体危害更大。</a:t>
            </a:r>
            <a:endParaRPr kumimoji="0" lang="en-US" altLang="zh-CN" sz="2400" b="1" kern="120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95300" marR="0" indent="-4953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2400" b="1" kern="120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06499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6500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3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、安全电压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5" name="Rectangle 3"/>
          <p:cNvSpPr txBox="1">
            <a:spLocks noChangeArrowheads="1"/>
          </p:cNvSpPr>
          <p:nvPr/>
        </p:nvSpPr>
        <p:spPr bwMode="auto">
          <a:xfrm>
            <a:off x="1992630" y="2139315"/>
            <a:ext cx="7863840" cy="11525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95300" marR="0" indent="-4953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Char char="Ø"/>
              <a:defRPr/>
            </a:pP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安全电压，是指不致使人直接致死或致残的电压，一般环境条件下允许持续接触的安全特低电压是</a:t>
            </a: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36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伏。</a:t>
            </a:r>
            <a:endParaRPr kumimoji="0" lang="en-US" altLang="zh-CN" sz="2400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95300" marR="0" indent="-4953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Char char="Ø"/>
              <a:defRPr/>
            </a:pPr>
            <a:endParaRPr kumimoji="0" lang="en-US" altLang="zh-CN" sz="2400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1992630" y="3723640"/>
            <a:ext cx="7864475" cy="1873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        </a:t>
            </a:r>
            <a:r>
              <a:rPr kumimoji="0" lang="zh-CN" altLang="en-US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为什么把</a:t>
            </a:r>
            <a:r>
              <a:rPr kumimoji="0" lang="en-US" altLang="zh-CN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36</a:t>
            </a:r>
            <a:r>
              <a:rPr kumimoji="0" lang="zh-CN" altLang="en-US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伏规定为安全电压的界限呢？因为人体通过</a:t>
            </a:r>
            <a:r>
              <a:rPr kumimoji="0" lang="en-US" altLang="zh-CN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5</a:t>
            </a:r>
            <a:r>
              <a:rPr kumimoji="0" lang="zh-CN" altLang="en-US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毫安以下的电流时，只产生“麻电”的感觉，没有危险。而人的干燥皮肤电阻一般在</a:t>
            </a:r>
            <a:r>
              <a:rPr kumimoji="0" lang="en-US" altLang="zh-CN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万欧以上，在</a:t>
            </a:r>
            <a:r>
              <a:rPr kumimoji="0" lang="en-US" altLang="zh-CN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36</a:t>
            </a:r>
            <a:r>
              <a:rPr kumimoji="0" lang="zh-CN" altLang="en-US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伏电压下，通过人体的电流在</a:t>
            </a:r>
            <a:r>
              <a:rPr kumimoji="0" lang="en-US" altLang="zh-CN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5</a:t>
            </a:r>
            <a:r>
              <a:rPr kumimoji="0" lang="zh-CN" altLang="en-US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毫安以下。所以，一般说来</a:t>
            </a:r>
            <a:r>
              <a:rPr kumimoji="0" lang="en-US" altLang="zh-CN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36</a:t>
            </a:r>
            <a:r>
              <a:rPr kumimoji="0" lang="zh-CN" altLang="en-US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伏的电压对人体是安全的。</a:t>
            </a:r>
            <a:br>
              <a:rPr kumimoji="0" lang="zh-CN" altLang="en-US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</a:br>
            <a:r>
              <a:rPr kumimoji="0" lang="en-US" altLang="zh-CN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        </a:t>
            </a:r>
            <a:r>
              <a:rPr kumimoji="0" lang="zh-CN" altLang="en-US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但在潮湿的环境里，安全电压值应低于</a:t>
            </a:r>
            <a:r>
              <a:rPr kumimoji="0" lang="en-US" altLang="zh-CN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36</a:t>
            </a:r>
            <a:r>
              <a:rPr kumimoji="0" lang="zh-CN" altLang="en-US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伏。因为在这种环境下，人体皮肤的电阻变小，这时加在人体两部位之间的电压即使是</a:t>
            </a:r>
            <a:r>
              <a:rPr kumimoji="0" lang="en-US" altLang="zh-CN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36</a:t>
            </a:r>
            <a:r>
              <a:rPr kumimoji="0" lang="zh-CN" altLang="en-US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伏也是危险的。所以，这时应采用更低的</a:t>
            </a:r>
            <a:r>
              <a:rPr kumimoji="0" lang="en-US" altLang="zh-CN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24</a:t>
            </a:r>
            <a:r>
              <a:rPr kumimoji="0" lang="zh-CN" altLang="en-US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伏或</a:t>
            </a:r>
            <a:r>
              <a:rPr kumimoji="0" lang="en-US" altLang="zh-CN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12</a:t>
            </a:r>
            <a:r>
              <a:rPr kumimoji="0" lang="zh-CN" altLang="en-US" sz="18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伏电压才安全。</a:t>
            </a:r>
            <a:endParaRPr kumimoji="0" lang="zh-CN" altLang="en-US" sz="1800" kern="120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/>
          </p:cNvSpPr>
          <p:nvPr>
            <p:ph type="body" idx="4294967295"/>
          </p:nvPr>
        </p:nvSpPr>
        <p:spPr>
          <a:xfrm>
            <a:off x="1992313" y="2428875"/>
            <a:ext cx="8229600" cy="4024313"/>
          </a:xfrm>
        </p:spPr>
        <p:txBody>
          <a:bodyPr vert="horz" wrap="square" lIns="91440" tIns="45720" rIns="91440" bIns="45720" anchor="t" anchorCtr="0"/>
          <a:lstStyle/>
          <a:p>
            <a:pPr eaLnBrk="1" hangingPunct="1">
              <a:lnSpc>
                <a:spcPct val="90000"/>
              </a:lnSpc>
              <a:buNone/>
            </a:pPr>
            <a:r>
              <a:rPr lang="en-US" altLang="zh-CN" sz="2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500" b="1" i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即环境、健康和安全</a:t>
            </a:r>
            <a:endParaRPr lang="zh-CN" altLang="en-US" sz="2500" b="1" i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3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5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         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E</a:t>
            </a:r>
            <a:r>
              <a:rPr lang="en-US" altLang="zh-CN" sz="27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nvironment          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H</a:t>
            </a:r>
            <a:r>
              <a:rPr lang="en-US" altLang="zh-CN" sz="27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ealth           </a:t>
            </a:r>
            <a:r>
              <a:rPr lang="en-US" altLang="zh-CN" sz="27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S</a:t>
            </a:r>
            <a:r>
              <a:rPr lang="en-US" altLang="zh-CN" sz="27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afety</a:t>
            </a:r>
            <a:endParaRPr lang="en-US" altLang="zh-CN" sz="25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5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               </a:t>
            </a:r>
            <a:r>
              <a:rPr lang="zh-CN" altLang="en-US" sz="25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环 境                   健 康                安 全  </a:t>
            </a:r>
            <a:endParaRPr lang="zh-CN" altLang="en-US" sz="25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endParaRPr lang="zh-CN" altLang="en-US" sz="25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zh-CN" altLang="en-US" sz="25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标准：  </a:t>
            </a:r>
            <a:r>
              <a:rPr lang="en-US" altLang="zh-CN" sz="25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ISO14001                    OHSAS18001</a:t>
            </a:r>
            <a:endParaRPr lang="en-US" altLang="zh-CN" sz="25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eaLnBrk="1" hangingPunct="1">
              <a:lnSpc>
                <a:spcPct val="90000"/>
              </a:lnSpc>
              <a:buNone/>
            </a:pPr>
            <a:r>
              <a:rPr lang="en-US" altLang="zh-CN" sz="25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           </a:t>
            </a:r>
            <a:r>
              <a:rPr lang="zh-CN" altLang="en-US" sz="25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环境管理体系          职业健康和安全管理体系</a:t>
            </a:r>
            <a:endParaRPr lang="zh-CN" altLang="en-US" sz="25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291" name="Line 4"/>
          <p:cNvSpPr/>
          <p:nvPr/>
        </p:nvSpPr>
        <p:spPr>
          <a:xfrm>
            <a:off x="1992313" y="1916113"/>
            <a:ext cx="4932362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cxnSp>
        <p:nvCxnSpPr>
          <p:cNvPr id="6149" name="直接箭头连接符 7"/>
          <p:cNvCxnSpPr/>
          <p:nvPr>
            <p:custDataLst>
              <p:tags r:id="rId1"/>
            </p:custDataLst>
          </p:nvPr>
        </p:nvCxnSpPr>
        <p:spPr>
          <a:xfrm rot="-5400000" flipV="1">
            <a:off x="3917950" y="4392613"/>
            <a:ext cx="357188" cy="1587"/>
          </a:xfrm>
          <a:prstGeom prst="straightConnector1">
            <a:avLst/>
          </a:prstGeom>
          <a:ln w="22225" cap="flat" cmpd="sng">
            <a:solidFill>
              <a:schemeClr val="dk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6150" name="直接箭头连接符 13"/>
          <p:cNvCxnSpPr/>
          <p:nvPr>
            <p:custDataLst>
              <p:tags r:id="rId2"/>
            </p:custDataLst>
          </p:nvPr>
        </p:nvCxnSpPr>
        <p:spPr>
          <a:xfrm rot="10800000">
            <a:off x="6023928" y="4220528"/>
            <a:ext cx="573087" cy="357187"/>
          </a:xfrm>
          <a:prstGeom prst="straightConnector1">
            <a:avLst/>
          </a:prstGeom>
          <a:ln w="22225" cap="flat" cmpd="sng">
            <a:solidFill>
              <a:schemeClr val="dk1"/>
            </a:solidFill>
            <a:prstDash val="solid"/>
            <a:headEnd type="none" w="med" len="med"/>
            <a:tailEnd type="arrow" w="med" len="med"/>
          </a:ln>
        </p:spPr>
      </p:cxnSp>
      <p:cxnSp>
        <p:nvCxnSpPr>
          <p:cNvPr id="6151" name="直接箭头连接符 15"/>
          <p:cNvCxnSpPr/>
          <p:nvPr>
            <p:custDataLst>
              <p:tags r:id="rId3"/>
            </p:custDataLst>
          </p:nvPr>
        </p:nvCxnSpPr>
        <p:spPr>
          <a:xfrm flipV="1">
            <a:off x="7464108" y="4214813"/>
            <a:ext cx="498475" cy="357187"/>
          </a:xfrm>
          <a:prstGeom prst="straightConnector1">
            <a:avLst/>
          </a:prstGeom>
          <a:ln w="22225" cap="flat" cmpd="sng">
            <a:solidFill>
              <a:schemeClr val="dk1"/>
            </a:solidFill>
            <a:prstDash val="solid"/>
            <a:headEnd type="none" w="med" len="med"/>
            <a:tailEnd type="arrow" w="med" len="med"/>
          </a:ln>
        </p:spPr>
      </p:cxnSp>
      <p:sp>
        <p:nvSpPr>
          <p:cNvPr id="12295" name="Rectangle 8"/>
          <p:cNvSpPr/>
          <p:nvPr/>
        </p:nvSpPr>
        <p:spPr>
          <a:xfrm>
            <a:off x="2135188" y="1125538"/>
            <a:ext cx="4826000" cy="431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</a:t>
            </a: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的含义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296" name="Rectangle 15" descr="蓝色面巾纸"/>
          <p:cNvSpPr/>
          <p:nvPr>
            <p:custDataLst>
              <p:tags r:id="rId4"/>
            </p:custDataLst>
          </p:nvPr>
        </p:nvSpPr>
        <p:spPr>
          <a:xfrm>
            <a:off x="7032625" y="765175"/>
            <a:ext cx="3132138" cy="431800"/>
          </a:xfrm>
          <a:prstGeom prst="rect">
            <a:avLst/>
          </a:prstGeom>
          <a:blipFill rotWithShape="1">
            <a:blip r:embed="rId5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一、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管理体系介绍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1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Group 2"/>
          <p:cNvGraphicFramePr>
            <a:graphicFrameLocks noGrp="1"/>
          </p:cNvGraphicFramePr>
          <p:nvPr/>
        </p:nvGraphicFramePr>
        <p:xfrm>
          <a:off x="2208213" y="2420938"/>
          <a:ext cx="7345045" cy="2926080"/>
        </p:xfrm>
        <a:graphic>
          <a:graphicData uri="http://schemas.openxmlformats.org/drawingml/2006/table">
            <a:tbl>
              <a:tblPr/>
              <a:tblGrid>
                <a:gridCol w="3011805"/>
                <a:gridCol w="4333240"/>
              </a:tblGrid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</a:pPr>
                      <a:r>
                        <a:rPr kumimoji="1" lang="en-US" altLang="zh-CN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100-200</a:t>
                      </a:r>
                      <a:r>
                        <a:rPr kumimoji="1" lang="zh-CN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微安</a:t>
                      </a:r>
                      <a:endParaRPr kumimoji="1" lang="zh-CN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</a:pPr>
                      <a:r>
                        <a:rPr kumimoji="1" lang="zh-CN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对人体无害反而能治病</a:t>
                      </a:r>
                      <a:endParaRPr kumimoji="1" lang="zh-CN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</a:pPr>
                      <a:r>
                        <a:rPr kumimoji="1" lang="en-US" altLang="zh-CN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1</a:t>
                      </a:r>
                      <a:r>
                        <a:rPr kumimoji="1" lang="zh-CN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毫安左右</a:t>
                      </a:r>
                      <a:endParaRPr kumimoji="1" lang="zh-CN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</a:pPr>
                      <a:r>
                        <a:rPr kumimoji="1" lang="zh-CN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引起麻痹的感觉</a:t>
                      </a:r>
                      <a:endParaRPr kumimoji="1" lang="zh-CN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</a:pPr>
                      <a:r>
                        <a:rPr kumimoji="1" lang="zh-CN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不超过</a:t>
                      </a:r>
                      <a:r>
                        <a:rPr kumimoji="1" lang="en-US" altLang="zh-CN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10</a:t>
                      </a:r>
                      <a:r>
                        <a:rPr kumimoji="1" lang="zh-CN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毫安时</a:t>
                      </a:r>
                      <a:endParaRPr kumimoji="1" lang="zh-CN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</a:pPr>
                      <a:r>
                        <a:rPr kumimoji="1" lang="zh-CN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人尚可摆脱电源</a:t>
                      </a:r>
                      <a:endParaRPr kumimoji="1" lang="zh-CN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144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</a:pPr>
                      <a:r>
                        <a:rPr kumimoji="1" lang="zh-CN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超过</a:t>
                      </a:r>
                      <a:r>
                        <a:rPr kumimoji="1" lang="en-US" altLang="zh-CN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30</a:t>
                      </a:r>
                      <a:r>
                        <a:rPr kumimoji="1" lang="zh-CN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毫安时</a:t>
                      </a:r>
                      <a:endParaRPr kumimoji="1" lang="zh-CN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rgbClr val="FF0066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</a:pPr>
                      <a:r>
                        <a:rPr kumimoji="1" lang="zh-CN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感到剧痛，神经麻痹，     呼吸困难，有生命危险</a:t>
                      </a:r>
                      <a:endParaRPr kumimoji="1" lang="zh-CN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292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</a:pPr>
                      <a:r>
                        <a:rPr kumimoji="1" lang="zh-CN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达到</a:t>
                      </a:r>
                      <a:r>
                        <a:rPr kumimoji="1" lang="en-US" altLang="zh-CN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100</a:t>
                      </a:r>
                      <a:r>
                        <a:rPr kumimoji="1" lang="zh-CN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CC0000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毫安时</a:t>
                      </a:r>
                      <a:endParaRPr kumimoji="1" lang="zh-CN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rgbClr val="CC0000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47" marR="91447" marT="45702" marB="45702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1"/>
                        </a:buClr>
                        <a:buSzPct val="70000"/>
                        <a:buFont typeface="Monotype Sorts" pitchFamily="2" charset="2"/>
                        <a:buNone/>
                      </a:pPr>
                      <a:r>
                        <a:rPr kumimoji="1" lang="zh-CN" altLang="en-US" sz="27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charset="0"/>
                          <a:ea typeface="微软雅黑" panose="020B0503020204020204" charset="-122"/>
                        </a:rPr>
                        <a:t>只要很短时间使人心跳停止</a:t>
                      </a:r>
                      <a:endParaRPr kumimoji="1" lang="zh-CN" altLang="en-US" sz="27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charset="0"/>
                        <a:ea typeface="微软雅黑" panose="020B0503020204020204" charset="-122"/>
                      </a:endParaRPr>
                    </a:p>
                  </a:txBody>
                  <a:tcPr marL="91447" marR="91447" marT="45702" marB="45702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08566" name="Rectangle 5"/>
          <p:cNvSpPr/>
          <p:nvPr>
            <p:custDataLst>
              <p:tags r:id="rId1"/>
            </p:custDataLst>
          </p:nvPr>
        </p:nvSpPr>
        <p:spPr>
          <a:xfrm>
            <a:off x="1992313" y="1773238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zh-CN" altLang="en-US" sz="19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人体对电流反应一览表</a:t>
            </a:r>
            <a:endParaRPr lang="zh-CN" altLang="en-US" sz="19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08567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4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、安全电流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08568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08569" name="Rectangle 12" descr="蓝色面巾纸"/>
          <p:cNvSpPr/>
          <p:nvPr>
            <p:custDataLst>
              <p:tags r:id="rId2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3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9" name="Text Box 24"/>
          <p:cNvSpPr txBox="1"/>
          <p:nvPr/>
        </p:nvSpPr>
        <p:spPr>
          <a:xfrm>
            <a:off x="3216275" y="5815013"/>
            <a:ext cx="7451725" cy="52197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r>
              <a:rPr lang="zh-CN" altLang="en-US" sz="2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通过人体的电流越强，触电死亡的时间越短。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0" name="Text Box 23"/>
          <p:cNvSpPr txBox="1"/>
          <p:nvPr/>
        </p:nvSpPr>
        <p:spPr>
          <a:xfrm>
            <a:off x="1992313" y="5805488"/>
            <a:ext cx="1402080" cy="58356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r>
              <a:rPr lang="zh-CN" altLang="en-US" sz="32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结论：</a:t>
            </a:r>
            <a:endParaRPr lang="zh-CN" altLang="en-US" sz="32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dvAuto="1000" build="p"/>
      <p:bldP spid="10" grpId="0" build="p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4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10595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0596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5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、常见触电事故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8" name="Picture 2" descr="双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48075" y="1844675"/>
            <a:ext cx="4895850" cy="45704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3"/>
          <p:cNvSpPr txBox="1"/>
          <p:nvPr/>
        </p:nvSpPr>
        <p:spPr>
          <a:xfrm>
            <a:off x="8970328" y="1989138"/>
            <a:ext cx="921385" cy="25298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spcBef>
                <a:spcPct val="50000"/>
              </a:spcBef>
              <a:buNone/>
            </a:pPr>
            <a:r>
              <a:rPr lang="zh-CN" altLang="en-US" sz="4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双线触电</a:t>
            </a:r>
            <a:endParaRPr lang="zh-CN" altLang="en-US" sz="48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0" name="Text Box 7"/>
          <p:cNvSpPr txBox="1"/>
          <p:nvPr/>
        </p:nvSpPr>
        <p:spPr>
          <a:xfrm>
            <a:off x="2209165" y="1989138"/>
            <a:ext cx="921385" cy="36004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spcBef>
                <a:spcPct val="50000"/>
              </a:spcBef>
              <a:buNone/>
            </a:pPr>
            <a:r>
              <a:rPr lang="zh-CN" altLang="en-US" sz="4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有较大电流</a:t>
            </a:r>
            <a:endParaRPr lang="zh-CN" altLang="en-US" sz="48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2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12643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2644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5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、常见触电事故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8" name="Picture 2" descr="单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3613" y="1830388"/>
            <a:ext cx="4968875" cy="50276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Text Box 7"/>
          <p:cNvSpPr txBox="1"/>
          <p:nvPr/>
        </p:nvSpPr>
        <p:spPr>
          <a:xfrm>
            <a:off x="2209165" y="1989138"/>
            <a:ext cx="921385" cy="360045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spcBef>
                <a:spcPct val="50000"/>
              </a:spcBef>
              <a:buNone/>
            </a:pPr>
            <a:r>
              <a:rPr lang="zh-CN" altLang="en-US" sz="4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有较大电流</a:t>
            </a:r>
            <a:endParaRPr lang="zh-CN" altLang="en-US" sz="48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3" name="Text Box 3"/>
          <p:cNvSpPr txBox="1"/>
          <p:nvPr/>
        </p:nvSpPr>
        <p:spPr>
          <a:xfrm>
            <a:off x="8970328" y="1989138"/>
            <a:ext cx="921385" cy="2529840"/>
          </a:xfrm>
          <a:prstGeom prst="rect">
            <a:avLst/>
          </a:prstGeom>
          <a:noFill/>
          <a:ln w="9525">
            <a:noFill/>
          </a:ln>
        </p:spPr>
        <p:txBody>
          <a:bodyPr vert="eaVert" wrap="none"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spcBef>
                <a:spcPct val="50000"/>
              </a:spcBef>
              <a:buNone/>
            </a:pPr>
            <a:r>
              <a:rPr lang="zh-CN" altLang="en-US" sz="4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单线触电</a:t>
            </a:r>
            <a:endParaRPr lang="zh-CN" altLang="en-US" sz="48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arbrak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  <p:bldP spid="13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14691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4692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5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、常见触电事故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8" name="Picture 4" descr="电弧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2175" y="2133600"/>
            <a:ext cx="5256213" cy="43846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" name="Text Box 5"/>
          <p:cNvSpPr txBox="1"/>
          <p:nvPr/>
        </p:nvSpPr>
        <p:spPr>
          <a:xfrm>
            <a:off x="8968740" y="1916113"/>
            <a:ext cx="1013460" cy="42672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spcBef>
                <a:spcPct val="50000"/>
              </a:spcBef>
              <a:buNone/>
            </a:pPr>
            <a:r>
              <a:rPr lang="zh-CN" altLang="en-US" sz="5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高压电弧触电</a:t>
            </a:r>
            <a:endParaRPr lang="zh-CN" altLang="en-US" sz="5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16739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6740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5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、常见触电事故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0" name="Text Box 5"/>
          <p:cNvSpPr txBox="1"/>
          <p:nvPr/>
        </p:nvSpPr>
        <p:spPr>
          <a:xfrm>
            <a:off x="8546465" y="1844675"/>
            <a:ext cx="1013460" cy="4343400"/>
          </a:xfrm>
          <a:prstGeom prst="rect">
            <a:avLst/>
          </a:prstGeom>
          <a:noFill/>
          <a:ln w="9525">
            <a:noFill/>
          </a:ln>
        </p:spPr>
        <p:txBody>
          <a:bodyPr vert="eaVert"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spcBef>
                <a:spcPct val="50000"/>
              </a:spcBef>
              <a:buNone/>
            </a:pPr>
            <a:r>
              <a:rPr lang="zh-CN" altLang="en-US" sz="5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跨步电压触电</a:t>
            </a:r>
            <a:endParaRPr lang="zh-CN" altLang="en-US" sz="5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116742" name="Picture 7" descr="C:\Users\H99-201505\Desktop\无标题11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92313" y="1844675"/>
            <a:ext cx="6532562" cy="4321175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18787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18788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6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、触电后急救措施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7896225" y="2060575"/>
            <a:ext cx="2160588" cy="47974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R="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5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发现触电者时应</a:t>
            </a:r>
            <a:r>
              <a:rPr kumimoji="0" lang="zh-CN" altLang="en-US" sz="25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使触电者迅速脱离电源。要先切断电源，或者用干木棍等绝缘体拨开电线。</a:t>
            </a:r>
            <a:endParaRPr kumimoji="0" lang="en-US" altLang="zh-CN" sz="2500" kern="120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R="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500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若触电者未脱离电源时，切不可触摸触电者。</a:t>
            </a:r>
            <a:endParaRPr kumimoji="0" lang="zh-CN" altLang="en-US" sz="2500" kern="120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95300" marR="0" indent="-4953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2400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95300" marR="0" indent="-4953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2400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7" name="Picture 9" descr="触电处理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0" y="1916113"/>
            <a:ext cx="5541963" cy="42497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063750" y="2205038"/>
            <a:ext cx="8135938" cy="25923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95300" marR="0" indent="-4953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1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、触电者神智尚清醒，但感觉头晕、心悸、出冷汗、恶心、呕吐等，应让其静卧休息，减轻心脏负担。 </a:t>
            </a:r>
            <a:endParaRPr kumimoji="0" lang="en-US" altLang="zh-CN" sz="2400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95300" marR="0" indent="-4953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、触电者神智有时清醒，有时昏迷。应静卧休息，并请医生救治。</a:t>
            </a:r>
            <a:endParaRPr kumimoji="0" lang="en-US" altLang="zh-CN" sz="2400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95300" marR="0" indent="-4953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、触电者无知觉，有呼吸、心跳。在请医生的同时，应施行人工呼吸。</a:t>
            </a:r>
            <a:endParaRPr kumimoji="0" lang="en-US" altLang="zh-CN" sz="2400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95300" marR="0" indent="-4953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endParaRPr kumimoji="0" lang="en-US" altLang="zh-CN" sz="2400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20835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6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、触电后急救措施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0836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0837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2883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2884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6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、触电后急救措施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1992313" y="1916113"/>
            <a:ext cx="8229600" cy="4537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marL="495300" indent="-495300">
              <a:defRPr sz="48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1pPr>
            <a:lvl2pPr>
              <a:defRPr sz="48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2pPr>
            <a:lvl3pPr>
              <a:defRPr sz="48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3pPr>
            <a:lvl4pPr>
              <a:defRPr sz="48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4pPr>
            <a:lvl5pPr>
              <a:defRPr sz="48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5pPr>
            <a:lvl6pPr fontAlgn="ctr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defRPr sz="48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6pPr>
            <a:lvl7pPr fontAlgn="ctr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defRPr sz="48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7pPr>
            <a:lvl8pPr fontAlgn="ctr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defRPr sz="48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8pPr>
            <a:lvl9pPr fontAlgn="ctr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defRPr sz="4800">
                <a:solidFill>
                  <a:schemeClr val="tx1"/>
                </a:solidFill>
                <a:latin typeface="隶书" panose="02010509060101010101" pitchFamily="49" charset="-122"/>
                <a:ea typeface="隶书" panose="02010509060101010101" pitchFamily="49" charset="-122"/>
              </a:defRPr>
            </a:lvl9pPr>
          </a:lstStyle>
          <a:p>
            <a:pPr marL="495300" marR="0" lvl="0" indent="-495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</a:rPr>
              <a:t>4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</a:rPr>
              <a:t>、触电者呼吸停止，但心跳尚存，应施行口对口人工呼吸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609600" marR="0" lvl="0" indent="-6096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</a:rPr>
              <a:t>操作步骤如下：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609600" marR="0" lvl="0" indent="-60960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</a:rPr>
              <a:t> </a:t>
            </a: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</a:rPr>
              <a:t>①</a:t>
            </a: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</a:rPr>
              <a:t>.</a:t>
            </a:r>
            <a:r>
              <a:rPr kumimoji="0" lang="zh-CN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</a:rPr>
              <a:t>先使触电者仰卧，解开衣领、围巾、紧身衣服等，除去口腔中的粘液、血液、食物、假牙等杂物。          </a:t>
            </a: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95300" marR="0" lvl="0" indent="-4953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122886" name="Picture 2" descr="78719952829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95800" y="3810000"/>
            <a:ext cx="2971800" cy="2641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6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、触电后急救措施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4931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4932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992313" y="1916113"/>
            <a:ext cx="8229600" cy="4537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95300" marR="0" indent="-4953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②</a:t>
            </a: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. 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将部尽量后仰，鼻孔朝天，颈部伸直。救护人一只手捏紧触电者的鼻孔，另一只手掰开触电者的嘴巴。</a:t>
            </a:r>
            <a:endParaRPr kumimoji="0" lang="zh-CN" altLang="en-US" sz="2400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124934" name="Picture 4" descr="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0" y="3200400"/>
            <a:ext cx="7772400" cy="2459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" name="Rectangle 7"/>
          <p:cNvSpPr>
            <a:spLocks noChangeArrowheads="1"/>
          </p:cNvSpPr>
          <p:nvPr/>
        </p:nvSpPr>
        <p:spPr bwMode="auto">
          <a:xfrm>
            <a:off x="3503613" y="5876925"/>
            <a:ext cx="4272280" cy="4781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</a:rPr>
              <a:t>头部后仰              捏鼻掰嘴</a:t>
            </a:r>
            <a:endParaRPr kumimoji="0" lang="zh-CN" altLang="en-US" sz="28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808080"/>
                </a:outerShdw>
              </a:effectLst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6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、触电后急救措施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6979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6980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auto">
          <a:xfrm>
            <a:off x="2135188" y="1916113"/>
            <a:ext cx="7772400" cy="2362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69900" marR="0" indent="-469900" defTabSz="914400">
              <a:lnSpc>
                <a:spcPct val="90000"/>
              </a:lnSpc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③ 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、救护人深吸气后，紧贴着触电者的嘴巴大口吹气，使其胸部膨胀；之后救护人换气，放松触电者的嘴鼻，使其自动呼气。如此反复进行，吹气</a:t>
            </a: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2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秒，放松</a:t>
            </a: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3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秒，大约</a:t>
            </a:r>
            <a:r>
              <a:rPr kumimoji="0" lang="en-US" altLang="zh-CN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5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秒钟一个循环。</a:t>
            </a:r>
            <a:endParaRPr kumimoji="0" lang="zh-CN" altLang="en-US" sz="2400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</p:txBody>
      </p:sp>
      <p:pic>
        <p:nvPicPr>
          <p:cNvPr id="126982" name="Picture 5" descr="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9400" y="3733800"/>
            <a:ext cx="6705600" cy="22796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3810000" y="6172200"/>
            <a:ext cx="3688080" cy="42354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wrap="none">
            <a:spAutoFit/>
          </a:bodyPr>
          <a:lstStyle/>
          <a:p>
            <a:pPr marL="0" marR="0" lvl="0" indent="0" algn="l" defTabSz="914400" rtl="0" eaLnBrk="1" fontAlgn="ctr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808080"/>
                  </a:outerShdw>
                </a:effectLst>
                <a:uLnTx/>
                <a:uFillTx/>
                <a:latin typeface="Times New Roman" panose="02020603050405020304" charset="0"/>
                <a:ea typeface="微软雅黑" panose="020B0503020204020204" charset="-122"/>
                <a:cs typeface="+mn-cs"/>
              </a:rPr>
              <a:t>贴紧吹气              放松换气</a:t>
            </a:r>
            <a:endParaRPr kumimoji="0" lang="zh-CN" altLang="en-US" sz="2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>
                <a:outerShdw blurRad="38100" dist="38100" dir="2700000" algn="tl">
                  <a:srgbClr val="808080"/>
                </a:outerShdw>
              </a:effectLst>
              <a:uLnTx/>
              <a:uFillTx/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reeform 4"/>
          <p:cNvSpPr>
            <a:spLocks noEditPoints="1"/>
          </p:cNvSpPr>
          <p:nvPr>
            <p:custDataLst>
              <p:tags r:id="rId1"/>
            </p:custDataLst>
          </p:nvPr>
        </p:nvSpPr>
        <p:spPr>
          <a:xfrm rot="-1358056">
            <a:off x="2836863" y="2781300"/>
            <a:ext cx="5908675" cy="3117850"/>
          </a:xfrm>
          <a:custGeom>
            <a:avLst/>
            <a:gdLst/>
            <a:ahLst/>
            <a:cxnLst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0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0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  <a:cxn ang="0">
                <a:pos x="2147483646" y="2147483646"/>
              </a:cxn>
            </a:cxnLst>
            <a:rect l="0" t="0" r="0" b="0"/>
            <a:pathLst>
              <a:path w="4040" h="1888">
                <a:moveTo>
                  <a:pt x="2020" y="0"/>
                </a:moveTo>
                <a:lnTo>
                  <a:pt x="1854" y="4"/>
                </a:lnTo>
                <a:lnTo>
                  <a:pt x="1692" y="12"/>
                </a:lnTo>
                <a:lnTo>
                  <a:pt x="1534" y="28"/>
                </a:lnTo>
                <a:lnTo>
                  <a:pt x="1382" y="48"/>
                </a:lnTo>
                <a:lnTo>
                  <a:pt x="1234" y="74"/>
                </a:lnTo>
                <a:lnTo>
                  <a:pt x="1092" y="106"/>
                </a:lnTo>
                <a:lnTo>
                  <a:pt x="956" y="142"/>
                </a:lnTo>
                <a:lnTo>
                  <a:pt x="828" y="182"/>
                </a:lnTo>
                <a:lnTo>
                  <a:pt x="706" y="228"/>
                </a:lnTo>
                <a:lnTo>
                  <a:pt x="592" y="276"/>
                </a:lnTo>
                <a:lnTo>
                  <a:pt x="486" y="330"/>
                </a:lnTo>
                <a:lnTo>
                  <a:pt x="390" y="386"/>
                </a:lnTo>
                <a:lnTo>
                  <a:pt x="302" y="446"/>
                </a:lnTo>
                <a:lnTo>
                  <a:pt x="226" y="510"/>
                </a:lnTo>
                <a:lnTo>
                  <a:pt x="158" y="576"/>
                </a:lnTo>
                <a:lnTo>
                  <a:pt x="102" y="646"/>
                </a:lnTo>
                <a:lnTo>
                  <a:pt x="58" y="718"/>
                </a:lnTo>
                <a:lnTo>
                  <a:pt x="26" y="790"/>
                </a:lnTo>
                <a:lnTo>
                  <a:pt x="6" y="866"/>
                </a:lnTo>
                <a:lnTo>
                  <a:pt x="0" y="944"/>
                </a:lnTo>
                <a:lnTo>
                  <a:pt x="6" y="1022"/>
                </a:lnTo>
                <a:lnTo>
                  <a:pt x="26" y="1098"/>
                </a:lnTo>
                <a:lnTo>
                  <a:pt x="58" y="1170"/>
                </a:lnTo>
                <a:lnTo>
                  <a:pt x="102" y="1242"/>
                </a:lnTo>
                <a:lnTo>
                  <a:pt x="158" y="1312"/>
                </a:lnTo>
                <a:lnTo>
                  <a:pt x="226" y="1378"/>
                </a:lnTo>
                <a:lnTo>
                  <a:pt x="302" y="1442"/>
                </a:lnTo>
                <a:lnTo>
                  <a:pt x="390" y="1502"/>
                </a:lnTo>
                <a:lnTo>
                  <a:pt x="486" y="1558"/>
                </a:lnTo>
                <a:lnTo>
                  <a:pt x="592" y="1612"/>
                </a:lnTo>
                <a:lnTo>
                  <a:pt x="706" y="1660"/>
                </a:lnTo>
                <a:lnTo>
                  <a:pt x="828" y="1706"/>
                </a:lnTo>
                <a:lnTo>
                  <a:pt x="956" y="1746"/>
                </a:lnTo>
                <a:lnTo>
                  <a:pt x="1092" y="1782"/>
                </a:lnTo>
                <a:lnTo>
                  <a:pt x="1234" y="1814"/>
                </a:lnTo>
                <a:lnTo>
                  <a:pt x="1382" y="1840"/>
                </a:lnTo>
                <a:lnTo>
                  <a:pt x="1534" y="1860"/>
                </a:lnTo>
                <a:lnTo>
                  <a:pt x="1692" y="1876"/>
                </a:lnTo>
                <a:lnTo>
                  <a:pt x="1854" y="1884"/>
                </a:lnTo>
                <a:lnTo>
                  <a:pt x="2020" y="1888"/>
                </a:lnTo>
                <a:lnTo>
                  <a:pt x="2186" y="1884"/>
                </a:lnTo>
                <a:lnTo>
                  <a:pt x="2348" y="1876"/>
                </a:lnTo>
                <a:lnTo>
                  <a:pt x="2506" y="1860"/>
                </a:lnTo>
                <a:lnTo>
                  <a:pt x="2658" y="1840"/>
                </a:lnTo>
                <a:lnTo>
                  <a:pt x="2806" y="1814"/>
                </a:lnTo>
                <a:lnTo>
                  <a:pt x="2948" y="1782"/>
                </a:lnTo>
                <a:lnTo>
                  <a:pt x="3084" y="1746"/>
                </a:lnTo>
                <a:lnTo>
                  <a:pt x="3212" y="1706"/>
                </a:lnTo>
                <a:lnTo>
                  <a:pt x="3334" y="1660"/>
                </a:lnTo>
                <a:lnTo>
                  <a:pt x="3448" y="1612"/>
                </a:lnTo>
                <a:lnTo>
                  <a:pt x="3554" y="1558"/>
                </a:lnTo>
                <a:lnTo>
                  <a:pt x="3650" y="1502"/>
                </a:lnTo>
                <a:lnTo>
                  <a:pt x="3738" y="1442"/>
                </a:lnTo>
                <a:lnTo>
                  <a:pt x="3814" y="1378"/>
                </a:lnTo>
                <a:lnTo>
                  <a:pt x="3882" y="1312"/>
                </a:lnTo>
                <a:lnTo>
                  <a:pt x="3938" y="1242"/>
                </a:lnTo>
                <a:lnTo>
                  <a:pt x="3982" y="1170"/>
                </a:lnTo>
                <a:lnTo>
                  <a:pt x="4014" y="1098"/>
                </a:lnTo>
                <a:lnTo>
                  <a:pt x="4034" y="1022"/>
                </a:lnTo>
                <a:lnTo>
                  <a:pt x="4040" y="944"/>
                </a:lnTo>
                <a:lnTo>
                  <a:pt x="4034" y="866"/>
                </a:lnTo>
                <a:lnTo>
                  <a:pt x="4014" y="790"/>
                </a:lnTo>
                <a:lnTo>
                  <a:pt x="3982" y="718"/>
                </a:lnTo>
                <a:lnTo>
                  <a:pt x="3938" y="646"/>
                </a:lnTo>
                <a:lnTo>
                  <a:pt x="3882" y="576"/>
                </a:lnTo>
                <a:lnTo>
                  <a:pt x="3814" y="510"/>
                </a:lnTo>
                <a:lnTo>
                  <a:pt x="3738" y="446"/>
                </a:lnTo>
                <a:lnTo>
                  <a:pt x="3650" y="386"/>
                </a:lnTo>
                <a:lnTo>
                  <a:pt x="3554" y="330"/>
                </a:lnTo>
                <a:lnTo>
                  <a:pt x="3448" y="276"/>
                </a:lnTo>
                <a:lnTo>
                  <a:pt x="3334" y="228"/>
                </a:lnTo>
                <a:lnTo>
                  <a:pt x="3212" y="182"/>
                </a:lnTo>
                <a:lnTo>
                  <a:pt x="3084" y="142"/>
                </a:lnTo>
                <a:lnTo>
                  <a:pt x="2948" y="106"/>
                </a:lnTo>
                <a:lnTo>
                  <a:pt x="2806" y="74"/>
                </a:lnTo>
                <a:lnTo>
                  <a:pt x="2658" y="48"/>
                </a:lnTo>
                <a:lnTo>
                  <a:pt x="2506" y="28"/>
                </a:lnTo>
                <a:lnTo>
                  <a:pt x="2348" y="12"/>
                </a:lnTo>
                <a:lnTo>
                  <a:pt x="2186" y="4"/>
                </a:lnTo>
                <a:lnTo>
                  <a:pt x="2020" y="0"/>
                </a:lnTo>
                <a:close/>
                <a:moveTo>
                  <a:pt x="1922" y="1748"/>
                </a:moveTo>
                <a:lnTo>
                  <a:pt x="1762" y="1746"/>
                </a:lnTo>
                <a:lnTo>
                  <a:pt x="1606" y="1736"/>
                </a:lnTo>
                <a:lnTo>
                  <a:pt x="1454" y="1722"/>
                </a:lnTo>
                <a:lnTo>
                  <a:pt x="1306" y="1702"/>
                </a:lnTo>
                <a:lnTo>
                  <a:pt x="1164" y="1678"/>
                </a:lnTo>
                <a:lnTo>
                  <a:pt x="1028" y="1648"/>
                </a:lnTo>
                <a:lnTo>
                  <a:pt x="898" y="1614"/>
                </a:lnTo>
                <a:lnTo>
                  <a:pt x="776" y="1576"/>
                </a:lnTo>
                <a:lnTo>
                  <a:pt x="662" y="1532"/>
                </a:lnTo>
                <a:lnTo>
                  <a:pt x="554" y="1486"/>
                </a:lnTo>
                <a:lnTo>
                  <a:pt x="458" y="1436"/>
                </a:lnTo>
                <a:lnTo>
                  <a:pt x="370" y="1382"/>
                </a:lnTo>
                <a:lnTo>
                  <a:pt x="292" y="1326"/>
                </a:lnTo>
                <a:lnTo>
                  <a:pt x="224" y="1266"/>
                </a:lnTo>
                <a:lnTo>
                  <a:pt x="166" y="1204"/>
                </a:lnTo>
                <a:lnTo>
                  <a:pt x="122" y="1140"/>
                </a:lnTo>
                <a:lnTo>
                  <a:pt x="88" y="1074"/>
                </a:lnTo>
                <a:lnTo>
                  <a:pt x="68" y="1004"/>
                </a:lnTo>
                <a:lnTo>
                  <a:pt x="62" y="934"/>
                </a:lnTo>
                <a:lnTo>
                  <a:pt x="68" y="864"/>
                </a:lnTo>
                <a:lnTo>
                  <a:pt x="88" y="796"/>
                </a:lnTo>
                <a:lnTo>
                  <a:pt x="122" y="730"/>
                </a:lnTo>
                <a:lnTo>
                  <a:pt x="166" y="664"/>
                </a:lnTo>
                <a:lnTo>
                  <a:pt x="224" y="602"/>
                </a:lnTo>
                <a:lnTo>
                  <a:pt x="292" y="544"/>
                </a:lnTo>
                <a:lnTo>
                  <a:pt x="370" y="486"/>
                </a:lnTo>
                <a:lnTo>
                  <a:pt x="458" y="434"/>
                </a:lnTo>
                <a:lnTo>
                  <a:pt x="554" y="382"/>
                </a:lnTo>
                <a:lnTo>
                  <a:pt x="662" y="336"/>
                </a:lnTo>
                <a:lnTo>
                  <a:pt x="776" y="294"/>
                </a:lnTo>
                <a:lnTo>
                  <a:pt x="898" y="256"/>
                </a:lnTo>
                <a:lnTo>
                  <a:pt x="1028" y="222"/>
                </a:lnTo>
                <a:lnTo>
                  <a:pt x="1164" y="192"/>
                </a:lnTo>
                <a:lnTo>
                  <a:pt x="1306" y="166"/>
                </a:lnTo>
                <a:lnTo>
                  <a:pt x="1454" y="148"/>
                </a:lnTo>
                <a:lnTo>
                  <a:pt x="1606" y="132"/>
                </a:lnTo>
                <a:lnTo>
                  <a:pt x="1762" y="124"/>
                </a:lnTo>
                <a:lnTo>
                  <a:pt x="1922" y="120"/>
                </a:lnTo>
                <a:lnTo>
                  <a:pt x="2084" y="124"/>
                </a:lnTo>
                <a:lnTo>
                  <a:pt x="2240" y="132"/>
                </a:lnTo>
                <a:lnTo>
                  <a:pt x="2392" y="148"/>
                </a:lnTo>
                <a:lnTo>
                  <a:pt x="2540" y="166"/>
                </a:lnTo>
                <a:lnTo>
                  <a:pt x="2682" y="192"/>
                </a:lnTo>
                <a:lnTo>
                  <a:pt x="2818" y="222"/>
                </a:lnTo>
                <a:lnTo>
                  <a:pt x="2948" y="256"/>
                </a:lnTo>
                <a:lnTo>
                  <a:pt x="3070" y="294"/>
                </a:lnTo>
                <a:lnTo>
                  <a:pt x="3184" y="336"/>
                </a:lnTo>
                <a:lnTo>
                  <a:pt x="3292" y="382"/>
                </a:lnTo>
                <a:lnTo>
                  <a:pt x="3388" y="434"/>
                </a:lnTo>
                <a:lnTo>
                  <a:pt x="3476" y="486"/>
                </a:lnTo>
                <a:lnTo>
                  <a:pt x="3554" y="544"/>
                </a:lnTo>
                <a:lnTo>
                  <a:pt x="3622" y="602"/>
                </a:lnTo>
                <a:lnTo>
                  <a:pt x="3680" y="664"/>
                </a:lnTo>
                <a:lnTo>
                  <a:pt x="3724" y="730"/>
                </a:lnTo>
                <a:lnTo>
                  <a:pt x="3758" y="796"/>
                </a:lnTo>
                <a:lnTo>
                  <a:pt x="3778" y="864"/>
                </a:lnTo>
                <a:lnTo>
                  <a:pt x="3784" y="934"/>
                </a:lnTo>
                <a:lnTo>
                  <a:pt x="3778" y="1004"/>
                </a:lnTo>
                <a:lnTo>
                  <a:pt x="3758" y="1074"/>
                </a:lnTo>
                <a:lnTo>
                  <a:pt x="3724" y="1140"/>
                </a:lnTo>
                <a:lnTo>
                  <a:pt x="3680" y="1204"/>
                </a:lnTo>
                <a:lnTo>
                  <a:pt x="3622" y="1266"/>
                </a:lnTo>
                <a:lnTo>
                  <a:pt x="3554" y="1326"/>
                </a:lnTo>
                <a:lnTo>
                  <a:pt x="3476" y="1382"/>
                </a:lnTo>
                <a:lnTo>
                  <a:pt x="3388" y="1436"/>
                </a:lnTo>
                <a:lnTo>
                  <a:pt x="3292" y="1486"/>
                </a:lnTo>
                <a:lnTo>
                  <a:pt x="3184" y="1532"/>
                </a:lnTo>
                <a:lnTo>
                  <a:pt x="3070" y="1576"/>
                </a:lnTo>
                <a:lnTo>
                  <a:pt x="2948" y="1614"/>
                </a:lnTo>
                <a:lnTo>
                  <a:pt x="2818" y="1648"/>
                </a:lnTo>
                <a:lnTo>
                  <a:pt x="2682" y="1678"/>
                </a:lnTo>
                <a:lnTo>
                  <a:pt x="2540" y="1702"/>
                </a:lnTo>
                <a:lnTo>
                  <a:pt x="2392" y="1722"/>
                </a:lnTo>
                <a:lnTo>
                  <a:pt x="2240" y="1736"/>
                </a:lnTo>
                <a:lnTo>
                  <a:pt x="2084" y="1746"/>
                </a:lnTo>
                <a:lnTo>
                  <a:pt x="1922" y="1748"/>
                </a:lnTo>
                <a:close/>
              </a:path>
            </a:pathLst>
          </a:custGeom>
          <a:gradFill rotWithShape="1">
            <a:gsLst>
              <a:gs pos="0">
                <a:srgbClr val="F1F1F1">
                  <a:alpha val="35999"/>
                </a:srgbClr>
              </a:gs>
              <a:gs pos="100000">
                <a:schemeClr val="bg2">
                  <a:alpha val="100000"/>
                </a:schemeClr>
              </a:gs>
            </a:gsLst>
            <a:lin ang="0" scaled="1"/>
            <a:tileRect/>
          </a:gradFill>
          <a:ln w="0" cap="flat" cmpd="sng">
            <a:solidFill>
              <a:schemeClr val="accent3">
                <a:alpha val="10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/>
          <a:lstStyle/>
          <a:p>
            <a:endParaRPr lang="zh-CN" altLang="en-US" sz="4800">
              <a:solidFill>
                <a:schemeClr val="dk1"/>
              </a:solidFill>
            </a:endParaRPr>
          </a:p>
        </p:txBody>
      </p:sp>
      <p:sp>
        <p:nvSpPr>
          <p:cNvPr id="14339" name="Rectangle 5"/>
          <p:cNvSpPr/>
          <p:nvPr>
            <p:custDataLst>
              <p:tags r:id="rId2"/>
            </p:custDataLst>
          </p:nvPr>
        </p:nvSpPr>
        <p:spPr>
          <a:xfrm>
            <a:off x="6456363" y="2060575"/>
            <a:ext cx="1944687" cy="1223963"/>
          </a:xfrm>
          <a:prstGeom prst="rect">
            <a:avLst/>
          </a:prstGeom>
          <a:noFill/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endParaRPr lang="zh-CN" altLang="en-US" sz="4800" dirty="0">
              <a:solidFill>
                <a:schemeClr val="dk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340" name="Rectangle 6"/>
          <p:cNvSpPr/>
          <p:nvPr>
            <p:custDataLst>
              <p:tags r:id="rId3"/>
            </p:custDataLst>
          </p:nvPr>
        </p:nvSpPr>
        <p:spPr>
          <a:xfrm>
            <a:off x="5303838" y="1916113"/>
            <a:ext cx="3455987" cy="1368425"/>
          </a:xfrm>
          <a:prstGeom prst="rect">
            <a:avLst/>
          </a:prstGeom>
          <a:solidFill>
            <a:schemeClr val="lt1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endParaRPr lang="zh-CN" altLang="en-US" sz="4800" dirty="0">
              <a:solidFill>
                <a:schemeClr val="dk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341" name="AutoShape 7"/>
          <p:cNvSpPr/>
          <p:nvPr>
            <p:custDataLst>
              <p:tags r:id="rId4"/>
            </p:custDataLst>
          </p:nvPr>
        </p:nvSpPr>
        <p:spPr>
          <a:xfrm>
            <a:off x="7175500" y="3213100"/>
            <a:ext cx="1439863" cy="647700"/>
          </a:xfrm>
          <a:prstGeom prst="parallelogram">
            <a:avLst>
              <a:gd name="adj" fmla="val 55575"/>
            </a:avLst>
          </a:prstGeom>
          <a:solidFill>
            <a:schemeClr val="accent3"/>
          </a:solidFill>
          <a:ln w="9525">
            <a:noFill/>
          </a:ln>
          <a:effectLst>
            <a:outerShdw sy="50000" kx="-2453608" algn="bl" rotWithShape="0">
              <a:schemeClr val="lt2">
                <a:alpha val="50000"/>
              </a:schemeClr>
            </a:outerShdw>
          </a:effectLst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endParaRPr lang="zh-CN" altLang="en-US" sz="4800" dirty="0">
              <a:solidFill>
                <a:schemeClr val="dk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342" name="AutoShape 8"/>
          <p:cNvSpPr/>
          <p:nvPr>
            <p:custDataLst>
              <p:tags r:id="rId5"/>
            </p:custDataLst>
          </p:nvPr>
        </p:nvSpPr>
        <p:spPr>
          <a:xfrm>
            <a:off x="6743700" y="4221163"/>
            <a:ext cx="1439863" cy="647700"/>
          </a:xfrm>
          <a:prstGeom prst="parallelogram">
            <a:avLst>
              <a:gd name="adj" fmla="val 55575"/>
            </a:avLst>
          </a:prstGeom>
          <a:solidFill>
            <a:schemeClr val="accent3"/>
          </a:solidFill>
          <a:ln w="9525">
            <a:noFill/>
          </a:ln>
          <a:effectLst>
            <a:outerShdw sy="50000" kx="-2453608" rotWithShape="0">
              <a:schemeClr val="lt2">
                <a:alpha val="50000"/>
              </a:schemeClr>
            </a:outerShdw>
          </a:effectLst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endParaRPr lang="zh-CN" altLang="en-US" sz="4800" dirty="0">
              <a:solidFill>
                <a:schemeClr val="dk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343" name="AutoShape 9"/>
          <p:cNvSpPr/>
          <p:nvPr>
            <p:custDataLst>
              <p:tags r:id="rId6"/>
            </p:custDataLst>
          </p:nvPr>
        </p:nvSpPr>
        <p:spPr>
          <a:xfrm>
            <a:off x="5664200" y="5157788"/>
            <a:ext cx="1439863" cy="647700"/>
          </a:xfrm>
          <a:prstGeom prst="parallelogram">
            <a:avLst>
              <a:gd name="adj" fmla="val 55575"/>
            </a:avLst>
          </a:prstGeom>
          <a:solidFill>
            <a:schemeClr val="accent6"/>
          </a:solidFill>
          <a:ln w="9525">
            <a:noFill/>
          </a:ln>
          <a:effectLst>
            <a:outerShdw sy="50000" kx="-2453608" rotWithShape="0">
              <a:schemeClr val="lt2">
                <a:alpha val="50000"/>
              </a:schemeClr>
            </a:outerShdw>
          </a:effectLst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endParaRPr lang="zh-CN" altLang="en-US" sz="4800" dirty="0">
              <a:solidFill>
                <a:schemeClr val="dk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344" name="AutoShape 10"/>
          <p:cNvSpPr/>
          <p:nvPr>
            <p:custDataLst>
              <p:tags r:id="rId7"/>
            </p:custDataLst>
          </p:nvPr>
        </p:nvSpPr>
        <p:spPr>
          <a:xfrm>
            <a:off x="3143250" y="4005263"/>
            <a:ext cx="1439863" cy="647700"/>
          </a:xfrm>
          <a:prstGeom prst="parallelogram">
            <a:avLst>
              <a:gd name="adj" fmla="val 55575"/>
            </a:avLst>
          </a:prstGeom>
          <a:gradFill rotWithShape="1">
            <a:gsLst>
              <a:gs pos="0">
                <a:srgbClr val="F27402"/>
              </a:gs>
              <a:gs pos="100000">
                <a:srgbClr val="913F01"/>
              </a:gs>
            </a:gsLst>
            <a:lin ang="0" scaled="1"/>
            <a:tileRect/>
          </a:gradFill>
          <a:ln w="9525">
            <a:noFill/>
          </a:ln>
          <a:effectLst>
            <a:outerShdw sy="50000" kx="-2453608" rotWithShape="0">
              <a:schemeClr val="lt2">
                <a:alpha val="50000"/>
              </a:schemeClr>
            </a:outerShdw>
          </a:effectLst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endParaRPr lang="zh-CN" altLang="en-US" sz="4800" dirty="0">
              <a:solidFill>
                <a:schemeClr val="dk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3" name="Text Box 17"/>
          <p:cNvSpPr txBox="1"/>
          <p:nvPr/>
        </p:nvSpPr>
        <p:spPr>
          <a:xfrm>
            <a:off x="7464425" y="3284538"/>
            <a:ext cx="923925" cy="58356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buClr>
                <a:schemeClr val="accent2"/>
              </a:buClr>
              <a:buNone/>
            </a:pPr>
            <a:r>
              <a:rPr lang="en-US" altLang="zh-CN" sz="1600" b="1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1600" b="1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charset="-122"/>
              </a:rPr>
              <a:t>方针</a:t>
            </a:r>
            <a:endParaRPr lang="zh-CN" altLang="en-US" sz="1600" b="1" dirty="0">
              <a:solidFill>
                <a:srgbClr val="FFFFFF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4" name="Text Box 18"/>
          <p:cNvSpPr txBox="1"/>
          <p:nvPr/>
        </p:nvSpPr>
        <p:spPr>
          <a:xfrm>
            <a:off x="7175500" y="4365625"/>
            <a:ext cx="719138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charset="-122"/>
              </a:rPr>
              <a:t>策划</a:t>
            </a:r>
            <a:endParaRPr lang="zh-CN" altLang="en-US" sz="1600" b="1" dirty="0">
              <a:solidFill>
                <a:srgbClr val="FFFFFF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5" name="Text Box 19"/>
          <p:cNvSpPr txBox="1"/>
          <p:nvPr/>
        </p:nvSpPr>
        <p:spPr>
          <a:xfrm>
            <a:off x="5880100" y="5300663"/>
            <a:ext cx="1223963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charset="-122"/>
              </a:rPr>
              <a:t>实施运行</a:t>
            </a:r>
            <a:endParaRPr lang="zh-CN" altLang="en-US" sz="1600" b="1" dirty="0">
              <a:solidFill>
                <a:srgbClr val="FFFFFF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4348" name="AutoShape 14"/>
          <p:cNvSpPr/>
          <p:nvPr>
            <p:custDataLst>
              <p:tags r:id="rId8"/>
            </p:custDataLst>
          </p:nvPr>
        </p:nvSpPr>
        <p:spPr>
          <a:xfrm>
            <a:off x="3216275" y="5013325"/>
            <a:ext cx="1439863" cy="647700"/>
          </a:xfrm>
          <a:prstGeom prst="parallelogram">
            <a:avLst>
              <a:gd name="adj" fmla="val 55575"/>
            </a:avLst>
          </a:prstGeom>
          <a:gradFill rotWithShape="1">
            <a:gsLst>
              <a:gs pos="0">
                <a:srgbClr val="2E7427"/>
              </a:gs>
              <a:gs pos="100000">
                <a:schemeClr val="hlink"/>
              </a:gs>
            </a:gsLst>
            <a:lin ang="2700000" scaled="1"/>
            <a:tileRect/>
          </a:gradFill>
          <a:ln w="9525">
            <a:noFill/>
          </a:ln>
          <a:effectLst>
            <a:outerShdw sy="50000" kx="-2453608" rotWithShape="0">
              <a:schemeClr val="lt2">
                <a:alpha val="50000"/>
              </a:schemeClr>
            </a:outerShdw>
          </a:effectLst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endParaRPr lang="zh-CN" altLang="en-US" sz="4800" dirty="0">
              <a:solidFill>
                <a:schemeClr val="dk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1" name="Text Box 15"/>
          <p:cNvSpPr txBox="1"/>
          <p:nvPr/>
        </p:nvSpPr>
        <p:spPr>
          <a:xfrm>
            <a:off x="3432175" y="5157788"/>
            <a:ext cx="1152525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charset="-122"/>
              </a:rPr>
              <a:t>检查纠正</a:t>
            </a:r>
            <a:endParaRPr lang="zh-CN" altLang="en-US" sz="1600" b="1" dirty="0">
              <a:solidFill>
                <a:srgbClr val="FFFFFF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2" name="Text Box 16"/>
          <p:cNvSpPr txBox="1"/>
          <p:nvPr/>
        </p:nvSpPr>
        <p:spPr>
          <a:xfrm>
            <a:off x="3359150" y="4149725"/>
            <a:ext cx="1098550" cy="6692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buClr>
                <a:schemeClr val="accent2"/>
              </a:buClr>
              <a:buNone/>
            </a:pPr>
            <a:r>
              <a:rPr lang="zh-CN" altLang="en-US" sz="16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管理评审</a:t>
            </a:r>
            <a:endParaRPr lang="zh-CN" altLang="en-US" sz="16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>
              <a:buClr>
                <a:schemeClr val="accent2"/>
              </a:buClr>
              <a:buNone/>
            </a:pPr>
            <a:r>
              <a:rPr lang="zh-CN" altLang="en-US" sz="18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	</a:t>
            </a:r>
            <a:endParaRPr lang="zh-CN" altLang="en-US" sz="18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4351" name="AutoShape 17"/>
          <p:cNvSpPr/>
          <p:nvPr>
            <p:custDataLst>
              <p:tags r:id="rId9"/>
            </p:custDataLst>
          </p:nvPr>
        </p:nvSpPr>
        <p:spPr>
          <a:xfrm>
            <a:off x="3000375" y="2565400"/>
            <a:ext cx="358775" cy="935038"/>
          </a:xfrm>
          <a:prstGeom prst="curvedLeftArrow">
            <a:avLst>
              <a:gd name="adj1" fmla="val 52123"/>
              <a:gd name="adj2" fmla="val 104247"/>
              <a:gd name="adj3" fmla="val 33328"/>
            </a:avLst>
          </a:prstGeom>
          <a:noFill/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endParaRPr lang="zh-CN" altLang="en-US" sz="4800" dirty="0">
              <a:solidFill>
                <a:schemeClr val="dk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4352" name="Rectangle 22"/>
          <p:cNvSpPr/>
          <p:nvPr>
            <p:custDataLst>
              <p:tags r:id="rId10"/>
            </p:custDataLst>
          </p:nvPr>
        </p:nvSpPr>
        <p:spPr>
          <a:xfrm>
            <a:off x="1774825" y="2060575"/>
            <a:ext cx="3133725" cy="431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endParaRPr lang="zh-CN" altLang="zh-CN" sz="2400" b="1" dirty="0">
              <a:solidFill>
                <a:schemeClr val="dk1"/>
              </a:solidFill>
              <a:latin typeface="方正姚体" panose="02010601030101010101" pitchFamily="2" charset="-122"/>
              <a:ea typeface="方正姚体" panose="02010601030101010101" pitchFamily="2" charset="-122"/>
            </a:endParaRPr>
          </a:p>
        </p:txBody>
      </p:sp>
      <p:sp>
        <p:nvSpPr>
          <p:cNvPr id="14353" name="Rectangle 23"/>
          <p:cNvSpPr/>
          <p:nvPr/>
        </p:nvSpPr>
        <p:spPr>
          <a:xfrm>
            <a:off x="1992313" y="1125538"/>
            <a:ext cx="4826000" cy="4318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2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</a:t>
            </a:r>
            <a:r>
              <a:rPr lang="en-US" altLang="zh-CN" sz="36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36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管理程序</a:t>
            </a:r>
            <a:endParaRPr lang="zh-CN" altLang="en-US" sz="36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4354" name="Line 4"/>
          <p:cNvSpPr/>
          <p:nvPr/>
        </p:nvSpPr>
        <p:spPr>
          <a:xfrm>
            <a:off x="1992313" y="1773238"/>
            <a:ext cx="4932362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355" name="Rectangle 29" descr="蓝色面巾纸"/>
          <p:cNvSpPr/>
          <p:nvPr>
            <p:custDataLst>
              <p:tags r:id="rId11"/>
            </p:custDataLst>
          </p:nvPr>
        </p:nvSpPr>
        <p:spPr>
          <a:xfrm>
            <a:off x="6959600" y="692150"/>
            <a:ext cx="3132138" cy="431800"/>
          </a:xfrm>
          <a:prstGeom prst="rect">
            <a:avLst/>
          </a:prstGeom>
          <a:blipFill rotWithShape="1">
            <a:blip r:embed="rId1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一、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管理体系介绍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21214" name="Freeform 30"/>
          <p:cNvSpPr/>
          <p:nvPr>
            <p:custDataLst>
              <p:tags r:id="rId13"/>
            </p:custDataLst>
          </p:nvPr>
        </p:nvSpPr>
        <p:spPr bwMode="gray">
          <a:xfrm rot="8860865">
            <a:off x="4538663" y="2165350"/>
            <a:ext cx="1655763" cy="719138"/>
          </a:xfrm>
          <a:custGeom>
            <a:avLst/>
            <a:gdLst/>
            <a:ahLst/>
            <a:cxnLst>
              <a:cxn ang="0">
                <a:pos x="580" y="0"/>
              </a:cxn>
              <a:cxn ang="0">
                <a:pos x="578" y="90"/>
              </a:cxn>
              <a:cxn ang="0">
                <a:pos x="568" y="174"/>
              </a:cxn>
              <a:cxn ang="0">
                <a:pos x="552" y="252"/>
              </a:cxn>
              <a:cxn ang="0">
                <a:pos x="526" y="324"/>
              </a:cxn>
              <a:cxn ang="0">
                <a:pos x="494" y="390"/>
              </a:cxn>
              <a:cxn ang="0">
                <a:pos x="452" y="450"/>
              </a:cxn>
              <a:cxn ang="0">
                <a:pos x="402" y="508"/>
              </a:cxn>
              <a:cxn ang="0">
                <a:pos x="342" y="560"/>
              </a:cxn>
              <a:cxn ang="0">
                <a:pos x="270" y="610"/>
              </a:cxn>
              <a:cxn ang="0">
                <a:pos x="188" y="656"/>
              </a:cxn>
              <a:cxn ang="0">
                <a:pos x="188" y="798"/>
              </a:cxn>
              <a:cxn ang="0">
                <a:pos x="0" y="514"/>
              </a:cxn>
              <a:cxn ang="0">
                <a:pos x="188" y="230"/>
              </a:cxn>
              <a:cxn ang="0">
                <a:pos x="188" y="372"/>
              </a:cxn>
              <a:cxn ang="0">
                <a:pos x="224" y="368"/>
              </a:cxn>
              <a:cxn ang="0">
                <a:pos x="264" y="356"/>
              </a:cxn>
              <a:cxn ang="0">
                <a:pos x="306" y="336"/>
              </a:cxn>
              <a:cxn ang="0">
                <a:pos x="348" y="310"/>
              </a:cxn>
              <a:cxn ang="0">
                <a:pos x="392" y="280"/>
              </a:cxn>
              <a:cxn ang="0">
                <a:pos x="432" y="246"/>
              </a:cxn>
              <a:cxn ang="0">
                <a:pos x="472" y="208"/>
              </a:cxn>
              <a:cxn ang="0">
                <a:pos x="506" y="166"/>
              </a:cxn>
              <a:cxn ang="0">
                <a:pos x="536" y="124"/>
              </a:cxn>
              <a:cxn ang="0">
                <a:pos x="558" y="82"/>
              </a:cxn>
              <a:cxn ang="0">
                <a:pos x="574" y="40"/>
              </a:cxn>
              <a:cxn ang="0">
                <a:pos x="578" y="0"/>
              </a:cxn>
              <a:cxn ang="0">
                <a:pos x="580" y="0"/>
              </a:cxn>
            </a:cxnLst>
            <a:rect l="0" t="0" r="r" b="b"/>
            <a:pathLst>
              <a:path w="580" h="798">
                <a:moveTo>
                  <a:pt x="580" y="0"/>
                </a:moveTo>
                <a:lnTo>
                  <a:pt x="578" y="90"/>
                </a:lnTo>
                <a:lnTo>
                  <a:pt x="568" y="174"/>
                </a:lnTo>
                <a:lnTo>
                  <a:pt x="552" y="252"/>
                </a:lnTo>
                <a:lnTo>
                  <a:pt x="526" y="324"/>
                </a:lnTo>
                <a:lnTo>
                  <a:pt x="494" y="390"/>
                </a:lnTo>
                <a:lnTo>
                  <a:pt x="452" y="450"/>
                </a:lnTo>
                <a:lnTo>
                  <a:pt x="402" y="508"/>
                </a:lnTo>
                <a:lnTo>
                  <a:pt x="342" y="560"/>
                </a:lnTo>
                <a:lnTo>
                  <a:pt x="270" y="610"/>
                </a:lnTo>
                <a:lnTo>
                  <a:pt x="188" y="656"/>
                </a:lnTo>
                <a:lnTo>
                  <a:pt x="188" y="798"/>
                </a:lnTo>
                <a:lnTo>
                  <a:pt x="0" y="514"/>
                </a:lnTo>
                <a:lnTo>
                  <a:pt x="188" y="230"/>
                </a:lnTo>
                <a:lnTo>
                  <a:pt x="188" y="372"/>
                </a:lnTo>
                <a:lnTo>
                  <a:pt x="224" y="368"/>
                </a:lnTo>
                <a:lnTo>
                  <a:pt x="264" y="356"/>
                </a:lnTo>
                <a:lnTo>
                  <a:pt x="306" y="336"/>
                </a:lnTo>
                <a:lnTo>
                  <a:pt x="348" y="310"/>
                </a:lnTo>
                <a:lnTo>
                  <a:pt x="392" y="280"/>
                </a:lnTo>
                <a:lnTo>
                  <a:pt x="432" y="246"/>
                </a:lnTo>
                <a:lnTo>
                  <a:pt x="472" y="208"/>
                </a:lnTo>
                <a:lnTo>
                  <a:pt x="506" y="166"/>
                </a:lnTo>
                <a:lnTo>
                  <a:pt x="536" y="124"/>
                </a:lnTo>
                <a:lnTo>
                  <a:pt x="558" y="82"/>
                </a:lnTo>
                <a:lnTo>
                  <a:pt x="574" y="40"/>
                </a:lnTo>
                <a:lnTo>
                  <a:pt x="578" y="0"/>
                </a:lnTo>
                <a:lnTo>
                  <a:pt x="580" y="0"/>
                </a:lnTo>
                <a:close/>
              </a:path>
            </a:pathLst>
          </a:custGeom>
          <a:gradFill rotWithShape="1">
            <a:gsLst>
              <a:gs pos="0">
                <a:srgbClr val="3B3E4D"/>
              </a:gs>
              <a:gs pos="100000">
                <a:srgbClr val="3B3E4D"/>
              </a:gs>
            </a:gsLst>
            <a:lin ang="0" scaled="0"/>
          </a:gradFill>
          <a:ln w="0">
            <a:noFill/>
            <a:prstDash val="solid"/>
            <a:round/>
          </a:ln>
        </p:spPr>
        <p:txBody>
          <a:bodyPr/>
          <a:lstStyle/>
          <a:p>
            <a:pPr marL="0" marR="0" lvl="0" indent="0" algn="l" defTabSz="914400" rtl="0" eaLnBrk="1" fontAlgn="ctr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4800" b="0" i="0" u="none" strike="noStrike" kern="120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latin typeface="隶书" panose="02010509060101010101" pitchFamily="49" charset="-122"/>
              <a:ea typeface="隶书" panose="02010509060101010101" pitchFamily="49" charset="-122"/>
              <a:cs typeface="+mn-cs"/>
            </a:endParaRPr>
          </a:p>
        </p:txBody>
      </p:sp>
      <p:sp>
        <p:nvSpPr>
          <p:cNvPr id="14357" name="Oval 19"/>
          <p:cNvSpPr/>
          <p:nvPr>
            <p:custDataLst>
              <p:tags r:id="rId14"/>
            </p:custDataLst>
          </p:nvPr>
        </p:nvSpPr>
        <p:spPr>
          <a:xfrm>
            <a:off x="4800600" y="2708275"/>
            <a:ext cx="1366838" cy="792163"/>
          </a:xfrm>
          <a:prstGeom prst="ellipse">
            <a:avLst/>
          </a:prstGeom>
          <a:solidFill>
            <a:schemeClr val="accent5"/>
          </a:solidFill>
          <a:ln w="9525">
            <a:noFill/>
          </a:ln>
          <a:effectLst>
            <a:outerShdw sy="50000" kx="-2453608" rotWithShape="0">
              <a:schemeClr val="lt2">
                <a:alpha val="50000"/>
              </a:schemeClr>
            </a:outerShdw>
          </a:effectLst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endParaRPr lang="zh-CN" altLang="en-US" sz="4800" dirty="0">
              <a:solidFill>
                <a:schemeClr val="dk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26" name="Text Box 20"/>
          <p:cNvSpPr txBox="1"/>
          <p:nvPr>
            <p:custDataLst>
              <p:tags r:id="rId15"/>
            </p:custDataLst>
          </p:nvPr>
        </p:nvSpPr>
        <p:spPr>
          <a:xfrm>
            <a:off x="4800600" y="2924175"/>
            <a:ext cx="1295400" cy="33718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>
              <a:buClr>
                <a:schemeClr val="accent2"/>
              </a:buClr>
              <a:buNone/>
            </a:pPr>
            <a:r>
              <a:rPr lang="zh-CN" altLang="en-US" sz="1600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持续改进</a:t>
            </a:r>
            <a:endParaRPr lang="zh-CN" altLang="en-US" sz="1600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9" dur="500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build="p"/>
      <p:bldP spid="24" grpId="0" advAuto="1000" build="p"/>
      <p:bldP spid="25" grpId="0" advAuto="1000" build="p"/>
      <p:bldP spid="21" grpId="0" advAuto="1000" build="p"/>
      <p:bldP spid="22" grpId="0" build="p"/>
      <p:bldP spid="26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6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、触电后急救措施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9027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29028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29029" name="Rectangle 2"/>
          <p:cNvSpPr/>
          <p:nvPr/>
        </p:nvSpPr>
        <p:spPr>
          <a:xfrm>
            <a:off x="2279650" y="2060575"/>
            <a:ext cx="7696200" cy="208534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④ 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、吹气时要捏紧鼻孔，紧贴嘴巴，不能漏气，放松时应能使触电者自动呼气。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⑤ 、如触电者牙关紧闭，无法撬开</a:t>
            </a:r>
            <a:r>
              <a:rPr lang="en-US" altLang="zh-CN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,</a:t>
            </a: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可采取口对鼻吹气的方法。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buNone/>
            </a:pPr>
            <a:r>
              <a:rPr lang="zh-CN" altLang="en-US" sz="24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⑥ 、对体弱者和儿童吹气时用力应稍轻，以免肺泡破裂。  </a:t>
            </a:r>
            <a:endParaRPr lang="zh-CN" altLang="en-US" sz="24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8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6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、触电后急救措施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32099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2100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992313" y="1916113"/>
            <a:ext cx="8229600" cy="4537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95300" marR="0" indent="-4953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5</a:t>
            </a:r>
            <a:r>
              <a:rPr kumimoji="0" lang="zh-CN" altLang="en-US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、如心跳停止，呼吸尚存，应采取人工胸外挤压心脏法。</a:t>
            </a:r>
            <a:endParaRPr kumimoji="0" lang="en-US" altLang="zh-CN" sz="2400" b="1" kern="120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95300" marR="0" indent="-4953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人工胸外挤压心脏的具体操作步骤如下：</a:t>
            </a:r>
            <a:endParaRPr kumimoji="0" lang="zh-CN" altLang="en-US" sz="2400" b="1" kern="120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95300" marR="0" indent="-4953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endParaRPr kumimoji="0" lang="zh-CN" altLang="en-US" sz="2400" b="1" kern="120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</p:txBody>
      </p:sp>
      <p:grpSp>
        <p:nvGrpSpPr>
          <p:cNvPr id="132102" name="Group 3"/>
          <p:cNvGrpSpPr/>
          <p:nvPr/>
        </p:nvGrpSpPr>
        <p:grpSpPr>
          <a:xfrm>
            <a:off x="2351088" y="2997200"/>
            <a:ext cx="4824412" cy="3527425"/>
            <a:chOff x="528" y="1296"/>
            <a:chExt cx="3120" cy="2400"/>
          </a:xfrm>
        </p:grpSpPr>
        <p:pic>
          <p:nvPicPr>
            <p:cNvPr id="132104" name="Picture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28" y="2016"/>
              <a:ext cx="1488" cy="16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2105" name="Picture 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2160" y="2016"/>
              <a:ext cx="1488" cy="1680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2106" name="Picture 6" descr="10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2160" y="1296"/>
              <a:ext cx="1488" cy="694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32107" name="Picture 7" descr="8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8" y="1296"/>
              <a:ext cx="1488" cy="684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132103" name="Rectangle 8"/>
          <p:cNvSpPr/>
          <p:nvPr/>
        </p:nvSpPr>
        <p:spPr>
          <a:xfrm>
            <a:off x="7391400" y="3213100"/>
            <a:ext cx="2667000" cy="348869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① 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解开触电人的衣裤， 清除口腔内异物， 使其胸部能自由扩张。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buNone/>
            </a:pP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② 使触电人仰卧， 姿势与口对口吹气法相同， 但背部着地处的地面必须牢固。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6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6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、触电后急救措施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34147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4148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134149" name="Picture 5" descr="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63750" y="1844675"/>
            <a:ext cx="2895600" cy="26130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34150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67438" y="1989138"/>
            <a:ext cx="2895600" cy="2590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2071688" y="4797425"/>
            <a:ext cx="7985125" cy="2921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69900" marR="0" indent="-469900" algn="just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③ 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救护人员位于触电人一边，最好是跨跪在触电人的腰部，将一只手的掌根放在心窝稍高一点的地方（掌根放在胸骨的下三分之一部位），中指指尖对准锁骨间凹陷处边缘，如图所示，另一只手压在那只手上，呈两手交叠状（对儿童可用一只手）。</a:t>
            </a:r>
            <a:r>
              <a:rPr kumimoji="0" lang="zh-CN" altLang="en-US" sz="2400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 </a:t>
            </a:r>
            <a:endParaRPr kumimoji="0" lang="zh-CN" altLang="en-US" sz="2400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4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6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、触电后急救措施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36195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6196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 bwMode="auto">
          <a:xfrm>
            <a:off x="2063750" y="1844675"/>
            <a:ext cx="8229600" cy="3505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69900" marR="0" indent="-469900" algn="just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en-US" altLang="zh-CN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④ </a:t>
            </a: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救护人员找到触电人的正确压点，自上而下，垂直均衡地用力挤压，压出心脏里面的血液，注意用力适当。</a:t>
            </a:r>
            <a:endParaRPr kumimoji="0" lang="zh-CN" altLang="en-US" sz="2400" b="1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69900" marR="0" indent="-4699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⑤ 挤压后，掌根迅速放松（但手掌不要离开胸部），使触电人胸部自动复原，心脏扩张，血液又回到心脏。</a:t>
            </a:r>
            <a:endParaRPr kumimoji="0" lang="zh-CN" altLang="en-US" sz="2400" b="1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69900" marR="0" indent="-4699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kern="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   口诀：掌根下压不冲击，突然放松手不离；</a:t>
            </a:r>
            <a:endParaRPr kumimoji="0" lang="zh-CN" altLang="en-US" sz="2400" b="1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69900" marR="0" indent="-4699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None/>
              <a:defRPr/>
            </a:pPr>
            <a:r>
              <a:rPr kumimoji="0" lang="zh-CN" altLang="en-US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   频率及力度：至少</a:t>
            </a:r>
            <a:r>
              <a:rPr kumimoji="0" lang="en-US" altLang="zh-CN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100</a:t>
            </a:r>
            <a:r>
              <a:rPr kumimoji="0" lang="zh-CN" altLang="en-US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次</a:t>
            </a:r>
            <a:r>
              <a:rPr kumimoji="0" lang="en-US" altLang="zh-CN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/</a:t>
            </a:r>
            <a:r>
              <a:rPr kumimoji="0" lang="zh-CN" altLang="en-US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分钟，按压深</a:t>
            </a:r>
            <a:r>
              <a:rPr kumimoji="0" lang="en-US" altLang="zh-CN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&gt;5</a:t>
            </a:r>
            <a:r>
              <a:rPr kumimoji="0" lang="zh-CN" altLang="en-US" sz="2400" b="1" kern="1200" cap="none" spc="0" normalizeH="0" baseline="0" noProof="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公分</a:t>
            </a:r>
            <a:endParaRPr kumimoji="0" lang="zh-CN" altLang="en-US" sz="2400" b="1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69900" marR="0" indent="-4699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Char char="o"/>
              <a:defRPr/>
            </a:pPr>
            <a:endParaRPr kumimoji="0" lang="zh-CN" altLang="en-US" sz="2400" b="1" kern="0" cap="none" spc="0" normalizeH="0" baseline="0" noProof="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</p:txBody>
      </p:sp>
      <p:graphicFrame>
        <p:nvGraphicFramePr>
          <p:cNvPr id="136198" name="Object 2"/>
          <p:cNvGraphicFramePr>
            <a:graphicFrameLocks noGrp="1"/>
          </p:cNvGraphicFramePr>
          <p:nvPr>
            <p:ph idx="1"/>
            <p:custDataLst>
              <p:tags r:id="rId3"/>
            </p:custDataLst>
          </p:nvPr>
        </p:nvGraphicFramePr>
        <p:xfrm>
          <a:off x="1992313" y="4664075"/>
          <a:ext cx="8153400" cy="2193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" r:id="rId4" imgW="112499775" imgH="32394525" progId="Visio.Drawing.4">
                  <p:embed/>
                </p:oleObj>
              </mc:Choice>
              <mc:Fallback>
                <p:oleObj name="" r:id="rId4" imgW="112499775" imgH="32394525" progId="Visio.Drawing.4">
                  <p:embed/>
                  <p:pic>
                    <p:nvPicPr>
                      <p:cNvPr id="0" name="图片 3075"/>
                      <p:cNvPicPr/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>
                      <a:xfrm>
                        <a:off x="1992313" y="4664075"/>
                        <a:ext cx="8153400" cy="2193925"/>
                      </a:xfrm>
                      <a:prstGeom prst="rect">
                        <a:avLst/>
                      </a:prstGeom>
                      <a:solidFill>
                        <a:schemeClr val="dk1">
                          <a:alpha val="100000"/>
                        </a:schemeClr>
                      </a:solidFill>
                      <a:ln w="38100">
                        <a:miter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2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6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、触电后急救措施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38243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38244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38245" name="Rectangle 9"/>
          <p:cNvSpPr/>
          <p:nvPr/>
        </p:nvSpPr>
        <p:spPr>
          <a:xfrm>
            <a:off x="2057400" y="1916113"/>
            <a:ext cx="8070850" cy="141986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lnSpc>
                <a:spcPct val="90000"/>
              </a:lnSpc>
              <a:buNone/>
            </a:pP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6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、若呼吸及心跳均停止者则两种方法同时应用（两者并用即为：心肺复苏术）步骤如下：先胸外挤压心脏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30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次，然后口对口呼吸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次，反复循环进行操作</a:t>
            </a:r>
            <a:r>
              <a:rPr lang="en-US" altLang="zh-CN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5</a:t>
            </a:r>
            <a:r>
              <a:rPr lang="zh-CN" altLang="en-US" sz="2400" b="1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次，观察受伤者是否恢复心跳，若没恢复重复上述动作。</a:t>
            </a:r>
            <a:endParaRPr lang="zh-CN" altLang="en-US" sz="2400" b="1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138246" name="Picture 10" descr="0710021611937812"/>
          <p:cNvPicPr>
            <a:picLocks noChangeAspect="1"/>
          </p:cNvPicPr>
          <p:nvPr/>
        </p:nvPicPr>
        <p:blipFill>
          <a:blip r:embed="rId3"/>
          <a:srcRect r="14285"/>
          <a:stretch>
            <a:fillRect/>
          </a:stretch>
        </p:blipFill>
        <p:spPr>
          <a:xfrm>
            <a:off x="5735638" y="3429000"/>
            <a:ext cx="3168650" cy="3098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" name="AutoShape 14"/>
          <p:cNvSpPr/>
          <p:nvPr>
            <p:custDataLst>
              <p:tags r:id="rId4"/>
            </p:custDataLst>
          </p:nvPr>
        </p:nvSpPr>
        <p:spPr>
          <a:xfrm>
            <a:off x="2351088" y="5300663"/>
            <a:ext cx="3240087" cy="1557337"/>
          </a:xfrm>
          <a:prstGeom prst="horizontalScroll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spcBef>
                <a:spcPct val="50000"/>
              </a:spcBef>
              <a:buNone/>
            </a:pPr>
            <a:r>
              <a:rPr lang="zh-CN" altLang="en-US" sz="19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就地迅速对触电者进行抢救，</a:t>
            </a:r>
            <a:endParaRPr lang="zh-CN" altLang="en-US" sz="1900" b="1" dirty="0">
              <a:solidFill>
                <a:schemeClr val="dk1">
                  <a:lumMod val="85000"/>
                  <a:lumOff val="15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spcBef>
                <a:spcPct val="50000"/>
              </a:spcBef>
              <a:buNone/>
            </a:pPr>
            <a:r>
              <a:rPr lang="zh-CN" altLang="en-US" sz="19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并坚持不懈，同时拨打</a:t>
            </a:r>
            <a:r>
              <a:rPr lang="en-US" altLang="zh-CN" sz="19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120</a:t>
            </a:r>
            <a:endParaRPr lang="en-US" altLang="zh-CN" sz="1900" b="1" dirty="0">
              <a:solidFill>
                <a:schemeClr val="dk1">
                  <a:lumMod val="85000"/>
                  <a:lumOff val="15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spcBef>
                <a:spcPct val="50000"/>
              </a:spcBef>
              <a:buNone/>
            </a:pPr>
            <a:r>
              <a:rPr lang="zh-CN" altLang="en-US" sz="19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急救电话。</a:t>
            </a:r>
            <a:endParaRPr lang="zh-CN" altLang="en-US" sz="1900" b="1" dirty="0">
              <a:solidFill>
                <a:schemeClr val="dk1">
                  <a:lumMod val="85000"/>
                  <a:lumOff val="15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4" name="AutoShape 15"/>
          <p:cNvSpPr/>
          <p:nvPr>
            <p:custDataLst>
              <p:tags r:id="rId5"/>
            </p:custDataLst>
          </p:nvPr>
        </p:nvSpPr>
        <p:spPr>
          <a:xfrm>
            <a:off x="8975725" y="3357880"/>
            <a:ext cx="1316990" cy="3311525"/>
          </a:xfrm>
          <a:prstGeom prst="verticalScroll">
            <a:avLst>
              <a:gd name="adj" fmla="val 12500"/>
            </a:avLst>
          </a:prstGeom>
          <a:solidFill>
            <a:srgbClr val="FFFF00"/>
          </a:solidFill>
          <a:ln w="9525" cap="flat" cmpd="sng">
            <a:solidFill>
              <a:schemeClr val="dk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spcBef>
                <a:spcPct val="50000"/>
              </a:spcBef>
              <a:buNone/>
            </a:pPr>
            <a:r>
              <a:rPr lang="en-US" altLang="zh-CN" sz="20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“</a:t>
            </a:r>
            <a:r>
              <a:rPr lang="zh-CN" altLang="en-US" sz="20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迅速、</a:t>
            </a:r>
            <a:endParaRPr lang="zh-CN" altLang="en-US" sz="2000" b="1" dirty="0">
              <a:solidFill>
                <a:schemeClr val="dk1">
                  <a:lumMod val="85000"/>
                  <a:lumOff val="15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就地、</a:t>
            </a:r>
            <a:endParaRPr lang="zh-CN" altLang="en-US" sz="2000" b="1" dirty="0">
              <a:solidFill>
                <a:schemeClr val="dk1">
                  <a:lumMod val="85000"/>
                  <a:lumOff val="15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准确、</a:t>
            </a:r>
            <a:endParaRPr lang="zh-CN" altLang="en-US" sz="2000" b="1" dirty="0">
              <a:solidFill>
                <a:schemeClr val="dk1">
                  <a:lumMod val="85000"/>
                  <a:lumOff val="15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坚持”，</a:t>
            </a:r>
            <a:endParaRPr lang="zh-CN" altLang="en-US" sz="2000" b="1" dirty="0">
              <a:solidFill>
                <a:schemeClr val="dk1">
                  <a:lumMod val="85000"/>
                  <a:lumOff val="15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禁止打</a:t>
            </a:r>
            <a:endParaRPr lang="zh-CN" altLang="en-US" sz="2000" b="1" dirty="0">
              <a:solidFill>
                <a:schemeClr val="dk1">
                  <a:lumMod val="85000"/>
                  <a:lumOff val="15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spcBef>
                <a:spcPct val="50000"/>
              </a:spcBef>
              <a:buNone/>
            </a:pPr>
            <a:r>
              <a:rPr lang="zh-CN" altLang="en-US" sz="2000" b="1" dirty="0">
                <a:solidFill>
                  <a:schemeClr val="dk1">
                    <a:lumMod val="85000"/>
                    <a:lumOff val="15000"/>
                  </a:schemeClr>
                </a:solidFill>
                <a:latin typeface="Times New Roman" panose="02020603050405020304" charset="0"/>
                <a:ea typeface="微软雅黑" panose="020B0503020204020204" charset="-122"/>
              </a:rPr>
              <a:t>强心剂。</a:t>
            </a:r>
            <a:endParaRPr lang="zh-CN" altLang="en-US" sz="2000" b="1" dirty="0">
              <a:solidFill>
                <a:schemeClr val="dk1">
                  <a:lumMod val="85000"/>
                  <a:lumOff val="15000"/>
                </a:schemeClr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138249" name="Picture 18" descr="071002155093676"/>
          <p:cNvPicPr>
            <a:picLocks noChangeAspect="1"/>
          </p:cNvPicPr>
          <p:nvPr/>
        </p:nvPicPr>
        <p:blipFill>
          <a:blip r:embed="rId6"/>
          <a:srcRect b="14624"/>
          <a:stretch>
            <a:fillRect/>
          </a:stretch>
        </p:blipFill>
        <p:spPr>
          <a:xfrm>
            <a:off x="2279650" y="3213100"/>
            <a:ext cx="3240088" cy="2068513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ldLvl="0" animBg="1"/>
      <p:bldP spid="14" grpId="0" animBg="1" build="p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0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40291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140292" name="Rectangle 3"/>
          <p:cNvSpPr txBox="1"/>
          <p:nvPr/>
        </p:nvSpPr>
        <p:spPr>
          <a:xfrm>
            <a:off x="1992313" y="1916113"/>
            <a:ext cx="8135937" cy="4392612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、不靠近高压带电体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(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室外高压线、变压器旁</a:t>
            </a:r>
            <a:r>
              <a:rPr lang="en-US" altLang="zh-CN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)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，不接触低压带电体。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buNone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、不用湿手扳开关，插入或拔出插头。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buNone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3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、安装、检修电器应穿绝缘鞋，站在绝缘体上，且要切断电源。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buNone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4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、禁止用铜丝代替保险丝，禁止用橡皮胶代替电工绝缘胶布。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buNone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5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、在电路中安装触电保护器，并定期检验其灵敏度。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buNone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6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、下雷雨时，不使用收音机、录像机、电视机、且拔出电源插头，拔出电视机天线插头。暂时不使用电话，如一定要用，可用免提功能。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buNone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7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、严禁私拉乱接电线，禁止使用电炉、“热得快”等电器。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eaLnBrk="1" fontAlgn="ctr" hangingPunct="1">
              <a:buNone/>
            </a:pPr>
            <a:r>
              <a:rPr lang="en-US" altLang="zh-CN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8</a:t>
            </a:r>
            <a:r>
              <a:rPr lang="zh-CN" altLang="en-US" sz="2200" dirty="0">
                <a:solidFill>
                  <a:srgbClr val="000000"/>
                </a:solidFill>
                <a:latin typeface="Times New Roman" panose="02020603050405020304" charset="0"/>
                <a:ea typeface="微软雅黑" panose="020B0503020204020204" charset="-122"/>
              </a:rPr>
              <a:t>、不在架着电缆、电线的下面放风筝和进行球类活动。</a:t>
            </a:r>
            <a:endParaRPr lang="zh-CN" altLang="en-US" sz="2200" dirty="0">
              <a:solidFill>
                <a:srgbClr val="000000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40293" name="Rectangle 5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6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、如何避免触电伤害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21" name="图片 20" descr="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3178810" y="4900295"/>
            <a:ext cx="4677410" cy="488315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Rectangle 12" descr="蓝色面巾纸"/>
          <p:cNvSpPr/>
          <p:nvPr>
            <p:custDataLst>
              <p:tags r:id="rId1"/>
            </p:custDataLst>
          </p:nvPr>
        </p:nvSpPr>
        <p:spPr>
          <a:xfrm>
            <a:off x="7032625" y="836613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五、用电安全知识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42339" name="Line 4"/>
          <p:cNvSpPr/>
          <p:nvPr/>
        </p:nvSpPr>
        <p:spPr>
          <a:xfrm>
            <a:off x="1992313" y="1773238"/>
            <a:ext cx="5543550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6" name="Rectangle 3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1992313" y="1916113"/>
            <a:ext cx="8229600" cy="45370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469900" marR="0" indent="-4699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Blip>
                <a:blip r:embed="rId4"/>
              </a:buBlip>
              <a:defRPr/>
            </a:pPr>
            <a:r>
              <a:rPr kumimoji="0" lang="zh-CN" altLang="en-US" sz="2100" b="1" kern="0" cap="none" spc="0" normalizeH="0" baseline="0" noProof="0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非持证电工不准装接电气设备；</a:t>
            </a:r>
            <a:endParaRPr kumimoji="0" lang="en-US" altLang="zh-CN" sz="2100" b="1" kern="0" cap="none" spc="0" normalizeH="0" baseline="0" noProof="0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69900" marR="0" indent="-4699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Blip>
                <a:blip r:embed="rId4"/>
              </a:buBlip>
              <a:defRPr/>
            </a:pPr>
            <a:r>
              <a:rPr kumimoji="0" lang="zh-CN" altLang="en-US" sz="2100" b="1" kern="0" cap="none" spc="0" normalizeH="0" baseline="0" noProof="0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任何人不准玩弄电气设备和开关；</a:t>
            </a:r>
            <a:endParaRPr kumimoji="0" lang="zh-CN" altLang="en-US" sz="2100" b="1" kern="0" cap="none" spc="0" normalizeH="0" baseline="0" noProof="0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69900" marR="0" indent="-4699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Blip>
                <a:blip r:embed="rId4"/>
              </a:buBlip>
              <a:defRPr/>
            </a:pPr>
            <a:r>
              <a:rPr kumimoji="0" lang="zh-CN" altLang="en-US" sz="2100" b="1" kern="0" cap="none" spc="0" normalizeH="0" baseline="0" noProof="0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破损的电气设备应及时调换，不准使用绝缘损坏的电气设备；</a:t>
            </a:r>
            <a:endParaRPr kumimoji="0" lang="zh-CN" altLang="en-US" sz="2100" b="1" kern="0" cap="none" spc="0" normalizeH="0" baseline="0" noProof="0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69900" marR="0" indent="-4699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Blip>
                <a:blip r:embed="rId4"/>
              </a:buBlip>
              <a:defRPr/>
            </a:pPr>
            <a:r>
              <a:rPr kumimoji="0" lang="zh-CN" altLang="en-US" sz="2100" b="1" kern="0" cap="none" spc="0" normalizeH="0" baseline="0" noProof="0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不准利用电热和灯泡取暖；</a:t>
            </a:r>
            <a:endParaRPr kumimoji="0" lang="zh-CN" altLang="en-US" sz="2100" b="1" kern="0" cap="none" spc="0" normalizeH="0" baseline="0" noProof="0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69900" marR="0" indent="-4699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Blip>
                <a:blip r:embed="rId4"/>
              </a:buBlip>
              <a:defRPr/>
            </a:pPr>
            <a:r>
              <a:rPr kumimoji="0" lang="zh-CN" altLang="en-US" sz="2100" b="1" kern="0" cap="none" spc="0" normalizeH="0" baseline="0" noProof="0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设备检修切断电源时，任何人不准启动挂有警告牌的电气设备，或合上拔去的熔断器； </a:t>
            </a:r>
            <a:endParaRPr kumimoji="0" lang="zh-CN" altLang="en-US" sz="2100" b="1" kern="0" cap="none" spc="0" normalizeH="0" baseline="0" noProof="0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69900" marR="0" indent="-4699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Blip>
                <a:blip r:embed="rId4"/>
              </a:buBlip>
              <a:defRPr/>
            </a:pPr>
            <a:r>
              <a:rPr kumimoji="0" lang="zh-CN" altLang="en-US" sz="2100" b="1" kern="0" cap="none" spc="0" normalizeH="0" baseline="0" noProof="0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不准用水冲洗揩擦电气设备；</a:t>
            </a:r>
            <a:endParaRPr kumimoji="0" lang="en-US" altLang="zh-CN" sz="2100" b="1" kern="0" cap="none" spc="0" normalizeH="0" baseline="0" noProof="0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69900" marR="0" indent="-4699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Blip>
                <a:blip r:embed="rId4"/>
              </a:buBlip>
              <a:defRPr/>
            </a:pPr>
            <a:r>
              <a:rPr kumimoji="0" lang="zh-CN" altLang="en-US" sz="2100" b="1" kern="0" cap="none" spc="0" normalizeH="0" baseline="0" noProof="0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熔断丝熔断时，不准调换容量不符的熔丝</a:t>
            </a:r>
            <a:endParaRPr kumimoji="0" lang="en-US" altLang="zh-CN" sz="2100" b="1" kern="0" cap="none" spc="0" normalizeH="0" baseline="0" noProof="0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69900" marR="0" indent="-4699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Blip>
                <a:blip r:embed="rId4"/>
              </a:buBlip>
              <a:defRPr/>
            </a:pPr>
            <a:r>
              <a:rPr kumimoji="0" lang="zh-CN" altLang="en-US" sz="2100" b="1" kern="0" cap="none" spc="0" normalizeH="0" baseline="0" noProof="0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不办任何手续，不准在埋有电缆的地方进行打桩和动土</a:t>
            </a:r>
            <a:endParaRPr kumimoji="0" lang="en-US" altLang="zh-CN" sz="2100" b="1" kern="0" cap="none" spc="0" normalizeH="0" baseline="0" noProof="0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69900" marR="0" indent="-4699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Blip>
                <a:blip r:embed="rId4"/>
              </a:buBlip>
              <a:defRPr/>
            </a:pPr>
            <a:r>
              <a:rPr kumimoji="0" lang="zh-CN" altLang="en-US" sz="2100" b="1" kern="0" cap="none" spc="0" normalizeH="0" baseline="0" noProof="0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发现有人触电，应立即切断电源进行抢救，按未脱离电源前不准直接接触触电者</a:t>
            </a:r>
            <a:endParaRPr kumimoji="0" lang="en-US" altLang="zh-CN" sz="2100" b="1" kern="0" cap="none" spc="0" normalizeH="0" baseline="0" noProof="0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69900" marR="0" indent="-4699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Blip>
                <a:blip r:embed="rId4"/>
              </a:buBlip>
              <a:defRPr/>
            </a:pPr>
            <a:r>
              <a:rPr kumimoji="0" lang="zh-CN" altLang="en-US" sz="2100" b="1" kern="0" cap="none" spc="0" normalizeH="0" baseline="0" noProof="0" dirty="0">
                <a:solidFill>
                  <a:schemeClr val="accent2"/>
                </a:solidFill>
                <a:latin typeface="Times New Roman" panose="02020603050405020304" charset="0"/>
                <a:ea typeface="微软雅黑" panose="020B0503020204020204" charset="-122"/>
                <a:cs typeface="+mn-cs"/>
              </a:rPr>
              <a:t>雷雨天气，不准接近避雷器和避雷针</a:t>
            </a:r>
            <a:endParaRPr kumimoji="0" lang="en-US" altLang="zh-CN" sz="2100" b="1" kern="0" cap="none" spc="0" normalizeH="0" baseline="0" noProof="0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69900" marR="0" indent="-4699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Blip>
                <a:blip r:embed="rId4"/>
              </a:buBlip>
              <a:defRPr/>
            </a:pPr>
            <a:endParaRPr kumimoji="0" lang="en-US" altLang="zh-CN" sz="2800" b="1" kern="0" cap="none" spc="0" normalizeH="0" baseline="0" noProof="0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  <a:p>
            <a:pPr marL="469900" marR="0" indent="-469900" defTabSz="914400">
              <a:spcBef>
                <a:spcPct val="20000"/>
              </a:spcBef>
              <a:buClr>
                <a:srgbClr val="F27402"/>
              </a:buClr>
              <a:buSzTx/>
              <a:buFont typeface="Wingdings" panose="05000000000000000000" pitchFamily="2" charset="2"/>
              <a:buBlip>
                <a:blip r:embed="rId4"/>
              </a:buBlip>
              <a:defRPr/>
            </a:pPr>
            <a:endParaRPr kumimoji="0" lang="en-US" altLang="zh-CN" sz="2800" b="1" kern="0" cap="none" spc="0" normalizeH="0" baseline="0" noProof="0" dirty="0">
              <a:solidFill>
                <a:schemeClr val="accent2"/>
              </a:solidFill>
              <a:latin typeface="Times New Roman" panose="02020603050405020304" charset="0"/>
              <a:ea typeface="微软雅黑" panose="020B0503020204020204" charset="-122"/>
              <a:cs typeface="+mn-cs"/>
            </a:endParaRPr>
          </a:p>
        </p:txBody>
      </p:sp>
      <p:sp>
        <p:nvSpPr>
          <p:cNvPr id="142341" name="Rectangle 2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8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、安全用电十不准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1055279" y="1484741"/>
            <a:ext cx="5284399" cy="1179607"/>
          </a:xfrm>
        </p:spPr>
        <p:txBody>
          <a:bodyPr>
            <a:noAutofit/>
          </a:bodyPr>
          <a:lstStyle/>
          <a:p>
            <a:r>
              <a:rPr sz="660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660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7978140" y="4149080"/>
            <a:ext cx="3793491" cy="1584176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1795" y="4213215"/>
            <a:ext cx="1188000" cy="1188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8088488" y="4498587"/>
            <a:ext cx="1257935" cy="86931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40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40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10560685" y="4267191"/>
            <a:ext cx="1106729" cy="108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476631" y="4378568"/>
            <a:ext cx="4020049" cy="1006475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40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</a:pPr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4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40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40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2124711" y="2996952"/>
            <a:ext cx="3146425" cy="1048385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</a:pPr>
            <a:r>
              <a:rPr lang="zh-CN" altLang="en-US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</a:pPr>
            <a:r>
              <a:rPr lang="en-US" altLang="zh-CN" sz="16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6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/>
            <a:r>
              <a:rPr lang="zh-CN" altLang="en-US" sz="14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6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6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6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9408368" y="5401215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微信公众号</a:t>
            </a:r>
            <a:endParaRPr lang="zh-CN" altLang="en-US" sz="1100" dirty="0"/>
          </a:p>
        </p:txBody>
      </p:sp>
      <p:sp>
        <p:nvSpPr>
          <p:cNvPr id="9" name="文本框 8"/>
          <p:cNvSpPr txBox="1"/>
          <p:nvPr/>
        </p:nvSpPr>
        <p:spPr>
          <a:xfrm>
            <a:off x="10589999" y="5399960"/>
            <a:ext cx="936104" cy="260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1100" dirty="0"/>
              <a:t>抖音</a:t>
            </a:r>
            <a:endParaRPr lang="zh-CN" altLang="en-US" sz="1100" dirty="0"/>
          </a:p>
        </p:txBody>
      </p:sp>
    </p:spTree>
    <p:custDataLst>
      <p:tags r:id="rId8"/>
    </p:custData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/>
          <p:nvPr/>
        </p:nvSpPr>
        <p:spPr>
          <a:xfrm>
            <a:off x="4008120" y="2853055"/>
            <a:ext cx="5210175" cy="1007745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4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4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管理体系内容</a:t>
            </a:r>
            <a:endParaRPr lang="zh-CN" altLang="en-US" sz="48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6387" name="Rectangle 5"/>
          <p:cNvSpPr/>
          <p:nvPr>
            <p:custDataLst>
              <p:tags r:id="rId1"/>
            </p:custDataLst>
          </p:nvPr>
        </p:nvSpPr>
        <p:spPr>
          <a:xfrm>
            <a:off x="2999740" y="2852738"/>
            <a:ext cx="863600" cy="1009650"/>
          </a:xfrm>
          <a:prstGeom prst="rect">
            <a:avLst/>
          </a:prstGeom>
          <a:solidFill>
            <a:schemeClr val="accent1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zh-CN" altLang="en-US" sz="4800" b="1" dirty="0">
                <a:solidFill>
                  <a:schemeClr val="lt1"/>
                </a:solidFill>
                <a:latin typeface="Times New Roman" panose="02020603050405020304" charset="0"/>
                <a:ea typeface="微软雅黑" panose="020B0503020204020204" charset="-122"/>
              </a:rPr>
              <a:t>二</a:t>
            </a:r>
            <a:endParaRPr lang="zh-CN" altLang="en-US" sz="4800" b="1" dirty="0">
              <a:solidFill>
                <a:schemeClr val="l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/>
          <p:nvPr/>
        </p:nvSpPr>
        <p:spPr>
          <a:xfrm>
            <a:off x="1847850" y="981075"/>
            <a:ext cx="8229600" cy="6477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hangingPunct="1">
              <a:spcBef>
                <a:spcPct val="0"/>
              </a:spcBef>
              <a:buClrTx/>
              <a:buNone/>
            </a:pP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1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 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方针</a:t>
            </a:r>
            <a:r>
              <a:rPr lang="zh-CN" altLang="en-US" sz="3800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 </a:t>
            </a:r>
            <a:endParaRPr lang="zh-CN" altLang="en-US" sz="3800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8435" name="Rectangle 9" descr="蓝色面巾纸"/>
          <p:cNvSpPr/>
          <p:nvPr>
            <p:custDataLst>
              <p:tags r:id="rId1"/>
            </p:custDataLst>
          </p:nvPr>
        </p:nvSpPr>
        <p:spPr>
          <a:xfrm>
            <a:off x="7032625" y="692150"/>
            <a:ext cx="3132138" cy="431800"/>
          </a:xfrm>
          <a:prstGeom prst="rect">
            <a:avLst/>
          </a:prstGeom>
          <a:blipFill rotWithShape="1">
            <a:blip r:embed="rId2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管理体系内容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8436" name="AutoShape 14"/>
          <p:cNvSpPr/>
          <p:nvPr>
            <p:custDataLst>
              <p:tags r:id="rId3"/>
            </p:custDataLst>
          </p:nvPr>
        </p:nvSpPr>
        <p:spPr>
          <a:xfrm>
            <a:off x="2349500" y="3198813"/>
            <a:ext cx="2070100" cy="7731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7DAFD4"/>
              </a:gs>
              <a:gs pos="100000">
                <a:schemeClr val="bg1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endParaRPr lang="zh-CN" altLang="en-US" sz="4800" dirty="0">
              <a:solidFill>
                <a:schemeClr val="dk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437" name="AutoShape 31"/>
          <p:cNvSpPr/>
          <p:nvPr>
            <p:custDataLst>
              <p:tags r:id="rId4"/>
            </p:custDataLst>
          </p:nvPr>
        </p:nvSpPr>
        <p:spPr>
          <a:xfrm>
            <a:off x="2220913" y="2368550"/>
            <a:ext cx="2163762" cy="2857500"/>
          </a:xfrm>
          <a:prstGeom prst="roundRect">
            <a:avLst>
              <a:gd name="adj" fmla="val 17509"/>
            </a:avLst>
          </a:prstGeom>
          <a:gradFill rotWithShape="1">
            <a:gsLst>
              <a:gs pos="0">
                <a:srgbClr val="4E91D4"/>
              </a:gs>
              <a:gs pos="100000">
                <a:srgbClr val="3477A4"/>
              </a:gs>
            </a:gsLst>
            <a:lin ang="270000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endParaRPr lang="zh-CN" altLang="en-US" sz="4800" dirty="0">
              <a:solidFill>
                <a:schemeClr val="dk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438" name="AutoShape 32"/>
          <p:cNvSpPr/>
          <p:nvPr>
            <p:custDataLst>
              <p:tags r:id="rId5"/>
            </p:custDataLst>
          </p:nvPr>
        </p:nvSpPr>
        <p:spPr>
          <a:xfrm>
            <a:off x="2254250" y="2276475"/>
            <a:ext cx="7586663" cy="2952750"/>
          </a:xfrm>
          <a:prstGeom prst="roundRect">
            <a:avLst>
              <a:gd name="adj" fmla="val 16667"/>
            </a:avLst>
          </a:prstGeom>
          <a:solidFill>
            <a:srgbClr val="C00000"/>
          </a:soli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endParaRPr lang="zh-CN" altLang="en-US" sz="4800" dirty="0">
              <a:solidFill>
                <a:schemeClr val="dk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439" name="AutoShape 33"/>
          <p:cNvSpPr/>
          <p:nvPr>
            <p:custDataLst>
              <p:tags r:id="rId6"/>
            </p:custDataLst>
          </p:nvPr>
        </p:nvSpPr>
        <p:spPr>
          <a:xfrm>
            <a:off x="2271713" y="4440238"/>
            <a:ext cx="2311400" cy="709612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3CA1E6">
                  <a:alpha val="0"/>
                </a:srgbClr>
              </a:gs>
              <a:gs pos="100000">
                <a:srgbClr val="9BCFF2"/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eaLnBrk="1" fontAlgn="ctr" hangingPunct="1">
              <a:buNone/>
            </a:pPr>
            <a:endParaRPr lang="zh-CN" altLang="en-US" sz="4800" dirty="0">
              <a:solidFill>
                <a:schemeClr val="dk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440" name="AutoShape 34"/>
          <p:cNvSpPr/>
          <p:nvPr>
            <p:custDataLst>
              <p:tags r:id="rId7"/>
            </p:custDataLst>
          </p:nvPr>
        </p:nvSpPr>
        <p:spPr>
          <a:xfrm>
            <a:off x="2279650" y="2276475"/>
            <a:ext cx="2384425" cy="830263"/>
          </a:xfrm>
          <a:prstGeom prst="roundRect">
            <a:avLst>
              <a:gd name="adj" fmla="val 50000"/>
            </a:avLst>
          </a:prstGeom>
          <a:gradFill rotWithShape="1">
            <a:gsLst>
              <a:gs pos="0">
                <a:srgbClr val="BEE0F7"/>
              </a:gs>
              <a:gs pos="100000">
                <a:srgbClr val="3CA1E6">
                  <a:alpha val="0"/>
                </a:srgbClr>
              </a:gs>
            </a:gsLst>
            <a:lin ang="5400000" scaled="1"/>
            <a:tileRect/>
          </a:gradFill>
          <a:ln w="9525">
            <a:noFill/>
          </a:ln>
        </p:spPr>
        <p:txBody>
          <a:bodyPr wrap="none"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908050" lvl="0" indent="-436245" algn="ctr" eaLnBrk="1" fontAlgn="ctr" hangingPunct="1">
              <a:buNone/>
            </a:pPr>
            <a:endParaRPr lang="zh-CN" altLang="zh-CN" sz="4800" dirty="0">
              <a:solidFill>
                <a:schemeClr val="dk1"/>
              </a:solidFill>
              <a:latin typeface="隶书" panose="02010509060101010101" pitchFamily="49" charset="-122"/>
              <a:ea typeface="隶书" panose="02010509060101010101" pitchFamily="49" charset="-122"/>
            </a:endParaRPr>
          </a:p>
        </p:txBody>
      </p:sp>
      <p:sp>
        <p:nvSpPr>
          <p:cNvPr id="18443" name="Text Box 44"/>
          <p:cNvSpPr txBox="1"/>
          <p:nvPr/>
        </p:nvSpPr>
        <p:spPr>
          <a:xfrm>
            <a:off x="3719830" y="3068955"/>
            <a:ext cx="4683125" cy="1445260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zh-CN" altLang="en-US" sz="4400" b="1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charset="-122"/>
              </a:rPr>
              <a:t>环保是企业的责任</a:t>
            </a:r>
            <a:endParaRPr lang="en-US" altLang="zh-CN" sz="4400" b="1" dirty="0">
              <a:solidFill>
                <a:srgbClr val="FFFFFF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0" lvl="0" indent="0" algn="ctr" eaLnBrk="1" hangingPunct="1">
              <a:spcBef>
                <a:spcPct val="0"/>
              </a:spcBef>
              <a:buClrTx/>
              <a:buNone/>
            </a:pPr>
            <a:r>
              <a:rPr lang="zh-CN" altLang="en-US" sz="4400" b="1" dirty="0">
                <a:solidFill>
                  <a:srgbClr val="FFFFFF"/>
                </a:solidFill>
                <a:latin typeface="Times New Roman" panose="02020603050405020304" charset="0"/>
                <a:ea typeface="微软雅黑" panose="020B0503020204020204" charset="-122"/>
              </a:rPr>
              <a:t>安全是企业的保障</a:t>
            </a:r>
            <a:endParaRPr lang="zh-CN" altLang="en-US" sz="4400" b="1" dirty="0">
              <a:solidFill>
                <a:srgbClr val="FFFFFF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18444" name="Line 4"/>
          <p:cNvSpPr/>
          <p:nvPr/>
        </p:nvSpPr>
        <p:spPr>
          <a:xfrm>
            <a:off x="1992313" y="1773238"/>
            <a:ext cx="4932362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</p:spTree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标题 1"/>
          <p:cNvSpPr>
            <a:spLocks noGrp="1"/>
          </p:cNvSpPr>
          <p:nvPr>
            <p:ph type="title"/>
          </p:nvPr>
        </p:nvSpPr>
        <p:spPr/>
        <p:txBody>
          <a:bodyPr vert="horz" wrap="square" lIns="91440" tIns="45720" rIns="91440" bIns="45720" anchor="ctr" anchorCtr="0"/>
          <a:lstStyle/>
          <a:p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2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、</a:t>
            </a:r>
            <a:r>
              <a:rPr lang="en-US" altLang="zh-CN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3200" b="1" dirty="0">
                <a:solidFill>
                  <a:schemeClr val="accent1"/>
                </a:solidFill>
                <a:latin typeface="Times New Roman" panose="02020603050405020304" charset="0"/>
                <a:ea typeface="微软雅黑" panose="020B0503020204020204" charset="-122"/>
              </a:rPr>
              <a:t>目标、指标、管理方案</a:t>
            </a:r>
            <a:endParaRPr lang="zh-CN" altLang="en-US" sz="3200" b="1" dirty="0">
              <a:solidFill>
                <a:schemeClr val="accent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sp>
        <p:nvSpPr>
          <p:cNvPr id="21507" name="Line 4"/>
          <p:cNvSpPr/>
          <p:nvPr/>
        </p:nvSpPr>
        <p:spPr>
          <a:xfrm flipV="1">
            <a:off x="1992313" y="1773238"/>
            <a:ext cx="5616575" cy="0"/>
          </a:xfrm>
          <a:prstGeom prst="line">
            <a:avLst/>
          </a:prstGeom>
          <a:ln w="57150" cap="flat" cmpd="sng">
            <a:solidFill>
              <a:srgbClr val="FF0000"/>
            </a:solidFill>
            <a:prstDash val="solid"/>
            <a:headEnd type="none" w="med" len="med"/>
            <a:tailEnd type="none" w="med" len="med"/>
          </a:ln>
        </p:spPr>
      </p:sp>
      <p:sp>
        <p:nvSpPr>
          <p:cNvPr id="21508" name="Rectangle 3"/>
          <p:cNvSpPr/>
          <p:nvPr>
            <p:custDataLst>
              <p:tags r:id="rId1"/>
            </p:custDataLst>
          </p:nvPr>
        </p:nvSpPr>
        <p:spPr>
          <a:xfrm>
            <a:off x="1847850" y="1766570"/>
            <a:ext cx="8425180" cy="2005965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571500" lvl="0" indent="-571500" eaLnBrk="1" hangingPunct="1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1.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目标、指标</a:t>
            </a: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:</a:t>
            </a:r>
            <a:r>
              <a:rPr lang="zh-CN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为规范公司内部各部门及各阶层能落实环境健康安全方针，有效执行与维持环境健康管理体系的有效性，并持续改进环境健康安全绩效。</a:t>
            </a:r>
            <a:endParaRPr lang="en-US" altLang="zh-CN" sz="2400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  <a:p>
            <a:pPr marL="571500" lvl="0" indent="-571500" eaLnBrk="1" hangingPunct="1">
              <a:buFont typeface="Wingdings" panose="05000000000000000000" pitchFamily="2" charset="2"/>
              <a:buChar char="Ø"/>
            </a:pPr>
            <a:r>
              <a:rPr lang="en-US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2.</a:t>
            </a:r>
            <a:r>
              <a:rPr lang="zh-CN" altLang="en-US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管理方案：</a:t>
            </a:r>
            <a:r>
              <a:rPr lang="zh-CN" altLang="zh-CN" sz="2400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规范建立及修订环境健康安全管理方案之规定，以确保环境健康安全管理体系有效实施。</a:t>
            </a:r>
            <a:endParaRPr lang="zh-CN" altLang="zh-CN" sz="24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  <p:pic>
        <p:nvPicPr>
          <p:cNvPr id="21509" name="Picture 6" descr="C:\Users\H99-201505\Desktop\捕获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2640013" y="3789363"/>
            <a:ext cx="6419850" cy="2879725"/>
          </a:xfrm>
        </p:spPr>
      </p:pic>
      <p:sp>
        <p:nvSpPr>
          <p:cNvPr id="21510" name="Rectangle 9" descr="蓝色面巾纸"/>
          <p:cNvSpPr/>
          <p:nvPr>
            <p:custDataLst>
              <p:tags r:id="rId3"/>
            </p:custDataLst>
          </p:nvPr>
        </p:nvSpPr>
        <p:spPr>
          <a:xfrm>
            <a:off x="7032625" y="692150"/>
            <a:ext cx="3132138" cy="431800"/>
          </a:xfrm>
          <a:prstGeom prst="rect">
            <a:avLst/>
          </a:prstGeom>
          <a:blipFill rotWithShape="1">
            <a:blip r:embed="rId4"/>
          </a:blipFill>
          <a:ln w="9525">
            <a:noFill/>
          </a:ln>
        </p:spPr>
        <p:txBody>
          <a:bodyPr anchor="ctr" anchorCtr="0"/>
          <a:lstStyle>
            <a:lvl1pPr marL="469900" indent="-469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30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08050" indent="-43688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600">
                <a:solidFill>
                  <a:schemeClr val="tx1"/>
                </a:solidFill>
                <a:latin typeface="+mn-lt"/>
                <a:ea typeface="+mn-ea"/>
              </a:defRPr>
            </a:lvl2pPr>
            <a:lvl3pPr marL="1304925" indent="-395605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o"/>
              <a:defRPr sz="2300">
                <a:solidFill>
                  <a:schemeClr val="tx1"/>
                </a:solidFill>
                <a:latin typeface="+mn-lt"/>
                <a:ea typeface="+mn-ea"/>
              </a:defRPr>
            </a:lvl3pPr>
            <a:lvl4pPr marL="1694180" indent="-3873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n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94230" indent="-398780" algn="l" rtl="0" eaLnBrk="0" fontAlgn="base" hangingPunct="0">
              <a:spcBef>
                <a:spcPct val="25000"/>
              </a:spcBef>
              <a:spcAft>
                <a:spcPct val="0"/>
              </a:spcAft>
              <a:buClr>
                <a:srgbClr val="F27402"/>
              </a:buClr>
              <a:buFont typeface="Wingdings" panose="05000000000000000000" pitchFamily="2" charset="2"/>
              <a:buChar char="§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</a:lstStyle>
          <a:p>
            <a:pPr marL="0" lvl="0" indent="0" algn="r">
              <a:spcBef>
                <a:spcPct val="0"/>
              </a:spcBef>
              <a:buClrTx/>
              <a:buNone/>
            </a:pP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二、</a:t>
            </a:r>
            <a:r>
              <a:rPr lang="en-US" altLang="zh-CN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EHS</a:t>
            </a:r>
            <a:r>
              <a:rPr lang="zh-CN" altLang="en-US" sz="2000" b="1" dirty="0">
                <a:solidFill>
                  <a:schemeClr val="dk1"/>
                </a:solidFill>
                <a:latin typeface="Times New Roman" panose="02020603050405020304" charset="0"/>
                <a:ea typeface="微软雅黑" panose="020B0503020204020204" charset="-122"/>
              </a:rPr>
              <a:t>管理体系内容</a:t>
            </a:r>
            <a:endParaRPr lang="zh-CN" altLang="en-US" sz="2000" b="1" dirty="0">
              <a:solidFill>
                <a:schemeClr val="dk1"/>
              </a:solidFill>
              <a:latin typeface="Times New Roman" panose="02020603050405020304" charset="0"/>
              <a:ea typeface="微软雅黑" panose="020B0503020204020204" charset="-122"/>
            </a:endParaRPr>
          </a:p>
        </p:txBody>
      </p:sp>
    </p:spTree>
  </p:cSld>
  <p:clrMapOvr>
    <a:masterClrMapping/>
  </p:clrMapOvr>
  <p:transition>
    <p:fade/>
  </p:transition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0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2.xml><?xml version="1.0" encoding="utf-8"?>
<p:tagLst xmlns:p="http://schemas.openxmlformats.org/presentationml/2006/main">
  <p:tag name="KSO_WM_UNIT_FILL_FORE_SCHEMECOLOR_INDEX_1_BRIGHTNESS" val="0"/>
  <p:tag name="KSO_WM_UNIT_FILL_FORE_SCHEMECOLOR_INDEX_1" val="6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6"/>
  <p:tag name="KSO_WM_UNIT_FILL_FORE_SCHEMECOLOR_INDEX_2_POS" val="1"/>
  <p:tag name="KSO_WM_UNIT_FILL_FORE_SCHEMECOLOR_INDEX_2_TRANS" val="0"/>
  <p:tag name="KSO_WM_UNIT_FILL_GRADIENT_TYPE" val="0"/>
  <p:tag name="KSO_WM_UNIT_FILL_GRADIENT_ANGLE" val="0"/>
  <p:tag name="KSO_WM_UNIT_FILL_GRADIENT_DIRECTION" val="3"/>
  <p:tag name="KSO_WM_UNIT_FILL_TYPE" val="3"/>
  <p:tag name="KSO_WM_UNIT_TEXT_FILL_FORE_SCHEMECOLOR_INDEX_BRIGHTNESS" val="0"/>
  <p:tag name="KSO_WM_UNIT_TEXT_FILL_FORE_SCHEMECOLOR_INDEX" val="13"/>
  <p:tag name="KSO_WM_UNIT_TEXT_FILL_TYPE" val="1"/>
</p:tagLst>
</file>

<file path=ppt/tags/tag103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104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10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0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09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1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1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12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2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12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2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30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3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3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6.xml><?xml version="1.0" encoding="utf-8"?>
<p:tagLst xmlns:p="http://schemas.openxmlformats.org/presentationml/2006/main">
  <p:tag name="KSO_WM_UNIT_FILL_FORE_SCHEMECOLOR_INDEX_BRIGHTNESS" val="0"/>
  <p:tag name="KSO_WM_UNIT_FILL_FORE_SCHEMECOLOR_INDEX" val="12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13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3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4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47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4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4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5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5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6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3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16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5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16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2**"/>
  <p:tag name="KSO_WM_UNIT_LAYERLEVEL" val="1"/>
  <p:tag name="KSO_WM_TAG_VERSION" val="1.0"/>
  <p:tag name="KSO_WM_BEAUTIFY_FLAG" val="#wm#"/>
</p:tagLst>
</file>

<file path=ppt/tags/tag17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4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6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7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7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8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3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4.xml><?xml version="1.0" encoding="utf-8"?>
<p:tagLst xmlns:p="http://schemas.openxmlformats.org/presentationml/2006/main">
  <p:tag name="KSO_WM_UNIT_FILL_FORE_SCHEMECOLOR_INDEX_BRIGHTNESS" val="0"/>
  <p:tag name="KSO_WM_UNIT_FILL_FORE_SCHEMECOLOR_INDEX" val="13"/>
  <p:tag name="KSO_WM_UNIT_FILL_TYPE" val="1"/>
</p:tagLst>
</file>

<file path=ppt/tags/tag18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6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8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188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89.xml><?xml version="1.0" encoding="utf-8"?>
<p:tagLst xmlns:p="http://schemas.openxmlformats.org/presentationml/2006/main">
  <p:tag name="KSO_WM_UNIT_PLACING_PICTURE_USER_VIEWPORT" val="{&quot;height&quot;:490,&quot;width&quot;:4694}"/>
</p:tagLst>
</file>

<file path=ppt/tags/tag1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1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91.xml><?xml version="1.0" encoding="utf-8"?>
<p:tagLst xmlns:p="http://schemas.openxmlformats.org/presentationml/2006/main">
  <p:tag name="KSO_WM_UNIT_TEXT_FILL_FORE_SCHEMECOLOR_INDEX_BRIGHTNESS" val="0"/>
  <p:tag name="KSO_WM_UNIT_TEXT_FILL_FORE_SCHEMECOLOR_INDEX" val="6"/>
  <p:tag name="KSO_WM_UNIT_TEXT_FILL_TYPE" val="1"/>
</p:tagLst>
</file>

<file path=ppt/tags/tag192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93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4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195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196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197.xml><?xml version="1.0" encoding="utf-8"?>
<p:tagLst xmlns:p="http://schemas.openxmlformats.org/presentationml/2006/main">
  <p:tag name="KSO_WPP_MARK_KEY" val="e346ba2f-ed9a-4d16-9c36-a8fd78071423"/>
  <p:tag name="COMMONDATA" val="eyJoZGlkIjoiZDYyZWEzMGEyOTgzNjMyODIwYmE0OTZmMjRkNDUyMDEifQ=="/>
  <p:tag name="commondata" val="eyJoZGlkIjoiM2Q4Y2M0MTAxMGRmZTZkMWUzZjg0NGZmZDVmMDc3NjUifQ==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3**"/>
  <p:tag name="KSO_WM_UNIT_LAYERLEVEL" val="1"/>
  <p:tag name="KSO_WM_TAG_VERSION" val="1.0"/>
  <p:tag name="KSO_WM_BEAUTIFY_FLAG" val="#wm#"/>
</p:tagLst>
</file>

<file path=ppt/tags/tag2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3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3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3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6**"/>
  <p:tag name="KSO_WM_UNIT_LAYERLEVEL" val="1"/>
  <p:tag name="KSO_WM_TAG_VERSION" val="1.0"/>
  <p:tag name="KSO_WM_BEAUTIFY_FLAG" val="#wm#"/>
</p:tagLst>
</file>

<file path=ppt/tags/tag4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8**"/>
  <p:tag name="KSO_WM_UNIT_LAYERLEVEL" val="1"/>
  <p:tag name="KSO_WM_TAG_VERSION" val="1.0"/>
  <p:tag name="KSO_WM_BEAUTIFY_FLAG" val="#wm#"/>
</p:tagLst>
</file>

<file path=ppt/tags/tag4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4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9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0**"/>
  <p:tag name="KSO_WM_UNIT_LAYERLEVEL" val="1"/>
  <p:tag name="KSO_WM_TAG_VERSION" val="1.0"/>
  <p:tag name="KSO_WM_BEAUTIFY_FLAG" val="#wm#"/>
</p:tagLst>
</file>

<file path=ppt/tags/tag5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081"/>
</p:tagLst>
</file>

<file path=ppt/tags/tag6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64.xml><?xml version="1.0" encoding="utf-8"?>
<p:tagLst xmlns:p="http://schemas.openxmlformats.org/presentationml/2006/main">
  <p:tag name="KSO_WM_TEMPLATE_THUMBS_INDEX" val="1、4、7、12、13、14、15、16、17、18、20、24、25、28、33、36、40、43、44"/>
  <p:tag name="KSO_WM_TEMPLATE_SUBCATEGORY" val="19"/>
  <p:tag name="KSO_WM_TAG_VERSION" val="1.0"/>
  <p:tag name="KSO_WM_BEAUTIFY_FLAG" val="#wm#"/>
  <p:tag name="KSO_WM_TEMPLATE_CATEGORY" val="custom"/>
  <p:tag name="KSO_WM_TEMPLATE_INDEX" val="20205081"/>
  <p:tag name="KSO_WM_TEMPLATE_MASTER_TYPE" val="0"/>
  <p:tag name="KSO_WM_TEMPLATE_COLOR_TYPE" val="1"/>
  <p:tag name="KSO_WM_UNIT_SHOW_EDIT_AREA_INDICATION" val="1"/>
</p:tagLst>
</file>

<file path=ppt/tags/tag65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</p:tagLst>
</file>

<file path=ppt/tags/tag66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7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</p:tagLst>
</file>

<file path=ppt/tags/tag6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0.xml><?xml version="1.0" encoding="utf-8"?>
<p:tagLst xmlns:p="http://schemas.openxmlformats.org/presentationml/2006/main">
  <p:tag name="KSO_WM_SPECIAL_SOURCE" val="bdnull"/>
</p:tagLst>
</file>

<file path=ppt/tags/tag71.xml><?xml version="1.0" encoding="utf-8"?>
<p:tagLst xmlns:p="http://schemas.openxmlformats.org/presentationml/2006/main">
  <p:tag name="KSO_WM_UNIT_FILL_FORE_SCHEMECOLOR_INDEX_1_BRIGHTNESS" val="0"/>
  <p:tag name="KSO_WM_UNIT_FILL_FORE_SCHEMECOLOR_INDEX_1" val="11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1"/>
  <p:tag name="KSO_WM_UNIT_FILL_FORE_SCHEMECOLOR_INDEX_2_POS" val="0.5"/>
  <p:tag name="KSO_WM_UNIT_FILL_FORE_SCHEMECOLOR_INDEX_2_TRANS" val="0"/>
  <p:tag name="KSO_WM_UNIT_FILL_FORE_SCHEMECOLOR_INDEX_3_BRIGHTNESS" val="0"/>
  <p:tag name="KSO_WM_UNIT_FILL_FORE_SCHEMECOLOR_INDEX_3" val="1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2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3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4.xml><?xml version="1.0" encoding="utf-8"?>
<p:tagLst xmlns:p="http://schemas.openxmlformats.org/presentationml/2006/main">
  <p:tag name="KSO_WM_UNIT_FILL_FORE_SCHEMECOLOR_INDEX_1_BRIGHTNESS" val="0"/>
  <p:tag name="KSO_WM_UNIT_FILL_FORE_SCHEMECOLOR_INDEX_1" val="11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1"/>
  <p:tag name="KSO_WM_UNIT_FILL_FORE_SCHEMECOLOR_INDEX_2_POS" val="0.5"/>
  <p:tag name="KSO_WM_UNIT_FILL_FORE_SCHEMECOLOR_INDEX_2_TRANS" val="0"/>
  <p:tag name="KSO_WM_UNIT_FILL_FORE_SCHEMECOLOR_INDEX_3_BRIGHTNESS" val="0"/>
  <p:tag name="KSO_WM_UNIT_FILL_FORE_SCHEMECOLOR_INDEX_3" val="1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5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6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77.xml><?xml version="1.0" encoding="utf-8"?>
<p:tagLst xmlns:p="http://schemas.openxmlformats.org/presentationml/2006/main">
  <p:tag name="KSO_WM_UNIT_FILL_FORE_SCHEMECOLOR_INDEX_1_BRIGHTNESS" val="0"/>
  <p:tag name="KSO_WM_UNIT_FILL_FORE_SCHEMECOLOR_INDEX_1" val="11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1"/>
  <p:tag name="KSO_WM_UNIT_FILL_FORE_SCHEMECOLOR_INDEX_2_POS" val="0.5"/>
  <p:tag name="KSO_WM_UNIT_FILL_FORE_SCHEMECOLOR_INDEX_2_TRANS" val="0"/>
  <p:tag name="KSO_WM_UNIT_FILL_FORE_SCHEMECOLOR_INDEX_3_BRIGHTNESS" val="0"/>
  <p:tag name="KSO_WM_UNIT_FILL_FORE_SCHEMECOLOR_INDEX_3" val="1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8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79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80.xml><?xml version="1.0" encoding="utf-8"?>
<p:tagLst xmlns:p="http://schemas.openxmlformats.org/presentationml/2006/main">
  <p:tag name="KSO_WM_UNIT_FILL_FORE_SCHEMECOLOR_INDEX_1_BRIGHTNESS" val="0"/>
  <p:tag name="KSO_WM_UNIT_FILL_FORE_SCHEMECOLOR_INDEX_1" val="11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1"/>
  <p:tag name="KSO_WM_UNIT_FILL_FORE_SCHEMECOLOR_INDEX_2_POS" val="0.5"/>
  <p:tag name="KSO_WM_UNIT_FILL_FORE_SCHEMECOLOR_INDEX_2_TRANS" val="0"/>
  <p:tag name="KSO_WM_UNIT_FILL_FORE_SCHEMECOLOR_INDEX_3_BRIGHTNESS" val="0"/>
  <p:tag name="KSO_WM_UNIT_FILL_FORE_SCHEMECOLOR_INDEX_3" val="1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1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2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3.xml><?xml version="1.0" encoding="utf-8"?>
<p:tagLst xmlns:p="http://schemas.openxmlformats.org/presentationml/2006/main">
  <p:tag name="KSO_WM_UNIT_FILL_FORE_SCHEMECOLOR_INDEX_1_BRIGHTNESS" val="0"/>
  <p:tag name="KSO_WM_UNIT_FILL_FORE_SCHEMECOLOR_INDEX_1" val="11"/>
  <p:tag name="KSO_WM_UNIT_FILL_FORE_SCHEMECOLOR_INDEX_1_POS" val="0"/>
  <p:tag name="KSO_WM_UNIT_FILL_FORE_SCHEMECOLOR_INDEX_1_TRANS" val="0"/>
  <p:tag name="KSO_WM_UNIT_FILL_FORE_SCHEMECOLOR_INDEX_2_BRIGHTNESS" val="0"/>
  <p:tag name="KSO_WM_UNIT_FILL_FORE_SCHEMECOLOR_INDEX_2" val="11"/>
  <p:tag name="KSO_WM_UNIT_FILL_FORE_SCHEMECOLOR_INDEX_2_POS" val="0.5"/>
  <p:tag name="KSO_WM_UNIT_FILL_FORE_SCHEMECOLOR_INDEX_2_TRANS" val="0"/>
  <p:tag name="KSO_WM_UNIT_FILL_FORE_SCHEMECOLOR_INDEX_3_BRIGHTNESS" val="0"/>
  <p:tag name="KSO_WM_UNIT_FILL_FORE_SCHEMECOLOR_INDEX_3" val="11"/>
  <p:tag name="KSO_WM_UNIT_FILL_FORE_SCHEMECOLOR_INDEX_3_POS" val="1"/>
  <p:tag name="KSO_WM_UNIT_FILL_FORE_SCHEMECOLOR_INDEX_3_TRANS" val="0"/>
  <p:tag name="KSO_WM_UNIT_FILL_GRADIENT_TYPE" val="0"/>
  <p:tag name="KSO_WM_UNIT_FILL_GRADIENT_ANGLE" val="90"/>
  <p:tag name="KSO_WM_UNIT_FILL_GRADIENT_DIRECTION" val="1"/>
  <p:tag name="KSO_WM_UNIT_FILL_TYPE" val="3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14"/>
  <p:tag name="KSO_WM_UNIT_LINE_FILL_TYPE" val="2"/>
  <p:tag name="KSO_WM_UNIT_TEXT_FILL_FORE_SCHEMECOLOR_INDEX_BRIGHTNESS" val="0"/>
  <p:tag name="KSO_WM_UNIT_TEXT_FILL_FORE_SCHEMECOLOR_INDEX" val="13"/>
  <p:tag name="KSO_WM_UNIT_TEXT_FILL_TYPE" val="1"/>
</p:tagLst>
</file>

<file path=ppt/tags/tag85.xml><?xml version="1.0" encoding="utf-8"?>
<p:tagLst xmlns:p="http://schemas.openxmlformats.org/presentationml/2006/main">
  <p:tag name="KSO_WM_UNIT_TEXT_FILL_FORE_SCHEMECOLOR_INDEX_BRIGHTNESS" val="0"/>
  <p:tag name="KSO_WM_UNIT_TEXT_FILL_FORE_SCHEMECOLOR_INDEX" val="14"/>
  <p:tag name="KSO_WM_UNIT_TEXT_FILL_TYPE" val="1"/>
</p:tagLst>
</file>

<file path=ppt/tags/tag86.xml><?xml version="1.0" encoding="utf-8"?>
<p:tagLst xmlns:p="http://schemas.openxmlformats.org/presentationml/2006/main">
  <p:tag name="KSO_WM_UNIT_FILL_FORE_SCHEMECOLOR_INDEX_BRIGHTNESS" val="0"/>
  <p:tag name="KSO_WM_UNIT_FILL_FORE_SCHEMECOLOR_INDEX" val="5"/>
  <p:tag name="KSO_WM_UNIT_FILL_TYPE" val="1"/>
  <p:tag name="KSO_WM_UNIT_TEXT_FILL_FORE_SCHEMECOLOR_INDEX_BRIGHTNESS" val="0"/>
  <p:tag name="KSO_WM_UNIT_TEXT_FILL_FORE_SCHEMECOLOR_INDEX" val="14"/>
  <p:tag name="KSO_WM_UNIT_TEXT_FILL_TYPE" val="1"/>
</p:tagLst>
</file>

<file path=ppt/tags/tag87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8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89.xml><?xml version="1.0" encoding="utf-8"?>
<p:tagLst xmlns:p="http://schemas.openxmlformats.org/presentationml/2006/main">
  <p:tag name="KSO_WM_UNIT_LINE_FORE_SCHEMECOLOR_INDEX_BRIGHTNESS" val="0"/>
  <p:tag name="KSO_WM_UNIT_LINE_FORE_SCHEMECOLOR_INDEX" val="13"/>
  <p:tag name="KSO_WM_UNIT_LINE_FILL_TYPE" val="2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**"/>
  <p:tag name="KSO_WM_UNIT_LAYERLEVEL" val="1"/>
  <p:tag name="KSO_WM_TAG_VERSION" val="1.0"/>
  <p:tag name="KSO_WM_BEAUTIFY_FLAG" val="#wm#"/>
</p:tagLst>
</file>

<file path=ppt/tags/tag90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1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  <p:tag name="KSO_WM_UNIT_LINE_FORE_SCHEMECOLOR_INDEX_BRIGHTNESS" val="0"/>
  <p:tag name="KSO_WM_UNIT_LINE_FORE_SCHEMECOLOR_INDEX" val="7"/>
  <p:tag name="KSO_WM_UNIT_LINE_FILL_TYPE" val="2"/>
</p:tagLst>
</file>

<file path=ppt/tags/tag92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93.xml><?xml version="1.0" encoding="utf-8"?>
<p:tagLst xmlns:p="http://schemas.openxmlformats.org/presentationml/2006/main">
  <p:tag name="KSO_WM_UNIT_FILL_FORE_SCHEMECOLOR_INDEX_BRIGHTNESS" val="0"/>
  <p:tag name="KSO_WM_UNIT_FILL_FORE_SCHEMECOLOR_INDEX" val="14"/>
  <p:tag name="KSO_WM_UNIT_FILL_TYPE" val="1"/>
  <p:tag name="KSO_WM_UNIT_TEXT_FILL_FORE_SCHEMECOLOR_INDEX_BRIGHTNESS" val="0"/>
  <p:tag name="KSO_WM_UNIT_TEXT_FILL_FORE_SCHEMECOLOR_INDEX" val="13"/>
  <p:tag name="KSO_WM_UNIT_TEXT_FILL_TYPE" val="1"/>
</p:tagLst>
</file>

<file path=ppt/tags/tag94.xml><?xml version="1.0" encoding="utf-8"?>
<p:tagLst xmlns:p="http://schemas.openxmlformats.org/presentationml/2006/main">
  <p:tag name="KSO_WM_UNIT_FILL_FORE_SCHEMECOLOR_INDEX_BRIGHTNESS" val="0"/>
  <p:tag name="KSO_WM_UNIT_FILL_FORE_SCHEMECOLOR_INDEX" val="7"/>
  <p:tag name="KSO_WM_UNIT_FILL_TYPE" val="1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95.xml><?xml version="1.0" encoding="utf-8"?>
<p:tagLst xmlns:p="http://schemas.openxmlformats.org/presentationml/2006/main"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  <p:tag name="KSO_WM_UNIT_FILL_FORE_SCHEMECOLOR_INDEX_BRIGHTNESS" val="0"/>
  <p:tag name="KSO_WM_UNIT_FILL_FORE_SCHEMECOLOR_INDEX" val="7"/>
  <p:tag name="KSO_WM_UNIT_FILL_TYPE" val="1"/>
</p:tagLst>
</file>

<file path=ppt/tags/tag96.xml><?xml version="1.0" encoding="utf-8"?>
<p:tagLst xmlns:p="http://schemas.openxmlformats.org/presentationml/2006/main">
  <p:tag name="KSO_WM_UNIT_FILL_FORE_SCHEMECOLOR_INDEX_BRIGHTNESS" val="0"/>
  <p:tag name="KSO_WM_UNIT_FILL_FORE_SCHEMECOLOR_INDEX" val="10"/>
  <p:tag name="KSO_WM_UNIT_FILL_TYPE" val="1"/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97.xml><?xml version="1.0" encoding="utf-8"?>
<p:tagLst xmlns:p="http://schemas.openxmlformats.org/presentationml/2006/main"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98.xml><?xml version="1.0" encoding="utf-8"?>
<p:tagLst xmlns:p="http://schemas.openxmlformats.org/presentationml/2006/main">
  <p:tag name="KSO_WM_UNIT_SHADOW_SCHEMECOLOR_INDEX_BRIGHTNESS" val="0"/>
  <p:tag name="KSO_WM_UNIT_SHADOW_SCHEMECOLOR_INDEX" val="16"/>
  <p:tag name="KSO_WM_UNIT_TEXT_FILL_FORE_SCHEMECOLOR_INDEX_BRIGHTNESS" val="0"/>
  <p:tag name="KSO_WM_UNIT_TEXT_FILL_FORE_SCHEMECOLOR_INDEX" val="13"/>
  <p:tag name="KSO_WM_UNIT_TEXT_FILL_TYPE" val="1"/>
</p:tagLst>
</file>

<file path=ppt/tags/tag99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heme/theme1.xml><?xml version="1.0" encoding="utf-8"?>
<a:theme xmlns:a="http://schemas.openxmlformats.org/drawingml/2006/main" name="免费资料关注公众号:安全生产管理">
  <a:themeElements>
    <a:clrScheme name="">
      <a:dk1>
        <a:srgbClr val="000000"/>
      </a:dk1>
      <a:lt1>
        <a:srgbClr val="FFFFFF"/>
      </a:lt1>
      <a:dk2>
        <a:srgbClr val="FAFAFA"/>
      </a:dk2>
      <a:lt2>
        <a:srgbClr val="FFFFFF"/>
      </a:lt2>
      <a:accent1>
        <a:srgbClr val="C30000"/>
      </a:accent1>
      <a:accent2>
        <a:srgbClr val="3B3E4D"/>
      </a:accent2>
      <a:accent3>
        <a:srgbClr val="C30000"/>
      </a:accent3>
      <a:accent4>
        <a:srgbClr val="3B3E4D"/>
      </a:accent4>
      <a:accent5>
        <a:srgbClr val="C30000"/>
      </a:accent5>
      <a:accent6>
        <a:srgbClr val="3B3E4D"/>
      </a:accent6>
      <a:hlink>
        <a:srgbClr val="5FCBFB"/>
      </a:hlink>
      <a:folHlink>
        <a:srgbClr val="B759BC"/>
      </a:folHlink>
    </a:clrScheme>
    <a:fontScheme name="3_Profile">
      <a:majorFont>
        <a:latin typeface="Tahoma"/>
        <a:ea typeface="黑体"/>
        <a:cs typeface=""/>
      </a:majorFont>
      <a:minorFont>
        <a:latin typeface="Tahoma"/>
        <a:ea typeface="黑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alpha val="38000"/>
              </a:srgbClr>
            </a:gs>
            <a:gs pos="50000">
              <a:srgbClr val="FFFFFF"/>
            </a:gs>
            <a:gs pos="100000">
              <a:srgbClr val="3399FF">
                <a:alpha val="38000"/>
              </a:srgbClr>
            </a:gs>
          </a:gsLst>
          <a:lin ang="5400000" scaled="1"/>
        </a:gra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eaVert" wrap="none" lIns="91440" tIns="45720" rIns="91440" bIns="45720" numCol="1" anchor="ctr" anchorCtr="0" compatLnSpc="1"/>
      <a:lstStyle>
        <a:defPPr marL="908050" marR="0" indent="-436880" algn="l" defTabSz="914400" rtl="0" eaLnBrk="1" fontAlgn="ctr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27402"/>
          </a:buClr>
          <a:buSzTx/>
          <a:buFont typeface="Wingdings" panose="05000000000000000000" pitchFamily="2" charset="2"/>
          <a:buNone/>
          <a:defRPr kumimoji="0" lang="zh-CN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隶书" panose="02010509060101010101" pitchFamily="49" charset="-122"/>
            <a:ea typeface="隶书" panose="02010509060101010101" pitchFamily="49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3399FF">
                <a:alpha val="38000"/>
              </a:srgbClr>
            </a:gs>
            <a:gs pos="50000">
              <a:srgbClr val="FFFFFF"/>
            </a:gs>
            <a:gs pos="100000">
              <a:srgbClr val="3399FF">
                <a:alpha val="38000"/>
              </a:srgbClr>
            </a:gs>
          </a:gsLst>
          <a:lin ang="5400000" scaled="1"/>
        </a:gradFill>
        <a:ln w="2857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eaVert" wrap="none" lIns="91440" tIns="45720" rIns="91440" bIns="45720" numCol="1" anchor="ctr" anchorCtr="0" compatLnSpc="1"/>
      <a:lstStyle>
        <a:defPPr marL="908050" marR="0" indent="-436880" algn="l" defTabSz="914400" rtl="0" eaLnBrk="1" fontAlgn="ctr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rgbClr val="F27402"/>
          </a:buClr>
          <a:buSzTx/>
          <a:buFont typeface="Wingdings" panose="05000000000000000000" pitchFamily="2" charset="2"/>
          <a:buNone/>
          <a:defRPr kumimoji="0" lang="zh-CN" altLang="en-US" sz="4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隶书" panose="02010509060101010101" pitchFamily="49" charset="-122"/>
            <a:ea typeface="隶书" panose="02010509060101010101" pitchFamily="49" charset="-122"/>
          </a:defRPr>
        </a:defPPr>
      </a:lstStyle>
    </a:lnDef>
  </a:objectDefaults>
  <a:extraClrSchemeLst>
    <a:extraClrScheme>
      <a:clrScheme name="3_Profile 1">
        <a:dk1>
          <a:srgbClr val="A50021"/>
        </a:dk1>
        <a:lt1>
          <a:srgbClr val="FFFFFF"/>
        </a:lt1>
        <a:dk2>
          <a:srgbClr val="800000"/>
        </a:dk2>
        <a:lt2>
          <a:srgbClr val="FFFFFF"/>
        </a:lt2>
        <a:accent1>
          <a:srgbClr val="FF9900"/>
        </a:accent1>
        <a:accent2>
          <a:srgbClr val="FF3300"/>
        </a:accent2>
        <a:accent3>
          <a:srgbClr val="C0AAAA"/>
        </a:accent3>
        <a:accent4>
          <a:srgbClr val="DADADA"/>
        </a:accent4>
        <a:accent5>
          <a:srgbClr val="FFCAAA"/>
        </a:accent5>
        <a:accent6>
          <a:srgbClr val="E72D00"/>
        </a:accent6>
        <a:hlink>
          <a:srgbClr val="FFFFCC"/>
        </a:hlink>
        <a:folHlink>
          <a:srgbClr val="FFCC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2">
        <a:dk1>
          <a:srgbClr val="3C001E"/>
        </a:dk1>
        <a:lt1>
          <a:srgbClr val="FFFFFF"/>
        </a:lt1>
        <a:dk2>
          <a:srgbClr val="51072E"/>
        </a:dk2>
        <a:lt2>
          <a:srgbClr val="FFFFFF"/>
        </a:lt2>
        <a:accent1>
          <a:srgbClr val="89A38F"/>
        </a:accent1>
        <a:accent2>
          <a:srgbClr val="666699"/>
        </a:accent2>
        <a:accent3>
          <a:srgbClr val="B3AAAD"/>
        </a:accent3>
        <a:accent4>
          <a:srgbClr val="DADADA"/>
        </a:accent4>
        <a:accent5>
          <a:srgbClr val="C4CEC6"/>
        </a:accent5>
        <a:accent6>
          <a:srgbClr val="5C5C8A"/>
        </a:accent6>
        <a:hlink>
          <a:srgbClr val="808000"/>
        </a:hlink>
        <a:folHlink>
          <a:srgbClr val="6666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3">
        <a:dk1>
          <a:srgbClr val="333333"/>
        </a:dk1>
        <a:lt1>
          <a:srgbClr val="FFFFFF"/>
        </a:lt1>
        <a:dk2>
          <a:srgbClr val="000000"/>
        </a:dk2>
        <a:lt2>
          <a:srgbClr val="FFFFFF"/>
        </a:lt2>
        <a:accent1>
          <a:srgbClr val="3399FF"/>
        </a:accent1>
        <a:accent2>
          <a:srgbClr val="CC0000"/>
        </a:accent2>
        <a:accent3>
          <a:srgbClr val="AAAAAA"/>
        </a:accent3>
        <a:accent4>
          <a:srgbClr val="DADADA"/>
        </a:accent4>
        <a:accent5>
          <a:srgbClr val="ADCAFF"/>
        </a:accent5>
        <a:accent6>
          <a:srgbClr val="B90000"/>
        </a:accent6>
        <a:hlink>
          <a:srgbClr val="666699"/>
        </a:hlink>
        <a:folHlink>
          <a:srgbClr val="66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4">
        <a:dk1>
          <a:srgbClr val="4B3D1B"/>
        </a:dk1>
        <a:lt1>
          <a:srgbClr val="FFFFFF"/>
        </a:lt1>
        <a:dk2>
          <a:srgbClr val="330000"/>
        </a:dk2>
        <a:lt2>
          <a:srgbClr val="FFFFFF"/>
        </a:lt2>
        <a:accent1>
          <a:srgbClr val="CC9900"/>
        </a:accent1>
        <a:accent2>
          <a:srgbClr val="CC6600"/>
        </a:accent2>
        <a:accent3>
          <a:srgbClr val="ADAAAA"/>
        </a:accent3>
        <a:accent4>
          <a:srgbClr val="DADADA"/>
        </a:accent4>
        <a:accent5>
          <a:srgbClr val="E2CAAA"/>
        </a:accent5>
        <a:accent6>
          <a:srgbClr val="B95C00"/>
        </a:accent6>
        <a:hlink>
          <a:srgbClr val="6666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5">
        <a:dk1>
          <a:srgbClr val="006666"/>
        </a:dk1>
        <a:lt1>
          <a:srgbClr val="FFFFFF"/>
        </a:lt1>
        <a:dk2>
          <a:srgbClr val="003366"/>
        </a:dk2>
        <a:lt2>
          <a:srgbClr val="FFFFFF"/>
        </a:lt2>
        <a:accent1>
          <a:srgbClr val="0099CC"/>
        </a:accent1>
        <a:accent2>
          <a:srgbClr val="6666FF"/>
        </a:accent2>
        <a:accent3>
          <a:srgbClr val="AAADB8"/>
        </a:accent3>
        <a:accent4>
          <a:srgbClr val="DADADA"/>
        </a:accent4>
        <a:accent5>
          <a:srgbClr val="AACAE2"/>
        </a:accent5>
        <a:accent6>
          <a:srgbClr val="5C5C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6">
        <a:dk1>
          <a:srgbClr val="003366"/>
        </a:dk1>
        <a:lt1>
          <a:srgbClr val="FFFFFF"/>
        </a:lt1>
        <a:dk2>
          <a:srgbClr val="006666"/>
        </a:dk2>
        <a:lt2>
          <a:srgbClr val="FFFFFF"/>
        </a:lt2>
        <a:accent1>
          <a:srgbClr val="6699FF"/>
        </a:accent1>
        <a:accent2>
          <a:srgbClr val="00CCFF"/>
        </a:accent2>
        <a:accent3>
          <a:srgbClr val="AAB8B8"/>
        </a:accent3>
        <a:accent4>
          <a:srgbClr val="DADADA"/>
        </a:accent4>
        <a:accent5>
          <a:srgbClr val="B8CAFF"/>
        </a:accent5>
        <a:accent6>
          <a:srgbClr val="00B9E7"/>
        </a:accent6>
        <a:hlink>
          <a:srgbClr val="FFFFCC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7">
        <a:dk1>
          <a:srgbClr val="000000"/>
        </a:dk1>
        <a:lt1>
          <a:srgbClr val="619CB1"/>
        </a:lt1>
        <a:dk2>
          <a:srgbClr val="FFFFFF"/>
        </a:dk2>
        <a:lt2>
          <a:srgbClr val="4E899E"/>
        </a:lt2>
        <a:accent1>
          <a:srgbClr val="FFCC00"/>
        </a:accent1>
        <a:accent2>
          <a:srgbClr val="B6523E"/>
        </a:accent2>
        <a:accent3>
          <a:srgbClr val="B7CBD5"/>
        </a:accent3>
        <a:accent4>
          <a:srgbClr val="000000"/>
        </a:accent4>
        <a:accent5>
          <a:srgbClr val="FFE2AA"/>
        </a:accent5>
        <a:accent6>
          <a:srgbClr val="A54937"/>
        </a:accent6>
        <a:hlink>
          <a:srgbClr val="99CC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Profile 8">
        <a:dk1>
          <a:srgbClr val="598600"/>
        </a:dk1>
        <a:lt1>
          <a:srgbClr val="FFFFFF"/>
        </a:lt1>
        <a:dk2>
          <a:srgbClr val="336600"/>
        </a:dk2>
        <a:lt2>
          <a:srgbClr val="FFFFFF"/>
        </a:lt2>
        <a:accent1>
          <a:srgbClr val="33CC33"/>
        </a:accent1>
        <a:accent2>
          <a:srgbClr val="99CC00"/>
        </a:accent2>
        <a:accent3>
          <a:srgbClr val="ADB8AA"/>
        </a:accent3>
        <a:accent4>
          <a:srgbClr val="DADADA"/>
        </a:accent4>
        <a:accent5>
          <a:srgbClr val="ADE2AD"/>
        </a:accent5>
        <a:accent6>
          <a:srgbClr val="8AB900"/>
        </a:accent6>
        <a:hlink>
          <a:srgbClr val="FFCC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Profile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A3B2C1"/>
        </a:accent1>
        <a:accent2>
          <a:srgbClr val="CC0000"/>
        </a:accent2>
        <a:accent3>
          <a:srgbClr val="FFFFFF"/>
        </a:accent3>
        <a:accent4>
          <a:srgbClr val="000000"/>
        </a:accent4>
        <a:accent5>
          <a:srgbClr val="CED5DD"/>
        </a:accent5>
        <a:accent6>
          <a:srgbClr val="B90000"/>
        </a:accent6>
        <a:hlink>
          <a:srgbClr val="336699"/>
        </a:hlink>
        <a:folHlink>
          <a:srgbClr val="00336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免费资料关注公众号:安全生产管理 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7635</Words>
  <Application>WPS 演示</Application>
  <PresentationFormat>宽屏</PresentationFormat>
  <Paragraphs>917</Paragraphs>
  <Slides>67</Slides>
  <Notes>66</Notes>
  <HiddenSlides>0</HiddenSlides>
  <MMClips>0</MMClips>
  <ScaleCrop>false</ScaleCrop>
  <HeadingPairs>
    <vt:vector size="8" baseType="variant">
      <vt:variant>
        <vt:lpstr>已用的字体</vt:lpstr>
      </vt:variant>
      <vt:variant>
        <vt:i4>17</vt:i4>
      </vt:variant>
      <vt:variant>
        <vt:lpstr>主题</vt:lpstr>
      </vt:variant>
      <vt:variant>
        <vt:i4>2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67</vt:i4>
      </vt:variant>
    </vt:vector>
  </HeadingPairs>
  <TitlesOfParts>
    <vt:vector size="87" baseType="lpstr">
      <vt:lpstr>Arial</vt:lpstr>
      <vt:lpstr>宋体</vt:lpstr>
      <vt:lpstr>Wingdings</vt:lpstr>
      <vt:lpstr>隶书</vt:lpstr>
      <vt:lpstr>微软雅黑</vt:lpstr>
      <vt:lpstr>Tahoma</vt:lpstr>
      <vt:lpstr>黑体</vt:lpstr>
      <vt:lpstr>Wingdings</vt:lpstr>
      <vt:lpstr>Times New Roman</vt:lpstr>
      <vt:lpstr>方正姚体</vt:lpstr>
      <vt:lpstr>Arial Unicode MS</vt:lpstr>
      <vt:lpstr>Calibri</vt:lpstr>
      <vt:lpstr>楷体_GB2312</vt:lpstr>
      <vt:lpstr>Monotype Sorts</vt:lpstr>
      <vt:lpstr>新宋体</vt:lpstr>
      <vt:lpstr>楷体</vt:lpstr>
      <vt:lpstr>汉仪旗黑-85S</vt:lpstr>
      <vt:lpstr>免费资料关注公众号:安全生产管理</vt:lpstr>
      <vt:lpstr>免费资料关注公众号:安全生产管理 </vt:lpstr>
      <vt:lpstr>Visio.Drawing.4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2、EHS目标、指标、管理方案</vt:lpstr>
      <vt:lpstr>PowerPoint 演示文稿</vt:lpstr>
      <vt:lpstr>4、规章制度</vt:lpstr>
      <vt:lpstr>PowerPoint 演示文稿</vt:lpstr>
      <vt:lpstr>6、生产区域的安全管理</vt:lpstr>
      <vt:lpstr>PowerPoint 演示文稿</vt:lpstr>
      <vt:lpstr>PowerPoint 演示文稿</vt:lpstr>
      <vt:lpstr>PowerPoint 演示文稿</vt:lpstr>
      <vt:lpstr>PowerPoint 演示文稿</vt:lpstr>
      <vt:lpstr>8、事故及未遂事故的管理</vt:lpstr>
      <vt:lpstr>9、安全、环保预防措施</vt:lpstr>
      <vt:lpstr>10、养成良好的工作习惯</vt:lpstr>
      <vt:lpstr>11、固体化学废弃物类别：</vt:lpstr>
      <vt:lpstr>  12、固体废弃物处理</vt:lpstr>
      <vt:lpstr>  13、废水、废液的处理</vt:lpstr>
      <vt:lpstr>PowerPoint 演示文稿</vt:lpstr>
      <vt:lpstr>PowerPoint 演示文稿</vt:lpstr>
      <vt:lpstr>1、事故应急处理</vt:lpstr>
      <vt:lpstr>2、着火事故的处理</vt:lpstr>
      <vt:lpstr>PowerPoint 演示文稿</vt:lpstr>
      <vt:lpstr>PowerPoint 演示文稿</vt:lpstr>
      <vt:lpstr>PowerPoint 演示文稿</vt:lpstr>
      <vt:lpstr>PowerPoint 演示文稿</vt:lpstr>
      <vt:lpstr>1、消防工作的方针</vt:lpstr>
      <vt:lpstr>  2、燃烧的条件 </vt:lpstr>
      <vt:lpstr>3、燃烧的类型</vt:lpstr>
      <vt:lpstr>4、火灾的分类</vt:lpstr>
      <vt:lpstr>5、易燃易爆物火灾特点</vt:lpstr>
      <vt:lpstr>6、防火防爆措施</vt:lpstr>
      <vt:lpstr>6、防火防爆措施</vt:lpstr>
      <vt:lpstr>7、火灾的扑救 </vt:lpstr>
      <vt:lpstr>7、火灾的扑救    灭火的方法</vt:lpstr>
      <vt:lpstr>PowerPoint 演示文稿</vt:lpstr>
      <vt:lpstr>灭火器的使用</vt:lpstr>
      <vt:lpstr>7、火灾的扑救　灭火器的使用注意</vt:lpstr>
      <vt:lpstr>7、火灾的扑救　消防栓的使用</vt:lpstr>
      <vt:lpstr>8、防止违章动火的六大禁令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8、安全用电十不准</vt:lpstr>
      <vt:lpstr>感谢聆听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知识星球:安全精品资料库</dc:title>
  <dc:creator>微信公众号:安全生产管理</dc:creator>
  <cp:keywords>知识星球:安全精品资料库</cp:keywords>
  <dc:description>海量安全资料加入知识星球:安全精品资料库</dc:description>
  <dc:subject>免费资料关注公众号:安全生产管理</dc:subject>
  <cp:category>知识星球:安全精品资料库</cp:category>
  <cp:lastModifiedBy>玲俐</cp:lastModifiedBy>
  <cp:revision>11</cp:revision>
  <dcterms:created xsi:type="dcterms:W3CDTF">2007-08-06T06:40:00Z</dcterms:created>
  <dcterms:modified xsi:type="dcterms:W3CDTF">2024-06-03T05:21:28Z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2052-12.1.0.16929</vt:lpwstr>
  </property>
  <property fmtid="{D5CDD505-2E9C-101B-9397-08002B2CF9AE}" pid="3" name="ICV">
    <vt:lpwstr>1D99BDBF1E1648CFB2413E5B3ECE3D00_13</vt:lpwstr>
  </property>
</Properties>
</file>