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62"/>
  </p:notesMasterIdLst>
  <p:handoutMasterIdLst>
    <p:handoutMasterId r:id="rId63"/>
  </p:handoutMasterIdLst>
  <p:sldIdLst>
    <p:sldId id="338" r:id="rId4"/>
    <p:sldId id="430" r:id="rId5"/>
    <p:sldId id="358" r:id="rId6"/>
    <p:sldId id="271" r:id="rId7"/>
    <p:sldId id="272" r:id="rId8"/>
    <p:sldId id="360" r:id="rId9"/>
    <p:sldId id="273" r:id="rId10"/>
    <p:sldId id="274" r:id="rId11"/>
    <p:sldId id="275" r:id="rId12"/>
    <p:sldId id="276" r:id="rId13"/>
    <p:sldId id="359" r:id="rId14"/>
    <p:sldId id="344" r:id="rId15"/>
    <p:sldId id="277" r:id="rId16"/>
    <p:sldId id="278" r:id="rId17"/>
    <p:sldId id="363" r:id="rId18"/>
    <p:sldId id="279" r:id="rId19"/>
    <p:sldId id="364" r:id="rId20"/>
    <p:sldId id="345" r:id="rId21"/>
    <p:sldId id="300" r:id="rId22"/>
    <p:sldId id="348" r:id="rId23"/>
    <p:sldId id="347" r:id="rId24"/>
    <p:sldId id="346" r:id="rId25"/>
    <p:sldId id="349" r:id="rId26"/>
    <p:sldId id="350" r:id="rId27"/>
    <p:sldId id="280" r:id="rId28"/>
    <p:sldId id="281" r:id="rId29"/>
    <p:sldId id="365" r:id="rId30"/>
    <p:sldId id="282" r:id="rId31"/>
    <p:sldId id="351" r:id="rId32"/>
    <p:sldId id="283" r:id="rId33"/>
    <p:sldId id="284" r:id="rId34"/>
    <p:sldId id="285" r:id="rId35"/>
    <p:sldId id="296" r:id="rId36"/>
    <p:sldId id="286" r:id="rId37"/>
    <p:sldId id="352" r:id="rId38"/>
    <p:sldId id="366" r:id="rId39"/>
    <p:sldId id="287" r:id="rId40"/>
    <p:sldId id="288" r:id="rId41"/>
    <p:sldId id="289" r:id="rId42"/>
    <p:sldId id="290" r:id="rId43"/>
    <p:sldId id="291" r:id="rId44"/>
    <p:sldId id="367" r:id="rId45"/>
    <p:sldId id="292" r:id="rId46"/>
    <p:sldId id="294" r:id="rId47"/>
    <p:sldId id="295" r:id="rId48"/>
    <p:sldId id="297" r:id="rId49"/>
    <p:sldId id="298" r:id="rId50"/>
    <p:sldId id="299" r:id="rId51"/>
    <p:sldId id="319" r:id="rId52"/>
    <p:sldId id="368" r:id="rId53"/>
    <p:sldId id="320" r:id="rId54"/>
    <p:sldId id="361" r:id="rId55"/>
    <p:sldId id="321" r:id="rId56"/>
    <p:sldId id="369" r:id="rId57"/>
    <p:sldId id="322" r:id="rId58"/>
    <p:sldId id="362" r:id="rId59"/>
    <p:sldId id="293" r:id="rId60"/>
    <p:sldId id="432" r:id="rId61"/>
  </p:sldIdLst>
  <p:sldSz cx="12192000" cy="6858000"/>
  <p:notesSz cx="6997700" cy="9283700"/>
  <p:custDataLst>
    <p:tags r:id="rId68"/>
  </p:custDataLst>
  <p:defaultTextStyle>
    <a:defPPr>
      <a:defRPr lang="en-US"/>
    </a:defPPr>
    <a:lvl1pPr marL="0" lvl="0"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0" userDrawn="1">
          <p15:clr>
            <a:srgbClr val="A4A3A4"/>
          </p15:clr>
        </p15:guide>
        <p15:guide id="4" pos="12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81E2"/>
    <a:srgbClr val="FF0000"/>
    <a:srgbClr val="0066FF"/>
    <a:srgbClr val="6699FF"/>
    <a:srgbClr val="99CCFF"/>
    <a:srgbClr val="000066"/>
    <a:srgbClr val="0000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606"/>
    <p:restoredTop sz="99645"/>
  </p:normalViewPr>
  <p:slideViewPr>
    <p:cSldViewPr showGuides="1">
      <p:cViewPr varScale="1">
        <p:scale>
          <a:sx n="78" d="100"/>
          <a:sy n="78" d="100"/>
        </p:scale>
        <p:origin x="768" y="84"/>
      </p:cViewPr>
      <p:guideLst>
        <p:guide orient="horz" pos="2160"/>
        <p:guide pos="3840"/>
        <p:guide orient="horz"/>
        <p:guide pos="12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gs" Target="tags/tag19.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34498"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4499" name="Rectangle 3"/>
          <p:cNvSpPr>
            <a:spLocks noGrp="1" noChangeArrowheads="1"/>
          </p:cNvSpPr>
          <p:nvPr>
            <p:ph type="dt" sz="quarter"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4500" name="Rectangle 4"/>
          <p:cNvSpPr>
            <a:spLocks noGrp="1" noChangeArrowheads="1"/>
          </p:cNvSpPr>
          <p:nvPr>
            <p:ph type="ftr" sz="quarter" idx="2"/>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4501" name="Rectangle 5"/>
          <p:cNvSpPr>
            <a:spLocks noGrp="1" noChangeArrowheads="1"/>
          </p:cNvSpPr>
          <p:nvPr>
            <p:ph type="sldNum" sz="quarter" idx="3"/>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E1DC4F5-0F63-412D-9EE4-D20CCF137D25}" type="slidenum">
              <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4" name="Rectangle 2"/>
          <p:cNvSpPr>
            <a:spLocks noGrp="1" noChangeArrowheads="1"/>
          </p:cNvSpPr>
          <p:nvPr>
            <p:ph type="hdr" sz="quarter"/>
          </p:nvPr>
        </p:nvSpPr>
        <p:spPr bwMode="auto">
          <a:xfrm>
            <a:off x="0" y="0"/>
            <a:ext cx="30337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8" tIns="46514" rIns="93028" bIns="46514" numCol="1" anchor="t" anchorCtr="0" compatLnSpc="1"/>
          <a:lstStyle>
            <a:lvl1pPr defTabSz="930275" eaLnBrk="1" hangingPunct="1">
              <a:defRPr sz="1200"/>
            </a:lvl1pPr>
          </a:lstStyle>
          <a:p>
            <a:pPr marL="0" marR="0" lvl="0" indent="0" algn="l" defTabSz="930275" rtl="0" eaLnBrk="1" fontAlgn="base" latinLnBrk="0" hangingPunct="1">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8435" name="Rectangle 3"/>
          <p:cNvSpPr>
            <a:spLocks noGrp="1" noChangeArrowheads="1"/>
          </p:cNvSpPr>
          <p:nvPr>
            <p:ph type="dt" idx="1"/>
          </p:nvPr>
        </p:nvSpPr>
        <p:spPr bwMode="auto">
          <a:xfrm>
            <a:off x="3962400" y="0"/>
            <a:ext cx="30337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8" tIns="46514" rIns="93028" bIns="46514" numCol="1" anchor="t" anchorCtr="0" compatLnSpc="1"/>
          <a:lstStyle>
            <a:lvl1pPr algn="r" defTabSz="930275" eaLnBrk="1" hangingPunct="1">
              <a:defRPr sz="1200"/>
            </a:lvl1pPr>
          </a:lstStyle>
          <a:p>
            <a:pPr marL="0" marR="0" lvl="0" indent="0" algn="r" defTabSz="930275" rtl="0" eaLnBrk="1" fontAlgn="base" latinLnBrk="0" hangingPunct="1">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4" name="Rectangle 4"/>
          <p:cNvSpPr>
            <a:spLocks noRot="1" noTextEdit="1"/>
          </p:cNvSpPr>
          <p:nvPr>
            <p:ph type="sldImg"/>
          </p:nvPr>
        </p:nvSpPr>
        <p:spPr>
          <a:xfrm>
            <a:off x="404813" y="695325"/>
            <a:ext cx="6188075" cy="3481388"/>
          </a:xfrm>
          <a:prstGeom prst="rect">
            <a:avLst/>
          </a:prstGeom>
          <a:noFill/>
          <a:ln w="9525" cap="flat" cmpd="sng">
            <a:solidFill>
              <a:srgbClr val="000000"/>
            </a:solidFill>
            <a:prstDash val="solid"/>
            <a:miter/>
            <a:headEnd type="none" w="med" len="med"/>
            <a:tailEnd type="none" w="med" len="med"/>
          </a:ln>
        </p:spPr>
      </p:sp>
      <p:sp>
        <p:nvSpPr>
          <p:cNvPr id="18437" name="Rectangle 5"/>
          <p:cNvSpPr>
            <a:spLocks noGrp="1" noChangeArrowheads="1"/>
          </p:cNvSpPr>
          <p:nvPr>
            <p:ph type="body" sz="quarter" idx="3"/>
          </p:nvPr>
        </p:nvSpPr>
        <p:spPr bwMode="auto">
          <a:xfrm>
            <a:off x="700088" y="4410075"/>
            <a:ext cx="55975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8" tIns="46514" rIns="93028" bIns="46514"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Click to edit Master text styles</a:t>
            </a:r>
            <a:endPar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Second level</a:t>
            </a:r>
            <a:endPar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Third level</a:t>
            </a:r>
            <a:endPar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Fourth level</a:t>
            </a:r>
            <a:endPar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Fifth level</a:t>
            </a:r>
            <a:endParaRPr kumimoji="0" lang="en-GB"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8438" name="Rectangle 6"/>
          <p:cNvSpPr>
            <a:spLocks noGrp="1" noChangeArrowheads="1"/>
          </p:cNvSpPr>
          <p:nvPr>
            <p:ph type="ftr" sz="quarter" idx="4"/>
          </p:nvPr>
        </p:nvSpPr>
        <p:spPr bwMode="auto">
          <a:xfrm>
            <a:off x="0" y="8816975"/>
            <a:ext cx="30337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8" tIns="46514" rIns="93028" bIns="46514" numCol="1" anchor="b" anchorCtr="0" compatLnSpc="1"/>
          <a:lstStyle>
            <a:lvl1pPr defTabSz="930275" eaLnBrk="1" hangingPunct="1">
              <a:defRPr sz="1200"/>
            </a:lvl1pPr>
          </a:lstStyle>
          <a:p>
            <a:pPr marL="0" marR="0" lvl="0" indent="0" algn="l" defTabSz="930275" rtl="0" eaLnBrk="1" fontAlgn="base" latinLnBrk="0" hangingPunct="1">
              <a:lnSpc>
                <a:spcPct val="100000"/>
              </a:lnSpc>
              <a:spcBef>
                <a:spcPct val="0"/>
              </a:spcBef>
              <a:spcAft>
                <a:spcPct val="0"/>
              </a:spcAft>
              <a:buClrTx/>
              <a:buSzTx/>
              <a:buFontTx/>
              <a:buNone/>
              <a:defRPr/>
            </a:pPr>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8439" name="Rectangle 7"/>
          <p:cNvSpPr>
            <a:spLocks noGrp="1" noChangeArrowheads="1"/>
          </p:cNvSpPr>
          <p:nvPr>
            <p:ph type="sldNum" sz="quarter" idx="5"/>
          </p:nvPr>
        </p:nvSpPr>
        <p:spPr bwMode="auto">
          <a:xfrm>
            <a:off x="3962400" y="8816975"/>
            <a:ext cx="30337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8" tIns="46514" rIns="93028" bIns="46514" numCol="1" anchor="b" anchorCtr="0" compatLnSpc="1"/>
          <a:lstStyle>
            <a:lvl1pPr algn="r" defTabSz="930275" eaLnBrk="1" hangingPunct="1">
              <a:defRPr sz="1200"/>
            </a:lvl1pPr>
          </a:lstStyle>
          <a:p>
            <a:pPr marL="0" marR="0" lvl="0" indent="0" algn="r" defTabSz="930275" rtl="0" eaLnBrk="1" fontAlgn="base" latinLnBrk="0" hangingPunct="1">
              <a:lnSpc>
                <a:spcPct val="100000"/>
              </a:lnSpc>
              <a:spcBef>
                <a:spcPct val="0"/>
              </a:spcBef>
              <a:spcAft>
                <a:spcPct val="0"/>
              </a:spcAft>
              <a:buClrTx/>
              <a:buSzTx/>
              <a:buFontTx/>
              <a:buNone/>
              <a:defRPr/>
            </a:pPr>
            <a:fld id="{E4B60DDE-6EF9-4BC0-85FC-CC6B1508F33F}" type="slidenum">
              <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GB"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98F918-D040-4BCE-9C8C-4566D3549180}"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D005B5-11E6-41E9-8186-06D2FE902B9C}"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6835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B12CC7C-0CC1-41A0-A665-B3AF8D667BC9}"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CA9A54-30AD-4D1D-AAAE-0CFA22E739D2}"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2"/>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188795D-4CFE-413D-9DB8-B8BCC2302B4E}"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6197600" y="1825625"/>
            <a:ext cx="5156200" cy="435133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D8E6FD-D309-4A2C-AB66-4B0A6994214B}"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98F918-D040-4BCE-9C8C-4566D3549180}"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86F87C-35DF-4D83-9258-E161896CD977}"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37D0F7C-63A7-4114-8A4A-FCF86853D1F3}"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40317" y="2505075"/>
            <a:ext cx="5158316"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75233E-EE8E-40D1-9246-1CC8FFE02D77}"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8D65419-5971-4B9F-B02F-CBC9C958E6E9}"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2"/>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3"/>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364011-8EC3-4B71-B184-B88E06628116}"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4B4950-BBA5-4336-AB0E-0F871F180BDB}"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5FAD29B-8A9A-4CBF-9861-B264CECF917A}"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D005B5-11E6-41E9-8186-06D2FE902B9C}"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6835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B12CC7C-0CC1-41A0-A665-B3AF8D667BC9}"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CA9A54-30AD-4D1D-AAAE-0CFA22E739D2}"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2"/>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188795D-4CFE-413D-9DB8-B8BCC2302B4E}"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标题，文本与剪贴画">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6197600" y="1825625"/>
            <a:ext cx="5156200" cy="435133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D8E6FD-D309-4A2C-AB66-4B0A6994214B}"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86F87C-35DF-4D83-9258-E161896CD977}"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825625"/>
            <a:ext cx="515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37D0F7C-63A7-4114-8A4A-FCF86853D1F3}"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40317" y="2505075"/>
            <a:ext cx="5158316"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75233E-EE8E-40D1-9246-1CC8FFE02D77}"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8D65419-5971-4B9F-B02F-CBC9C958E6E9}"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2"/>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3"/>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364011-8EC3-4B71-B184-B88E06628116}"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4B4950-BBA5-4336-AB0E-0F871F180BDB}"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a:xfrm>
            <a:off x="9144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248400"/>
            <a:ext cx="38608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248400"/>
            <a:ext cx="2540000" cy="457200"/>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5FAD29B-8A9A-4CBF-9861-B264CECF917A}" type="slidenum">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2.xml"/><Relationship Id="rId17" Type="http://schemas.openxmlformats.org/officeDocument/2006/relationships/image" Target="../media/image2.png"/><Relationship Id="rId16" Type="http://schemas.openxmlformats.org/officeDocument/2006/relationships/image" Target="../media/image1.png"/><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userDrawn="1"/>
        </p:nvPicPr>
        <p:blipFill>
          <a:blip r:embed="rId15"/>
          <a:srcRect l="20633" r="4742"/>
          <a:stretch>
            <a:fillRect/>
          </a:stretch>
        </p:blipFill>
        <p:spPr>
          <a:xfrm>
            <a:off x="0" y="0"/>
            <a:ext cx="12192000" cy="6858000"/>
          </a:xfrm>
          <a:prstGeom prst="rect">
            <a:avLst/>
          </a:prstGeom>
          <a:noFill/>
          <a:ln w="9525">
            <a:noFill/>
          </a:ln>
        </p:spPr>
      </p:pic>
      <p:cxnSp>
        <p:nvCxnSpPr>
          <p:cNvPr id="14" name="直接连接符 13"/>
          <p:cNvCxnSpPr/>
          <p:nvPr userDrawn="1"/>
        </p:nvCxnSpPr>
        <p:spPr>
          <a:xfrm>
            <a:off x="1524000" y="838200"/>
            <a:ext cx="96774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0" y="6553200"/>
            <a:ext cx="12192000"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3800" kern="12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panose="020B0604020202020204" pitchFamily="34" charset="0"/>
        </a:defRPr>
      </a:lvl2pPr>
      <a:lvl3pPr algn="ctr" rtl="0" eaLnBrk="0" fontAlgn="base" hangingPunct="0">
        <a:spcBef>
          <a:spcPct val="0"/>
        </a:spcBef>
        <a:spcAft>
          <a:spcPct val="0"/>
        </a:spcAft>
        <a:defRPr sz="3800">
          <a:solidFill>
            <a:schemeClr val="tx2"/>
          </a:solidFill>
          <a:latin typeface="Arial" panose="020B0604020202020204" pitchFamily="34" charset="0"/>
        </a:defRPr>
      </a:lvl3pPr>
      <a:lvl4pPr algn="ctr" rtl="0" eaLnBrk="0" fontAlgn="base" hangingPunct="0">
        <a:spcBef>
          <a:spcPct val="0"/>
        </a:spcBef>
        <a:spcAft>
          <a:spcPct val="0"/>
        </a:spcAft>
        <a:defRPr sz="3800">
          <a:solidFill>
            <a:schemeClr val="tx2"/>
          </a:solidFill>
          <a:latin typeface="Arial" panose="020B0604020202020204" pitchFamily="34" charset="0"/>
        </a:defRPr>
      </a:lvl4pPr>
      <a:lvl5pPr algn="ctr" rtl="0" eaLnBrk="0" fontAlgn="base" hangingPunct="0">
        <a:spcBef>
          <a:spcPct val="0"/>
        </a:spcBef>
        <a:spcAft>
          <a:spcPct val="0"/>
        </a:spcAft>
        <a:defRPr sz="3800">
          <a:solidFill>
            <a:schemeClr val="tx2"/>
          </a:solidFill>
          <a:latin typeface="Arial" panose="020B0604020202020204" pitchFamily="34" charset="0"/>
        </a:defRPr>
      </a:lvl5pPr>
      <a:lvl6pPr marL="457200" algn="ctr" rtl="0" fontAlgn="base">
        <a:spcBef>
          <a:spcPct val="0"/>
        </a:spcBef>
        <a:spcAft>
          <a:spcPct val="0"/>
        </a:spcAft>
        <a:defRPr sz="3800">
          <a:solidFill>
            <a:schemeClr val="tx2"/>
          </a:solidFill>
          <a:latin typeface="Arial" panose="020B0604020202020204" pitchFamily="34" charset="0"/>
        </a:defRPr>
      </a:lvl6pPr>
      <a:lvl7pPr marL="914400" algn="ctr" rtl="0" fontAlgn="base">
        <a:spcBef>
          <a:spcPct val="0"/>
        </a:spcBef>
        <a:spcAft>
          <a:spcPct val="0"/>
        </a:spcAft>
        <a:defRPr sz="3800">
          <a:solidFill>
            <a:schemeClr val="tx2"/>
          </a:solidFill>
          <a:latin typeface="Arial" panose="020B0604020202020204" pitchFamily="34" charset="0"/>
        </a:defRPr>
      </a:lvl7pPr>
      <a:lvl8pPr marL="1371600" algn="ctr" rtl="0" fontAlgn="base">
        <a:spcBef>
          <a:spcPct val="0"/>
        </a:spcBef>
        <a:spcAft>
          <a:spcPct val="0"/>
        </a:spcAft>
        <a:defRPr sz="3800">
          <a:solidFill>
            <a:schemeClr val="tx2"/>
          </a:solidFill>
          <a:latin typeface="Arial" panose="020B0604020202020204" pitchFamily="34" charset="0"/>
        </a:defRPr>
      </a:lvl8pPr>
      <a:lvl9pPr marL="1828800" algn="ctr"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p:cNvPicPr>
            <a:picLocks noChangeAspect="1"/>
          </p:cNvPicPr>
          <p:nvPr userDrawn="1"/>
        </p:nvPicPr>
        <p:blipFill>
          <a:blip r:embed="rId16"/>
          <a:srcRect l="20633" r="4742"/>
          <a:stretch>
            <a:fillRect/>
          </a:stretch>
        </p:blipFill>
        <p:spPr>
          <a:xfrm>
            <a:off x="0" y="0"/>
            <a:ext cx="12192000" cy="6858000"/>
          </a:xfrm>
          <a:prstGeom prst="rect">
            <a:avLst/>
          </a:prstGeom>
          <a:noFill/>
          <a:ln w="9525">
            <a:noFill/>
          </a:ln>
        </p:spPr>
      </p:pic>
      <p:cxnSp>
        <p:nvCxnSpPr>
          <p:cNvPr id="14" name="直接连接符 13"/>
          <p:cNvCxnSpPr/>
          <p:nvPr userDrawn="1"/>
        </p:nvCxnSpPr>
        <p:spPr>
          <a:xfrm>
            <a:off x="1524000" y="838200"/>
            <a:ext cx="96774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0" y="6553200"/>
            <a:ext cx="12192000"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lvl1pPr algn="ctr" rtl="0" eaLnBrk="0" fontAlgn="base" hangingPunct="0">
        <a:spcBef>
          <a:spcPct val="0"/>
        </a:spcBef>
        <a:spcAft>
          <a:spcPct val="0"/>
        </a:spcAft>
        <a:defRPr sz="3800" kern="12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panose="020B0604020202020204" pitchFamily="34" charset="0"/>
        </a:defRPr>
      </a:lvl2pPr>
      <a:lvl3pPr algn="ctr" rtl="0" eaLnBrk="0" fontAlgn="base" hangingPunct="0">
        <a:spcBef>
          <a:spcPct val="0"/>
        </a:spcBef>
        <a:spcAft>
          <a:spcPct val="0"/>
        </a:spcAft>
        <a:defRPr sz="3800">
          <a:solidFill>
            <a:schemeClr val="tx2"/>
          </a:solidFill>
          <a:latin typeface="Arial" panose="020B0604020202020204" pitchFamily="34" charset="0"/>
        </a:defRPr>
      </a:lvl3pPr>
      <a:lvl4pPr algn="ctr" rtl="0" eaLnBrk="0" fontAlgn="base" hangingPunct="0">
        <a:spcBef>
          <a:spcPct val="0"/>
        </a:spcBef>
        <a:spcAft>
          <a:spcPct val="0"/>
        </a:spcAft>
        <a:defRPr sz="3800">
          <a:solidFill>
            <a:schemeClr val="tx2"/>
          </a:solidFill>
          <a:latin typeface="Arial" panose="020B0604020202020204" pitchFamily="34" charset="0"/>
        </a:defRPr>
      </a:lvl4pPr>
      <a:lvl5pPr algn="ctr" rtl="0" eaLnBrk="0" fontAlgn="base" hangingPunct="0">
        <a:spcBef>
          <a:spcPct val="0"/>
        </a:spcBef>
        <a:spcAft>
          <a:spcPct val="0"/>
        </a:spcAft>
        <a:defRPr sz="3800">
          <a:solidFill>
            <a:schemeClr val="tx2"/>
          </a:solidFill>
          <a:latin typeface="Arial" panose="020B0604020202020204" pitchFamily="34" charset="0"/>
        </a:defRPr>
      </a:lvl5pPr>
      <a:lvl6pPr marL="457200" algn="ctr" rtl="0" fontAlgn="base">
        <a:spcBef>
          <a:spcPct val="0"/>
        </a:spcBef>
        <a:spcAft>
          <a:spcPct val="0"/>
        </a:spcAft>
        <a:defRPr sz="3800">
          <a:solidFill>
            <a:schemeClr val="tx2"/>
          </a:solidFill>
          <a:latin typeface="Arial" panose="020B0604020202020204" pitchFamily="34" charset="0"/>
        </a:defRPr>
      </a:lvl6pPr>
      <a:lvl7pPr marL="914400" algn="ctr" rtl="0" fontAlgn="base">
        <a:spcBef>
          <a:spcPct val="0"/>
        </a:spcBef>
        <a:spcAft>
          <a:spcPct val="0"/>
        </a:spcAft>
        <a:defRPr sz="3800">
          <a:solidFill>
            <a:schemeClr val="tx2"/>
          </a:solidFill>
          <a:latin typeface="Arial" panose="020B0604020202020204" pitchFamily="34" charset="0"/>
        </a:defRPr>
      </a:lvl7pPr>
      <a:lvl8pPr marL="1371600" algn="ctr" rtl="0" fontAlgn="base">
        <a:spcBef>
          <a:spcPct val="0"/>
        </a:spcBef>
        <a:spcAft>
          <a:spcPct val="0"/>
        </a:spcAft>
        <a:defRPr sz="3800">
          <a:solidFill>
            <a:schemeClr val="tx2"/>
          </a:solidFill>
          <a:latin typeface="Arial" panose="020B0604020202020204" pitchFamily="34" charset="0"/>
        </a:defRPr>
      </a:lvl8pPr>
      <a:lvl9pPr marL="1828800" algn="ctr"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wmf"/></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w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2.jpeg"/><Relationship Id="rId4" Type="http://schemas.openxmlformats.org/officeDocument/2006/relationships/tags" Target="../tags/tag16.xml"/><Relationship Id="rId3" Type="http://schemas.openxmlformats.org/officeDocument/2006/relationships/image" Target="../media/image41.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5586" name="Rectangle 2"/>
          <p:cNvSpPr>
            <a:spLocks noGrp="1" noChangeArrowheads="1"/>
          </p:cNvSpPr>
          <p:nvPr>
            <p:ph type="body" idx="4294967295"/>
          </p:nvPr>
        </p:nvSpPr>
        <p:spPr bwMode="auto">
          <a:xfrm>
            <a:off x="1828800" y="1905000"/>
            <a:ext cx="8534400" cy="42211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mn-lt"/>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48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mn-lt"/>
                <a:ea typeface="宋体" panose="02010600030101010101" pitchFamily="2" charset="-122"/>
                <a:cs typeface="+mn-cs"/>
              </a:rPr>
              <a:t> </a:t>
            </a:r>
            <a:endParaRPr kumimoji="0" lang="en-GB" altLang="zh-CN" sz="40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31746" name="Text Box 5"/>
          <p:cNvSpPr txBox="1"/>
          <p:nvPr/>
        </p:nvSpPr>
        <p:spPr>
          <a:xfrm>
            <a:off x="6842125" y="2424113"/>
            <a:ext cx="2759075" cy="336550"/>
          </a:xfrm>
          <a:prstGeom prst="rect">
            <a:avLst/>
          </a:prstGeom>
          <a:noFill/>
          <a:ln w="9525">
            <a:noFill/>
          </a:ln>
        </p:spPr>
        <p:txBody>
          <a:bodyPr anchor="t" anchorCtr="0">
            <a:spAutoFit/>
          </a:bodyPr>
          <a:p>
            <a:endParaRPr lang="zh-CN" altLang="en-US" dirty="0">
              <a:latin typeface="Times New Roman" panose="02020603050405020304" pitchFamily="18" charset="0"/>
              <a:ea typeface="宋体" panose="02010600030101010101" pitchFamily="2" charset="-122"/>
            </a:endParaRPr>
          </a:p>
        </p:txBody>
      </p:sp>
      <p:sp>
        <p:nvSpPr>
          <p:cNvPr id="31747" name="Text Box 18"/>
          <p:cNvSpPr txBox="1"/>
          <p:nvPr/>
        </p:nvSpPr>
        <p:spPr>
          <a:xfrm>
            <a:off x="10134600" y="6096000"/>
            <a:ext cx="228600" cy="306388"/>
          </a:xfrm>
          <a:prstGeom prst="rect">
            <a:avLst/>
          </a:prstGeom>
          <a:noFill/>
          <a:ln w="9525">
            <a:noFill/>
          </a:ln>
        </p:spPr>
        <p:txBody>
          <a:bodyPr anchor="t" anchorCtr="0">
            <a:spAutoFit/>
          </a:bodyPr>
          <a:p>
            <a:pPr>
              <a:spcBef>
                <a:spcPct val="50000"/>
              </a:spcBef>
            </a:pPr>
            <a:r>
              <a:rPr lang="en-US" altLang="zh-CN" sz="1400" dirty="0">
                <a:solidFill>
                  <a:schemeClr val="bg1"/>
                </a:solidFill>
                <a:latin typeface="Times New Roman" panose="02020603050405020304" pitchFamily="18" charset="0"/>
                <a:ea typeface="宋体" panose="02010600030101010101" pitchFamily="2" charset="-122"/>
              </a:rPr>
              <a:t>1</a:t>
            </a:r>
            <a:endParaRPr lang="en-US" altLang="zh-CN" sz="1400" dirty="0">
              <a:solidFill>
                <a:schemeClr val="bg1"/>
              </a:solidFill>
              <a:latin typeface="Times New Roman" panose="02020603050405020304" pitchFamily="18" charset="0"/>
              <a:ea typeface="宋体" panose="02010600030101010101" pitchFamily="2" charset="-122"/>
            </a:endParaRPr>
          </a:p>
        </p:txBody>
      </p:sp>
      <p:pic>
        <p:nvPicPr>
          <p:cNvPr id="31748" name="图片 1" descr="110852339&amp;pky92110852339&amp;"/>
          <p:cNvPicPr>
            <a:picLocks noChangeAspect="1"/>
          </p:cNvPicPr>
          <p:nvPr/>
        </p:nvPicPr>
        <p:blipFill>
          <a:blip r:embed="rId1"/>
          <a:srcRect t="18028" b="13843"/>
          <a:stretch>
            <a:fillRect/>
          </a:stretch>
        </p:blipFill>
        <p:spPr>
          <a:xfrm>
            <a:off x="28575" y="0"/>
            <a:ext cx="12242800" cy="4672013"/>
          </a:xfrm>
          <a:prstGeom prst="rect">
            <a:avLst/>
          </a:prstGeom>
          <a:noFill/>
          <a:ln w="9525">
            <a:noFill/>
          </a:ln>
        </p:spPr>
      </p:pic>
      <p:sp>
        <p:nvSpPr>
          <p:cNvPr id="9" name="矩形 8"/>
          <p:cNvSpPr/>
          <p:nvPr/>
        </p:nvSpPr>
        <p:spPr>
          <a:xfrm>
            <a:off x="14288" y="4502150"/>
            <a:ext cx="12271375" cy="2355850"/>
          </a:xfrm>
          <a:prstGeom prst="rect">
            <a:avLst/>
          </a:prstGeom>
          <a:gradFill>
            <a:gsLst>
              <a:gs pos="0">
                <a:srgbClr val="00A3E4"/>
              </a:gs>
              <a:gs pos="100000">
                <a:srgbClr val="214BAE"/>
              </a:gs>
            </a:gsLst>
            <a:lin ang="12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000" b="1" i="0" u="none" strike="noStrike" kern="1200" cap="none" spc="0" normalizeH="0" baseline="0" noProof="1" dirty="0">
                <a:solidFill>
                  <a:schemeClr val="lt1"/>
                </a:solidFill>
                <a:latin typeface="微软雅黑" panose="020B0503020204020204" pitchFamily="34" charset="-122"/>
                <a:ea typeface="微软雅黑" panose="020B0503020204020204" pitchFamily="34" charset="-122"/>
                <a:cs typeface="+mn-cs"/>
                <a:sym typeface="+mn-ea"/>
              </a:rPr>
              <a:t>Hand Safety Training 双手安全培训</a:t>
            </a:r>
            <a:endParaRPr kumimoji="0" lang="zh-CN" altLang="en-US" sz="4000" b="1" i="0" u="none" strike="noStrike" kern="1200" cap="none" spc="0" normalizeH="0" baseline="0" noProof="1" dirty="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2400" b="1" i="0" u="none" strike="noStrike" kern="1200" cap="none" spc="0" normalizeH="0" baseline="0" noProof="1" dirty="0">
              <a:solidFill>
                <a:srgbClr val="FF0000"/>
              </a:solidFill>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2400" b="1" i="0" u="none" strike="noStrike" kern="1200" cap="none" spc="0" normalizeH="0" baseline="0" noProof="1" dirty="0">
              <a:solidFill>
                <a:schemeClr val="bg2">
                  <a:lumMod val="20000"/>
                  <a:lumOff val="80000"/>
                </a:schemeClr>
              </a:solidFill>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8763000" y="44645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8313000" y="5712482"/>
            <a:ext cx="900000" cy="900000"/>
          </a:xfrm>
          <a:prstGeom prst="ellipse">
            <a:avLst/>
          </a:prstGeom>
          <a:solidFill>
            <a:srgbClr val="0066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2" name="椭圆 1"/>
          <p:cNvSpPr/>
          <p:nvPr>
            <p:custDataLst>
              <p:tags r:id="rId4"/>
            </p:custDataLst>
          </p:nvPr>
        </p:nvSpPr>
        <p:spPr>
          <a:xfrm>
            <a:off x="9556115" y="57130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5"/>
            </p:custDataLst>
          </p:nvPr>
        </p:nvSpPr>
        <p:spPr>
          <a:xfrm>
            <a:off x="10799230" y="57124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3" name="Rectangle 5"/>
          <p:cNvSpPr>
            <a:spLocks noGrp="1" noChangeArrowheads="1"/>
          </p:cNvSpPr>
          <p:nvPr>
            <p:ph type="body" idx="4294967295"/>
          </p:nvPr>
        </p:nvSpPr>
        <p:spPr bwMode="auto">
          <a:xfrm>
            <a:off x="2276475" y="5426075"/>
            <a:ext cx="7915275" cy="9223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Use a grinder or file to remove the rough surface.</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磨光机或挫刀磨平表面</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8676" name="Rectangle 12"/>
          <p:cNvSpPr>
            <a:spLocks noChangeArrowheads="1"/>
          </p:cNvSpPr>
          <p:nvPr/>
        </p:nvSpPr>
        <p:spPr bwMode="auto">
          <a:xfrm>
            <a:off x="3835400" y="228600"/>
            <a:ext cx="4959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Work Practices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伤害的机会及预防</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
        <p:nvSpPr>
          <p:cNvPr id="5" name="圆角矩形 4"/>
          <p:cNvSpPr/>
          <p:nvPr/>
        </p:nvSpPr>
        <p:spPr>
          <a:xfrm>
            <a:off x="2171700" y="1234697"/>
            <a:ext cx="7924800" cy="853747"/>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圆角矩形 5"/>
          <p:cNvSpPr/>
          <p:nvPr/>
        </p:nvSpPr>
        <p:spPr>
          <a:xfrm>
            <a:off x="2076450" y="1174750"/>
            <a:ext cx="8115300" cy="309245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9941" name="矩形 1"/>
          <p:cNvSpPr/>
          <p:nvPr/>
        </p:nvSpPr>
        <p:spPr>
          <a:xfrm>
            <a:off x="2522538" y="1174750"/>
            <a:ext cx="7221537" cy="92233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Blades which can cut or amputate your fingers or hands.</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锋利的片状物可切断手或手指头</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190750" y="2097088"/>
            <a:ext cx="7915275" cy="216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Use push sticks and tongs to keep your hands away from blades or hot objects.</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用棍子或钳子把薄片或其它高温物体挪开</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Cut away from the body when using a knife</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用刀具切割时离身体远一点</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2171700" y="4489183"/>
            <a:ext cx="7924800" cy="853747"/>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圆角矩形 9"/>
          <p:cNvSpPr/>
          <p:nvPr/>
        </p:nvSpPr>
        <p:spPr>
          <a:xfrm>
            <a:off x="2076450" y="4429125"/>
            <a:ext cx="8115300" cy="1919288"/>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9945" name="矩形 3"/>
          <p:cNvSpPr/>
          <p:nvPr/>
        </p:nvSpPr>
        <p:spPr>
          <a:xfrm>
            <a:off x="2390775" y="4419600"/>
            <a:ext cx="7848600" cy="92233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Rough surfaces and sharp edges which can scrape or cut the skin. </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粗糙表面及锋利边角会刮伤或切入皮肤</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3" name="Rectangle 3"/>
          <p:cNvSpPr>
            <a:spLocks noGrp="1" noChangeArrowheads="1"/>
          </p:cNvSpPr>
          <p:nvPr>
            <p:ph type="body" idx="4294967295"/>
          </p:nvPr>
        </p:nvSpPr>
        <p:spPr bwMode="auto">
          <a:xfrm>
            <a:off x="2209800" y="3011488"/>
            <a:ext cx="8020050" cy="216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Make certain the equipment has been locked out and all energy  </a:t>
            </a: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sources </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has been disconnected.</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前设备上锁，切断水电气等。</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Machine guards in place and operable</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设有</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可操作的设备防护挡板</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2171700" y="1813252"/>
            <a:ext cx="7924800" cy="853747"/>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圆角矩形 5"/>
          <p:cNvSpPr/>
          <p:nvPr/>
        </p:nvSpPr>
        <p:spPr>
          <a:xfrm>
            <a:off x="2076450" y="1752600"/>
            <a:ext cx="8115300" cy="370205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0964" name="矩形 1"/>
          <p:cNvSpPr/>
          <p:nvPr/>
        </p:nvSpPr>
        <p:spPr>
          <a:xfrm>
            <a:off x="2438400" y="1752600"/>
            <a:ext cx="6705600" cy="92233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Machinery which can pinch or crush your fingers.</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机器会夹伤或压碎手指</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 name="Rectangle 12"/>
          <p:cNvSpPr>
            <a:spLocks noChangeArrowheads="1"/>
          </p:cNvSpPr>
          <p:nvPr/>
        </p:nvSpPr>
        <p:spPr bwMode="auto">
          <a:xfrm>
            <a:off x="3740150" y="76200"/>
            <a:ext cx="4959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Work Practices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伤害的机会及预防</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5" name="组合 1"/>
          <p:cNvGrpSpPr/>
          <p:nvPr/>
        </p:nvGrpSpPr>
        <p:grpSpPr>
          <a:xfrm>
            <a:off x="893763" y="1327150"/>
            <a:ext cx="10499725" cy="5073650"/>
            <a:chOff x="3270" y="2090"/>
            <a:chExt cx="12780" cy="7990"/>
          </a:xfrm>
        </p:grpSpPr>
        <p:sp>
          <p:nvSpPr>
            <p:cNvPr id="7" name="圆角矩形 6"/>
            <p:cNvSpPr/>
            <p:nvPr/>
          </p:nvSpPr>
          <p:spPr>
            <a:xfrm>
              <a:off x="3420" y="2184"/>
              <a:ext cx="12480" cy="1345"/>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 name="圆角矩形 7"/>
            <p:cNvSpPr/>
            <p:nvPr/>
          </p:nvSpPr>
          <p:spPr>
            <a:xfrm>
              <a:off x="3270" y="2090"/>
              <a:ext cx="12780" cy="29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1988" name="矩形 1"/>
            <p:cNvSpPr/>
            <p:nvPr/>
          </p:nvSpPr>
          <p:spPr>
            <a:xfrm>
              <a:off x="3720" y="2450"/>
              <a:ext cx="7913" cy="79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Consider the force of gravity.</a:t>
              </a:r>
              <a:r>
                <a:rPr lang="zh-CN" altLang="en-US" sz="1800" b="1" dirty="0">
                  <a:solidFill>
                    <a:schemeClr val="bg1"/>
                  </a:solidFill>
                  <a:latin typeface="微软雅黑" panose="020B0503020204020204" pitchFamily="34" charset="-122"/>
                  <a:ea typeface="微软雅黑" panose="020B0503020204020204" pitchFamily="34" charset="-122"/>
                </a:rPr>
                <a:t> 考虑重力影响</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720" y="3505"/>
              <a:ext cx="11520" cy="145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Keep your hands out from under suspended or elevated loads. </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不要把手放在悬空物体或载荷之下</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3420" y="5400"/>
              <a:ext cx="12480" cy="1344"/>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1991" name="矩形 3"/>
            <p:cNvSpPr/>
            <p:nvPr/>
          </p:nvSpPr>
          <p:spPr>
            <a:xfrm>
              <a:off x="3720" y="5620"/>
              <a:ext cx="10800" cy="79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Pry bars or supports slipping/ failing </a:t>
              </a:r>
              <a:r>
                <a:rPr lang="zh-CN" altLang="en-US" sz="1800" b="1" dirty="0">
                  <a:solidFill>
                    <a:schemeClr val="bg1"/>
                  </a:solidFill>
                  <a:latin typeface="微软雅黑" panose="020B0503020204020204" pitchFamily="34" charset="-122"/>
                  <a:ea typeface="微软雅黑" panose="020B0503020204020204" pitchFamily="34" charset="-122"/>
                </a:rPr>
                <a:t>撬棍或支架滑落</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0" y="7273"/>
              <a:ext cx="12480" cy="1345"/>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5" name="圆角矩形 14"/>
            <p:cNvSpPr/>
            <p:nvPr/>
          </p:nvSpPr>
          <p:spPr>
            <a:xfrm>
              <a:off x="3270" y="7177"/>
              <a:ext cx="12780" cy="290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1994" name="矩形 4"/>
            <p:cNvSpPr/>
            <p:nvPr/>
          </p:nvSpPr>
          <p:spPr>
            <a:xfrm>
              <a:off x="3720" y="7560"/>
              <a:ext cx="9470" cy="79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Missing the target with a hammer </a:t>
              </a:r>
              <a:r>
                <a:rPr lang="zh-CN" altLang="en-US" sz="1800" b="1" dirty="0">
                  <a:solidFill>
                    <a:schemeClr val="bg1"/>
                  </a:solidFill>
                  <a:latin typeface="微软雅黑" panose="020B0503020204020204" pitchFamily="34" charset="-122"/>
                  <a:ea typeface="微软雅黑" panose="020B0503020204020204" pitchFamily="34" charset="-122"/>
                </a:rPr>
                <a:t>锤击偏位</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720" y="8618"/>
              <a:ext cx="7568" cy="145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Keep your hands out of the line of fire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不要把手放在触发路径上</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3" name="Rectangle 12"/>
          <p:cNvSpPr>
            <a:spLocks noChangeArrowheads="1"/>
          </p:cNvSpPr>
          <p:nvPr/>
        </p:nvSpPr>
        <p:spPr bwMode="auto">
          <a:xfrm>
            <a:off x="3505200" y="112713"/>
            <a:ext cx="4959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Work Practices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伤害的机会及预防</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1"/>
          <p:cNvSpPr/>
          <p:nvPr/>
        </p:nvSpPr>
        <p:spPr>
          <a:xfrm>
            <a:off x="3276600" y="1112838"/>
            <a:ext cx="5638800" cy="758825"/>
          </a:xfrm>
          <a:prstGeom prst="rect">
            <a:avLst/>
          </a:prstGeom>
          <a:noFill/>
          <a:ln w="9525">
            <a:noFill/>
          </a:ln>
        </p:spPr>
        <p:txBody>
          <a:bodyPr anchor="t" anchorCtr="0">
            <a:spAutoFit/>
          </a:bodyPr>
          <a:p>
            <a:pPr algn="ctr">
              <a:lnSpc>
                <a:spcPts val="2600"/>
              </a:lnSpc>
            </a:pPr>
            <a:r>
              <a:rPr lang="en-US" altLang="zh-CN" sz="1800" b="1" dirty="0">
                <a:solidFill>
                  <a:srgbClr val="0070C0"/>
                </a:solidFill>
                <a:latin typeface="微软雅黑" panose="020B0503020204020204" pitchFamily="34" charset="-122"/>
                <a:ea typeface="微软雅黑" panose="020B0503020204020204" pitchFamily="34" charset="-122"/>
              </a:rPr>
              <a:t>Chemicals which can irritate or burn the skin </a:t>
            </a:r>
            <a:endParaRPr lang="en-US" altLang="zh-CN" sz="1800" b="1" dirty="0">
              <a:solidFill>
                <a:srgbClr val="0070C0"/>
              </a:solidFill>
              <a:latin typeface="微软雅黑" panose="020B0503020204020204" pitchFamily="34" charset="-122"/>
              <a:ea typeface="微软雅黑" panose="020B0503020204020204" pitchFamily="34" charset="-122"/>
            </a:endParaRPr>
          </a:p>
          <a:p>
            <a:pPr algn="ctr">
              <a:lnSpc>
                <a:spcPts val="2600"/>
              </a:lnSpc>
            </a:pPr>
            <a:r>
              <a:rPr lang="zh-CN" altLang="en-US" sz="1800" b="1" dirty="0">
                <a:solidFill>
                  <a:srgbClr val="0070C0"/>
                </a:solidFill>
                <a:latin typeface="微软雅黑" panose="020B0503020204020204" pitchFamily="34" charset="-122"/>
                <a:ea typeface="微软雅黑" panose="020B0503020204020204" pitchFamily="34" charset="-122"/>
              </a:rPr>
              <a:t>造成皮肤刺激或烧伤的化学品</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nvGrpSpPr>
          <p:cNvPr id="43010" name="组合 1"/>
          <p:cNvGrpSpPr/>
          <p:nvPr/>
        </p:nvGrpSpPr>
        <p:grpSpPr>
          <a:xfrm>
            <a:off x="727075" y="2133600"/>
            <a:ext cx="10628313" cy="3581400"/>
            <a:chOff x="3270" y="3360"/>
            <a:chExt cx="13110" cy="5640"/>
          </a:xfrm>
        </p:grpSpPr>
        <p:sp>
          <p:nvSpPr>
            <p:cNvPr id="5" name="圆角矩形 4"/>
            <p:cNvSpPr/>
            <p:nvPr/>
          </p:nvSpPr>
          <p:spPr>
            <a:xfrm>
              <a:off x="3420" y="3415"/>
              <a:ext cx="12480" cy="1344"/>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3012" name="矩形 2"/>
            <p:cNvSpPr/>
            <p:nvPr/>
          </p:nvSpPr>
          <p:spPr>
            <a:xfrm>
              <a:off x="3420" y="3360"/>
              <a:ext cx="12960" cy="1452"/>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Make certain that the gloves that your have on are the correct ones.</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确保防腐手套选用得当</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420" y="5642"/>
              <a:ext cx="12480" cy="1345"/>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 name="圆角矩形 7"/>
            <p:cNvSpPr/>
            <p:nvPr/>
          </p:nvSpPr>
          <p:spPr>
            <a:xfrm>
              <a:off x="3270" y="5535"/>
              <a:ext cx="12780" cy="3465"/>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3015" name="矩形 3"/>
            <p:cNvSpPr/>
            <p:nvPr/>
          </p:nvSpPr>
          <p:spPr>
            <a:xfrm>
              <a:off x="3798" y="5878"/>
              <a:ext cx="4570" cy="798"/>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Heat and Cold  </a:t>
              </a:r>
              <a:r>
                <a:rPr lang="zh-CN" altLang="en-US" sz="1800" b="1" dirty="0">
                  <a:solidFill>
                    <a:schemeClr val="bg1"/>
                  </a:solidFill>
                  <a:latin typeface="微软雅黑" panose="020B0503020204020204" pitchFamily="34" charset="-122"/>
                  <a:ea typeface="微软雅黑" panose="020B0503020204020204" pitchFamily="34" charset="-122"/>
                </a:rPr>
                <a:t>骤冷骤热</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420" y="6893"/>
              <a:ext cx="12588" cy="2107"/>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Cool off hot material before handling it, even gloved, erect a barrier against cold and hot surfaces).</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受热物体冷却后方可加工，即使戴了手套也要在冷热物体的表面加一层防护层</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0" name="Rectangle 12"/>
          <p:cNvSpPr>
            <a:spLocks noChangeArrowheads="1"/>
          </p:cNvSpPr>
          <p:nvPr/>
        </p:nvSpPr>
        <p:spPr bwMode="auto">
          <a:xfrm>
            <a:off x="3657600" y="152400"/>
            <a:ext cx="4959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Work Practices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伤害的机会及预防</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41" name="Rectangle 5"/>
          <p:cNvSpPr>
            <a:spLocks noGrp="1" noChangeArrowheads="1"/>
          </p:cNvSpPr>
          <p:nvPr>
            <p:ph type="title" idx="4294967295"/>
          </p:nvPr>
        </p:nvSpPr>
        <p:spPr bwMode="auto">
          <a:xfrm>
            <a:off x="3624263" y="152400"/>
            <a:ext cx="5019675" cy="4603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Pinch Points (Hand Traps)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夹接点</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44034" name="组合 1"/>
          <p:cNvGrpSpPr/>
          <p:nvPr/>
        </p:nvGrpSpPr>
        <p:grpSpPr>
          <a:xfrm>
            <a:off x="690563" y="1219200"/>
            <a:ext cx="10969625" cy="5327650"/>
            <a:chOff x="3105" y="1920"/>
            <a:chExt cx="13440" cy="8390"/>
          </a:xfrm>
        </p:grpSpPr>
        <p:sp>
          <p:nvSpPr>
            <p:cNvPr id="4" name="圆角矩形 3"/>
            <p:cNvSpPr/>
            <p:nvPr/>
          </p:nvSpPr>
          <p:spPr>
            <a:xfrm>
              <a:off x="3420" y="2027"/>
              <a:ext cx="12480" cy="1344"/>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1920"/>
              <a:ext cx="12780" cy="3027"/>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4037" name="矩形 1"/>
            <p:cNvSpPr/>
            <p:nvPr/>
          </p:nvSpPr>
          <p:spPr>
            <a:xfrm>
              <a:off x="3750" y="1920"/>
              <a:ext cx="12150" cy="1452"/>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A pinch point can exist anytime two objects come together. An example is where a closing door and door frame come together.</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750" y="3493"/>
              <a:ext cx="11970" cy="79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任意两个物体放在一起就可以形成夹接点，例如，关门时门和门框就形成了夹接点</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5520" y="4970"/>
              <a:ext cx="8160" cy="1452"/>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Pct val="50000"/>
                <a:buFontTx/>
                <a:buNone/>
                <a:defRPr/>
              </a:pPr>
              <a:r>
                <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Here are some actual cases of pinch points:</a:t>
              </a:r>
              <a:endPar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Pct val="50000"/>
                <a:buFontTx/>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如下为一些夹接点的实际例子：</a:t>
              </a:r>
              <a:endPar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4040" name="矩形 6"/>
            <p:cNvSpPr/>
            <p:nvPr/>
          </p:nvSpPr>
          <p:spPr>
            <a:xfrm>
              <a:off x="3105" y="6240"/>
              <a:ext cx="13440" cy="4070"/>
            </a:xfrm>
            <a:prstGeom prst="rect">
              <a:avLst/>
            </a:prstGeom>
            <a:noFill/>
            <a:ln w="9525">
              <a:noFill/>
            </a:ln>
          </p:spPr>
          <p:txBody>
            <a:bodyPr anchor="t" anchorCtr="0">
              <a:spAutoFit/>
            </a:bodyPr>
            <a:p>
              <a:pPr marL="0" lvl="1" indent="0" eaLnBrk="0" hangingPunct="0">
                <a:lnSpc>
                  <a:spcPct val="150000"/>
                </a:lnSpc>
              </a:pPr>
              <a:r>
                <a:rPr lang="en-US" altLang="zh-CN" sz="1800" dirty="0">
                  <a:latin typeface="微软雅黑" panose="020B0503020204020204" pitchFamily="34" charset="-122"/>
                  <a:ea typeface="微软雅黑" panose="020B0503020204020204" pitchFamily="34" charset="-122"/>
                </a:rPr>
                <a:t>An Iron worker injured his fingers when a beam shifted and pinched his fingers between the beam and the concrete floor. </a:t>
              </a:r>
              <a:endParaRPr lang="en-US" altLang="zh-CN" sz="1800" dirty="0">
                <a:latin typeface="微软雅黑" panose="020B0503020204020204" pitchFamily="34" charset="-122"/>
                <a:ea typeface="微软雅黑" panose="020B0503020204020204" pitchFamily="34" charset="-122"/>
              </a:endParaRPr>
            </a:p>
            <a:p>
              <a:pPr marL="0" lvl="1" indent="0" eaLnBrk="0" hangingPunct="0">
                <a:lnSpc>
                  <a:spcPct val="150000"/>
                </a:lnSpc>
              </a:pPr>
              <a:r>
                <a:rPr lang="zh-CN" altLang="en-US" sz="1800" dirty="0">
                  <a:latin typeface="微软雅黑" panose="020B0503020204020204" pitchFamily="34" charset="-122"/>
                  <a:ea typeface="微软雅黑" panose="020B0503020204020204" pitchFamily="34" charset="-122"/>
                </a:rPr>
                <a:t>某钢结构工人在安装横梁时发生偏转，手指夹在了横梁与混凝土之间</a:t>
              </a:r>
              <a:endParaRPr lang="en-US" altLang="zh-CN" sz="1800" dirty="0">
                <a:latin typeface="微软雅黑" panose="020B0503020204020204" pitchFamily="34" charset="-122"/>
                <a:ea typeface="微软雅黑" panose="020B0503020204020204" pitchFamily="34" charset="-122"/>
              </a:endParaRPr>
            </a:p>
            <a:p>
              <a:pPr marL="0" lvl="1" indent="0" eaLnBrk="0" hangingPunct="0">
                <a:lnSpc>
                  <a:spcPct val="150000"/>
                </a:lnSpc>
              </a:pPr>
              <a:r>
                <a:rPr lang="en-US" altLang="zh-CN" sz="1800" dirty="0">
                  <a:latin typeface="微软雅黑" panose="020B0503020204020204" pitchFamily="34" charset="-122"/>
                  <a:ea typeface="微软雅黑" panose="020B0503020204020204" pitchFamily="34" charset="-122"/>
                </a:rPr>
                <a:t>A pipe fitter put his hand over the end of a pipe. A helper moved another pipe which hit the pipe fitter’s hand.</a:t>
              </a:r>
              <a:r>
                <a:rPr lang="zh-CN" altLang="en-US"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marL="0" lvl="1" indent="0" eaLnBrk="0" hangingPunct="0">
                <a:lnSpc>
                  <a:spcPct val="150000"/>
                </a:lnSpc>
              </a:pPr>
              <a:r>
                <a:rPr lang="zh-CN" altLang="en-US" sz="1800" dirty="0">
                  <a:latin typeface="微软雅黑" panose="020B0503020204020204" pitchFamily="34" charset="-122"/>
                  <a:ea typeface="微软雅黑" panose="020B0503020204020204" pitchFamily="34" charset="-122"/>
                </a:rPr>
                <a:t>某管工把手放在管子末端，此时辅工正在挪动另一管子，结果碰在了管工的手上</a:t>
              </a:r>
              <a:endParaRPr lang="zh-CN" altLang="en-US" sz="18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5057" name="组合 4"/>
          <p:cNvGrpSpPr/>
          <p:nvPr/>
        </p:nvGrpSpPr>
        <p:grpSpPr>
          <a:xfrm>
            <a:off x="617538" y="1600200"/>
            <a:ext cx="10807700" cy="4114800"/>
            <a:chOff x="3270" y="2520"/>
            <a:chExt cx="12780" cy="6480"/>
          </a:xfrm>
        </p:grpSpPr>
        <p:sp>
          <p:nvSpPr>
            <p:cNvPr id="2" name="矩形 1"/>
            <p:cNvSpPr/>
            <p:nvPr/>
          </p:nvSpPr>
          <p:spPr>
            <a:xfrm>
              <a:off x="3563" y="7138"/>
              <a:ext cx="12345" cy="1452"/>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上述两种案例当中手套基本不起保护作用，防止夹接风险的关键是要避免把手放在不该放的位置上，因此需要进行风险确认。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3420" y="2627"/>
              <a:ext cx="12480" cy="4100"/>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 name="圆角矩形 3"/>
            <p:cNvSpPr/>
            <p:nvPr/>
          </p:nvSpPr>
          <p:spPr>
            <a:xfrm>
              <a:off x="3270" y="2520"/>
              <a:ext cx="12780" cy="648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5061" name="矩形 4"/>
            <p:cNvSpPr/>
            <p:nvPr/>
          </p:nvSpPr>
          <p:spPr>
            <a:xfrm>
              <a:off x="3720" y="2655"/>
              <a:ext cx="12000" cy="2761"/>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In both examples, gloves did little to prevent the injury. The key to prevent </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hand injuries as a result of pinch points is to think about where your hands </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are placed and avoid them all together. To do so requires hazard </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identification.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45062" name="Rectangle 5"/>
          <p:cNvSpPr txBox="1"/>
          <p:nvPr/>
        </p:nvSpPr>
        <p:spPr>
          <a:xfrm>
            <a:off x="3657600"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1" name="组合 1"/>
          <p:cNvGrpSpPr/>
          <p:nvPr/>
        </p:nvGrpSpPr>
        <p:grpSpPr>
          <a:xfrm>
            <a:off x="952500" y="1981200"/>
            <a:ext cx="10287000" cy="3124200"/>
            <a:chOff x="3270" y="3120"/>
            <a:chExt cx="12780" cy="4920"/>
          </a:xfrm>
        </p:grpSpPr>
        <p:sp>
          <p:nvSpPr>
            <p:cNvPr id="4" name="圆角矩形 3"/>
            <p:cNvSpPr/>
            <p:nvPr/>
          </p:nvSpPr>
          <p:spPr>
            <a:xfrm>
              <a:off x="3420" y="3227"/>
              <a:ext cx="12480" cy="2421"/>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3120"/>
              <a:ext cx="12780" cy="492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6084" name="矩形 1"/>
            <p:cNvSpPr/>
            <p:nvPr/>
          </p:nvSpPr>
          <p:spPr>
            <a:xfrm>
              <a:off x="3720" y="3275"/>
              <a:ext cx="12180" cy="2107"/>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In order to properly position your hands, you must first recognize the hazard and then develop a plan to help keep your hands from being injured. This requires thought and action.</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720" y="6128"/>
              <a:ext cx="12000" cy="1452"/>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为了把手放在正确的位置，必须要认识风险且根据风险制定一套方案来避免伤害，需要思行结合。</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6086" name="Rectangle 5"/>
          <p:cNvSpPr txBox="1"/>
          <p:nvPr/>
        </p:nvSpPr>
        <p:spPr>
          <a:xfrm>
            <a:off x="3662363"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5" name="组合 1"/>
          <p:cNvGrpSpPr/>
          <p:nvPr/>
        </p:nvGrpSpPr>
        <p:grpSpPr>
          <a:xfrm>
            <a:off x="1138238" y="1143000"/>
            <a:ext cx="10234612" cy="5307013"/>
            <a:chOff x="3270" y="1800"/>
            <a:chExt cx="12930" cy="8639"/>
          </a:xfrm>
        </p:grpSpPr>
        <p:sp>
          <p:nvSpPr>
            <p:cNvPr id="4" name="圆角矩形 3"/>
            <p:cNvSpPr/>
            <p:nvPr/>
          </p:nvSpPr>
          <p:spPr>
            <a:xfrm>
              <a:off x="3420" y="1907"/>
              <a:ext cx="12480" cy="145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1800"/>
              <a:ext cx="12780" cy="264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7108" name="矩形 5"/>
            <p:cNvSpPr/>
            <p:nvPr/>
          </p:nvSpPr>
          <p:spPr>
            <a:xfrm>
              <a:off x="4018" y="1960"/>
              <a:ext cx="12182" cy="825"/>
            </a:xfrm>
            <a:prstGeom prst="rect">
              <a:avLst/>
            </a:prstGeom>
            <a:noFill/>
            <a:ln w="9525">
              <a:noFill/>
            </a:ln>
          </p:spPr>
          <p:txBody>
            <a:bodyPr anchor="t" anchorCtr="0">
              <a:spAutoFit/>
            </a:bodyPr>
            <a:p>
              <a:pPr marL="0" lvl="1" indent="0"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Use equipment to move heavy materials when possible, not manual means.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018" y="3465"/>
              <a:ext cx="6408" cy="825"/>
            </a:xfrm>
            <a:prstGeom prst="rect">
              <a:avLst/>
            </a:prstGeom>
          </p:spPr>
          <p:txBody>
            <a:bodyPr wrap="square">
              <a:spAutoFit/>
            </a:bodyPr>
            <a:lstStyle/>
            <a:p>
              <a:pPr marL="0" marR="0" lvl="1"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尽量利用设备搬运重物，避免徒手搬运</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3420" y="4746"/>
              <a:ext cx="12480" cy="1126"/>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3270" y="4640"/>
              <a:ext cx="12780" cy="211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a:xfrm>
              <a:off x="4018" y="5973"/>
              <a:ext cx="7128" cy="825"/>
            </a:xfrm>
            <a:prstGeom prst="rect">
              <a:avLst/>
            </a:prstGeom>
          </p:spPr>
          <p:txBody>
            <a:bodyPr wrap="square">
              <a:spAutoFit/>
            </a:bodyPr>
            <a:lstStyle/>
            <a:p>
              <a:pPr marL="0" marR="0" lvl="1"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用思想左右您的双手才是最安全的防护方式</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7113" name="矩形 10"/>
            <p:cNvSpPr/>
            <p:nvPr/>
          </p:nvSpPr>
          <p:spPr>
            <a:xfrm>
              <a:off x="4018" y="4910"/>
              <a:ext cx="11222" cy="825"/>
            </a:xfrm>
            <a:prstGeom prst="rect">
              <a:avLst/>
            </a:prstGeom>
            <a:noFill/>
            <a:ln w="9525">
              <a:noFill/>
            </a:ln>
          </p:spPr>
          <p:txBody>
            <a:bodyPr anchor="t" anchorCtr="0">
              <a:spAutoFit/>
            </a:bodyPr>
            <a:p>
              <a:pPr marL="0" lvl="1" indent="0"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The best safety device for your hands is to use your mind.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420" y="7067"/>
              <a:ext cx="12480" cy="1757"/>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圆角矩形 12"/>
            <p:cNvSpPr/>
            <p:nvPr/>
          </p:nvSpPr>
          <p:spPr>
            <a:xfrm>
              <a:off x="3270" y="6960"/>
              <a:ext cx="12780" cy="343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7116" name="矩形 13"/>
            <p:cNvSpPr/>
            <p:nvPr/>
          </p:nvSpPr>
          <p:spPr>
            <a:xfrm>
              <a:off x="3998" y="6898"/>
              <a:ext cx="11205" cy="2178"/>
            </a:xfrm>
            <a:prstGeom prst="rect">
              <a:avLst/>
            </a:prstGeom>
            <a:noFill/>
            <a:ln w="9525">
              <a:noFill/>
            </a:ln>
          </p:spPr>
          <p:txBody>
            <a:bodyPr anchor="t" anchorCtr="0">
              <a:spAutoFit/>
            </a:bodyPr>
            <a:p>
              <a:pPr marL="0" lvl="1" indent="0"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By being alert and aware you can avoid poor positioning of your hands, keep them out of the areas that will harm one of your most valuable tools: your Hands.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998" y="8938"/>
              <a:ext cx="11483" cy="1501"/>
            </a:xfrm>
            <a:prstGeom prst="rect">
              <a:avLst/>
            </a:prstGeom>
          </p:spPr>
          <p:txBody>
            <a:bodyPr>
              <a:spAutoFit/>
            </a:bodyPr>
            <a:lstStyle/>
            <a:p>
              <a:pPr marL="0" marR="0" lvl="1"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只有时刻保持思想上的警惕才可避免将双手置于不当位置，请用思想意识来保护最珍贵的工具：双手。</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7118" name="Rectangle 5"/>
          <p:cNvSpPr txBox="1"/>
          <p:nvPr/>
        </p:nvSpPr>
        <p:spPr>
          <a:xfrm>
            <a:off x="3733800" y="762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29" name="组合 1"/>
          <p:cNvGrpSpPr/>
          <p:nvPr/>
        </p:nvGrpSpPr>
        <p:grpSpPr>
          <a:xfrm>
            <a:off x="936625" y="1143000"/>
            <a:ext cx="10393363" cy="5278438"/>
            <a:chOff x="3270" y="1800"/>
            <a:chExt cx="12800" cy="8312"/>
          </a:xfrm>
        </p:grpSpPr>
        <p:sp>
          <p:nvSpPr>
            <p:cNvPr id="4" name="圆角矩形 3"/>
            <p:cNvSpPr/>
            <p:nvPr/>
          </p:nvSpPr>
          <p:spPr>
            <a:xfrm>
              <a:off x="3420" y="1907"/>
              <a:ext cx="12480" cy="145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1800"/>
              <a:ext cx="12780" cy="264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8132" name="矩形 1"/>
            <p:cNvSpPr/>
            <p:nvPr/>
          </p:nvSpPr>
          <p:spPr>
            <a:xfrm>
              <a:off x="3898" y="1908"/>
              <a:ext cx="12002" cy="1452"/>
            </a:xfrm>
            <a:prstGeom prst="rect">
              <a:avLst/>
            </a:prstGeom>
            <a:noFill/>
            <a:ln w="9525">
              <a:noFill/>
            </a:ln>
          </p:spPr>
          <p:txBody>
            <a:bodyPr anchor="t" anchorCtr="0">
              <a:spAutoFit/>
            </a:bodyPr>
            <a:p>
              <a:pPr marL="0" lvl="1" indent="0"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Keep your hands off the load completely if possible. Use a tag line to control the load.</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878" y="3633"/>
              <a:ext cx="9035" cy="58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尽量不要用徒手控制起吊荷载物，要用幌绳来控制荷载</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3420" y="4727"/>
              <a:ext cx="12480" cy="145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3270" y="4620"/>
              <a:ext cx="12780" cy="264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8136" name="矩形 5"/>
            <p:cNvSpPr/>
            <p:nvPr/>
          </p:nvSpPr>
          <p:spPr>
            <a:xfrm>
              <a:off x="3350" y="5053"/>
              <a:ext cx="12720" cy="798"/>
            </a:xfrm>
            <a:prstGeom prst="rect">
              <a:avLst/>
            </a:prstGeom>
            <a:noFill/>
            <a:ln w="9525">
              <a:noFill/>
            </a:ln>
          </p:spPr>
          <p:txBody>
            <a:bodyPr anchor="t" anchorCtr="0">
              <a:spAutoFit/>
            </a:bodyPr>
            <a:p>
              <a:pPr marL="0" lvl="1" indent="0"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Do not grab a moving cable, hoist line, or load line with your hands.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878" y="6393"/>
              <a:ext cx="7848" cy="580"/>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不要用手去抓移动的电缆，吊索或有荷载的绳索</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420" y="7579"/>
              <a:ext cx="12480" cy="1454"/>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圆角矩形 12"/>
            <p:cNvSpPr/>
            <p:nvPr/>
          </p:nvSpPr>
          <p:spPr>
            <a:xfrm>
              <a:off x="3270" y="7472"/>
              <a:ext cx="12780" cy="264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8140" name="矩形 9"/>
            <p:cNvSpPr/>
            <p:nvPr/>
          </p:nvSpPr>
          <p:spPr>
            <a:xfrm>
              <a:off x="4025" y="7580"/>
              <a:ext cx="12045" cy="1452"/>
            </a:xfrm>
            <a:prstGeom prst="rect">
              <a:avLst/>
            </a:prstGeom>
            <a:noFill/>
            <a:ln w="9525">
              <a:noFill/>
            </a:ln>
          </p:spPr>
          <p:txBody>
            <a:bodyPr anchor="t" anchorCtr="0">
              <a:spAutoFit/>
            </a:bodyPr>
            <a:p>
              <a:pPr eaLnBrk="0" hangingPunct="0">
                <a:lnSpc>
                  <a:spcPct val="150000"/>
                </a:lnSpc>
              </a:pPr>
              <a:r>
                <a:rPr lang="en-US" altLang="zh-CN" sz="1800" b="1" dirty="0">
                  <a:solidFill>
                    <a:schemeClr val="bg1"/>
                  </a:solidFill>
                  <a:latin typeface="微软雅黑" panose="020B0503020204020204" pitchFamily="34" charset="-122"/>
                  <a:ea typeface="微软雅黑" panose="020B0503020204020204" pitchFamily="34" charset="-122"/>
                </a:rPr>
                <a:t>If you see others placing there hands/ fingers in a pinch point, get their attention and stop them.</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8141" name="矩形 10"/>
            <p:cNvSpPr/>
            <p:nvPr/>
          </p:nvSpPr>
          <p:spPr>
            <a:xfrm>
              <a:off x="3878" y="9353"/>
              <a:ext cx="6878" cy="531"/>
            </a:xfrm>
            <a:prstGeom prst="rect">
              <a:avLst/>
            </a:prstGeom>
            <a:noFill/>
            <a:ln w="9525">
              <a:noFill/>
            </a:ln>
          </p:spPr>
          <p:txBody>
            <a:bodyPr wrap="square" anchor="t" anchorCtr="0">
              <a:spAutoFit/>
            </a:bodyPr>
            <a:p>
              <a:pPr eaLnBrk="0" hangingPunct="0"/>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若发现有人把手放在夹接点上，请立即制止。 </a:t>
              </a:r>
              <a:endParaRPr lang="zh-CN" altLang="en-US" dirty="0">
                <a:latin typeface="Times New Roman" panose="02020603050405020304" pitchFamily="18" charset="0"/>
                <a:ea typeface="宋体" panose="02010600030101010101" pitchFamily="2" charset="-122"/>
              </a:endParaRPr>
            </a:p>
          </p:txBody>
        </p:sp>
      </p:grpSp>
      <p:sp>
        <p:nvSpPr>
          <p:cNvPr id="48142" name="Rectangle 5"/>
          <p:cNvSpPr txBox="1"/>
          <p:nvPr/>
        </p:nvSpPr>
        <p:spPr>
          <a:xfrm>
            <a:off x="3505200"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圆角矩形 7"/>
          <p:cNvSpPr/>
          <p:nvPr/>
        </p:nvSpPr>
        <p:spPr>
          <a:xfrm>
            <a:off x="1885950" y="1676400"/>
            <a:ext cx="4972050" cy="3886200"/>
          </a:xfrm>
          <a:prstGeom prst="roundRect">
            <a:avLst>
              <a:gd name="adj" fmla="val 490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7010399" y="1219199"/>
            <a:ext cx="3314700" cy="5063368"/>
          </a:xfrm>
          <a:prstGeom prst="roundRect">
            <a:avLst>
              <a:gd name="adj" fmla="val 5555"/>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48493" name="Picture 5" descr="npo000015"/>
          <p:cNvPicPr>
            <a:picLocks noChangeAspect="1"/>
          </p:cNvPicPr>
          <p:nvPr/>
        </p:nvPicPr>
        <p:blipFill>
          <a:blip r:embed="rId1"/>
          <a:stretch>
            <a:fillRect/>
          </a:stretch>
        </p:blipFill>
        <p:spPr>
          <a:xfrm>
            <a:off x="7153275" y="3713163"/>
            <a:ext cx="3019425" cy="2330450"/>
          </a:xfrm>
          <a:prstGeom prst="rect">
            <a:avLst/>
          </a:prstGeom>
          <a:noFill/>
          <a:ln w="9525">
            <a:noFill/>
          </a:ln>
        </p:spPr>
      </p:pic>
      <p:pic>
        <p:nvPicPr>
          <p:cNvPr id="148494" name="Picture 7" descr="npo000017"/>
          <p:cNvPicPr>
            <a:picLocks noChangeAspect="1"/>
          </p:cNvPicPr>
          <p:nvPr/>
        </p:nvPicPr>
        <p:blipFill>
          <a:blip r:embed="rId2"/>
          <a:stretch>
            <a:fillRect/>
          </a:stretch>
        </p:blipFill>
        <p:spPr>
          <a:xfrm>
            <a:off x="2162175" y="1878013"/>
            <a:ext cx="4419600" cy="3482975"/>
          </a:xfrm>
          <a:prstGeom prst="rect">
            <a:avLst/>
          </a:prstGeom>
          <a:noFill/>
          <a:ln w="9525">
            <a:noFill/>
          </a:ln>
        </p:spPr>
      </p:pic>
      <p:pic>
        <p:nvPicPr>
          <p:cNvPr id="148495" name="Picture 8" descr="npo000019"/>
          <p:cNvPicPr>
            <a:picLocks noChangeAspect="1"/>
          </p:cNvPicPr>
          <p:nvPr/>
        </p:nvPicPr>
        <p:blipFill>
          <a:blip r:embed="rId3"/>
          <a:stretch>
            <a:fillRect/>
          </a:stretch>
        </p:blipFill>
        <p:spPr>
          <a:xfrm>
            <a:off x="7162800" y="1406525"/>
            <a:ext cx="3009900" cy="2119313"/>
          </a:xfrm>
          <a:prstGeom prst="rect">
            <a:avLst/>
          </a:prstGeom>
          <a:noFill/>
          <a:ln w="9525">
            <a:noFill/>
          </a:ln>
        </p:spPr>
      </p:pic>
      <p:sp>
        <p:nvSpPr>
          <p:cNvPr id="49158" name="Rectangle 5"/>
          <p:cNvSpPr txBox="1"/>
          <p:nvPr/>
        </p:nvSpPr>
        <p:spPr>
          <a:xfrm>
            <a:off x="3586163"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94"/>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48494"/>
                                        </p:tgtEl>
                                        <p:attrNameLst>
                                          <p:attrName>style.visibility</p:attrName>
                                        </p:attrNameLst>
                                      </p:cBhvr>
                                      <p:to>
                                        <p:strVal val="visible"/>
                                      </p:to>
                                    </p:set>
                                    <p:animEffect transition="in" filter="blinds(horizontal)">
                                      <p:cBhvr>
                                        <p:cTn id="9" dur="500"/>
                                        <p:tgtEl>
                                          <p:spTgt spid="1484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8495"/>
                                        </p:tgtEl>
                                        <p:attrNameLst>
                                          <p:attrName>style.visibility</p:attrName>
                                        </p:attrNameLst>
                                      </p:cBhvr>
                                      <p:to>
                                        <p:strVal val="visible"/>
                                      </p:to>
                                    </p:set>
                                  </p:childTnLst>
                                </p:cTn>
                              </p:par>
                              <p:par>
                                <p:cTn id="14" presetID="8" presetClass="entr" presetSubtype="16" fill="hold" nodeType="withEffect">
                                  <p:stCondLst>
                                    <p:cond delay="0"/>
                                  </p:stCondLst>
                                  <p:childTnLst>
                                    <p:set>
                                      <p:cBhvr>
                                        <p:cTn id="15" dur="1" fill="hold">
                                          <p:stCondLst>
                                            <p:cond delay="0"/>
                                          </p:stCondLst>
                                        </p:cTn>
                                        <p:tgtEl>
                                          <p:spTgt spid="148495"/>
                                        </p:tgtEl>
                                        <p:attrNameLst>
                                          <p:attrName>style.visibility</p:attrName>
                                        </p:attrNameLst>
                                      </p:cBhvr>
                                      <p:to>
                                        <p:strVal val="visible"/>
                                      </p:to>
                                    </p:set>
                                    <p:animEffect transition="in" filter="diamond(in)">
                                      <p:cBhvr>
                                        <p:cTn id="16" dur="2000"/>
                                        <p:tgtEl>
                                          <p:spTgt spid="14849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48493"/>
                                        </p:tgtEl>
                                        <p:attrNameLst>
                                          <p:attrName>style.visibility</p:attrName>
                                        </p:attrNameLst>
                                      </p:cBhvr>
                                      <p:to>
                                        <p:strVal val="visible"/>
                                      </p:to>
                                    </p:set>
                                    <p:animEffect transition="in" filter="box(in)">
                                      <p:cBhvr>
                                        <p:cTn id="21" dur="500"/>
                                        <p:tgtEl>
                                          <p:spTgt spid="14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3048000" y="1409700"/>
            <a:ext cx="5943600" cy="4533900"/>
          </a:xfrm>
          <a:prstGeom prst="roundRect">
            <a:avLst>
              <a:gd name="adj" fmla="val 490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50178" name="Picture 6" descr="npo00001b"/>
          <p:cNvPicPr>
            <a:picLocks noChangeAspect="1"/>
          </p:cNvPicPr>
          <p:nvPr/>
        </p:nvPicPr>
        <p:blipFill>
          <a:blip r:embed="rId1"/>
          <a:stretch>
            <a:fillRect/>
          </a:stretch>
        </p:blipFill>
        <p:spPr>
          <a:xfrm>
            <a:off x="3276600" y="1619250"/>
            <a:ext cx="5486400" cy="4114800"/>
          </a:xfrm>
          <a:prstGeom prst="rect">
            <a:avLst/>
          </a:prstGeom>
          <a:noFill/>
          <a:ln w="9525">
            <a:noFill/>
          </a:ln>
        </p:spPr>
      </p:pic>
      <p:sp>
        <p:nvSpPr>
          <p:cNvPr id="222215" name="Line 7"/>
          <p:cNvSpPr/>
          <p:nvPr/>
        </p:nvSpPr>
        <p:spPr>
          <a:xfrm>
            <a:off x="4191000" y="2794000"/>
            <a:ext cx="1524000" cy="1676400"/>
          </a:xfrm>
          <a:prstGeom prst="line">
            <a:avLst/>
          </a:prstGeom>
          <a:ln w="60325" cap="flat" cmpd="sng">
            <a:solidFill>
              <a:srgbClr val="FF0000"/>
            </a:solidFill>
            <a:prstDash val="solid"/>
            <a:round/>
            <a:headEnd type="none" w="med" len="med"/>
            <a:tailEnd type="stealth" w="lg" len="lg"/>
          </a:ln>
        </p:spPr>
      </p:sp>
      <p:sp>
        <p:nvSpPr>
          <p:cNvPr id="50180" name="Rectangle 5"/>
          <p:cNvSpPr txBox="1"/>
          <p:nvPr/>
        </p:nvSpPr>
        <p:spPr>
          <a:xfrm>
            <a:off x="3657600" y="2286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22215"/>
                                        </p:tgtEl>
                                        <p:attrNameLst>
                                          <p:attrName>style.visibility</p:attrName>
                                        </p:attrNameLst>
                                      </p:cBhvr>
                                      <p:to>
                                        <p:strVal val="visible"/>
                                      </p:to>
                                    </p:set>
                                    <p:anim calcmode="lin" valueType="num">
                                      <p:cBhvr additive="base">
                                        <p:cTn id="7" dur="500" fill="hold"/>
                                        <p:tgtEl>
                                          <p:spTgt spid="222215"/>
                                        </p:tgtEl>
                                        <p:attrNameLst>
                                          <p:attrName>ppt_x</p:attrName>
                                        </p:attrNameLst>
                                      </p:cBhvr>
                                      <p:tavLst>
                                        <p:tav tm="0">
                                          <p:val>
                                            <p:strVal val="0-#ppt_w/2"/>
                                          </p:val>
                                        </p:tav>
                                        <p:tav tm="100000">
                                          <p:val>
                                            <p:strVal val="#ppt_x"/>
                                          </p:val>
                                        </p:tav>
                                      </p:tavLst>
                                    </p:anim>
                                    <p:anim calcmode="lin" valueType="num">
                                      <p:cBhvr additive="base">
                                        <p:cTn id="8" dur="500" fill="hold"/>
                                        <p:tgtEl>
                                          <p:spTgt spid="2222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圆角矩形 7"/>
          <p:cNvSpPr/>
          <p:nvPr/>
        </p:nvSpPr>
        <p:spPr>
          <a:xfrm>
            <a:off x="6578600" y="2159000"/>
            <a:ext cx="3829050" cy="3048000"/>
          </a:xfrm>
          <a:prstGeom prst="roundRect">
            <a:avLst>
              <a:gd name="adj" fmla="val 490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1905000" y="1371599"/>
            <a:ext cx="4572000" cy="4533900"/>
          </a:xfrm>
          <a:prstGeom prst="roundRect">
            <a:avLst>
              <a:gd name="adj" fmla="val 490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51203" name="Picture 6" descr="npo00001d"/>
          <p:cNvPicPr>
            <a:picLocks noChangeAspect="1"/>
          </p:cNvPicPr>
          <p:nvPr/>
        </p:nvPicPr>
        <p:blipFill>
          <a:blip r:embed="rId1"/>
          <a:stretch>
            <a:fillRect/>
          </a:stretch>
        </p:blipFill>
        <p:spPr>
          <a:xfrm>
            <a:off x="2057400" y="1600200"/>
            <a:ext cx="4267200" cy="4114800"/>
          </a:xfrm>
          <a:prstGeom prst="rect">
            <a:avLst/>
          </a:prstGeom>
          <a:noFill/>
          <a:ln w="9525">
            <a:noFill/>
          </a:ln>
        </p:spPr>
      </p:pic>
      <p:pic>
        <p:nvPicPr>
          <p:cNvPr id="51204" name="Picture 7" descr="npo00001f"/>
          <p:cNvPicPr>
            <a:picLocks noChangeAspect="1"/>
          </p:cNvPicPr>
          <p:nvPr/>
        </p:nvPicPr>
        <p:blipFill>
          <a:blip r:embed="rId2"/>
          <a:stretch>
            <a:fillRect/>
          </a:stretch>
        </p:blipFill>
        <p:spPr>
          <a:xfrm>
            <a:off x="6778625" y="2381250"/>
            <a:ext cx="3429000" cy="2514600"/>
          </a:xfrm>
          <a:prstGeom prst="rect">
            <a:avLst/>
          </a:prstGeom>
          <a:noFill/>
          <a:ln w="9525">
            <a:noFill/>
          </a:ln>
        </p:spPr>
      </p:pic>
      <p:sp>
        <p:nvSpPr>
          <p:cNvPr id="221195" name="AutoShape 11"/>
          <p:cNvSpPr/>
          <p:nvPr/>
        </p:nvSpPr>
        <p:spPr>
          <a:xfrm>
            <a:off x="3352800" y="1981200"/>
            <a:ext cx="1676400" cy="16002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60" y="10800"/>
                </a:moveTo>
                <a:cubicBezTo>
                  <a:pt x="1260" y="16069"/>
                  <a:pt x="5531" y="20340"/>
                  <a:pt x="10800" y="20340"/>
                </a:cubicBezTo>
                <a:cubicBezTo>
                  <a:pt x="16069" y="20340"/>
                  <a:pt x="20340" y="16069"/>
                  <a:pt x="20340" y="10800"/>
                </a:cubicBezTo>
                <a:cubicBezTo>
                  <a:pt x="20340" y="5531"/>
                  <a:pt x="16069" y="1260"/>
                  <a:pt x="10800" y="1260"/>
                </a:cubicBezTo>
                <a:cubicBezTo>
                  <a:pt x="5531" y="1260"/>
                  <a:pt x="1260" y="5531"/>
                  <a:pt x="1260" y="10800"/>
                </a:cubicBezTo>
                <a:close/>
              </a:path>
            </a:pathLst>
          </a:custGeom>
          <a:solidFill>
            <a:srgbClr val="FF0000"/>
          </a:solidFill>
          <a:ln w="9525" cap="flat" cmpd="sng">
            <a:solidFill>
              <a:srgbClr val="FF0000"/>
            </a:solidFill>
            <a:prstDash val="solid"/>
            <a:round/>
            <a:headEnd type="none" w="med" len="med"/>
            <a:tailEnd type="none" w="med" len="med"/>
          </a:ln>
        </p:spPr>
        <p:txBody>
          <a:bodyPr/>
          <a:p>
            <a:endParaRPr lang="zh-CN" altLang="en-US"/>
          </a:p>
        </p:txBody>
      </p:sp>
      <p:sp>
        <p:nvSpPr>
          <p:cNvPr id="221196" name="AutoShape 12"/>
          <p:cNvSpPr/>
          <p:nvPr/>
        </p:nvSpPr>
        <p:spPr>
          <a:xfrm>
            <a:off x="8020050" y="2552700"/>
            <a:ext cx="1600200" cy="15240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60" y="10800"/>
                </a:moveTo>
                <a:cubicBezTo>
                  <a:pt x="1260" y="16069"/>
                  <a:pt x="5531" y="20340"/>
                  <a:pt x="10800" y="20340"/>
                </a:cubicBezTo>
                <a:cubicBezTo>
                  <a:pt x="16069" y="20340"/>
                  <a:pt x="20340" y="16069"/>
                  <a:pt x="20340" y="10800"/>
                </a:cubicBezTo>
                <a:cubicBezTo>
                  <a:pt x="20340" y="5531"/>
                  <a:pt x="16069" y="1260"/>
                  <a:pt x="10800" y="1260"/>
                </a:cubicBezTo>
                <a:cubicBezTo>
                  <a:pt x="5531" y="1260"/>
                  <a:pt x="1260" y="5531"/>
                  <a:pt x="1260" y="10800"/>
                </a:cubicBezTo>
                <a:close/>
              </a:path>
            </a:pathLst>
          </a:custGeom>
          <a:solidFill>
            <a:srgbClr val="FF0000"/>
          </a:solidFill>
          <a:ln w="9525" cap="flat" cmpd="sng">
            <a:solidFill>
              <a:srgbClr val="FF0000"/>
            </a:solidFill>
            <a:prstDash val="solid"/>
            <a:round/>
            <a:headEnd type="none" w="med" len="med"/>
            <a:tailEnd type="none" w="med" len="med"/>
          </a:ln>
        </p:spPr>
        <p:txBody>
          <a:bodyPr/>
          <a:p>
            <a:endParaRPr lang="zh-CN" altLang="en-US"/>
          </a:p>
        </p:txBody>
      </p:sp>
      <p:sp>
        <p:nvSpPr>
          <p:cNvPr id="51207" name="Rectangle 5"/>
          <p:cNvSpPr txBox="1"/>
          <p:nvPr/>
        </p:nvSpPr>
        <p:spPr>
          <a:xfrm>
            <a:off x="3586163" y="2286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1195"/>
                                        </p:tgtEl>
                                        <p:attrNameLst>
                                          <p:attrName>style.visibility</p:attrName>
                                        </p:attrNameLst>
                                      </p:cBhvr>
                                      <p:to>
                                        <p:strVal val="visible"/>
                                      </p:to>
                                    </p:set>
                                    <p:anim calcmode="lin" valueType="num">
                                      <p:cBhvr additive="base">
                                        <p:cTn id="7" dur="500" fill="hold"/>
                                        <p:tgtEl>
                                          <p:spTgt spid="221195"/>
                                        </p:tgtEl>
                                        <p:attrNameLst>
                                          <p:attrName>ppt_x</p:attrName>
                                        </p:attrNameLst>
                                      </p:cBhvr>
                                      <p:tavLst>
                                        <p:tav tm="0">
                                          <p:val>
                                            <p:strVal val="0-#ppt_w/2"/>
                                          </p:val>
                                        </p:tav>
                                        <p:tav tm="100000">
                                          <p:val>
                                            <p:strVal val="#ppt_x"/>
                                          </p:val>
                                        </p:tav>
                                      </p:tavLst>
                                    </p:anim>
                                    <p:anim calcmode="lin" valueType="num">
                                      <p:cBhvr additive="base">
                                        <p:cTn id="8" dur="500" fill="hold"/>
                                        <p:tgtEl>
                                          <p:spTgt spid="221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1196"/>
                                        </p:tgtEl>
                                        <p:attrNameLst>
                                          <p:attrName>style.visibility</p:attrName>
                                        </p:attrNameLst>
                                      </p:cBhvr>
                                      <p:to>
                                        <p:strVal val="visible"/>
                                      </p:to>
                                    </p:set>
                                    <p:anim calcmode="lin" valueType="num">
                                      <p:cBhvr additive="base">
                                        <p:cTn id="13" dur="500" fill="hold"/>
                                        <p:tgtEl>
                                          <p:spTgt spid="221196"/>
                                        </p:tgtEl>
                                        <p:attrNameLst>
                                          <p:attrName>ppt_x</p:attrName>
                                        </p:attrNameLst>
                                      </p:cBhvr>
                                      <p:tavLst>
                                        <p:tav tm="0">
                                          <p:val>
                                            <p:strVal val="1+#ppt_w/2"/>
                                          </p:val>
                                        </p:tav>
                                        <p:tav tm="100000">
                                          <p:val>
                                            <p:strVal val="#ppt_x"/>
                                          </p:val>
                                        </p:tav>
                                      </p:tavLst>
                                    </p:anim>
                                    <p:anim calcmode="lin" valueType="num">
                                      <p:cBhvr additive="base">
                                        <p:cTn id="14" dur="500" fill="hold"/>
                                        <p:tgtEl>
                                          <p:spTgt spid="221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圆角矩形 4"/>
          <p:cNvSpPr/>
          <p:nvPr/>
        </p:nvSpPr>
        <p:spPr>
          <a:xfrm>
            <a:off x="2743200" y="1371600"/>
            <a:ext cx="6705600" cy="4635500"/>
          </a:xfrm>
          <a:prstGeom prst="roundRect">
            <a:avLst>
              <a:gd name="adj" fmla="val 353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52226" name="Picture 6" descr="npo000021"/>
          <p:cNvPicPr>
            <a:picLocks noChangeAspect="1"/>
          </p:cNvPicPr>
          <p:nvPr/>
        </p:nvPicPr>
        <p:blipFill>
          <a:blip r:embed="rId1"/>
          <a:stretch>
            <a:fillRect/>
          </a:stretch>
        </p:blipFill>
        <p:spPr>
          <a:xfrm>
            <a:off x="2971800" y="1512888"/>
            <a:ext cx="6286500" cy="4302125"/>
          </a:xfrm>
          <a:prstGeom prst="rect">
            <a:avLst/>
          </a:prstGeom>
          <a:noFill/>
          <a:ln w="9525">
            <a:noFill/>
          </a:ln>
        </p:spPr>
      </p:pic>
      <p:sp>
        <p:nvSpPr>
          <p:cNvPr id="220169" name="AutoShape 9"/>
          <p:cNvSpPr/>
          <p:nvPr/>
        </p:nvSpPr>
        <p:spPr>
          <a:xfrm rot="-2598919">
            <a:off x="4743450" y="3016250"/>
            <a:ext cx="1447800" cy="12954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600" y="4835"/>
                  <a:pt x="21600" y="10799"/>
                </a:cubicBezTo>
                <a:lnTo>
                  <a:pt x="21600" y="10800"/>
                </a:lnTo>
                <a:lnTo>
                  <a:pt x="24300" y="10800"/>
                </a:lnTo>
                <a:lnTo>
                  <a:pt x="18900" y="16200"/>
                </a:lnTo>
                <a:lnTo>
                  <a:pt x="13500" y="10800"/>
                </a:lnTo>
                <a:lnTo>
                  <a:pt x="16200" y="108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2228" name="Rectangle 5"/>
          <p:cNvSpPr txBox="1"/>
          <p:nvPr/>
        </p:nvSpPr>
        <p:spPr>
          <a:xfrm>
            <a:off x="3605213"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20169"/>
                                        </p:tgtEl>
                                        <p:attrNameLst>
                                          <p:attrName>style.visibility</p:attrName>
                                        </p:attrNameLst>
                                      </p:cBhvr>
                                      <p:to>
                                        <p:strVal val="visible"/>
                                      </p:to>
                                    </p:set>
                                    <p:anim calcmode="lin" valueType="num">
                                      <p:cBhvr additive="base">
                                        <p:cTn id="7" dur="500" fill="hold"/>
                                        <p:tgtEl>
                                          <p:spTgt spid="220169"/>
                                        </p:tgtEl>
                                        <p:attrNameLst>
                                          <p:attrName>ppt_x</p:attrName>
                                        </p:attrNameLst>
                                      </p:cBhvr>
                                      <p:tavLst>
                                        <p:tav tm="0">
                                          <p:val>
                                            <p:strVal val="1+#ppt_w/2"/>
                                          </p:val>
                                        </p:tav>
                                        <p:tav tm="100000">
                                          <p:val>
                                            <p:strVal val="#ppt_x"/>
                                          </p:val>
                                        </p:tav>
                                      </p:tavLst>
                                    </p:anim>
                                    <p:anim calcmode="lin" valueType="num">
                                      <p:cBhvr additive="base">
                                        <p:cTn id="8" dur="500" fill="hold"/>
                                        <p:tgtEl>
                                          <p:spTgt spid="220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1905000" y="1828800"/>
            <a:ext cx="8458200" cy="3733800"/>
          </a:xfrm>
          <a:prstGeom prst="roundRect">
            <a:avLst>
              <a:gd name="adj" fmla="val 353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53250" name="Picture 5" descr="npo000023"/>
          <p:cNvPicPr>
            <a:picLocks noChangeAspect="1"/>
          </p:cNvPicPr>
          <p:nvPr/>
        </p:nvPicPr>
        <p:blipFill>
          <a:blip r:embed="rId1"/>
          <a:stretch>
            <a:fillRect/>
          </a:stretch>
        </p:blipFill>
        <p:spPr>
          <a:xfrm>
            <a:off x="2057400" y="1976438"/>
            <a:ext cx="3886200" cy="3438525"/>
          </a:xfrm>
          <a:prstGeom prst="rect">
            <a:avLst/>
          </a:prstGeom>
          <a:noFill/>
          <a:ln w="9525">
            <a:noFill/>
          </a:ln>
        </p:spPr>
      </p:pic>
      <p:pic>
        <p:nvPicPr>
          <p:cNvPr id="53251" name="Picture 6" descr="npo000025"/>
          <p:cNvPicPr>
            <a:picLocks noChangeAspect="1"/>
          </p:cNvPicPr>
          <p:nvPr/>
        </p:nvPicPr>
        <p:blipFill>
          <a:blip r:embed="rId2"/>
          <a:stretch>
            <a:fillRect/>
          </a:stretch>
        </p:blipFill>
        <p:spPr>
          <a:xfrm>
            <a:off x="6057900" y="1987550"/>
            <a:ext cx="4114800" cy="3465513"/>
          </a:xfrm>
          <a:prstGeom prst="rect">
            <a:avLst/>
          </a:prstGeom>
          <a:noFill/>
          <a:ln w="9525">
            <a:noFill/>
          </a:ln>
        </p:spPr>
      </p:pic>
      <p:sp>
        <p:nvSpPr>
          <p:cNvPr id="53252" name="Rectangle 5"/>
          <p:cNvSpPr txBox="1"/>
          <p:nvPr/>
        </p:nvSpPr>
        <p:spPr>
          <a:xfrm>
            <a:off x="3586163" y="1524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圆角矩形 5"/>
          <p:cNvSpPr/>
          <p:nvPr/>
        </p:nvSpPr>
        <p:spPr>
          <a:xfrm>
            <a:off x="2438400" y="1216025"/>
            <a:ext cx="7391400" cy="4800600"/>
          </a:xfrm>
          <a:prstGeom prst="roundRect">
            <a:avLst>
              <a:gd name="adj" fmla="val 353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54274" name="Picture 5" descr="npo000027"/>
          <p:cNvPicPr>
            <a:picLocks noChangeAspect="1"/>
          </p:cNvPicPr>
          <p:nvPr/>
        </p:nvPicPr>
        <p:blipFill>
          <a:blip r:embed="rId1"/>
          <a:stretch>
            <a:fillRect/>
          </a:stretch>
        </p:blipFill>
        <p:spPr>
          <a:xfrm>
            <a:off x="2600325" y="1444625"/>
            <a:ext cx="6991350" cy="4333875"/>
          </a:xfrm>
          <a:prstGeom prst="rect">
            <a:avLst/>
          </a:prstGeom>
          <a:noFill/>
          <a:ln w="9525">
            <a:noFill/>
          </a:ln>
        </p:spPr>
      </p:pic>
      <p:sp>
        <p:nvSpPr>
          <p:cNvPr id="224265" name="AutoShape 9"/>
          <p:cNvSpPr/>
          <p:nvPr/>
        </p:nvSpPr>
        <p:spPr>
          <a:xfrm>
            <a:off x="5181600" y="2206625"/>
            <a:ext cx="1219200" cy="11430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60" y="10800"/>
                </a:moveTo>
                <a:cubicBezTo>
                  <a:pt x="1260" y="16069"/>
                  <a:pt x="5531" y="20340"/>
                  <a:pt x="10800" y="20340"/>
                </a:cubicBezTo>
                <a:cubicBezTo>
                  <a:pt x="16069" y="20340"/>
                  <a:pt x="20340" y="16069"/>
                  <a:pt x="20340" y="10800"/>
                </a:cubicBezTo>
                <a:cubicBezTo>
                  <a:pt x="20340" y="5531"/>
                  <a:pt x="16069" y="1260"/>
                  <a:pt x="10800" y="1260"/>
                </a:cubicBezTo>
                <a:cubicBezTo>
                  <a:pt x="5531" y="1260"/>
                  <a:pt x="1260" y="5531"/>
                  <a:pt x="1260" y="10800"/>
                </a:cubicBezTo>
                <a:close/>
              </a:path>
            </a:pathLst>
          </a:custGeom>
          <a:solidFill>
            <a:srgbClr val="FF0000"/>
          </a:solidFill>
          <a:ln w="9525" cap="flat" cmpd="sng">
            <a:solidFill>
              <a:srgbClr val="FF0000"/>
            </a:solidFill>
            <a:prstDash val="solid"/>
            <a:round/>
            <a:headEnd type="none" w="med" len="med"/>
            <a:tailEnd type="none" w="med" len="med"/>
          </a:ln>
        </p:spPr>
        <p:txBody>
          <a:bodyPr/>
          <a:p>
            <a:endParaRPr lang="zh-CN" altLang="en-US"/>
          </a:p>
        </p:txBody>
      </p:sp>
      <p:sp>
        <p:nvSpPr>
          <p:cNvPr id="54276" name="Text Box 10"/>
          <p:cNvSpPr txBox="1"/>
          <p:nvPr/>
        </p:nvSpPr>
        <p:spPr>
          <a:xfrm>
            <a:off x="2914650" y="6138863"/>
            <a:ext cx="6362700" cy="336550"/>
          </a:xfrm>
          <a:prstGeom prst="rect">
            <a:avLst/>
          </a:prstGeom>
          <a:noFill/>
          <a:ln w="9525">
            <a:noFill/>
          </a:ln>
        </p:spPr>
        <p:txBody>
          <a:bodyPr anchor="t" anchorCtr="0">
            <a:spAutoFit/>
          </a:bodyPr>
          <a:p>
            <a:pPr algn="ctr">
              <a:spcBef>
                <a:spcPct val="50000"/>
              </a:spcBef>
            </a:pPr>
            <a:r>
              <a:rPr lang="en-US" altLang="zh-CN" b="1" dirty="0">
                <a:latin typeface="微软雅黑" panose="020B0503020204020204" pitchFamily="34" charset="-122"/>
                <a:ea typeface="微软雅黑" panose="020B0503020204020204" pitchFamily="34" charset="-122"/>
              </a:rPr>
              <a:t>Don’t forget to use a proper Anchor point!</a:t>
            </a:r>
            <a:r>
              <a:rPr lang="zh-CN" altLang="en-US" b="1" dirty="0">
                <a:latin typeface="微软雅黑" panose="020B0503020204020204" pitchFamily="34" charset="-122"/>
                <a:ea typeface="微软雅黑" panose="020B0503020204020204" pitchFamily="34" charset="-122"/>
              </a:rPr>
              <a:t>选用恰当的系挂点！</a:t>
            </a:r>
            <a:endParaRPr lang="zh-CN" altLang="en-US" b="1" dirty="0">
              <a:latin typeface="微软雅黑" panose="020B0503020204020204" pitchFamily="34" charset="-122"/>
              <a:ea typeface="微软雅黑" panose="020B0503020204020204" pitchFamily="34" charset="-122"/>
            </a:endParaRPr>
          </a:p>
        </p:txBody>
      </p:sp>
      <p:sp>
        <p:nvSpPr>
          <p:cNvPr id="54277" name="Rectangle 5"/>
          <p:cNvSpPr txBox="1"/>
          <p:nvPr/>
        </p:nvSpPr>
        <p:spPr>
          <a:xfrm>
            <a:off x="3624263" y="228600"/>
            <a:ext cx="5019675" cy="460375"/>
          </a:xfrm>
          <a:prstGeom prst="rect">
            <a:avLst/>
          </a:prstGeom>
          <a:noFill/>
          <a:ln w="9525">
            <a:noFill/>
          </a:ln>
        </p:spPr>
        <p:txBody>
          <a:bodyPr wrap="none" anchor="t" anchorCtr="0">
            <a:spAutoFit/>
          </a:bodyPr>
          <a:p>
            <a:r>
              <a:rPr lang="en-US" altLang="zh-CN" sz="2400" b="1" dirty="0">
                <a:solidFill>
                  <a:srgbClr val="262626"/>
                </a:solidFill>
                <a:latin typeface="华文中宋" pitchFamily="2" charset="-122"/>
                <a:ea typeface="华文中宋" pitchFamily="2" charset="-122"/>
              </a:rPr>
              <a:t>Pinch Points (Hand Traps)</a:t>
            </a:r>
            <a:r>
              <a:rPr lang="zh-CN" altLang="en-US" sz="2400" b="1" dirty="0">
                <a:solidFill>
                  <a:srgbClr val="262626"/>
                </a:solidFill>
                <a:latin typeface="华文中宋" pitchFamily="2" charset="-122"/>
                <a:ea typeface="华文中宋" pitchFamily="2" charset="-122"/>
              </a:rPr>
              <a:t>夹接点</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265"/>
                                        </p:tgtEl>
                                        <p:attrNameLst>
                                          <p:attrName>style.visibility</p:attrName>
                                        </p:attrNameLst>
                                      </p:cBhvr>
                                      <p:to>
                                        <p:strVal val="visible"/>
                                      </p:to>
                                    </p:set>
                                    <p:anim calcmode="lin" valueType="num">
                                      <p:cBhvr additive="base">
                                        <p:cTn id="7" dur="500" fill="hold"/>
                                        <p:tgtEl>
                                          <p:spTgt spid="224265"/>
                                        </p:tgtEl>
                                        <p:attrNameLst>
                                          <p:attrName>ppt_x</p:attrName>
                                        </p:attrNameLst>
                                      </p:cBhvr>
                                      <p:tavLst>
                                        <p:tav tm="0">
                                          <p:val>
                                            <p:strVal val="#ppt_x"/>
                                          </p:val>
                                        </p:tav>
                                        <p:tav tm="100000">
                                          <p:val>
                                            <p:strVal val="#ppt_x"/>
                                          </p:val>
                                        </p:tav>
                                      </p:tavLst>
                                    </p:anim>
                                    <p:anim calcmode="lin" valueType="num">
                                      <p:cBhvr additive="base">
                                        <p:cTn id="8" dur="500" fill="hold"/>
                                        <p:tgtEl>
                                          <p:spTgt spid="224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9" name="Rectangle 5"/>
          <p:cNvSpPr>
            <a:spLocks noGrp="1" noChangeArrowheads="1"/>
          </p:cNvSpPr>
          <p:nvPr>
            <p:ph type="title"/>
          </p:nvPr>
        </p:nvSpPr>
        <p:spPr bwMode="auto">
          <a:xfrm>
            <a:off x="4267200" y="152400"/>
            <a:ext cx="4025900" cy="460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Stored Energy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蓄存的势能</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
        <p:nvSpPr>
          <p:cNvPr id="118788" name="Rectangle 4"/>
          <p:cNvSpPr>
            <a:spLocks noGrp="1" noChangeArrowheads="1"/>
          </p:cNvSpPr>
          <p:nvPr>
            <p:ph type="body" sz="half" idx="1"/>
          </p:nvPr>
        </p:nvSpPr>
        <p:spPr bwMode="auto">
          <a:xfrm>
            <a:off x="1828800" y="2139950"/>
            <a:ext cx="8839200" cy="4246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Stored energy is potential energy that could be released unexpectedly if it is not controlled.  </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蓄存势能是指某种不加控制即可随时释放的潜在势能</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Examples: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例如</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Hydraulic fluids under pressure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带压的流体</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Compressed air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压缩空气</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Energy stored in springs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弹簧中蓄存的势能</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Process chemicals under pressure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带压的工艺化学品</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Potential energy from elevated objects (Gravity)</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高空物体的势能（重力势能）</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5299" name="矩形 2"/>
          <p:cNvSpPr/>
          <p:nvPr/>
        </p:nvSpPr>
        <p:spPr>
          <a:xfrm>
            <a:off x="3810000" y="990600"/>
            <a:ext cx="4572000" cy="922338"/>
          </a:xfrm>
          <a:prstGeom prst="rect">
            <a:avLst/>
          </a:prstGeom>
          <a:noFill/>
          <a:ln w="9525">
            <a:noFill/>
          </a:ln>
        </p:spPr>
        <p:txBody>
          <a:bodyPr anchor="t" anchorCtr="0">
            <a:spAutoFit/>
          </a:bodyPr>
          <a:p>
            <a:pPr algn="ctr">
              <a:lnSpc>
                <a:spcPct val="150000"/>
              </a:lnSpc>
            </a:pPr>
            <a:r>
              <a:rPr lang="en-US" altLang="zh-CN" sz="1800" b="1" dirty="0">
                <a:solidFill>
                  <a:srgbClr val="0081E2"/>
                </a:solidFill>
                <a:latin typeface="微软雅黑" panose="020B0503020204020204" pitchFamily="34" charset="-122"/>
                <a:ea typeface="微软雅黑" panose="020B0503020204020204" pitchFamily="34" charset="-122"/>
              </a:rPr>
              <a:t>Firstly let’s define </a:t>
            </a:r>
            <a:r>
              <a:rPr lang="en-US" altLang="zh-CN" sz="1800" b="1" i="1" dirty="0">
                <a:solidFill>
                  <a:srgbClr val="0081E2"/>
                </a:solidFill>
                <a:latin typeface="微软雅黑" panose="020B0503020204020204" pitchFamily="34" charset="-122"/>
                <a:ea typeface="微软雅黑" panose="020B0503020204020204" pitchFamily="34" charset="-122"/>
              </a:rPr>
              <a:t>stored energy</a:t>
            </a:r>
            <a:endParaRPr lang="en-US" altLang="zh-CN" sz="1800" b="1" i="1" dirty="0">
              <a:solidFill>
                <a:srgbClr val="0081E2"/>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rgbClr val="0081E2"/>
                </a:solidFill>
                <a:latin typeface="微软雅黑" panose="020B0503020204020204" pitchFamily="34" charset="-122"/>
                <a:ea typeface="微软雅黑" panose="020B0503020204020204" pitchFamily="34" charset="-122"/>
              </a:rPr>
              <a:t>蓄存势能的定义</a:t>
            </a:r>
            <a:endParaRPr lang="zh-CN" altLang="en-US" sz="1800" b="1" dirty="0">
              <a:solidFill>
                <a:srgbClr val="0081E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1"/>
          <p:cNvSpPr/>
          <p:nvPr/>
        </p:nvSpPr>
        <p:spPr>
          <a:xfrm>
            <a:off x="2667000" y="1209675"/>
            <a:ext cx="6858000" cy="922338"/>
          </a:xfrm>
          <a:prstGeom prst="rect">
            <a:avLst/>
          </a:prstGeom>
          <a:noFill/>
          <a:ln w="9525">
            <a:noFill/>
          </a:ln>
        </p:spPr>
        <p:txBody>
          <a:bodyPr anchor="t" anchorCtr="0">
            <a:spAutoFit/>
          </a:bodyPr>
          <a:p>
            <a:pPr algn="ctr">
              <a:lnSpc>
                <a:spcPct val="150000"/>
              </a:lnSpc>
            </a:pPr>
            <a:r>
              <a:rPr lang="en-US" altLang="zh-CN" sz="1800" b="1" dirty="0">
                <a:solidFill>
                  <a:srgbClr val="0081E2"/>
                </a:solidFill>
                <a:latin typeface="微软雅黑" panose="020B0503020204020204" pitchFamily="34" charset="-122"/>
                <a:ea typeface="微软雅黑" panose="020B0503020204020204" pitchFamily="34" charset="-122"/>
              </a:rPr>
              <a:t>What can we do to protect our hands from stored energy? </a:t>
            </a:r>
            <a:endParaRPr lang="en-US" altLang="zh-CN" sz="1800" b="1" dirty="0">
              <a:solidFill>
                <a:srgbClr val="0081E2"/>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rgbClr val="0081E2"/>
                </a:solidFill>
                <a:latin typeface="微软雅黑" panose="020B0503020204020204" pitchFamily="34" charset="-122"/>
                <a:ea typeface="微软雅黑" panose="020B0503020204020204" pitchFamily="34" charset="-122"/>
              </a:rPr>
              <a:t>如何避免双手受到蓄存势能的伤害？</a:t>
            </a:r>
            <a:endParaRPr lang="zh-CN" altLang="en-US" sz="1800" b="1" dirty="0">
              <a:solidFill>
                <a:srgbClr val="0081E2"/>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171700" y="2658508"/>
            <a:ext cx="7924800" cy="1753887"/>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圆角矩形 5"/>
          <p:cNvSpPr/>
          <p:nvPr/>
        </p:nvSpPr>
        <p:spPr>
          <a:xfrm>
            <a:off x="2076450" y="2590800"/>
            <a:ext cx="8115300" cy="31242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6324" name="矩形 2"/>
          <p:cNvSpPr/>
          <p:nvPr/>
        </p:nvSpPr>
        <p:spPr>
          <a:xfrm>
            <a:off x="2362200" y="2590800"/>
            <a:ext cx="7937500" cy="1752600"/>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First, we need to recognize that it exists. Stored energy is not always recognized. The electrical power on a piece of shop equipment may be locked out but pressure may still be present in a hydraulic cylinder.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4041" name="矩形 3"/>
          <p:cNvSpPr>
            <a:spLocks noChangeArrowheads="1"/>
          </p:cNvSpPr>
          <p:nvPr/>
        </p:nvSpPr>
        <p:spPr bwMode="auto">
          <a:xfrm>
            <a:off x="2362200" y="4535488"/>
            <a:ext cx="7734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首先要意识到其真实存在性，并非所有蓄存势能都能得到确认。设备的电源可能已经断开了，但是液压缸里可能还残留有压力</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6326" name="Rectangle 5"/>
          <p:cNvSpPr txBox="1"/>
          <p:nvPr/>
        </p:nvSpPr>
        <p:spPr>
          <a:xfrm>
            <a:off x="4121150" y="152400"/>
            <a:ext cx="402590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Stored Energy </a:t>
            </a:r>
            <a:r>
              <a:rPr lang="zh-CN" altLang="en-US" sz="2400" b="1" dirty="0">
                <a:solidFill>
                  <a:srgbClr val="262626"/>
                </a:solidFill>
                <a:latin typeface="华文中宋" pitchFamily="2" charset="-122"/>
                <a:ea typeface="华文中宋" pitchFamily="2" charset="-122"/>
              </a:rPr>
              <a:t>蓄存的势能</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2171700" y="2429909"/>
            <a:ext cx="7924800" cy="922891"/>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圆角矩形 2"/>
          <p:cNvSpPr/>
          <p:nvPr/>
        </p:nvSpPr>
        <p:spPr>
          <a:xfrm>
            <a:off x="2076450" y="2362200"/>
            <a:ext cx="8115300" cy="17526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7347" name="矩形 3"/>
          <p:cNvSpPr/>
          <p:nvPr/>
        </p:nvSpPr>
        <p:spPr>
          <a:xfrm>
            <a:off x="2438400" y="2430463"/>
            <a:ext cx="7467600" cy="922337"/>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A valve or blind may have pressure against it due to a leaking valve upstream.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5063" name="矩形 4"/>
          <p:cNvSpPr>
            <a:spLocks noChangeArrowheads="1"/>
          </p:cNvSpPr>
          <p:nvPr/>
        </p:nvSpPr>
        <p:spPr bwMode="auto">
          <a:xfrm>
            <a:off x="2413000" y="3467100"/>
            <a:ext cx="60579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zh-CN" altLang="en-US"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由于上游阀门发生泄漏，下游的阀门或盲板也可能带压</a:t>
            </a:r>
            <a:endParaRPr kumimoji="0" lang="zh-CN" altLang="en-US"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2171700" y="4487309"/>
            <a:ext cx="7924800" cy="922891"/>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2076450" y="4419600"/>
            <a:ext cx="8115300" cy="19050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7351" name="矩形 7"/>
          <p:cNvSpPr/>
          <p:nvPr/>
        </p:nvSpPr>
        <p:spPr>
          <a:xfrm>
            <a:off x="2438400" y="4483100"/>
            <a:ext cx="7658100" cy="92233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An unrecognized high center of gravity may cause a piece of equipment to topple over unexpectedly.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5069" name="矩形 8"/>
          <p:cNvSpPr>
            <a:spLocks noChangeArrowheads="1"/>
          </p:cNvSpPr>
          <p:nvPr/>
        </p:nvSpPr>
        <p:spPr bwMode="auto">
          <a:xfrm>
            <a:off x="2438400" y="5564188"/>
            <a:ext cx="41084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 typeface="Wingdings" panose="05000000000000000000" pitchFamily="2" charset="2"/>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设备的重心没找准也可能造成设备倾覆</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7353" name="矩形 9"/>
          <p:cNvSpPr/>
          <p:nvPr/>
        </p:nvSpPr>
        <p:spPr>
          <a:xfrm>
            <a:off x="2667000" y="1209675"/>
            <a:ext cx="6858000" cy="922338"/>
          </a:xfrm>
          <a:prstGeom prst="rect">
            <a:avLst/>
          </a:prstGeom>
          <a:noFill/>
          <a:ln w="9525">
            <a:noFill/>
          </a:ln>
        </p:spPr>
        <p:txBody>
          <a:bodyPr anchor="t" anchorCtr="0">
            <a:spAutoFit/>
          </a:bodyPr>
          <a:p>
            <a:pPr algn="ctr">
              <a:lnSpc>
                <a:spcPct val="150000"/>
              </a:lnSpc>
            </a:pPr>
            <a:r>
              <a:rPr lang="en-US" altLang="zh-CN" sz="1800" b="1" dirty="0">
                <a:solidFill>
                  <a:srgbClr val="0081E2"/>
                </a:solidFill>
                <a:latin typeface="微软雅黑" panose="020B0503020204020204" pitchFamily="34" charset="-122"/>
                <a:ea typeface="微软雅黑" panose="020B0503020204020204" pitchFamily="34" charset="-122"/>
              </a:rPr>
              <a:t>What can we do to protect our hands from stored energy? </a:t>
            </a:r>
            <a:endParaRPr lang="en-US" altLang="zh-CN" sz="1800" b="1" dirty="0">
              <a:solidFill>
                <a:srgbClr val="0081E2"/>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rgbClr val="0081E2"/>
                </a:solidFill>
                <a:latin typeface="微软雅黑" panose="020B0503020204020204" pitchFamily="34" charset="-122"/>
                <a:ea typeface="微软雅黑" panose="020B0503020204020204" pitchFamily="34" charset="-122"/>
              </a:rPr>
              <a:t>如何避免双手受到蓄存势能的伤害？</a:t>
            </a:r>
            <a:endParaRPr lang="zh-CN" altLang="en-US" sz="1800" b="1" dirty="0">
              <a:solidFill>
                <a:srgbClr val="0081E2"/>
              </a:solidFill>
              <a:latin typeface="微软雅黑" panose="020B0503020204020204" pitchFamily="34" charset="-122"/>
              <a:ea typeface="微软雅黑" panose="020B0503020204020204" pitchFamily="34" charset="-122"/>
            </a:endParaRPr>
          </a:p>
        </p:txBody>
      </p:sp>
      <p:sp>
        <p:nvSpPr>
          <p:cNvPr id="57354" name="Rectangle 5"/>
          <p:cNvSpPr txBox="1"/>
          <p:nvPr/>
        </p:nvSpPr>
        <p:spPr>
          <a:xfrm>
            <a:off x="4083050" y="152400"/>
            <a:ext cx="402590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Stored Energy </a:t>
            </a:r>
            <a:r>
              <a:rPr lang="zh-CN" altLang="en-US" sz="2400" b="1" dirty="0">
                <a:solidFill>
                  <a:srgbClr val="262626"/>
                </a:solidFill>
                <a:latin typeface="华文中宋" pitchFamily="2" charset="-122"/>
                <a:ea typeface="华文中宋" pitchFamily="2" charset="-122"/>
              </a:rPr>
              <a:t>蓄存的势能</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6" name="Rectangle 4"/>
          <p:cNvSpPr>
            <a:spLocks noChangeArrowheads="1"/>
          </p:cNvSpPr>
          <p:nvPr/>
        </p:nvSpPr>
        <p:spPr bwMode="auto">
          <a:xfrm>
            <a:off x="708025" y="2590800"/>
            <a:ext cx="110855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Always Lock and Tag out energy sources.</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对能量源挂牌上锁</a:t>
            </a:r>
            <a:endPar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Look for other multiple energy sources on the same equipment.</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全面观察设备的多个能量源</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Bleed off stored energy in hydraulic or air cylinders</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释放液压或气压缸内的压力</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When applying force (push or pull) prepare for the unexpected slip or release. NEVER place your face in the direct line, when using a hand wrench.  </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用力（推拉）时要防止松动滑倒。使用扳手时，千万不要使面部处于扳手的运动路径上。</a:t>
            </a:r>
            <a:endPar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8370" name="矩形 1"/>
          <p:cNvSpPr/>
          <p:nvPr/>
        </p:nvSpPr>
        <p:spPr>
          <a:xfrm>
            <a:off x="2438400" y="1143000"/>
            <a:ext cx="7315200" cy="1338263"/>
          </a:xfrm>
          <a:prstGeom prst="rect">
            <a:avLst/>
          </a:prstGeom>
          <a:noFill/>
          <a:ln w="9525">
            <a:noFill/>
          </a:ln>
        </p:spPr>
        <p:txBody>
          <a:bodyPr anchor="t" anchorCtr="0">
            <a:spAutoFit/>
          </a:bodyPr>
          <a:p>
            <a:pPr algn="ctr">
              <a:lnSpc>
                <a:spcPct val="150000"/>
              </a:lnSpc>
            </a:pPr>
            <a:r>
              <a:rPr lang="en-US" altLang="zh-CN" sz="1800" b="1" dirty="0">
                <a:solidFill>
                  <a:srgbClr val="0081E2"/>
                </a:solidFill>
                <a:latin typeface="微软雅黑" panose="020B0503020204020204" pitchFamily="34" charset="-122"/>
                <a:ea typeface="微软雅黑" panose="020B0503020204020204" pitchFamily="34" charset="-122"/>
              </a:rPr>
              <a:t>What work practices can we follow to prevent hand injuries from stored energy?</a:t>
            </a:r>
            <a:endParaRPr lang="en-US" altLang="zh-CN" sz="1800" b="1" dirty="0">
              <a:solidFill>
                <a:srgbClr val="0081E2"/>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rgbClr val="0081E2"/>
                </a:solidFill>
                <a:latin typeface="微软雅黑" panose="020B0503020204020204" pitchFamily="34" charset="-122"/>
                <a:ea typeface="微软雅黑" panose="020B0503020204020204" pitchFamily="34" charset="-122"/>
              </a:rPr>
              <a:t>遵循何种工作规范可避免蓄存势能对双手造成伤害？</a:t>
            </a:r>
            <a:endParaRPr lang="zh-CN" altLang="en-US" sz="1800" b="1" dirty="0">
              <a:solidFill>
                <a:srgbClr val="0081E2"/>
              </a:solidFill>
              <a:latin typeface="微软雅黑" panose="020B0503020204020204" pitchFamily="34" charset="-122"/>
              <a:ea typeface="微软雅黑" panose="020B0503020204020204" pitchFamily="34" charset="-122"/>
            </a:endParaRPr>
          </a:p>
        </p:txBody>
      </p:sp>
      <p:sp>
        <p:nvSpPr>
          <p:cNvPr id="58371" name="Rectangle 5"/>
          <p:cNvSpPr txBox="1"/>
          <p:nvPr/>
        </p:nvSpPr>
        <p:spPr>
          <a:xfrm>
            <a:off x="4083050" y="152400"/>
            <a:ext cx="402590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Stored Energy </a:t>
            </a:r>
            <a:r>
              <a:rPr lang="zh-CN" altLang="en-US" sz="2400" b="1" dirty="0">
                <a:solidFill>
                  <a:srgbClr val="262626"/>
                </a:solidFill>
                <a:latin typeface="华文中宋" pitchFamily="2" charset="-122"/>
                <a:ea typeface="华文中宋" pitchFamily="2" charset="-122"/>
              </a:rPr>
              <a:t>蓄存的势能</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500" fill="hold"/>
                                        <p:tgtEl>
                                          <p:spTgt spid="120836"/>
                                        </p:tgtEl>
                                        <p:attrNameLst>
                                          <p:attrName>ppt_x</p:attrName>
                                        </p:attrNameLst>
                                      </p:cBhvr>
                                      <p:tavLst>
                                        <p:tav tm="0">
                                          <p:val>
                                            <p:strVal val="#ppt_x"/>
                                          </p:val>
                                        </p:tav>
                                        <p:tav tm="100000">
                                          <p:val>
                                            <p:strVal val="#ppt_x"/>
                                          </p:val>
                                        </p:tav>
                                      </p:tavLst>
                                    </p:anim>
                                    <p:anim calcmode="lin" valueType="num">
                                      <p:cBhvr additive="base">
                                        <p:cTn id="8" dur="500" fill="hold"/>
                                        <p:tgtEl>
                                          <p:spTgt spid="1208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0836">
                                            <p:txEl>
                                              <p:charRg st="0" end="40"/>
                                            </p:txEl>
                                          </p:spTgt>
                                        </p:tgtEl>
                                        <p:attrNameLst>
                                          <p:attrName>style.visibility</p:attrName>
                                        </p:attrNameLst>
                                      </p:cBhvr>
                                      <p:to>
                                        <p:strVal val="visible"/>
                                      </p:to>
                                    </p:set>
                                    <p:anim calcmode="lin" valueType="num">
                                      <p:cBhvr additive="base">
                                        <p:cTn id="11" dur="500" fill="hold"/>
                                        <p:tgtEl>
                                          <p:spTgt spid="120836">
                                            <p:txEl>
                                              <p:charRg st="0" end="4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0836">
                                            <p:txEl>
                                              <p:charRg st="0" end="4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0836">
                                            <p:txEl>
                                              <p:charRg st="40" end="49"/>
                                            </p:txEl>
                                          </p:spTgt>
                                        </p:tgtEl>
                                        <p:attrNameLst>
                                          <p:attrName>style.visibility</p:attrName>
                                        </p:attrNameLst>
                                      </p:cBhvr>
                                      <p:to>
                                        <p:strVal val="visible"/>
                                      </p:to>
                                    </p:set>
                                    <p:anim calcmode="lin" valueType="num">
                                      <p:cBhvr additive="base">
                                        <p:cTn id="17" dur="500" fill="hold"/>
                                        <p:tgtEl>
                                          <p:spTgt spid="120836">
                                            <p:txEl>
                                              <p:charRg st="40" end="4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0836">
                                            <p:txEl>
                                              <p:charRg st="40" end="4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0836">
                                            <p:txEl>
                                              <p:charRg st="49" end="111"/>
                                            </p:txEl>
                                          </p:spTgt>
                                        </p:tgtEl>
                                        <p:attrNameLst>
                                          <p:attrName>style.visibility</p:attrName>
                                        </p:attrNameLst>
                                      </p:cBhvr>
                                      <p:to>
                                        <p:strVal val="visible"/>
                                      </p:to>
                                    </p:set>
                                    <p:anim calcmode="lin" valueType="num">
                                      <p:cBhvr additive="base">
                                        <p:cTn id="23" dur="500" fill="hold"/>
                                        <p:tgtEl>
                                          <p:spTgt spid="120836">
                                            <p:txEl>
                                              <p:charRg st="49" end="1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0836">
                                            <p:txEl>
                                              <p:charRg st="49" end="1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0836">
                                            <p:txEl>
                                              <p:charRg st="111" end="124"/>
                                            </p:txEl>
                                          </p:spTgt>
                                        </p:tgtEl>
                                        <p:attrNameLst>
                                          <p:attrName>style.visibility</p:attrName>
                                        </p:attrNameLst>
                                      </p:cBhvr>
                                      <p:to>
                                        <p:strVal val="visible"/>
                                      </p:to>
                                    </p:set>
                                    <p:anim calcmode="lin" valueType="num">
                                      <p:cBhvr additive="base">
                                        <p:cTn id="29" dur="500" fill="hold"/>
                                        <p:tgtEl>
                                          <p:spTgt spid="120836">
                                            <p:txEl>
                                              <p:charRg st="111" end="12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0836">
                                            <p:txEl>
                                              <p:charRg st="111" end="12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0836">
                                            <p:txEl>
                                              <p:charRg st="124" end="178"/>
                                            </p:txEl>
                                          </p:spTgt>
                                        </p:tgtEl>
                                        <p:attrNameLst>
                                          <p:attrName>style.visibility</p:attrName>
                                        </p:attrNameLst>
                                      </p:cBhvr>
                                      <p:to>
                                        <p:strVal val="visible"/>
                                      </p:to>
                                    </p:set>
                                    <p:anim calcmode="lin" valueType="num">
                                      <p:cBhvr additive="base">
                                        <p:cTn id="35" dur="500" fill="hold"/>
                                        <p:tgtEl>
                                          <p:spTgt spid="120836">
                                            <p:txEl>
                                              <p:charRg st="124" end="17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0836">
                                            <p:txEl>
                                              <p:charRg st="124" end="17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0836">
                                            <p:txEl>
                                              <p:charRg st="178" end="191"/>
                                            </p:txEl>
                                          </p:spTgt>
                                        </p:tgtEl>
                                        <p:attrNameLst>
                                          <p:attrName>style.visibility</p:attrName>
                                        </p:attrNameLst>
                                      </p:cBhvr>
                                      <p:to>
                                        <p:strVal val="visible"/>
                                      </p:to>
                                    </p:set>
                                    <p:anim calcmode="lin" valueType="num">
                                      <p:cBhvr additive="base">
                                        <p:cTn id="41" dur="500" fill="hold"/>
                                        <p:tgtEl>
                                          <p:spTgt spid="120836">
                                            <p:txEl>
                                              <p:charRg st="178" end="19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0836">
                                            <p:txEl>
                                              <p:charRg st="178" end="19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0836">
                                            <p:txEl>
                                              <p:charRg st="191" end="340"/>
                                            </p:txEl>
                                          </p:spTgt>
                                        </p:tgtEl>
                                        <p:attrNameLst>
                                          <p:attrName>style.visibility</p:attrName>
                                        </p:attrNameLst>
                                      </p:cBhvr>
                                      <p:to>
                                        <p:strVal val="visible"/>
                                      </p:to>
                                    </p:set>
                                    <p:anim calcmode="lin" valueType="num">
                                      <p:cBhvr additive="base">
                                        <p:cTn id="47" dur="500" fill="hold"/>
                                        <p:tgtEl>
                                          <p:spTgt spid="120836">
                                            <p:txEl>
                                              <p:charRg st="191" end="34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0836">
                                            <p:txEl>
                                              <p:charRg st="191" end="34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0836">
                                            <p:txEl>
                                              <p:charRg st="340" end="380"/>
                                            </p:txEl>
                                          </p:spTgt>
                                        </p:tgtEl>
                                        <p:attrNameLst>
                                          <p:attrName>style.visibility</p:attrName>
                                        </p:attrNameLst>
                                      </p:cBhvr>
                                      <p:to>
                                        <p:strVal val="visible"/>
                                      </p:to>
                                    </p:set>
                                    <p:anim calcmode="lin" valueType="num">
                                      <p:cBhvr additive="base">
                                        <p:cTn id="53" dur="500" fill="hold"/>
                                        <p:tgtEl>
                                          <p:spTgt spid="120836">
                                            <p:txEl>
                                              <p:charRg st="340" end="38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0836">
                                            <p:txEl>
                                              <p:charRg st="340" end="3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2"/>
          <p:cNvSpPr>
            <a:spLocks noChangeArrowheads="1"/>
          </p:cNvSpPr>
          <p:nvPr/>
        </p:nvSpPr>
        <p:spPr bwMode="auto">
          <a:xfrm>
            <a:off x="712788" y="1447800"/>
            <a:ext cx="108854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Keep hands from under suspended or elevated loads.</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不要把手放在悬空或有一定高度的荷载物之下</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Consider the force of gravity.</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要充分考虑倒重力因素</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Use the right tool for the job, and be sure it is in good condition</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选用恰当的工具，确保工具状态良好</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Recognize that gloves will not fully prevent injury from stored energy.</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要充分意识到仅凭手套并不能完全防止蓄存势能的伤害</a:t>
            </a:r>
            <a:endPar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Remove hands from in the line of fire (Hammers, plate edges, flanges, beams, pipes, doors, grid mesh)</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不要把手放在触发路径上（锤子、钢板边缘、法兰、横梁、管道、门、格栅板）</a:t>
            </a:r>
            <a:endPar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9394" name="Rectangle 5"/>
          <p:cNvSpPr txBox="1"/>
          <p:nvPr/>
        </p:nvSpPr>
        <p:spPr>
          <a:xfrm>
            <a:off x="4083050" y="228600"/>
            <a:ext cx="402590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Stored Energy </a:t>
            </a:r>
            <a:r>
              <a:rPr lang="zh-CN" altLang="en-US" sz="2400" b="1" dirty="0">
                <a:solidFill>
                  <a:srgbClr val="262626"/>
                </a:solidFill>
                <a:latin typeface="华文中宋" pitchFamily="2" charset="-122"/>
                <a:ea typeface="华文中宋" pitchFamily="2" charset="-122"/>
              </a:rPr>
              <a:t>蓄存的势能</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500" fill="hold"/>
                                        <p:tgtEl>
                                          <p:spTgt spid="225282"/>
                                        </p:tgtEl>
                                        <p:attrNameLst>
                                          <p:attrName>ppt_x</p:attrName>
                                        </p:attrNameLst>
                                      </p:cBhvr>
                                      <p:tavLst>
                                        <p:tav tm="0">
                                          <p:val>
                                            <p:strVal val="#ppt_x"/>
                                          </p:val>
                                        </p:tav>
                                        <p:tav tm="100000">
                                          <p:val>
                                            <p:strVal val="#ppt_x"/>
                                          </p:val>
                                        </p:tav>
                                      </p:tavLst>
                                    </p:anim>
                                    <p:anim calcmode="lin" valueType="num">
                                      <p:cBhvr additive="base">
                                        <p:cTn id="8" dur="500" fill="hold"/>
                                        <p:tgtEl>
                                          <p:spTgt spid="2252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282">
                                            <p:txEl>
                                              <p:charRg st="0" end="51"/>
                                            </p:txEl>
                                          </p:spTgt>
                                        </p:tgtEl>
                                        <p:attrNameLst>
                                          <p:attrName>style.visibility</p:attrName>
                                        </p:attrNameLst>
                                      </p:cBhvr>
                                      <p:to>
                                        <p:strVal val="visible"/>
                                      </p:to>
                                    </p:set>
                                    <p:anim calcmode="lin" valueType="num">
                                      <p:cBhvr additive="base">
                                        <p:cTn id="11" dur="500" fill="hold"/>
                                        <p:tgtEl>
                                          <p:spTgt spid="225282">
                                            <p:txEl>
                                              <p:charRg st="0" end="5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282">
                                            <p:txEl>
                                              <p:charRg st="0" end="5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282">
                                            <p:txEl>
                                              <p:charRg st="51" end="72"/>
                                            </p:txEl>
                                          </p:spTgt>
                                        </p:tgtEl>
                                        <p:attrNameLst>
                                          <p:attrName>style.visibility</p:attrName>
                                        </p:attrNameLst>
                                      </p:cBhvr>
                                      <p:to>
                                        <p:strVal val="visible"/>
                                      </p:to>
                                    </p:set>
                                    <p:anim calcmode="lin" valueType="num">
                                      <p:cBhvr additive="base">
                                        <p:cTn id="17" dur="500" fill="hold"/>
                                        <p:tgtEl>
                                          <p:spTgt spid="225282">
                                            <p:txEl>
                                              <p:charRg st="51" end="7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282">
                                            <p:txEl>
                                              <p:charRg st="51" end="7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282">
                                            <p:txEl>
                                              <p:charRg st="72" end="103"/>
                                            </p:txEl>
                                          </p:spTgt>
                                        </p:tgtEl>
                                        <p:attrNameLst>
                                          <p:attrName>style.visibility</p:attrName>
                                        </p:attrNameLst>
                                      </p:cBhvr>
                                      <p:to>
                                        <p:strVal val="visible"/>
                                      </p:to>
                                    </p:set>
                                    <p:anim calcmode="lin" valueType="num">
                                      <p:cBhvr additive="base">
                                        <p:cTn id="23" dur="500" fill="hold"/>
                                        <p:tgtEl>
                                          <p:spTgt spid="225282">
                                            <p:txEl>
                                              <p:charRg st="72" end="10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282">
                                            <p:txEl>
                                              <p:charRg st="72" end="10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282">
                                            <p:txEl>
                                              <p:charRg st="103" end="114"/>
                                            </p:txEl>
                                          </p:spTgt>
                                        </p:tgtEl>
                                        <p:attrNameLst>
                                          <p:attrName>style.visibility</p:attrName>
                                        </p:attrNameLst>
                                      </p:cBhvr>
                                      <p:to>
                                        <p:strVal val="visible"/>
                                      </p:to>
                                    </p:set>
                                    <p:anim calcmode="lin" valueType="num">
                                      <p:cBhvr additive="base">
                                        <p:cTn id="29" dur="500" fill="hold"/>
                                        <p:tgtEl>
                                          <p:spTgt spid="225282">
                                            <p:txEl>
                                              <p:charRg st="103" end="11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282">
                                            <p:txEl>
                                              <p:charRg st="103" end="11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282">
                                            <p:txEl>
                                              <p:charRg st="114" end="182"/>
                                            </p:txEl>
                                          </p:spTgt>
                                        </p:tgtEl>
                                        <p:attrNameLst>
                                          <p:attrName>style.visibility</p:attrName>
                                        </p:attrNameLst>
                                      </p:cBhvr>
                                      <p:to>
                                        <p:strVal val="visible"/>
                                      </p:to>
                                    </p:set>
                                    <p:anim calcmode="lin" valueType="num">
                                      <p:cBhvr additive="base">
                                        <p:cTn id="35" dur="500" fill="hold"/>
                                        <p:tgtEl>
                                          <p:spTgt spid="225282">
                                            <p:txEl>
                                              <p:charRg st="114" end="18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282">
                                            <p:txEl>
                                              <p:charRg st="114" end="18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282">
                                            <p:txEl>
                                              <p:charRg st="182" end="199"/>
                                            </p:txEl>
                                          </p:spTgt>
                                        </p:tgtEl>
                                        <p:attrNameLst>
                                          <p:attrName>style.visibility</p:attrName>
                                        </p:attrNameLst>
                                      </p:cBhvr>
                                      <p:to>
                                        <p:strVal val="visible"/>
                                      </p:to>
                                    </p:set>
                                    <p:anim calcmode="lin" valueType="num">
                                      <p:cBhvr additive="base">
                                        <p:cTn id="41" dur="500" fill="hold"/>
                                        <p:tgtEl>
                                          <p:spTgt spid="225282">
                                            <p:txEl>
                                              <p:charRg st="182" end="19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282">
                                            <p:txEl>
                                              <p:charRg st="182" end="19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5282">
                                            <p:txEl>
                                              <p:charRg st="199" end="271"/>
                                            </p:txEl>
                                          </p:spTgt>
                                        </p:tgtEl>
                                        <p:attrNameLst>
                                          <p:attrName>style.visibility</p:attrName>
                                        </p:attrNameLst>
                                      </p:cBhvr>
                                      <p:to>
                                        <p:strVal val="visible"/>
                                      </p:to>
                                    </p:set>
                                    <p:anim calcmode="lin" valueType="num">
                                      <p:cBhvr additive="base">
                                        <p:cTn id="47" dur="500" fill="hold"/>
                                        <p:tgtEl>
                                          <p:spTgt spid="225282">
                                            <p:txEl>
                                              <p:charRg st="199" end="27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282">
                                            <p:txEl>
                                              <p:charRg st="199" end="27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5282">
                                            <p:txEl>
                                              <p:charRg st="271" end="296"/>
                                            </p:txEl>
                                          </p:spTgt>
                                        </p:tgtEl>
                                        <p:attrNameLst>
                                          <p:attrName>style.visibility</p:attrName>
                                        </p:attrNameLst>
                                      </p:cBhvr>
                                      <p:to>
                                        <p:strVal val="visible"/>
                                      </p:to>
                                    </p:set>
                                    <p:anim calcmode="lin" valueType="num">
                                      <p:cBhvr additive="base">
                                        <p:cTn id="53" dur="500" fill="hold"/>
                                        <p:tgtEl>
                                          <p:spTgt spid="225282">
                                            <p:txEl>
                                              <p:charRg st="271" end="29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5282">
                                            <p:txEl>
                                              <p:charRg st="271" end="29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5282">
                                            <p:txEl>
                                              <p:charRg st="296" end="398"/>
                                            </p:txEl>
                                          </p:spTgt>
                                        </p:tgtEl>
                                        <p:attrNameLst>
                                          <p:attrName>style.visibility</p:attrName>
                                        </p:attrNameLst>
                                      </p:cBhvr>
                                      <p:to>
                                        <p:strVal val="visible"/>
                                      </p:to>
                                    </p:set>
                                    <p:anim calcmode="lin" valueType="num">
                                      <p:cBhvr additive="base">
                                        <p:cTn id="59" dur="500" fill="hold"/>
                                        <p:tgtEl>
                                          <p:spTgt spid="225282">
                                            <p:txEl>
                                              <p:charRg st="296" end="39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5282">
                                            <p:txEl>
                                              <p:charRg st="296" end="39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5282">
                                            <p:txEl>
                                              <p:charRg st="398" end="434"/>
                                            </p:txEl>
                                          </p:spTgt>
                                        </p:tgtEl>
                                        <p:attrNameLst>
                                          <p:attrName>style.visibility</p:attrName>
                                        </p:attrNameLst>
                                      </p:cBhvr>
                                      <p:to>
                                        <p:strVal val="visible"/>
                                      </p:to>
                                    </p:set>
                                    <p:anim calcmode="lin" valueType="num">
                                      <p:cBhvr additive="base">
                                        <p:cTn id="65" dur="500" fill="hold"/>
                                        <p:tgtEl>
                                          <p:spTgt spid="225282">
                                            <p:txEl>
                                              <p:charRg st="398" end="43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5282">
                                            <p:txEl>
                                              <p:charRg st="398" end="43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32769" name="Picture 8"/>
          <p:cNvPicPr>
            <a:picLocks noChangeAspect="1"/>
          </p:cNvPicPr>
          <p:nvPr/>
        </p:nvPicPr>
        <p:blipFill>
          <a:blip r:embed="rId1"/>
          <a:stretch>
            <a:fillRect/>
          </a:stretch>
        </p:blipFill>
        <p:spPr>
          <a:xfrm>
            <a:off x="1866900" y="1371600"/>
            <a:ext cx="8458200" cy="4414838"/>
          </a:xfrm>
          <a:prstGeom prst="rect">
            <a:avLst/>
          </a:prstGeom>
          <a:noFill/>
          <a:ln w="9525">
            <a:noFill/>
          </a:ln>
        </p:spPr>
      </p:pic>
      <p:sp>
        <p:nvSpPr>
          <p:cNvPr id="20483" name="Rectangle 9"/>
          <p:cNvSpPr>
            <a:spLocks noChangeArrowheads="1"/>
          </p:cNvSpPr>
          <p:nvPr/>
        </p:nvSpPr>
        <p:spPr bwMode="auto">
          <a:xfrm>
            <a:off x="3449638" y="152400"/>
            <a:ext cx="52943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Hand Injury Statistics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手部伤害统计</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1910851" y="4419600"/>
            <a:ext cx="8371703" cy="2057400"/>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21860" name="Rectangle 4"/>
          <p:cNvSpPr>
            <a:spLocks noGrp="1" noChangeArrowheads="1"/>
          </p:cNvSpPr>
          <p:nvPr>
            <p:ph type="body" idx="4294967295"/>
          </p:nvPr>
        </p:nvSpPr>
        <p:spPr bwMode="auto">
          <a:xfrm>
            <a:off x="377825" y="1812925"/>
            <a:ext cx="11610975" cy="25749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Tools and machines with sharp edges can cut your hands.</a:t>
            </a:r>
            <a:endPar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尖角锋利的工具或设备可以割伤双手</a:t>
            </a:r>
            <a:endPar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Staples, screwdrivers, nails, chisels, and stiff wire can puncture your hands.</a:t>
            </a:r>
            <a:endPar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订书钉、改锥、钉子、凿子及硬钢丝可以扎伤双手</a:t>
            </a:r>
            <a:endPar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Hammers, Pry bars can cause crushing injuries. </a:t>
            </a:r>
            <a:r>
              <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锤子、撬棍可以压碎双手</a:t>
            </a:r>
            <a:endPar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Getting your hands caught in machinery can sprain, crush, or remove your hands and/or fingers.</a:t>
            </a:r>
            <a:endPar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双手绞入机器可以造成手部扭伤，粉碎或者将整其整个吞噬掉</a:t>
            </a:r>
            <a:endParaRPr kumimoji="0" lang="en-US" altLang="zh-CN" sz="16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0419" name="组合 1"/>
          <p:cNvGrpSpPr/>
          <p:nvPr/>
        </p:nvGrpSpPr>
        <p:grpSpPr>
          <a:xfrm>
            <a:off x="2176463" y="4495800"/>
            <a:ext cx="7577137" cy="1681163"/>
            <a:chOff x="3480" y="7853"/>
            <a:chExt cx="11933" cy="2647"/>
          </a:xfrm>
        </p:grpSpPr>
        <p:pic>
          <p:nvPicPr>
            <p:cNvPr id="60420" name="Picture 5" descr="npo000029"/>
            <p:cNvPicPr>
              <a:picLocks noChangeAspect="1"/>
            </p:cNvPicPr>
            <p:nvPr/>
          </p:nvPicPr>
          <p:blipFill>
            <a:blip r:embed="rId1"/>
            <a:stretch>
              <a:fillRect/>
            </a:stretch>
          </p:blipFill>
          <p:spPr>
            <a:xfrm>
              <a:off x="3480" y="7860"/>
              <a:ext cx="3395" cy="2640"/>
            </a:xfrm>
            <a:prstGeom prst="rect">
              <a:avLst/>
            </a:prstGeom>
            <a:noFill/>
            <a:ln w="9525">
              <a:noFill/>
            </a:ln>
          </p:spPr>
        </p:pic>
        <p:pic>
          <p:nvPicPr>
            <p:cNvPr id="60421" name="Picture 6" descr="npo00002b"/>
            <p:cNvPicPr>
              <a:picLocks noChangeAspect="1"/>
            </p:cNvPicPr>
            <p:nvPr/>
          </p:nvPicPr>
          <p:blipFill>
            <a:blip r:embed="rId2"/>
            <a:stretch>
              <a:fillRect/>
            </a:stretch>
          </p:blipFill>
          <p:spPr>
            <a:xfrm>
              <a:off x="7997" y="7860"/>
              <a:ext cx="3205" cy="2640"/>
            </a:xfrm>
            <a:prstGeom prst="rect">
              <a:avLst/>
            </a:prstGeom>
            <a:noFill/>
            <a:ln w="9525">
              <a:noFill/>
            </a:ln>
          </p:spPr>
        </p:pic>
        <p:pic>
          <p:nvPicPr>
            <p:cNvPr id="60422" name="Picture 7" descr="npo00002d"/>
            <p:cNvPicPr>
              <a:picLocks noChangeAspect="1"/>
            </p:cNvPicPr>
            <p:nvPr/>
          </p:nvPicPr>
          <p:blipFill>
            <a:blip r:embed="rId3"/>
            <a:stretch>
              <a:fillRect/>
            </a:stretch>
          </p:blipFill>
          <p:spPr>
            <a:xfrm>
              <a:off x="12292" y="7852"/>
              <a:ext cx="3120" cy="2647"/>
            </a:xfrm>
            <a:prstGeom prst="rect">
              <a:avLst/>
            </a:prstGeom>
            <a:noFill/>
            <a:ln w="9525">
              <a:noFill/>
            </a:ln>
          </p:spPr>
        </p:pic>
      </p:grpSp>
      <p:sp>
        <p:nvSpPr>
          <p:cNvPr id="48137" name="Rectangle 13"/>
          <p:cNvSpPr>
            <a:spLocks noChangeArrowheads="1"/>
          </p:cNvSpPr>
          <p:nvPr/>
        </p:nvSpPr>
        <p:spPr bwMode="auto">
          <a:xfrm>
            <a:off x="4445000" y="152400"/>
            <a:ext cx="3683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Traumatic Injuries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外伤</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
        <p:nvSpPr>
          <p:cNvPr id="60424" name="矩形 1"/>
          <p:cNvSpPr/>
          <p:nvPr/>
        </p:nvSpPr>
        <p:spPr>
          <a:xfrm>
            <a:off x="2438400" y="1019175"/>
            <a:ext cx="7315200" cy="922338"/>
          </a:xfrm>
          <a:prstGeom prst="rect">
            <a:avLst/>
          </a:prstGeom>
          <a:noFill/>
          <a:ln w="9525">
            <a:noFill/>
          </a:ln>
        </p:spPr>
        <p:txBody>
          <a:bodyPr anchor="t" anchorCtr="0">
            <a:spAutoFit/>
          </a:bodyPr>
          <a:p>
            <a:pPr algn="ctr">
              <a:lnSpc>
                <a:spcPct val="150000"/>
              </a:lnSpc>
            </a:pPr>
            <a:r>
              <a:rPr lang="en-US" altLang="zh-CN" sz="1800" b="1" dirty="0">
                <a:solidFill>
                  <a:srgbClr val="0081E2"/>
                </a:solidFill>
                <a:latin typeface="微软雅黑" panose="020B0503020204020204" pitchFamily="34" charset="-122"/>
                <a:ea typeface="微软雅黑" panose="020B0503020204020204" pitchFamily="34" charset="-122"/>
              </a:rPr>
              <a:t>You can suffer a traumatic injury to your hands in many ways.</a:t>
            </a:r>
            <a:endParaRPr lang="en-US" altLang="zh-CN" sz="1800" b="1" dirty="0">
              <a:solidFill>
                <a:srgbClr val="0081E2"/>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rgbClr val="0081E2"/>
                </a:solidFill>
                <a:latin typeface="微软雅黑" panose="020B0503020204020204" pitchFamily="34" charset="-122"/>
                <a:ea typeface="微软雅黑" panose="020B0503020204020204" pitchFamily="34" charset="-122"/>
              </a:rPr>
              <a:t>双手受到严重外伤的方式有很多</a:t>
            </a:r>
            <a:endParaRPr lang="en-US" altLang="zh-CN" sz="1800" b="1" dirty="0">
              <a:solidFill>
                <a:srgbClr val="0081E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圆角矩形 12"/>
          <p:cNvSpPr/>
          <p:nvPr/>
        </p:nvSpPr>
        <p:spPr>
          <a:xfrm>
            <a:off x="6572250" y="3690937"/>
            <a:ext cx="3619500" cy="270986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22886" name="Rectangle 6"/>
          <p:cNvSpPr>
            <a:spLocks noGrp="1"/>
          </p:cNvSpPr>
          <p:nvPr>
            <p:ph type="body" idx="4294967295"/>
          </p:nvPr>
        </p:nvSpPr>
        <p:spPr>
          <a:xfrm>
            <a:off x="2319338" y="5426075"/>
            <a:ext cx="3395662" cy="830263"/>
          </a:xfrm>
          <a:prstGeom prst="rect">
            <a:avLst/>
          </a:prstGeom>
          <a:noFill/>
          <a:ln w="9525">
            <a:noFill/>
          </a:ln>
        </p:spPr>
        <p:txBody>
          <a:bodyPr anchor="t" anchorCtr="0">
            <a:spAutoFit/>
          </a:bodyPr>
          <a:p>
            <a:pPr marL="0" eaLnBrk="1" hangingPunct="1">
              <a:lnSpc>
                <a:spcPct val="150000"/>
              </a:lnSpc>
              <a:spcBef>
                <a:spcPct val="0"/>
              </a:spcBef>
              <a:buSzPct val="50000"/>
              <a:buFont typeface="Wingdings" panose="05000000000000000000" pitchFamily="2" charset="2"/>
              <a:buNone/>
            </a:pPr>
            <a:r>
              <a:rPr lang="zh-CN" altLang="en-US" sz="1600" dirty="0">
                <a:latin typeface="微软雅黑" panose="020B0503020204020204" pitchFamily="34" charset="-122"/>
                <a:ea typeface="微软雅黑" panose="020B0503020204020204" pitchFamily="34" charset="-122"/>
              </a:rPr>
              <a:t>警告：毒性药剂可通过皮肤吸收从而进入体内。</a:t>
            </a:r>
            <a:endParaRPr lang="en-US" altLang="zh-CN" sz="1600" dirty="0">
              <a:latin typeface="微软雅黑" panose="020B0503020204020204" pitchFamily="34" charset="-122"/>
              <a:ea typeface="微软雅黑" panose="020B0503020204020204" pitchFamily="34" charset="-122"/>
            </a:endParaRPr>
          </a:p>
        </p:txBody>
      </p:sp>
      <p:pic>
        <p:nvPicPr>
          <p:cNvPr id="122889" name="Picture 8" descr="npo00002f"/>
          <p:cNvPicPr>
            <a:picLocks noChangeAspect="1"/>
          </p:cNvPicPr>
          <p:nvPr/>
        </p:nvPicPr>
        <p:blipFill>
          <a:blip r:embed="rId1"/>
          <a:stretch>
            <a:fillRect/>
          </a:stretch>
        </p:blipFill>
        <p:spPr>
          <a:xfrm>
            <a:off x="6713538" y="3897313"/>
            <a:ext cx="3336925" cy="2252662"/>
          </a:xfrm>
          <a:prstGeom prst="rect">
            <a:avLst/>
          </a:prstGeom>
          <a:noFill/>
          <a:ln w="9525">
            <a:noFill/>
          </a:ln>
        </p:spPr>
      </p:pic>
      <p:sp>
        <p:nvSpPr>
          <p:cNvPr id="49159" name="Rectangle 11"/>
          <p:cNvSpPr>
            <a:spLocks noChangeArrowheads="1"/>
          </p:cNvSpPr>
          <p:nvPr/>
        </p:nvSpPr>
        <p:spPr bwMode="auto">
          <a:xfrm>
            <a:off x="4343400" y="152400"/>
            <a:ext cx="39211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Contact Injuries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接触伤害</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
        <p:nvSpPr>
          <p:cNvPr id="6" name="圆角矩形 5"/>
          <p:cNvSpPr/>
          <p:nvPr/>
        </p:nvSpPr>
        <p:spPr>
          <a:xfrm>
            <a:off x="2171700" y="1210709"/>
            <a:ext cx="7924800" cy="1133424"/>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2076450" y="1143000"/>
            <a:ext cx="8115300" cy="21336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1447" name="矩形 1"/>
          <p:cNvSpPr/>
          <p:nvPr/>
        </p:nvSpPr>
        <p:spPr>
          <a:xfrm>
            <a:off x="2430463" y="1127125"/>
            <a:ext cx="7543800" cy="1338263"/>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Coming into contact with caustic or toxic chemicals, biological substances, electrical sources, or extremely cold or hot objects can irritate or burn your hands.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1448" name="矩形 2"/>
          <p:cNvSpPr/>
          <p:nvPr/>
        </p:nvSpPr>
        <p:spPr>
          <a:xfrm>
            <a:off x="2430463" y="2392363"/>
            <a:ext cx="7535862" cy="830262"/>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dirty="0">
                <a:latin typeface="微软雅黑" panose="020B0503020204020204" pitchFamily="34" charset="-122"/>
                <a:ea typeface="微软雅黑" panose="020B0503020204020204" pitchFamily="34" charset="-122"/>
              </a:rPr>
              <a:t>接触碱性或毒性化学药剂、生化药品、电源、或骤冷骤热物体可导致双手皮肤烧伤或受刺激。</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2171700" y="3802146"/>
            <a:ext cx="3619500" cy="156518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圆角矩形 10"/>
          <p:cNvSpPr/>
          <p:nvPr/>
        </p:nvSpPr>
        <p:spPr>
          <a:xfrm>
            <a:off x="2076450" y="3690938"/>
            <a:ext cx="3790950" cy="26670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1451" name="矩形 3"/>
          <p:cNvSpPr/>
          <p:nvPr/>
        </p:nvSpPr>
        <p:spPr>
          <a:xfrm>
            <a:off x="2319338" y="3767138"/>
            <a:ext cx="3509962" cy="1568450"/>
          </a:xfrm>
          <a:prstGeom prst="rect">
            <a:avLst/>
          </a:prstGeom>
          <a:noFill/>
          <a:ln w="9525">
            <a:noFill/>
          </a:ln>
        </p:spPr>
        <p:txBody>
          <a:bodyPr anchor="t" anchorCtr="0">
            <a:spAutoFit/>
          </a:bodyPr>
          <a:p>
            <a:pPr>
              <a:lnSpc>
                <a:spcPct val="150000"/>
              </a:lnSpc>
              <a:buSzPct val="50000"/>
            </a:pPr>
            <a:r>
              <a:rPr lang="en-US" altLang="zh-CN" b="1" dirty="0">
                <a:solidFill>
                  <a:schemeClr val="bg1"/>
                </a:solidFill>
                <a:latin typeface="微软雅黑" panose="020B0503020204020204" pitchFamily="34" charset="-122"/>
                <a:ea typeface="微软雅黑" panose="020B0503020204020204" pitchFamily="34" charset="-122"/>
              </a:rPr>
              <a:t>WARNING: Toxic substances are poisonous substances that can be absorbed through your skin and enter your body.</a:t>
            </a:r>
            <a:endParaRPr lang="en-US"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22886">
                                            <p:txEl>
                                              <p:charRg st="0" end="22"/>
                                            </p:txEl>
                                          </p:spTgt>
                                        </p:tgtEl>
                                        <p:attrNameLst>
                                          <p:attrName>style.visibility</p:attrName>
                                        </p:attrNameLst>
                                      </p:cBhvr>
                                      <p:to>
                                        <p:strVal val="visible"/>
                                      </p:to>
                                    </p:set>
                                    <p:anim calcmode="lin" valueType="num">
                                      <p:cBhvr additive="base">
                                        <p:cTn id="7" dur="500" fill="hold"/>
                                        <p:tgtEl>
                                          <p:spTgt spid="122886">
                                            <p:txEl>
                                              <p:charRg st="0" end="2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6">
                                            <p:txEl>
                                              <p:charRg st="0" end="2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2889"/>
                                        </p:tgtEl>
                                        <p:attrNameLst>
                                          <p:attrName>style.visibility</p:attrName>
                                        </p:attrNameLst>
                                      </p:cBhvr>
                                      <p:to>
                                        <p:strVal val="visible"/>
                                      </p:to>
                                    </p:set>
                                    <p:animEffect transition="in" filter="blinds(horizontal)">
                                      <p:cBhvr>
                                        <p:cTn id="13" dur="500"/>
                                        <p:tgtEl>
                                          <p:spTgt spid="12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6" name="Rectangle 4"/>
          <p:cNvSpPr>
            <a:spLocks noGrp="1" noChangeArrowheads="1"/>
          </p:cNvSpPr>
          <p:nvPr>
            <p:ph type="title" idx="4294967295"/>
          </p:nvPr>
        </p:nvSpPr>
        <p:spPr bwMode="auto">
          <a:xfrm>
            <a:off x="2819400" y="914400"/>
            <a:ext cx="6629400" cy="922338"/>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rPr>
              <a:t>Repetitive Motion </a:t>
            </a:r>
            <a:r>
              <a:rPr kumimoji="0" lang="en-US" altLang="zh-CN" sz="1800" b="1" i="0" u="none" strike="noStrike" kern="1200" cap="none" spc="0" normalizeH="0" baseline="0" noProof="0" dirty="0" err="1" smtClean="0">
                <a:ln>
                  <a:noFill/>
                </a:ln>
                <a:solidFill>
                  <a:srgbClr val="0081E2"/>
                </a:solidFill>
                <a:effectLst/>
                <a:uLnTx/>
                <a:uFillTx/>
                <a:latin typeface="微软雅黑" panose="020B0503020204020204" pitchFamily="34" charset="-122"/>
                <a:ea typeface="微软雅黑" panose="020B0503020204020204" pitchFamily="34" charset="-122"/>
                <a:cs typeface="+mn-cs"/>
              </a:rPr>
              <a:t>InjuriesCarpal</a:t>
            </a:r>
            <a:r>
              <a:rPr kumimoji="0" lang="en-US" altLang="zh-CN" sz="1800" b="1" i="0" u="none" strike="noStrike" kern="1200" cap="none" spc="0" normalizeH="0" baseline="0" noProof="0" dirty="0" smtClean="0">
                <a:ln>
                  <a:noFill/>
                </a:ln>
                <a:solidFill>
                  <a:srgbClr val="0081E2"/>
                </a:solidFill>
                <a:effectLst/>
                <a:uLnTx/>
                <a:uFillTx/>
                <a:latin typeface="微软雅黑" panose="020B0503020204020204" pitchFamily="34" charset="-122"/>
                <a:ea typeface="微软雅黑" panose="020B0503020204020204" pitchFamily="34" charset="-122"/>
                <a:cs typeface="+mn-cs"/>
              </a:rPr>
              <a:t> </a:t>
            </a:r>
            <a:r>
              <a:rPr kumimoji="0" lang="en-US" altLang="zh-CN"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rPr>
              <a:t>Tunnel Syndrome (CTS)</a:t>
            </a:r>
            <a:br>
              <a:rPr kumimoji="0" lang="en-US" altLang="zh-CN"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rPr>
            </a:br>
            <a:r>
              <a:rPr kumimoji="0" lang="zh-CN" altLang="en-US"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rPr>
              <a:t>重复动作造成的伤害－腕部综合症</a:t>
            </a:r>
            <a:endParaRPr kumimoji="0" lang="zh-CN" altLang="en-US"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endParaRPr>
          </a:p>
        </p:txBody>
      </p:sp>
      <p:sp>
        <p:nvSpPr>
          <p:cNvPr id="131077" name="Rectangle 5"/>
          <p:cNvSpPr>
            <a:spLocks noGrp="1"/>
          </p:cNvSpPr>
          <p:nvPr>
            <p:ph type="body" idx="4294967295"/>
          </p:nvPr>
        </p:nvSpPr>
        <p:spPr>
          <a:xfrm>
            <a:off x="796925" y="2209800"/>
            <a:ext cx="10728325" cy="3810000"/>
          </a:xfrm>
          <a:prstGeom prst="rect">
            <a:avLst/>
          </a:prstGeom>
          <a:noFill/>
          <a:ln w="9525">
            <a:noFill/>
          </a:ln>
        </p:spPr>
        <p:txBody>
          <a:bodyPr anchor="t" anchorCtr="0"/>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The pressure of repetitive motion causes tingling, numbness, or severe pain in the wrists or hands.</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重复动作导致双手刺痛、麻木，或者腕部剧痛</a:t>
            </a: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Short, frequent breaks with exercise to the wrist, elbows and shoulders will increase circulation and allow the body to recover from repetitive movements.</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经常短暂休息活动手腕，肘及双肩可促进血液循环，进而缓解重复动作带来的疲劳</a:t>
            </a: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Keep the wrist in a straight (neutral) position when ever possible,</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and reduce the speed and force of movements involving the wrist.</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随时将手腕放直（中性位置）并减少腕部动作的速度及力度</a:t>
            </a:r>
            <a:endParaRPr lang="en-US" altLang="zh-CN" sz="1600" dirty="0">
              <a:latin typeface="微软雅黑" panose="020B0503020204020204" pitchFamily="34" charset="-122"/>
              <a:ea typeface="微软雅黑" panose="020B0503020204020204" pitchFamily="34" charset="-122"/>
            </a:endParaRPr>
          </a:p>
        </p:txBody>
      </p:sp>
      <p:sp>
        <p:nvSpPr>
          <p:cNvPr id="4" name="Rectangle 11"/>
          <p:cNvSpPr>
            <a:spLocks noChangeArrowheads="1"/>
          </p:cNvSpPr>
          <p:nvPr/>
        </p:nvSpPr>
        <p:spPr bwMode="auto">
          <a:xfrm>
            <a:off x="4114800" y="152400"/>
            <a:ext cx="39211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Contact Injuries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接触伤害</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1077">
                                            <p:txEl>
                                              <p:charRg st="0" end="100"/>
                                            </p:txEl>
                                          </p:spTgt>
                                        </p:tgtEl>
                                        <p:attrNameLst>
                                          <p:attrName>style.visibility</p:attrName>
                                        </p:attrNameLst>
                                      </p:cBhvr>
                                      <p:to>
                                        <p:strVal val="visible"/>
                                      </p:to>
                                    </p:set>
                                    <p:anim calcmode="lin" valueType="num">
                                      <p:cBhvr additive="base">
                                        <p:cTn id="7" dur="500" fill="hold"/>
                                        <p:tgtEl>
                                          <p:spTgt spid="131077">
                                            <p:txEl>
                                              <p:charRg st="0" end="10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1077">
                                            <p:txEl>
                                              <p:charRg st="0" end="10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1077">
                                            <p:txEl>
                                              <p:charRg st="100" end="121"/>
                                            </p:txEl>
                                          </p:spTgt>
                                        </p:tgtEl>
                                        <p:attrNameLst>
                                          <p:attrName>style.visibility</p:attrName>
                                        </p:attrNameLst>
                                      </p:cBhvr>
                                      <p:to>
                                        <p:strVal val="visible"/>
                                      </p:to>
                                    </p:set>
                                    <p:anim calcmode="lin" valueType="num">
                                      <p:cBhvr additive="base">
                                        <p:cTn id="13" dur="500" fill="hold"/>
                                        <p:tgtEl>
                                          <p:spTgt spid="131077">
                                            <p:txEl>
                                              <p:charRg st="100" end="12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1077">
                                            <p:txEl>
                                              <p:charRg st="100" end="12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1077">
                                            <p:txEl>
                                              <p:charRg st="121" end="276"/>
                                            </p:txEl>
                                          </p:spTgt>
                                        </p:tgtEl>
                                        <p:attrNameLst>
                                          <p:attrName>style.visibility</p:attrName>
                                        </p:attrNameLst>
                                      </p:cBhvr>
                                      <p:to>
                                        <p:strVal val="visible"/>
                                      </p:to>
                                    </p:set>
                                    <p:anim calcmode="lin" valueType="num">
                                      <p:cBhvr additive="base">
                                        <p:cTn id="19" dur="500" fill="hold"/>
                                        <p:tgtEl>
                                          <p:spTgt spid="131077">
                                            <p:txEl>
                                              <p:charRg st="121" end="27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1077">
                                            <p:txEl>
                                              <p:charRg st="121" end="27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1077">
                                            <p:txEl>
                                              <p:charRg st="276" end="313"/>
                                            </p:txEl>
                                          </p:spTgt>
                                        </p:tgtEl>
                                        <p:attrNameLst>
                                          <p:attrName>style.visibility</p:attrName>
                                        </p:attrNameLst>
                                      </p:cBhvr>
                                      <p:to>
                                        <p:strVal val="visible"/>
                                      </p:to>
                                    </p:set>
                                    <p:anim calcmode="lin" valueType="num">
                                      <p:cBhvr additive="base">
                                        <p:cTn id="25" dur="500" fill="hold"/>
                                        <p:tgtEl>
                                          <p:spTgt spid="131077">
                                            <p:txEl>
                                              <p:charRg st="276" end="31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1077">
                                            <p:txEl>
                                              <p:charRg st="276" end="31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31077">
                                            <p:txEl>
                                              <p:charRg st="313" end="381"/>
                                            </p:txEl>
                                          </p:spTgt>
                                        </p:tgtEl>
                                        <p:attrNameLst>
                                          <p:attrName>style.visibility</p:attrName>
                                        </p:attrNameLst>
                                      </p:cBhvr>
                                      <p:to>
                                        <p:strVal val="visible"/>
                                      </p:to>
                                    </p:set>
                                    <p:anim calcmode="lin" valueType="num">
                                      <p:cBhvr additive="base">
                                        <p:cTn id="31" dur="500" fill="hold"/>
                                        <p:tgtEl>
                                          <p:spTgt spid="131077">
                                            <p:txEl>
                                              <p:charRg st="313" end="38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1077">
                                            <p:txEl>
                                              <p:charRg st="313" end="38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1077">
                                            <p:txEl>
                                              <p:charRg st="381" end="446"/>
                                            </p:txEl>
                                          </p:spTgt>
                                        </p:tgtEl>
                                        <p:attrNameLst>
                                          <p:attrName>style.visibility</p:attrName>
                                        </p:attrNameLst>
                                      </p:cBhvr>
                                      <p:to>
                                        <p:strVal val="visible"/>
                                      </p:to>
                                    </p:set>
                                    <p:anim calcmode="lin" valueType="num">
                                      <p:cBhvr additive="base">
                                        <p:cTn id="37" dur="500" fill="hold"/>
                                        <p:tgtEl>
                                          <p:spTgt spid="131077">
                                            <p:txEl>
                                              <p:charRg st="381" end="44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1077">
                                            <p:txEl>
                                              <p:charRg st="381" end="44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31077">
                                            <p:txEl>
                                              <p:charRg st="446" end="473"/>
                                            </p:txEl>
                                          </p:spTgt>
                                        </p:tgtEl>
                                        <p:attrNameLst>
                                          <p:attrName>style.visibility</p:attrName>
                                        </p:attrNameLst>
                                      </p:cBhvr>
                                      <p:to>
                                        <p:strVal val="visible"/>
                                      </p:to>
                                    </p:set>
                                    <p:anim calcmode="lin" valueType="num">
                                      <p:cBhvr additive="base">
                                        <p:cTn id="43" dur="500" fill="hold"/>
                                        <p:tgtEl>
                                          <p:spTgt spid="131077">
                                            <p:txEl>
                                              <p:charRg st="446" end="47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1077">
                                            <p:txEl>
                                              <p:charRg st="446" end="47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3364" name="Rectangle 4"/>
          <p:cNvSpPr>
            <a:spLocks noGrp="1"/>
          </p:cNvSpPr>
          <p:nvPr>
            <p:ph type="body" idx="4294967295"/>
          </p:nvPr>
        </p:nvSpPr>
        <p:spPr>
          <a:xfrm>
            <a:off x="1009650" y="1905000"/>
            <a:ext cx="11066463" cy="4038600"/>
          </a:xfrm>
          <a:prstGeom prst="rect">
            <a:avLst/>
          </a:prstGeom>
          <a:noFill/>
          <a:ln w="9525">
            <a:noFill/>
          </a:ln>
        </p:spPr>
        <p:txBody>
          <a:bodyPr anchor="t" anchorCtr="0"/>
          <a:p>
            <a:pPr eaLnBrk="1" hangingPunct="1">
              <a:lnSpc>
                <a:spcPct val="150000"/>
              </a:lnSpc>
              <a:spcBef>
                <a:spcPct val="0"/>
              </a:spcBef>
              <a:buFont typeface="Wingdings" panose="05000000000000000000" pitchFamily="2" charset="2"/>
              <a:buChar char="n"/>
            </a:pP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However, surgery is expensive and does not guarantee long term relief.</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手术费用昂贵而且并不能长期缓解症状</a:t>
            </a: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Some other treatments include medication or splints which allows worker to use the hand, but prevents him or her from bending it.</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也可采用药物治疗及安装固定夹板来活动双手，但不能屈臂</a:t>
            </a: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Avoid anything that hampers wrist circulation.</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尽量避免阻碍手腕处的血液循环</a:t>
            </a:r>
            <a:endParaRPr lang="zh-CN" altLang="en-US"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Grasp objects with the whole hand or as many finger as possible. </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抓取物体时尽量使用整只手，尽量多动用几根手指头</a:t>
            </a:r>
            <a:endParaRPr lang="zh-CN" altLang="en-US" sz="1600" dirty="0">
              <a:latin typeface="微软雅黑" panose="020B0503020204020204" pitchFamily="34" charset="-122"/>
              <a:ea typeface="微软雅黑" panose="020B0503020204020204" pitchFamily="34" charset="-122"/>
            </a:endParaRPr>
          </a:p>
        </p:txBody>
      </p:sp>
      <p:sp>
        <p:nvSpPr>
          <p:cNvPr id="4" name="Rectangle 4"/>
          <p:cNvSpPr txBox="1">
            <a:spLocks noChangeArrowheads="1"/>
          </p:cNvSpPr>
          <p:nvPr/>
        </p:nvSpPr>
        <p:spPr bwMode="auto">
          <a:xfrm>
            <a:off x="2819400" y="914400"/>
            <a:ext cx="6629400" cy="922338"/>
          </a:xfrm>
          <a:prstGeom prst="rect">
            <a:avLst/>
          </a:prstGeom>
        </p:spPr>
        <p:txBody>
          <a:bodyPr>
            <a:spAutoFit/>
          </a:bodyPr>
          <a:lstStyle>
            <a:lvl1pPr algn="ctr" rtl="0" eaLnBrk="0" fontAlgn="base" hangingPunct="0">
              <a:spcBef>
                <a:spcPct val="0"/>
              </a:spcBef>
              <a:spcAft>
                <a:spcPct val="0"/>
              </a:spcAft>
              <a:defRPr sz="3800" kern="12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panose="020B0604020202020204" pitchFamily="34" charset="0"/>
              </a:defRPr>
            </a:lvl2pPr>
            <a:lvl3pPr algn="ctr" rtl="0" eaLnBrk="0" fontAlgn="base" hangingPunct="0">
              <a:spcBef>
                <a:spcPct val="0"/>
              </a:spcBef>
              <a:spcAft>
                <a:spcPct val="0"/>
              </a:spcAft>
              <a:defRPr sz="3800">
                <a:solidFill>
                  <a:schemeClr val="tx2"/>
                </a:solidFill>
                <a:latin typeface="Arial" panose="020B0604020202020204" pitchFamily="34" charset="0"/>
              </a:defRPr>
            </a:lvl3pPr>
            <a:lvl4pPr algn="ctr" rtl="0" eaLnBrk="0" fontAlgn="base" hangingPunct="0">
              <a:spcBef>
                <a:spcPct val="0"/>
              </a:spcBef>
              <a:spcAft>
                <a:spcPct val="0"/>
              </a:spcAft>
              <a:defRPr sz="3800">
                <a:solidFill>
                  <a:schemeClr val="tx2"/>
                </a:solidFill>
                <a:latin typeface="Arial" panose="020B0604020202020204" pitchFamily="34" charset="0"/>
              </a:defRPr>
            </a:lvl4pPr>
            <a:lvl5pPr algn="ctr" rtl="0" eaLnBrk="0" fontAlgn="base" hangingPunct="0">
              <a:spcBef>
                <a:spcPct val="0"/>
              </a:spcBef>
              <a:spcAft>
                <a:spcPct val="0"/>
              </a:spcAft>
              <a:defRPr sz="3800">
                <a:solidFill>
                  <a:schemeClr val="tx2"/>
                </a:solidFill>
                <a:latin typeface="Arial" panose="020B0604020202020204" pitchFamily="34" charset="0"/>
              </a:defRPr>
            </a:lvl5pPr>
            <a:lvl6pPr marL="457200" algn="ctr" rtl="0" fontAlgn="base">
              <a:spcBef>
                <a:spcPct val="0"/>
              </a:spcBef>
              <a:spcAft>
                <a:spcPct val="0"/>
              </a:spcAft>
              <a:defRPr sz="3800">
                <a:solidFill>
                  <a:schemeClr val="tx2"/>
                </a:solidFill>
                <a:latin typeface="Arial" panose="020B0604020202020204" pitchFamily="34" charset="0"/>
              </a:defRPr>
            </a:lvl6pPr>
            <a:lvl7pPr marL="914400" algn="ctr" rtl="0" fontAlgn="base">
              <a:spcBef>
                <a:spcPct val="0"/>
              </a:spcBef>
              <a:spcAft>
                <a:spcPct val="0"/>
              </a:spcAft>
              <a:defRPr sz="3800">
                <a:solidFill>
                  <a:schemeClr val="tx2"/>
                </a:solidFill>
                <a:latin typeface="Arial" panose="020B0604020202020204" pitchFamily="34" charset="0"/>
              </a:defRPr>
            </a:lvl7pPr>
            <a:lvl8pPr marL="1371600" algn="ctr" rtl="0" fontAlgn="base">
              <a:spcBef>
                <a:spcPct val="0"/>
              </a:spcBef>
              <a:spcAft>
                <a:spcPct val="0"/>
              </a:spcAft>
              <a:defRPr sz="3800">
                <a:solidFill>
                  <a:schemeClr val="tx2"/>
                </a:solidFill>
                <a:latin typeface="Arial" panose="020B0604020202020204" pitchFamily="34" charset="0"/>
              </a:defRPr>
            </a:lvl8pPr>
            <a:lvl9pPr marL="1828800" algn="ctr" rtl="0" fontAlgn="base">
              <a:spcBef>
                <a:spcPct val="0"/>
              </a:spcBef>
              <a:spcAft>
                <a:spcPct val="0"/>
              </a:spcAft>
              <a:defRPr sz="3800">
                <a:solidFill>
                  <a:schemeClr val="tx2"/>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smtClean="0">
                <a:ln>
                  <a:noFill/>
                </a:ln>
                <a:solidFill>
                  <a:srgbClr val="0081E2"/>
                </a:solidFill>
                <a:effectLst/>
                <a:uLnTx/>
                <a:uFillTx/>
                <a:latin typeface="微软雅黑" panose="020B0503020204020204" pitchFamily="34" charset="-122"/>
                <a:ea typeface="微软雅黑" panose="020B0503020204020204" pitchFamily="34" charset="-122"/>
                <a:cs typeface="+mn-cs"/>
              </a:rPr>
              <a:t>Repetitive Motion InjuriesCarpal Tunnel Syndrome (CTS)</a:t>
            </a:r>
            <a:br>
              <a:rPr kumimoji="0" lang="en-US" altLang="zh-CN" sz="1800" b="1" i="0" u="none" strike="noStrike" kern="1200" cap="none" spc="0" normalizeH="0" baseline="0" noProof="0" smtClean="0">
                <a:ln>
                  <a:noFill/>
                </a:ln>
                <a:solidFill>
                  <a:srgbClr val="0081E2"/>
                </a:solidFill>
                <a:effectLst/>
                <a:uLnTx/>
                <a:uFillTx/>
                <a:latin typeface="微软雅黑" panose="020B0503020204020204" pitchFamily="34" charset="-122"/>
                <a:ea typeface="微软雅黑" panose="020B0503020204020204" pitchFamily="34" charset="-122"/>
                <a:cs typeface="+mn-cs"/>
              </a:rPr>
            </a:br>
            <a:r>
              <a:rPr kumimoji="0" lang="zh-CN" altLang="en-US" sz="1800" b="1" i="0" u="none" strike="noStrike" kern="1200" cap="none" spc="0" normalizeH="0" baseline="0" noProof="0" smtClean="0">
                <a:ln>
                  <a:noFill/>
                </a:ln>
                <a:solidFill>
                  <a:srgbClr val="0081E2"/>
                </a:solidFill>
                <a:effectLst/>
                <a:uLnTx/>
                <a:uFillTx/>
                <a:latin typeface="微软雅黑" panose="020B0503020204020204" pitchFamily="34" charset="-122"/>
                <a:ea typeface="微软雅黑" panose="020B0503020204020204" pitchFamily="34" charset="-122"/>
                <a:cs typeface="+mn-cs"/>
              </a:rPr>
              <a:t>重复动作造成的伤害－腕部综合症</a:t>
            </a:r>
            <a:endParaRPr kumimoji="0" lang="zh-CN" altLang="en-US" sz="1800" b="1" i="0" u="none" strike="noStrike" kern="1200" cap="none" spc="0" normalizeH="0" baseline="0" noProof="0" dirty="0">
              <a:ln>
                <a:noFill/>
              </a:ln>
              <a:solidFill>
                <a:srgbClr val="0081E2"/>
              </a:solidFill>
              <a:effectLst/>
              <a:uLnTx/>
              <a:uFillTx/>
              <a:latin typeface="微软雅黑" panose="020B0503020204020204" pitchFamily="34" charset="-122"/>
              <a:ea typeface="微软雅黑" panose="020B0503020204020204" pitchFamily="34" charset="-122"/>
              <a:cs typeface="+mn-cs"/>
            </a:endParaRPr>
          </a:p>
        </p:txBody>
      </p:sp>
      <p:sp>
        <p:nvSpPr>
          <p:cNvPr id="5" name="Rectangle 11"/>
          <p:cNvSpPr>
            <a:spLocks noChangeArrowheads="1"/>
          </p:cNvSpPr>
          <p:nvPr/>
        </p:nvSpPr>
        <p:spPr bwMode="auto">
          <a:xfrm>
            <a:off x="4267200" y="152400"/>
            <a:ext cx="39211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Contact Injuries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接触伤害</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3364">
                                            <p:txEl>
                                              <p:charRg st="1" end="72"/>
                                            </p:txEl>
                                          </p:spTgt>
                                        </p:tgtEl>
                                        <p:attrNameLst>
                                          <p:attrName>style.visibility</p:attrName>
                                        </p:attrNameLst>
                                      </p:cBhvr>
                                      <p:to>
                                        <p:strVal val="visible"/>
                                      </p:to>
                                    </p:set>
                                    <p:anim calcmode="lin" valueType="num">
                                      <p:cBhvr additive="base">
                                        <p:cTn id="7" dur="500" fill="hold"/>
                                        <p:tgtEl>
                                          <p:spTgt spid="143364">
                                            <p:txEl>
                                              <p:charRg st="1" end="7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64">
                                            <p:txEl>
                                              <p:charRg st="1" end="7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64">
                                            <p:txEl>
                                              <p:charRg st="72" end="90"/>
                                            </p:txEl>
                                          </p:spTgt>
                                        </p:tgtEl>
                                        <p:attrNameLst>
                                          <p:attrName>style.visibility</p:attrName>
                                        </p:attrNameLst>
                                      </p:cBhvr>
                                      <p:to>
                                        <p:strVal val="visible"/>
                                      </p:to>
                                    </p:set>
                                    <p:anim calcmode="lin" valueType="num">
                                      <p:cBhvr additive="base">
                                        <p:cTn id="13" dur="500" fill="hold"/>
                                        <p:tgtEl>
                                          <p:spTgt spid="143364">
                                            <p:txEl>
                                              <p:charRg st="72" end="9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64">
                                            <p:txEl>
                                              <p:charRg st="72" end="9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364">
                                            <p:txEl>
                                              <p:charRg st="90" end="220"/>
                                            </p:txEl>
                                          </p:spTgt>
                                        </p:tgtEl>
                                        <p:attrNameLst>
                                          <p:attrName>style.visibility</p:attrName>
                                        </p:attrNameLst>
                                      </p:cBhvr>
                                      <p:to>
                                        <p:strVal val="visible"/>
                                      </p:to>
                                    </p:set>
                                    <p:anim calcmode="lin" valueType="num">
                                      <p:cBhvr additive="base">
                                        <p:cTn id="19" dur="500" fill="hold"/>
                                        <p:tgtEl>
                                          <p:spTgt spid="143364">
                                            <p:txEl>
                                              <p:charRg st="90" end="22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64">
                                            <p:txEl>
                                              <p:charRg st="90" end="22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64">
                                            <p:txEl>
                                              <p:charRg st="220" end="247"/>
                                            </p:txEl>
                                          </p:spTgt>
                                        </p:tgtEl>
                                        <p:attrNameLst>
                                          <p:attrName>style.visibility</p:attrName>
                                        </p:attrNameLst>
                                      </p:cBhvr>
                                      <p:to>
                                        <p:strVal val="visible"/>
                                      </p:to>
                                    </p:set>
                                    <p:anim calcmode="lin" valueType="num">
                                      <p:cBhvr additive="base">
                                        <p:cTn id="25" dur="500" fill="hold"/>
                                        <p:tgtEl>
                                          <p:spTgt spid="143364">
                                            <p:txEl>
                                              <p:charRg st="220" end="24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364">
                                            <p:txEl>
                                              <p:charRg st="220" end="24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364">
                                            <p:txEl>
                                              <p:charRg st="247" end="294"/>
                                            </p:txEl>
                                          </p:spTgt>
                                        </p:tgtEl>
                                        <p:attrNameLst>
                                          <p:attrName>style.visibility</p:attrName>
                                        </p:attrNameLst>
                                      </p:cBhvr>
                                      <p:to>
                                        <p:strVal val="visible"/>
                                      </p:to>
                                    </p:set>
                                    <p:anim calcmode="lin" valueType="num">
                                      <p:cBhvr additive="base">
                                        <p:cTn id="31" dur="500" fill="hold"/>
                                        <p:tgtEl>
                                          <p:spTgt spid="143364">
                                            <p:txEl>
                                              <p:charRg st="247" end="29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364">
                                            <p:txEl>
                                              <p:charRg st="247" end="29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3364">
                                            <p:txEl>
                                              <p:charRg st="294" end="309"/>
                                            </p:txEl>
                                          </p:spTgt>
                                        </p:tgtEl>
                                        <p:attrNameLst>
                                          <p:attrName>style.visibility</p:attrName>
                                        </p:attrNameLst>
                                      </p:cBhvr>
                                      <p:to>
                                        <p:strVal val="visible"/>
                                      </p:to>
                                    </p:set>
                                    <p:anim calcmode="lin" valueType="num">
                                      <p:cBhvr additive="base">
                                        <p:cTn id="37" dur="500" fill="hold"/>
                                        <p:tgtEl>
                                          <p:spTgt spid="143364">
                                            <p:txEl>
                                              <p:charRg st="294" end="30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364">
                                            <p:txEl>
                                              <p:charRg st="294" end="30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3364">
                                            <p:txEl>
                                              <p:charRg st="309" end="375"/>
                                            </p:txEl>
                                          </p:spTgt>
                                        </p:tgtEl>
                                        <p:attrNameLst>
                                          <p:attrName>style.visibility</p:attrName>
                                        </p:attrNameLst>
                                      </p:cBhvr>
                                      <p:to>
                                        <p:strVal val="visible"/>
                                      </p:to>
                                    </p:set>
                                    <p:anim calcmode="lin" valueType="num">
                                      <p:cBhvr additive="base">
                                        <p:cTn id="43" dur="500" fill="hold"/>
                                        <p:tgtEl>
                                          <p:spTgt spid="143364">
                                            <p:txEl>
                                              <p:charRg st="309" end="37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3364">
                                            <p:txEl>
                                              <p:charRg st="309" end="37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3364">
                                            <p:txEl>
                                              <p:charRg st="375" end="399"/>
                                            </p:txEl>
                                          </p:spTgt>
                                        </p:tgtEl>
                                        <p:attrNameLst>
                                          <p:attrName>style.visibility</p:attrName>
                                        </p:attrNameLst>
                                      </p:cBhvr>
                                      <p:to>
                                        <p:strVal val="visible"/>
                                      </p:to>
                                    </p:set>
                                    <p:anim calcmode="lin" valueType="num">
                                      <p:cBhvr additive="base">
                                        <p:cTn id="49" dur="500" fill="hold"/>
                                        <p:tgtEl>
                                          <p:spTgt spid="143364">
                                            <p:txEl>
                                              <p:charRg st="375" end="39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3364">
                                            <p:txEl>
                                              <p:charRg st="375" end="39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100" name="Rectangle 4"/>
          <p:cNvSpPr>
            <a:spLocks noGrp="1" noChangeArrowheads="1"/>
          </p:cNvSpPr>
          <p:nvPr>
            <p:ph type="title" idx="4294967295"/>
          </p:nvPr>
        </p:nvSpPr>
        <p:spPr bwMode="auto">
          <a:xfrm>
            <a:off x="3698875" y="152400"/>
            <a:ext cx="5046663" cy="4603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The First Defense”</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第一道防护</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64514" name="组合 1"/>
          <p:cNvGrpSpPr/>
          <p:nvPr/>
        </p:nvGrpSpPr>
        <p:grpSpPr>
          <a:xfrm>
            <a:off x="1031875" y="1295400"/>
            <a:ext cx="10621963" cy="4953000"/>
            <a:chOff x="3270" y="2040"/>
            <a:chExt cx="12780" cy="7800"/>
          </a:xfrm>
        </p:grpSpPr>
        <p:sp>
          <p:nvSpPr>
            <p:cNvPr id="4" name="圆角矩形 3"/>
            <p:cNvSpPr/>
            <p:nvPr/>
          </p:nvSpPr>
          <p:spPr>
            <a:xfrm>
              <a:off x="3420" y="2147"/>
              <a:ext cx="12480" cy="143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2040"/>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4517" name="矩形 1"/>
            <p:cNvSpPr/>
            <p:nvPr/>
          </p:nvSpPr>
          <p:spPr>
            <a:xfrm>
              <a:off x="3780" y="2085"/>
              <a:ext cx="1176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Machine guards protect hands and fingers from moving parts and shall not be altered or removed.</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4518" name="矩形 2"/>
            <p:cNvSpPr/>
            <p:nvPr/>
          </p:nvSpPr>
          <p:spPr>
            <a:xfrm>
              <a:off x="3780" y="3653"/>
              <a:ext cx="10920" cy="725"/>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dirty="0">
                  <a:latin typeface="微软雅黑" panose="020B0503020204020204" pitchFamily="34" charset="-122"/>
                  <a:ea typeface="微软雅黑" panose="020B0503020204020204" pitchFamily="34" charset="-122"/>
                </a:rPr>
                <a:t>机器上的安全挡板可保护手及手指免受动设备的伤害，不得修改或随意拆除。</a:t>
              </a:r>
              <a:endParaRPr lang="zh-CN" altLang="en-US" dirty="0">
                <a:latin typeface="微软雅黑" panose="020B0503020204020204" pitchFamily="34" charset="-122"/>
                <a:ea typeface="微软雅黑" panose="020B0503020204020204" pitchFamily="34" charset="-122"/>
              </a:endParaRPr>
            </a:p>
          </p:txBody>
        </p:sp>
        <p:sp>
          <p:nvSpPr>
            <p:cNvPr id="8" name="圆角矩形 7"/>
            <p:cNvSpPr/>
            <p:nvPr/>
          </p:nvSpPr>
          <p:spPr>
            <a:xfrm>
              <a:off x="3420" y="5027"/>
              <a:ext cx="12480" cy="143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3270" y="4920"/>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4521" name="矩形 5"/>
            <p:cNvSpPr/>
            <p:nvPr/>
          </p:nvSpPr>
          <p:spPr>
            <a:xfrm>
              <a:off x="3813" y="5028"/>
              <a:ext cx="11727"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Good housekeeping practices are also an important part of a prevention plan for hand protection.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4522" name="矩形 6"/>
            <p:cNvSpPr/>
            <p:nvPr/>
          </p:nvSpPr>
          <p:spPr>
            <a:xfrm>
              <a:off x="3813" y="6465"/>
              <a:ext cx="9960" cy="725"/>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dirty="0">
                  <a:latin typeface="微软雅黑" panose="020B0503020204020204" pitchFamily="34" charset="-122"/>
                  <a:ea typeface="微软雅黑" panose="020B0503020204020204" pitchFamily="34" charset="-122"/>
                </a:rPr>
                <a:t>保持文明施工，做好场地清理也是保障双手安全的重要预案</a:t>
              </a:r>
              <a:endParaRPr lang="zh-CN" altLang="en-US" dirty="0">
                <a:latin typeface="微软雅黑" panose="020B0503020204020204" pitchFamily="34" charset="-122"/>
                <a:ea typeface="微软雅黑" panose="020B0503020204020204" pitchFamily="34" charset="-122"/>
              </a:endParaRPr>
            </a:p>
          </p:txBody>
        </p:sp>
        <p:sp>
          <p:nvSpPr>
            <p:cNvPr id="12" name="圆角矩形 11"/>
            <p:cNvSpPr/>
            <p:nvPr/>
          </p:nvSpPr>
          <p:spPr>
            <a:xfrm>
              <a:off x="3420" y="7907"/>
              <a:ext cx="12480" cy="97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圆角矩形 12"/>
            <p:cNvSpPr/>
            <p:nvPr/>
          </p:nvSpPr>
          <p:spPr>
            <a:xfrm>
              <a:off x="3270" y="7800"/>
              <a:ext cx="12780" cy="204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4525" name="矩形 9"/>
            <p:cNvSpPr/>
            <p:nvPr/>
          </p:nvSpPr>
          <p:spPr>
            <a:xfrm>
              <a:off x="3663" y="8000"/>
              <a:ext cx="12237"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Remove nails or bend them over – they could puncture the hand</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4526" name="矩形 10"/>
            <p:cNvSpPr/>
            <p:nvPr/>
          </p:nvSpPr>
          <p:spPr>
            <a:xfrm>
              <a:off x="3780" y="8960"/>
              <a:ext cx="5460" cy="725"/>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dirty="0">
                  <a:latin typeface="微软雅黑" panose="020B0503020204020204" pitchFamily="34" charset="-122"/>
                  <a:ea typeface="微软雅黑" panose="020B0503020204020204" pitchFamily="34" charset="-122"/>
                </a:rPr>
                <a:t>清除或压弯钉子。钉子可能扎伤双手</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37" name="组合 1"/>
          <p:cNvGrpSpPr/>
          <p:nvPr/>
        </p:nvGrpSpPr>
        <p:grpSpPr>
          <a:xfrm>
            <a:off x="1031875" y="1600200"/>
            <a:ext cx="10196513" cy="4267200"/>
            <a:chOff x="3270" y="2520"/>
            <a:chExt cx="12790" cy="6720"/>
          </a:xfrm>
        </p:grpSpPr>
        <p:sp>
          <p:nvSpPr>
            <p:cNvPr id="4" name="圆角矩形 3"/>
            <p:cNvSpPr/>
            <p:nvPr/>
          </p:nvSpPr>
          <p:spPr>
            <a:xfrm>
              <a:off x="3420" y="2627"/>
              <a:ext cx="12480" cy="143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圆角矩形 4"/>
            <p:cNvSpPr/>
            <p:nvPr/>
          </p:nvSpPr>
          <p:spPr>
            <a:xfrm>
              <a:off x="3270" y="2520"/>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5540" name="矩形 1"/>
            <p:cNvSpPr/>
            <p:nvPr/>
          </p:nvSpPr>
          <p:spPr>
            <a:xfrm>
              <a:off x="3720" y="2628"/>
              <a:ext cx="12113"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Germicidal soaps, and cleansing creams remove dirt, grease and other chemicals from the skin after exposure.</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5541" name="矩形 2"/>
            <p:cNvSpPr/>
            <p:nvPr/>
          </p:nvSpPr>
          <p:spPr>
            <a:xfrm>
              <a:off x="3720" y="4105"/>
              <a:ext cx="10440" cy="798"/>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sz="1800" dirty="0">
                  <a:latin typeface="微软雅黑" panose="020B0503020204020204" pitchFamily="34" charset="-122"/>
                  <a:ea typeface="微软雅黑" panose="020B0503020204020204" pitchFamily="34" charset="-122"/>
                </a:rPr>
                <a:t>用灭菌肥皂及洗手液清洗皮肤上的脏物，油污及其他化学品</a:t>
              </a:r>
              <a:endParaRPr lang="zh-CN" altLang="en-US" sz="1800" dirty="0">
                <a:latin typeface="微软雅黑" panose="020B0503020204020204" pitchFamily="34" charset="-122"/>
                <a:ea typeface="微软雅黑" panose="020B0503020204020204" pitchFamily="34" charset="-122"/>
              </a:endParaRPr>
            </a:p>
          </p:txBody>
        </p:sp>
        <p:sp>
          <p:nvSpPr>
            <p:cNvPr id="8" name="圆角矩形 7"/>
            <p:cNvSpPr/>
            <p:nvPr/>
          </p:nvSpPr>
          <p:spPr>
            <a:xfrm>
              <a:off x="3430" y="5638"/>
              <a:ext cx="12480" cy="2001"/>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3280" y="5530"/>
              <a:ext cx="12780" cy="371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5544" name="矩形 5"/>
            <p:cNvSpPr/>
            <p:nvPr/>
          </p:nvSpPr>
          <p:spPr>
            <a:xfrm>
              <a:off x="3720" y="5495"/>
              <a:ext cx="11955"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Good housekeeping also applies to tools and your work area. Cluttered aisles, sloppy work habits also can contribute to hand and other injuries.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5545" name="矩形 6"/>
            <p:cNvSpPr/>
            <p:nvPr/>
          </p:nvSpPr>
          <p:spPr>
            <a:xfrm>
              <a:off x="3623" y="7675"/>
              <a:ext cx="12210" cy="798"/>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sz="1800" dirty="0">
                  <a:latin typeface="微软雅黑" panose="020B0503020204020204" pitchFamily="34" charset="-122"/>
                  <a:ea typeface="微软雅黑" panose="020B0503020204020204" pitchFamily="34" charset="-122"/>
                </a:rPr>
                <a:t>做好设备及工作区域的清理。不良的工作习惯及拥塞的通道都可能造成手部伤害或其它伤害</a:t>
              </a:r>
              <a:endParaRPr lang="zh-CN" altLang="en-US" sz="1800" dirty="0">
                <a:latin typeface="微软雅黑" panose="020B0503020204020204" pitchFamily="34" charset="-122"/>
                <a:ea typeface="微软雅黑" panose="020B0503020204020204" pitchFamily="34" charset="-122"/>
              </a:endParaRPr>
            </a:p>
          </p:txBody>
        </p:sp>
      </p:grpSp>
      <p:sp>
        <p:nvSpPr>
          <p:cNvPr id="65546" name="Rectangle 4"/>
          <p:cNvSpPr txBox="1"/>
          <p:nvPr/>
        </p:nvSpPr>
        <p:spPr>
          <a:xfrm>
            <a:off x="3810000" y="219075"/>
            <a:ext cx="504825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The First Defense”</a:t>
            </a:r>
            <a:r>
              <a:rPr lang="zh-CN" altLang="en-US" sz="2400" b="1" dirty="0">
                <a:solidFill>
                  <a:srgbClr val="262626"/>
                </a:solidFill>
                <a:latin typeface="华文中宋" pitchFamily="2" charset="-122"/>
                <a:ea typeface="华文中宋" pitchFamily="2" charset="-122"/>
              </a:rPr>
              <a:t>第一道防护</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561" name="组合 3"/>
          <p:cNvGrpSpPr/>
          <p:nvPr/>
        </p:nvGrpSpPr>
        <p:grpSpPr>
          <a:xfrm>
            <a:off x="588963" y="1295400"/>
            <a:ext cx="10802937" cy="5102225"/>
            <a:chOff x="3270" y="2040"/>
            <a:chExt cx="12780" cy="8320"/>
          </a:xfrm>
        </p:grpSpPr>
        <p:sp>
          <p:nvSpPr>
            <p:cNvPr id="2" name="圆角矩形 1"/>
            <p:cNvSpPr/>
            <p:nvPr/>
          </p:nvSpPr>
          <p:spPr>
            <a:xfrm>
              <a:off x="3420" y="2147"/>
              <a:ext cx="12480" cy="217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圆角矩形 2"/>
            <p:cNvSpPr/>
            <p:nvPr/>
          </p:nvSpPr>
          <p:spPr>
            <a:xfrm>
              <a:off x="3270" y="2040"/>
              <a:ext cx="12780" cy="3735"/>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6564" name="矩形 3"/>
            <p:cNvSpPr/>
            <p:nvPr/>
          </p:nvSpPr>
          <p:spPr>
            <a:xfrm>
              <a:off x="3675" y="2218"/>
              <a:ext cx="12300" cy="1504"/>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Use the handles on grinders and power tools – holding a grinder with one hand while holding the object in the other often results in injury</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6565" name="矩形 4"/>
            <p:cNvSpPr/>
            <p:nvPr/>
          </p:nvSpPr>
          <p:spPr>
            <a:xfrm>
              <a:off x="3675" y="4320"/>
              <a:ext cx="12045" cy="826"/>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sz="1800" dirty="0">
                  <a:latin typeface="微软雅黑" panose="020B0503020204020204" pitchFamily="34" charset="-122"/>
                  <a:ea typeface="微软雅黑" panose="020B0503020204020204" pitchFamily="34" charset="-122"/>
                </a:rPr>
                <a:t>使用磨光机及其他电动工具的手柄，一手拿磨光机一手拿物体往往会酿成伤害事故</a:t>
              </a:r>
              <a:endParaRPr lang="zh-CN" altLang="en-US" sz="1800" dirty="0">
                <a:latin typeface="微软雅黑" panose="020B0503020204020204" pitchFamily="34" charset="-122"/>
                <a:ea typeface="微软雅黑" panose="020B0503020204020204" pitchFamily="34" charset="-122"/>
              </a:endParaRPr>
            </a:p>
          </p:txBody>
        </p:sp>
        <p:sp>
          <p:nvSpPr>
            <p:cNvPr id="6" name="圆角矩形 5"/>
            <p:cNvSpPr/>
            <p:nvPr/>
          </p:nvSpPr>
          <p:spPr>
            <a:xfrm>
              <a:off x="3420" y="6047"/>
              <a:ext cx="12480" cy="103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3270" y="5940"/>
              <a:ext cx="12780" cy="21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6568" name="矩形 7"/>
            <p:cNvSpPr/>
            <p:nvPr/>
          </p:nvSpPr>
          <p:spPr>
            <a:xfrm>
              <a:off x="3675" y="6155"/>
              <a:ext cx="3745" cy="826"/>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Tool holders used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6569" name="矩形 8"/>
            <p:cNvSpPr/>
            <p:nvPr/>
          </p:nvSpPr>
          <p:spPr>
            <a:xfrm>
              <a:off x="3675" y="7160"/>
              <a:ext cx="2108" cy="826"/>
            </a:xfrm>
            <a:prstGeom prst="rect">
              <a:avLst/>
            </a:prstGeom>
            <a:noFill/>
            <a:ln w="9525">
              <a:noFill/>
            </a:ln>
          </p:spPr>
          <p:txBody>
            <a:bodyPr anchor="t" anchorCtr="0">
              <a:spAutoFit/>
            </a:bodyPr>
            <a:p>
              <a:pPr>
                <a:lnSpc>
                  <a:spcPct val="150000"/>
                </a:lnSpc>
                <a:buSzPct val="50000"/>
                <a:buFont typeface="Wingdings" panose="05000000000000000000" pitchFamily="2" charset="2"/>
              </a:pPr>
              <a:r>
                <a:rPr lang="zh-CN" altLang="en-US" sz="1800" dirty="0">
                  <a:latin typeface="微软雅黑" panose="020B0503020204020204" pitchFamily="34" charset="-122"/>
                  <a:ea typeface="微软雅黑" panose="020B0503020204020204" pitchFamily="34" charset="-122"/>
                </a:rPr>
                <a:t>使用工具座</a:t>
              </a:r>
              <a:endParaRPr lang="zh-CN" altLang="en-US" sz="1800" dirty="0">
                <a:latin typeface="微软雅黑" panose="020B0503020204020204" pitchFamily="34" charset="-122"/>
                <a:ea typeface="微软雅黑" panose="020B0503020204020204" pitchFamily="34" charset="-122"/>
              </a:endParaRPr>
            </a:p>
          </p:txBody>
        </p:sp>
        <p:sp>
          <p:nvSpPr>
            <p:cNvPr id="10" name="圆角矩形 9"/>
            <p:cNvSpPr/>
            <p:nvPr/>
          </p:nvSpPr>
          <p:spPr>
            <a:xfrm>
              <a:off x="3420" y="8367"/>
              <a:ext cx="12480" cy="103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圆角矩形 10"/>
            <p:cNvSpPr/>
            <p:nvPr/>
          </p:nvSpPr>
          <p:spPr>
            <a:xfrm>
              <a:off x="3270" y="8260"/>
              <a:ext cx="12780" cy="21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6572" name="矩形 11"/>
            <p:cNvSpPr/>
            <p:nvPr/>
          </p:nvSpPr>
          <p:spPr>
            <a:xfrm>
              <a:off x="3675" y="8483"/>
              <a:ext cx="4698" cy="826"/>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Asking yourself what if?</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6573" name="矩形 12"/>
            <p:cNvSpPr/>
            <p:nvPr/>
          </p:nvSpPr>
          <p:spPr>
            <a:xfrm>
              <a:off x="3615" y="9613"/>
              <a:ext cx="4223" cy="550"/>
            </a:xfrm>
            <a:prstGeom prst="rect">
              <a:avLst/>
            </a:prstGeom>
            <a:noFill/>
            <a:ln w="9525">
              <a:noFill/>
            </a:ln>
          </p:spPr>
          <p:txBody>
            <a:bodyPr wrap="square" anchor="t" anchorCtr="0">
              <a:spAutoFit/>
            </a:bodyPr>
            <a:p>
              <a:pPr eaLnBrk="0" hangingPunct="0"/>
              <a:r>
                <a:rPr lang="zh-CN" altLang="en-US" dirty="0">
                  <a:latin typeface="微软雅黑" panose="020B0503020204020204" pitchFamily="34" charset="-122"/>
                  <a:ea typeface="微软雅黑" panose="020B0503020204020204" pitchFamily="34" charset="-122"/>
                </a:rPr>
                <a:t>随时问自己万一</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会这么样</a:t>
              </a:r>
              <a:r>
                <a:rPr lang="en-US" altLang="zh-CN" dirty="0">
                  <a:latin typeface="微软雅黑" panose="020B0503020204020204" pitchFamily="34" charset="-122"/>
                  <a:ea typeface="微软雅黑" panose="020B0503020204020204" pitchFamily="34" charset="-122"/>
                </a:rPr>
                <a:t>?</a:t>
              </a:r>
              <a:endParaRPr lang="zh-CN" altLang="en-US" dirty="0">
                <a:latin typeface="Times New Roman" panose="02020603050405020304" pitchFamily="18" charset="0"/>
                <a:ea typeface="宋体" panose="02010600030101010101" pitchFamily="2" charset="-122"/>
              </a:endParaRPr>
            </a:p>
          </p:txBody>
        </p:sp>
      </p:grpSp>
      <p:sp>
        <p:nvSpPr>
          <p:cNvPr id="66574" name="Rectangle 4"/>
          <p:cNvSpPr txBox="1"/>
          <p:nvPr/>
        </p:nvSpPr>
        <p:spPr>
          <a:xfrm>
            <a:off x="3733800" y="152400"/>
            <a:ext cx="5048250" cy="460375"/>
          </a:xfrm>
          <a:prstGeom prst="rect">
            <a:avLst/>
          </a:prstGeom>
          <a:noFill/>
          <a:ln w="9525">
            <a:noFill/>
          </a:ln>
        </p:spPr>
        <p:txBody>
          <a:bodyPr wrap="none" anchor="t" anchorCtr="0">
            <a:spAutoFit/>
          </a:bodyPr>
          <a:p>
            <a:r>
              <a:rPr lang="zh-CN" altLang="en-US" sz="2400" b="1" dirty="0">
                <a:solidFill>
                  <a:srgbClr val="262626"/>
                </a:solidFill>
                <a:latin typeface="华文中宋" pitchFamily="2" charset="-122"/>
                <a:ea typeface="华文中宋" pitchFamily="2" charset="-122"/>
              </a:rPr>
              <a:t> ”</a:t>
            </a:r>
            <a:r>
              <a:rPr lang="en-US" altLang="zh-CN" sz="2400" b="1" dirty="0">
                <a:solidFill>
                  <a:srgbClr val="262626"/>
                </a:solidFill>
                <a:latin typeface="华文中宋" pitchFamily="2" charset="-122"/>
                <a:ea typeface="华文中宋" pitchFamily="2" charset="-122"/>
              </a:rPr>
              <a:t>The First Defense”</a:t>
            </a:r>
            <a:r>
              <a:rPr lang="zh-CN" altLang="en-US" sz="2400" b="1" dirty="0">
                <a:solidFill>
                  <a:srgbClr val="262626"/>
                </a:solidFill>
                <a:latin typeface="华文中宋" pitchFamily="2" charset="-122"/>
                <a:ea typeface="华文中宋" pitchFamily="2" charset="-122"/>
              </a:rPr>
              <a:t>第一道防护</a:t>
            </a:r>
            <a:endParaRPr lang="zh-CN" altLang="en-US" sz="2400" b="1" dirty="0">
              <a:solidFill>
                <a:srgbClr val="262626"/>
              </a:solidFill>
              <a:latin typeface="华文中宋" pitchFamily="2" charset="-122"/>
              <a:ea typeface="华文中宋"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5"/>
          <p:cNvSpPr/>
          <p:nvPr/>
        </p:nvSpPr>
        <p:spPr>
          <a:xfrm>
            <a:off x="2819400" y="1828800"/>
            <a:ext cx="7162800" cy="4114800"/>
          </a:xfrm>
          <a:prstGeom prst="rect">
            <a:avLst/>
          </a:prstGeom>
          <a:noFill/>
          <a:ln w="9525">
            <a:noFill/>
          </a:ln>
        </p:spPr>
        <p:txBody>
          <a:bodyPr anchor="t" anchorCtr="0"/>
          <a:p>
            <a:pPr marL="342900" indent="-342900">
              <a:spcBef>
                <a:spcPct val="20000"/>
              </a:spcBef>
              <a:buChar char="•"/>
            </a:pPr>
            <a:endParaRPr lang="zh-CN" altLang="en-US" sz="1800" dirty="0">
              <a:solidFill>
                <a:srgbClr val="000066"/>
              </a:solidFill>
              <a:latin typeface="Arial" panose="020B0604020202020204" pitchFamily="34" charset="0"/>
              <a:ea typeface="宋体" panose="02010600030101010101" pitchFamily="2" charset="-122"/>
            </a:endParaRPr>
          </a:p>
        </p:txBody>
      </p:sp>
      <p:sp>
        <p:nvSpPr>
          <p:cNvPr id="133126" name="Rectangle 6"/>
          <p:cNvSpPr/>
          <p:nvPr/>
        </p:nvSpPr>
        <p:spPr>
          <a:xfrm>
            <a:off x="977900" y="1447800"/>
            <a:ext cx="10237788" cy="4648200"/>
          </a:xfrm>
          <a:prstGeom prst="rect">
            <a:avLst/>
          </a:prstGeom>
          <a:noFill/>
          <a:ln w="9525">
            <a:noFill/>
          </a:ln>
        </p:spPr>
        <p:txBody>
          <a:bodyPr anchor="t" anchorCtr="0"/>
          <a:p>
            <a:pPr marL="342900" indent="-342900">
              <a:lnSpc>
                <a:spcPts val="28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Gloves can help reduce the frequency and severity of hand and finger injuries.</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手套可减轻或减少伤害</a:t>
            </a:r>
            <a:endParaRPr lang="zh-CN" altLang="en-US"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Gloves protect your hands, wear them always.</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手套可保护双手，要随时穿戴</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PPE is available in forms of gloves and barrier creams.</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有各种手套及防护油脂</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Asbestos Gloves or Asbestos lining are PROHIBITED. </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不得使用石棉手套或石棉衬里</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You must wear the correct glove for the job.</a:t>
            </a:r>
            <a:endParaRPr lang="en-US" altLang="zh-CN" sz="2000" dirty="0">
              <a:latin typeface="微软雅黑" panose="020B0503020204020204" pitchFamily="34" charset="-122"/>
              <a:ea typeface="微软雅黑" panose="020B0503020204020204" pitchFamily="34" charset="-122"/>
            </a:endParaRPr>
          </a:p>
          <a:p>
            <a:pPr marL="342900" indent="-342900">
              <a:lnSpc>
                <a:spcPts val="28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专门的作业需要专用手套</a:t>
            </a:r>
            <a:endParaRPr lang="zh-CN" altLang="en-US" sz="2000" dirty="0">
              <a:latin typeface="微软雅黑" panose="020B0503020204020204" pitchFamily="34" charset="-122"/>
              <a:ea typeface="微软雅黑" panose="020B0503020204020204" pitchFamily="34" charset="-122"/>
            </a:endParaRPr>
          </a:p>
        </p:txBody>
      </p:sp>
      <p:sp>
        <p:nvSpPr>
          <p:cNvPr id="55300" name="Rectangle 8"/>
          <p:cNvSpPr>
            <a:spLocks noChangeArrowheads="1"/>
          </p:cNvSpPr>
          <p:nvPr/>
        </p:nvSpPr>
        <p:spPr bwMode="auto">
          <a:xfrm>
            <a:off x="3352800" y="152400"/>
            <a:ext cx="6096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Personal Protective Equipment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劳保用品</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26">
                                            <p:txEl>
                                              <p:charRg st="0" end="79"/>
                                            </p:txEl>
                                          </p:spTgt>
                                        </p:tgtEl>
                                        <p:attrNameLst>
                                          <p:attrName>style.visibility</p:attrName>
                                        </p:attrNameLst>
                                      </p:cBhvr>
                                      <p:to>
                                        <p:strVal val="visible"/>
                                      </p:to>
                                    </p:set>
                                    <p:anim calcmode="lin" valueType="num">
                                      <p:cBhvr additive="base">
                                        <p:cTn id="7" dur="500" fill="hold"/>
                                        <p:tgtEl>
                                          <p:spTgt spid="133126">
                                            <p:txEl>
                                              <p:charRg st="0" end="7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6">
                                            <p:txEl>
                                              <p:charRg st="0" end="7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6">
                                            <p:txEl>
                                              <p:charRg st="79" end="90"/>
                                            </p:txEl>
                                          </p:spTgt>
                                        </p:tgtEl>
                                        <p:attrNameLst>
                                          <p:attrName>style.visibility</p:attrName>
                                        </p:attrNameLst>
                                      </p:cBhvr>
                                      <p:to>
                                        <p:strVal val="visible"/>
                                      </p:to>
                                    </p:set>
                                    <p:anim calcmode="lin" valueType="num">
                                      <p:cBhvr additive="base">
                                        <p:cTn id="13" dur="500" fill="hold"/>
                                        <p:tgtEl>
                                          <p:spTgt spid="133126">
                                            <p:txEl>
                                              <p:charRg st="79" end="9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6">
                                            <p:txEl>
                                              <p:charRg st="79" end="9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6">
                                            <p:txEl>
                                              <p:charRg st="90" end="135"/>
                                            </p:txEl>
                                          </p:spTgt>
                                        </p:tgtEl>
                                        <p:attrNameLst>
                                          <p:attrName>style.visibility</p:attrName>
                                        </p:attrNameLst>
                                      </p:cBhvr>
                                      <p:to>
                                        <p:strVal val="visible"/>
                                      </p:to>
                                    </p:set>
                                    <p:anim calcmode="lin" valueType="num">
                                      <p:cBhvr additive="base">
                                        <p:cTn id="19" dur="500" fill="hold"/>
                                        <p:tgtEl>
                                          <p:spTgt spid="133126">
                                            <p:txEl>
                                              <p:charRg st="90" end="13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6">
                                            <p:txEl>
                                              <p:charRg st="90" end="13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26">
                                            <p:txEl>
                                              <p:charRg st="135" end="149"/>
                                            </p:txEl>
                                          </p:spTgt>
                                        </p:tgtEl>
                                        <p:attrNameLst>
                                          <p:attrName>style.visibility</p:attrName>
                                        </p:attrNameLst>
                                      </p:cBhvr>
                                      <p:to>
                                        <p:strVal val="visible"/>
                                      </p:to>
                                    </p:set>
                                    <p:anim calcmode="lin" valueType="num">
                                      <p:cBhvr additive="base">
                                        <p:cTn id="25" dur="500" fill="hold"/>
                                        <p:tgtEl>
                                          <p:spTgt spid="133126">
                                            <p:txEl>
                                              <p:charRg st="135" end="14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6">
                                            <p:txEl>
                                              <p:charRg st="135" end="14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26">
                                            <p:txEl>
                                              <p:charRg st="149" end="205"/>
                                            </p:txEl>
                                          </p:spTgt>
                                        </p:tgtEl>
                                        <p:attrNameLst>
                                          <p:attrName>style.visibility</p:attrName>
                                        </p:attrNameLst>
                                      </p:cBhvr>
                                      <p:to>
                                        <p:strVal val="visible"/>
                                      </p:to>
                                    </p:set>
                                    <p:anim calcmode="lin" valueType="num">
                                      <p:cBhvr additive="base">
                                        <p:cTn id="31" dur="500" fill="hold"/>
                                        <p:tgtEl>
                                          <p:spTgt spid="133126">
                                            <p:txEl>
                                              <p:charRg st="149" end="20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26">
                                            <p:txEl>
                                              <p:charRg st="149" end="20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26">
                                            <p:txEl>
                                              <p:charRg st="205" end="216"/>
                                            </p:txEl>
                                          </p:spTgt>
                                        </p:tgtEl>
                                        <p:attrNameLst>
                                          <p:attrName>style.visibility</p:attrName>
                                        </p:attrNameLst>
                                      </p:cBhvr>
                                      <p:to>
                                        <p:strVal val="visible"/>
                                      </p:to>
                                    </p:set>
                                    <p:anim calcmode="lin" valueType="num">
                                      <p:cBhvr additive="base">
                                        <p:cTn id="37" dur="500" fill="hold"/>
                                        <p:tgtEl>
                                          <p:spTgt spid="133126">
                                            <p:txEl>
                                              <p:charRg st="205" end="2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26">
                                            <p:txEl>
                                              <p:charRg st="205" end="21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26">
                                            <p:txEl>
                                              <p:charRg st="216" end="268"/>
                                            </p:txEl>
                                          </p:spTgt>
                                        </p:tgtEl>
                                        <p:attrNameLst>
                                          <p:attrName>style.visibility</p:attrName>
                                        </p:attrNameLst>
                                      </p:cBhvr>
                                      <p:to>
                                        <p:strVal val="visible"/>
                                      </p:to>
                                    </p:set>
                                    <p:anim calcmode="lin" valueType="num">
                                      <p:cBhvr additive="base">
                                        <p:cTn id="43" dur="500" fill="hold"/>
                                        <p:tgtEl>
                                          <p:spTgt spid="133126">
                                            <p:txEl>
                                              <p:charRg st="216" end="26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26">
                                            <p:txEl>
                                              <p:charRg st="216" end="26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26">
                                            <p:txEl>
                                              <p:charRg st="268" end="282"/>
                                            </p:txEl>
                                          </p:spTgt>
                                        </p:tgtEl>
                                        <p:attrNameLst>
                                          <p:attrName>style.visibility</p:attrName>
                                        </p:attrNameLst>
                                      </p:cBhvr>
                                      <p:to>
                                        <p:strVal val="visible"/>
                                      </p:to>
                                    </p:set>
                                    <p:anim calcmode="lin" valueType="num">
                                      <p:cBhvr additive="base">
                                        <p:cTn id="49" dur="500" fill="hold"/>
                                        <p:tgtEl>
                                          <p:spTgt spid="133126">
                                            <p:txEl>
                                              <p:charRg st="268" end="28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26">
                                            <p:txEl>
                                              <p:charRg st="268" end="28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26">
                                            <p:txEl>
                                              <p:charRg st="282" end="327"/>
                                            </p:txEl>
                                          </p:spTgt>
                                        </p:tgtEl>
                                        <p:attrNameLst>
                                          <p:attrName>style.visibility</p:attrName>
                                        </p:attrNameLst>
                                      </p:cBhvr>
                                      <p:to>
                                        <p:strVal val="visible"/>
                                      </p:to>
                                    </p:set>
                                    <p:anim calcmode="lin" valueType="num">
                                      <p:cBhvr additive="base">
                                        <p:cTn id="55" dur="500" fill="hold"/>
                                        <p:tgtEl>
                                          <p:spTgt spid="133126">
                                            <p:txEl>
                                              <p:charRg st="282" end="32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26">
                                            <p:txEl>
                                              <p:charRg st="282" end="32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3126">
                                            <p:txEl>
                                              <p:charRg st="327" end="339"/>
                                            </p:txEl>
                                          </p:spTgt>
                                        </p:tgtEl>
                                        <p:attrNameLst>
                                          <p:attrName>style.visibility</p:attrName>
                                        </p:attrNameLst>
                                      </p:cBhvr>
                                      <p:to>
                                        <p:strVal val="visible"/>
                                      </p:to>
                                    </p:set>
                                    <p:anim calcmode="lin" valueType="num">
                                      <p:cBhvr additive="base">
                                        <p:cTn id="61" dur="500" fill="hold"/>
                                        <p:tgtEl>
                                          <p:spTgt spid="133126">
                                            <p:txEl>
                                              <p:charRg st="327" end="33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3126">
                                            <p:txEl>
                                              <p:charRg st="327" end="33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8609" name="组合 1"/>
          <p:cNvGrpSpPr/>
          <p:nvPr/>
        </p:nvGrpSpPr>
        <p:grpSpPr>
          <a:xfrm>
            <a:off x="1030288" y="1120775"/>
            <a:ext cx="10291762" cy="5246688"/>
            <a:chOff x="2970" y="1765"/>
            <a:chExt cx="13454" cy="8262"/>
          </a:xfrm>
        </p:grpSpPr>
        <p:sp>
          <p:nvSpPr>
            <p:cNvPr id="12" name="圆角矩形 11"/>
            <p:cNvSpPr/>
            <p:nvPr/>
          </p:nvSpPr>
          <p:spPr>
            <a:xfrm>
              <a:off x="13530" y="6600"/>
              <a:ext cx="2895" cy="3120"/>
            </a:xfrm>
            <a:prstGeom prst="roundRect">
              <a:avLst>
                <a:gd name="adj" fmla="val 533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圆角矩形 10"/>
            <p:cNvSpPr/>
            <p:nvPr/>
          </p:nvSpPr>
          <p:spPr>
            <a:xfrm>
              <a:off x="10800" y="4608"/>
              <a:ext cx="2220" cy="2280"/>
            </a:xfrm>
            <a:prstGeom prst="roundRect">
              <a:avLst>
                <a:gd name="adj" fmla="val 533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圆角矩形 9"/>
            <p:cNvSpPr/>
            <p:nvPr/>
          </p:nvSpPr>
          <p:spPr>
            <a:xfrm>
              <a:off x="13530" y="1964"/>
              <a:ext cx="2895" cy="3916"/>
            </a:xfrm>
            <a:prstGeom prst="roundRect">
              <a:avLst>
                <a:gd name="adj" fmla="val 533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8613" name="Text Box 5"/>
            <p:cNvSpPr txBox="1"/>
            <p:nvPr/>
          </p:nvSpPr>
          <p:spPr>
            <a:xfrm>
              <a:off x="3015" y="1765"/>
              <a:ext cx="10080" cy="1452"/>
            </a:xfrm>
            <a:prstGeom prst="rect">
              <a:avLst/>
            </a:prstGeom>
            <a:noFill/>
            <a:ln w="9525">
              <a:noFill/>
            </a:ln>
          </p:spPr>
          <p:txBody>
            <a:bodyPr anchor="t" anchorCtr="0">
              <a:spAutoFit/>
            </a:bodyPr>
            <a:p>
              <a:pPr>
                <a:lnSpc>
                  <a:spcPct val="150000"/>
                </a:lnSpc>
              </a:pPr>
              <a:r>
                <a:rPr lang="en-US" altLang="zh-CN" sz="1800" dirty="0">
                  <a:latin typeface="微软雅黑" panose="020B0503020204020204" pitchFamily="34" charset="-122"/>
                  <a:ea typeface="微软雅黑" panose="020B0503020204020204" pitchFamily="34" charset="-122"/>
                </a:rPr>
                <a:t>Leather gloves protect your hands from rough surfaces.</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皮手套可防止粗糙面的伤害</a:t>
              </a:r>
              <a:endParaRPr lang="zh-CN" altLang="en-US" sz="1800" dirty="0">
                <a:latin typeface="微软雅黑" panose="020B0503020204020204" pitchFamily="34" charset="-122"/>
                <a:ea typeface="微软雅黑" panose="020B0503020204020204" pitchFamily="34" charset="-122"/>
              </a:endParaRPr>
            </a:p>
          </p:txBody>
        </p:sp>
        <p:sp>
          <p:nvSpPr>
            <p:cNvPr id="68614" name="Rectangle 6"/>
            <p:cNvSpPr/>
            <p:nvPr/>
          </p:nvSpPr>
          <p:spPr>
            <a:xfrm>
              <a:off x="3015" y="3120"/>
              <a:ext cx="8280" cy="2107"/>
            </a:xfrm>
            <a:prstGeom prst="rect">
              <a:avLst/>
            </a:prstGeom>
            <a:noFill/>
            <a:ln w="9525">
              <a:noFill/>
            </a:ln>
          </p:spPr>
          <p:txBody>
            <a:bodyPr anchor="t" anchorCtr="0">
              <a:spAutoFit/>
            </a:bodyPr>
            <a:p>
              <a:pPr>
                <a:lnSpc>
                  <a:spcPct val="150000"/>
                </a:lnSpc>
              </a:pPr>
              <a:r>
                <a:rPr lang="en-US" altLang="zh-CN" sz="1800" dirty="0">
                  <a:latin typeface="微软雅黑" panose="020B0503020204020204" pitchFamily="34" charset="-122"/>
                  <a:ea typeface="微软雅黑" panose="020B0503020204020204" pitchFamily="34" charset="-122"/>
                </a:rPr>
                <a:t>Special insulated gloves can provide protection from hot or cold objects.</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绝热绝冷手套可防止骤冷骤热物体的伤害</a:t>
              </a:r>
              <a:endParaRPr lang="zh-CN" altLang="en-US" sz="1800" dirty="0">
                <a:latin typeface="微软雅黑" panose="020B0503020204020204" pitchFamily="34" charset="-122"/>
                <a:ea typeface="微软雅黑" panose="020B0503020204020204" pitchFamily="34" charset="-122"/>
              </a:endParaRPr>
            </a:p>
          </p:txBody>
        </p:sp>
        <p:sp>
          <p:nvSpPr>
            <p:cNvPr id="68615" name="Text Box 7"/>
            <p:cNvSpPr txBox="1"/>
            <p:nvPr/>
          </p:nvSpPr>
          <p:spPr>
            <a:xfrm>
              <a:off x="3015" y="5158"/>
              <a:ext cx="7680" cy="2761"/>
            </a:xfrm>
            <a:prstGeom prst="rect">
              <a:avLst/>
            </a:prstGeom>
            <a:noFill/>
            <a:ln w="9525">
              <a:noFill/>
            </a:ln>
          </p:spPr>
          <p:txBody>
            <a:bodyPr anchor="t" anchorCtr="0">
              <a:spAutoFit/>
            </a:bodyPr>
            <a:p>
              <a:pPr>
                <a:lnSpc>
                  <a:spcPct val="150000"/>
                </a:lnSpc>
              </a:pPr>
              <a:r>
                <a:rPr lang="en-US" altLang="zh-CN" sz="1800" dirty="0">
                  <a:latin typeface="微软雅黑" panose="020B0503020204020204" pitchFamily="34" charset="-122"/>
                  <a:ea typeface="微软雅黑" panose="020B0503020204020204" pitchFamily="34" charset="-122"/>
                </a:rPr>
                <a:t>Puncture resistant gloves for hazards with sharp points( i.e. stainless tie wire for insulators)</a:t>
              </a:r>
              <a:r>
                <a:rPr lang="zh-CN" altLang="en-US" sz="1800" dirty="0">
                  <a:latin typeface="微软雅黑" panose="020B0503020204020204" pitchFamily="34" charset="-122"/>
                  <a:ea typeface="微软雅黑" panose="020B0503020204020204" pitchFamily="34" charset="-122"/>
                </a:rPr>
                <a:t>防穿刺手套可防止尖锐物体的伤害（例如，保温工使用的不锈钢钢丝）</a:t>
              </a:r>
              <a:endParaRPr lang="zh-CN" altLang="en-US" sz="1800" dirty="0">
                <a:latin typeface="微软雅黑" panose="020B0503020204020204" pitchFamily="34" charset="-122"/>
                <a:ea typeface="微软雅黑" panose="020B0503020204020204" pitchFamily="34" charset="-122"/>
              </a:endParaRPr>
            </a:p>
          </p:txBody>
        </p:sp>
        <p:pic>
          <p:nvPicPr>
            <p:cNvPr id="68616" name="Picture 8" descr="npo000031"/>
            <p:cNvPicPr>
              <a:picLocks noChangeAspect="1"/>
            </p:cNvPicPr>
            <p:nvPr/>
          </p:nvPicPr>
          <p:blipFill>
            <a:blip r:embed="rId1"/>
            <a:srcRect r="1833" b="21524"/>
            <a:stretch>
              <a:fillRect/>
            </a:stretch>
          </p:blipFill>
          <p:spPr>
            <a:xfrm>
              <a:off x="13705" y="2125"/>
              <a:ext cx="2545" cy="3645"/>
            </a:xfrm>
            <a:prstGeom prst="rect">
              <a:avLst/>
            </a:prstGeom>
            <a:noFill/>
            <a:ln w="9525">
              <a:noFill/>
            </a:ln>
          </p:spPr>
        </p:pic>
        <p:pic>
          <p:nvPicPr>
            <p:cNvPr id="68617" name="Object 9" descr="npo000033"/>
            <p:cNvPicPr>
              <a:picLocks noChangeAspect="1"/>
            </p:cNvPicPr>
            <p:nvPr/>
          </p:nvPicPr>
          <p:blipFill>
            <a:blip r:embed="rId2"/>
            <a:stretch>
              <a:fillRect/>
            </a:stretch>
          </p:blipFill>
          <p:spPr>
            <a:xfrm>
              <a:off x="10922" y="4717"/>
              <a:ext cx="1972" cy="2060"/>
            </a:xfrm>
            <a:prstGeom prst="rect">
              <a:avLst/>
            </a:prstGeom>
            <a:noFill/>
            <a:ln w="9525">
              <a:noFill/>
            </a:ln>
          </p:spPr>
        </p:pic>
        <p:pic>
          <p:nvPicPr>
            <p:cNvPr id="68618" name="Picture 11" descr="npo000035"/>
            <p:cNvPicPr>
              <a:picLocks noChangeAspect="1"/>
            </p:cNvPicPr>
            <p:nvPr/>
          </p:nvPicPr>
          <p:blipFill>
            <a:blip r:embed="rId3"/>
            <a:stretch>
              <a:fillRect/>
            </a:stretch>
          </p:blipFill>
          <p:spPr>
            <a:xfrm>
              <a:off x="13720" y="6840"/>
              <a:ext cx="2530" cy="2697"/>
            </a:xfrm>
            <a:prstGeom prst="rect">
              <a:avLst/>
            </a:prstGeom>
            <a:noFill/>
            <a:ln w="9525">
              <a:noFill/>
            </a:ln>
          </p:spPr>
        </p:pic>
        <p:sp>
          <p:nvSpPr>
            <p:cNvPr id="68619" name="Text Box 15"/>
            <p:cNvSpPr txBox="1"/>
            <p:nvPr/>
          </p:nvSpPr>
          <p:spPr>
            <a:xfrm>
              <a:off x="2970" y="7920"/>
              <a:ext cx="9743" cy="2107"/>
            </a:xfrm>
            <a:prstGeom prst="rect">
              <a:avLst/>
            </a:prstGeom>
            <a:noFill/>
            <a:ln w="9525">
              <a:noFill/>
            </a:ln>
          </p:spPr>
          <p:txBody>
            <a:bodyPr anchor="t" anchorCtr="0">
              <a:spAutoFit/>
            </a:bodyPr>
            <a:p>
              <a:pPr>
                <a:lnSpc>
                  <a:spcPct val="150000"/>
                </a:lnSpc>
              </a:pPr>
              <a:r>
                <a:rPr lang="en-US" altLang="zh-CN" sz="1800" dirty="0">
                  <a:latin typeface="微软雅黑" panose="020B0503020204020204" pitchFamily="34" charset="-122"/>
                  <a:ea typeface="微软雅黑" panose="020B0503020204020204" pitchFamily="34" charset="-122"/>
                </a:rPr>
                <a:t>Cut-resistant gloves prevent or reduce cuts from knives or sharp edges.</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防切割手套可防止或减少刀具或尖锐锋利物体的伤害</a:t>
              </a:r>
              <a:endParaRPr lang="zh-CN" altLang="en-US" sz="1800" dirty="0">
                <a:latin typeface="微软雅黑" panose="020B0503020204020204" pitchFamily="34" charset="-122"/>
                <a:ea typeface="微软雅黑" panose="020B0503020204020204" pitchFamily="34" charset="-122"/>
              </a:endParaRPr>
            </a:p>
          </p:txBody>
        </p:sp>
      </p:grpSp>
      <p:sp>
        <p:nvSpPr>
          <p:cNvPr id="13" name="Rectangle 8"/>
          <p:cNvSpPr>
            <a:spLocks noChangeArrowheads="1"/>
          </p:cNvSpPr>
          <p:nvPr/>
        </p:nvSpPr>
        <p:spPr bwMode="auto">
          <a:xfrm>
            <a:off x="3048000" y="152400"/>
            <a:ext cx="6096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Personal Protective Equipment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劳保用品</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633" name="组合 1"/>
          <p:cNvGrpSpPr/>
          <p:nvPr/>
        </p:nvGrpSpPr>
        <p:grpSpPr>
          <a:xfrm>
            <a:off x="890588" y="1295400"/>
            <a:ext cx="10520362" cy="4976813"/>
            <a:chOff x="3270" y="2040"/>
            <a:chExt cx="12780" cy="7837"/>
          </a:xfrm>
        </p:grpSpPr>
        <p:sp>
          <p:nvSpPr>
            <p:cNvPr id="11" name="圆角矩形 10"/>
            <p:cNvSpPr/>
            <p:nvPr/>
          </p:nvSpPr>
          <p:spPr>
            <a:xfrm>
              <a:off x="3420" y="5987"/>
              <a:ext cx="8100" cy="217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2" name="圆角矩形 11"/>
            <p:cNvSpPr/>
            <p:nvPr/>
          </p:nvSpPr>
          <p:spPr>
            <a:xfrm>
              <a:off x="3270" y="5880"/>
              <a:ext cx="12780" cy="3997"/>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3420" y="2147"/>
              <a:ext cx="8100" cy="217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9637" name="Text Box 7"/>
            <p:cNvSpPr txBox="1"/>
            <p:nvPr/>
          </p:nvSpPr>
          <p:spPr>
            <a:xfrm>
              <a:off x="3420" y="8268"/>
              <a:ext cx="8165" cy="1452"/>
            </a:xfrm>
            <a:prstGeom prst="rect">
              <a:avLst/>
            </a:prstGeom>
            <a:noFill/>
            <a:ln w="9525">
              <a:noFill/>
            </a:ln>
          </p:spPr>
          <p:txBody>
            <a:bodyPr anchor="t" anchorCtr="0">
              <a:spAutoFit/>
            </a:bodyPr>
            <a:p>
              <a:pPr>
                <a:lnSpc>
                  <a:spcPct val="150000"/>
                </a:lnSpc>
                <a:spcBef>
                  <a:spcPct val="50000"/>
                </a:spcBef>
              </a:pPr>
              <a:r>
                <a:rPr lang="zh-CN" altLang="en-US" sz="1800" dirty="0">
                  <a:latin typeface="微软雅黑" panose="020B0503020204020204" pitchFamily="34" charset="-122"/>
                  <a:ea typeface="微软雅黑" panose="020B0503020204020204" pitchFamily="34" charset="-122"/>
                </a:rPr>
                <a:t>医用一次性手套在对流血的伤员实施急救时，可起到止血作用并防止细菌感染</a:t>
              </a:r>
              <a:endParaRPr lang="zh-CN" altLang="en-US" sz="1800" dirty="0">
                <a:latin typeface="微软雅黑" panose="020B0503020204020204" pitchFamily="34" charset="-122"/>
                <a:ea typeface="微软雅黑" panose="020B0503020204020204" pitchFamily="34" charset="-122"/>
              </a:endParaRPr>
            </a:p>
          </p:txBody>
        </p:sp>
        <p:sp>
          <p:nvSpPr>
            <p:cNvPr id="69638" name="Rectangle 8"/>
            <p:cNvSpPr/>
            <p:nvPr/>
          </p:nvSpPr>
          <p:spPr>
            <a:xfrm>
              <a:off x="3853" y="4583"/>
              <a:ext cx="9730" cy="580"/>
            </a:xfrm>
            <a:prstGeom prst="rect">
              <a:avLst/>
            </a:prstGeom>
            <a:noFill/>
            <a:ln w="9525">
              <a:noFill/>
            </a:ln>
          </p:spPr>
          <p:txBody>
            <a:bodyPr anchor="t" anchorCtr="0">
              <a:spAutoFit/>
            </a:bodyPr>
            <a:p>
              <a:pPr>
                <a:spcBef>
                  <a:spcPct val="50000"/>
                </a:spcBef>
              </a:pPr>
              <a:r>
                <a:rPr lang="zh-CN" altLang="en-US" sz="1800" dirty="0">
                  <a:latin typeface="微软雅黑" panose="020B0503020204020204" pitchFamily="34" charset="-122"/>
                  <a:ea typeface="微软雅黑" panose="020B0503020204020204" pitchFamily="34" charset="-122"/>
                </a:rPr>
                <a:t>防腐手套可防止接触化学品</a:t>
              </a:r>
              <a:endParaRPr lang="zh-CN" altLang="en-US" sz="1800" dirty="0">
                <a:latin typeface="微软雅黑" panose="020B0503020204020204" pitchFamily="34" charset="-122"/>
                <a:ea typeface="微软雅黑" panose="020B0503020204020204" pitchFamily="34" charset="-122"/>
              </a:endParaRPr>
            </a:p>
          </p:txBody>
        </p:sp>
        <p:pic>
          <p:nvPicPr>
            <p:cNvPr id="69639" name="Picture 10" descr="npo000037"/>
            <p:cNvPicPr>
              <a:picLocks noChangeAspect="1"/>
            </p:cNvPicPr>
            <p:nvPr/>
          </p:nvPicPr>
          <p:blipFill>
            <a:blip r:embed="rId1"/>
            <a:srcRect l="987"/>
            <a:stretch>
              <a:fillRect/>
            </a:stretch>
          </p:blipFill>
          <p:spPr>
            <a:xfrm>
              <a:off x="13272" y="6067"/>
              <a:ext cx="2285" cy="3652"/>
            </a:xfrm>
            <a:prstGeom prst="rect">
              <a:avLst/>
            </a:prstGeom>
            <a:noFill/>
            <a:ln w="9525">
              <a:noFill/>
            </a:ln>
          </p:spPr>
        </p:pic>
        <p:pic>
          <p:nvPicPr>
            <p:cNvPr id="135185" name="Picture 11" descr="npo000039"/>
            <p:cNvPicPr>
              <a:picLocks noChangeAspect="1" noChangeArrowheads="1"/>
            </p:cNvPicPr>
            <p:nvPr/>
          </p:nvPicPr>
          <p:blipFill>
            <a:blip r:embed="rId2"/>
            <a:srcRect/>
            <a:stretch>
              <a:fillRect/>
            </a:stretch>
          </p:blipFill>
          <p:spPr bwMode="auto">
            <a:xfrm>
              <a:off x="13020" y="2242"/>
              <a:ext cx="2792" cy="2955"/>
            </a:xfrm>
            <a:prstGeom prst="rect">
              <a:avLst/>
            </a:prstGeom>
            <a:noFill/>
            <a:ln>
              <a:noFill/>
            </a:ln>
            <a:effectLst>
              <a:outerShdw blurRad="63500"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a:xfrm>
              <a:off x="3270" y="2040"/>
              <a:ext cx="12780" cy="336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9642" name="矩形 1"/>
            <p:cNvSpPr/>
            <p:nvPr/>
          </p:nvSpPr>
          <p:spPr>
            <a:xfrm>
              <a:off x="3853" y="2420"/>
              <a:ext cx="750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Various kinds of chemical resistant gloves prevent contact with chemicals.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69643" name="矩形 2"/>
            <p:cNvSpPr/>
            <p:nvPr/>
          </p:nvSpPr>
          <p:spPr>
            <a:xfrm>
              <a:off x="3783" y="6040"/>
              <a:ext cx="7200" cy="2107"/>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Disposable gloves protect against blood and germs when providing first aid to a bleeding victim.</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13" name="Rectangle 8"/>
          <p:cNvSpPr>
            <a:spLocks noChangeArrowheads="1"/>
          </p:cNvSpPr>
          <p:nvPr/>
        </p:nvSpPr>
        <p:spPr bwMode="auto">
          <a:xfrm>
            <a:off x="3200400" y="152400"/>
            <a:ext cx="6096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Personal Protective Equipment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劳保用品</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15"/>
          <p:cNvSpPr>
            <a:spLocks noChangeArrowheads="1"/>
          </p:cNvSpPr>
          <p:nvPr/>
        </p:nvSpPr>
        <p:spPr bwMode="auto">
          <a:xfrm>
            <a:off x="3348038" y="152400"/>
            <a:ext cx="46386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The Next Step” </a:t>
            </a: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下一步措施</a:t>
            </a:r>
            <a:endPar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3794" name="组合 1"/>
          <p:cNvGrpSpPr/>
          <p:nvPr/>
        </p:nvGrpSpPr>
        <p:grpSpPr>
          <a:xfrm>
            <a:off x="101600" y="1295400"/>
            <a:ext cx="11622088" cy="5334000"/>
            <a:chOff x="2400" y="2040"/>
            <a:chExt cx="14400" cy="8400"/>
          </a:xfrm>
        </p:grpSpPr>
        <p:sp>
          <p:nvSpPr>
            <p:cNvPr id="6" name="矩形 5"/>
            <p:cNvSpPr/>
            <p:nvPr/>
          </p:nvSpPr>
          <p:spPr>
            <a:xfrm>
              <a:off x="2400" y="10320"/>
              <a:ext cx="14400" cy="1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3420" y="2136"/>
              <a:ext cx="12480" cy="2012"/>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3797" name="矩形 7"/>
            <p:cNvSpPr/>
            <p:nvPr/>
          </p:nvSpPr>
          <p:spPr>
            <a:xfrm>
              <a:off x="3750" y="2090"/>
              <a:ext cx="12300" cy="2107"/>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Hand Injuries account for most of our serious injuries. Safety incidents have long been a major source of injuries. We must reduce these so we must target the specific injury sources.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750" y="4253"/>
              <a:ext cx="12150" cy="145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手部伤害在各类重大事故中占了大部分比例，安全事故是导致伤害的主要源头。一定要瞄准具体的伤害源头以减少类似事故的发生</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3270" y="2040"/>
              <a:ext cx="12780" cy="3777"/>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圆角矩形 12"/>
            <p:cNvSpPr/>
            <p:nvPr/>
          </p:nvSpPr>
          <p:spPr>
            <a:xfrm>
              <a:off x="3420" y="6285"/>
              <a:ext cx="12480" cy="2012"/>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4" name="圆角矩形 13"/>
            <p:cNvSpPr/>
            <p:nvPr/>
          </p:nvSpPr>
          <p:spPr>
            <a:xfrm>
              <a:off x="3270" y="6190"/>
              <a:ext cx="12780" cy="3775"/>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3802" name="矩形 10"/>
            <p:cNvSpPr/>
            <p:nvPr/>
          </p:nvSpPr>
          <p:spPr>
            <a:xfrm>
              <a:off x="3750" y="6560"/>
              <a:ext cx="1245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Can we take the same approach to hand safety that we took towards safety - Prevention first, protection second?</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750" y="8733"/>
              <a:ext cx="10350" cy="79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能否以同样的安全的方式来对待手部安全</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先预防，后保护？</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7" name="组合 1"/>
          <p:cNvGrpSpPr/>
          <p:nvPr/>
        </p:nvGrpSpPr>
        <p:grpSpPr>
          <a:xfrm>
            <a:off x="873125" y="1419225"/>
            <a:ext cx="10536238" cy="4943475"/>
            <a:chOff x="2938" y="2235"/>
            <a:chExt cx="13544" cy="8298"/>
          </a:xfrm>
        </p:grpSpPr>
        <p:sp>
          <p:nvSpPr>
            <p:cNvPr id="9" name="圆角矩形 8"/>
            <p:cNvSpPr/>
            <p:nvPr/>
          </p:nvSpPr>
          <p:spPr>
            <a:xfrm>
              <a:off x="11640" y="3257"/>
              <a:ext cx="4842" cy="4989"/>
            </a:xfrm>
            <a:prstGeom prst="roundRect">
              <a:avLst>
                <a:gd name="adj" fmla="val 4047"/>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0659" name="Text Box 4"/>
            <p:cNvSpPr txBox="1"/>
            <p:nvPr/>
          </p:nvSpPr>
          <p:spPr>
            <a:xfrm>
              <a:off x="2958" y="2235"/>
              <a:ext cx="8930" cy="2246"/>
            </a:xfrm>
            <a:prstGeom prst="rect">
              <a:avLst/>
            </a:prstGeom>
            <a:noFill/>
            <a:ln w="9525">
              <a:noFill/>
            </a:ln>
          </p:spPr>
          <p:txBody>
            <a:bodyPr anchor="t" anchorCtr="0">
              <a:spAutoFit/>
            </a:bodyPr>
            <a:p>
              <a:pPr marL="285750" indent="-285750">
                <a:lnSpc>
                  <a:spcPct val="150000"/>
                </a:lnSpc>
                <a:buFont typeface="Wingdings" panose="05000000000000000000" pitchFamily="2" charset="2"/>
                <a:buChar char="n"/>
              </a:pPr>
              <a:r>
                <a:rPr lang="en-US" altLang="zh-CN" sz="1800" dirty="0">
                  <a:latin typeface="微软雅黑" panose="020B0503020204020204" pitchFamily="34" charset="-122"/>
                  <a:ea typeface="微软雅黑" panose="020B0503020204020204" pitchFamily="34" charset="-122"/>
                </a:rPr>
                <a:t>These specialty gloves are used to handle live wires or energized  electrical equipment.</a:t>
              </a:r>
              <a:endParaRPr lang="en-US" altLang="zh-CN" sz="18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本专用手套主要用于处理带电的电缆或设备</a:t>
              </a:r>
              <a:endParaRPr lang="zh-CN" altLang="en-US" sz="1800" dirty="0">
                <a:latin typeface="微软雅黑" panose="020B0503020204020204" pitchFamily="34" charset="-122"/>
                <a:ea typeface="微软雅黑" panose="020B0503020204020204" pitchFamily="34" charset="-122"/>
              </a:endParaRPr>
            </a:p>
          </p:txBody>
        </p:sp>
        <p:sp>
          <p:nvSpPr>
            <p:cNvPr id="70660" name="Text Box 5"/>
            <p:cNvSpPr txBox="1"/>
            <p:nvPr/>
          </p:nvSpPr>
          <p:spPr>
            <a:xfrm>
              <a:off x="2938" y="4395"/>
              <a:ext cx="8582" cy="1548"/>
            </a:xfrm>
            <a:prstGeom prst="rect">
              <a:avLst/>
            </a:prstGeom>
            <a:noFill/>
            <a:ln w="9525">
              <a:noFill/>
            </a:ln>
          </p:spPr>
          <p:txBody>
            <a:bodyPr anchor="t" anchorCtr="0">
              <a:spAutoFit/>
            </a:bodyPr>
            <a:p>
              <a:pPr marL="285750" indent="-285750">
                <a:lnSpc>
                  <a:spcPct val="150000"/>
                </a:lnSpc>
                <a:buFont typeface="Wingdings" panose="05000000000000000000" pitchFamily="2" charset="2"/>
                <a:buChar char="n"/>
              </a:pPr>
              <a:r>
                <a:rPr lang="en-US" altLang="zh-CN" sz="1800" dirty="0">
                  <a:latin typeface="微软雅黑" panose="020B0503020204020204" pitchFamily="34" charset="-122"/>
                  <a:ea typeface="微软雅黑" panose="020B0503020204020204" pitchFamily="34" charset="-122"/>
                </a:rPr>
                <a:t>They must be electrically tested every 6 months</a:t>
              </a:r>
              <a:endParaRPr lang="en-US" altLang="zh-CN" sz="18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每</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个月要进行一次绝缘测试</a:t>
              </a:r>
              <a:endParaRPr lang="zh-CN" altLang="en-US" sz="1800" dirty="0">
                <a:latin typeface="微软雅黑" panose="020B0503020204020204" pitchFamily="34" charset="-122"/>
                <a:ea typeface="微软雅黑" panose="020B0503020204020204" pitchFamily="34" charset="-122"/>
              </a:endParaRPr>
            </a:p>
          </p:txBody>
        </p:sp>
        <p:sp>
          <p:nvSpPr>
            <p:cNvPr id="70661" name="Text Box 6"/>
            <p:cNvSpPr txBox="1"/>
            <p:nvPr/>
          </p:nvSpPr>
          <p:spPr>
            <a:xfrm>
              <a:off x="2978" y="6603"/>
              <a:ext cx="8542" cy="1548"/>
            </a:xfrm>
            <a:prstGeom prst="rect">
              <a:avLst/>
            </a:prstGeom>
            <a:noFill/>
            <a:ln w="9525">
              <a:noFill/>
            </a:ln>
          </p:spPr>
          <p:txBody>
            <a:bodyPr anchor="t" anchorCtr="0">
              <a:spAutoFit/>
            </a:bodyPr>
            <a:p>
              <a:pPr marL="285750" indent="-285750">
                <a:lnSpc>
                  <a:spcPct val="150000"/>
                </a:lnSpc>
                <a:buFont typeface="Wingdings" panose="05000000000000000000" pitchFamily="2" charset="2"/>
                <a:buChar char="n"/>
              </a:pPr>
              <a:r>
                <a:rPr lang="en-US" altLang="zh-CN" sz="1800" dirty="0">
                  <a:latin typeface="微软雅黑" panose="020B0503020204020204" pitchFamily="34" charset="-122"/>
                  <a:ea typeface="微软雅黑" panose="020B0503020204020204" pitchFamily="34" charset="-122"/>
                </a:rPr>
                <a:t>They can’t be used if not tested within past 12 months.</a:t>
              </a:r>
              <a:endParaRPr lang="en-US" altLang="zh-CN" sz="18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过去</a:t>
              </a: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个月内没有进行绝缘测试的手套不得使用</a:t>
              </a:r>
              <a:endParaRPr lang="zh-CN" altLang="en-US" sz="1800" dirty="0">
                <a:latin typeface="微软雅黑" panose="020B0503020204020204" pitchFamily="34" charset="-122"/>
                <a:ea typeface="微软雅黑" panose="020B0503020204020204" pitchFamily="34" charset="-122"/>
              </a:endParaRPr>
            </a:p>
          </p:txBody>
        </p:sp>
        <p:sp>
          <p:nvSpPr>
            <p:cNvPr id="70662" name="Text Box 7"/>
            <p:cNvSpPr txBox="1"/>
            <p:nvPr/>
          </p:nvSpPr>
          <p:spPr>
            <a:xfrm>
              <a:off x="2978" y="8985"/>
              <a:ext cx="10942" cy="1548"/>
            </a:xfrm>
            <a:prstGeom prst="rect">
              <a:avLst/>
            </a:prstGeom>
            <a:noFill/>
            <a:ln w="9525">
              <a:noFill/>
            </a:ln>
          </p:spPr>
          <p:txBody>
            <a:bodyPr anchor="t" anchorCtr="0">
              <a:spAutoFit/>
            </a:bodyPr>
            <a:p>
              <a:pPr marL="285750" indent="-285750">
                <a:lnSpc>
                  <a:spcPct val="150000"/>
                </a:lnSpc>
                <a:buFont typeface="Wingdings" panose="05000000000000000000" pitchFamily="2" charset="2"/>
                <a:buChar char="n"/>
              </a:pPr>
              <a:r>
                <a:rPr lang="en-US" altLang="zh-CN" sz="1800" dirty="0">
                  <a:latin typeface="微软雅黑" panose="020B0503020204020204" pitchFamily="34" charset="-122"/>
                  <a:ea typeface="微软雅黑" panose="020B0503020204020204" pitchFamily="34" charset="-122"/>
                </a:rPr>
                <a:t>Check for obvious signs of wear or holes before using.</a:t>
              </a:r>
              <a:endParaRPr lang="en-US" altLang="zh-CN" sz="18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使用前检查有无明显的破损或漏洞</a:t>
              </a:r>
              <a:endParaRPr lang="zh-CN" altLang="en-US" sz="1800" dirty="0">
                <a:latin typeface="微软雅黑" panose="020B0503020204020204" pitchFamily="34" charset="-122"/>
                <a:ea typeface="微软雅黑" panose="020B0503020204020204" pitchFamily="34" charset="-122"/>
              </a:endParaRPr>
            </a:p>
          </p:txBody>
        </p:sp>
        <p:pic>
          <p:nvPicPr>
            <p:cNvPr id="70663" name="Picture 8" descr="npo00003b"/>
            <p:cNvPicPr>
              <a:picLocks noChangeAspect="1"/>
            </p:cNvPicPr>
            <p:nvPr/>
          </p:nvPicPr>
          <p:blipFill>
            <a:blip r:embed="rId1"/>
            <a:stretch>
              <a:fillRect/>
            </a:stretch>
          </p:blipFill>
          <p:spPr>
            <a:xfrm>
              <a:off x="12027" y="3560"/>
              <a:ext cx="4067" cy="4352"/>
            </a:xfrm>
            <a:prstGeom prst="rect">
              <a:avLst/>
            </a:prstGeom>
            <a:noFill/>
            <a:ln w="9525">
              <a:noFill/>
            </a:ln>
          </p:spPr>
        </p:pic>
      </p:grpSp>
      <p:sp>
        <p:nvSpPr>
          <p:cNvPr id="136201" name="Text Box 9"/>
          <p:cNvSpPr txBox="1">
            <a:spLocks noChangeArrowheads="1"/>
          </p:cNvSpPr>
          <p:nvPr/>
        </p:nvSpPr>
        <p:spPr bwMode="auto">
          <a:xfrm>
            <a:off x="2433638" y="954088"/>
            <a:ext cx="73247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CERTIFIED LINEMAN’S GLOVES</a:t>
            </a:r>
            <a:r>
              <a:rPr kumimoji="0" lang="zh-CN" altLang="en-US"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高压绝缘手套</a:t>
            </a:r>
            <a:endParaRPr kumimoji="0" lang="zh-CN" altLang="en-US"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Rectangle 8"/>
          <p:cNvSpPr>
            <a:spLocks noChangeArrowheads="1"/>
          </p:cNvSpPr>
          <p:nvPr/>
        </p:nvSpPr>
        <p:spPr bwMode="auto">
          <a:xfrm>
            <a:off x="3124200" y="152400"/>
            <a:ext cx="6096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Personal Protective Equipment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劳保用品</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400" name="Rectangle 14"/>
          <p:cNvSpPr>
            <a:spLocks noChangeArrowheads="1"/>
          </p:cNvSpPr>
          <p:nvPr/>
        </p:nvSpPr>
        <p:spPr bwMode="auto">
          <a:xfrm>
            <a:off x="4114800" y="152400"/>
            <a:ext cx="4019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Glove Limitations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手套限制</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71682" name="组合 1"/>
          <p:cNvGrpSpPr/>
          <p:nvPr/>
        </p:nvGrpSpPr>
        <p:grpSpPr>
          <a:xfrm>
            <a:off x="833438" y="1143000"/>
            <a:ext cx="10501312" cy="5021263"/>
            <a:chOff x="3270" y="1800"/>
            <a:chExt cx="12780" cy="7907"/>
          </a:xfrm>
        </p:grpSpPr>
        <p:sp>
          <p:nvSpPr>
            <p:cNvPr id="12" name="圆角矩形 11"/>
            <p:cNvSpPr/>
            <p:nvPr/>
          </p:nvSpPr>
          <p:spPr>
            <a:xfrm>
              <a:off x="3420" y="4654"/>
              <a:ext cx="12480" cy="1440"/>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3" name="圆角矩形 12"/>
            <p:cNvSpPr/>
            <p:nvPr/>
          </p:nvSpPr>
          <p:spPr>
            <a:xfrm>
              <a:off x="3270" y="4547"/>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1685" name="Text Box 4"/>
            <p:cNvSpPr txBox="1"/>
            <p:nvPr/>
          </p:nvSpPr>
          <p:spPr>
            <a:xfrm>
              <a:off x="3960" y="3590"/>
              <a:ext cx="6480" cy="580"/>
            </a:xfrm>
            <a:prstGeom prst="rect">
              <a:avLst/>
            </a:prstGeom>
            <a:noFill/>
            <a:ln w="9525">
              <a:noFill/>
            </a:ln>
          </p:spPr>
          <p:txBody>
            <a:bodyPr anchor="t" anchorCtr="0">
              <a:spAutoFit/>
            </a:bodyPr>
            <a:p>
              <a:pPr>
                <a:spcBef>
                  <a:spcPct val="50000"/>
                </a:spcBef>
              </a:pPr>
              <a:r>
                <a:rPr lang="zh-CN" altLang="en-US" sz="1800" dirty="0">
                  <a:latin typeface="微软雅黑" panose="020B0503020204020204" pitchFamily="34" charset="-122"/>
                  <a:ea typeface="微软雅黑" panose="020B0503020204020204" pitchFamily="34" charset="-122"/>
                </a:rPr>
                <a:t>手套可能绞入动设备当中</a:t>
              </a:r>
              <a:endParaRPr lang="zh-CN" altLang="en-US" sz="1800" dirty="0">
                <a:latin typeface="微软雅黑" panose="020B0503020204020204" pitchFamily="34" charset="-122"/>
                <a:ea typeface="微软雅黑" panose="020B0503020204020204" pitchFamily="34" charset="-122"/>
              </a:endParaRPr>
            </a:p>
          </p:txBody>
        </p:sp>
        <p:sp>
          <p:nvSpPr>
            <p:cNvPr id="71686" name="Text Box 6"/>
            <p:cNvSpPr txBox="1"/>
            <p:nvPr/>
          </p:nvSpPr>
          <p:spPr>
            <a:xfrm>
              <a:off x="4000" y="8970"/>
              <a:ext cx="9600" cy="580"/>
            </a:xfrm>
            <a:prstGeom prst="rect">
              <a:avLst/>
            </a:prstGeom>
            <a:noFill/>
            <a:ln w="9525">
              <a:noFill/>
            </a:ln>
          </p:spPr>
          <p:txBody>
            <a:bodyPr anchor="t" anchorCtr="0">
              <a:spAutoFit/>
            </a:bodyPr>
            <a:p>
              <a:pPr>
                <a:spcBef>
                  <a:spcPct val="50000"/>
                </a:spcBef>
              </a:pPr>
              <a:r>
                <a:rPr lang="zh-CN" altLang="en-US" sz="1800" dirty="0">
                  <a:latin typeface="微软雅黑" panose="020B0503020204020204" pitchFamily="34" charset="-122"/>
                  <a:ea typeface="微软雅黑" panose="020B0503020204020204" pitchFamily="34" charset="-122"/>
                </a:rPr>
                <a:t>若化学品渗入手套会带来更多问题</a:t>
              </a:r>
              <a:endParaRPr lang="zh-CN" altLang="en-US" sz="1800" dirty="0">
                <a:latin typeface="微软雅黑" panose="020B0503020204020204" pitchFamily="34" charset="-122"/>
                <a:ea typeface="微软雅黑" panose="020B0503020204020204" pitchFamily="34" charset="-122"/>
              </a:endParaRPr>
            </a:p>
          </p:txBody>
        </p:sp>
        <p:sp>
          <p:nvSpPr>
            <p:cNvPr id="9" name="圆角矩形 8"/>
            <p:cNvSpPr/>
            <p:nvPr/>
          </p:nvSpPr>
          <p:spPr>
            <a:xfrm>
              <a:off x="3420" y="1907"/>
              <a:ext cx="12480" cy="143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圆角矩形 9"/>
            <p:cNvSpPr/>
            <p:nvPr/>
          </p:nvSpPr>
          <p:spPr>
            <a:xfrm>
              <a:off x="3270" y="1800"/>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1689" name="矩形 1"/>
            <p:cNvSpPr/>
            <p:nvPr/>
          </p:nvSpPr>
          <p:spPr>
            <a:xfrm>
              <a:off x="3960" y="2173"/>
              <a:ext cx="8498"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Gloves can get caught in rotating machinery.</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1690" name="矩形 2"/>
            <p:cNvSpPr/>
            <p:nvPr/>
          </p:nvSpPr>
          <p:spPr>
            <a:xfrm>
              <a:off x="4000" y="4878"/>
              <a:ext cx="7703"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Some people are allergic to latex gloves.</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1691" name="矩形 3"/>
            <p:cNvSpPr/>
            <p:nvPr/>
          </p:nvSpPr>
          <p:spPr>
            <a:xfrm>
              <a:off x="4000" y="6255"/>
              <a:ext cx="3563" cy="580"/>
            </a:xfrm>
            <a:prstGeom prst="rect">
              <a:avLst/>
            </a:prstGeom>
            <a:noFill/>
            <a:ln w="9525">
              <a:noFill/>
            </a:ln>
          </p:spPr>
          <p:txBody>
            <a:bodyPr anchor="t" anchorCtr="0">
              <a:spAutoFit/>
            </a:bodyPr>
            <a:p>
              <a:pPr>
                <a:spcBef>
                  <a:spcPct val="50000"/>
                </a:spcBef>
              </a:pPr>
              <a:r>
                <a:rPr lang="zh-CN" altLang="en-US" sz="1800" dirty="0">
                  <a:latin typeface="微软雅黑" panose="020B0503020204020204" pitchFamily="34" charset="-122"/>
                  <a:ea typeface="微软雅黑" panose="020B0503020204020204" pitchFamily="34" charset="-122"/>
                </a:rPr>
                <a:t>有些人对胶手套过敏</a:t>
              </a:r>
              <a:endParaRPr lang="zh-CN" altLang="en-US" sz="1800" dirty="0">
                <a:latin typeface="微软雅黑" panose="020B0503020204020204" pitchFamily="34" charset="-122"/>
                <a:ea typeface="微软雅黑" panose="020B0503020204020204" pitchFamily="34" charset="-122"/>
              </a:endParaRPr>
            </a:p>
          </p:txBody>
        </p:sp>
        <p:sp>
          <p:nvSpPr>
            <p:cNvPr id="16" name="圆角矩形 15"/>
            <p:cNvSpPr/>
            <p:nvPr/>
          </p:nvSpPr>
          <p:spPr>
            <a:xfrm>
              <a:off x="3420" y="7361"/>
              <a:ext cx="12480" cy="1439"/>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7" name="圆角矩形 16"/>
            <p:cNvSpPr/>
            <p:nvPr/>
          </p:nvSpPr>
          <p:spPr>
            <a:xfrm>
              <a:off x="3270" y="7255"/>
              <a:ext cx="12780" cy="24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1694" name="矩形 4"/>
            <p:cNvSpPr/>
            <p:nvPr/>
          </p:nvSpPr>
          <p:spPr>
            <a:xfrm>
              <a:off x="3940" y="7360"/>
              <a:ext cx="11570"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Gloves can actually cause more problems if  chemicals get inside glove.</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2705" name="组合 3"/>
          <p:cNvGrpSpPr/>
          <p:nvPr/>
        </p:nvGrpSpPr>
        <p:grpSpPr>
          <a:xfrm>
            <a:off x="1060450" y="1338263"/>
            <a:ext cx="10302875" cy="4757737"/>
            <a:chOff x="3270" y="2107"/>
            <a:chExt cx="12780" cy="7493"/>
          </a:xfrm>
        </p:grpSpPr>
        <p:sp>
          <p:nvSpPr>
            <p:cNvPr id="2" name="圆角矩形 1"/>
            <p:cNvSpPr/>
            <p:nvPr/>
          </p:nvSpPr>
          <p:spPr>
            <a:xfrm>
              <a:off x="3420" y="2214"/>
              <a:ext cx="12480" cy="2106"/>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圆角矩形 2"/>
            <p:cNvSpPr/>
            <p:nvPr/>
          </p:nvSpPr>
          <p:spPr>
            <a:xfrm>
              <a:off x="3270" y="2107"/>
              <a:ext cx="12780" cy="36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2708" name="矩形 3"/>
            <p:cNvSpPr/>
            <p:nvPr/>
          </p:nvSpPr>
          <p:spPr>
            <a:xfrm>
              <a:off x="3960" y="2248"/>
              <a:ext cx="1164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Gloves can fail in conditions of extreme temperatures, high mechanical  force, high vibration or handling extremely harsh chemicals.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960" y="4353"/>
              <a:ext cx="1194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遇到极端温度，极大机械作用力，高度振荡或极强的化学品都可能导致手套失效</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3420" y="6347"/>
              <a:ext cx="12480" cy="2105"/>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a:xfrm>
              <a:off x="3270" y="6240"/>
              <a:ext cx="12780" cy="336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2712" name="矩形 7"/>
            <p:cNvSpPr/>
            <p:nvPr/>
          </p:nvSpPr>
          <p:spPr>
            <a:xfrm>
              <a:off x="3945" y="6318"/>
              <a:ext cx="1140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There are several types of chemical gloves. Be sure you know what type will protect you against the chemical you are handling. Refer to the MSDS.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930" y="8623"/>
              <a:ext cx="11055"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有各种防腐手套，使用时要正确选用，请参阅</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MSDS</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0" name="Rectangle 14"/>
          <p:cNvSpPr>
            <a:spLocks noChangeArrowheads="1"/>
          </p:cNvSpPr>
          <p:nvPr/>
        </p:nvSpPr>
        <p:spPr bwMode="auto">
          <a:xfrm>
            <a:off x="4191000" y="228600"/>
            <a:ext cx="40195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Glove Limitations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手套限制</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29" name="组合 1"/>
          <p:cNvGrpSpPr/>
          <p:nvPr/>
        </p:nvGrpSpPr>
        <p:grpSpPr>
          <a:xfrm>
            <a:off x="723900" y="1320800"/>
            <a:ext cx="10694988" cy="5043488"/>
            <a:chOff x="3359" y="2080"/>
            <a:chExt cx="12480" cy="7943"/>
          </a:xfrm>
        </p:grpSpPr>
        <p:sp>
          <p:nvSpPr>
            <p:cNvPr id="8" name="圆角矩形 7"/>
            <p:cNvSpPr/>
            <p:nvPr/>
          </p:nvSpPr>
          <p:spPr>
            <a:xfrm>
              <a:off x="3360" y="6621"/>
              <a:ext cx="12480" cy="3317"/>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73731" name="Picture 6" descr="npo00003f"/>
            <p:cNvPicPr>
              <a:picLocks noChangeAspect="1"/>
            </p:cNvPicPr>
            <p:nvPr/>
          </p:nvPicPr>
          <p:blipFill>
            <a:blip r:embed="rId1"/>
            <a:srcRect l="5974"/>
            <a:stretch>
              <a:fillRect/>
            </a:stretch>
          </p:blipFill>
          <p:spPr>
            <a:xfrm>
              <a:off x="4200" y="6795"/>
              <a:ext cx="4925" cy="2647"/>
            </a:xfrm>
            <a:prstGeom prst="rect">
              <a:avLst/>
            </a:prstGeom>
            <a:noFill/>
            <a:ln w="9525">
              <a:noFill/>
            </a:ln>
          </p:spPr>
        </p:pic>
        <p:pic>
          <p:nvPicPr>
            <p:cNvPr id="73732" name="Picture 7" descr="npo000041"/>
            <p:cNvPicPr>
              <a:picLocks noChangeAspect="1"/>
            </p:cNvPicPr>
            <p:nvPr/>
          </p:nvPicPr>
          <p:blipFill>
            <a:blip r:embed="rId2"/>
            <a:srcRect t="5646" b="4880"/>
            <a:stretch>
              <a:fillRect/>
            </a:stretch>
          </p:blipFill>
          <p:spPr>
            <a:xfrm>
              <a:off x="10272" y="6812"/>
              <a:ext cx="4680" cy="2630"/>
            </a:xfrm>
            <a:prstGeom prst="rect">
              <a:avLst/>
            </a:prstGeom>
            <a:noFill/>
            <a:ln w="9525">
              <a:noFill/>
            </a:ln>
          </p:spPr>
        </p:pic>
        <p:sp>
          <p:nvSpPr>
            <p:cNvPr id="73733" name="Text Box 8"/>
            <p:cNvSpPr txBox="1"/>
            <p:nvPr/>
          </p:nvSpPr>
          <p:spPr>
            <a:xfrm>
              <a:off x="4565" y="9443"/>
              <a:ext cx="4320" cy="580"/>
            </a:xfrm>
            <a:prstGeom prst="rect">
              <a:avLst/>
            </a:prstGeom>
            <a:noFill/>
            <a:ln w="9525">
              <a:noFill/>
            </a:ln>
          </p:spPr>
          <p:txBody>
            <a:bodyPr anchor="t" anchorCtr="0">
              <a:spAutoFit/>
            </a:bodyPr>
            <a:p>
              <a:pPr algn="ctr">
                <a:spcBef>
                  <a:spcPct val="50000"/>
                </a:spcBef>
              </a:pPr>
              <a:r>
                <a:rPr lang="en-US" altLang="zh-CN" sz="1800" dirty="0">
                  <a:solidFill>
                    <a:schemeClr val="bg1"/>
                  </a:solidFill>
                  <a:latin typeface="Arial" panose="020B0604020202020204" pitchFamily="34" charset="0"/>
                  <a:ea typeface="宋体" panose="02010600030101010101" pitchFamily="2" charset="-122"/>
                </a:rPr>
                <a:t>Too big </a:t>
              </a:r>
              <a:r>
                <a:rPr lang="zh-CN" altLang="en-US" sz="1800" dirty="0">
                  <a:solidFill>
                    <a:schemeClr val="bg1"/>
                  </a:solidFill>
                  <a:latin typeface="Arial" panose="020B0604020202020204" pitchFamily="34" charset="0"/>
                  <a:ea typeface="宋体" panose="02010600030101010101" pitchFamily="2" charset="-122"/>
                </a:rPr>
                <a:t>尺寸太大了</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73734" name="Text Box 9"/>
            <p:cNvSpPr txBox="1"/>
            <p:nvPr/>
          </p:nvSpPr>
          <p:spPr>
            <a:xfrm>
              <a:off x="11400" y="9368"/>
              <a:ext cx="3153" cy="580"/>
            </a:xfrm>
            <a:prstGeom prst="rect">
              <a:avLst/>
            </a:prstGeom>
            <a:noFill/>
            <a:ln w="9525">
              <a:noFill/>
            </a:ln>
          </p:spPr>
          <p:txBody>
            <a:bodyPr anchor="t" anchorCtr="0">
              <a:spAutoFit/>
            </a:bodyPr>
            <a:p>
              <a:pPr algn="ctr">
                <a:spcBef>
                  <a:spcPct val="50000"/>
                </a:spcBef>
              </a:pPr>
              <a:r>
                <a:rPr lang="en-US" altLang="zh-CN" sz="1800" dirty="0">
                  <a:solidFill>
                    <a:schemeClr val="bg1"/>
                  </a:solidFill>
                  <a:latin typeface="Arial" panose="020B0604020202020204" pitchFamily="34" charset="0"/>
                  <a:ea typeface="宋体" panose="02010600030101010101" pitchFamily="2" charset="-122"/>
                </a:rPr>
                <a:t>A better fit </a:t>
              </a:r>
              <a:r>
                <a:rPr lang="zh-CN" altLang="en-US" sz="1800" dirty="0">
                  <a:solidFill>
                    <a:schemeClr val="bg1"/>
                  </a:solidFill>
                  <a:latin typeface="Arial" panose="020B0604020202020204" pitchFamily="34" charset="0"/>
                  <a:ea typeface="宋体" panose="02010600030101010101" pitchFamily="2" charset="-122"/>
                </a:rPr>
                <a:t>差不多</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73735" name="Rectangle 11"/>
            <p:cNvSpPr/>
            <p:nvPr/>
          </p:nvSpPr>
          <p:spPr>
            <a:xfrm>
              <a:off x="3540" y="2080"/>
              <a:ext cx="12120" cy="4267"/>
            </a:xfrm>
            <a:prstGeom prst="rect">
              <a:avLst/>
            </a:prstGeom>
            <a:noFill/>
            <a:ln w="9525">
              <a:noFill/>
            </a:ln>
          </p:spPr>
          <p:txBody>
            <a:bodyPr anchor="t" anchorCtr="0"/>
            <a:p>
              <a:pPr marL="342900" indent="-342900">
                <a:spcBef>
                  <a:spcPct val="20000"/>
                </a:spcBef>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Wear only gloves that fit your hands.</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选用与手形匹配的手套</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Gloves that are too small can tire your hands</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手套太紧可能导致手部疲劳</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Gloves that are too large are clumsy to work with.</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手套太松可能工作时不方便</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Wearing gloves around moving equipment, shall be done with great caution. The glove may get caught and pull your hand into the machinery. </a:t>
              </a:r>
              <a:endParaRPr lang="en-US" altLang="zh-CN" dirty="0">
                <a:latin typeface="微软雅黑" panose="020B0503020204020204" pitchFamily="34" charset="-122"/>
                <a:ea typeface="微软雅黑" panose="020B0503020204020204" pitchFamily="34" charset="-122"/>
              </a:endParaRPr>
            </a:p>
            <a:p>
              <a:pPr marL="342900" indent="-342900">
                <a:spcBef>
                  <a:spcPct val="200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在动设备旁边戴手套要多加注意，手套可能被机器夹住连手一起拽入机器。</a:t>
              </a:r>
              <a:endParaRPr lang="zh-CN" altLang="en-US" dirty="0">
                <a:latin typeface="微软雅黑" panose="020B0503020204020204" pitchFamily="34" charset="-122"/>
                <a:ea typeface="微软雅黑" panose="020B0503020204020204" pitchFamily="34" charset="-122"/>
              </a:endParaRPr>
            </a:p>
          </p:txBody>
        </p:sp>
      </p:grpSp>
      <p:sp>
        <p:nvSpPr>
          <p:cNvPr id="60423" name="Rectangle 18"/>
          <p:cNvSpPr>
            <a:spLocks noChangeArrowheads="1"/>
          </p:cNvSpPr>
          <p:nvPr/>
        </p:nvSpPr>
        <p:spPr bwMode="auto">
          <a:xfrm>
            <a:off x="4724400" y="152400"/>
            <a:ext cx="3971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Glove Size &amp; Fit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手套尺寸</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6" name="Rectangle 14"/>
          <p:cNvSpPr>
            <a:spLocks noChangeArrowheads="1"/>
          </p:cNvSpPr>
          <p:nvPr/>
        </p:nvSpPr>
        <p:spPr bwMode="auto">
          <a:xfrm>
            <a:off x="3810000" y="228600"/>
            <a:ext cx="46355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Glove Use &amp; Care</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手套使用保养</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74754" name="组合 1"/>
          <p:cNvGrpSpPr/>
          <p:nvPr/>
        </p:nvGrpSpPr>
        <p:grpSpPr>
          <a:xfrm>
            <a:off x="855663" y="1258888"/>
            <a:ext cx="10707687" cy="4826000"/>
            <a:chOff x="3277" y="1982"/>
            <a:chExt cx="13283" cy="7600"/>
          </a:xfrm>
        </p:grpSpPr>
        <p:sp>
          <p:nvSpPr>
            <p:cNvPr id="13" name="圆角矩形 12"/>
            <p:cNvSpPr/>
            <p:nvPr/>
          </p:nvSpPr>
          <p:spPr>
            <a:xfrm>
              <a:off x="3429" y="6037"/>
              <a:ext cx="7620" cy="2106"/>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4" name="圆角矩形 13"/>
            <p:cNvSpPr/>
            <p:nvPr/>
          </p:nvSpPr>
          <p:spPr>
            <a:xfrm>
              <a:off x="3277" y="5930"/>
              <a:ext cx="13282" cy="36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12306" y="6037"/>
              <a:ext cx="3577" cy="3443"/>
            </a:xfrm>
            <a:prstGeom prst="roundRect">
              <a:avLst>
                <a:gd name="adj" fmla="val 4047"/>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 name="圆角矩形 7"/>
            <p:cNvSpPr/>
            <p:nvPr/>
          </p:nvSpPr>
          <p:spPr>
            <a:xfrm>
              <a:off x="11493" y="2151"/>
              <a:ext cx="4842" cy="3136"/>
            </a:xfrm>
            <a:prstGeom prst="roundRect">
              <a:avLst>
                <a:gd name="adj" fmla="val 4047"/>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4759" name="Text Box 6"/>
            <p:cNvSpPr txBox="1"/>
            <p:nvPr/>
          </p:nvSpPr>
          <p:spPr>
            <a:xfrm>
              <a:off x="3683" y="4528"/>
              <a:ext cx="7680" cy="798"/>
            </a:xfrm>
            <a:prstGeom prst="rect">
              <a:avLst/>
            </a:prstGeom>
            <a:noFill/>
            <a:ln w="9525">
              <a:noFill/>
            </a:ln>
          </p:spPr>
          <p:txBody>
            <a:bodyPr anchor="t" anchorCtr="0">
              <a:spAutoFit/>
            </a:bodyPr>
            <a:p>
              <a:pPr>
                <a:lnSpc>
                  <a:spcPct val="150000"/>
                </a:lnSpc>
                <a:spcBef>
                  <a:spcPct val="50000"/>
                </a:spcBef>
              </a:pPr>
              <a:r>
                <a:rPr lang="zh-CN" altLang="en-US" sz="1800" dirty="0">
                  <a:solidFill>
                    <a:srgbClr val="262626"/>
                  </a:solidFill>
                  <a:latin typeface="微软雅黑" panose="020B0503020204020204" pitchFamily="34" charset="-122"/>
                  <a:ea typeface="微软雅黑" panose="020B0503020204020204" pitchFamily="34" charset="-122"/>
                </a:rPr>
                <a:t>手套上有裂口，破洞及磨损缺陷应及时更换</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74760" name="Rectangle 7"/>
            <p:cNvSpPr/>
            <p:nvPr/>
          </p:nvSpPr>
          <p:spPr>
            <a:xfrm>
              <a:off x="3685" y="8590"/>
              <a:ext cx="6635" cy="580"/>
            </a:xfrm>
            <a:prstGeom prst="rect">
              <a:avLst/>
            </a:prstGeom>
            <a:noFill/>
            <a:ln w="9525">
              <a:noFill/>
            </a:ln>
          </p:spPr>
          <p:txBody>
            <a:bodyPr anchor="t" anchorCtr="0">
              <a:spAutoFit/>
            </a:bodyPr>
            <a:p>
              <a:pPr>
                <a:spcBef>
                  <a:spcPct val="50000"/>
                </a:spcBef>
              </a:pPr>
              <a:r>
                <a:rPr lang="zh-CN" altLang="en-US" sz="1800" dirty="0">
                  <a:latin typeface="微软雅黑" panose="020B0503020204020204" pitchFamily="34" charset="-122"/>
                  <a:ea typeface="微软雅黑" panose="020B0503020204020204" pitchFamily="34" charset="-122"/>
                </a:rPr>
                <a:t>确保手套长度符合工作要求</a:t>
              </a:r>
              <a:endParaRPr lang="zh-CN" altLang="en-US" sz="1800" dirty="0">
                <a:latin typeface="微软雅黑" panose="020B0503020204020204" pitchFamily="34" charset="-122"/>
                <a:ea typeface="微软雅黑" panose="020B0503020204020204" pitchFamily="34" charset="-122"/>
              </a:endParaRPr>
            </a:p>
          </p:txBody>
        </p:sp>
        <p:pic>
          <p:nvPicPr>
            <p:cNvPr id="74761" name="Picture 8" descr="npo000043"/>
            <p:cNvPicPr>
              <a:picLocks noChangeAspect="1"/>
            </p:cNvPicPr>
            <p:nvPr/>
          </p:nvPicPr>
          <p:blipFill>
            <a:blip r:embed="rId1"/>
            <a:stretch>
              <a:fillRect/>
            </a:stretch>
          </p:blipFill>
          <p:spPr>
            <a:xfrm>
              <a:off x="11752" y="2312"/>
              <a:ext cx="4320" cy="2715"/>
            </a:xfrm>
            <a:prstGeom prst="rect">
              <a:avLst/>
            </a:prstGeom>
            <a:noFill/>
            <a:ln w="9525">
              <a:noFill/>
            </a:ln>
          </p:spPr>
        </p:pic>
        <p:pic>
          <p:nvPicPr>
            <p:cNvPr id="74762" name="Picture 9" descr="npo000045"/>
            <p:cNvPicPr>
              <a:picLocks noChangeAspect="1"/>
            </p:cNvPicPr>
            <p:nvPr/>
          </p:nvPicPr>
          <p:blipFill>
            <a:blip r:embed="rId2"/>
            <a:stretch>
              <a:fillRect/>
            </a:stretch>
          </p:blipFill>
          <p:spPr>
            <a:xfrm>
              <a:off x="12515" y="6200"/>
              <a:ext cx="3115" cy="3115"/>
            </a:xfrm>
            <a:prstGeom prst="rect">
              <a:avLst/>
            </a:prstGeom>
            <a:noFill/>
            <a:ln w="9525">
              <a:noFill/>
            </a:ln>
          </p:spPr>
        </p:pic>
        <p:sp>
          <p:nvSpPr>
            <p:cNvPr id="10" name="圆角矩形 9"/>
            <p:cNvSpPr/>
            <p:nvPr/>
          </p:nvSpPr>
          <p:spPr>
            <a:xfrm>
              <a:off x="3429" y="2089"/>
              <a:ext cx="7620" cy="2106"/>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圆角矩形 10"/>
            <p:cNvSpPr/>
            <p:nvPr/>
          </p:nvSpPr>
          <p:spPr>
            <a:xfrm>
              <a:off x="3277" y="1982"/>
              <a:ext cx="13282" cy="3652"/>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4765" name="矩形 2"/>
            <p:cNvSpPr/>
            <p:nvPr/>
          </p:nvSpPr>
          <p:spPr>
            <a:xfrm>
              <a:off x="3660" y="2438"/>
              <a:ext cx="720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Replace gloves if they have cuts, tears, holes or defects.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4766" name="矩形 3"/>
            <p:cNvSpPr/>
            <p:nvPr/>
          </p:nvSpPr>
          <p:spPr>
            <a:xfrm>
              <a:off x="3808" y="6390"/>
              <a:ext cx="7240"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Make sure gloves are the right length for the job.</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5777" name="组合 1"/>
          <p:cNvGrpSpPr/>
          <p:nvPr/>
        </p:nvGrpSpPr>
        <p:grpSpPr>
          <a:xfrm>
            <a:off x="1219200" y="1295400"/>
            <a:ext cx="9931400" cy="5022850"/>
            <a:chOff x="3419" y="2290"/>
            <a:chExt cx="12480" cy="7909"/>
          </a:xfrm>
        </p:grpSpPr>
        <p:sp>
          <p:nvSpPr>
            <p:cNvPr id="9" name="圆角矩形 8"/>
            <p:cNvSpPr/>
            <p:nvPr/>
          </p:nvSpPr>
          <p:spPr>
            <a:xfrm>
              <a:off x="3420" y="6347"/>
              <a:ext cx="12480" cy="3853"/>
            </a:xfrm>
            <a:prstGeom prst="roundRect">
              <a:avLst>
                <a:gd name="adj" fmla="val 9003"/>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5779" name="Text Box 6"/>
            <p:cNvSpPr txBox="1"/>
            <p:nvPr/>
          </p:nvSpPr>
          <p:spPr>
            <a:xfrm>
              <a:off x="3465" y="2290"/>
              <a:ext cx="9275" cy="1452"/>
            </a:xfrm>
            <a:prstGeom prst="rect">
              <a:avLst/>
            </a:prstGeom>
            <a:noFill/>
            <a:ln w="9525">
              <a:noFill/>
            </a:ln>
          </p:spPr>
          <p:txBody>
            <a:bodyPr anchor="t" anchorCtr="0">
              <a:spAutoFit/>
            </a:bodyPr>
            <a:p>
              <a:pPr>
                <a:lnSpc>
                  <a:spcPct val="150000"/>
                </a:lnSpc>
              </a:pPr>
              <a:r>
                <a:rPr lang="en-US" altLang="zh-CN" sz="1800" b="1" dirty="0">
                  <a:solidFill>
                    <a:srgbClr val="262626"/>
                  </a:solidFill>
                  <a:latin typeface="微软雅黑" panose="020B0503020204020204" pitchFamily="34" charset="-122"/>
                  <a:ea typeface="微软雅黑" panose="020B0503020204020204" pitchFamily="34" charset="-122"/>
                </a:rPr>
                <a:t>Use the right glove for the job!</a:t>
              </a:r>
              <a:endParaRPr lang="en-US" altLang="zh-CN" sz="1800" b="1"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b="1" dirty="0">
                  <a:solidFill>
                    <a:srgbClr val="262626"/>
                  </a:solidFill>
                  <a:latin typeface="微软雅黑" panose="020B0503020204020204" pitchFamily="34" charset="-122"/>
                  <a:ea typeface="微软雅黑" panose="020B0503020204020204" pitchFamily="34" charset="-122"/>
                </a:rPr>
                <a:t>选用正确的手套进行作业！</a:t>
              </a:r>
              <a:endParaRPr lang="zh-CN" altLang="en-US" sz="1800" b="1" dirty="0">
                <a:solidFill>
                  <a:srgbClr val="262626"/>
                </a:solidFill>
                <a:latin typeface="微软雅黑" panose="020B0503020204020204" pitchFamily="34" charset="-122"/>
                <a:ea typeface="微软雅黑" panose="020B0503020204020204" pitchFamily="34" charset="-122"/>
              </a:endParaRPr>
            </a:p>
          </p:txBody>
        </p:sp>
        <p:sp>
          <p:nvSpPr>
            <p:cNvPr id="142343" name="Rectangle 7"/>
            <p:cNvSpPr>
              <a:spLocks noChangeArrowheads="1"/>
            </p:cNvSpPr>
            <p:nvPr/>
          </p:nvSpPr>
          <p:spPr bwMode="auto">
            <a:xfrm>
              <a:off x="3440" y="3935"/>
              <a:ext cx="11880" cy="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Don’t use fabric or leather gloves to handle liquid chemicals.</a:t>
              </a:r>
              <a:endParaRPr kumimoji="0" lang="en-US" altLang="zh-CN"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不要用布或革质的手套处理液态化学品</a:t>
              </a:r>
              <a:endParaRPr kumimoji="0" lang="zh-CN" altLang="en-US" sz="1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75781" name="Text Box 10"/>
            <p:cNvSpPr txBox="1"/>
            <p:nvPr/>
          </p:nvSpPr>
          <p:spPr>
            <a:xfrm>
              <a:off x="5128" y="9553"/>
              <a:ext cx="2975" cy="580"/>
            </a:xfrm>
            <a:prstGeom prst="rect">
              <a:avLst/>
            </a:prstGeom>
            <a:noFill/>
            <a:ln w="9525">
              <a:noFill/>
            </a:ln>
          </p:spPr>
          <p:txBody>
            <a:bodyPr anchor="t" anchorCtr="0">
              <a:spAutoFit/>
            </a:bodyPr>
            <a:p>
              <a:pPr algn="ctr">
                <a:spcBef>
                  <a:spcPct val="50000"/>
                </a:spcBef>
              </a:pPr>
              <a:r>
                <a:rPr lang="en-US" altLang="zh-CN" sz="1800" dirty="0">
                  <a:solidFill>
                    <a:schemeClr val="bg1"/>
                  </a:solidFill>
                  <a:latin typeface="Verdana" panose="020B0604030504040204" pitchFamily="34" charset="0"/>
                  <a:ea typeface="宋体" panose="02010600030101010101" pitchFamily="2" charset="-122"/>
                </a:rPr>
                <a:t>No!</a:t>
              </a:r>
              <a:r>
                <a:rPr lang="zh-CN" altLang="en-US" sz="1800" dirty="0">
                  <a:solidFill>
                    <a:schemeClr val="bg1"/>
                  </a:solidFill>
                  <a:latin typeface="Verdana" panose="020B0604030504040204" pitchFamily="34" charset="0"/>
                  <a:ea typeface="宋体" panose="02010600030101010101" pitchFamily="2" charset="-122"/>
                </a:rPr>
                <a:t>不行</a:t>
              </a:r>
              <a:endParaRPr lang="zh-CN" altLang="en-US" sz="1800" dirty="0">
                <a:solidFill>
                  <a:schemeClr val="bg1"/>
                </a:solidFill>
                <a:latin typeface="Verdana" panose="020B0604030504040204" pitchFamily="34" charset="0"/>
                <a:ea typeface="宋体" panose="02010600030101010101" pitchFamily="2" charset="-122"/>
              </a:endParaRPr>
            </a:p>
          </p:txBody>
        </p:sp>
        <p:sp>
          <p:nvSpPr>
            <p:cNvPr id="75782" name="Text Box 11"/>
            <p:cNvSpPr txBox="1"/>
            <p:nvPr/>
          </p:nvSpPr>
          <p:spPr>
            <a:xfrm>
              <a:off x="11400" y="9545"/>
              <a:ext cx="2280" cy="580"/>
            </a:xfrm>
            <a:prstGeom prst="rect">
              <a:avLst/>
            </a:prstGeom>
            <a:noFill/>
            <a:ln w="9525">
              <a:noFill/>
            </a:ln>
          </p:spPr>
          <p:txBody>
            <a:bodyPr anchor="t" anchorCtr="0">
              <a:spAutoFit/>
            </a:bodyPr>
            <a:p>
              <a:pPr algn="ctr">
                <a:spcBef>
                  <a:spcPct val="50000"/>
                </a:spcBef>
              </a:pPr>
              <a:r>
                <a:rPr lang="en-US" altLang="zh-CN" sz="1800" dirty="0">
                  <a:solidFill>
                    <a:schemeClr val="bg1"/>
                  </a:solidFill>
                  <a:latin typeface="Verdana" panose="020B0604030504040204" pitchFamily="34" charset="0"/>
                  <a:ea typeface="宋体" panose="02010600030101010101" pitchFamily="2" charset="-122"/>
                </a:rPr>
                <a:t>Yes!</a:t>
              </a:r>
              <a:r>
                <a:rPr lang="zh-CN" altLang="en-US" sz="1800" dirty="0">
                  <a:solidFill>
                    <a:schemeClr val="bg1"/>
                  </a:solidFill>
                  <a:latin typeface="Verdana" panose="020B0604030504040204" pitchFamily="34" charset="0"/>
                  <a:ea typeface="宋体" panose="02010600030101010101" pitchFamily="2" charset="-122"/>
                </a:rPr>
                <a:t>行</a:t>
              </a:r>
              <a:endParaRPr lang="zh-CN" altLang="en-US" sz="1800" dirty="0">
                <a:solidFill>
                  <a:schemeClr val="bg1"/>
                </a:solidFill>
                <a:latin typeface="Verdana" panose="020B0604030504040204" pitchFamily="34" charset="0"/>
                <a:ea typeface="宋体" panose="02010600030101010101" pitchFamily="2" charset="-122"/>
              </a:endParaRPr>
            </a:p>
          </p:txBody>
        </p:sp>
        <p:pic>
          <p:nvPicPr>
            <p:cNvPr id="75783" name="Picture 8" descr="npo000047"/>
            <p:cNvPicPr>
              <a:picLocks noChangeAspect="1"/>
            </p:cNvPicPr>
            <p:nvPr/>
          </p:nvPicPr>
          <p:blipFill>
            <a:blip r:embed="rId1">
              <a:lum bright="12000"/>
            </a:blip>
            <a:stretch>
              <a:fillRect/>
            </a:stretch>
          </p:blipFill>
          <p:spPr>
            <a:xfrm>
              <a:off x="4980" y="6655"/>
              <a:ext cx="3420" cy="2892"/>
            </a:xfrm>
            <a:prstGeom prst="rect">
              <a:avLst/>
            </a:prstGeom>
            <a:noFill/>
            <a:ln w="9525">
              <a:noFill/>
            </a:ln>
          </p:spPr>
        </p:pic>
        <p:pic>
          <p:nvPicPr>
            <p:cNvPr id="75784" name="Picture 9" descr="npo000049"/>
            <p:cNvPicPr>
              <a:picLocks noChangeAspect="1"/>
            </p:cNvPicPr>
            <p:nvPr/>
          </p:nvPicPr>
          <p:blipFill>
            <a:blip r:embed="rId2">
              <a:lum bright="-12000"/>
            </a:blip>
            <a:stretch>
              <a:fillRect/>
            </a:stretch>
          </p:blipFill>
          <p:spPr>
            <a:xfrm>
              <a:off x="10560" y="6655"/>
              <a:ext cx="3505" cy="2892"/>
            </a:xfrm>
            <a:prstGeom prst="rect">
              <a:avLst/>
            </a:prstGeom>
            <a:noFill/>
            <a:ln w="9525">
              <a:noFill/>
            </a:ln>
          </p:spPr>
        </p:pic>
      </p:grpSp>
      <p:sp>
        <p:nvSpPr>
          <p:cNvPr id="10" name="Rectangle 14"/>
          <p:cNvSpPr>
            <a:spLocks noChangeArrowheads="1"/>
          </p:cNvSpPr>
          <p:nvPr/>
        </p:nvSpPr>
        <p:spPr bwMode="auto">
          <a:xfrm>
            <a:off x="3962400" y="152400"/>
            <a:ext cx="46355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Glove Use &amp; Care</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手套使用保养</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1" name="组合 1"/>
          <p:cNvGrpSpPr/>
          <p:nvPr/>
        </p:nvGrpSpPr>
        <p:grpSpPr>
          <a:xfrm>
            <a:off x="993775" y="1030288"/>
            <a:ext cx="10950575" cy="5126037"/>
            <a:chOff x="3188" y="1623"/>
            <a:chExt cx="13444" cy="8072"/>
          </a:xfrm>
        </p:grpSpPr>
        <p:sp>
          <p:nvSpPr>
            <p:cNvPr id="76802" name="Text Box 7"/>
            <p:cNvSpPr txBox="1"/>
            <p:nvPr/>
          </p:nvSpPr>
          <p:spPr>
            <a:xfrm>
              <a:off x="3195" y="1623"/>
              <a:ext cx="10570" cy="1452"/>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Chemical-resistant gloves are not totally “chemical-proof”</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防腐手套并非完全“防腐”</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76803" name="Text Box 8"/>
            <p:cNvSpPr txBox="1"/>
            <p:nvPr/>
          </p:nvSpPr>
          <p:spPr>
            <a:xfrm>
              <a:off x="3188" y="3198"/>
              <a:ext cx="10125" cy="1452"/>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Chemicals will eventually penetrate the gloves over time.</a:t>
              </a:r>
              <a:r>
                <a:rPr lang="zh-CN" altLang="en-US" sz="1800" dirty="0">
                  <a:solidFill>
                    <a:srgbClr val="262626"/>
                  </a:solidFill>
                  <a:latin typeface="微软雅黑" panose="020B0503020204020204" pitchFamily="34" charset="-122"/>
                  <a:ea typeface="微软雅黑" panose="020B0503020204020204" pitchFamily="34" charset="-122"/>
                </a:rPr>
                <a:t>过久接触化学品会至其渗入手套</a:t>
              </a:r>
              <a:endParaRPr lang="en-US" altLang="zh-CN" sz="1800" dirty="0">
                <a:solidFill>
                  <a:srgbClr val="262626"/>
                </a:solidFill>
                <a:latin typeface="微软雅黑" panose="020B0503020204020204" pitchFamily="34" charset="-122"/>
                <a:ea typeface="微软雅黑" panose="020B0503020204020204" pitchFamily="34" charset="-122"/>
              </a:endParaRPr>
            </a:p>
          </p:txBody>
        </p:sp>
        <p:sp>
          <p:nvSpPr>
            <p:cNvPr id="76804" name="Text Box 9"/>
            <p:cNvSpPr txBox="1"/>
            <p:nvPr/>
          </p:nvSpPr>
          <p:spPr>
            <a:xfrm>
              <a:off x="3195" y="4570"/>
              <a:ext cx="8295" cy="2107"/>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Chemicals will also break down (swell, crack or weaken) the glove material over time.</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过久接触化学品也会减弱手套的防护性能（发胀、裂纹或变软）</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76805" name="Text Box 10"/>
            <p:cNvSpPr txBox="1"/>
            <p:nvPr/>
          </p:nvSpPr>
          <p:spPr>
            <a:xfrm>
              <a:off x="3195" y="7475"/>
              <a:ext cx="10320" cy="1452"/>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In general, the thicker the glove, the more resistant it is to chemicals.</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总之，手套越厚，抗腐蚀能力越强</a:t>
              </a:r>
              <a:endParaRPr lang="zh-CN" altLang="en-US" sz="1800" dirty="0">
                <a:solidFill>
                  <a:srgbClr val="262626"/>
                </a:solidFill>
                <a:latin typeface="微软雅黑" panose="020B0503020204020204" pitchFamily="34" charset="-122"/>
                <a:ea typeface="微软雅黑" panose="020B0503020204020204" pitchFamily="34" charset="-122"/>
              </a:endParaRPr>
            </a:p>
          </p:txBody>
        </p:sp>
        <p:pic>
          <p:nvPicPr>
            <p:cNvPr id="76806" name="Picture 11" descr="j0211482"/>
            <p:cNvPicPr>
              <a:picLocks noChangeAspect="1"/>
            </p:cNvPicPr>
            <p:nvPr/>
          </p:nvPicPr>
          <p:blipFill>
            <a:blip r:embed="rId1"/>
            <a:srcRect b="14023"/>
            <a:stretch>
              <a:fillRect/>
            </a:stretch>
          </p:blipFill>
          <p:spPr>
            <a:xfrm>
              <a:off x="14112" y="3250"/>
              <a:ext cx="2520" cy="3600"/>
            </a:xfrm>
            <a:prstGeom prst="rect">
              <a:avLst/>
            </a:prstGeom>
            <a:noFill/>
            <a:ln w="9525">
              <a:noFill/>
            </a:ln>
          </p:spPr>
        </p:pic>
        <p:sp>
          <p:nvSpPr>
            <p:cNvPr id="76807" name="AutoShape 12"/>
            <p:cNvSpPr/>
            <p:nvPr/>
          </p:nvSpPr>
          <p:spPr>
            <a:xfrm>
              <a:off x="12672" y="4450"/>
              <a:ext cx="1292" cy="865"/>
            </a:xfrm>
            <a:prstGeom prst="rightArrow">
              <a:avLst>
                <a:gd name="adj1" fmla="val 50000"/>
                <a:gd name="adj2" fmla="val 37334"/>
              </a:avLst>
            </a:prstGeom>
            <a:solidFill>
              <a:srgbClr val="FFCCCC"/>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76808" name="Line 13"/>
            <p:cNvSpPr/>
            <p:nvPr/>
          </p:nvSpPr>
          <p:spPr>
            <a:xfrm flipH="1">
              <a:off x="12552" y="3610"/>
              <a:ext cx="2" cy="2702"/>
            </a:xfrm>
            <a:prstGeom prst="line">
              <a:avLst/>
            </a:prstGeom>
            <a:ln w="38100" cap="flat" cmpd="sng">
              <a:solidFill>
                <a:schemeClr val="tx1"/>
              </a:solidFill>
              <a:prstDash val="solid"/>
              <a:round/>
              <a:headEnd type="none" w="med" len="med"/>
              <a:tailEnd type="none" w="med" len="med"/>
            </a:ln>
          </p:spPr>
        </p:sp>
        <p:sp>
          <p:nvSpPr>
            <p:cNvPr id="76809" name="AutoShape 14"/>
            <p:cNvSpPr/>
            <p:nvPr/>
          </p:nvSpPr>
          <p:spPr>
            <a:xfrm>
              <a:off x="10992" y="4450"/>
              <a:ext cx="1440" cy="865"/>
            </a:xfrm>
            <a:prstGeom prst="rightArrow">
              <a:avLst>
                <a:gd name="adj1" fmla="val 50000"/>
                <a:gd name="adj2" fmla="val 41610"/>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76810" name="Text Box 15"/>
            <p:cNvSpPr txBox="1"/>
            <p:nvPr/>
          </p:nvSpPr>
          <p:spPr>
            <a:xfrm>
              <a:off x="10925" y="8528"/>
              <a:ext cx="4790" cy="1113"/>
            </a:xfrm>
            <a:prstGeom prst="rect">
              <a:avLst/>
            </a:prstGeom>
            <a:noFill/>
            <a:ln w="9525">
              <a:noFill/>
            </a:ln>
          </p:spPr>
          <p:txBody>
            <a:bodyPr anchor="t" anchorCtr="0">
              <a:spAutoFit/>
            </a:bodyPr>
            <a:p>
              <a:pPr>
                <a:spcBef>
                  <a:spcPct val="50000"/>
                </a:spcBef>
              </a:pPr>
              <a:r>
                <a:rPr lang="en-US" altLang="zh-CN" b="1" u="sng" dirty="0">
                  <a:solidFill>
                    <a:srgbClr val="FF0000"/>
                  </a:solidFill>
                  <a:latin typeface="Verdana" panose="020B0604030504040204" pitchFamily="34" charset="0"/>
                  <a:ea typeface="宋体" panose="02010600030101010101" pitchFamily="2" charset="-122"/>
                </a:rPr>
                <a:t>Thick</a:t>
              </a:r>
              <a:r>
                <a:rPr lang="en-US" altLang="zh-CN" b="1" dirty="0">
                  <a:solidFill>
                    <a:srgbClr val="FF0000"/>
                  </a:solidFill>
                  <a:latin typeface="Verdana" panose="020B0604030504040204" pitchFamily="34" charset="0"/>
                  <a:ea typeface="宋体" panose="02010600030101010101" pitchFamily="2" charset="-122"/>
                </a:rPr>
                <a:t> is better than </a:t>
              </a:r>
              <a:r>
                <a:rPr lang="en-US" altLang="zh-CN" b="1" u="sng" dirty="0">
                  <a:solidFill>
                    <a:srgbClr val="FF0000"/>
                  </a:solidFill>
                  <a:latin typeface="Verdana" panose="020B0604030504040204" pitchFamily="34" charset="0"/>
                  <a:ea typeface="宋体" panose="02010600030101010101" pitchFamily="2" charset="-122"/>
                </a:rPr>
                <a:t>Thin</a:t>
              </a:r>
              <a:endParaRPr lang="en-US" altLang="zh-CN" b="1" u="sng" dirty="0">
                <a:solidFill>
                  <a:srgbClr val="FF0000"/>
                </a:solidFill>
                <a:latin typeface="Verdana" panose="020B0604030504040204" pitchFamily="34" charset="0"/>
                <a:ea typeface="宋体" panose="02010600030101010101" pitchFamily="2" charset="-122"/>
              </a:endParaRPr>
            </a:p>
            <a:p>
              <a:pPr>
                <a:spcBef>
                  <a:spcPct val="50000"/>
                </a:spcBef>
              </a:pPr>
              <a:r>
                <a:rPr lang="zh-CN" altLang="en-US" b="1" u="sng" dirty="0">
                  <a:solidFill>
                    <a:srgbClr val="FF0000"/>
                  </a:solidFill>
                  <a:latin typeface="Verdana" panose="020B0604030504040204" pitchFamily="34" charset="0"/>
                  <a:ea typeface="宋体" panose="02010600030101010101" pitchFamily="2" charset="-122"/>
                </a:rPr>
                <a:t>厚比薄好</a:t>
              </a:r>
              <a:endParaRPr lang="zh-CN" altLang="en-US" b="1" u="sng" dirty="0">
                <a:solidFill>
                  <a:srgbClr val="FF0000"/>
                </a:solidFill>
                <a:latin typeface="Verdana" panose="020B0604030504040204" pitchFamily="34" charset="0"/>
                <a:ea typeface="宋体" panose="02010600030101010101" pitchFamily="2" charset="-122"/>
              </a:endParaRPr>
            </a:p>
          </p:txBody>
        </p:sp>
        <p:sp>
          <p:nvSpPr>
            <p:cNvPr id="76811" name="Line 16"/>
            <p:cNvSpPr/>
            <p:nvPr/>
          </p:nvSpPr>
          <p:spPr>
            <a:xfrm>
              <a:off x="10445" y="8047"/>
              <a:ext cx="0" cy="1647"/>
            </a:xfrm>
            <a:prstGeom prst="line">
              <a:avLst/>
            </a:prstGeom>
            <a:ln w="76200" cap="flat" cmpd="sng">
              <a:solidFill>
                <a:schemeClr val="tx1"/>
              </a:solidFill>
              <a:prstDash val="solid"/>
              <a:round/>
              <a:headEnd type="none" w="med" len="med"/>
              <a:tailEnd type="none" w="med" len="med"/>
            </a:ln>
          </p:spPr>
        </p:sp>
        <p:sp>
          <p:nvSpPr>
            <p:cNvPr id="76812" name="Line 17"/>
            <p:cNvSpPr/>
            <p:nvPr/>
          </p:nvSpPr>
          <p:spPr>
            <a:xfrm>
              <a:off x="16085" y="8047"/>
              <a:ext cx="7" cy="1520"/>
            </a:xfrm>
            <a:prstGeom prst="line">
              <a:avLst/>
            </a:prstGeom>
            <a:ln w="9525" cap="flat" cmpd="sng">
              <a:solidFill>
                <a:schemeClr val="tx1"/>
              </a:solidFill>
              <a:prstDash val="solid"/>
              <a:round/>
              <a:headEnd type="none" w="med" len="med"/>
              <a:tailEnd type="none" w="med" len="med"/>
            </a:ln>
          </p:spPr>
        </p:sp>
        <p:sp>
          <p:nvSpPr>
            <p:cNvPr id="76813" name="Line 18"/>
            <p:cNvSpPr/>
            <p:nvPr/>
          </p:nvSpPr>
          <p:spPr>
            <a:xfrm flipH="1" flipV="1">
              <a:off x="10445" y="8887"/>
              <a:ext cx="577" cy="0"/>
            </a:xfrm>
            <a:prstGeom prst="line">
              <a:avLst/>
            </a:prstGeom>
            <a:ln w="9525" cap="flat" cmpd="sng">
              <a:solidFill>
                <a:schemeClr val="tx1"/>
              </a:solidFill>
              <a:prstDash val="solid"/>
              <a:round/>
              <a:headEnd type="none" w="med" len="med"/>
              <a:tailEnd type="triangle" w="med" len="med"/>
            </a:ln>
          </p:spPr>
        </p:sp>
        <p:sp>
          <p:nvSpPr>
            <p:cNvPr id="76814" name="Line 19"/>
            <p:cNvSpPr/>
            <p:nvPr/>
          </p:nvSpPr>
          <p:spPr>
            <a:xfrm flipV="1">
              <a:off x="15485" y="8887"/>
              <a:ext cx="642" cy="0"/>
            </a:xfrm>
            <a:prstGeom prst="line">
              <a:avLst/>
            </a:prstGeom>
            <a:ln w="9525" cap="flat" cmpd="sng">
              <a:solidFill>
                <a:schemeClr val="tx1"/>
              </a:solidFill>
              <a:prstDash val="solid"/>
              <a:round/>
              <a:headEnd type="none" w="med" len="med"/>
              <a:tailEnd type="triangle" w="med" len="med"/>
            </a:ln>
          </p:spPr>
        </p:sp>
      </p:grpSp>
      <p:sp>
        <p:nvSpPr>
          <p:cNvPr id="65551" name="Rectangle 22"/>
          <p:cNvSpPr>
            <a:spLocks noChangeArrowheads="1"/>
          </p:cNvSpPr>
          <p:nvPr/>
        </p:nvSpPr>
        <p:spPr bwMode="auto">
          <a:xfrm>
            <a:off x="3200400" y="152400"/>
            <a:ext cx="54832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Chemical Resistant Gloves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防腐手套</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5" name="组合 1"/>
          <p:cNvGrpSpPr/>
          <p:nvPr/>
        </p:nvGrpSpPr>
        <p:grpSpPr>
          <a:xfrm>
            <a:off x="1282700" y="1201738"/>
            <a:ext cx="9972675" cy="5092700"/>
            <a:chOff x="3000" y="1892"/>
            <a:chExt cx="13050" cy="8021"/>
          </a:xfrm>
        </p:grpSpPr>
        <p:sp>
          <p:nvSpPr>
            <p:cNvPr id="9" name="圆角矩形 8"/>
            <p:cNvSpPr/>
            <p:nvPr/>
          </p:nvSpPr>
          <p:spPr>
            <a:xfrm>
              <a:off x="12128" y="6136"/>
              <a:ext cx="3922" cy="3778"/>
            </a:xfrm>
            <a:prstGeom prst="roundRect">
              <a:avLst>
                <a:gd name="adj" fmla="val 556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 name="圆角矩形 7"/>
            <p:cNvSpPr/>
            <p:nvPr/>
          </p:nvSpPr>
          <p:spPr>
            <a:xfrm>
              <a:off x="12128" y="1892"/>
              <a:ext cx="3922" cy="4062"/>
            </a:xfrm>
            <a:prstGeom prst="roundRect">
              <a:avLst>
                <a:gd name="adj" fmla="val 556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7828" name="Text Box 6"/>
            <p:cNvSpPr txBox="1"/>
            <p:nvPr/>
          </p:nvSpPr>
          <p:spPr>
            <a:xfrm>
              <a:off x="3000" y="2553"/>
              <a:ext cx="9360" cy="1452"/>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No single glove material will protect against all chemicals.</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没有任何一种材料可以单独抵挡所有化学品</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77829" name="Text Box 7"/>
            <p:cNvSpPr txBox="1"/>
            <p:nvPr/>
          </p:nvSpPr>
          <p:spPr>
            <a:xfrm>
              <a:off x="3000" y="4745"/>
              <a:ext cx="8640" cy="1452"/>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Gloves are selected according to the type of chemical.</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不同的化学品要选用不同的手套</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77830" name="Text Box 8"/>
            <p:cNvSpPr txBox="1"/>
            <p:nvPr/>
          </p:nvSpPr>
          <p:spPr>
            <a:xfrm>
              <a:off x="3000" y="6858"/>
              <a:ext cx="9158" cy="2107"/>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Good chemical gloves are made of Viton®, butyl, nitrile, neoprene, or PVC or combinations of these.</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好的防腐手套是由聚氯乙烯、氯丁橡胶等制成或合成的</a:t>
              </a:r>
              <a:endParaRPr lang="zh-CN" altLang="en-US" sz="1800" dirty="0">
                <a:solidFill>
                  <a:srgbClr val="262626"/>
                </a:solidFill>
                <a:latin typeface="微软雅黑" panose="020B0503020204020204" pitchFamily="34" charset="-122"/>
                <a:ea typeface="微软雅黑" panose="020B0503020204020204" pitchFamily="34" charset="-122"/>
              </a:endParaRPr>
            </a:p>
          </p:txBody>
        </p:sp>
        <p:pic>
          <p:nvPicPr>
            <p:cNvPr id="77831" name="Picture 9" descr="Product Picture"/>
            <p:cNvPicPr>
              <a:picLocks noChangeAspect="1"/>
            </p:cNvPicPr>
            <p:nvPr/>
          </p:nvPicPr>
          <p:blipFill>
            <a:blip r:embed="rId1"/>
            <a:stretch>
              <a:fillRect/>
            </a:stretch>
          </p:blipFill>
          <p:spPr>
            <a:xfrm>
              <a:off x="12360" y="2155"/>
              <a:ext cx="3472" cy="3472"/>
            </a:xfrm>
            <a:prstGeom prst="rect">
              <a:avLst/>
            </a:prstGeom>
            <a:noFill/>
            <a:ln w="9525">
              <a:noFill/>
            </a:ln>
          </p:spPr>
        </p:pic>
        <p:pic>
          <p:nvPicPr>
            <p:cNvPr id="77832" name="Picture 10" descr="Product Picture"/>
            <p:cNvPicPr>
              <a:picLocks noChangeAspect="1"/>
            </p:cNvPicPr>
            <p:nvPr/>
          </p:nvPicPr>
          <p:blipFill>
            <a:blip r:embed="rId2"/>
            <a:stretch>
              <a:fillRect/>
            </a:stretch>
          </p:blipFill>
          <p:spPr>
            <a:xfrm>
              <a:off x="12360" y="6360"/>
              <a:ext cx="3475" cy="3312"/>
            </a:xfrm>
            <a:prstGeom prst="rect">
              <a:avLst/>
            </a:prstGeom>
            <a:noFill/>
            <a:ln w="9525">
              <a:noFill/>
            </a:ln>
          </p:spPr>
        </p:pic>
      </p:grpSp>
      <p:sp>
        <p:nvSpPr>
          <p:cNvPr id="10" name="Rectangle 22"/>
          <p:cNvSpPr>
            <a:spLocks noChangeArrowheads="1"/>
          </p:cNvSpPr>
          <p:nvPr/>
        </p:nvSpPr>
        <p:spPr bwMode="auto">
          <a:xfrm>
            <a:off x="3276600" y="80963"/>
            <a:ext cx="54832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Chemical Resistant Gloves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防腐手套</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8849" name="组合 1"/>
          <p:cNvGrpSpPr/>
          <p:nvPr/>
        </p:nvGrpSpPr>
        <p:grpSpPr>
          <a:xfrm>
            <a:off x="715963" y="1636713"/>
            <a:ext cx="10798175" cy="4511675"/>
            <a:chOff x="3000" y="2578"/>
            <a:chExt cx="13320" cy="7104"/>
          </a:xfrm>
        </p:grpSpPr>
        <p:sp>
          <p:nvSpPr>
            <p:cNvPr id="10" name="圆角矩形 9"/>
            <p:cNvSpPr/>
            <p:nvPr/>
          </p:nvSpPr>
          <p:spPr>
            <a:xfrm>
              <a:off x="12869" y="6335"/>
              <a:ext cx="3442" cy="3347"/>
            </a:xfrm>
            <a:prstGeom prst="roundRect">
              <a:avLst>
                <a:gd name="adj" fmla="val 556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圆角矩形 8"/>
            <p:cNvSpPr/>
            <p:nvPr/>
          </p:nvSpPr>
          <p:spPr>
            <a:xfrm>
              <a:off x="12877" y="2840"/>
              <a:ext cx="3443" cy="3347"/>
            </a:xfrm>
            <a:prstGeom prst="roundRect">
              <a:avLst>
                <a:gd name="adj" fmla="val 5561"/>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8852" name="Text Box 6"/>
            <p:cNvSpPr txBox="1"/>
            <p:nvPr/>
          </p:nvSpPr>
          <p:spPr>
            <a:xfrm>
              <a:off x="3085" y="2578"/>
              <a:ext cx="9840" cy="2107"/>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You should know what chemical  you are handling and how long the gloves will keep the chemical out.</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应该事先了解所接触的具体化学品名及手套的防护时间限制</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146439" name="Text Box 7"/>
            <p:cNvSpPr txBox="1">
              <a:spLocks noChangeArrowheads="1"/>
            </p:cNvSpPr>
            <p:nvPr/>
          </p:nvSpPr>
          <p:spPr bwMode="auto">
            <a:xfrm>
              <a:off x="3000" y="4878"/>
              <a:ext cx="8908"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eaLnBrk="1" hangingPunct="1">
                <a:lnSpc>
                  <a:spcPct val="150000"/>
                </a:lnSpc>
                <a:spcBef>
                  <a:spcPts val="0"/>
                </a:spcBef>
                <a:defRPr sz="1800">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Throw away gloves whenever degradation is visible or you know chemicals have leaked inside.</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发现破损立即更换，或感觉有渗漏时立即更换</a:t>
              </a:r>
              <a:endPar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46440" name="Rectangle 8"/>
            <p:cNvSpPr>
              <a:spLocks noChangeArrowheads="1"/>
            </p:cNvSpPr>
            <p:nvPr/>
          </p:nvSpPr>
          <p:spPr bwMode="auto">
            <a:xfrm>
              <a:off x="3000" y="7200"/>
              <a:ext cx="10165"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When handling highly toxic chemicals, two layers of chemical-resistant gloves can provide additional protection.</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处理剧毒化学品时可用双层防腐手套，双重防护</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78855" name="Picture 10" descr="npo000053"/>
            <p:cNvPicPr>
              <a:picLocks noChangeAspect="1"/>
            </p:cNvPicPr>
            <p:nvPr/>
          </p:nvPicPr>
          <p:blipFill>
            <a:blip r:embed="rId1"/>
            <a:srcRect l="10017" r="5832" b="8969"/>
            <a:stretch>
              <a:fillRect/>
            </a:stretch>
          </p:blipFill>
          <p:spPr>
            <a:xfrm>
              <a:off x="13105" y="3102"/>
              <a:ext cx="2970" cy="2847"/>
            </a:xfrm>
            <a:prstGeom prst="rect">
              <a:avLst/>
            </a:prstGeom>
            <a:noFill/>
            <a:ln w="9525">
              <a:noFill/>
            </a:ln>
          </p:spPr>
        </p:pic>
        <p:pic>
          <p:nvPicPr>
            <p:cNvPr id="78856" name="Picture 11" descr="npo000055"/>
            <p:cNvPicPr>
              <a:picLocks noChangeAspect="1"/>
            </p:cNvPicPr>
            <p:nvPr/>
          </p:nvPicPr>
          <p:blipFill>
            <a:blip r:embed="rId2"/>
            <a:srcRect l="20747" t="1984" r="10396"/>
            <a:stretch>
              <a:fillRect/>
            </a:stretch>
          </p:blipFill>
          <p:spPr>
            <a:xfrm>
              <a:off x="13090" y="6480"/>
              <a:ext cx="2965" cy="3057"/>
            </a:xfrm>
            <a:prstGeom prst="rect">
              <a:avLst/>
            </a:prstGeom>
            <a:noFill/>
            <a:ln w="9525">
              <a:noFill/>
            </a:ln>
          </p:spPr>
        </p:pic>
      </p:grpSp>
      <p:sp>
        <p:nvSpPr>
          <p:cNvPr id="67592" name="Rectangle 18"/>
          <p:cNvSpPr>
            <a:spLocks noChangeArrowheads="1"/>
          </p:cNvSpPr>
          <p:nvPr/>
        </p:nvSpPr>
        <p:spPr bwMode="auto">
          <a:xfrm>
            <a:off x="2895600" y="312738"/>
            <a:ext cx="7354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Using Chemical Resistant Gloves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防腐手套的使用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1" name="Rectangle 6"/>
          <p:cNvSpPr>
            <a:spLocks noChangeArrowheads="1"/>
          </p:cNvSpPr>
          <p:nvPr/>
        </p:nvSpPr>
        <p:spPr bwMode="auto">
          <a:xfrm>
            <a:off x="2801938"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79874" name="组合 5"/>
          <p:cNvGrpSpPr/>
          <p:nvPr/>
        </p:nvGrpSpPr>
        <p:grpSpPr>
          <a:xfrm>
            <a:off x="1093788" y="990600"/>
            <a:ext cx="10477500" cy="5119688"/>
            <a:chOff x="3360" y="1919"/>
            <a:chExt cx="12615" cy="8851"/>
          </a:xfrm>
        </p:grpSpPr>
        <p:sp>
          <p:nvSpPr>
            <p:cNvPr id="3" name="矩形 2"/>
            <p:cNvSpPr/>
            <p:nvPr/>
          </p:nvSpPr>
          <p:spPr>
            <a:xfrm>
              <a:off x="3775" y="2402"/>
              <a:ext cx="12065" cy="407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 name="六边形 1"/>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4" name="矩形 3"/>
            <p:cNvSpPr/>
            <p:nvPr/>
          </p:nvSpPr>
          <p:spPr>
            <a:xfrm>
              <a:off x="4323" y="2510"/>
              <a:ext cx="11168" cy="207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Keep hands away from pinch points and crushing hazards. Pinch point injuries and crushing injuries are common both at work and at home.  Exercise caution when working with hammers, presses, or any piece of equipment that might pose a hazard to your hands.</a:t>
              </a: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4320" y="4983"/>
              <a:ext cx="10965" cy="143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不要把手放在夹接点或有挤压风险的地方。夹接和挤压伤害风险在工作和家庭生活中都比较常见。使用锤子，冲床或其它容易伤手的设备时要多加小心。</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79879" name="文本框 5"/>
            <p:cNvSpPr txBox="1"/>
            <p:nvPr/>
          </p:nvSpPr>
          <p:spPr>
            <a:xfrm>
              <a:off x="3388" y="2033"/>
              <a:ext cx="777" cy="796"/>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1</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9" name="矩形 8"/>
            <p:cNvSpPr/>
            <p:nvPr/>
          </p:nvSpPr>
          <p:spPr>
            <a:xfrm>
              <a:off x="3775" y="7072"/>
              <a:ext cx="12065" cy="369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六边形 9"/>
            <p:cNvSpPr/>
            <p:nvPr/>
          </p:nvSpPr>
          <p:spPr>
            <a:xfrm rot="16200000">
              <a:off x="3293" y="6655"/>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79882" name="文本框 10"/>
            <p:cNvSpPr txBox="1"/>
            <p:nvPr/>
          </p:nvSpPr>
          <p:spPr>
            <a:xfrm>
              <a:off x="3388" y="6705"/>
              <a:ext cx="777" cy="796"/>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2</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7" name="矩形 6"/>
            <p:cNvSpPr/>
            <p:nvPr/>
          </p:nvSpPr>
          <p:spPr>
            <a:xfrm>
              <a:off x="4320" y="7135"/>
              <a:ext cx="11655" cy="2711"/>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Inspect materials for slivers, jagged edges, burrs, and rough or slippery surfaces before handling.  Put on gloves or take other precautions to protect your hands.  Wipe off greasy, wet, slippery, and dirty objects before handling.</a:t>
              </a: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搬运材料时，应事先检查设备有无尖角，毛刺或其它粗糙表面。戴上手套，并清除材料上的油污及脏物。</a:t>
              </a: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5"/>
          <p:cNvSpPr>
            <a:spLocks noChangeArrowheads="1"/>
          </p:cNvSpPr>
          <p:nvPr/>
        </p:nvSpPr>
        <p:spPr bwMode="auto">
          <a:xfrm>
            <a:off x="3902075" y="152400"/>
            <a:ext cx="4606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smtClean="0">
                <a:ln>
                  <a:noFill/>
                </a:ln>
                <a:solidFill>
                  <a:schemeClr val="tx1">
                    <a:lumMod val="85000"/>
                    <a:lumOff val="15000"/>
                  </a:schemeClr>
                </a:solidFill>
                <a:effectLst/>
                <a:uLnTx/>
                <a:uFillTx/>
                <a:latin typeface="华文中宋" pitchFamily="2" charset="-122"/>
                <a:ea typeface="华文中宋" pitchFamily="2" charset="-122"/>
                <a:cs typeface="+mn-cs"/>
              </a:rPr>
              <a:t>The Next Step” </a:t>
            </a: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华文中宋" pitchFamily="2" charset="-122"/>
                <a:ea typeface="华文中宋" pitchFamily="2" charset="-122"/>
                <a:cs typeface="+mn-cs"/>
              </a:rPr>
              <a:t>下一步措施</a:t>
            </a:r>
            <a:endPar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34818" name="组合 1"/>
          <p:cNvGrpSpPr/>
          <p:nvPr/>
        </p:nvGrpSpPr>
        <p:grpSpPr>
          <a:xfrm>
            <a:off x="1157288" y="1295400"/>
            <a:ext cx="9864725" cy="4953000"/>
            <a:chOff x="3210" y="2040"/>
            <a:chExt cx="12855" cy="7800"/>
          </a:xfrm>
        </p:grpSpPr>
        <p:sp>
          <p:nvSpPr>
            <p:cNvPr id="5" name="圆角矩形 4"/>
            <p:cNvSpPr/>
            <p:nvPr/>
          </p:nvSpPr>
          <p:spPr>
            <a:xfrm>
              <a:off x="3420" y="2136"/>
              <a:ext cx="12480" cy="2012"/>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圆角矩形 5"/>
            <p:cNvSpPr/>
            <p:nvPr/>
          </p:nvSpPr>
          <p:spPr>
            <a:xfrm>
              <a:off x="3270" y="2040"/>
              <a:ext cx="12780" cy="336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4821" name="矩形 1"/>
            <p:cNvSpPr/>
            <p:nvPr/>
          </p:nvSpPr>
          <p:spPr>
            <a:xfrm>
              <a:off x="3833" y="2100"/>
              <a:ext cx="11880" cy="1452"/>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Take a moment to hold your hands out in front of you. Look at them. They are the only two hands you will ever have.  Do you have any scars?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480" y="4358"/>
              <a:ext cx="12585" cy="79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伸出双手观察一下，人这辈子就只有两只手，看看上面有没有伤疤？</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360" y="6065"/>
              <a:ext cx="12480" cy="2013"/>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圆角矩形 9"/>
            <p:cNvSpPr/>
            <p:nvPr/>
          </p:nvSpPr>
          <p:spPr>
            <a:xfrm>
              <a:off x="3210" y="5970"/>
              <a:ext cx="12780" cy="387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4825" name="矩形 6"/>
            <p:cNvSpPr/>
            <p:nvPr/>
          </p:nvSpPr>
          <p:spPr>
            <a:xfrm>
              <a:off x="3595" y="6018"/>
              <a:ext cx="12353" cy="2107"/>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It has been estimated that almost 20% of all disabling accidents on the job involve the hands. Without your fingers or hands, your ability to work and live an active life, would be greatly reduced.</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480" y="8158"/>
              <a:ext cx="12233" cy="145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据统计</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20</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％的伤残事故都发生在手上。没有了手或手指头，个人工作及生活的积极性将会大打折扣。</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0897" name="组合 1"/>
          <p:cNvGrpSpPr/>
          <p:nvPr/>
        </p:nvGrpSpPr>
        <p:grpSpPr>
          <a:xfrm>
            <a:off x="1046163" y="1549400"/>
            <a:ext cx="9920287" cy="3713163"/>
            <a:chOff x="3360" y="3359"/>
            <a:chExt cx="12480" cy="4081"/>
          </a:xfrm>
        </p:grpSpPr>
        <p:sp>
          <p:nvSpPr>
            <p:cNvPr id="5" name="矩形 4"/>
            <p:cNvSpPr/>
            <p:nvPr/>
          </p:nvSpPr>
          <p:spPr>
            <a:xfrm>
              <a:off x="3775" y="3842"/>
              <a:ext cx="12065" cy="359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六边形 5"/>
            <p:cNvSpPr/>
            <p:nvPr/>
          </p:nvSpPr>
          <p:spPr>
            <a:xfrm rot="16200000">
              <a:off x="3293" y="342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0900" name="文本框 6"/>
            <p:cNvSpPr txBox="1"/>
            <p:nvPr/>
          </p:nvSpPr>
          <p:spPr>
            <a:xfrm>
              <a:off x="3388" y="3473"/>
              <a:ext cx="777" cy="506"/>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3</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8" name="矩形 7"/>
            <p:cNvSpPr/>
            <p:nvPr/>
          </p:nvSpPr>
          <p:spPr>
            <a:xfrm>
              <a:off x="4192" y="4180"/>
              <a:ext cx="11380" cy="314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ALWAYS wear suitable gloves unless operating rotating equipment such as drill presses, floor mounted threading machines, bench grinders, table saws, etc.</a:t>
              </a:r>
              <a:endParaRPr kumimoji="0" lang="en-US" altLang="zh-CN"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除非操作冲击钻，落地式套丝机，台式磨光机或台锯等动设备，手套必须经常穿戴。</a:t>
              </a: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9" name="Rectangle 6"/>
          <p:cNvSpPr>
            <a:spLocks noChangeArrowheads="1"/>
          </p:cNvSpPr>
          <p:nvPr/>
        </p:nvSpPr>
        <p:spPr bwMode="auto">
          <a:xfrm>
            <a:off x="2849563"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7" name="Rectangle 3"/>
          <p:cNvSpPr>
            <a:spLocks noGrp="1" noChangeArrowheads="1"/>
          </p:cNvSpPr>
          <p:nvPr>
            <p:ph type="body" idx="4294967295"/>
          </p:nvPr>
        </p:nvSpPr>
        <p:spPr bwMode="auto">
          <a:xfrm>
            <a:off x="2644775" y="1752600"/>
            <a:ext cx="7396163"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Remove jewelry where applicable. Most people wear rings as a matter of habit and seldom stop to think about what would happen if the ring got caught on something and would not give. One company did a study and found that it took 1,670 pounds of pull to separate a ring. Therefore, it is doubtful that a ring will give before the finger.	</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取下珠宝首饰。很多人出于习惯佩戴首饰但很少考虑万一戒指被其它东西挂到而取不下来的情况。某公司做了个研究，发现至少要用</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1670</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磅的力气才可将戒指取下来。因此，戒指一旦被东西挂住，先取下来的肯定是你的手指头而不是戒指。</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2397125" y="1525588"/>
            <a:ext cx="7661275" cy="472281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六边形 4"/>
          <p:cNvSpPr/>
          <p:nvPr/>
        </p:nvSpPr>
        <p:spPr>
          <a:xfrm rot="16200000">
            <a:off x="2091349" y="1260804"/>
            <a:ext cx="612629" cy="528128"/>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1924" name="文本框 5"/>
          <p:cNvSpPr txBox="1"/>
          <p:nvPr/>
        </p:nvSpPr>
        <p:spPr>
          <a:xfrm>
            <a:off x="2151063" y="1290638"/>
            <a:ext cx="493712" cy="460375"/>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4</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7" name="Rectangle 6"/>
          <p:cNvSpPr>
            <a:spLocks noChangeArrowheads="1"/>
          </p:cNvSpPr>
          <p:nvPr/>
        </p:nvSpPr>
        <p:spPr bwMode="auto">
          <a:xfrm>
            <a:off x="2895600"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5107">
                                            <p:txEl>
                                              <p:charRg st="0" end="348"/>
                                            </p:txEl>
                                          </p:spTgt>
                                        </p:tgtEl>
                                        <p:attrNameLst>
                                          <p:attrName>style.visibility</p:attrName>
                                        </p:attrNameLst>
                                      </p:cBhvr>
                                      <p:to>
                                        <p:strVal val="visible"/>
                                      </p:to>
                                    </p:set>
                                    <p:anim calcmode="lin" valueType="num">
                                      <p:cBhvr additive="base">
                                        <p:cTn id="7" dur="500" fill="hold"/>
                                        <p:tgtEl>
                                          <p:spTgt spid="175107">
                                            <p:txEl>
                                              <p:charRg st="0" end="34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7">
                                            <p:txEl>
                                              <p:charRg st="0" end="34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13"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19"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25"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31"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37"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43"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49"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55"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61"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67"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73"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79"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85"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5107">
                                            <p:txEl>
                                              <p:charRg st="338" end="446"/>
                                            </p:txEl>
                                          </p:spTgt>
                                        </p:tgtEl>
                                        <p:attrNameLst>
                                          <p:attrName>style.visibility</p:attrName>
                                        </p:attrNameLst>
                                      </p:cBhvr>
                                      <p:to>
                                        <p:strVal val="visible"/>
                                      </p:to>
                                    </p:set>
                                    <p:anim calcmode="lin" valueType="num">
                                      <p:cBhvr additive="base">
                                        <p:cTn id="91" dur="500" fill="hold"/>
                                        <p:tgtEl>
                                          <p:spTgt spid="175107">
                                            <p:txEl>
                                              <p:charRg st="338" end="44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5107">
                                            <p:txEl>
                                              <p:charRg st="338" end="44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2945" name="组合 1"/>
          <p:cNvGrpSpPr/>
          <p:nvPr/>
        </p:nvGrpSpPr>
        <p:grpSpPr>
          <a:xfrm>
            <a:off x="2133600" y="990600"/>
            <a:ext cx="9064625" cy="5419725"/>
            <a:chOff x="3359" y="1920"/>
            <a:chExt cx="14274" cy="8535"/>
          </a:xfrm>
        </p:grpSpPr>
        <p:sp>
          <p:nvSpPr>
            <p:cNvPr id="5" name="矩形 4"/>
            <p:cNvSpPr/>
            <p:nvPr/>
          </p:nvSpPr>
          <p:spPr>
            <a:xfrm>
              <a:off x="4552" y="2457"/>
              <a:ext cx="13080" cy="799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Use the correct hand tool for the job and use it properly.        </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正确使用恰当的工具</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Examples of improper use include:          </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不良使用包括：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Knives – Using a knife instead of snips or cutters.</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刀具</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用刀具代替剪刀或切割机</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Wrenches – Using as a hammer.</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扳手</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扳手当锤子用</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Screwdrivers – Using as a wedge or pry bar.</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改锥</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改锥当楔子或撬棍用</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Hammers – Using the wrong type of hammer.</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锤子</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锤子型号不当</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Power Tools – Using the wrong type of power tool.</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电动工具</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型号不当</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775" y="2402"/>
              <a:ext cx="12065" cy="805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六边形 5"/>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2949" name="文本框 6"/>
            <p:cNvSpPr txBox="1"/>
            <p:nvPr/>
          </p:nvSpPr>
          <p:spPr>
            <a:xfrm>
              <a:off x="3387" y="2032"/>
              <a:ext cx="777" cy="725"/>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5</a:t>
              </a:r>
              <a:endParaRPr lang="zh-CN" altLang="en-US" sz="2400" b="1" dirty="0">
                <a:solidFill>
                  <a:schemeClr val="bg1"/>
                </a:solidFill>
                <a:latin typeface="Times New Roman" panose="02020603050405020304" pitchFamily="18" charset="0"/>
                <a:ea typeface="宋体" panose="02010600030101010101" pitchFamily="2" charset="-122"/>
              </a:endParaRPr>
            </a:p>
          </p:txBody>
        </p:sp>
      </p:grpSp>
      <p:sp>
        <p:nvSpPr>
          <p:cNvPr id="8" name="Rectangle 6"/>
          <p:cNvSpPr>
            <a:spLocks noChangeArrowheads="1"/>
          </p:cNvSpPr>
          <p:nvPr/>
        </p:nvSpPr>
        <p:spPr bwMode="auto">
          <a:xfrm>
            <a:off x="2743200"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3969" name="组合 2"/>
          <p:cNvGrpSpPr/>
          <p:nvPr/>
        </p:nvGrpSpPr>
        <p:grpSpPr>
          <a:xfrm>
            <a:off x="939800" y="1425575"/>
            <a:ext cx="10340975" cy="4346575"/>
            <a:chOff x="3360" y="1919"/>
            <a:chExt cx="12480" cy="6481"/>
          </a:xfrm>
        </p:grpSpPr>
        <p:sp>
          <p:nvSpPr>
            <p:cNvPr id="4" name="矩形 3"/>
            <p:cNvSpPr/>
            <p:nvPr/>
          </p:nvSpPr>
          <p:spPr>
            <a:xfrm>
              <a:off x="3775" y="2402"/>
              <a:ext cx="12065" cy="599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六边形 4"/>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3972" name="文本框 5"/>
            <p:cNvSpPr txBox="1"/>
            <p:nvPr/>
          </p:nvSpPr>
          <p:spPr>
            <a:xfrm>
              <a:off x="3388" y="2033"/>
              <a:ext cx="777" cy="686"/>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6</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2" name="矩形 1"/>
            <p:cNvSpPr/>
            <p:nvPr/>
          </p:nvSpPr>
          <p:spPr>
            <a:xfrm>
              <a:off x="4065" y="2753"/>
              <a:ext cx="11520" cy="5298"/>
            </a:xfrm>
            <a:prstGeom prst="rect">
              <a:avLst/>
            </a:prstGeom>
          </p:spPr>
          <p:txBody>
            <a:bodyPr>
              <a:spAutoFit/>
            </a:bodyPr>
            <a:lstStyle/>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Make sure safety guards are in place before you begin any job. Machine guards have been installed to protect you.  When you bypass them, you risk serious injury to  yourself or others. Know what guards should be on all your tools and / or equipment. </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开工前确保安全挡板设置妥当，设备上的安全挡板是用来保护你的，置之不理会将自己和他人置于严重的风险之中。要明确设备工具上都需要哪些挡板。</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8" name="Rectangle 6"/>
          <p:cNvSpPr>
            <a:spLocks noChangeArrowheads="1"/>
          </p:cNvSpPr>
          <p:nvPr/>
        </p:nvSpPr>
        <p:spPr bwMode="auto">
          <a:xfrm>
            <a:off x="2670175" y="152400"/>
            <a:ext cx="6851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4993" name="组合 3"/>
          <p:cNvGrpSpPr/>
          <p:nvPr/>
        </p:nvGrpSpPr>
        <p:grpSpPr>
          <a:xfrm>
            <a:off x="1216025" y="1327150"/>
            <a:ext cx="9775825" cy="4598988"/>
            <a:chOff x="3360" y="1919"/>
            <a:chExt cx="12480" cy="6481"/>
          </a:xfrm>
        </p:grpSpPr>
        <p:sp>
          <p:nvSpPr>
            <p:cNvPr id="2" name="矩形 1"/>
            <p:cNvSpPr/>
            <p:nvPr/>
          </p:nvSpPr>
          <p:spPr>
            <a:xfrm>
              <a:off x="3775" y="2402"/>
              <a:ext cx="12065" cy="599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六边形 2"/>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4996" name="文本框 3"/>
            <p:cNvSpPr txBox="1"/>
            <p:nvPr/>
          </p:nvSpPr>
          <p:spPr>
            <a:xfrm>
              <a:off x="3388" y="2033"/>
              <a:ext cx="777" cy="649"/>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7</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84997" name="Rectangle 3"/>
            <p:cNvSpPr txBox="1"/>
            <p:nvPr/>
          </p:nvSpPr>
          <p:spPr>
            <a:xfrm>
              <a:off x="4253" y="3693"/>
              <a:ext cx="11527" cy="3057"/>
            </a:xfrm>
            <a:prstGeom prst="rect">
              <a:avLst/>
            </a:prstGeom>
            <a:noFill/>
            <a:ln w="9525">
              <a:noFill/>
            </a:ln>
          </p:spPr>
          <p:txBody>
            <a:bodyPr anchor="t" anchorCtr="0">
              <a:spAutoFit/>
            </a:bodyPr>
            <a:p>
              <a:pPr>
                <a:lnSpc>
                  <a:spcPct val="150000"/>
                </a:lnSpc>
              </a:pPr>
              <a:r>
                <a:rPr lang="en-US" altLang="zh-CN" sz="1800" dirty="0">
                  <a:solidFill>
                    <a:srgbClr val="262626"/>
                  </a:solidFill>
                  <a:latin typeface="微软雅黑" panose="020B0503020204020204" pitchFamily="34" charset="-122"/>
                  <a:ea typeface="微软雅黑" panose="020B0503020204020204" pitchFamily="34" charset="-122"/>
                </a:rPr>
                <a:t>Never reach into machinery to repair, oil, or adjust without using proper Lock Out / Tag Out Procedures. Lock Out / Tag Out rules are designed to prevent the accidental start-up of machinery.    </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rgbClr val="262626"/>
                  </a:solidFill>
                  <a:latin typeface="微软雅黑" panose="020B0503020204020204" pitchFamily="34" charset="-122"/>
                  <a:ea typeface="微软雅黑" panose="020B0503020204020204" pitchFamily="34" charset="-122"/>
                </a:rPr>
                <a:t>没有挂牌上锁程序千万不要把手伸到机器里从事维修，加油或调校等。挂牌上锁程序主要用于预防设备突然启动。</a:t>
              </a:r>
              <a:endParaRPr lang="zh-CN" altLang="en-US" sz="1800" dirty="0">
                <a:solidFill>
                  <a:srgbClr val="262626"/>
                </a:solidFill>
                <a:latin typeface="微软雅黑" panose="020B0503020204020204" pitchFamily="34" charset="-122"/>
                <a:ea typeface="微软雅黑" panose="020B0503020204020204" pitchFamily="34" charset="-122"/>
              </a:endParaRPr>
            </a:p>
          </p:txBody>
        </p:sp>
      </p:grpSp>
      <p:sp>
        <p:nvSpPr>
          <p:cNvPr id="6" name="Rectangle 6"/>
          <p:cNvSpPr>
            <a:spLocks noChangeArrowheads="1"/>
          </p:cNvSpPr>
          <p:nvPr/>
        </p:nvSpPr>
        <p:spPr bwMode="auto">
          <a:xfrm>
            <a:off x="2819400"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6017" name="组合 5"/>
          <p:cNvGrpSpPr/>
          <p:nvPr/>
        </p:nvGrpSpPr>
        <p:grpSpPr>
          <a:xfrm>
            <a:off x="725488" y="1320800"/>
            <a:ext cx="10591800" cy="4708525"/>
            <a:chOff x="3360" y="1919"/>
            <a:chExt cx="12480" cy="6823"/>
          </a:xfrm>
        </p:grpSpPr>
        <p:sp>
          <p:nvSpPr>
            <p:cNvPr id="4" name="矩形 3"/>
            <p:cNvSpPr/>
            <p:nvPr/>
          </p:nvSpPr>
          <p:spPr>
            <a:xfrm>
              <a:off x="3775" y="2402"/>
              <a:ext cx="12065" cy="335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六边形 4"/>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6020" name="文本框 5"/>
            <p:cNvSpPr txBox="1"/>
            <p:nvPr/>
          </p:nvSpPr>
          <p:spPr>
            <a:xfrm>
              <a:off x="3388" y="2033"/>
              <a:ext cx="777" cy="667"/>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8</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2" name="矩形 1"/>
            <p:cNvSpPr/>
            <p:nvPr/>
          </p:nvSpPr>
          <p:spPr>
            <a:xfrm>
              <a:off x="4420" y="2720"/>
              <a:ext cx="11400" cy="19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Clean up with a rag, brush, or broom. Protect your hands by using a rag, brush, or broom for cleaning.  Also, wear your gloves while cleaning.</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用布，刷子或扫帚等打扫卫生，过程中要戴上手套</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3775" y="6625"/>
              <a:ext cx="12065" cy="211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六边形 8"/>
            <p:cNvSpPr/>
            <p:nvPr/>
          </p:nvSpPr>
          <p:spPr>
            <a:xfrm rot="16200000">
              <a:off x="3293" y="6210"/>
              <a:ext cx="965" cy="832"/>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6024" name="文本框 9"/>
            <p:cNvSpPr txBox="1"/>
            <p:nvPr/>
          </p:nvSpPr>
          <p:spPr>
            <a:xfrm>
              <a:off x="3388" y="6258"/>
              <a:ext cx="777" cy="667"/>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9</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3" name="矩形 2"/>
            <p:cNvSpPr/>
            <p:nvPr/>
          </p:nvSpPr>
          <p:spPr>
            <a:xfrm>
              <a:off x="4458" y="6800"/>
              <a:ext cx="5143" cy="734"/>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Know the danger zones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4458" y="7600"/>
              <a:ext cx="2473" cy="734"/>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明确危险区域</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3" name="Rectangle 6"/>
          <p:cNvSpPr>
            <a:spLocks noChangeArrowheads="1"/>
          </p:cNvSpPr>
          <p:nvPr/>
        </p:nvSpPr>
        <p:spPr bwMode="auto">
          <a:xfrm>
            <a:off x="2819400"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7041" name="组合 1"/>
          <p:cNvGrpSpPr/>
          <p:nvPr/>
        </p:nvGrpSpPr>
        <p:grpSpPr>
          <a:xfrm>
            <a:off x="696913" y="1179513"/>
            <a:ext cx="10682287" cy="4840287"/>
            <a:chOff x="3360" y="1919"/>
            <a:chExt cx="12480" cy="7561"/>
          </a:xfrm>
        </p:grpSpPr>
        <p:sp>
          <p:nvSpPr>
            <p:cNvPr id="73730" name="矩形 4"/>
            <p:cNvSpPr>
              <a:spLocks noChangeArrowheads="1"/>
            </p:cNvSpPr>
            <p:nvPr/>
          </p:nvSpPr>
          <p:spPr bwMode="auto">
            <a:xfrm>
              <a:off x="4075" y="2597"/>
              <a:ext cx="11465" cy="6200"/>
            </a:xfrm>
            <a:prstGeom prst="rect">
              <a:avLst/>
            </a:prstGeom>
          </p:spPr>
          <p:txBody>
            <a:bodyPr>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Keep your hands clean.  Do not ignore any hand injuries.  Know the signs of dermatitis and other skin disorders.  Get prompt medical attention when required. Protect your hands by keeping them as clean as possible at all times.  Wash them after direct exposure to any chemicals and always before you eat, smoke, drink, or apply any lotion or make-up.  Get prompt medical attention for hand injuries.</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保持双手清洁。不要忽略任何手部伤害。要掌握皮肤炎及其它皮肤病的症状，必要时看医生去。要经常洗手，接触化学品、化妆、抽烟、饭前便后等都要洗手。手上受伤后要马上看医生。</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775" y="2402"/>
              <a:ext cx="12065" cy="707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六边形 4"/>
            <p:cNvSpPr/>
            <p:nvPr/>
          </p:nvSpPr>
          <p:spPr>
            <a:xfrm rot="16200000">
              <a:off x="3293" y="1986"/>
              <a:ext cx="965" cy="831"/>
            </a:xfrm>
            <a:prstGeom prst="hexagon">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87045" name="文本框 5"/>
            <p:cNvSpPr txBox="1"/>
            <p:nvPr/>
          </p:nvSpPr>
          <p:spPr>
            <a:xfrm>
              <a:off x="3388" y="2033"/>
              <a:ext cx="777" cy="719"/>
            </a:xfrm>
            <a:prstGeom prst="rect">
              <a:avLst/>
            </a:prstGeom>
            <a:noFill/>
            <a:ln w="9525">
              <a:noFill/>
            </a:ln>
          </p:spPr>
          <p:txBody>
            <a:bodyPr anchor="t" anchorCtr="0">
              <a:spAutoFit/>
            </a:bodyPr>
            <a:p>
              <a:pPr algn="ctr" eaLnBrk="0" hangingPunct="0"/>
              <a:r>
                <a:rPr lang="en-US" altLang="zh-CN" sz="2400" b="1" dirty="0">
                  <a:solidFill>
                    <a:schemeClr val="bg1"/>
                  </a:solidFill>
                  <a:latin typeface="Times New Roman" panose="02020603050405020304" pitchFamily="18" charset="0"/>
                  <a:ea typeface="宋体" panose="02010600030101010101" pitchFamily="2" charset="-122"/>
                </a:rPr>
                <a:t>10</a:t>
              </a:r>
              <a:endParaRPr lang="zh-CN" altLang="en-US" sz="2400" b="1" dirty="0">
                <a:solidFill>
                  <a:schemeClr val="bg1"/>
                </a:solidFill>
                <a:latin typeface="Times New Roman" panose="02020603050405020304" pitchFamily="18" charset="0"/>
                <a:ea typeface="宋体" panose="02010600030101010101" pitchFamily="2" charset="-122"/>
              </a:endParaRPr>
            </a:p>
          </p:txBody>
        </p:sp>
      </p:grpSp>
      <p:sp>
        <p:nvSpPr>
          <p:cNvPr id="7" name="Rectangle 6"/>
          <p:cNvSpPr>
            <a:spLocks noChangeArrowheads="1"/>
          </p:cNvSpPr>
          <p:nvPr/>
        </p:nvSpPr>
        <p:spPr bwMode="auto">
          <a:xfrm>
            <a:off x="2800350" y="152400"/>
            <a:ext cx="68532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 Rules for Hand Safety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手部安全的</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10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条准则</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3" name="Rectangle 5"/>
          <p:cNvSpPr>
            <a:spLocks noGrp="1" noChangeArrowheads="1"/>
          </p:cNvSpPr>
          <p:nvPr>
            <p:ph type="body" idx="4294967295"/>
          </p:nvPr>
        </p:nvSpPr>
        <p:spPr bwMode="auto">
          <a:xfrm>
            <a:off x="609600" y="1524000"/>
            <a:ext cx="10964863" cy="4660900"/>
          </a:xfrm>
          <a:prstGeom prst="rect">
            <a:avLst/>
          </a:prstGeom>
        </p:spPr>
        <p:txBody>
          <a:bodyPr wrap="square">
            <a:spAutoFit/>
          </a:bodyPr>
          <a:lstStyle/>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There are few activities on or off the job that do not require the use of your hands and arms in some way.</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工作和生活中几乎没有不动双手就可以办到的事情</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Driving, eating, writing, and even holding your loved one - the list can go on and on.</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开车、吃饭、写字、拥抱</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可以列出一长串</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Make sure your hands last a life time, they are the only pair you will ever get!</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请确保这辈子不要丢掉双手，丢了就没了！</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Protect your most valuable tools: YOUR HANDS</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请保护好您最珍贵的工具：您的双手</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And DON’T be the next victim like these people were… </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千万不要沦为下一个他们</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4755" name="Rectangle 8"/>
          <p:cNvSpPr>
            <a:spLocks noChangeArrowheads="1"/>
          </p:cNvSpPr>
          <p:nvPr/>
        </p:nvSpPr>
        <p:spPr bwMode="auto">
          <a:xfrm>
            <a:off x="4191000" y="152400"/>
            <a:ext cx="38306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Closing Remarks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结束语</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773035" y="4149090"/>
            <a:ext cx="39985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4">
                    <a:lumMod val="10000"/>
                  </a:schemeClr>
                </a:solidFill>
                <a:latin typeface="宋体" panose="02010600030101010101" pitchFamily="2" charset="-122"/>
                <a:ea typeface="宋体" panose="02010600030101010101" pitchFamily="2" charset="-122"/>
              </a:rPr>
              <a:t>扫码关注我们</a:t>
            </a:r>
            <a:endParaRPr lang="zh-CN" altLang="en-US" sz="1400" dirty="0">
              <a:solidFill>
                <a:schemeClr val="accent4">
                  <a:lumMod val="1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4">
                    <a:lumMod val="1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4">
                  <a:lumMod val="1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5"/>
          <p:cNvSpPr>
            <a:spLocks noChangeArrowheads="1"/>
          </p:cNvSpPr>
          <p:nvPr/>
        </p:nvSpPr>
        <p:spPr bwMode="auto">
          <a:xfrm>
            <a:off x="3830638" y="228600"/>
            <a:ext cx="4606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 “</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The Next Step”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下一步措施</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35842" name="组合 1"/>
          <p:cNvGrpSpPr/>
          <p:nvPr/>
        </p:nvGrpSpPr>
        <p:grpSpPr>
          <a:xfrm>
            <a:off x="942975" y="1295400"/>
            <a:ext cx="10479088" cy="5029200"/>
            <a:chOff x="3210" y="2040"/>
            <a:chExt cx="12840" cy="7920"/>
          </a:xfrm>
        </p:grpSpPr>
        <p:sp>
          <p:nvSpPr>
            <p:cNvPr id="5" name="圆角矩形 4"/>
            <p:cNvSpPr/>
            <p:nvPr/>
          </p:nvSpPr>
          <p:spPr>
            <a:xfrm>
              <a:off x="3420" y="2136"/>
              <a:ext cx="12480" cy="1344"/>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圆角矩形 5"/>
            <p:cNvSpPr/>
            <p:nvPr/>
          </p:nvSpPr>
          <p:spPr>
            <a:xfrm>
              <a:off x="3270" y="2040"/>
              <a:ext cx="12780" cy="276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5845" name="矩形 1"/>
            <p:cNvSpPr/>
            <p:nvPr/>
          </p:nvSpPr>
          <p:spPr>
            <a:xfrm>
              <a:off x="3600" y="2373"/>
              <a:ext cx="10888" cy="798"/>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Image what will change your life you you lost your hands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420" y="3718"/>
              <a:ext cx="7925" cy="79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想象一下没有了双手，你的生活将会是怎样的？</a:t>
              </a:r>
              <a:endPar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360" y="5256"/>
              <a:ext cx="12480" cy="2621"/>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 name="圆角矩形 9"/>
            <p:cNvSpPr/>
            <p:nvPr/>
          </p:nvSpPr>
          <p:spPr>
            <a:xfrm>
              <a:off x="3210" y="5160"/>
              <a:ext cx="12780" cy="480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5849" name="矩形 6"/>
            <p:cNvSpPr/>
            <p:nvPr/>
          </p:nvSpPr>
          <p:spPr>
            <a:xfrm>
              <a:off x="3510" y="5255"/>
              <a:ext cx="12300" cy="2107"/>
            </a:xfrm>
            <a:prstGeom prst="rect">
              <a:avLst/>
            </a:prstGeom>
            <a:noFill/>
            <a:ln w="9525">
              <a:noFill/>
            </a:ln>
          </p:spPr>
          <p:txBody>
            <a:bodyPr anchor="t" anchorCtr="0">
              <a:spAutoFit/>
            </a:bodyPr>
            <a:p>
              <a:pPr>
                <a:lnSpc>
                  <a:spcPct val="150000"/>
                </a:lnSpc>
                <a:buSzPct val="50000"/>
              </a:pPr>
              <a:r>
                <a:rPr lang="en-US" altLang="zh-CN" sz="1800" b="1" dirty="0">
                  <a:solidFill>
                    <a:schemeClr val="bg1"/>
                  </a:solidFill>
                  <a:latin typeface="微软雅黑" panose="020B0503020204020204" pitchFamily="34" charset="-122"/>
                  <a:ea typeface="微软雅黑" panose="020B0503020204020204" pitchFamily="34" charset="-122"/>
                </a:rPr>
                <a:t>Human hands are unique. No other creature in the world has hands that can grasp, hold, move, and manipulate objects like human hands. They are one of your greatest tools and assets. And, as such, must be protected and cared for.</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510" y="7878"/>
              <a:ext cx="12300" cy="1452"/>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Pct val="50000"/>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人类的手是独一无二的。世界上没有任何生物具备可以像人类一样灵活自如地抓提掌控物体之双手。双手就是最好的工具和资产，因此必须要好好保护才行。</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6" name="Rectangle 17"/>
          <p:cNvSpPr>
            <a:spLocks noChangeArrowheads="1"/>
          </p:cNvSpPr>
          <p:nvPr/>
        </p:nvSpPr>
        <p:spPr bwMode="auto">
          <a:xfrm>
            <a:off x="4267200" y="152400"/>
            <a:ext cx="3644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Hand Hazards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手部风险</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36866" name="组合 1"/>
          <p:cNvGrpSpPr/>
          <p:nvPr/>
        </p:nvGrpSpPr>
        <p:grpSpPr>
          <a:xfrm>
            <a:off x="866775" y="1600200"/>
            <a:ext cx="10447338" cy="4305300"/>
            <a:chOff x="3210" y="2520"/>
            <a:chExt cx="13230" cy="6780"/>
          </a:xfrm>
        </p:grpSpPr>
        <p:sp>
          <p:nvSpPr>
            <p:cNvPr id="8" name="圆角矩形 7"/>
            <p:cNvSpPr/>
            <p:nvPr/>
          </p:nvSpPr>
          <p:spPr>
            <a:xfrm>
              <a:off x="11040" y="2640"/>
              <a:ext cx="5400" cy="6660"/>
            </a:xfrm>
            <a:prstGeom prst="roundRect">
              <a:avLst>
                <a:gd name="adj" fmla="val 7244"/>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1623" name="Rectangle 7"/>
            <p:cNvSpPr>
              <a:spLocks noChangeArrowheads="1"/>
            </p:cNvSpPr>
            <p:nvPr/>
          </p:nvSpPr>
          <p:spPr bwMode="auto">
            <a:xfrm>
              <a:off x="3370" y="2745"/>
              <a:ext cx="7277" cy="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42900" indent="-342900">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How would you answer this question?</a:t>
              </a:r>
              <a:endPar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请回答如下问题：</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“What is the most used tool in industry?”</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工业领域里最常用的工具是什么？</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Tx/>
                <a:buSzPct val="50000"/>
                <a:buFont typeface="Wingdings" panose="05000000000000000000" pitchFamily="2" charset="2"/>
                <a:buChar char="Ø"/>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Hammer </a:t>
              </a: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锤子</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Tx/>
                <a:buSzPct val="50000"/>
                <a:buFont typeface="Wingdings" panose="05000000000000000000" pitchFamily="2" charset="2"/>
                <a:buChar char="Ø"/>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Screwdriver </a:t>
              </a: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改锥</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Tx/>
                <a:buSzPct val="50000"/>
                <a:buFont typeface="Wingdings" panose="05000000000000000000" pitchFamily="2" charset="2"/>
                <a:buChar char="Ø"/>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Drill </a:t>
              </a: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电钻</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Tx/>
                <a:buSzPct val="50000"/>
                <a:buFont typeface="Wingdings" panose="05000000000000000000" pitchFamily="2" charset="2"/>
                <a:buChar char="Ø"/>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Crescent wrench </a:t>
              </a: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扳手</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Tx/>
                <a:buSzPct val="50000"/>
                <a:buFont typeface="Wingdings" panose="05000000000000000000" pitchFamily="2" charset="2"/>
                <a:buChar char="Ø"/>
                <a:defRPr/>
              </a:pPr>
              <a:r>
                <a:rPr kumimoji="0" lang="en-US" altLang="zh-CN"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Pliers </a:t>
              </a:r>
              <a:r>
                <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钳子</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6869" name="Picture 8" descr="npo00000a"/>
            <p:cNvPicPr>
              <a:picLocks noChangeAspect="1"/>
            </p:cNvPicPr>
            <p:nvPr/>
          </p:nvPicPr>
          <p:blipFill>
            <a:blip r:embed="rId1"/>
            <a:stretch>
              <a:fillRect/>
            </a:stretch>
          </p:blipFill>
          <p:spPr>
            <a:xfrm>
              <a:off x="11280" y="5400"/>
              <a:ext cx="1555" cy="3600"/>
            </a:xfrm>
            <a:prstGeom prst="rect">
              <a:avLst/>
            </a:prstGeom>
            <a:noFill/>
            <a:ln w="9525">
              <a:noFill/>
            </a:ln>
          </p:spPr>
        </p:pic>
        <p:pic>
          <p:nvPicPr>
            <p:cNvPr id="36870" name="Picture 9" descr="npo00000b"/>
            <p:cNvPicPr>
              <a:picLocks noChangeAspect="1"/>
            </p:cNvPicPr>
            <p:nvPr/>
          </p:nvPicPr>
          <p:blipFill>
            <a:blip r:embed="rId2"/>
            <a:stretch>
              <a:fillRect/>
            </a:stretch>
          </p:blipFill>
          <p:spPr>
            <a:xfrm>
              <a:off x="11280" y="2965"/>
              <a:ext cx="4847" cy="2317"/>
            </a:xfrm>
            <a:prstGeom prst="rect">
              <a:avLst/>
            </a:prstGeom>
            <a:noFill/>
            <a:ln w="9525">
              <a:noFill/>
            </a:ln>
          </p:spPr>
        </p:pic>
        <p:pic>
          <p:nvPicPr>
            <p:cNvPr id="36871" name="Picture 10" descr="npo00000c"/>
            <p:cNvPicPr>
              <a:picLocks noChangeAspect="1"/>
            </p:cNvPicPr>
            <p:nvPr/>
          </p:nvPicPr>
          <p:blipFill>
            <a:blip r:embed="rId3"/>
            <a:stretch>
              <a:fillRect/>
            </a:stretch>
          </p:blipFill>
          <p:spPr>
            <a:xfrm>
              <a:off x="13007" y="5400"/>
              <a:ext cx="3120" cy="3600"/>
            </a:xfrm>
            <a:prstGeom prst="rect">
              <a:avLst/>
            </a:prstGeom>
            <a:noFill/>
            <a:ln w="9525">
              <a:noFill/>
            </a:ln>
          </p:spPr>
        </p:pic>
        <p:sp>
          <p:nvSpPr>
            <p:cNvPr id="9" name="圆角矩形 8"/>
            <p:cNvSpPr/>
            <p:nvPr/>
          </p:nvSpPr>
          <p:spPr>
            <a:xfrm>
              <a:off x="3210" y="2520"/>
              <a:ext cx="7350" cy="6780"/>
            </a:xfrm>
            <a:prstGeom prst="roundRect">
              <a:avLst>
                <a:gd name="adj" fmla="val 6532"/>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5" name="Rectangle 5"/>
          <p:cNvSpPr/>
          <p:nvPr/>
        </p:nvSpPr>
        <p:spPr>
          <a:xfrm>
            <a:off x="1981200" y="838200"/>
            <a:ext cx="8305800" cy="5715000"/>
          </a:xfrm>
          <a:prstGeom prst="rect">
            <a:avLst/>
          </a:prstGeom>
          <a:noFill/>
          <a:ln w="9525">
            <a:noFill/>
          </a:ln>
        </p:spPr>
        <p:txBody>
          <a:bodyPr anchor="t" anchorCtr="0"/>
          <a:p>
            <a:pPr marL="342900" indent="-342900">
              <a:lnSpc>
                <a:spcPct val="150000"/>
              </a:lnSpc>
              <a:spcBef>
                <a:spcPct val="20000"/>
              </a:spcBef>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The most used tool is: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最常用的工具是：</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Try writing without using your thumb</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没有拇指写字试试看</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Try holding a hammer with only two fingers</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只用两根手指头握一下锤子试试看</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Try using any man made tool without your hands</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不用手使用任何其它人造工具试试看</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en-US" altLang="zh-CN" sz="2000" dirty="0">
                <a:latin typeface="微软雅黑" panose="020B0503020204020204" pitchFamily="34" charset="-122"/>
                <a:ea typeface="微软雅黑" panose="020B0503020204020204" pitchFamily="34" charset="-122"/>
              </a:rPr>
              <a:t>Hand protection is important because our hands are exposed to so many hazards in the workplace</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500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手经常处于多种风险当中，因此保护双手尤为重要</a:t>
            </a:r>
            <a:endParaRPr lang="en-US" altLang="zh-CN" sz="2000" dirty="0">
              <a:latin typeface="微软雅黑" panose="020B0503020204020204" pitchFamily="34" charset="-122"/>
              <a:ea typeface="微软雅黑" panose="020B0503020204020204" pitchFamily="34" charset="-122"/>
            </a:endParaRPr>
          </a:p>
        </p:txBody>
      </p:sp>
      <p:sp>
        <p:nvSpPr>
          <p:cNvPr id="26630" name="Rectangle 15"/>
          <p:cNvSpPr>
            <a:spLocks noChangeArrowheads="1"/>
          </p:cNvSpPr>
          <p:nvPr/>
        </p:nvSpPr>
        <p:spPr bwMode="auto">
          <a:xfrm>
            <a:off x="4273550" y="152400"/>
            <a:ext cx="3644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Hand Hazards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手部风险</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645">
                                            <p:txEl>
                                              <p:charRg st="0" end="88"/>
                                            </p:txEl>
                                          </p:spTgt>
                                        </p:tgtEl>
                                        <p:attrNameLst>
                                          <p:attrName>style.visibility</p:attrName>
                                        </p:attrNameLst>
                                      </p:cBhvr>
                                      <p:to>
                                        <p:strVal val="visible"/>
                                      </p:to>
                                    </p:set>
                                    <p:anim calcmode="lin" valueType="num">
                                      <p:cBhvr additive="base">
                                        <p:cTn id="7" dur="500" fill="hold"/>
                                        <p:tgtEl>
                                          <p:spTgt spid="112645">
                                            <p:txEl>
                                              <p:charRg st="0" end="88"/>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45">
                                            <p:txEl>
                                              <p:charRg st="0" end="8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45">
                                            <p:txEl>
                                              <p:charRg st="88" end="97"/>
                                            </p:txEl>
                                          </p:spTgt>
                                        </p:tgtEl>
                                        <p:attrNameLst>
                                          <p:attrName>style.visibility</p:attrName>
                                        </p:attrNameLst>
                                      </p:cBhvr>
                                      <p:to>
                                        <p:strVal val="visible"/>
                                      </p:to>
                                    </p:set>
                                    <p:anim calcmode="lin" valueType="num">
                                      <p:cBhvr additive="base">
                                        <p:cTn id="13" dur="500" fill="hold"/>
                                        <p:tgtEl>
                                          <p:spTgt spid="112645">
                                            <p:txEl>
                                              <p:charRg st="88" end="97"/>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45">
                                            <p:txEl>
                                              <p:charRg st="88" end="9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45">
                                            <p:txEl>
                                              <p:charRg st="97" end="134"/>
                                            </p:txEl>
                                          </p:spTgt>
                                        </p:tgtEl>
                                        <p:attrNameLst>
                                          <p:attrName>style.visibility</p:attrName>
                                        </p:attrNameLst>
                                      </p:cBhvr>
                                      <p:to>
                                        <p:strVal val="visible"/>
                                      </p:to>
                                    </p:set>
                                    <p:anim calcmode="lin" valueType="num">
                                      <p:cBhvr additive="base">
                                        <p:cTn id="19" dur="500" fill="hold"/>
                                        <p:tgtEl>
                                          <p:spTgt spid="112645">
                                            <p:txEl>
                                              <p:charRg st="97" end="13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45">
                                            <p:txEl>
                                              <p:charRg st="97" end="13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45">
                                            <p:txEl>
                                              <p:charRg st="134" end="144"/>
                                            </p:txEl>
                                          </p:spTgt>
                                        </p:tgtEl>
                                        <p:attrNameLst>
                                          <p:attrName>style.visibility</p:attrName>
                                        </p:attrNameLst>
                                      </p:cBhvr>
                                      <p:to>
                                        <p:strVal val="visible"/>
                                      </p:to>
                                    </p:set>
                                    <p:anim calcmode="lin" valueType="num">
                                      <p:cBhvr additive="base">
                                        <p:cTn id="25" dur="500" fill="hold"/>
                                        <p:tgtEl>
                                          <p:spTgt spid="112645">
                                            <p:txEl>
                                              <p:charRg st="134" end="14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45">
                                            <p:txEl>
                                              <p:charRg st="134" end="14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45">
                                            <p:txEl>
                                              <p:charRg st="144" end="187"/>
                                            </p:txEl>
                                          </p:spTgt>
                                        </p:tgtEl>
                                        <p:attrNameLst>
                                          <p:attrName>style.visibility</p:attrName>
                                        </p:attrNameLst>
                                      </p:cBhvr>
                                      <p:to>
                                        <p:strVal val="visible"/>
                                      </p:to>
                                    </p:set>
                                    <p:anim calcmode="lin" valueType="num">
                                      <p:cBhvr additive="base">
                                        <p:cTn id="31" dur="500" fill="hold"/>
                                        <p:tgtEl>
                                          <p:spTgt spid="112645">
                                            <p:txEl>
                                              <p:charRg st="144" end="18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45">
                                            <p:txEl>
                                              <p:charRg st="144" end="18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2645">
                                            <p:txEl>
                                              <p:charRg st="187" end="203"/>
                                            </p:txEl>
                                          </p:spTgt>
                                        </p:tgtEl>
                                        <p:attrNameLst>
                                          <p:attrName>style.visibility</p:attrName>
                                        </p:attrNameLst>
                                      </p:cBhvr>
                                      <p:to>
                                        <p:strVal val="visible"/>
                                      </p:to>
                                    </p:set>
                                    <p:anim calcmode="lin" valueType="num">
                                      <p:cBhvr additive="base">
                                        <p:cTn id="37" dur="500" fill="hold"/>
                                        <p:tgtEl>
                                          <p:spTgt spid="112645">
                                            <p:txEl>
                                              <p:charRg st="187" end="20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2645">
                                            <p:txEl>
                                              <p:charRg st="187" end="20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2645">
                                            <p:txEl>
                                              <p:charRg st="203" end="250"/>
                                            </p:txEl>
                                          </p:spTgt>
                                        </p:tgtEl>
                                        <p:attrNameLst>
                                          <p:attrName>style.visibility</p:attrName>
                                        </p:attrNameLst>
                                      </p:cBhvr>
                                      <p:to>
                                        <p:strVal val="visible"/>
                                      </p:to>
                                    </p:set>
                                    <p:anim calcmode="lin" valueType="num">
                                      <p:cBhvr additive="base">
                                        <p:cTn id="43" dur="500" fill="hold"/>
                                        <p:tgtEl>
                                          <p:spTgt spid="112645">
                                            <p:txEl>
                                              <p:charRg st="203" end="25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2645">
                                            <p:txEl>
                                              <p:charRg st="203" end="25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2645">
                                            <p:txEl>
                                              <p:charRg st="250" end="267"/>
                                            </p:txEl>
                                          </p:spTgt>
                                        </p:tgtEl>
                                        <p:attrNameLst>
                                          <p:attrName>style.visibility</p:attrName>
                                        </p:attrNameLst>
                                      </p:cBhvr>
                                      <p:to>
                                        <p:strVal val="visible"/>
                                      </p:to>
                                    </p:set>
                                    <p:anim calcmode="lin" valueType="num">
                                      <p:cBhvr additive="base">
                                        <p:cTn id="49" dur="500" fill="hold"/>
                                        <p:tgtEl>
                                          <p:spTgt spid="112645">
                                            <p:txEl>
                                              <p:charRg st="250" end="26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645">
                                            <p:txEl>
                                              <p:charRg st="250" end="26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2645">
                                            <p:txEl>
                                              <p:charRg st="267" end="362"/>
                                            </p:txEl>
                                          </p:spTgt>
                                        </p:tgtEl>
                                        <p:attrNameLst>
                                          <p:attrName>style.visibility</p:attrName>
                                        </p:attrNameLst>
                                      </p:cBhvr>
                                      <p:to>
                                        <p:strVal val="visible"/>
                                      </p:to>
                                    </p:set>
                                    <p:anim calcmode="lin" valueType="num">
                                      <p:cBhvr additive="base">
                                        <p:cTn id="55" dur="500" fill="hold"/>
                                        <p:tgtEl>
                                          <p:spTgt spid="112645">
                                            <p:txEl>
                                              <p:charRg st="267" end="36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2645">
                                            <p:txEl>
                                              <p:charRg st="267" end="36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2645">
                                            <p:txEl>
                                              <p:charRg st="362" end="385"/>
                                            </p:txEl>
                                          </p:spTgt>
                                        </p:tgtEl>
                                        <p:attrNameLst>
                                          <p:attrName>style.visibility</p:attrName>
                                        </p:attrNameLst>
                                      </p:cBhvr>
                                      <p:to>
                                        <p:strVal val="visible"/>
                                      </p:to>
                                    </p:set>
                                    <p:anim calcmode="lin" valueType="num">
                                      <p:cBhvr additive="base">
                                        <p:cTn id="61" dur="500" fill="hold"/>
                                        <p:tgtEl>
                                          <p:spTgt spid="112645">
                                            <p:txEl>
                                              <p:charRg st="362" end="38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2645">
                                            <p:txEl>
                                              <p:charRg st="362" end="38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70" name="Rectangle 6"/>
          <p:cNvSpPr/>
          <p:nvPr/>
        </p:nvSpPr>
        <p:spPr>
          <a:xfrm>
            <a:off x="4152900" y="1077913"/>
            <a:ext cx="3886200" cy="1244600"/>
          </a:xfrm>
          <a:prstGeom prst="rect">
            <a:avLst/>
          </a:prstGeom>
          <a:noFill/>
          <a:ln w="9525">
            <a:noFill/>
          </a:ln>
        </p:spPr>
        <p:txBody>
          <a:bodyPr anchor="t" anchorCtr="0"/>
          <a:p>
            <a:pPr marL="342900" indent="-342900" algn="ctr">
              <a:lnSpc>
                <a:spcPct val="150000"/>
              </a:lnSpc>
              <a:spcBef>
                <a:spcPct val="20000"/>
              </a:spcBef>
            </a:pPr>
            <a:r>
              <a:rPr lang="en-US" altLang="zh-CN" sz="2000" b="1" dirty="0">
                <a:solidFill>
                  <a:srgbClr val="0070C0"/>
                </a:solidFill>
                <a:latin typeface="微软雅黑" panose="020B0503020204020204" pitchFamily="34" charset="-122"/>
                <a:ea typeface="微软雅黑" panose="020B0503020204020204" pitchFamily="34" charset="-122"/>
              </a:rPr>
              <a:t>General Requirements</a:t>
            </a:r>
            <a:endParaRPr lang="en-US" altLang="zh-CN" sz="2000" b="1" dirty="0">
              <a:solidFill>
                <a:srgbClr val="0070C0"/>
              </a:solidFill>
              <a:latin typeface="微软雅黑" panose="020B0503020204020204" pitchFamily="34" charset="-122"/>
              <a:ea typeface="微软雅黑" panose="020B0503020204020204" pitchFamily="34" charset="-122"/>
            </a:endParaRPr>
          </a:p>
          <a:p>
            <a:pPr marL="342900" indent="-342900" algn="ctr">
              <a:lnSpc>
                <a:spcPct val="150000"/>
              </a:lnSpc>
              <a:spcBef>
                <a:spcPct val="20000"/>
              </a:spcBef>
            </a:pPr>
            <a:r>
              <a:rPr lang="zh-CN" altLang="en-US" sz="2000" b="1" dirty="0">
                <a:solidFill>
                  <a:srgbClr val="0070C0"/>
                </a:solidFill>
                <a:latin typeface="微软雅黑" panose="020B0503020204020204" pitchFamily="34" charset="-122"/>
                <a:ea typeface="微软雅黑" panose="020B0503020204020204" pitchFamily="34" charset="-122"/>
              </a:rPr>
              <a:t>总体要求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7652" name="Rectangle 9"/>
          <p:cNvSpPr>
            <a:spLocks noChangeArrowheads="1"/>
          </p:cNvSpPr>
          <p:nvPr/>
        </p:nvSpPr>
        <p:spPr bwMode="auto">
          <a:xfrm>
            <a:off x="2305050" y="76200"/>
            <a:ext cx="7726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Requirements for Hand Protection</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rPr>
              <a:t>对手部防护的要求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itchFamily="2" charset="-122"/>
              <a:ea typeface="华文中宋" pitchFamily="2" charset="-122"/>
              <a:cs typeface="+mn-cs"/>
            </a:endParaRPr>
          </a:p>
        </p:txBody>
      </p:sp>
      <p:grpSp>
        <p:nvGrpSpPr>
          <p:cNvPr id="38915" name="组合 1"/>
          <p:cNvGrpSpPr/>
          <p:nvPr/>
        </p:nvGrpSpPr>
        <p:grpSpPr>
          <a:xfrm>
            <a:off x="519113" y="2514600"/>
            <a:ext cx="11212512" cy="3352800"/>
            <a:chOff x="3210" y="3960"/>
            <a:chExt cx="12780" cy="5280"/>
          </a:xfrm>
        </p:grpSpPr>
        <p:sp>
          <p:nvSpPr>
            <p:cNvPr id="6" name="圆角矩形 5"/>
            <p:cNvSpPr/>
            <p:nvPr/>
          </p:nvSpPr>
          <p:spPr>
            <a:xfrm>
              <a:off x="3360" y="4080"/>
              <a:ext cx="12480" cy="3360"/>
            </a:xfrm>
            <a:prstGeom prst="roundRect">
              <a:avLst>
                <a:gd name="adj" fmla="val 12800"/>
              </a:avLst>
            </a:prstGeom>
            <a:gradFill flip="none" rotWithShape="1">
              <a:gsLst>
                <a:gs pos="100000">
                  <a:srgbClr val="0081E2"/>
                </a:gs>
                <a:gs pos="0">
                  <a:srgbClr val="0070C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8917" name="矩形 2"/>
            <p:cNvSpPr/>
            <p:nvPr/>
          </p:nvSpPr>
          <p:spPr>
            <a:xfrm>
              <a:off x="3630" y="4138"/>
              <a:ext cx="12210" cy="3052"/>
            </a:xfrm>
            <a:prstGeom prst="rect">
              <a:avLst/>
            </a:prstGeom>
            <a:noFill/>
            <a:ln w="9525">
              <a:noFill/>
            </a:ln>
          </p:spPr>
          <p:txBody>
            <a:bodyPr anchor="t" anchorCtr="0">
              <a:spAutoFit/>
            </a:bodyPr>
            <a:p>
              <a:pPr marL="0" lvl="1" indent="0" eaLnBrk="0" hangingPunct="0">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We shall train and require employees to use appropriate hand protection </a:t>
              </a:r>
              <a:endParaRPr lang="en-US" altLang="zh-CN" b="1" dirty="0">
                <a:solidFill>
                  <a:schemeClr val="bg1"/>
                </a:solidFill>
                <a:latin typeface="微软雅黑" panose="020B0503020204020204" pitchFamily="34" charset="-122"/>
                <a:ea typeface="微软雅黑" panose="020B0503020204020204" pitchFamily="34" charset="-122"/>
              </a:endParaRPr>
            </a:p>
            <a:p>
              <a:pPr marL="0" lvl="1" indent="0" eaLnBrk="0" hangingPunct="0">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when employees’ hands are exposed to hazards such as those from skin absorption of harmful substances; severe cuts or lacerations; severe </a:t>
              </a:r>
              <a:endParaRPr lang="en-US" altLang="zh-CN" b="1" dirty="0">
                <a:solidFill>
                  <a:schemeClr val="bg1"/>
                </a:solidFill>
                <a:latin typeface="微软雅黑" panose="020B0503020204020204" pitchFamily="34" charset="-122"/>
                <a:ea typeface="微软雅黑" panose="020B0503020204020204" pitchFamily="34" charset="-122"/>
              </a:endParaRPr>
            </a:p>
            <a:p>
              <a:pPr marL="0" lvl="1" indent="0" eaLnBrk="0" hangingPunct="0">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abrasions; punctures; chemical burns; thermal burns; and harmful </a:t>
              </a:r>
              <a:endParaRPr lang="en-US" altLang="zh-CN" b="1" dirty="0">
                <a:solidFill>
                  <a:schemeClr val="bg1"/>
                </a:solidFill>
                <a:latin typeface="微软雅黑" panose="020B0503020204020204" pitchFamily="34" charset="-122"/>
                <a:ea typeface="微软雅黑" panose="020B0503020204020204" pitchFamily="34" charset="-122"/>
              </a:endParaRPr>
            </a:p>
            <a:p>
              <a:pPr marL="0" lvl="1" indent="0" eaLnBrk="0" hangingPunct="0">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temperature extremes.</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630" y="7655"/>
              <a:ext cx="12090" cy="1452"/>
            </a:xfrm>
            <a:prstGeom prst="rect">
              <a:avLst/>
            </a:prstGeom>
          </p:spPr>
          <p:txBody>
            <a:bodyPr>
              <a:spAutoFit/>
            </a:bodyPr>
            <a:lstStyle/>
            <a:p>
              <a:pPr marL="0" marR="0" lvl="1"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我们将针对手部接触有害物质、割伤、划伤、挫伤、刺伤、化学烧伤、烫伤及高温伤害等危害进行相关培训</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210" y="3960"/>
              <a:ext cx="12780" cy="5280"/>
            </a:xfrm>
            <a:prstGeom prst="roundRect">
              <a:avLst>
                <a:gd name="adj" fmla="val 653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3670">
                                            <p:txEl>
                                              <p:charRg st="0" end="21"/>
                                            </p:txEl>
                                          </p:spTgt>
                                        </p:tgtEl>
                                        <p:attrNameLst>
                                          <p:attrName>style.visibility</p:attrName>
                                        </p:attrNameLst>
                                      </p:cBhvr>
                                      <p:to>
                                        <p:strVal val="visible"/>
                                      </p:to>
                                    </p:set>
                                    <p:anim calcmode="lin" valueType="num">
                                      <p:cBhvr>
                                        <p:cTn id="7" dur="1000" fill="hold"/>
                                        <p:tgtEl>
                                          <p:spTgt spid="113670">
                                            <p:txEl>
                                              <p:charRg st="0" end="21"/>
                                            </p:txEl>
                                          </p:spTgt>
                                        </p:tgtEl>
                                        <p:attrNameLst>
                                          <p:attrName>ppt_w</p:attrName>
                                        </p:attrNameLst>
                                      </p:cBhvr>
                                      <p:tavLst>
                                        <p:tav tm="0">
                                          <p:val>
                                            <p:fltVal val="0.000000"/>
                                          </p:val>
                                        </p:tav>
                                        <p:tav tm="100000">
                                          <p:val>
                                            <p:strVal val="#ppt_w"/>
                                          </p:val>
                                        </p:tav>
                                      </p:tavLst>
                                    </p:anim>
                                    <p:anim calcmode="lin" valueType="num">
                                      <p:cBhvr>
                                        <p:cTn id="8" dur="1000" fill="hold"/>
                                        <p:tgtEl>
                                          <p:spTgt spid="113670">
                                            <p:txEl>
                                              <p:charRg st="0" end="21"/>
                                            </p:txEl>
                                          </p:spTgt>
                                        </p:tgtEl>
                                        <p:attrNameLst>
                                          <p:attrName>ppt_h</p:attrName>
                                        </p:attrNameLst>
                                      </p:cBhvr>
                                      <p:tavLst>
                                        <p:tav tm="0">
                                          <p:val>
                                            <p:fltVal val="0.000000"/>
                                          </p:val>
                                        </p:tav>
                                        <p:tav tm="100000">
                                          <p:val>
                                            <p:strVal val="#ppt_h"/>
                                          </p:val>
                                        </p:tav>
                                      </p:tavLst>
                                    </p:anim>
                                    <p:anim calcmode="lin" valueType="num">
                                      <p:cBhvr>
                                        <p:cTn id="9" dur="1000" fill="hold"/>
                                        <p:tgtEl>
                                          <p:spTgt spid="113670">
                                            <p:txEl>
                                              <p:charRg st="0" end="21"/>
                                            </p:txEl>
                                          </p:spTgt>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13670">
                                            <p:txEl>
                                              <p:charRg st="0" end="21"/>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3670">
                                            <p:txEl>
                                              <p:charRg st="21" end="26"/>
                                            </p:txEl>
                                          </p:spTgt>
                                        </p:tgtEl>
                                        <p:attrNameLst>
                                          <p:attrName>style.visibility</p:attrName>
                                        </p:attrNameLst>
                                      </p:cBhvr>
                                      <p:to>
                                        <p:strVal val="visible"/>
                                      </p:to>
                                    </p:set>
                                    <p:anim calcmode="lin" valueType="num">
                                      <p:cBhvr>
                                        <p:cTn id="15" dur="1000" fill="hold"/>
                                        <p:tgtEl>
                                          <p:spTgt spid="113670">
                                            <p:txEl>
                                              <p:charRg st="21" end="26"/>
                                            </p:txEl>
                                          </p:spTgt>
                                        </p:tgtEl>
                                        <p:attrNameLst>
                                          <p:attrName>ppt_w</p:attrName>
                                        </p:attrNameLst>
                                      </p:cBhvr>
                                      <p:tavLst>
                                        <p:tav tm="0">
                                          <p:val>
                                            <p:fltVal val="0.000000"/>
                                          </p:val>
                                        </p:tav>
                                        <p:tav tm="100000">
                                          <p:val>
                                            <p:strVal val="#ppt_w"/>
                                          </p:val>
                                        </p:tav>
                                      </p:tavLst>
                                    </p:anim>
                                    <p:anim calcmode="lin" valueType="num">
                                      <p:cBhvr>
                                        <p:cTn id="16" dur="1000" fill="hold"/>
                                        <p:tgtEl>
                                          <p:spTgt spid="113670">
                                            <p:txEl>
                                              <p:charRg st="21" end="26"/>
                                            </p:txEl>
                                          </p:spTgt>
                                        </p:tgtEl>
                                        <p:attrNameLst>
                                          <p:attrName>ppt_h</p:attrName>
                                        </p:attrNameLst>
                                      </p:cBhvr>
                                      <p:tavLst>
                                        <p:tav tm="0">
                                          <p:val>
                                            <p:fltVal val="0.000000"/>
                                          </p:val>
                                        </p:tav>
                                        <p:tav tm="100000">
                                          <p:val>
                                            <p:strVal val="#ppt_h"/>
                                          </p:val>
                                        </p:tav>
                                      </p:tavLst>
                                    </p:anim>
                                    <p:anim calcmode="lin" valueType="num">
                                      <p:cBhvr>
                                        <p:cTn id="17" dur="1000" fill="hold"/>
                                        <p:tgtEl>
                                          <p:spTgt spid="113670">
                                            <p:txEl>
                                              <p:charRg st="21" end="26"/>
                                            </p:txEl>
                                          </p:spTgt>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113670">
                                            <p:txEl>
                                              <p:charRg st="21" end="26"/>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18144</Words>
  <Application>WPS 演示</Application>
  <PresentationFormat>全屏显示(4:3)</PresentationFormat>
  <Paragraphs>626</Paragraphs>
  <Slides>58</Slides>
  <Notes>0</Notes>
  <HiddenSlides>4</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58</vt:i4>
      </vt:variant>
    </vt:vector>
  </HeadingPairs>
  <TitlesOfParts>
    <vt:vector size="71" baseType="lpstr">
      <vt:lpstr>Arial</vt:lpstr>
      <vt:lpstr>宋体</vt:lpstr>
      <vt:lpstr>Wingdings</vt:lpstr>
      <vt:lpstr>Times New Roman</vt:lpstr>
      <vt:lpstr>微软雅黑</vt:lpstr>
      <vt:lpstr>华文中宋</vt:lpstr>
      <vt:lpstr>Verdana</vt:lpstr>
      <vt:lpstr>Arial Unicode MS</vt:lpstr>
      <vt:lpstr>楷体</vt:lpstr>
      <vt:lpstr>汉仪旗黑-85S</vt:lpstr>
      <vt:lpstr>黑体</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Chicago Bridge and Iron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玺猫PPT</dc:creator>
  <cp:lastModifiedBy>little fairy</cp:lastModifiedBy>
  <cp:revision>506</cp:revision>
  <dcterms:created xsi:type="dcterms:W3CDTF">2004-12-29T14:30:49Z</dcterms:created>
  <dcterms:modified xsi:type="dcterms:W3CDTF">2024-03-12T08:40:00Z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ABD5DF717DA54465A021ADC5D537F2A4_13</vt:lpwstr>
  </property>
  <property fmtid="{D5CDD505-2E9C-101B-9397-08002B2CF9AE}" pid="3" name="KSOProductBuildVer">
    <vt:lpwstr>2052-12.1.0.16388</vt:lpwstr>
  </property>
</Properties>
</file>