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4" r:id="rId3"/>
    <p:sldId id="383" r:id="rId4"/>
    <p:sldId id="258" r:id="rId5"/>
    <p:sldId id="257" r:id="rId7"/>
    <p:sldId id="301" r:id="rId8"/>
    <p:sldId id="309" r:id="rId9"/>
    <p:sldId id="310" r:id="rId10"/>
    <p:sldId id="311" r:id="rId11"/>
    <p:sldId id="302" r:id="rId12"/>
    <p:sldId id="260" r:id="rId13"/>
    <p:sldId id="285" r:id="rId14"/>
    <p:sldId id="281" r:id="rId15"/>
    <p:sldId id="282" r:id="rId16"/>
    <p:sldId id="292" r:id="rId17"/>
    <p:sldId id="265" r:id="rId18"/>
    <p:sldId id="264" r:id="rId19"/>
    <p:sldId id="261" r:id="rId20"/>
    <p:sldId id="287" r:id="rId21"/>
    <p:sldId id="286" r:id="rId22"/>
    <p:sldId id="283" r:id="rId23"/>
    <p:sldId id="296" r:id="rId24"/>
    <p:sldId id="297" r:id="rId25"/>
    <p:sldId id="298" r:id="rId26"/>
    <p:sldId id="267" r:id="rId27"/>
    <p:sldId id="276" r:id="rId28"/>
    <p:sldId id="266" r:id="rId29"/>
    <p:sldId id="263" r:id="rId30"/>
    <p:sldId id="293" r:id="rId31"/>
    <p:sldId id="304" r:id="rId32"/>
    <p:sldId id="306" r:id="rId33"/>
    <p:sldId id="307" r:id="rId34"/>
    <p:sldId id="308" r:id="rId35"/>
    <p:sldId id="312" r:id="rId36"/>
    <p:sldId id="313" r:id="rId37"/>
    <p:sldId id="303" r:id="rId38"/>
    <p:sldId id="314" r:id="rId39"/>
    <p:sldId id="315" r:id="rId40"/>
    <p:sldId id="316" r:id="rId41"/>
    <p:sldId id="300" r:id="rId42"/>
    <p:sldId id="385" r:id="rId43"/>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100"/>
    <a:srgbClr val="FF6600"/>
    <a:srgbClr val="008BEA"/>
    <a:srgbClr val="680007"/>
    <a:srgbClr val="DA0000"/>
    <a:srgbClr val="9A0000"/>
    <a:srgbClr val="006FBC"/>
    <a:srgbClr val="00AFED"/>
    <a:srgbClr val="00FFFF"/>
    <a:srgbClr val="003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3002" autoAdjust="0"/>
  </p:normalViewPr>
  <p:slideViewPr>
    <p:cSldViewPr>
      <p:cViewPr varScale="1">
        <p:scale>
          <a:sx n="93" d="100"/>
          <a:sy n="93" d="100"/>
        </p:scale>
        <p:origin x="63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tags" Target="tags/tag19.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B65F-8515-4360-82FD-51AF8646BF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AF81A-5A48-44B6-BFB3-5A2D337008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vert="horz" lIns="91440" tIns="45720" rIns="91440" bIns="45720" rtlCol="0" anchor="ctr"/>
          <a:p>
            <a:pPr fontAlgn="base"/>
            <a:fld id="{530820CF-B880-4189-942D-D702A7CBA730}" type="datetimeFigureOut">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a:p>
        </p:txBody>
      </p:sp>
      <p:sp>
        <p:nvSpPr>
          <p:cNvPr id="3" name="页脚占位符 2"/>
          <p:cNvSpPr>
            <a:spLocks noGrp="1"/>
          </p:cNvSpPr>
          <p:nvPr>
            <p:ph type="ftr" sz="quarter" idx="11"/>
          </p:nvPr>
        </p:nvSpPr>
        <p:spPr>
          <a:xfrm>
            <a:off x="3124200" y="4767263"/>
            <a:ext cx="2895600" cy="273844"/>
          </a:xfrm>
          <a:prstGeom prst="rect">
            <a:avLst/>
          </a:prstGeom>
        </p:spPr>
        <p:txBody>
          <a:bodyPr vert="horz" lIns="91440" tIns="45720" rIns="91440" bIns="45720" rtlCol="0" anchor="ctr"/>
          <a:p>
            <a:pPr fontAlgn="base"/>
            <a:endParaRPr lang="zh-CN" altLang="en-US" strike="noStrike" noProof="1"/>
          </a:p>
        </p:txBody>
      </p:sp>
      <p:sp>
        <p:nvSpPr>
          <p:cNvPr id="4" name="灯片编号占位符 3"/>
          <p:cNvSpPr>
            <a:spLocks noGrp="1"/>
          </p:cNvSpPr>
          <p:nvPr>
            <p:ph type="sldNum" sz="quarter" idx="12"/>
          </p:nvPr>
        </p:nvSpPr>
        <p:spPr>
          <a:xfrm>
            <a:off x="6553200" y="4767263"/>
            <a:ext cx="2133600" cy="273844"/>
          </a:xfrm>
          <a:prstGeom prst="rect">
            <a:avLst/>
          </a:prstGeom>
        </p:spPr>
        <p:txBody>
          <a:bodyPr vert="horz" lIns="91440" tIns="45720" rIns="91440" bIns="45720" rtlCol="0" anchor="ctr"/>
          <a:p>
            <a:pPr fontAlgn="base"/>
            <a:fld id="{0C913308-F349-4B6D-A68A-DD1791B4A57B}" type="slidenum">
              <a:rPr lang="zh-CN" altLang="en-US" strike="noStrike" noProof="1" smtClean="0">
                <a:latin typeface="微软雅黑" panose="020B0503020204020204" pitchFamily="34" charset="-122"/>
                <a:ea typeface="微软雅黑" panose="020B0503020204020204" pitchFamily="34" charset="-122"/>
                <a:cs typeface="微软雅黑" panose="020B0503020204020204" pitchFamily="34" charset="-122"/>
              </a:rPr>
            </a:fld>
            <a:endParaRPr lang="zh-CN" altLang="en-US" strike="noStrike" noProof="1"/>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CC67586-7A3A-45FE-9110-E28511A290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79817A-4EC0-4BC5-8BCF-8844B61756C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4" Type="http://schemas.openxmlformats.org/officeDocument/2006/relationships/theme" Target="../theme/theme1.xml"/><Relationship Id="rId53" Type="http://schemas.openxmlformats.org/officeDocument/2006/relationships/image" Target="../media/image1.png"/><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CC67586-7A3A-45FE-9110-E28511A29086}"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B79817A-4EC0-4BC5-8BCF-8844B61756C5}" type="slidenum">
              <a:rPr lang="zh-CN" altLang="en-US" smtClean="0"/>
            </a:fld>
            <a:endParaRPr lang="zh-CN" altLang="en-US"/>
          </a:p>
        </p:txBody>
      </p:sp>
      <p:pic>
        <p:nvPicPr>
          <p:cNvPr id="8" name="图片 7"/>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7.xml"/><Relationship Id="rId2" Type="http://schemas.openxmlformats.org/officeDocument/2006/relationships/image" Target="../media/image18.emf"/><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0.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1.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6.xml"/><Relationship Id="rId2" Type="http://schemas.microsoft.com/office/2007/relationships/hdphoto" Target="../media/image23.wdp"/><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8.xml"/><Relationship Id="rId2" Type="http://schemas.openxmlformats.org/officeDocument/2006/relationships/image" Target="../media/image25.jpeg"/><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43.xml"/><Relationship Id="rId2" Type="http://schemas.openxmlformats.org/officeDocument/2006/relationships/image" Target="../media/image27.jpeg"/><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45.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50.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3.jpeg"/><Relationship Id="rId4" Type="http://schemas.openxmlformats.org/officeDocument/2006/relationships/tags" Target="../tags/tag16.xml"/><Relationship Id="rId3" Type="http://schemas.openxmlformats.org/officeDocument/2006/relationships/image" Target="../media/image32.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amp;pky98108767009&amp;2&amp;"/>
          <p:cNvPicPr>
            <a:picLocks noChangeAspect="1"/>
          </p:cNvPicPr>
          <p:nvPr/>
        </p:nvPicPr>
        <p:blipFill>
          <a:blip r:embed="rId1"/>
          <a:srcRect t="20790" b="21654"/>
          <a:stretch>
            <a:fillRect/>
          </a:stretch>
        </p:blipFill>
        <p:spPr>
          <a:xfrm>
            <a:off x="-12065" y="0"/>
            <a:ext cx="9170035" cy="2960370"/>
          </a:xfrm>
          <a:prstGeom prst="rect">
            <a:avLst/>
          </a:prstGeom>
        </p:spPr>
      </p:pic>
      <p:sp>
        <p:nvSpPr>
          <p:cNvPr id="9" name="矩形 8"/>
          <p:cNvSpPr/>
          <p:nvPr/>
        </p:nvSpPr>
        <p:spPr>
          <a:xfrm>
            <a:off x="-11906" y="2788444"/>
            <a:ext cx="9170194" cy="2356247"/>
          </a:xfrm>
          <a:prstGeom prst="rect">
            <a:avLst/>
          </a:prstGeom>
          <a:gradFill>
            <a:gsLst>
              <a:gs pos="0">
                <a:srgbClr val="00A3E4"/>
              </a:gs>
              <a:gs pos="100000">
                <a:srgbClr val="214BAE"/>
              </a:gs>
            </a:gsLst>
            <a:lin ang="1200000" scaled="0"/>
          </a:grad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2400" b="1" strike="noStrike" noProof="1" dirty="0">
              <a:solidFill>
                <a:schemeClr val="bg2"/>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3" name="组合 2"/>
          <p:cNvGrpSpPr/>
          <p:nvPr/>
        </p:nvGrpSpPr>
        <p:grpSpPr>
          <a:xfrm>
            <a:off x="1763395" y="3284855"/>
            <a:ext cx="5612130" cy="1362710"/>
            <a:chOff x="2981" y="2200"/>
            <a:chExt cx="8838" cy="2146"/>
          </a:xfrm>
        </p:grpSpPr>
        <p:sp>
          <p:nvSpPr>
            <p:cNvPr id="13" name="矩形 12"/>
            <p:cNvSpPr/>
            <p:nvPr/>
          </p:nvSpPr>
          <p:spPr>
            <a:xfrm>
              <a:off x="3118" y="2200"/>
              <a:ext cx="8288" cy="1212"/>
            </a:xfrm>
            <a:prstGeom prst="rect">
              <a:avLst/>
            </a:prstGeom>
            <a:ln>
              <a:noFill/>
            </a:ln>
          </p:spPr>
          <p:txBody>
            <a:bodyPr wrap="none">
              <a:spAutoFit/>
            </a:bodyPr>
            <a:p>
              <a:r>
                <a:rPr lang="zh-CN" altLang="en-US" sz="4400" b="1" dirty="0" smtClean="0">
                  <a:ln w="17780" cmpd="sng">
                    <a:noFill/>
                    <a:prstDash val="solid"/>
                    <a:miter lim="800000"/>
                  </a:ln>
                  <a:solidFill>
                    <a:schemeClr val="bg1"/>
                  </a:solidFill>
                  <a:latin typeface="微软雅黑" panose="020B0503020204020204" pitchFamily="34" charset="-122"/>
                  <a:ea typeface="微软雅黑" panose="020B0503020204020204" pitchFamily="34" charset="-122"/>
                </a:rPr>
                <a:t>安全责任，重在落实</a:t>
              </a:r>
              <a:endParaRPr lang="zh-CN" altLang="en-US" sz="4400" b="1" dirty="0" smtClean="0">
                <a:ln w="17780" cmpd="sng">
                  <a:noFill/>
                  <a:prstDash val="solid"/>
                  <a:miter lim="800000"/>
                </a:ln>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2981" y="3620"/>
              <a:ext cx="8838" cy="727"/>
            </a:xfrm>
            <a:prstGeom prst="rect">
              <a:avLst/>
            </a:prstGeom>
            <a:effectLst/>
          </p:spPr>
          <p:txBody>
            <a:bodyPr wrap="none">
              <a:spAutoFit/>
            </a:bodyPr>
            <a:p>
              <a:pPr algn="ctr"/>
              <a:r>
                <a:rPr lang="en-US" altLang="zh-CN" sz="2400" b="1" dirty="0" smtClean="0">
                  <a:solidFill>
                    <a:schemeClr val="bg1"/>
                  </a:solidFill>
                  <a:latin typeface="微软雅黑" panose="020B0503020204020204" pitchFamily="34" charset="-122"/>
                  <a:ea typeface="微软雅黑" panose="020B0503020204020204" pitchFamily="34" charset="-122"/>
                </a:rPr>
                <a:t>&gt;&gt; </a:t>
              </a:r>
              <a:r>
                <a:rPr lang="zh-CN" altLang="en-US" sz="2400" b="1" dirty="0" smtClean="0">
                  <a:solidFill>
                    <a:schemeClr val="bg1"/>
                  </a:solidFill>
                  <a:latin typeface="微软雅黑" panose="020B0503020204020204" pitchFamily="34" charset="-122"/>
                  <a:ea typeface="微软雅黑" panose="020B0503020204020204" pitchFamily="34" charset="-122"/>
                </a:rPr>
                <a:t>全面落实企业安全生产主体责任 </a:t>
              </a:r>
              <a:r>
                <a:rPr lang="en-US" altLang="zh-CN" sz="2400" b="1" dirty="0" smtClean="0">
                  <a:solidFill>
                    <a:schemeClr val="bg1"/>
                  </a:solidFill>
                  <a:latin typeface="微软雅黑" panose="020B0503020204020204" pitchFamily="34" charset="-122"/>
                  <a:ea typeface="微软雅黑" panose="020B0503020204020204" pitchFamily="34" charset="-122"/>
                </a:rPr>
                <a:t>&lt;&lt;</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614" y="3516"/>
              <a:ext cx="7181"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14" y="4343"/>
              <a:ext cx="7183" cy="0"/>
            </a:xfrm>
            <a:prstGeom prst="line">
              <a:avLst/>
            </a:prstGeom>
            <a:ln w="12700">
              <a:solidFill>
                <a:srgbClr val="9A0000"/>
              </a:solidFill>
            </a:ln>
          </p:spPr>
          <p:style>
            <a:lnRef idx="1">
              <a:schemeClr val="accent1"/>
            </a:lnRef>
            <a:fillRef idx="0">
              <a:schemeClr val="accent1"/>
            </a:fillRef>
            <a:effectRef idx="0">
              <a:schemeClr val="accent1"/>
            </a:effectRef>
            <a:fontRef idx="minor">
              <a:schemeClr val="tx1"/>
            </a:fontRef>
          </p:style>
        </p:cxnSp>
      </p:grpSp>
      <p:sp>
        <p:nvSpPr>
          <p:cNvPr id="2" name="文本框 1" descr="7b0a2020202022776f7264617274223a20227b5c2269645c223a32353030343531362c5c227469645c223a31333439377d220a7d0a"/>
          <p:cNvSpPr txBox="1"/>
          <p:nvPr>
            <p:custDataLst>
              <p:tags r:id="rId2"/>
            </p:custDataLst>
          </p:nvPr>
        </p:nvSpPr>
        <p:spPr>
          <a:xfrm>
            <a:off x="6804819" y="271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399415" y="2499995"/>
            <a:ext cx="684530" cy="67564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4" name="椭圆 3"/>
          <p:cNvSpPr/>
          <p:nvPr>
            <p:custDataLst>
              <p:tags r:id="rId4"/>
            </p:custDataLst>
          </p:nvPr>
        </p:nvSpPr>
        <p:spPr>
          <a:xfrm>
            <a:off x="1331595" y="2499995"/>
            <a:ext cx="684530" cy="67564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2263775" y="2499995"/>
            <a:ext cx="684530" cy="67564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
          <p:cNvSpPr/>
          <p:nvPr/>
        </p:nvSpPr>
        <p:spPr>
          <a:xfrm>
            <a:off x="2616706" y="1232606"/>
            <a:ext cx="1189166" cy="1188361"/>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a:off x="2504888" y="2277969"/>
            <a:ext cx="597411" cy="1188361"/>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6" name="椭圆 1"/>
          <p:cNvSpPr/>
          <p:nvPr/>
        </p:nvSpPr>
        <p:spPr>
          <a:xfrm rot="5400000">
            <a:off x="2429149" y="3336376"/>
            <a:ext cx="1182737" cy="119482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7" name="椭圆 1"/>
          <p:cNvSpPr/>
          <p:nvPr/>
        </p:nvSpPr>
        <p:spPr>
          <a:xfrm rot="10800000">
            <a:off x="1549976" y="1075341"/>
            <a:ext cx="1189166" cy="1188361"/>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椭圆 1"/>
          <p:cNvSpPr/>
          <p:nvPr/>
        </p:nvSpPr>
        <p:spPr>
          <a:xfrm rot="6199008">
            <a:off x="1785521" y="2874426"/>
            <a:ext cx="594180" cy="1125697"/>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79646">
              <a:lumMod val="75000"/>
            </a:srgbClr>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10" name="圆角矩形 14"/>
          <p:cNvSpPr/>
          <p:nvPr/>
        </p:nvSpPr>
        <p:spPr>
          <a:xfrm>
            <a:off x="4067944" y="1450382"/>
            <a:ext cx="2857183" cy="465011"/>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C00000"/>
          </a:solidFill>
          <a:ln w="25400" cap="flat" cmpd="sng" algn="ctr">
            <a:noFill/>
            <a:prstDash val="solid"/>
          </a:ln>
          <a:effectLst/>
        </p:spPr>
        <p:txBody>
          <a:bodyPr rtlCol="0" anchor="ctr"/>
          <a:lstStyle/>
          <a:p>
            <a:pPr algn="ctr">
              <a:defRPr/>
            </a:pPr>
            <a:r>
              <a:rPr lang="zh-CN" altLang="en-US" sz="2000" b="1" dirty="0" smtClean="0">
                <a:solidFill>
                  <a:schemeClr val="bg1"/>
                </a:solidFill>
                <a:latin typeface="微软雅黑" panose="020B0503020204020204" pitchFamily="34" charset="-122"/>
                <a:ea typeface="微软雅黑" panose="020B0503020204020204" pitchFamily="34" charset="-122"/>
              </a:rPr>
              <a:t>具备安全生产条件</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12" name="圆角矩形 14"/>
          <p:cNvSpPr/>
          <p:nvPr/>
        </p:nvSpPr>
        <p:spPr>
          <a:xfrm>
            <a:off x="4067944" y="3421818"/>
            <a:ext cx="2857183" cy="465011"/>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C00000"/>
          </a:solidFill>
          <a:ln w="25400" cap="flat" cmpd="sng" algn="ctr">
            <a:noFill/>
            <a:prstDash val="solid"/>
          </a:ln>
          <a:effectLst/>
        </p:spPr>
        <p:txBody>
          <a:bodyPr rtlCol="0" anchor="ctr"/>
          <a:lstStyle/>
          <a:p>
            <a:pPr algn="ctr"/>
            <a:r>
              <a:rPr lang="zh-CN" altLang="en-US" sz="2000" b="1" kern="0" dirty="0" smtClean="0">
                <a:solidFill>
                  <a:sysClr val="window" lastClr="FFFFFF"/>
                </a:solidFill>
                <a:latin typeface="微软雅黑" panose="020B0503020204020204" pitchFamily="34" charset="-122"/>
                <a:ea typeface="微软雅黑" panose="020B0503020204020204" pitchFamily="34" charset="-122"/>
              </a:rPr>
              <a:t>基础硬件符合要求</a:t>
            </a: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43767" y="1382633"/>
            <a:ext cx="437167"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4" name="TextBox 13"/>
          <p:cNvSpPr txBox="1"/>
          <p:nvPr/>
        </p:nvSpPr>
        <p:spPr>
          <a:xfrm>
            <a:off x="2734023" y="3559819"/>
            <a:ext cx="437167" cy="769441"/>
          </a:xfrm>
          <a:prstGeom prst="rect">
            <a:avLst/>
          </a:prstGeom>
          <a:noFill/>
        </p:spPr>
        <p:txBody>
          <a:bodyPr wrap="square" rtlCol="0">
            <a:spAutoFit/>
          </a:bodyPr>
          <a:lstStyle/>
          <a:p>
            <a:pPr>
              <a:defRPr/>
            </a:pPr>
            <a:r>
              <a:rPr lang="en-US" altLang="zh-CN" sz="4400" b="1" kern="0" dirty="0" smtClean="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5" name="TextBox 14"/>
          <p:cNvSpPr txBox="1"/>
          <p:nvPr/>
        </p:nvSpPr>
        <p:spPr>
          <a:xfrm>
            <a:off x="4000496" y="1925838"/>
            <a:ext cx="5042900" cy="412421"/>
          </a:xfrm>
          <a:prstGeom prst="rect">
            <a:avLst/>
          </a:prstGeom>
          <a:noFill/>
        </p:spPr>
        <p:txBody>
          <a:bodyPr wrap="square" rtlCol="0">
            <a:spAutoFit/>
          </a:bodyPr>
          <a:lstStyle/>
          <a:p>
            <a:pPr>
              <a:lnSpc>
                <a:spcPct val="130000"/>
              </a:lnSpc>
              <a:defRPr/>
            </a:pPr>
            <a:r>
              <a:rPr lang="zh-CN" altLang="en-US" sz="1600" kern="0" dirty="0" smtClean="0">
                <a:solidFill>
                  <a:schemeClr val="tx1">
                    <a:lumMod val="95000"/>
                    <a:lumOff val="5000"/>
                  </a:schemeClr>
                </a:solidFill>
                <a:latin typeface="微软雅黑" panose="020B0503020204020204" pitchFamily="34" charset="-122"/>
                <a:ea typeface="微软雅黑" panose="020B0503020204020204" pitchFamily="34" charset="-122"/>
              </a:rPr>
              <a:t>比如，高危行业的安全许可</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015042" y="3931250"/>
            <a:ext cx="4776328" cy="830997"/>
          </a:xfrm>
          <a:prstGeom prst="rect">
            <a:avLst/>
          </a:prstGeom>
          <a:noFill/>
        </p:spPr>
        <p:txBody>
          <a:bodyPr wrap="square" rtlCol="0">
            <a:spAutoFit/>
          </a:bodyPr>
          <a:lstStyle/>
          <a:p>
            <a:pPr>
              <a:defRPr/>
            </a:pPr>
            <a:r>
              <a:rPr lang="zh-CN" altLang="en-US" sz="1600" dirty="0" smtClean="0">
                <a:latin typeface="微软雅黑" panose="020B0503020204020204" pitchFamily="34" charset="-122"/>
                <a:ea typeface="微软雅黑" panose="020B0503020204020204" pitchFamily="34" charset="-122"/>
              </a:rPr>
              <a:t>企业的生产经营场所和设备、设施符合有关安全生产法律、法规的规定和有关国家标准或者行业标准的要求。</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26465" y="190153"/>
            <a:ext cx="249299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一、具备安全生产条件</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64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949"/>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449"/>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50"/>
                                        <p:tgtEl>
                                          <p:spTgt spid="4"/>
                                        </p:tgtEl>
                                      </p:cBhvr>
                                    </p:animEffect>
                                  </p:childTnLst>
                                </p:cTn>
                              </p:par>
                            </p:childTnLst>
                          </p:cTn>
                        </p:par>
                        <p:par>
                          <p:cTn id="20" fill="hold">
                            <p:stCondLst>
                              <p:cond delay="1949"/>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250"/>
                                        <p:tgtEl>
                                          <p:spTgt spid="5"/>
                                        </p:tgtEl>
                                      </p:cBhvr>
                                    </p:animEffect>
                                  </p:childTnLst>
                                </p:cTn>
                              </p:par>
                            </p:childTnLst>
                          </p:cTn>
                        </p:par>
                        <p:par>
                          <p:cTn id="24" fill="hold">
                            <p:stCondLst>
                              <p:cond delay="2449"/>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1000"/>
                                        <p:tgtEl>
                                          <p:spTgt spid="6"/>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250"/>
                                        <p:tgtEl>
                                          <p:spTgt spid="8"/>
                                        </p:tgtEl>
                                      </p:cBhvr>
                                    </p:animEffect>
                                  </p:childTnLst>
                                </p:cTn>
                              </p:par>
                            </p:childTnLst>
                          </p:cTn>
                        </p:par>
                        <p:par>
                          <p:cTn id="31" fill="hold">
                            <p:stCondLst>
                              <p:cond delay="3449"/>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3949"/>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449"/>
                            </p:stCondLst>
                            <p:childTnLst>
                              <p:par>
                                <p:cTn id="42" presetID="2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250"/>
                                        <p:tgtEl>
                                          <p:spTgt spid="15"/>
                                        </p:tgtEl>
                                      </p:cBhvr>
                                    </p:animEffect>
                                  </p:childTnLst>
                                </p:cTn>
                              </p:par>
                            </p:childTnLst>
                          </p:cTn>
                        </p:par>
                        <p:par>
                          <p:cTn id="45" fill="hold">
                            <p:stCondLst>
                              <p:cond delay="4949"/>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5449"/>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949"/>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anim calcmode="lin" valueType="num">
                                      <p:cBhvr>
                                        <p:cTn id="59" dur="500" fill="hold"/>
                                        <p:tgtEl>
                                          <p:spTgt spid="16"/>
                                        </p:tgtEl>
                                        <p:attrNameLst>
                                          <p:attrName>ppt_x</p:attrName>
                                        </p:attrNameLst>
                                      </p:cBhvr>
                                      <p:tavLst>
                                        <p:tav tm="0">
                                          <p:val>
                                            <p:strVal val="#ppt_x"/>
                                          </p:val>
                                        </p:tav>
                                        <p:tav tm="100000">
                                          <p:val>
                                            <p:strVal val="#ppt_x"/>
                                          </p:val>
                                        </p:tav>
                                      </p:tavLst>
                                    </p:anim>
                                    <p:anim calcmode="lin" valueType="num">
                                      <p:cBhvr>
                                        <p:cTn id="6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500034" y="1835789"/>
            <a:ext cx="3198175" cy="1584417"/>
            <a:chOff x="251466" y="1263966"/>
            <a:chExt cx="3633787" cy="1800225"/>
          </a:xfrm>
        </p:grpSpPr>
        <p:sp>
          <p:nvSpPr>
            <p:cNvPr id="35" name="圆角矩形​​ 6"/>
            <p:cNvSpPr/>
            <p:nvPr/>
          </p:nvSpPr>
          <p:spPr>
            <a:xfrm>
              <a:off x="251466" y="1263966"/>
              <a:ext cx="3600450" cy="1800225"/>
            </a:xfrm>
            <a:prstGeom prst="roundRect">
              <a:avLst>
                <a:gd name="adj" fmla="val 9948"/>
              </a:avLst>
            </a:prstGeom>
            <a:gradFill flip="none" rotWithShape="1">
              <a:gsLst>
                <a:gs pos="0">
                  <a:srgbClr val="FFC000"/>
                </a:gs>
                <a:gs pos="16700">
                  <a:srgbClr val="FF6600"/>
                </a:gs>
                <a:gs pos="100000">
                  <a:srgbClr val="FFC000"/>
                </a:gs>
              </a:gsLst>
              <a:lin ang="16200000" scaled="0"/>
              <a:tileRect/>
            </a:gradFill>
            <a:ln w="190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同侧圆角矩形 35"/>
            <p:cNvSpPr/>
            <p:nvPr/>
          </p:nvSpPr>
          <p:spPr>
            <a:xfrm>
              <a:off x="284803" y="1263966"/>
              <a:ext cx="3600450" cy="792162"/>
            </a:xfrm>
            <a:prstGeom prst="round2SameRect">
              <a:avLst/>
            </a:prstGeom>
            <a:gradFill flip="none" rotWithShape="1">
              <a:gsLst>
                <a:gs pos="52000">
                  <a:sysClr val="window" lastClr="FFFFFF">
                    <a:alpha val="0"/>
                  </a:sysClr>
                </a:gs>
                <a:gs pos="0">
                  <a:sysClr val="window" lastClr="FFFFFF">
                    <a:alpha val="0"/>
                  </a:sysClr>
                </a:gs>
                <a:gs pos="50000">
                  <a:sysClr val="window" lastClr="FFFFFF">
                    <a:lumMod val="96000"/>
                    <a:alpha val="14000"/>
                  </a:sysClr>
                </a:gs>
              </a:gsLst>
              <a:lin ang="4680000" scaled="0"/>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grpSp>
      <p:sp>
        <p:nvSpPr>
          <p:cNvPr id="45" name="矩形​​ 22"/>
          <p:cNvSpPr>
            <a:spLocks noChangeArrowheads="1"/>
          </p:cNvSpPr>
          <p:nvPr/>
        </p:nvSpPr>
        <p:spPr bwMode="auto">
          <a:xfrm>
            <a:off x="608221" y="2115893"/>
            <a:ext cx="30350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600"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健全本单位安全生产责任制度，并将责任分解到各部门、各岗位，明确责任人员、责任内容和考核奖惩标准</a:t>
            </a:r>
            <a:endParaRPr lang="zh-CN" altLang="en-US" sz="1600"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46" name="组合 45"/>
          <p:cNvGrpSpPr/>
          <p:nvPr/>
        </p:nvGrpSpPr>
        <p:grpSpPr>
          <a:xfrm>
            <a:off x="5403694" y="1804299"/>
            <a:ext cx="3168834" cy="1584417"/>
            <a:chOff x="4567878" y="1263966"/>
            <a:chExt cx="3600450" cy="1800225"/>
          </a:xfrm>
        </p:grpSpPr>
        <p:sp>
          <p:nvSpPr>
            <p:cNvPr id="47" name="圆角矩形​​ 14"/>
            <p:cNvSpPr/>
            <p:nvPr/>
          </p:nvSpPr>
          <p:spPr>
            <a:xfrm>
              <a:off x="4567878" y="1263966"/>
              <a:ext cx="3600450" cy="1800225"/>
            </a:xfrm>
            <a:prstGeom prst="roundRect">
              <a:avLst>
                <a:gd name="adj" fmla="val 9948"/>
              </a:avLst>
            </a:prstGeom>
            <a:gradFill flip="none" rotWithShape="1">
              <a:gsLst>
                <a:gs pos="0">
                  <a:srgbClr val="FFC000"/>
                </a:gs>
                <a:gs pos="16700">
                  <a:srgbClr val="FF6600"/>
                </a:gs>
                <a:gs pos="100000">
                  <a:srgbClr val="FFC000"/>
                </a:gs>
              </a:gsLst>
              <a:lin ang="16200000" scaled="0"/>
              <a:tileRect/>
            </a:gradFill>
            <a:ln w="19050" cap="flat" cmpd="sng" algn="ctr">
              <a:noFill/>
              <a:prstDash val="solid"/>
            </a:ln>
            <a:effectLst/>
          </p:spPr>
          <p:txBody>
            <a:bodyPr anchor="ctr"/>
            <a:lstStyle/>
            <a:p>
              <a:pPr algn="ctr"/>
              <a:endParaRPr lang="zh-CN" altLang="en-US" sz="1600" kern="0">
                <a:solidFill>
                  <a:prstClr val="white"/>
                </a:solidFill>
                <a:latin typeface="微软雅黑" panose="020B0503020204020204" pitchFamily="34" charset="-122"/>
                <a:ea typeface="微软雅黑" panose="020B0503020204020204" pitchFamily="34" charset="-122"/>
              </a:endParaRPr>
            </a:p>
          </p:txBody>
        </p:sp>
        <p:sp>
          <p:nvSpPr>
            <p:cNvPr id="48" name="同侧圆角矩形 47"/>
            <p:cNvSpPr/>
            <p:nvPr/>
          </p:nvSpPr>
          <p:spPr>
            <a:xfrm>
              <a:off x="4567878" y="1263966"/>
              <a:ext cx="3600450" cy="792162"/>
            </a:xfrm>
            <a:prstGeom prst="round2SameRect">
              <a:avLst/>
            </a:prstGeom>
            <a:gradFill flip="none" rotWithShape="1">
              <a:gsLst>
                <a:gs pos="52000">
                  <a:sysClr val="window" lastClr="FFFFFF">
                    <a:alpha val="0"/>
                  </a:sysClr>
                </a:gs>
                <a:gs pos="0">
                  <a:sysClr val="window" lastClr="FFFFFF">
                    <a:alpha val="0"/>
                  </a:sysClr>
                </a:gs>
                <a:gs pos="50000">
                  <a:sysClr val="window" lastClr="FFFFFF">
                    <a:lumMod val="96000"/>
                    <a:alpha val="14000"/>
                  </a:sysClr>
                </a:gs>
              </a:gsLst>
              <a:lin ang="4680000" scaled="0"/>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grpSp>
      <p:sp>
        <p:nvSpPr>
          <p:cNvPr id="49" name="矩形​​ 23"/>
          <p:cNvSpPr>
            <a:spLocks noChangeArrowheads="1"/>
          </p:cNvSpPr>
          <p:nvPr/>
        </p:nvSpPr>
        <p:spPr bwMode="auto">
          <a:xfrm>
            <a:off x="5572132" y="2147800"/>
            <a:ext cx="2857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600"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rPr>
              <a:t>建立机制，加强责任制落实情况监督考核，保证安全生产责任制的落实</a:t>
            </a:r>
            <a:endParaRPr lang="zh-CN" altLang="en-US" sz="1600" dirty="0" smtClean="0">
              <a:solidFill>
                <a:prstClr val="white"/>
              </a:solidFill>
              <a:latin typeface="微软雅黑" panose="020B0503020204020204" pitchFamily="34" charset="-122"/>
              <a:ea typeface="微软雅黑" panose="020B0503020204020204" pitchFamily="34" charset="-122"/>
              <a:cs typeface="Arial Unicode MS" panose="020B0604020202020204" pitchFamily="34" charset="-122"/>
            </a:endParaRPr>
          </a:p>
        </p:txBody>
      </p:sp>
      <p:pic>
        <p:nvPicPr>
          <p:cNvPr id="50" name="图片 2" descr="http://www.iconpng.com/png/vistasoftware/plus__orange.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31956" y="2053001"/>
            <a:ext cx="1140110" cy="114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326465" y="190153"/>
            <a:ext cx="2973891"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二、建立安全生产责任制度</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3400">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049"/>
                            </p:stCondLst>
                            <p:childTnLst>
                              <p:par>
                                <p:cTn id="13" presetID="42"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anim calcmode="lin" valueType="num">
                                      <p:cBhvr>
                                        <p:cTn id="16" dur="500" fill="hold"/>
                                        <p:tgtEl>
                                          <p:spTgt spid="34"/>
                                        </p:tgtEl>
                                        <p:attrNameLst>
                                          <p:attrName>ppt_x</p:attrName>
                                        </p:attrNameLst>
                                      </p:cBhvr>
                                      <p:tavLst>
                                        <p:tav tm="0">
                                          <p:val>
                                            <p:strVal val="#ppt_x"/>
                                          </p:val>
                                        </p:tav>
                                        <p:tav tm="100000">
                                          <p:val>
                                            <p:strVal val="#ppt_x"/>
                                          </p:val>
                                        </p:tav>
                                      </p:tavLst>
                                    </p:anim>
                                    <p:anim calcmode="lin" valueType="num">
                                      <p:cBhvr>
                                        <p:cTn id="17" dur="500" fill="hold"/>
                                        <p:tgtEl>
                                          <p:spTgt spid="3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anim calcmode="lin" valueType="num">
                                      <p:cBhvr>
                                        <p:cTn id="21" dur="500" fill="hold"/>
                                        <p:tgtEl>
                                          <p:spTgt spid="45"/>
                                        </p:tgtEl>
                                        <p:attrNameLst>
                                          <p:attrName>ppt_x</p:attrName>
                                        </p:attrNameLst>
                                      </p:cBhvr>
                                      <p:tavLst>
                                        <p:tav tm="0">
                                          <p:val>
                                            <p:strVal val="#ppt_x"/>
                                          </p:val>
                                        </p:tav>
                                        <p:tav tm="100000">
                                          <p:val>
                                            <p:strVal val="#ppt_x"/>
                                          </p:val>
                                        </p:tav>
                                      </p:tavLst>
                                    </p:anim>
                                    <p:anim calcmode="lin" valueType="num">
                                      <p:cBhvr>
                                        <p:cTn id="22" dur="500" fill="hold"/>
                                        <p:tgtEl>
                                          <p:spTgt spid="45"/>
                                        </p:tgtEl>
                                        <p:attrNameLst>
                                          <p:attrName>ppt_y</p:attrName>
                                        </p:attrNameLst>
                                      </p:cBhvr>
                                      <p:tavLst>
                                        <p:tav tm="0">
                                          <p:val>
                                            <p:strVal val="#ppt_y+.1"/>
                                          </p:val>
                                        </p:tav>
                                        <p:tav tm="100000">
                                          <p:val>
                                            <p:strVal val="#ppt_y"/>
                                          </p:val>
                                        </p:tav>
                                      </p:tavLst>
                                    </p:anim>
                                  </p:childTnLst>
                                </p:cTn>
                              </p:par>
                            </p:childTnLst>
                          </p:cTn>
                        </p:par>
                        <p:par>
                          <p:cTn id="23" fill="hold">
                            <p:stCondLst>
                              <p:cond delay="1549"/>
                            </p:stCondLst>
                            <p:childTnLst>
                              <p:par>
                                <p:cTn id="24" presetID="16" presetClass="entr" presetSubtype="37"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outVertical)">
                                      <p:cBhvr>
                                        <p:cTn id="26" dur="500"/>
                                        <p:tgtEl>
                                          <p:spTgt spid="50"/>
                                        </p:tgtEl>
                                      </p:cBhvr>
                                    </p:animEffect>
                                  </p:childTnLst>
                                </p:cTn>
                              </p:par>
                              <p:par>
                                <p:cTn id="27" presetID="42"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anim calcmode="lin" valueType="num">
                                      <p:cBhvr>
                                        <p:cTn id="30" dur="500" fill="hold"/>
                                        <p:tgtEl>
                                          <p:spTgt spid="46"/>
                                        </p:tgtEl>
                                        <p:attrNameLst>
                                          <p:attrName>ppt_x</p:attrName>
                                        </p:attrNameLst>
                                      </p:cBhvr>
                                      <p:tavLst>
                                        <p:tav tm="0">
                                          <p:val>
                                            <p:strVal val="#ppt_x"/>
                                          </p:val>
                                        </p:tav>
                                        <p:tav tm="100000">
                                          <p:val>
                                            <p:strVal val="#ppt_x"/>
                                          </p:val>
                                        </p:tav>
                                      </p:tavLst>
                                    </p:anim>
                                    <p:anim calcmode="lin" valueType="num">
                                      <p:cBhvr>
                                        <p:cTn id="31" dur="500" fill="hold"/>
                                        <p:tgtEl>
                                          <p:spTgt spid="4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anim calcmode="lin" valueType="num">
                                      <p:cBhvr>
                                        <p:cTn id="35" dur="500" fill="hold"/>
                                        <p:tgtEl>
                                          <p:spTgt spid="49"/>
                                        </p:tgtEl>
                                        <p:attrNameLst>
                                          <p:attrName>ppt_x</p:attrName>
                                        </p:attrNameLst>
                                      </p:cBhvr>
                                      <p:tavLst>
                                        <p:tav tm="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bwMode="auto">
          <a:xfrm>
            <a:off x="4235564" y="3512274"/>
            <a:ext cx="3527425" cy="1189037"/>
            <a:chOff x="0" y="0"/>
            <a:chExt cx="4236496" cy="1427243"/>
          </a:xfrm>
        </p:grpSpPr>
        <p:sp>
          <p:nvSpPr>
            <p:cNvPr id="5" name="Freeform 12"/>
            <p:cNvSpPr/>
            <p:nvPr/>
          </p:nvSpPr>
          <p:spPr bwMode="auto">
            <a:xfrm>
              <a:off x="0" y="638069"/>
              <a:ext cx="4236496" cy="770580"/>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adFill flip="none" rotWithShape="1">
              <a:gsLst>
                <a:gs pos="0">
                  <a:srgbClr val="9A0000"/>
                </a:gs>
                <a:gs pos="100000">
                  <a:srgbClr val="9A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adFill flip="none" rotWithShape="1">
              <a:gsLst>
                <a:gs pos="0">
                  <a:srgbClr val="C00000"/>
                </a:gs>
                <a:gs pos="100000">
                  <a:srgbClr val="FF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adFill flip="none" rotWithShape="1">
              <a:gsLst>
                <a:gs pos="0">
                  <a:srgbClr val="C00000"/>
                </a:gs>
                <a:gs pos="100000">
                  <a:srgbClr val="FF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adFill flip="none" rotWithShape="1">
              <a:gsLst>
                <a:gs pos="0">
                  <a:srgbClr val="9A0000"/>
                </a:gs>
                <a:gs pos="100000">
                  <a:srgbClr val="C0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705605" y="2007053"/>
            <a:ext cx="3286125" cy="919163"/>
            <a:chOff x="0" y="0"/>
            <a:chExt cx="4230687" cy="1183415"/>
          </a:xfrm>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solidFill>
              <a:srgbClr val="FF0000"/>
            </a:soli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adFill flip="none" rotWithShape="1">
              <a:gsLst>
                <a:gs pos="0">
                  <a:srgbClr val="9A0000"/>
                </a:gs>
                <a:gs pos="100000">
                  <a:srgbClr val="9A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adFill flip="none" rotWithShape="1">
              <a:gsLst>
                <a:gs pos="0">
                  <a:srgbClr val="C00000"/>
                </a:gs>
                <a:gs pos="100000">
                  <a:srgbClr val="FF000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solidFill>
              <a:srgbClr val="FF0000"/>
            </a:soli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145014"/>
            <a:ext cx="374650" cy="3069810"/>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C0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4" y="1123748"/>
            <a:ext cx="428625" cy="1162250"/>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66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 name="TextBox 11"/>
          <p:cNvSpPr txBox="1">
            <a:spLocks noChangeArrowheads="1"/>
          </p:cNvSpPr>
          <p:nvPr/>
        </p:nvSpPr>
        <p:spPr bwMode="auto">
          <a:xfrm flipH="1">
            <a:off x="357158" y="1180898"/>
            <a:ext cx="404140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安全生产会议制度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安全生产检查制度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安全生产教育和培训制度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劳动防护用品配备和管理制度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安全生产奖励和惩罚制度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安全生产事故报告和处理制度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具有较大危险因素的生产经营场所、设备和设施的安全管理制度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危险作业管理制度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危险物品安全管理制度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隐患排查治理和建档监控制度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领导干部和管理人员现场带班制度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安全生产责任考核制度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作业场所职工安全卫生健康管理制度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重大危险源管理制度</a:t>
            </a:r>
            <a:endParaRPr lang="zh-CN" altLang="en-US" sz="1600" dirty="0" smtClean="0">
              <a:solidFill>
                <a:srgbClr val="262626"/>
              </a:solidFill>
              <a:latin typeface="微软雅黑" panose="020B0503020204020204" pitchFamily="34" charset="-122"/>
              <a:ea typeface="微软雅黑" panose="020B0503020204020204" pitchFamily="34" charset="-122"/>
            </a:endParaRPr>
          </a:p>
          <a:p>
            <a:pPr>
              <a:buFont typeface="Wingdings" panose="05000000000000000000" pitchFamily="2" charset="2"/>
              <a:buChar char="ü"/>
            </a:pPr>
            <a:r>
              <a:rPr lang="zh-CN" altLang="en-US" sz="1600" dirty="0" smtClean="0">
                <a:solidFill>
                  <a:srgbClr val="262626"/>
                </a:solidFill>
                <a:latin typeface="微软雅黑" panose="020B0503020204020204" pitchFamily="34" charset="-122"/>
                <a:ea typeface="微软雅黑" panose="020B0503020204020204" pitchFamily="34" charset="-122"/>
              </a:rPr>
              <a:t>其他保证安全生产的规章制度</a:t>
            </a:r>
            <a:endParaRPr lang="en-US" sz="1600" dirty="0">
              <a:solidFill>
                <a:srgbClr val="262626"/>
              </a:solidFill>
              <a:latin typeface="微软雅黑" panose="020B0503020204020204" pitchFamily="34" charset="-122"/>
              <a:ea typeface="微软雅黑" panose="020B0503020204020204" pitchFamily="34" charset="-122"/>
            </a:endParaRPr>
          </a:p>
        </p:txBody>
      </p:sp>
      <p:sp>
        <p:nvSpPr>
          <p:cNvPr id="19" name="矩形 19"/>
          <p:cNvSpPr>
            <a:spLocks noChangeArrowheads="1"/>
          </p:cNvSpPr>
          <p:nvPr/>
        </p:nvSpPr>
        <p:spPr bwMode="auto">
          <a:xfrm>
            <a:off x="1449562" y="1097719"/>
            <a:ext cx="2138362" cy="46038"/>
          </a:xfrm>
          <a:prstGeom prst="rect">
            <a:avLst/>
          </a:prstGeom>
          <a:solidFill>
            <a:srgbClr val="C00000"/>
          </a:solidFill>
          <a:ln w="9525">
            <a:noFill/>
            <a:miter lim="800000"/>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0" y="743707"/>
            <a:ext cx="22651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FF0000"/>
                </a:solidFill>
                <a:latin typeface="微软雅黑" panose="020B0503020204020204" pitchFamily="34" charset="-122"/>
                <a:ea typeface="微软雅黑" panose="020B0503020204020204" pitchFamily="34" charset="-122"/>
              </a:rPr>
              <a:t>安全生产管理制度</a:t>
            </a:r>
            <a:endParaRPr lang="en-US" b="1" dirty="0">
              <a:solidFill>
                <a:srgbClr val="FF0000"/>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flipH="1">
            <a:off x="5436095" y="1180898"/>
            <a:ext cx="242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dirty="0" smtClean="0">
                <a:solidFill>
                  <a:srgbClr val="262626"/>
                </a:solidFill>
                <a:latin typeface="微软雅黑" panose="020B0503020204020204" pitchFamily="34" charset="-122"/>
                <a:ea typeface="微软雅黑" panose="020B0503020204020204" pitchFamily="34" charset="-122"/>
              </a:rPr>
              <a:t>根据本企业特点，分专业、分工艺制定各岗位安全操作规程</a:t>
            </a:r>
            <a:endParaRPr lang="en-US" sz="1600" dirty="0">
              <a:solidFill>
                <a:srgbClr val="262626"/>
              </a:solidFill>
              <a:latin typeface="微软雅黑" panose="020B0503020204020204" pitchFamily="34" charset="-122"/>
              <a:ea typeface="微软雅黑" panose="020B0503020204020204" pitchFamily="34" charset="-122"/>
            </a:endParaRPr>
          </a:p>
        </p:txBody>
      </p:sp>
      <p:sp>
        <p:nvSpPr>
          <p:cNvPr id="24" name="矩形 24"/>
          <p:cNvSpPr>
            <a:spLocks noChangeArrowheads="1"/>
          </p:cNvSpPr>
          <p:nvPr/>
        </p:nvSpPr>
        <p:spPr bwMode="auto">
          <a:xfrm>
            <a:off x="5482133" y="1097719"/>
            <a:ext cx="2138363" cy="46038"/>
          </a:xfrm>
          <a:prstGeom prst="rect">
            <a:avLst/>
          </a:prstGeom>
          <a:solidFill>
            <a:srgbClr val="FF66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1" y="743707"/>
            <a:ext cx="3075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b="1" dirty="0" smtClean="0">
                <a:solidFill>
                  <a:srgbClr val="FF0000"/>
                </a:solidFill>
                <a:latin typeface="微软雅黑" panose="020B0503020204020204" pitchFamily="34" charset="-122"/>
                <a:ea typeface="微软雅黑" panose="020B0503020204020204" pitchFamily="34" charset="-122"/>
              </a:rPr>
              <a:t>制定各岗位安全操作规程</a:t>
            </a:r>
            <a:endParaRPr lang="en-US" b="1" dirty="0">
              <a:solidFill>
                <a:srgbClr val="FF0000"/>
              </a:solidFill>
              <a:latin typeface="微软雅黑" panose="020B0503020204020204" pitchFamily="34" charset="-122"/>
              <a:ea typeface="微软雅黑" panose="020B0503020204020204" pitchFamily="34" charset="-122"/>
            </a:endParaRPr>
          </a:p>
        </p:txBody>
      </p:sp>
      <p:sp>
        <p:nvSpPr>
          <p:cNvPr id="31" name="矩形 30"/>
          <p:cNvSpPr/>
          <p:nvPr/>
        </p:nvSpPr>
        <p:spPr>
          <a:xfrm>
            <a:off x="326465" y="190153"/>
            <a:ext cx="410881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三、制定安全生产管理制度和操作规程</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6100">
        <p14:reveal/>
      </p:transition>
    </mc:Choice>
    <mc:Fallback>
      <p:transition spd="slow" advClick="0" advTm="6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299"/>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25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250"/>
                                        <p:tgtEl>
                                          <p:spTgt spid="9"/>
                                        </p:tgtEl>
                                      </p:cBhvr>
                                    </p:animEffect>
                                  </p:childTnLst>
                                </p:cTn>
                              </p:par>
                            </p:childTnLst>
                          </p:cTn>
                        </p:par>
                        <p:par>
                          <p:cTn id="19" fill="hold">
                            <p:stCondLst>
                              <p:cond delay="1799"/>
                            </p:stCondLst>
                            <p:childTnLst>
                              <p:par>
                                <p:cTn id="20" presetID="2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250"/>
                                        <p:tgtEl>
                                          <p:spTgt spid="14"/>
                                        </p:tgtEl>
                                      </p:cBhvr>
                                    </p:animEffect>
                                  </p:childTnLst>
                                </p:cTn>
                              </p:par>
                            </p:childTnLst>
                          </p:cTn>
                        </p:par>
                        <p:par>
                          <p:cTn id="23" fill="hold">
                            <p:stCondLst>
                              <p:cond delay="2299"/>
                            </p:stCondLst>
                            <p:childTnLst>
                              <p:par>
                                <p:cTn id="24" presetID="26" presetClass="emph" presetSubtype="0" repeatCount="2000" fill="hold" grpId="1" nodeType="afterEffect">
                                  <p:stCondLst>
                                    <p:cond delay="0"/>
                                  </p:stCondLst>
                                  <p:childTnLst>
                                    <p:animEffect transition="out" filter="fade">
                                      <p:cBhvr>
                                        <p:cTn id="25" dur="250" tmFilter="0, 0; .2, .5; .8, .5; 1, 0"/>
                                        <p:tgtEl>
                                          <p:spTgt spid="14"/>
                                        </p:tgtEl>
                                      </p:cBhvr>
                                    </p:animEffect>
                                    <p:animScale>
                                      <p:cBhvr>
                                        <p:cTn id="26" dur="125" autoRev="1" fill="hold"/>
                                        <p:tgtEl>
                                          <p:spTgt spid="14"/>
                                        </p:tgtEl>
                                      </p:cBhvr>
                                      <p:by x="105000" y="105000"/>
                                    </p:animScale>
                                  </p:childTnLst>
                                </p:cTn>
                              </p:par>
                            </p:childTnLst>
                          </p:cTn>
                        </p:par>
                        <p:par>
                          <p:cTn id="27" fill="hold">
                            <p:stCondLst>
                              <p:cond delay="2799"/>
                            </p:stCondLst>
                            <p:childTnLst>
                              <p:par>
                                <p:cTn id="28" presetID="22" presetClass="entr" presetSubtype="2"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250"/>
                                        <p:tgtEl>
                                          <p:spTgt spid="19"/>
                                        </p:tgtEl>
                                      </p:cBhvr>
                                    </p:animEffect>
                                  </p:childTnLst>
                                </p:cTn>
                              </p:par>
                            </p:childTnLst>
                          </p:cTn>
                        </p:par>
                        <p:par>
                          <p:cTn id="31" fill="hold">
                            <p:stCondLst>
                              <p:cond delay="3299"/>
                            </p:stCondLst>
                            <p:childTnLst>
                              <p:par>
                                <p:cTn id="32" presetID="2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250"/>
                                        <p:tgtEl>
                                          <p:spTgt spid="20"/>
                                        </p:tgtEl>
                                      </p:cBhvr>
                                    </p:animEffect>
                                  </p:childTnLst>
                                </p:cTn>
                              </p:par>
                            </p:childTnLst>
                          </p:cTn>
                        </p:par>
                        <p:par>
                          <p:cTn id="35" fill="hold">
                            <p:stCondLst>
                              <p:cond delay="3799"/>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250"/>
                                        <p:tgtEl>
                                          <p:spTgt spid="15"/>
                                        </p:tgtEl>
                                      </p:cBhvr>
                                    </p:animEffect>
                                  </p:childTnLst>
                                </p:cTn>
                              </p:par>
                            </p:childTnLst>
                          </p:cTn>
                        </p:par>
                        <p:par>
                          <p:cTn id="39" fill="hold">
                            <p:stCondLst>
                              <p:cond delay="4299"/>
                            </p:stCondLst>
                            <p:childTnLst>
                              <p:par>
                                <p:cTn id="40" presetID="26" presetClass="emph" presetSubtype="0" repeatCount="2000" fill="hold" grpId="1" nodeType="afterEffect">
                                  <p:stCondLst>
                                    <p:cond delay="0"/>
                                  </p:stCondLst>
                                  <p:childTnLst>
                                    <p:animEffect transition="out" filter="fade">
                                      <p:cBhvr>
                                        <p:cTn id="41" dur="250" tmFilter="0, 0; .2, .5; .8, .5; 1, 0"/>
                                        <p:tgtEl>
                                          <p:spTgt spid="15"/>
                                        </p:tgtEl>
                                      </p:cBhvr>
                                    </p:animEffect>
                                    <p:animScale>
                                      <p:cBhvr>
                                        <p:cTn id="42" dur="125" autoRev="1" fill="hold"/>
                                        <p:tgtEl>
                                          <p:spTgt spid="15"/>
                                        </p:tgtEl>
                                      </p:cBhvr>
                                      <p:by x="105000" y="105000"/>
                                    </p:animScale>
                                  </p:childTnLst>
                                </p:cTn>
                              </p:par>
                            </p:childTnLst>
                          </p:cTn>
                        </p:par>
                        <p:par>
                          <p:cTn id="43" fill="hold">
                            <p:stCondLst>
                              <p:cond delay="4799"/>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250"/>
                                        <p:tgtEl>
                                          <p:spTgt spid="24"/>
                                        </p:tgtEl>
                                      </p:cBhvr>
                                    </p:animEffect>
                                  </p:childTnLst>
                                </p:cTn>
                              </p:par>
                            </p:childTnLst>
                          </p:cTn>
                        </p:par>
                        <p:par>
                          <p:cTn id="47" fill="hold">
                            <p:stCondLst>
                              <p:cond delay="5299"/>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9" grpId="0" animBg="1"/>
      <p:bldP spid="20" grpId="0"/>
      <p:bldP spid="24" grpId="0" animBg="1"/>
      <p:bldP spid="25"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259632" y="1259235"/>
            <a:ext cx="2512800" cy="2511691"/>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5" name="Arc 7"/>
          <p:cNvSpPr/>
          <p:nvPr/>
        </p:nvSpPr>
        <p:spPr bwMode="auto">
          <a:xfrm>
            <a:off x="2521695" y="1259237"/>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a:gsLst>
              <a:gs pos="1667">
                <a:srgbClr val="FF0000"/>
              </a:gs>
              <a:gs pos="51000">
                <a:srgbClr val="C00000"/>
              </a:gs>
              <a:gs pos="100000">
                <a:srgbClr val="9A000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6" name="Line 8"/>
          <p:cNvSpPr>
            <a:spLocks noChangeShapeType="1"/>
          </p:cNvSpPr>
          <p:nvPr/>
        </p:nvSpPr>
        <p:spPr bwMode="auto">
          <a:xfrm flipH="1" flipV="1">
            <a:off x="2522647" y="894609"/>
            <a:ext cx="0" cy="1610397"/>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7" name="Line 9"/>
          <p:cNvSpPr>
            <a:spLocks noChangeShapeType="1"/>
          </p:cNvSpPr>
          <p:nvPr/>
        </p:nvSpPr>
        <p:spPr bwMode="auto">
          <a:xfrm flipV="1">
            <a:off x="2521696" y="2515080"/>
            <a:ext cx="1763713"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8" name="Arc 10"/>
          <p:cNvSpPr/>
          <p:nvPr/>
        </p:nvSpPr>
        <p:spPr bwMode="auto">
          <a:xfrm>
            <a:off x="2521695" y="1135412"/>
            <a:ext cx="1390029" cy="1398490"/>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cap="rnd">
            <a:solidFill>
              <a:srgbClr val="FFB4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9" name="Oval 11"/>
          <p:cNvSpPr>
            <a:spLocks noChangeArrowheads="1"/>
          </p:cNvSpPr>
          <p:nvPr/>
        </p:nvSpPr>
        <p:spPr bwMode="auto">
          <a:xfrm>
            <a:off x="2408082" y="2406109"/>
            <a:ext cx="215900" cy="21794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0" name="Text Box 12"/>
          <p:cNvSpPr txBox="1">
            <a:spLocks noChangeArrowheads="1"/>
          </p:cNvSpPr>
          <p:nvPr/>
        </p:nvSpPr>
        <p:spPr bwMode="auto">
          <a:xfrm>
            <a:off x="2591546" y="1770103"/>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1/3</a:t>
            </a:r>
            <a:endParaRPr lang="en-US" altLang="ko-KR" sz="2800" kern="0" dirty="0">
              <a:solidFill>
                <a:srgbClr val="000000"/>
              </a:solidFill>
              <a:latin typeface="Arial Black" panose="020B0A04020102020204" pitchFamily="34" charset="0"/>
            </a:endParaRPr>
          </a:p>
        </p:txBody>
      </p:sp>
      <p:sp>
        <p:nvSpPr>
          <p:cNvPr id="11" name="Oval 16"/>
          <p:cNvSpPr>
            <a:spLocks noChangeArrowheads="1"/>
          </p:cNvSpPr>
          <p:nvPr/>
        </p:nvSpPr>
        <p:spPr bwMode="auto">
          <a:xfrm>
            <a:off x="4998253" y="1259235"/>
            <a:ext cx="2512800" cy="2511691"/>
          </a:xfrm>
          <a:prstGeom prst="ellipse">
            <a:avLst/>
          </a:prstGeom>
          <a:gradFill>
            <a:gsLst>
              <a:gs pos="1667">
                <a:srgbClr val="FF0000"/>
              </a:gs>
              <a:gs pos="51000">
                <a:srgbClr val="C00000"/>
              </a:gs>
              <a:gs pos="100000">
                <a:srgbClr val="9A000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12" name="Arc 17"/>
          <p:cNvSpPr/>
          <p:nvPr/>
        </p:nvSpPr>
        <p:spPr bwMode="auto">
          <a:xfrm>
            <a:off x="6260317" y="1259237"/>
            <a:ext cx="1256400" cy="125640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3" name="Line 18"/>
          <p:cNvSpPr>
            <a:spLocks noChangeShapeType="1"/>
          </p:cNvSpPr>
          <p:nvPr/>
        </p:nvSpPr>
        <p:spPr bwMode="auto">
          <a:xfrm flipV="1">
            <a:off x="6260316" y="771550"/>
            <a:ext cx="0" cy="174353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4" name="Line 19"/>
          <p:cNvSpPr>
            <a:spLocks noChangeShapeType="1"/>
          </p:cNvSpPr>
          <p:nvPr/>
        </p:nvSpPr>
        <p:spPr bwMode="auto">
          <a:xfrm flipV="1">
            <a:off x="6260317" y="2515080"/>
            <a:ext cx="1763713" cy="0"/>
          </a:xfrm>
          <a:prstGeom prst="line">
            <a:avLst/>
          </a:prstGeom>
          <a:noFill/>
          <a:ln w="19050">
            <a:solidFill>
              <a:srgbClr val="FF6600"/>
            </a:solidFill>
            <a:round/>
          </a:ln>
          <a:extLst>
            <a:ext uri="{909E8E84-426E-40DD-AFC4-6F175D3DCCD1}">
              <a14:hiddenFill xmlns:a14="http://schemas.microsoft.com/office/drawing/2010/main">
                <a:no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5" name="Arc 20"/>
          <p:cNvSpPr/>
          <p:nvPr/>
        </p:nvSpPr>
        <p:spPr bwMode="auto">
          <a:xfrm>
            <a:off x="4753778" y="1035301"/>
            <a:ext cx="3022600" cy="2938560"/>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644"/>
                </a:moveTo>
                <a:cubicBezTo>
                  <a:pt x="43175" y="33556"/>
                  <a:pt x="33511" y="43199"/>
                  <a:pt x="21600" y="43200"/>
                </a:cubicBezTo>
                <a:cubicBezTo>
                  <a:pt x="9670" y="43200"/>
                  <a:pt x="0" y="33529"/>
                  <a:pt x="0" y="21600"/>
                </a:cubicBezTo>
                <a:cubicBezTo>
                  <a:pt x="-1" y="9688"/>
                  <a:pt x="9643" y="24"/>
                  <a:pt x="21555" y="0"/>
                </a:cubicBezTo>
              </a:path>
              <a:path w="43200" h="43200" stroke="0" extrusionOk="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noFill/>
          <a:ln w="31750" cap="rnd">
            <a:solidFill>
              <a:srgbClr val="C000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latinLnBrk="1">
              <a:defRPr/>
            </a:pPr>
            <a:endParaRPr kumimoji="1" lang="zh-CN" altLang="en-US" kern="0" smtClean="0">
              <a:solidFill>
                <a:srgbClr val="000000"/>
              </a:solidFill>
              <a:latin typeface="Gulim" panose="020B0600000101010101" pitchFamily="34" charset="-127"/>
              <a:ea typeface="Gulim" panose="020B0600000101010101" pitchFamily="34" charset="-127"/>
            </a:endParaRPr>
          </a:p>
        </p:txBody>
      </p:sp>
      <p:sp>
        <p:nvSpPr>
          <p:cNvPr id="16" name="Rectangle 9"/>
          <p:cNvSpPr>
            <a:spLocks noChangeArrowheads="1"/>
          </p:cNvSpPr>
          <p:nvPr/>
        </p:nvSpPr>
        <p:spPr bwMode="auto">
          <a:xfrm>
            <a:off x="1520321" y="4017403"/>
            <a:ext cx="2114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1600" dirty="0" smtClean="0">
                <a:latin typeface="微软雅黑" panose="020B0503020204020204" pitchFamily="34" charset="-122"/>
                <a:ea typeface="微软雅黑" panose="020B0503020204020204" pitchFamily="34" charset="-122"/>
              </a:rPr>
              <a:t>保证企业应当具备的安全生产条件所必须的资金投入</a:t>
            </a:r>
            <a:endParaRPr lang="zh-CN" altLang="en-US" sz="1600" dirty="0" smtClean="0">
              <a:latin typeface="微软雅黑" panose="020B0503020204020204" pitchFamily="34" charset="-122"/>
              <a:ea typeface="微软雅黑" panose="020B0503020204020204" pitchFamily="34" charset="-122"/>
            </a:endParaRPr>
          </a:p>
        </p:txBody>
      </p:sp>
      <p:sp>
        <p:nvSpPr>
          <p:cNvPr id="17" name="Rectangle 10"/>
          <p:cNvSpPr>
            <a:spLocks noChangeArrowheads="1"/>
          </p:cNvSpPr>
          <p:nvPr/>
        </p:nvSpPr>
        <p:spPr bwMode="auto">
          <a:xfrm>
            <a:off x="5193061" y="4017403"/>
            <a:ext cx="24507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zh-CN" altLang="en-US" sz="1600" dirty="0" smtClean="0">
                <a:latin typeface="微软雅黑" panose="020B0503020204020204" pitchFamily="34" charset="-122"/>
                <a:ea typeface="微软雅黑" panose="020B0503020204020204" pitchFamily="34" charset="-122"/>
              </a:rPr>
              <a:t>按照国家财政、安监部门的规定提取和使用安全生产费用</a:t>
            </a:r>
            <a:endParaRPr lang="zh-CN" altLang="en-US" sz="1600" dirty="0" smtClean="0">
              <a:latin typeface="微软雅黑" panose="020B0503020204020204" pitchFamily="34" charset="-122"/>
              <a:ea typeface="微软雅黑" panose="020B0503020204020204" pitchFamily="34" charset="-122"/>
            </a:endParaRPr>
          </a:p>
        </p:txBody>
      </p:sp>
      <p:sp>
        <p:nvSpPr>
          <p:cNvPr id="18" name="Text Box 12"/>
          <p:cNvSpPr txBox="1">
            <a:spLocks noChangeArrowheads="1"/>
          </p:cNvSpPr>
          <p:nvPr/>
        </p:nvSpPr>
        <p:spPr bwMode="auto">
          <a:xfrm>
            <a:off x="6363504" y="1770103"/>
            <a:ext cx="1010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Gulim" panose="020B0600000101010101" pitchFamily="34" charset="-127"/>
                <a:ea typeface="Gulim" panose="020B0600000101010101" pitchFamily="34" charset="-127"/>
              </a:defRPr>
            </a:lvl1pPr>
            <a:lvl2pPr marL="742950" indent="-285750" eaLnBrk="0" hangingPunct="0">
              <a:defRPr kumimoji="1">
                <a:solidFill>
                  <a:schemeClr val="tx1"/>
                </a:solidFill>
                <a:latin typeface="Gulim" panose="020B0600000101010101" pitchFamily="34" charset="-127"/>
                <a:ea typeface="Gulim" panose="020B0600000101010101" pitchFamily="34" charset="-127"/>
              </a:defRPr>
            </a:lvl2pPr>
            <a:lvl3pPr marL="1143000" indent="-228600" eaLnBrk="0" hangingPunct="0">
              <a:defRPr kumimoji="1">
                <a:solidFill>
                  <a:schemeClr val="tx1"/>
                </a:solidFill>
                <a:latin typeface="Gulim" panose="020B0600000101010101" pitchFamily="34" charset="-127"/>
                <a:ea typeface="Gulim" panose="020B0600000101010101" pitchFamily="34" charset="-127"/>
              </a:defRPr>
            </a:lvl3pPr>
            <a:lvl4pPr marL="1600200" indent="-228600" eaLnBrk="0" hangingPunct="0">
              <a:defRPr kumimoji="1">
                <a:solidFill>
                  <a:schemeClr val="tx1"/>
                </a:solidFill>
                <a:latin typeface="Gulim" panose="020B0600000101010101" pitchFamily="34" charset="-127"/>
                <a:ea typeface="Gulim" panose="020B0600000101010101" pitchFamily="34" charset="-127"/>
              </a:defRPr>
            </a:lvl4pPr>
            <a:lvl5pPr marL="2057400" indent="-228600" eaLnBrk="0" hangingPunct="0">
              <a:defRPr kumimoji="1">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Gulim" panose="020B0600000101010101" pitchFamily="34" charset="-127"/>
                <a:ea typeface="Gulim" panose="020B0600000101010101" pitchFamily="34" charset="-127"/>
              </a:defRPr>
            </a:lvl9pPr>
          </a:lstStyle>
          <a:p>
            <a:pPr eaLnBrk="1" latinLnBrk="1" hangingPunct="1">
              <a:defRPr/>
            </a:pPr>
            <a:r>
              <a:rPr lang="en-US" altLang="ko-KR" sz="4000" kern="0" dirty="0" smtClean="0">
                <a:solidFill>
                  <a:srgbClr val="000000"/>
                </a:solidFill>
                <a:latin typeface="Arial Black" panose="020B0A04020102020204" pitchFamily="34" charset="0"/>
              </a:rPr>
              <a:t>2/3</a:t>
            </a:r>
            <a:endParaRPr lang="en-US" altLang="ko-KR" sz="2800" kern="0" dirty="0">
              <a:solidFill>
                <a:srgbClr val="000000"/>
              </a:solidFill>
              <a:latin typeface="Arial Black" panose="020B0A04020102020204" pitchFamily="34" charset="0"/>
            </a:endParaRPr>
          </a:p>
        </p:txBody>
      </p:sp>
      <p:sp>
        <p:nvSpPr>
          <p:cNvPr id="19" name="矩形 18"/>
          <p:cNvSpPr/>
          <p:nvPr/>
        </p:nvSpPr>
        <p:spPr>
          <a:xfrm>
            <a:off x="1806527" y="2860876"/>
            <a:ext cx="1430337" cy="369332"/>
          </a:xfrm>
          <a:prstGeom prst="rect">
            <a:avLst/>
          </a:prstGeom>
        </p:spPr>
        <p:txBody>
          <a:bodyPr>
            <a:spAutoFit/>
          </a:bodyPr>
          <a:lstStyle/>
          <a:p>
            <a:pPr marL="0" lvl="2" algn="ctr" defTabSz="913130" eaLnBrk="0" hangingPunct="0">
              <a:buClr>
                <a:srgbClr val="0070C0"/>
              </a:buClr>
              <a:buSzPct val="80000"/>
              <a:tabLst>
                <a:tab pos="136525" algn="l"/>
              </a:tabLst>
              <a:defRPr/>
            </a:pPr>
            <a:r>
              <a:rPr lang="zh-CN" altLang="en-US" b="1" spc="50" dirty="0" smtClean="0">
                <a:ln w="11430"/>
                <a:solidFill>
                  <a:srgbClr val="FFFFFF"/>
                </a:solidFill>
                <a:latin typeface="微软雅黑" panose="020B0503020204020204" pitchFamily="34" charset="-122"/>
                <a:ea typeface="微软雅黑" panose="020B0503020204020204" pitchFamily="34" charset="-122"/>
              </a:rPr>
              <a:t>资金投入</a:t>
            </a:r>
            <a:endParaRPr lang="zh-CN" altLang="en-US" b="1" spc="50" dirty="0">
              <a:ln w="1143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5549910" y="2860876"/>
            <a:ext cx="1593858" cy="369332"/>
          </a:xfrm>
          <a:prstGeom prst="rect">
            <a:avLst/>
          </a:prstGeom>
        </p:spPr>
        <p:txBody>
          <a:bodyPr wrap="square">
            <a:spAutoFit/>
          </a:bodyPr>
          <a:lstStyle/>
          <a:p>
            <a:pPr marL="0" lvl="2" algn="ctr" defTabSz="913130" eaLnBrk="0" hangingPunct="0">
              <a:buClr>
                <a:srgbClr val="0070C0"/>
              </a:buClr>
              <a:buSzPct val="80000"/>
              <a:tabLst>
                <a:tab pos="136525" algn="l"/>
              </a:tabLst>
              <a:defRPr/>
            </a:pPr>
            <a:r>
              <a:rPr lang="zh-CN" altLang="en-US" b="1" spc="50" dirty="0" smtClean="0">
                <a:ln w="11430"/>
                <a:solidFill>
                  <a:srgbClr val="FFFFFF"/>
                </a:solidFill>
                <a:latin typeface="微软雅黑" panose="020B0503020204020204" pitchFamily="34" charset="-122"/>
                <a:ea typeface="微软雅黑" panose="020B0503020204020204" pitchFamily="34" charset="-122"/>
              </a:rPr>
              <a:t>安全生产费用</a:t>
            </a:r>
            <a:endParaRPr lang="zh-CN" altLang="en-US" b="1" spc="50" dirty="0">
              <a:ln w="11430"/>
              <a:solidFill>
                <a:srgbClr val="FFFFFF"/>
              </a:solidFill>
              <a:latin typeface="微软雅黑" panose="020B0503020204020204" pitchFamily="34" charset="-122"/>
              <a:ea typeface="微软雅黑" panose="020B0503020204020204" pitchFamily="34" charset="-122"/>
            </a:endParaRPr>
          </a:p>
        </p:txBody>
      </p:sp>
      <p:sp>
        <p:nvSpPr>
          <p:cNvPr id="22" name="矩形 21"/>
          <p:cNvSpPr/>
          <p:nvPr/>
        </p:nvSpPr>
        <p:spPr>
          <a:xfrm>
            <a:off x="326465" y="190153"/>
            <a:ext cx="341632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四、保证安全生产资金有效投入</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advClick="0" advTm="7900">
        <p14:flip dir="l"/>
      </p:transition>
    </mc:Choice>
    <mc:Fallback>
      <p:transition spd="med" advClick="0" advTm="79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1149"/>
                            </p:stCondLst>
                            <p:childTnLst>
                              <p:par>
                                <p:cTn id="13" presetID="2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1649"/>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2149"/>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649"/>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3149"/>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649"/>
                            </p:stCondLst>
                            <p:childTnLst>
                              <p:par>
                                <p:cTn id="47" presetID="2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par>
                          <p:cTn id="51" fill="hold">
                            <p:stCondLst>
                              <p:cond delay="4149"/>
                            </p:stCondLst>
                            <p:childTnLst>
                              <p:par>
                                <p:cTn id="52" presetID="2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4649"/>
                            </p:stCondLst>
                            <p:childTnLst>
                              <p:par>
                                <p:cTn id="59" presetID="18" presetClass="entr" presetSubtype="3"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strips(upRight)">
                                      <p:cBhvr>
                                        <p:cTn id="61" dur="500"/>
                                        <p:tgtEl>
                                          <p:spTgt spid="1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anim calcmode="lin" valueType="num">
                                      <p:cBhvr>
                                        <p:cTn id="65" dur="500" fill="hold"/>
                                        <p:tgtEl>
                                          <p:spTgt spid="18"/>
                                        </p:tgtEl>
                                        <p:attrNameLst>
                                          <p:attrName>ppt_x</p:attrName>
                                        </p:attrNameLst>
                                      </p:cBhvr>
                                      <p:tavLst>
                                        <p:tav tm="0">
                                          <p:val>
                                            <p:strVal val="#ppt_x"/>
                                          </p:val>
                                        </p:tav>
                                        <p:tav tm="100000">
                                          <p:val>
                                            <p:strVal val="#ppt_x"/>
                                          </p:val>
                                        </p:tav>
                                      </p:tavLst>
                                    </p:anim>
                                    <p:anim calcmode="lin" valueType="num">
                                      <p:cBhvr>
                                        <p:cTn id="66" dur="500" fill="hold"/>
                                        <p:tgtEl>
                                          <p:spTgt spid="18"/>
                                        </p:tgtEl>
                                        <p:attrNameLst>
                                          <p:attrName>ppt_y</p:attrName>
                                        </p:attrNameLst>
                                      </p:cBhvr>
                                      <p:tavLst>
                                        <p:tav tm="0">
                                          <p:val>
                                            <p:strVal val="#ppt_y+.1"/>
                                          </p:val>
                                        </p:tav>
                                        <p:tav tm="100000">
                                          <p:val>
                                            <p:strVal val="#ppt_y"/>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149"/>
                            </p:stCondLst>
                            <p:childTnLst>
                              <p:par>
                                <p:cTn id="73" presetID="21" presetClass="entr" presetSubtype="1"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heel(1)">
                                      <p:cBhvr>
                                        <p:cTn id="75" dur="1250"/>
                                        <p:tgtEl>
                                          <p:spTgt spid="15"/>
                                        </p:tgtEl>
                                      </p:cBhvr>
                                    </p:animEffect>
                                  </p:childTnLst>
                                </p:cTn>
                              </p:par>
                            </p:childTnLst>
                          </p:cTn>
                        </p:par>
                        <p:par>
                          <p:cTn id="76" fill="hold">
                            <p:stCondLst>
                              <p:cond delay="6649"/>
                            </p:stCondLst>
                            <p:childTnLst>
                              <p:par>
                                <p:cTn id="77" presetID="22" presetClass="entr" presetSubtype="1"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up)">
                                      <p:cBhvr>
                                        <p:cTn id="79" dur="750"/>
                                        <p:tgtEl>
                                          <p:spTgt spid="1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p:bldP spid="17" grpId="0"/>
      <p:bldP spid="18" grpId="0"/>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07371" y="2429531"/>
            <a:ext cx="1396490" cy="807995"/>
            <a:chOff x="2835362" y="2781789"/>
            <a:chExt cx="1712377" cy="990764"/>
          </a:xfrm>
        </p:grpSpPr>
        <p:sp>
          <p:nvSpPr>
            <p:cNvPr id="5"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6"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 name="组合 7"/>
          <p:cNvGrpSpPr/>
          <p:nvPr/>
        </p:nvGrpSpPr>
        <p:grpSpPr>
          <a:xfrm>
            <a:off x="1720199" y="2380066"/>
            <a:ext cx="1446323" cy="899353"/>
            <a:chOff x="1648191" y="2732324"/>
            <a:chExt cx="1773483" cy="1102788"/>
          </a:xfrm>
        </p:grpSpPr>
        <p:sp>
          <p:nvSpPr>
            <p:cNvPr id="9"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0"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11"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12" name="组合 11"/>
          <p:cNvGrpSpPr/>
          <p:nvPr/>
        </p:nvGrpSpPr>
        <p:grpSpPr>
          <a:xfrm>
            <a:off x="4734683" y="2429531"/>
            <a:ext cx="1402422" cy="807995"/>
            <a:chOff x="4662674" y="2781789"/>
            <a:chExt cx="1719651" cy="990764"/>
          </a:xfrm>
        </p:grpSpPr>
        <p:sp>
          <p:nvSpPr>
            <p:cNvPr id="13"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4"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5"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20" name="Rectangle 20"/>
          <p:cNvSpPr>
            <a:spLocks noChangeArrowheads="1"/>
          </p:cNvSpPr>
          <p:nvPr/>
        </p:nvSpPr>
        <p:spPr bwMode="auto">
          <a:xfrm>
            <a:off x="888016" y="1099119"/>
            <a:ext cx="232666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smtClean="0">
                <a:solidFill>
                  <a:srgbClr val="C00000"/>
                </a:solidFill>
                <a:latin typeface="微软雅黑" panose="020B0503020204020204" pitchFamily="34" charset="-122"/>
                <a:ea typeface="微软雅黑" panose="020B0503020204020204" pitchFamily="34" charset="-122"/>
              </a:rPr>
              <a:t>设置安全管理机构或者配备专职安全管理人员</a:t>
            </a:r>
            <a:endParaRPr lang="zh-CN" altLang="en-US" sz="1600" b="1" dirty="0" smtClean="0">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200" dirty="0" smtClean="0">
                <a:solidFill>
                  <a:srgbClr val="680007"/>
                </a:solidFill>
                <a:latin typeface="微软雅黑" panose="020B0503020204020204" pitchFamily="34" charset="-122"/>
                <a:ea typeface="微软雅黑" panose="020B0503020204020204" pitchFamily="34" charset="-122"/>
              </a:rPr>
              <a:t>金属冶炼、建筑施工、道路运输单位和危险物品的生产、经营、储存单位</a:t>
            </a:r>
            <a:endParaRPr lang="zh-CN" altLang="en-US" sz="1200" dirty="0">
              <a:solidFill>
                <a:srgbClr val="680007"/>
              </a:solidFill>
              <a:latin typeface="微软雅黑" panose="020B0503020204020204" pitchFamily="34" charset="-122"/>
              <a:ea typeface="微软雅黑" panose="020B0503020204020204" pitchFamily="34" charset="-122"/>
            </a:endParaRPr>
          </a:p>
        </p:txBody>
      </p:sp>
      <p:sp>
        <p:nvSpPr>
          <p:cNvPr id="21" name="Line 21"/>
          <p:cNvSpPr>
            <a:spLocks noChangeShapeType="1"/>
          </p:cNvSpPr>
          <p:nvPr/>
        </p:nvSpPr>
        <p:spPr bwMode="auto">
          <a:xfrm flipV="1">
            <a:off x="904019" y="1550234"/>
            <a:ext cx="1" cy="868252"/>
          </a:xfrm>
          <a:prstGeom prst="line">
            <a:avLst/>
          </a:prstGeom>
          <a:noFill/>
          <a:ln w="12700">
            <a:solidFill>
              <a:srgbClr val="C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22" name="Rectangle 22"/>
          <p:cNvSpPr>
            <a:spLocks noChangeArrowheads="1"/>
          </p:cNvSpPr>
          <p:nvPr/>
        </p:nvSpPr>
        <p:spPr bwMode="auto">
          <a:xfrm>
            <a:off x="3569916" y="1143952"/>
            <a:ext cx="2145092"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smtClean="0">
                <a:solidFill>
                  <a:srgbClr val="C00000"/>
                </a:solidFill>
                <a:latin typeface="微软雅黑" panose="020B0503020204020204" pitchFamily="34" charset="-122"/>
                <a:ea typeface="微软雅黑" panose="020B0503020204020204" pitchFamily="34" charset="-122"/>
              </a:rPr>
              <a:t>告知安全监管部门</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prstClr val="black">
                    <a:lumMod val="75000"/>
                    <a:lumOff val="25000"/>
                  </a:prstClr>
                </a:solidFill>
                <a:latin typeface="微软雅黑" panose="020B0503020204020204" pitchFamily="34" charset="-122"/>
                <a:ea typeface="微软雅黑" panose="020B0503020204020204" pitchFamily="34" charset="-122"/>
              </a:rPr>
              <a:t>危险物品的生产、储存单位以及金属冶炼单位的安全生产管理人员的任免</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Line 23"/>
          <p:cNvSpPr>
            <a:spLocks noChangeShapeType="1"/>
          </p:cNvSpPr>
          <p:nvPr/>
        </p:nvSpPr>
        <p:spPr bwMode="auto">
          <a:xfrm flipV="1">
            <a:off x="3583008" y="1560418"/>
            <a:ext cx="1" cy="868252"/>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dirty="0">
              <a:solidFill>
                <a:prstClr val="black"/>
              </a:solidFill>
              <a:ea typeface="微软雅黑" panose="020B0503020204020204" pitchFamily="34" charset="-122"/>
            </a:endParaRPr>
          </a:p>
        </p:txBody>
      </p:sp>
      <p:sp>
        <p:nvSpPr>
          <p:cNvPr id="24" name="Rectangle 24"/>
          <p:cNvSpPr>
            <a:spLocks noChangeArrowheads="1"/>
          </p:cNvSpPr>
          <p:nvPr/>
        </p:nvSpPr>
        <p:spPr bwMode="auto">
          <a:xfrm>
            <a:off x="6858016" y="814329"/>
            <a:ext cx="2285984"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smtClean="0">
                <a:solidFill>
                  <a:srgbClr val="C00000"/>
                </a:solidFill>
                <a:latin typeface="微软雅黑" panose="020B0503020204020204" pitchFamily="34" charset="-122"/>
                <a:ea typeface="微软雅黑" panose="020B0503020204020204" pitchFamily="34" charset="-122"/>
              </a:rPr>
              <a:t>安全总监</a:t>
            </a:r>
            <a:endParaRPr lang="en-US" altLang="zh-CN" sz="1600" dirty="0" smtClean="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rPr>
              <a:t> 100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人及以上或年主营业务收入</a:t>
            </a:r>
            <a:r>
              <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rPr>
              <a:t>2000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万元及以上的矿山、建筑、交通运输、危险化学品、金属冶炼等行业，以及粉尘涉爆、涉氨制冷、船舶修造</a:t>
            </a:r>
            <a:endPar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 人数偏少、组织机构简单但年主营业务收入</a:t>
            </a:r>
            <a:r>
              <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rPr>
              <a:t>2000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万元及以上的化工企业应当赋予分管安全生产的负责人安全总监的职责</a:t>
            </a:r>
            <a:endPar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 规模以上或从业人员</a:t>
            </a:r>
            <a:r>
              <a:rPr lang="en-US" altLang="zh-CN" sz="1200" dirty="0" smtClean="0">
                <a:solidFill>
                  <a:prstClr val="black">
                    <a:lumMod val="75000"/>
                    <a:lumOff val="25000"/>
                  </a:prstClr>
                </a:solidFill>
                <a:latin typeface="微软雅黑" panose="020B0503020204020204" pitchFamily="34" charset="-122"/>
                <a:ea typeface="微软雅黑" panose="020B0503020204020204" pitchFamily="34" charset="-122"/>
              </a:rPr>
              <a:t>100</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人以上的建筑、交通运输、危化品、金属冶炼、粉尘涉爆、涉氨制冷、煤气作业、构成重大危险源、船舶修造以及涉及“两重点一重大”的化工企业</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Rectangle 26"/>
          <p:cNvSpPr>
            <a:spLocks noChangeArrowheads="1"/>
          </p:cNvSpPr>
          <p:nvPr/>
        </p:nvSpPr>
        <p:spPr bwMode="auto">
          <a:xfrm>
            <a:off x="2317276" y="3324522"/>
            <a:ext cx="2683351"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smtClean="0">
                <a:solidFill>
                  <a:srgbClr val="C00000"/>
                </a:solidFill>
                <a:latin typeface="微软雅黑" panose="020B0503020204020204" pitchFamily="34" charset="-122"/>
                <a:ea typeface="微软雅黑" panose="020B0503020204020204" pitchFamily="34" charset="-122"/>
              </a:rPr>
              <a:t>设置安全管理机构或者配备专职安全管理人员</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400" dirty="0" smtClean="0">
                <a:solidFill>
                  <a:prstClr val="black">
                    <a:lumMod val="75000"/>
                    <a:lumOff val="25000"/>
                  </a:prstClr>
                </a:solidFill>
                <a:latin typeface="微软雅黑" panose="020B0503020204020204" pitchFamily="34" charset="-122"/>
                <a:ea typeface="微软雅黑" panose="020B0503020204020204" pitchFamily="34" charset="-122"/>
              </a:rPr>
              <a:t> 从业人员超过一百人的企业</a:t>
            </a:r>
            <a:endParaRPr lang="en-US" altLang="zh-CN" sz="1400" dirty="0" smtClean="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400" dirty="0" smtClean="0">
                <a:solidFill>
                  <a:prstClr val="black">
                    <a:lumMod val="75000"/>
                    <a:lumOff val="25000"/>
                  </a:prstClr>
                </a:solidFill>
                <a:latin typeface="微软雅黑" panose="020B0503020204020204" pitchFamily="34" charset="-122"/>
                <a:ea typeface="微软雅黑" panose="020B0503020204020204" pitchFamily="34" charset="-122"/>
              </a:rPr>
              <a:t> 从业人员在一百人以下的，配备专职或者兼职安全管理人员</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V="1">
            <a:off x="2384373" y="3212764"/>
            <a:ext cx="1" cy="900581"/>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28" name="Rectangle 28"/>
          <p:cNvSpPr>
            <a:spLocks noChangeArrowheads="1"/>
          </p:cNvSpPr>
          <p:nvPr/>
        </p:nvSpPr>
        <p:spPr bwMode="auto">
          <a:xfrm>
            <a:off x="4744866" y="3331798"/>
            <a:ext cx="2113150" cy="1695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smtClean="0">
                <a:solidFill>
                  <a:srgbClr val="C00000"/>
                </a:solidFill>
                <a:latin typeface="微软雅黑" panose="020B0503020204020204" pitchFamily="34" charset="-122"/>
                <a:ea typeface="微软雅黑" panose="020B0503020204020204" pitchFamily="34" charset="-122"/>
              </a:rPr>
              <a:t>注安工程师从事安全管理工作</a:t>
            </a:r>
            <a:endParaRPr lang="en-US" altLang="zh-CN" sz="1600" b="1" dirty="0" smtClean="0">
              <a:solidFill>
                <a:srgbClr val="C00000"/>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400" dirty="0" smtClean="0">
                <a:solidFill>
                  <a:prstClr val="black">
                    <a:lumMod val="75000"/>
                    <a:lumOff val="25000"/>
                  </a:prstClr>
                </a:solidFill>
                <a:latin typeface="微软雅黑" panose="020B0503020204020204" pitchFamily="34" charset="-122"/>
                <a:ea typeface="微软雅黑" panose="020B0503020204020204" pitchFamily="34" charset="-122"/>
              </a:rPr>
              <a:t> 危险物品的生产、储存单位以及金属冶炼单位</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Char char="•"/>
            </a:pPr>
            <a:r>
              <a:rPr lang="zh-CN" altLang="en-US" sz="1400" dirty="0" smtClean="0">
                <a:solidFill>
                  <a:prstClr val="black">
                    <a:lumMod val="75000"/>
                    <a:lumOff val="25000"/>
                  </a:prstClr>
                </a:solidFill>
                <a:latin typeface="微软雅黑" panose="020B0503020204020204" pitchFamily="34" charset="-122"/>
                <a:ea typeface="微软雅黑" panose="020B0503020204020204" pitchFamily="34" charset="-122"/>
              </a:rPr>
              <a:t> 鼓励其他生产经营单位聘用</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9" name="Line 29"/>
          <p:cNvSpPr>
            <a:spLocks noChangeShapeType="1"/>
          </p:cNvSpPr>
          <p:nvPr/>
        </p:nvSpPr>
        <p:spPr bwMode="auto">
          <a:xfrm flipV="1">
            <a:off x="4753594" y="3148750"/>
            <a:ext cx="1" cy="97332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32" name="WordArt 34"/>
          <p:cNvSpPr>
            <a:spLocks noChangeArrowheads="1" noChangeShapeType="1" noTextEdit="1"/>
          </p:cNvSpPr>
          <p:nvPr/>
        </p:nvSpPr>
        <p:spPr bwMode="auto">
          <a:xfrm>
            <a:off x="2585845" y="2938545"/>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33" name="WordArt 35"/>
          <p:cNvSpPr>
            <a:spLocks noChangeArrowheads="1" noChangeShapeType="1" noTextEdit="1"/>
          </p:cNvSpPr>
          <p:nvPr/>
        </p:nvSpPr>
        <p:spPr bwMode="auto">
          <a:xfrm>
            <a:off x="3765741" y="2932726"/>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34" name="WordArt 36"/>
          <p:cNvSpPr>
            <a:spLocks noChangeArrowheads="1" noChangeShapeType="1" noTextEdit="1"/>
          </p:cNvSpPr>
          <p:nvPr/>
        </p:nvSpPr>
        <p:spPr bwMode="auto">
          <a:xfrm>
            <a:off x="4807425" y="2932726"/>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36" name="Freeform 39"/>
          <p:cNvSpPr/>
          <p:nvPr/>
        </p:nvSpPr>
        <p:spPr bwMode="auto">
          <a:xfrm>
            <a:off x="1985740" y="3710328"/>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37" name="组合 36"/>
          <p:cNvGrpSpPr/>
          <p:nvPr/>
        </p:nvGrpSpPr>
        <p:grpSpPr>
          <a:xfrm>
            <a:off x="5715008" y="2410743"/>
            <a:ext cx="1466492" cy="1040546"/>
            <a:chOff x="7028286" y="2656671"/>
            <a:chExt cx="1798214" cy="1275918"/>
          </a:xfrm>
        </p:grpSpPr>
        <p:sp>
          <p:nvSpPr>
            <p:cNvPr id="38"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39"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40"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41" name="WordArt 38"/>
          <p:cNvSpPr>
            <a:spLocks noChangeArrowheads="1" noChangeShapeType="1" noTextEdit="1"/>
          </p:cNvSpPr>
          <p:nvPr/>
        </p:nvSpPr>
        <p:spPr bwMode="auto">
          <a:xfrm>
            <a:off x="6215074" y="3004685"/>
            <a:ext cx="136446" cy="210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smtClean="0">
                <a:solidFill>
                  <a:srgbClr val="000000"/>
                </a:solidFill>
                <a:latin typeface="微软雅黑" panose="020B0503020204020204" pitchFamily="34" charset="-122"/>
                <a:ea typeface="微软雅黑" panose="020B0503020204020204" pitchFamily="34" charset="-122"/>
              </a:rPr>
              <a:t>5</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23528" y="2400110"/>
            <a:ext cx="1574463" cy="1044105"/>
            <a:chOff x="251520" y="2656671"/>
            <a:chExt cx="1930608" cy="1280282"/>
          </a:xfrm>
        </p:grpSpPr>
        <p:sp>
          <p:nvSpPr>
            <p:cNvPr id="43"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4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4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FF0000"/>
                </a:gs>
                <a:gs pos="100000">
                  <a:srgbClr val="C0000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46" name="WordArt 33"/>
          <p:cNvSpPr>
            <a:spLocks noChangeArrowheads="1" noChangeShapeType="1" noTextEdit="1"/>
          </p:cNvSpPr>
          <p:nvPr/>
        </p:nvSpPr>
        <p:spPr bwMode="auto">
          <a:xfrm>
            <a:off x="1350663" y="3014198"/>
            <a:ext cx="103225" cy="21000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
        <p:nvSpPr>
          <p:cNvPr id="48" name="矩形 47"/>
          <p:cNvSpPr/>
          <p:nvPr/>
        </p:nvSpPr>
        <p:spPr>
          <a:xfrm>
            <a:off x="326465" y="190153"/>
            <a:ext cx="3647152"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五、设置安全生产管理机构和配备</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49" name="Line 23"/>
          <p:cNvSpPr>
            <a:spLocks noChangeShapeType="1"/>
          </p:cNvSpPr>
          <p:nvPr/>
        </p:nvSpPr>
        <p:spPr bwMode="auto">
          <a:xfrm flipV="1">
            <a:off x="6795871" y="1632060"/>
            <a:ext cx="1" cy="868252"/>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dirty="0">
              <a:solidFill>
                <a:prstClr val="black"/>
              </a:solidFill>
              <a:ea typeface="微软雅黑" panose="020B0503020204020204" pitchFamily="34" charset="-122"/>
            </a:endParaRPr>
          </a:p>
        </p:txBody>
      </p:sp>
      <p:cxnSp>
        <p:nvCxnSpPr>
          <p:cNvPr id="47" name="直接连接符 46"/>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6100">
        <p14:honeycomb/>
      </p:transition>
    </mc:Choice>
    <mc:Fallback>
      <p:transition spd="slow" advClick="0" advTm="6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
                                        </p:tgtEl>
                                        <p:attrNameLst>
                                          <p:attrName>ppt_y</p:attrName>
                                        </p:attrNameLst>
                                      </p:cBhvr>
                                      <p:tavLst>
                                        <p:tav tm="0">
                                          <p:val>
                                            <p:strVal val="#ppt_y"/>
                                          </p:val>
                                        </p:tav>
                                        <p:tav tm="100000">
                                          <p:val>
                                            <p:strVal val="#ppt_y"/>
                                          </p:val>
                                        </p:tav>
                                      </p:tavLst>
                                    </p:anim>
                                    <p:anim calcmode="lin" valueType="num">
                                      <p:cBhvr>
                                        <p:cTn id="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
                                        </p:tgtEl>
                                      </p:cBhvr>
                                    </p:animEffect>
                                  </p:childTnLst>
                                </p:cTn>
                              </p:par>
                            </p:childTnLst>
                          </p:cTn>
                        </p:par>
                        <p:par>
                          <p:cTn id="12" fill="hold">
                            <p:stCondLst>
                              <p:cond delay="1200"/>
                            </p:stCondLst>
                            <p:childTnLst>
                              <p:par>
                                <p:cTn id="13" presetID="3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anim calcmode="lin" valueType="num">
                                      <p:cBhvr>
                                        <p:cTn id="16" dur="500" fill="hold"/>
                                        <p:tgtEl>
                                          <p:spTgt spid="42"/>
                                        </p:tgtEl>
                                        <p:attrNameLst>
                                          <p:attrName>ppt_x</p:attrName>
                                        </p:attrNameLst>
                                      </p:cBhvr>
                                      <p:tavLst>
                                        <p:tav tm="0">
                                          <p:val>
                                            <p:strVal val="#ppt_x"/>
                                          </p:val>
                                        </p:tav>
                                        <p:tav tm="100000">
                                          <p:val>
                                            <p:strVal val="#ppt_x"/>
                                          </p:val>
                                        </p:tav>
                                      </p:tavLst>
                                    </p:anim>
                                    <p:anim calcmode="lin" valueType="num">
                                      <p:cBhvr>
                                        <p:cTn id="17" dur="450" decel="100000" fill="hold"/>
                                        <p:tgtEl>
                                          <p:spTgt spid="42"/>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4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450" decel="100000" fill="hold"/>
                                        <p:tgtEl>
                                          <p:spTgt spid="8"/>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450" decel="100000" fill="hold"/>
                                        <p:tgtEl>
                                          <p:spTgt spid="4"/>
                                        </p:tgtEl>
                                        <p:attrNameLst>
                                          <p:attrName>ppt_y</p:attrName>
                                        </p:attrNameLst>
                                      </p:cBhvr>
                                      <p:tavLst>
                                        <p:tav tm="0">
                                          <p:val>
                                            <p:strVal val="#ppt_y+1"/>
                                          </p:val>
                                        </p:tav>
                                        <p:tav tm="100000">
                                          <p:val>
                                            <p:strVal val="#ppt_y-.03"/>
                                          </p:val>
                                        </p:tav>
                                      </p:tavLst>
                                    </p:anim>
                                    <p:anim calcmode="lin" valueType="num">
                                      <p:cBhvr>
                                        <p:cTn id="3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75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450" decel="100000" fill="hold"/>
                                        <p:tgtEl>
                                          <p:spTgt spid="12"/>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12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450" decel="100000" fill="hold"/>
                                        <p:tgtEl>
                                          <p:spTgt spid="37"/>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43" fill="hold">
                            <p:stCondLst>
                              <p:cond delay="17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50"/>
                                        <p:tgtEl>
                                          <p:spTgt spid="41"/>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250"/>
                                        <p:tgtEl>
                                          <p:spTgt spid="34"/>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50"/>
                                        <p:tgtEl>
                                          <p:spTgt spid="33"/>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250"/>
                                        <p:tgtEl>
                                          <p:spTgt spid="46"/>
                                        </p:tgtEl>
                                      </p:cBhvr>
                                    </p:animEffect>
                                  </p:childTnLst>
                                </p:cTn>
                              </p:par>
                            </p:childTnLst>
                          </p:cTn>
                        </p:par>
                        <p:par>
                          <p:cTn id="59" fill="hold">
                            <p:stCondLst>
                              <p:cond delay="2200"/>
                            </p:stCondLst>
                            <p:childTnLst>
                              <p:par>
                                <p:cTn id="60" presetID="22" presetClass="entr" presetSubtype="4"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25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250"/>
                                        <p:tgtEl>
                                          <p:spTgt spid="23"/>
                                        </p:tgtEl>
                                      </p:cBhvr>
                                    </p:animEffect>
                                  </p:childTnLst>
                                </p:cTn>
                              </p:par>
                            </p:childTnLst>
                          </p:cTn>
                        </p:par>
                        <p:par>
                          <p:cTn id="66" fill="hold">
                            <p:stCondLst>
                              <p:cond delay="2700"/>
                            </p:stCondLst>
                            <p:childTnLst>
                              <p:par>
                                <p:cTn id="67" presetID="22" presetClass="entr" presetSubtype="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up)">
                                      <p:cBhvr>
                                        <p:cTn id="69" dur="250"/>
                                        <p:tgtEl>
                                          <p:spTgt spid="2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250"/>
                                        <p:tgtEl>
                                          <p:spTgt spid="29"/>
                                        </p:tgtEl>
                                      </p:cBhvr>
                                    </p:animEffect>
                                  </p:childTnLst>
                                </p:cTn>
                              </p:par>
                            </p:childTnLst>
                          </p:cTn>
                        </p:par>
                        <p:par>
                          <p:cTn id="73" fill="hold">
                            <p:stCondLst>
                              <p:cond delay="3200"/>
                            </p:stCondLst>
                            <p:childTnLst>
                              <p:par>
                                <p:cTn id="74" presetID="18" presetClass="entr" presetSubtype="3"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strips(upRight)">
                                      <p:cBhvr>
                                        <p:cTn id="76" dur="250"/>
                                        <p:tgtEl>
                                          <p:spTgt spid="20"/>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strips(upRight)">
                                      <p:cBhvr>
                                        <p:cTn id="79" dur="250"/>
                                        <p:tgtEl>
                                          <p:spTgt spid="22"/>
                                        </p:tgtEl>
                                      </p:cBhvr>
                                    </p:animEffect>
                                  </p:childTnLst>
                                </p:cTn>
                              </p:par>
                              <p:par>
                                <p:cTn id="80" presetID="18" presetClass="entr" presetSubtype="3"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strips(upRight)">
                                      <p:cBhvr>
                                        <p:cTn id="82" dur="250"/>
                                        <p:tgtEl>
                                          <p:spTgt spid="24"/>
                                        </p:tgtEl>
                                      </p:cBhvr>
                                    </p:animEffect>
                                  </p:childTnLst>
                                </p:cTn>
                              </p:par>
                            </p:childTnLst>
                          </p:cTn>
                        </p:par>
                        <p:par>
                          <p:cTn id="83" fill="hold">
                            <p:stCondLst>
                              <p:cond delay="3700"/>
                            </p:stCondLst>
                            <p:childTnLst>
                              <p:par>
                                <p:cTn id="84" presetID="18" presetClass="entr" presetSubtype="9"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strips(upLeft)">
                                      <p:cBhvr>
                                        <p:cTn id="86" dur="250"/>
                                        <p:tgtEl>
                                          <p:spTgt spid="26"/>
                                        </p:tgtEl>
                                      </p:cBhvr>
                                    </p:animEffect>
                                  </p:childTnLst>
                                </p:cTn>
                              </p:par>
                              <p:par>
                                <p:cTn id="87" presetID="18" presetClass="entr" presetSubtype="9"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strips(upLeft)">
                                      <p:cBhvr>
                                        <p:cTn id="89" dur="250"/>
                                        <p:tgtEl>
                                          <p:spTgt spid="28"/>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down)">
                                      <p:cBhvr>
                                        <p:cTn id="92"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animBg="1"/>
      <p:bldP spid="24" grpId="0"/>
      <p:bldP spid="26" grpId="0"/>
      <p:bldP spid="27" grpId="0" animBg="1"/>
      <p:bldP spid="28" grpId="0"/>
      <p:bldP spid="29" grpId="0" animBg="1"/>
      <p:bldP spid="32" grpId="0"/>
      <p:bldP spid="33" grpId="0"/>
      <p:bldP spid="34" grpId="0"/>
      <p:bldP spid="41" grpId="0"/>
      <p:bldP spid="46" grpId="0"/>
      <p:bldP spid="48" grpId="0"/>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13692" y="2297151"/>
            <a:ext cx="3067198" cy="640403"/>
          </a:xfrm>
          <a:prstGeom prst="rect">
            <a:avLst/>
          </a:prstGeom>
          <a:gradFill flip="none" rotWithShape="1">
            <a:gsLst>
              <a:gs pos="0">
                <a:srgbClr val="C00000"/>
              </a:gs>
              <a:gs pos="94000">
                <a:srgbClr val="FF0000"/>
              </a:gs>
            </a:gsLst>
            <a:lin ang="5400000" scaled="1"/>
            <a:tileRect/>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1" name="矩形 15"/>
          <p:cNvSpPr/>
          <p:nvPr/>
        </p:nvSpPr>
        <p:spPr>
          <a:xfrm>
            <a:off x="609189" y="2926921"/>
            <a:ext cx="3276205" cy="668640"/>
          </a:xfrm>
          <a:custGeom>
            <a:avLst/>
            <a:gdLst>
              <a:gd name="connsiteX0" fmla="*/ 0 w 2376264"/>
              <a:gd name="connsiteY0" fmla="*/ 0 h 432048"/>
              <a:gd name="connsiteX1" fmla="*/ 2376264 w 2376264"/>
              <a:gd name="connsiteY1" fmla="*/ 0 h 432048"/>
              <a:gd name="connsiteX2" fmla="*/ 2376264 w 2376264"/>
              <a:gd name="connsiteY2" fmla="*/ 432048 h 432048"/>
              <a:gd name="connsiteX3" fmla="*/ 0 w 2376264"/>
              <a:gd name="connsiteY3" fmla="*/ 432048 h 432048"/>
              <a:gd name="connsiteX4" fmla="*/ 0 w 2376264"/>
              <a:gd name="connsiteY4" fmla="*/ 0 h 432048"/>
              <a:gd name="connsiteX0-1" fmla="*/ 85725 w 2461989"/>
              <a:gd name="connsiteY0-2" fmla="*/ 0 h 451098"/>
              <a:gd name="connsiteX1-3" fmla="*/ 2461989 w 2461989"/>
              <a:gd name="connsiteY1-4" fmla="*/ 0 h 451098"/>
              <a:gd name="connsiteX2-5" fmla="*/ 2461989 w 2461989"/>
              <a:gd name="connsiteY2-6" fmla="*/ 432048 h 451098"/>
              <a:gd name="connsiteX3-7" fmla="*/ 0 w 2461989"/>
              <a:gd name="connsiteY3-8" fmla="*/ 451098 h 451098"/>
              <a:gd name="connsiteX4-9" fmla="*/ 85725 w 2461989"/>
              <a:gd name="connsiteY4-10" fmla="*/ 0 h 451098"/>
              <a:gd name="connsiteX0-11" fmla="*/ 85725 w 2538189"/>
              <a:gd name="connsiteY0-12" fmla="*/ 0 h 451098"/>
              <a:gd name="connsiteX1-13" fmla="*/ 2461989 w 2538189"/>
              <a:gd name="connsiteY1-14" fmla="*/ 0 h 451098"/>
              <a:gd name="connsiteX2-15" fmla="*/ 2538189 w 2538189"/>
              <a:gd name="connsiteY2-16" fmla="*/ 451098 h 451098"/>
              <a:gd name="connsiteX3-17" fmla="*/ 0 w 2538189"/>
              <a:gd name="connsiteY3-18" fmla="*/ 451098 h 451098"/>
              <a:gd name="connsiteX4-19" fmla="*/ 85725 w 2538189"/>
              <a:gd name="connsiteY4-20" fmla="*/ 0 h 4510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8189" h="451098">
                <a:moveTo>
                  <a:pt x="85725" y="0"/>
                </a:moveTo>
                <a:lnTo>
                  <a:pt x="2461989" y="0"/>
                </a:lnTo>
                <a:lnTo>
                  <a:pt x="2538189" y="451098"/>
                </a:lnTo>
                <a:lnTo>
                  <a:pt x="0" y="451098"/>
                </a:lnTo>
                <a:lnTo>
                  <a:pt x="85725" y="0"/>
                </a:lnTo>
                <a:close/>
              </a:path>
            </a:pathLst>
          </a:custGeom>
          <a:gradFill flip="none" rotWithShape="1">
            <a:gsLst>
              <a:gs pos="0">
                <a:srgbClr val="C00000"/>
              </a:gs>
              <a:gs pos="94000">
                <a:srgbClr val="FF0000"/>
              </a:gs>
            </a:gsLst>
            <a:lin ang="5400000" scaled="1"/>
            <a:tileRect/>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2" name="矩形 15"/>
          <p:cNvSpPr/>
          <p:nvPr/>
        </p:nvSpPr>
        <p:spPr>
          <a:xfrm flipV="1">
            <a:off x="609189" y="3580788"/>
            <a:ext cx="3276205" cy="668640"/>
          </a:xfrm>
          <a:custGeom>
            <a:avLst/>
            <a:gdLst>
              <a:gd name="connsiteX0" fmla="*/ 0 w 2376264"/>
              <a:gd name="connsiteY0" fmla="*/ 0 h 432048"/>
              <a:gd name="connsiteX1" fmla="*/ 2376264 w 2376264"/>
              <a:gd name="connsiteY1" fmla="*/ 0 h 432048"/>
              <a:gd name="connsiteX2" fmla="*/ 2376264 w 2376264"/>
              <a:gd name="connsiteY2" fmla="*/ 432048 h 432048"/>
              <a:gd name="connsiteX3" fmla="*/ 0 w 2376264"/>
              <a:gd name="connsiteY3" fmla="*/ 432048 h 432048"/>
              <a:gd name="connsiteX4" fmla="*/ 0 w 2376264"/>
              <a:gd name="connsiteY4" fmla="*/ 0 h 432048"/>
              <a:gd name="connsiteX0-1" fmla="*/ 85725 w 2461989"/>
              <a:gd name="connsiteY0-2" fmla="*/ 0 h 451098"/>
              <a:gd name="connsiteX1-3" fmla="*/ 2461989 w 2461989"/>
              <a:gd name="connsiteY1-4" fmla="*/ 0 h 451098"/>
              <a:gd name="connsiteX2-5" fmla="*/ 2461989 w 2461989"/>
              <a:gd name="connsiteY2-6" fmla="*/ 432048 h 451098"/>
              <a:gd name="connsiteX3-7" fmla="*/ 0 w 2461989"/>
              <a:gd name="connsiteY3-8" fmla="*/ 451098 h 451098"/>
              <a:gd name="connsiteX4-9" fmla="*/ 85725 w 2461989"/>
              <a:gd name="connsiteY4-10" fmla="*/ 0 h 451098"/>
              <a:gd name="connsiteX0-11" fmla="*/ 85725 w 2538189"/>
              <a:gd name="connsiteY0-12" fmla="*/ 0 h 451098"/>
              <a:gd name="connsiteX1-13" fmla="*/ 2461989 w 2538189"/>
              <a:gd name="connsiteY1-14" fmla="*/ 0 h 451098"/>
              <a:gd name="connsiteX2-15" fmla="*/ 2538189 w 2538189"/>
              <a:gd name="connsiteY2-16" fmla="*/ 451098 h 451098"/>
              <a:gd name="connsiteX3-17" fmla="*/ 0 w 2538189"/>
              <a:gd name="connsiteY3-18" fmla="*/ 451098 h 451098"/>
              <a:gd name="connsiteX4-19" fmla="*/ 85725 w 2538189"/>
              <a:gd name="connsiteY4-20" fmla="*/ 0 h 4510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38189" h="451098">
                <a:moveTo>
                  <a:pt x="85725" y="0"/>
                </a:moveTo>
                <a:lnTo>
                  <a:pt x="2461989" y="0"/>
                </a:lnTo>
                <a:lnTo>
                  <a:pt x="2538189" y="451098"/>
                </a:lnTo>
                <a:lnTo>
                  <a:pt x="0" y="451098"/>
                </a:lnTo>
                <a:lnTo>
                  <a:pt x="85725" y="0"/>
                </a:lnTo>
                <a:close/>
              </a:path>
            </a:pathLst>
          </a:custGeom>
          <a:gradFill flip="none" rotWithShape="1">
            <a:gsLst>
              <a:gs pos="0">
                <a:srgbClr val="C00000"/>
              </a:gs>
              <a:gs pos="94000">
                <a:srgbClr val="FF0000"/>
              </a:gs>
            </a:gsLst>
            <a:lin ang="16200000" scaled="1"/>
            <a:tileRect/>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24" name="组合 23"/>
          <p:cNvGrpSpPr/>
          <p:nvPr/>
        </p:nvGrpSpPr>
        <p:grpSpPr>
          <a:xfrm>
            <a:off x="1030168" y="1638453"/>
            <a:ext cx="2455361" cy="871479"/>
            <a:chOff x="886651" y="1654399"/>
            <a:chExt cx="2455361" cy="871479"/>
          </a:xfrm>
        </p:grpSpPr>
        <p:sp>
          <p:nvSpPr>
            <p:cNvPr id="25" name="椭圆 24"/>
            <p:cNvSpPr/>
            <p:nvPr/>
          </p:nvSpPr>
          <p:spPr>
            <a:xfrm>
              <a:off x="886651" y="2436585"/>
              <a:ext cx="89293" cy="89293"/>
            </a:xfrm>
            <a:prstGeom prst="ellipse">
              <a:avLst/>
            </a:prstGeom>
            <a:solidFill>
              <a:sysClr val="windowText" lastClr="000000">
                <a:lumMod val="85000"/>
                <a:lumOff val="15000"/>
              </a:sysClr>
            </a:solidFill>
            <a:ln w="6350" cap="flat" cmpd="sng" algn="ctr">
              <a:solidFill>
                <a:sysClr val="windowText" lastClr="000000">
                  <a:lumMod val="75000"/>
                  <a:lumOff val="2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椭圆 25"/>
            <p:cNvSpPr/>
            <p:nvPr/>
          </p:nvSpPr>
          <p:spPr>
            <a:xfrm>
              <a:off x="3252719" y="2431211"/>
              <a:ext cx="89293" cy="89293"/>
            </a:xfrm>
            <a:prstGeom prst="ellipse">
              <a:avLst/>
            </a:prstGeom>
            <a:solidFill>
              <a:sysClr val="windowText" lastClr="000000">
                <a:lumMod val="85000"/>
                <a:lumOff val="15000"/>
              </a:sysClr>
            </a:solidFill>
            <a:ln w="6350" cap="flat" cmpd="sng" algn="ctr">
              <a:solidFill>
                <a:sysClr val="windowText" lastClr="000000">
                  <a:lumMod val="75000"/>
                  <a:lumOff val="25000"/>
                </a:sysClr>
              </a:solid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27" name="组合 26"/>
            <p:cNvGrpSpPr/>
            <p:nvPr/>
          </p:nvGrpSpPr>
          <p:grpSpPr>
            <a:xfrm>
              <a:off x="899728" y="1654399"/>
              <a:ext cx="2429208" cy="858403"/>
              <a:chOff x="899728" y="1654399"/>
              <a:chExt cx="2429208" cy="858403"/>
            </a:xfrm>
          </p:grpSpPr>
          <p:cxnSp>
            <p:nvCxnSpPr>
              <p:cNvPr id="28" name="直接连接符 27"/>
              <p:cNvCxnSpPr>
                <a:stCxn id="30" idx="6"/>
                <a:endCxn id="26" idx="5"/>
              </p:cNvCxnSpPr>
              <p:nvPr/>
            </p:nvCxnSpPr>
            <p:spPr>
              <a:xfrm>
                <a:off x="2195020" y="1772923"/>
                <a:ext cx="1133916" cy="734504"/>
              </a:xfrm>
              <a:prstGeom prst="line">
                <a:avLst/>
              </a:prstGeom>
              <a:noFill/>
              <a:ln w="19050" cap="flat" cmpd="sng" algn="ctr">
                <a:solidFill>
                  <a:srgbClr val="955E27"/>
                </a:solidFill>
                <a:prstDash val="solid"/>
              </a:ln>
              <a:effectLst>
                <a:outerShdw blurRad="50800" dist="38100" dir="5400000" algn="t" rotWithShape="0">
                  <a:prstClr val="black">
                    <a:alpha val="40000"/>
                  </a:prstClr>
                </a:outerShdw>
              </a:effectLst>
            </p:spPr>
          </p:cxnSp>
          <p:cxnSp>
            <p:nvCxnSpPr>
              <p:cNvPr id="29" name="直接连接符 28"/>
              <p:cNvCxnSpPr>
                <a:stCxn id="30" idx="2"/>
                <a:endCxn id="25" idx="3"/>
              </p:cNvCxnSpPr>
              <p:nvPr/>
            </p:nvCxnSpPr>
            <p:spPr>
              <a:xfrm flipH="1">
                <a:off x="899728" y="1772923"/>
                <a:ext cx="1058243" cy="739879"/>
              </a:xfrm>
              <a:prstGeom prst="line">
                <a:avLst/>
              </a:prstGeom>
              <a:noFill/>
              <a:ln w="19050" cap="flat" cmpd="sng" algn="ctr">
                <a:solidFill>
                  <a:srgbClr val="955E27"/>
                </a:solidFill>
                <a:prstDash val="solid"/>
              </a:ln>
              <a:effectLst>
                <a:outerShdw blurRad="50800" dist="38100" dir="5400000" algn="t" rotWithShape="0">
                  <a:prstClr val="black">
                    <a:alpha val="40000"/>
                  </a:prstClr>
                </a:outerShdw>
              </a:effectLst>
            </p:spPr>
          </p:cxnSp>
          <p:sp>
            <p:nvSpPr>
              <p:cNvPr id="30" name="椭圆 29"/>
              <p:cNvSpPr/>
              <p:nvPr/>
            </p:nvSpPr>
            <p:spPr>
              <a:xfrm>
                <a:off x="1957971" y="1654399"/>
                <a:ext cx="237049" cy="237049"/>
              </a:xfrm>
              <a:prstGeom prst="ellipse">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path path="circle">
                  <a:fillToRect l="50000" t="50000" r="50000" b="50000"/>
                </a:path>
                <a:tileRect/>
              </a:gradFill>
              <a:ln w="12700" cap="flat" cmpd="sng" algn="ctr">
                <a:solidFill>
                  <a:sysClr val="window" lastClr="FFFFFF">
                    <a:lumMod val="50000"/>
                  </a:sysClr>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
              </a:sp3d>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31" name="TextBox 30"/>
          <p:cNvSpPr txBox="1"/>
          <p:nvPr/>
        </p:nvSpPr>
        <p:spPr>
          <a:xfrm>
            <a:off x="1096162" y="2462103"/>
            <a:ext cx="2302259" cy="307777"/>
          </a:xfrm>
          <a:prstGeom prst="rect">
            <a:avLst/>
          </a:prstGeom>
          <a:noFill/>
        </p:spPr>
        <p:txBody>
          <a:bodyPr wrap="square" rtlCol="0">
            <a:spAutoFit/>
          </a:bodyPr>
          <a:lstStyle/>
          <a:p>
            <a:pPr algn="ctr" fontAlgn="auto">
              <a:spcBef>
                <a:spcPts val="0"/>
              </a:spcBef>
              <a:spcAft>
                <a:spcPts val="0"/>
              </a:spcAft>
              <a:defRPr/>
            </a:pPr>
            <a:r>
              <a:rPr lang="zh-CN" altLang="en-US" sz="1400" kern="0" dirty="0" smtClean="0">
                <a:solidFill>
                  <a:sysClr val="window" lastClr="FFFFFF"/>
                </a:solidFill>
                <a:latin typeface="微软雅黑" panose="020B0503020204020204" pitchFamily="34" charset="-122"/>
                <a:ea typeface="微软雅黑" panose="020B0503020204020204" pitchFamily="34" charset="-122"/>
              </a:rPr>
              <a:t>安全评价</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62746" y="3090019"/>
            <a:ext cx="2569090" cy="307777"/>
          </a:xfrm>
          <a:prstGeom prst="rect">
            <a:avLst/>
          </a:prstGeom>
          <a:noFill/>
        </p:spPr>
        <p:txBody>
          <a:bodyPr wrap="square" rtlCol="0">
            <a:spAutoFit/>
          </a:bodyPr>
          <a:lstStyle/>
          <a:p>
            <a:pPr algn="ctr" fontAlgn="auto">
              <a:spcBef>
                <a:spcPts val="0"/>
              </a:spcBef>
              <a:spcAft>
                <a:spcPts val="0"/>
              </a:spcAft>
              <a:defRPr/>
            </a:pPr>
            <a:r>
              <a:rPr lang="zh-CN" altLang="en-US" sz="1400" kern="0" dirty="0" smtClean="0">
                <a:solidFill>
                  <a:sysClr val="window" lastClr="FFFFFF"/>
                </a:solidFill>
                <a:latin typeface="微软雅黑" panose="020B0503020204020204" pitchFamily="34" charset="-122"/>
                <a:ea typeface="微软雅黑" panose="020B0503020204020204" pitchFamily="34" charset="-122"/>
              </a:rPr>
              <a:t>报经有关部门审查</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704378" y="3620864"/>
            <a:ext cx="3085826" cy="523220"/>
          </a:xfrm>
          <a:prstGeom prst="rect">
            <a:avLst/>
          </a:prstGeom>
          <a:noFill/>
        </p:spPr>
        <p:txBody>
          <a:bodyPr wrap="square" rtlCol="0">
            <a:spAutoFit/>
          </a:bodyPr>
          <a:lstStyle/>
          <a:p>
            <a:pPr fontAlgn="auto">
              <a:spcBef>
                <a:spcPts val="0"/>
              </a:spcBef>
              <a:spcAft>
                <a:spcPts val="0"/>
              </a:spcAft>
              <a:defRPr/>
            </a:pPr>
            <a:r>
              <a:rPr lang="zh-CN" altLang="en-US" sz="1400" kern="0" dirty="0" smtClean="0">
                <a:solidFill>
                  <a:sysClr val="window" lastClr="FFFFFF"/>
                </a:solidFill>
                <a:latin typeface="微软雅黑" panose="020B0503020204020204" pitchFamily="34" charset="-122"/>
                <a:ea typeface="微软雅黑" panose="020B0503020204020204" pitchFamily="34" charset="-122"/>
              </a:rPr>
              <a:t>施工单位按照批准的安全设施设计施工，并对安全设施的工程质量负责</a:t>
            </a:r>
            <a:endParaRPr lang="zh-CN" alt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14919" y="4186367"/>
            <a:ext cx="3264745" cy="369332"/>
          </a:xfrm>
          <a:prstGeom prst="rect">
            <a:avLst/>
          </a:prstGeom>
          <a:noFill/>
        </p:spPr>
        <p:txBody>
          <a:bodyPr wrap="square" rtlCol="0">
            <a:spAutoFit/>
          </a:bodyPr>
          <a:lstStyle/>
          <a:p>
            <a:pPr algn="ctr" fontAlgn="auto">
              <a:spcBef>
                <a:spcPts val="0"/>
              </a:spcBef>
              <a:spcAft>
                <a:spcPts val="0"/>
              </a:spcAft>
              <a:defRPr/>
            </a:pPr>
            <a:r>
              <a:rPr lang="en-US" altLang="zh-CN" b="1" kern="0" dirty="0" smtClean="0">
                <a:solidFill>
                  <a:sysClr val="window" lastClr="FFFFFF"/>
                </a:solidFill>
                <a:latin typeface="微软雅黑" panose="020B0503020204020204" pitchFamily="34" charset="-122"/>
                <a:ea typeface="微软雅黑" panose="020B0503020204020204" pitchFamily="34" charset="-122"/>
              </a:rPr>
              <a:t>4.</a:t>
            </a:r>
            <a:r>
              <a:rPr lang="zh-CN" altLang="en-US" b="1" kern="0" dirty="0" smtClean="0">
                <a:solidFill>
                  <a:sysClr val="window" lastClr="FFFFFF"/>
                </a:solidFill>
                <a:latin typeface="微软雅黑" panose="020B0503020204020204" pitchFamily="34" charset="-122"/>
                <a:ea typeface="微软雅黑" panose="020B0503020204020204" pitchFamily="34" charset="-122"/>
              </a:rPr>
              <a:t>点击添加标题</a:t>
            </a:r>
            <a:endParaRPr lang="zh-CN" altLang="en-US" b="1" kern="0" dirty="0">
              <a:solidFill>
                <a:sysClr val="window" lastClr="FFFFFF"/>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71472" y="992226"/>
            <a:ext cx="3841688" cy="646331"/>
          </a:xfrm>
          <a:prstGeom prst="rect">
            <a:avLst/>
          </a:prstGeom>
          <a:noFill/>
        </p:spPr>
        <p:txBody>
          <a:bodyPr wrap="square" rtlCol="0">
            <a:spAutoFit/>
          </a:bodyPr>
          <a:lstStyle/>
          <a:p>
            <a:pPr fontAlgn="auto">
              <a:spcBef>
                <a:spcPts val="0"/>
              </a:spcBef>
              <a:spcAft>
                <a:spcPts val="0"/>
              </a:spcAft>
            </a:pPr>
            <a:r>
              <a:rPr lang="zh-CN" altLang="en-US" b="1" dirty="0" smtClean="0">
                <a:solidFill>
                  <a:srgbClr val="C00000"/>
                </a:solidFill>
                <a:latin typeface="Broadway BT"/>
                <a:ea typeface="微软雅黑" panose="020B0503020204020204" pitchFamily="34" charset="-122"/>
              </a:rPr>
              <a:t>金属冶炼建设项目和用于生产、储存、装卸危险物品的建设项目</a:t>
            </a:r>
            <a:endParaRPr lang="zh-CN" altLang="en-US" b="1" dirty="0">
              <a:solidFill>
                <a:srgbClr val="C00000"/>
              </a:solidFill>
              <a:latin typeface="Broadway BT"/>
              <a:ea typeface="微软雅黑" panose="020B0503020204020204" pitchFamily="34" charset="-122"/>
            </a:endParaRPr>
          </a:p>
        </p:txBody>
      </p:sp>
      <p:sp>
        <p:nvSpPr>
          <p:cNvPr id="40" name="矩形 39"/>
          <p:cNvSpPr/>
          <p:nvPr/>
        </p:nvSpPr>
        <p:spPr>
          <a:xfrm rot="21351799">
            <a:off x="4358618" y="1651764"/>
            <a:ext cx="4041385" cy="2948614"/>
          </a:xfrm>
          <a:prstGeom prst="rect">
            <a:avLst/>
          </a:prstGeom>
          <a:solidFill>
            <a:sysClr val="window" lastClr="FFFFFF"/>
          </a:solidFill>
          <a:ln w="76200" cap="flat" cmpd="sng" algn="ctr">
            <a:solidFill>
              <a:srgbClr val="C00000"/>
            </a:solidFill>
            <a:prstDash val="solid"/>
          </a:ln>
          <a:effectLst>
            <a:outerShdw blurRad="50800" dist="25400" dir="5400000" algn="t" rotWithShape="0">
              <a:prstClr val="black">
                <a:alpha val="40000"/>
              </a:prstClr>
            </a:outerShdw>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TextBox 43"/>
          <p:cNvSpPr txBox="1"/>
          <p:nvPr/>
        </p:nvSpPr>
        <p:spPr>
          <a:xfrm>
            <a:off x="4572000" y="2255344"/>
            <a:ext cx="3571900" cy="1569660"/>
          </a:xfrm>
          <a:prstGeom prst="rect">
            <a:avLst/>
          </a:prstGeom>
          <a:noFill/>
        </p:spPr>
        <p:txBody>
          <a:bodyPr wrap="square" rtlCol="0">
            <a:spAutoFit/>
          </a:bodyPr>
          <a:lstStyle/>
          <a:p>
            <a:pPr fontAlgn="auto">
              <a:lnSpc>
                <a:spcPct val="150000"/>
              </a:lnSpc>
              <a:spcBef>
                <a:spcPts val="0"/>
              </a:spcBef>
              <a:spcAft>
                <a:spcPts val="0"/>
              </a:spcAft>
            </a:pPr>
            <a:r>
              <a:rPr lang="zh-CN" altLang="en-US" sz="1600" dirty="0" smtClean="0">
                <a:solidFill>
                  <a:schemeClr val="tx1">
                    <a:lumMod val="95000"/>
                    <a:lumOff val="5000"/>
                  </a:schemeClr>
                </a:solidFill>
                <a:ea typeface="微软雅黑" panose="020B0503020204020204" pitchFamily="34" charset="-122"/>
              </a:rPr>
              <a:t>新建、改建、扩建工程项目的安全设施，必须与主体工程同时设计、同时施工、同时投入生产和使用。安全设施投资应当纳入建设项目概算</a:t>
            </a:r>
            <a:endParaRPr lang="zh-CN" altLang="en-US" sz="1600" dirty="0">
              <a:solidFill>
                <a:schemeClr val="tx1">
                  <a:lumMod val="95000"/>
                  <a:lumOff val="5000"/>
                </a:schemeClr>
              </a:solidFill>
              <a:latin typeface="Calibri" panose="020F0502020204030204"/>
              <a:ea typeface="微软雅黑" panose="020B0503020204020204" pitchFamily="34" charset="-122"/>
            </a:endParaRPr>
          </a:p>
        </p:txBody>
      </p:sp>
      <p:sp>
        <p:nvSpPr>
          <p:cNvPr id="46" name="矩形 45"/>
          <p:cNvSpPr/>
          <p:nvPr/>
        </p:nvSpPr>
        <p:spPr>
          <a:xfrm>
            <a:off x="326465" y="190153"/>
            <a:ext cx="410881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六、建设项目安全设施必须“三同时”</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45" name="矩形 44"/>
          <p:cNvSpPr/>
          <p:nvPr/>
        </p:nvSpPr>
        <p:spPr>
          <a:xfrm>
            <a:off x="706597" y="4257161"/>
            <a:ext cx="3067198" cy="640403"/>
          </a:xfrm>
          <a:prstGeom prst="rect">
            <a:avLst/>
          </a:prstGeom>
          <a:gradFill flip="none" rotWithShape="1">
            <a:gsLst>
              <a:gs pos="0">
                <a:srgbClr val="C00000"/>
              </a:gs>
              <a:gs pos="94000">
                <a:srgbClr val="FF0000"/>
              </a:gs>
            </a:gsLst>
            <a:lin ang="5400000" scaled="1"/>
            <a:tileRect/>
          </a:gradFill>
          <a:ln w="25400" cap="flat" cmpd="sng" algn="ctr">
            <a:noFill/>
            <a:prstDash val="solid"/>
          </a:ln>
          <a:effectLst/>
        </p:spPr>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7" name="矩形 46"/>
          <p:cNvSpPr/>
          <p:nvPr/>
        </p:nvSpPr>
        <p:spPr>
          <a:xfrm>
            <a:off x="711355" y="4286262"/>
            <a:ext cx="3143272" cy="523220"/>
          </a:xfrm>
          <a:prstGeom prst="rect">
            <a:avLst/>
          </a:prstGeom>
        </p:spPr>
        <p:txBody>
          <a:bodyPr wrap="squar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竣工投入生产或者使用前，应当由建设单位负责组织对安全设施进行验收</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Click="0" advTm="11100">
        <p14:warp dir="in"/>
      </p:transition>
    </mc:Choice>
    <mc:Fallback>
      <p:transition spd="slow" advClick="0" advTm="11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1299"/>
                            </p:stCondLst>
                            <p:childTnLst>
                              <p:par>
                                <p:cTn id="13" presetID="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childTnLst>
                          </p:cTn>
                        </p:par>
                        <p:par>
                          <p:cTn id="17" fill="hold">
                            <p:stCondLst>
                              <p:cond delay="1799"/>
                            </p:stCondLst>
                            <p:childTnLst>
                              <p:par>
                                <p:cTn id="18" presetID="16" presetClass="entr" presetSubtype="37"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outVertical)">
                                      <p:cBhvr>
                                        <p:cTn id="20" dur="500"/>
                                        <p:tgtEl>
                                          <p:spTgt spid="24"/>
                                        </p:tgtEl>
                                      </p:cBhvr>
                                    </p:animEffect>
                                  </p:childTnLst>
                                </p:cTn>
                              </p:par>
                            </p:childTnLst>
                          </p:cTn>
                        </p:par>
                        <p:par>
                          <p:cTn id="21" fill="hold">
                            <p:stCondLst>
                              <p:cond delay="2299"/>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799"/>
                            </p:stCondLst>
                            <p:childTnLst>
                              <p:par>
                                <p:cTn id="32" presetID="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3299"/>
                            </p:stCondLst>
                            <p:childTnLst>
                              <p:par>
                                <p:cTn id="37" presetID="49" presetClass="entr" presetSubtype="0" decel="10000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 calcmode="lin" valueType="num">
                                      <p:cBhvr>
                                        <p:cTn id="41" dur="500" fill="hold"/>
                                        <p:tgtEl>
                                          <p:spTgt spid="40"/>
                                        </p:tgtEl>
                                        <p:attrNameLst>
                                          <p:attrName>style.rotation</p:attrName>
                                        </p:attrNameLst>
                                      </p:cBhvr>
                                      <p:tavLst>
                                        <p:tav tm="0">
                                          <p:val>
                                            <p:fltVal val="360"/>
                                          </p:val>
                                        </p:tav>
                                        <p:tav tm="100000">
                                          <p:val>
                                            <p:fltVal val="0"/>
                                          </p:val>
                                        </p:tav>
                                      </p:tavLst>
                                    </p:anim>
                                    <p:animEffect transition="in" filter="fade">
                                      <p:cBhvr>
                                        <p:cTn id="42" dur="500"/>
                                        <p:tgtEl>
                                          <p:spTgt spid="40"/>
                                        </p:tgtEl>
                                      </p:cBhvr>
                                    </p:animEffect>
                                  </p:childTnLst>
                                </p:cTn>
                              </p:par>
                            </p:childTnLst>
                          </p:cTn>
                        </p:par>
                        <p:par>
                          <p:cTn id="43" fill="hold">
                            <p:stCondLst>
                              <p:cond delay="3799"/>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4299"/>
                            </p:stCondLst>
                            <p:childTnLst>
                              <p:par>
                                <p:cTn id="49" presetID="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0-#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par>
                          <p:cTn id="53" fill="hold">
                            <p:stCondLst>
                              <p:cond delay="4799"/>
                            </p:stCondLst>
                            <p:childTnLst>
                              <p:par>
                                <p:cTn id="54" presetID="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0-#ppt_w/2"/>
                                          </p:val>
                                        </p:tav>
                                        <p:tav tm="100000">
                                          <p:val>
                                            <p:strVal val="#ppt_x"/>
                                          </p:val>
                                        </p:tav>
                                      </p:tavLst>
                                    </p:anim>
                                    <p:anim calcmode="lin" valueType="num">
                                      <p:cBhvr additive="base">
                                        <p:cTn id="57" dur="500" fill="hold"/>
                                        <p:tgtEl>
                                          <p:spTgt spid="34"/>
                                        </p:tgtEl>
                                        <p:attrNameLst>
                                          <p:attrName>ppt_y</p:attrName>
                                        </p:attrNameLst>
                                      </p:cBhvr>
                                      <p:tavLst>
                                        <p:tav tm="0">
                                          <p:val>
                                            <p:strVal val="#ppt_y"/>
                                          </p:val>
                                        </p:tav>
                                        <p:tav tm="100000">
                                          <p:val>
                                            <p:strVal val="#ppt_y"/>
                                          </p:val>
                                        </p:tav>
                                      </p:tavLst>
                                    </p:anim>
                                  </p:childTnLst>
                                </p:cTn>
                              </p:par>
                            </p:childTnLst>
                          </p:cTn>
                        </p:par>
                        <p:par>
                          <p:cTn id="58" fill="hold">
                            <p:stCondLst>
                              <p:cond delay="5299"/>
                            </p:stCondLst>
                            <p:childTnLst>
                              <p:par>
                                <p:cTn id="59" presetID="22" presetClass="entr" presetSubtype="4"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5799"/>
                            </p:stCondLst>
                            <p:childTnLst>
                              <p:par>
                                <p:cTn id="63" presetID="10"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31" grpId="0"/>
      <p:bldP spid="32" grpId="0"/>
      <p:bldP spid="33" grpId="0"/>
      <p:bldP spid="34" grpId="0"/>
      <p:bldP spid="35" grpId="0"/>
      <p:bldP spid="40" grpId="0" animBg="1"/>
      <p:bldP spid="44" grpId="0"/>
      <p:bldP spid="46" grpId="0"/>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a:off x="1559248" y="4091676"/>
            <a:ext cx="2381250"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4"/>
          <p:cNvSpPr>
            <a:spLocks noChangeShapeType="1"/>
          </p:cNvSpPr>
          <p:nvPr/>
        </p:nvSpPr>
        <p:spPr bwMode="auto">
          <a:xfrm rot="10800000">
            <a:off x="1564011" y="3323326"/>
            <a:ext cx="355758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5"/>
          <p:cNvSpPr>
            <a:spLocks noChangeShapeType="1"/>
          </p:cNvSpPr>
          <p:nvPr/>
        </p:nvSpPr>
        <p:spPr bwMode="auto">
          <a:xfrm rot="10800000">
            <a:off x="1544961" y="2713726"/>
            <a:ext cx="4805362"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rot="10800000">
            <a:off x="1556073" y="2056501"/>
            <a:ext cx="5994400"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6366720" y="2059676"/>
            <a:ext cx="1920055"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5145411" y="270737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3959548" y="3328322"/>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428860" y="4071948"/>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Line 13"/>
          <p:cNvSpPr>
            <a:spLocks noChangeShapeType="1"/>
          </p:cNvSpPr>
          <p:nvPr/>
        </p:nvSpPr>
        <p:spPr bwMode="auto">
          <a:xfrm>
            <a:off x="1551311" y="4599676"/>
            <a:ext cx="6103937"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102864" y="2947089"/>
            <a:ext cx="3308350" cy="0"/>
          </a:xfrm>
          <a:prstGeom prst="line">
            <a:avLst/>
          </a:prstGeom>
          <a:noFill/>
          <a:ln w="9525">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V="1">
            <a:off x="1554486" y="1343714"/>
            <a:ext cx="6103937" cy="3248025"/>
          </a:xfrm>
          <a:prstGeom prst="line">
            <a:avLst/>
          </a:prstGeom>
          <a:noFill/>
          <a:ln w="38100">
            <a:solidFill>
              <a:srgbClr val="C0000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rot="16200000">
            <a:off x="842492" y="2947883"/>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7"/>
          <p:cNvSpPr>
            <a:spLocks noChangeShapeType="1"/>
          </p:cNvSpPr>
          <p:nvPr/>
        </p:nvSpPr>
        <p:spPr bwMode="auto">
          <a:xfrm rot="16200000">
            <a:off x="2302992" y="2947883"/>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rot="16200000">
            <a:off x="3490442" y="2947883"/>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rot="16200000">
            <a:off x="4709642" y="2947883"/>
            <a:ext cx="3309937" cy="0"/>
          </a:xfrm>
          <a:prstGeom prst="line">
            <a:avLst/>
          </a:prstGeom>
          <a:noFill/>
          <a:ln w="9525">
            <a:solidFill>
              <a:srgbClr val="C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9" name="Group 20"/>
          <p:cNvGrpSpPr/>
          <p:nvPr/>
        </p:nvGrpSpPr>
        <p:grpSpPr bwMode="auto">
          <a:xfrm>
            <a:off x="2262511" y="3880539"/>
            <a:ext cx="479425" cy="466725"/>
            <a:chOff x="0" y="0"/>
            <a:chExt cx="784" cy="765"/>
          </a:xfrm>
        </p:grpSpPr>
        <p:grpSp>
          <p:nvGrpSpPr>
            <p:cNvPr id="20" name="Group 21"/>
            <p:cNvGrpSpPr/>
            <p:nvPr/>
          </p:nvGrpSpPr>
          <p:grpSpPr bwMode="auto">
            <a:xfrm>
              <a:off x="0" y="0"/>
              <a:ext cx="784" cy="765"/>
              <a:chOff x="0" y="0"/>
              <a:chExt cx="1042" cy="1019"/>
            </a:xfrm>
          </p:grpSpPr>
          <p:grpSp>
            <p:nvGrpSpPr>
              <p:cNvPr id="22" name="Group 22"/>
              <p:cNvGrpSpPr/>
              <p:nvPr/>
            </p:nvGrpSpPr>
            <p:grpSpPr bwMode="auto">
              <a:xfrm>
                <a:off x="0" y="0"/>
                <a:ext cx="1042" cy="1019"/>
                <a:chOff x="0" y="0"/>
                <a:chExt cx="1042" cy="1019"/>
              </a:xfrm>
            </p:grpSpPr>
            <p:pic>
              <p:nvPicPr>
                <p:cNvPr id="24"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pic>
            <p:nvPicPr>
              <p:cNvPr id="23" name="Picture 2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26" name="Group 27"/>
          <p:cNvGrpSpPr/>
          <p:nvPr/>
        </p:nvGrpSpPr>
        <p:grpSpPr bwMode="auto">
          <a:xfrm>
            <a:off x="3711898" y="3039164"/>
            <a:ext cx="479425" cy="466725"/>
            <a:chOff x="0" y="0"/>
            <a:chExt cx="302" cy="294"/>
          </a:xfrm>
        </p:grpSpPr>
        <p:grpSp>
          <p:nvGrpSpPr>
            <p:cNvPr id="27" name="Group 28"/>
            <p:cNvGrpSpPr/>
            <p:nvPr/>
          </p:nvGrpSpPr>
          <p:grpSpPr bwMode="auto">
            <a:xfrm>
              <a:off x="0" y="0"/>
              <a:ext cx="302" cy="294"/>
              <a:chOff x="0" y="0"/>
              <a:chExt cx="1042" cy="1019"/>
            </a:xfrm>
          </p:grpSpPr>
          <p:grpSp>
            <p:nvGrpSpPr>
              <p:cNvPr id="29" name="Group 29"/>
              <p:cNvGrpSpPr/>
              <p:nvPr/>
            </p:nvGrpSpPr>
            <p:grpSpPr bwMode="auto">
              <a:xfrm>
                <a:off x="0" y="0"/>
                <a:ext cx="1042" cy="1019"/>
                <a:chOff x="0" y="0"/>
                <a:chExt cx="1042" cy="1019"/>
              </a:xfrm>
            </p:grpSpPr>
            <p:pic>
              <p:nvPicPr>
                <p:cNvPr id="31"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30" name="Picture 3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842198" y="2396226"/>
            <a:ext cx="605563" cy="593725"/>
            <a:chOff x="0" y="0"/>
            <a:chExt cx="300" cy="294"/>
          </a:xfrm>
        </p:grpSpPr>
        <p:grpSp>
          <p:nvGrpSpPr>
            <p:cNvPr id="34" name="Group 35"/>
            <p:cNvGrpSpPr/>
            <p:nvPr/>
          </p:nvGrpSpPr>
          <p:grpSpPr bwMode="auto">
            <a:xfrm>
              <a:off x="0" y="0"/>
              <a:ext cx="300" cy="294"/>
              <a:chOff x="0" y="0"/>
              <a:chExt cx="1035" cy="1019"/>
            </a:xfrm>
          </p:grpSpPr>
          <p:sp>
            <p:nvSpPr>
              <p:cNvPr id="36" name="Oval 38"/>
              <p:cNvSpPr>
                <a:spLocks noChangeArrowheads="1"/>
              </p:cNvSpPr>
              <p:nvPr/>
            </p:nvSpPr>
            <p:spPr bwMode="auto">
              <a:xfrm>
                <a:off x="0" y="0"/>
                <a:ext cx="1035" cy="1019"/>
              </a:xfrm>
              <a:prstGeom prst="ellipse">
                <a:avLst/>
              </a:prstGeom>
              <a:solidFill>
                <a:srgbClr val="C00000"/>
              </a:solidFill>
              <a:ln w="9525">
                <a:solidFill>
                  <a:srgbClr val="C0000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7"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8" name="Group 41"/>
          <p:cNvGrpSpPr/>
          <p:nvPr/>
        </p:nvGrpSpPr>
        <p:grpSpPr bwMode="auto">
          <a:xfrm>
            <a:off x="6134423" y="1804089"/>
            <a:ext cx="479425" cy="466725"/>
            <a:chOff x="0" y="0"/>
            <a:chExt cx="302" cy="294"/>
          </a:xfrm>
        </p:grpSpPr>
        <p:grpSp>
          <p:nvGrpSpPr>
            <p:cNvPr id="39" name="Group 42"/>
            <p:cNvGrpSpPr/>
            <p:nvPr/>
          </p:nvGrpSpPr>
          <p:grpSpPr bwMode="auto">
            <a:xfrm>
              <a:off x="0" y="0"/>
              <a:ext cx="302" cy="294"/>
              <a:chOff x="0" y="0"/>
              <a:chExt cx="1042" cy="1019"/>
            </a:xfrm>
          </p:grpSpPr>
          <p:grpSp>
            <p:nvGrpSpPr>
              <p:cNvPr id="41" name="Group 43"/>
              <p:cNvGrpSpPr/>
              <p:nvPr/>
            </p:nvGrpSpPr>
            <p:grpSpPr bwMode="auto">
              <a:xfrm>
                <a:off x="0" y="0"/>
                <a:ext cx="1042" cy="1019"/>
                <a:chOff x="0" y="0"/>
                <a:chExt cx="1042" cy="1019"/>
              </a:xfrm>
            </p:grpSpPr>
            <p:pic>
              <p:nvPicPr>
                <p:cNvPr id="43"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gradFill rotWithShape="1">
                  <a:gsLst>
                    <a:gs pos="0">
                      <a:srgbClr val="FFC000"/>
                    </a:gs>
                    <a:gs pos="100000">
                      <a:srgbClr val="C00000"/>
                    </a:gs>
                  </a:gsLst>
                  <a:lin ang="5400000" scaled="1"/>
                </a:gra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pic>
            <p:nvPicPr>
              <p:cNvPr id="42" name="Picture 4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
        <p:nvSpPr>
          <p:cNvPr id="45" name="Rectangle 48"/>
          <p:cNvSpPr>
            <a:spLocks noChangeArrowheads="1"/>
          </p:cNvSpPr>
          <p:nvPr/>
        </p:nvSpPr>
        <p:spPr bwMode="auto">
          <a:xfrm>
            <a:off x="2499048" y="4096810"/>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400" kern="0" dirty="0" smtClean="0">
                <a:solidFill>
                  <a:srgbClr val="C00000"/>
                </a:solidFill>
                <a:latin typeface="微软雅黑" panose="020B0503020204020204" pitchFamily="34" charset="-122"/>
                <a:ea typeface="微软雅黑" panose="020B0503020204020204" pitchFamily="34" charset="-122"/>
              </a:rPr>
              <a:t>企业自主创建</a:t>
            </a:r>
            <a:endParaRPr lang="zh-CN" altLang="en-US" sz="1400" kern="0" dirty="0">
              <a:solidFill>
                <a:srgbClr val="C00000"/>
              </a:solidFill>
              <a:latin typeface="微软雅黑" panose="020B0503020204020204" pitchFamily="34" charset="-122"/>
              <a:ea typeface="微软雅黑" panose="020B0503020204020204" pitchFamily="34" charset="-122"/>
            </a:endParaRPr>
          </a:p>
        </p:txBody>
      </p:sp>
      <p:sp>
        <p:nvSpPr>
          <p:cNvPr id="46" name="Rectangle 49"/>
          <p:cNvSpPr>
            <a:spLocks noChangeArrowheads="1"/>
          </p:cNvSpPr>
          <p:nvPr/>
        </p:nvSpPr>
        <p:spPr bwMode="auto">
          <a:xfrm>
            <a:off x="3954786" y="332332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400" kern="0" dirty="0" smtClean="0">
                <a:solidFill>
                  <a:srgbClr val="C00000"/>
                </a:solidFill>
                <a:latin typeface="微软雅黑" panose="020B0503020204020204" pitchFamily="34" charset="-122"/>
                <a:ea typeface="微软雅黑" panose="020B0503020204020204" pitchFamily="34" charset="-122"/>
              </a:rPr>
              <a:t>企业自评</a:t>
            </a:r>
            <a:endParaRPr lang="zh-CN" altLang="en-US" sz="1400" kern="0" dirty="0">
              <a:solidFill>
                <a:srgbClr val="C00000"/>
              </a:solidFill>
              <a:latin typeface="微软雅黑" panose="020B0503020204020204" pitchFamily="34" charset="-122"/>
              <a:ea typeface="微软雅黑" panose="020B0503020204020204" pitchFamily="34" charset="-122"/>
            </a:endParaRPr>
          </a:p>
        </p:txBody>
      </p:sp>
      <p:sp>
        <p:nvSpPr>
          <p:cNvPr id="47" name="Rectangle 50"/>
          <p:cNvSpPr>
            <a:spLocks noChangeArrowheads="1"/>
          </p:cNvSpPr>
          <p:nvPr/>
        </p:nvSpPr>
        <p:spPr bwMode="auto">
          <a:xfrm>
            <a:off x="5262289" y="2713727"/>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400" kern="0" dirty="0" smtClean="0">
                <a:solidFill>
                  <a:srgbClr val="C00000"/>
                </a:solidFill>
                <a:latin typeface="微软雅黑" panose="020B0503020204020204" pitchFamily="34" charset="-122"/>
                <a:ea typeface="微软雅黑" panose="020B0503020204020204" pitchFamily="34" charset="-122"/>
              </a:rPr>
              <a:t>第三方机构评审</a:t>
            </a:r>
            <a:endParaRPr lang="zh-CN" altLang="en-US" sz="1400" kern="0" dirty="0">
              <a:solidFill>
                <a:srgbClr val="C00000"/>
              </a:solidFill>
              <a:latin typeface="微软雅黑" panose="020B0503020204020204" pitchFamily="34" charset="-122"/>
              <a:ea typeface="微软雅黑" panose="020B0503020204020204" pitchFamily="34" charset="-122"/>
            </a:endParaRPr>
          </a:p>
        </p:txBody>
      </p:sp>
      <p:sp>
        <p:nvSpPr>
          <p:cNvPr id="48" name="Rectangle 51"/>
          <p:cNvSpPr>
            <a:spLocks noChangeArrowheads="1"/>
          </p:cNvSpPr>
          <p:nvPr/>
        </p:nvSpPr>
        <p:spPr bwMode="auto">
          <a:xfrm>
            <a:off x="6374658" y="2052532"/>
            <a:ext cx="191211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1400" kern="0" dirty="0" smtClean="0">
                <a:solidFill>
                  <a:srgbClr val="C00000"/>
                </a:solidFill>
                <a:latin typeface="微软雅黑" panose="020B0503020204020204" pitchFamily="34" charset="-122"/>
                <a:ea typeface="微软雅黑" panose="020B0503020204020204" pitchFamily="34" charset="-122"/>
              </a:rPr>
              <a:t>安全生产标准化实施，并持续改进</a:t>
            </a:r>
            <a:endParaRPr lang="zh-CN" altLang="en-US" sz="1400" kern="0" dirty="0">
              <a:solidFill>
                <a:srgbClr val="C00000"/>
              </a:solidFill>
              <a:latin typeface="微软雅黑" panose="020B0503020204020204" pitchFamily="34" charset="-122"/>
              <a:ea typeface="微软雅黑" panose="020B0503020204020204" pitchFamily="34" charset="-122"/>
            </a:endParaRPr>
          </a:p>
        </p:txBody>
      </p:sp>
      <p:sp>
        <p:nvSpPr>
          <p:cNvPr id="49" name="Text Box 52"/>
          <p:cNvSpPr txBox="1">
            <a:spLocks noChangeArrowheads="1"/>
          </p:cNvSpPr>
          <p:nvPr/>
        </p:nvSpPr>
        <p:spPr bwMode="auto">
          <a:xfrm>
            <a:off x="1043615" y="1273324"/>
            <a:ext cx="461665" cy="18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安全生产标准化</a:t>
            </a:r>
            <a:endParaRPr kumimoji="0" lang="zh-CN" altLang="en-US" sz="18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0" name="Text Box 53"/>
          <p:cNvSpPr txBox="1">
            <a:spLocks noChangeArrowheads="1"/>
          </p:cNvSpPr>
          <p:nvPr/>
        </p:nvSpPr>
        <p:spPr bwMode="auto">
          <a:xfrm>
            <a:off x="2121223" y="461396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节点</a:t>
            </a:r>
            <a:r>
              <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1</a:t>
            </a:r>
            <a:endPar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51" name="Text Box 54"/>
          <p:cNvSpPr txBox="1">
            <a:spLocks noChangeArrowheads="1"/>
          </p:cNvSpPr>
          <p:nvPr/>
        </p:nvSpPr>
        <p:spPr bwMode="auto">
          <a:xfrm>
            <a:off x="3578548" y="4613964"/>
            <a:ext cx="92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节点</a:t>
            </a:r>
            <a:r>
              <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2</a:t>
            </a:r>
            <a:endPar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52" name="Text Box 55"/>
          <p:cNvSpPr txBox="1">
            <a:spLocks noChangeArrowheads="1"/>
          </p:cNvSpPr>
          <p:nvPr/>
        </p:nvSpPr>
        <p:spPr bwMode="auto">
          <a:xfrm>
            <a:off x="4769172" y="4613964"/>
            <a:ext cx="874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节点</a:t>
            </a:r>
            <a:r>
              <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3</a:t>
            </a:r>
            <a:endPar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53" name="Text Box 56"/>
          <p:cNvSpPr txBox="1">
            <a:spLocks noChangeArrowheads="1"/>
          </p:cNvSpPr>
          <p:nvPr/>
        </p:nvSpPr>
        <p:spPr bwMode="auto">
          <a:xfrm>
            <a:off x="5983610" y="4613964"/>
            <a:ext cx="9458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节点</a:t>
            </a:r>
            <a:r>
              <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rPr>
              <a:t>4</a:t>
            </a:r>
            <a:endParaRPr kumimoji="0" lang="en-US" altLang="zh-CN" sz="1800" i="0" u="none" strike="noStrike" kern="0" cap="none" spc="0" normalizeH="0" baseline="0" noProof="0" dirty="0" smtClean="0">
              <a:ln>
                <a:noFill/>
              </a:ln>
              <a:solidFill>
                <a:srgbClr val="C00000"/>
              </a:solidFill>
              <a:effectLst/>
              <a:uLnTx/>
              <a:uFillTx/>
              <a:latin typeface="Impact" panose="020B0806030902050204" pitchFamily="34" charset="0"/>
              <a:ea typeface="微软雅黑" panose="020B0503020204020204" pitchFamily="34" charset="-122"/>
            </a:endParaRPr>
          </a:p>
        </p:txBody>
      </p:sp>
      <p:sp>
        <p:nvSpPr>
          <p:cNvPr id="55" name="矩形 54"/>
          <p:cNvSpPr/>
          <p:nvPr/>
        </p:nvSpPr>
        <p:spPr>
          <a:xfrm>
            <a:off x="326465" y="190153"/>
            <a:ext cx="2723823"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七、开展安全生产标准化</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54" name="矩形 53"/>
          <p:cNvSpPr/>
          <p:nvPr/>
        </p:nvSpPr>
        <p:spPr>
          <a:xfrm>
            <a:off x="6572264" y="2786064"/>
            <a:ext cx="2571736" cy="1077218"/>
          </a:xfrm>
          <a:prstGeom prst="rect">
            <a:avLst/>
          </a:prstGeom>
        </p:spPr>
        <p:txBody>
          <a:bodyPr wrap="square">
            <a:spAutoFit/>
          </a:bodyPr>
          <a:lstStyle/>
          <a:p>
            <a:r>
              <a:rPr lang="zh-CN" altLang="en-US" sz="1600" b="1" dirty="0" smtClean="0">
                <a:solidFill>
                  <a:srgbClr val="FF0000"/>
                </a:solidFill>
              </a:rPr>
              <a:t>改善安全生产条件，推进安全生产标准化建设，提高安全生产水平，确保安全生产。</a:t>
            </a:r>
            <a:endParaRPr lang="zh-CN" altLang="en-US" sz="1600" b="1" dirty="0">
              <a:solidFill>
                <a:srgbClr val="FF0000"/>
              </a:solidFill>
            </a:endParaRPr>
          </a:p>
        </p:txBody>
      </p:sp>
      <p:cxnSp>
        <p:nvCxnSpPr>
          <p:cNvPr id="56" name="直接连接符 55"/>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5100">
        <p14:prism dir="d"/>
      </p:transition>
    </mc:Choice>
    <mc:Fallback>
      <p:transition spd="slow" advClick="0" advTm="5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5"/>
                                        </p:tgtEl>
                                        <p:attrNameLst>
                                          <p:attrName>ppt_y</p:attrName>
                                        </p:attrNameLst>
                                      </p:cBhvr>
                                      <p:tavLst>
                                        <p:tav tm="0">
                                          <p:val>
                                            <p:strVal val="#ppt_y"/>
                                          </p:val>
                                        </p:tav>
                                        <p:tav tm="100000">
                                          <p:val>
                                            <p:strVal val="#ppt_y"/>
                                          </p:val>
                                        </p:tav>
                                      </p:tavLst>
                                    </p:anim>
                                    <p:anim calcmode="lin" valueType="num">
                                      <p:cBhvr>
                                        <p:cTn id="9"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25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50"/>
                                        <p:tgtEl>
                                          <p:spTgt spid="1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5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25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25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250"/>
                                        <p:tgtEl>
                                          <p:spTgt spid="4"/>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25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25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25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250"/>
                                        <p:tgtEl>
                                          <p:spTgt spid="18"/>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250"/>
                                        <p:tgtEl>
                                          <p:spTgt spid="14"/>
                                        </p:tgtEl>
                                      </p:cBhvr>
                                    </p:animEffect>
                                  </p:childTnLst>
                                </p:cTn>
                              </p:par>
                            </p:childTnLst>
                          </p:cTn>
                        </p:par>
                        <p:par>
                          <p:cTn id="49" fill="hold">
                            <p:stCondLst>
                              <p:cond delay="3000"/>
                            </p:stCondLst>
                            <p:childTnLst>
                              <p:par>
                                <p:cTn id="50" presetID="5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Scale>
                                      <p:cBhvr>
                                        <p:cTn id="5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50" decel="50000" fill="hold">
                                          <p:stCondLst>
                                            <p:cond delay="0"/>
                                          </p:stCondLst>
                                        </p:cTn>
                                        <p:tgtEl>
                                          <p:spTgt spid="19"/>
                                        </p:tgtEl>
                                        <p:attrNameLst>
                                          <p:attrName>ppt_x</p:attrName>
                                          <p:attrName>ppt_y</p:attrName>
                                        </p:attrNameLst>
                                      </p:cBhvr>
                                    </p:animMotion>
                                    <p:animEffect transition="in" filter="fade">
                                      <p:cBhvr>
                                        <p:cTn id="54" dur="250"/>
                                        <p:tgtEl>
                                          <p:spTgt spid="19"/>
                                        </p:tgtEl>
                                      </p:cBhvr>
                                    </p:animEffect>
                                  </p:childTnLst>
                                </p:cTn>
                              </p:par>
                              <p:par>
                                <p:cTn id="55" presetID="52" presetClass="entr" presetSubtype="0"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Scale>
                                      <p:cBhvr>
                                        <p:cTn id="57"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50" decel="50000" fill="hold">
                                          <p:stCondLst>
                                            <p:cond delay="0"/>
                                          </p:stCondLst>
                                        </p:cTn>
                                        <p:tgtEl>
                                          <p:spTgt spid="26"/>
                                        </p:tgtEl>
                                        <p:attrNameLst>
                                          <p:attrName>ppt_x</p:attrName>
                                          <p:attrName>ppt_y</p:attrName>
                                        </p:attrNameLst>
                                      </p:cBhvr>
                                    </p:animMotion>
                                    <p:animEffect transition="in" filter="fade">
                                      <p:cBhvr>
                                        <p:cTn id="59" dur="250"/>
                                        <p:tgtEl>
                                          <p:spTgt spid="26"/>
                                        </p:tgtEl>
                                      </p:cBhvr>
                                    </p:animEffect>
                                  </p:childTnLst>
                                </p:cTn>
                              </p:par>
                              <p:par>
                                <p:cTn id="60" presetID="52" presetClass="entr" presetSubtype="0"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Scale>
                                      <p:cBhvr>
                                        <p:cTn id="62"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50" decel="50000" fill="hold">
                                          <p:stCondLst>
                                            <p:cond delay="0"/>
                                          </p:stCondLst>
                                        </p:cTn>
                                        <p:tgtEl>
                                          <p:spTgt spid="33"/>
                                        </p:tgtEl>
                                        <p:attrNameLst>
                                          <p:attrName>ppt_x</p:attrName>
                                          <p:attrName>ppt_y</p:attrName>
                                        </p:attrNameLst>
                                      </p:cBhvr>
                                    </p:animMotion>
                                    <p:animEffect transition="in" filter="fade">
                                      <p:cBhvr>
                                        <p:cTn id="64" dur="250"/>
                                        <p:tgtEl>
                                          <p:spTgt spid="33"/>
                                        </p:tgtEl>
                                      </p:cBhvr>
                                    </p:animEffect>
                                  </p:childTnLst>
                                </p:cTn>
                              </p:par>
                              <p:par>
                                <p:cTn id="65" presetID="52" presetClass="entr" presetSubtype="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3500"/>
                            </p:stCondLst>
                            <p:childTnLst>
                              <p:par>
                                <p:cTn id="71" presetID="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250" fill="hold"/>
                                        <p:tgtEl>
                                          <p:spTgt spid="49"/>
                                        </p:tgtEl>
                                        <p:attrNameLst>
                                          <p:attrName>ppt_x</p:attrName>
                                        </p:attrNameLst>
                                      </p:cBhvr>
                                      <p:tavLst>
                                        <p:tav tm="0">
                                          <p:val>
                                            <p:strVal val="0-#ppt_w/2"/>
                                          </p:val>
                                        </p:tav>
                                        <p:tav tm="100000">
                                          <p:val>
                                            <p:strVal val="#ppt_x"/>
                                          </p:val>
                                        </p:tav>
                                      </p:tavLst>
                                    </p:anim>
                                    <p:anim calcmode="lin" valueType="num">
                                      <p:cBhvr additive="base">
                                        <p:cTn id="74" dur="250" fill="hold"/>
                                        <p:tgtEl>
                                          <p:spTgt spid="49"/>
                                        </p:tgtEl>
                                        <p:attrNameLst>
                                          <p:attrName>ppt_y</p:attrName>
                                        </p:attrNameLst>
                                      </p:cBhvr>
                                      <p:tavLst>
                                        <p:tav tm="0">
                                          <p:val>
                                            <p:strVal val="#ppt_y"/>
                                          </p:val>
                                        </p:tav>
                                        <p:tav tm="100000">
                                          <p:val>
                                            <p:strVal val="#ppt_y"/>
                                          </p:val>
                                        </p:tav>
                                      </p:tavLst>
                                    </p:anim>
                                  </p:childTnLst>
                                </p:cTn>
                              </p:par>
                            </p:childTnLst>
                          </p:cTn>
                        </p:par>
                        <p:par>
                          <p:cTn id="75" fill="hold">
                            <p:stCondLst>
                              <p:cond delay="4000"/>
                            </p:stCondLst>
                            <p:childTnLst>
                              <p:par>
                                <p:cTn id="76" presetID="2" presetClass="entr" presetSubtype="4"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par>
                          <p:cTn id="92" fill="hold">
                            <p:stCondLst>
                              <p:cond delay="450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1+#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1+#ppt_w/2"/>
                                          </p:val>
                                        </p:tav>
                                        <p:tav tm="100000">
                                          <p:val>
                                            <p:strVal val="#ppt_x"/>
                                          </p:val>
                                        </p:tav>
                                      </p:tavLst>
                                    </p:anim>
                                    <p:anim calcmode="lin" valueType="num">
                                      <p:cBhvr additive="base">
                                        <p:cTn id="108" dur="500" fill="hold"/>
                                        <p:tgtEl>
                                          <p:spTgt spid="4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1+#ppt_w/2"/>
                                          </p:val>
                                        </p:tav>
                                        <p:tav tm="100000">
                                          <p:val>
                                            <p:strVal val="#ppt_x"/>
                                          </p:val>
                                        </p:tav>
                                      </p:tavLst>
                                    </p:anim>
                                    <p:anim calcmode="lin" valueType="num">
                                      <p:cBhvr additive="base">
                                        <p:cTn id="112" dur="50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1+#ppt_w/2"/>
                                          </p:val>
                                        </p:tav>
                                        <p:tav tm="100000">
                                          <p:val>
                                            <p:strVal val="#ppt_x"/>
                                          </p:val>
                                        </p:tav>
                                      </p:tavLst>
                                    </p:anim>
                                    <p:anim calcmode="lin" valueType="num">
                                      <p:cBhvr additive="base">
                                        <p:cTn id="116" dur="5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1+#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478534" y="2386858"/>
            <a:ext cx="1479009" cy="1211923"/>
            <a:chOff x="7737176" y="3044094"/>
            <a:chExt cx="1677511" cy="1374579"/>
          </a:xfrm>
        </p:grpSpPr>
        <p:grpSp>
          <p:nvGrpSpPr>
            <p:cNvPr id="5" name="组合 4"/>
            <p:cNvGrpSpPr/>
            <p:nvPr/>
          </p:nvGrpSpPr>
          <p:grpSpPr>
            <a:xfrm>
              <a:off x="7737176" y="3044094"/>
              <a:ext cx="1677511" cy="1374579"/>
              <a:chOff x="7647017" y="2699415"/>
              <a:chExt cx="2617944" cy="2145185"/>
            </a:xfrm>
          </p:grpSpPr>
          <p:sp>
            <p:nvSpPr>
              <p:cNvPr id="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8" name="Oval 19"/>
              <p:cNvSpPr>
                <a:spLocks noChangeArrowheads="1"/>
              </p:cNvSpPr>
              <p:nvPr/>
            </p:nvSpPr>
            <p:spPr bwMode="auto">
              <a:xfrm>
                <a:off x="8011516" y="2699415"/>
                <a:ext cx="1931237" cy="1931674"/>
              </a:xfrm>
              <a:prstGeom prst="ellipse">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6" name="TextBox 5"/>
            <p:cNvSpPr txBox="1"/>
            <p:nvPr/>
          </p:nvSpPr>
          <p:spPr>
            <a:xfrm>
              <a:off x="8036109" y="3341756"/>
              <a:ext cx="782167" cy="5934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800" b="0" i="1" u="none" strike="noStrike" kern="0" cap="none" spc="0" normalizeH="0" baseline="0" noProof="0" dirty="0" smtClean="0">
                  <a:ln>
                    <a:noFill/>
                  </a:ln>
                  <a:solidFill>
                    <a:sysClr val="window" lastClr="FFFFFF"/>
                  </a:solidFill>
                  <a:effectLst/>
                  <a:uLnTx/>
                  <a:uFillTx/>
                  <a:latin typeface="Impact" panose="020B0806030902050204" pitchFamily="34" charset="0"/>
                  <a:ea typeface="微软雅黑" panose="020B0503020204020204" pitchFamily="34" charset="-122"/>
                </a:rPr>
                <a:t>     5</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12" name="AutoShape 7"/>
          <p:cNvSpPr>
            <a:spLocks noChangeArrowheads="1"/>
          </p:cNvSpPr>
          <p:nvPr/>
        </p:nvSpPr>
        <p:spPr bwMode="auto">
          <a:xfrm>
            <a:off x="285720" y="2534749"/>
            <a:ext cx="5892800" cy="807597"/>
          </a:xfrm>
          <a:prstGeom prst="homePlate">
            <a:avLst>
              <a:gd name="adj" fmla="val 40030"/>
            </a:avLst>
          </a:prstGeom>
          <a:solidFill>
            <a:schemeClr val="bg1">
              <a:lumMod val="85000"/>
            </a:schemeClr>
          </a:soli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3" name="AutoShape 8"/>
          <p:cNvSpPr>
            <a:spLocks noChangeArrowheads="1"/>
          </p:cNvSpPr>
          <p:nvPr/>
        </p:nvSpPr>
        <p:spPr bwMode="auto">
          <a:xfrm>
            <a:off x="4394162" y="2524297"/>
            <a:ext cx="500196" cy="82719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AutoShape 8"/>
          <p:cNvSpPr>
            <a:spLocks noChangeArrowheads="1"/>
          </p:cNvSpPr>
          <p:nvPr/>
        </p:nvSpPr>
        <p:spPr bwMode="auto">
          <a:xfrm>
            <a:off x="2881994" y="2524297"/>
            <a:ext cx="500196" cy="82719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AutoShape 8"/>
          <p:cNvSpPr>
            <a:spLocks noChangeArrowheads="1"/>
          </p:cNvSpPr>
          <p:nvPr/>
        </p:nvSpPr>
        <p:spPr bwMode="auto">
          <a:xfrm>
            <a:off x="1297818" y="2524297"/>
            <a:ext cx="500196" cy="82719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AutoShape 8"/>
          <p:cNvSpPr>
            <a:spLocks noChangeArrowheads="1"/>
          </p:cNvSpPr>
          <p:nvPr/>
        </p:nvSpPr>
        <p:spPr bwMode="auto">
          <a:xfrm>
            <a:off x="5834322" y="2524297"/>
            <a:ext cx="500196" cy="827192"/>
          </a:xfrm>
          <a:prstGeom prst="chevron">
            <a:avLst>
              <a:gd name="adj" fmla="val 55472"/>
            </a:avLst>
          </a:prstGeom>
          <a:solidFill>
            <a:srgbClr val="C0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46371" y="2770820"/>
            <a:ext cx="847587" cy="369332"/>
          </a:xfrm>
          <a:prstGeom prst="rect">
            <a:avLst/>
          </a:prstGeom>
          <a:noFill/>
        </p:spPr>
        <p:txBody>
          <a:bodyPr wrap="squar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1</a:t>
            </a:r>
            <a:endParaRPr lang="zh-CN" altLang="en-US" kern="0" dirty="0">
              <a:latin typeface="Impact" panose="020B0806030902050204" pitchFamily="34" charset="0"/>
              <a:ea typeface="微软雅黑" panose="020B0503020204020204" pitchFamily="34" charset="-122"/>
            </a:endParaRPr>
          </a:p>
        </p:txBody>
      </p:sp>
      <p:sp>
        <p:nvSpPr>
          <p:cNvPr id="18" name="TextBox 17"/>
          <p:cNvSpPr txBox="1"/>
          <p:nvPr/>
        </p:nvSpPr>
        <p:spPr>
          <a:xfrm>
            <a:off x="2014038" y="2770820"/>
            <a:ext cx="790509" cy="369332"/>
          </a:xfrm>
          <a:prstGeom prst="rect">
            <a:avLst/>
          </a:prstGeom>
          <a:noFill/>
        </p:spPr>
        <p:txBody>
          <a:bodyPr wrap="squar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2</a:t>
            </a:r>
            <a:endParaRPr lang="zh-CN" altLang="en-US" kern="0" dirty="0">
              <a:latin typeface="Impact" panose="020B0806030902050204" pitchFamily="34" charset="0"/>
              <a:ea typeface="微软雅黑" panose="020B0503020204020204" pitchFamily="34" charset="-122"/>
            </a:endParaRPr>
          </a:p>
        </p:txBody>
      </p:sp>
      <p:sp>
        <p:nvSpPr>
          <p:cNvPr id="19" name="TextBox 18"/>
          <p:cNvSpPr txBox="1"/>
          <p:nvPr/>
        </p:nvSpPr>
        <p:spPr>
          <a:xfrm>
            <a:off x="3598975" y="2770820"/>
            <a:ext cx="935343" cy="369332"/>
          </a:xfrm>
          <a:prstGeom prst="rect">
            <a:avLst/>
          </a:prstGeom>
          <a:noFill/>
        </p:spPr>
        <p:txBody>
          <a:bodyPr wrap="square" rtlCol="0">
            <a:spAutoFit/>
          </a:bodyPr>
          <a:lstStyle/>
          <a:p>
            <a:pPr>
              <a:defRPr/>
            </a:pPr>
            <a:r>
              <a:rPr lang="en-US" altLang="zh-CN" i="1" kern="0" dirty="0" smtClean="0">
                <a:solidFill>
                  <a:srgbClr val="646464"/>
                </a:solidFill>
                <a:latin typeface="Impact" panose="020B0806030902050204" pitchFamily="34" charset="0"/>
                <a:ea typeface="微软雅黑" panose="020B0503020204020204" pitchFamily="34" charset="-122"/>
              </a:rPr>
              <a:t>3</a:t>
            </a:r>
            <a:endParaRPr lang="zh-CN" altLang="en-US" i="1" kern="0" dirty="0">
              <a:solidFill>
                <a:srgbClr val="646464"/>
              </a:solidFill>
              <a:latin typeface="Impact" panose="020B0806030902050204" pitchFamily="34" charset="0"/>
              <a:ea typeface="微软雅黑" panose="020B0503020204020204" pitchFamily="34" charset="-122"/>
            </a:endParaRPr>
          </a:p>
        </p:txBody>
      </p:sp>
      <p:sp>
        <p:nvSpPr>
          <p:cNvPr id="20" name="TextBox 19"/>
          <p:cNvSpPr txBox="1"/>
          <p:nvPr/>
        </p:nvSpPr>
        <p:spPr>
          <a:xfrm>
            <a:off x="5110382" y="2770820"/>
            <a:ext cx="935345" cy="369332"/>
          </a:xfrm>
          <a:prstGeom prst="rect">
            <a:avLst/>
          </a:prstGeom>
          <a:noFill/>
        </p:spPr>
        <p:txBody>
          <a:bodyPr wrap="square" rtlCol="0">
            <a:spAutoFit/>
          </a:bodyPr>
          <a:lstStyle>
            <a:defPPr>
              <a:defRPr lang="zh-CN"/>
            </a:defPPr>
            <a:lvl1pPr>
              <a:defRPr i="1">
                <a:solidFill>
                  <a:srgbClr val="646464"/>
                </a:solidFill>
              </a:defRPr>
            </a:lvl1pPr>
          </a:lstStyle>
          <a:p>
            <a:pPr>
              <a:defRPr/>
            </a:pPr>
            <a:r>
              <a:rPr lang="en-US" altLang="zh-CN" kern="0" dirty="0" smtClean="0">
                <a:latin typeface="Impact" panose="020B0806030902050204" pitchFamily="34" charset="0"/>
                <a:ea typeface="微软雅黑" panose="020B0503020204020204" pitchFamily="34" charset="-122"/>
              </a:rPr>
              <a:t>4</a:t>
            </a:r>
            <a:endParaRPr lang="zh-CN" altLang="en-US" kern="0" dirty="0">
              <a:latin typeface="Impact" panose="020B0806030902050204" pitchFamily="34" charset="0"/>
              <a:ea typeface="微软雅黑" panose="020B0503020204020204" pitchFamily="34" charset="-122"/>
            </a:endParaRPr>
          </a:p>
        </p:txBody>
      </p:sp>
      <p:grpSp>
        <p:nvGrpSpPr>
          <p:cNvPr id="21" name="组合 20"/>
          <p:cNvGrpSpPr/>
          <p:nvPr/>
        </p:nvGrpSpPr>
        <p:grpSpPr>
          <a:xfrm>
            <a:off x="604037" y="3237661"/>
            <a:ext cx="1698033" cy="1197776"/>
            <a:chOff x="941884" y="3983470"/>
            <a:chExt cx="1925931" cy="1358533"/>
          </a:xfrm>
        </p:grpSpPr>
        <p:cxnSp>
          <p:nvCxnSpPr>
            <p:cNvPr id="22" name="直接连接符 21"/>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3" name="TextBox 22"/>
            <p:cNvSpPr txBox="1"/>
            <p:nvPr/>
          </p:nvSpPr>
          <p:spPr>
            <a:xfrm>
              <a:off x="941884" y="4393275"/>
              <a:ext cx="1925931" cy="663259"/>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及时发现并消除事故隐患</a:t>
              </a:r>
              <a:endParaRPr lang="zh-CN" altLang="en-US" sz="1600" kern="0" dirty="0">
                <a:latin typeface="Arial" panose="020B0604020202020204" pitchFamily="34" charset="0"/>
                <a:ea typeface="微软雅黑" panose="020B0503020204020204" pitchFamily="34" charset="-122"/>
              </a:endParaRPr>
            </a:p>
          </p:txBody>
        </p:sp>
      </p:grpSp>
      <p:grpSp>
        <p:nvGrpSpPr>
          <p:cNvPr id="24" name="组合 23"/>
          <p:cNvGrpSpPr/>
          <p:nvPr/>
        </p:nvGrpSpPr>
        <p:grpSpPr>
          <a:xfrm>
            <a:off x="2178900" y="632758"/>
            <a:ext cx="2607413" cy="1992132"/>
            <a:chOff x="2293143" y="1159878"/>
            <a:chExt cx="2957361" cy="2259503"/>
          </a:xfrm>
        </p:grpSpPr>
        <p:cxnSp>
          <p:nvCxnSpPr>
            <p:cNvPr id="25" name="直接连接符 24"/>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6" name="TextBox 25"/>
            <p:cNvSpPr txBox="1"/>
            <p:nvPr/>
          </p:nvSpPr>
          <p:spPr>
            <a:xfrm>
              <a:off x="2293143" y="1159878"/>
              <a:ext cx="2957361" cy="1361429"/>
            </a:xfrm>
            <a:prstGeom prst="rect">
              <a:avLst/>
            </a:prstGeom>
            <a:noFill/>
          </p:spPr>
          <p:txBody>
            <a:bodyPr wrap="square" rtlCol="0">
              <a:spAutoFit/>
            </a:bodyPr>
            <a:lstStyle/>
            <a:p>
              <a:pPr>
                <a:lnSpc>
                  <a:spcPct val="150000"/>
                </a:lnSpc>
                <a:defRPr/>
              </a:pPr>
              <a:endParaRPr lang="zh-CN" altLang="en-US" sz="1600" b="1" kern="0" dirty="0" smtClean="0">
                <a:solidFill>
                  <a:srgbClr val="646464"/>
                </a:solidFill>
                <a:latin typeface="Arial" panose="020B0604020202020204" pitchFamily="34" charset="0"/>
                <a:ea typeface="微软雅黑" panose="020B0503020204020204" pitchFamily="34" charset="-122"/>
              </a:endParaRPr>
            </a:p>
            <a:p>
              <a:pPr>
                <a:defRPr/>
              </a:pPr>
              <a:r>
                <a:rPr lang="zh-CN" altLang="en-US" sz="1600" kern="0" dirty="0" smtClean="0">
                  <a:latin typeface="Arial" panose="020B0604020202020204" pitchFamily="34" charset="0"/>
                  <a:ea typeface="微软雅黑" panose="020B0503020204020204" pitchFamily="34" charset="-122"/>
                </a:rPr>
                <a:t>建立事故隐患信息档案，按照职责分工实施监控治理</a:t>
              </a:r>
              <a:endParaRPr lang="zh-CN" altLang="en-US" sz="1600" kern="0" dirty="0">
                <a:latin typeface="Arial" panose="020B0604020202020204" pitchFamily="34" charset="0"/>
                <a:ea typeface="微软雅黑" panose="020B0503020204020204" pitchFamily="34" charset="-122"/>
              </a:endParaRPr>
            </a:p>
          </p:txBody>
        </p:sp>
      </p:grpSp>
      <p:grpSp>
        <p:nvGrpSpPr>
          <p:cNvPr id="27" name="组合 26"/>
          <p:cNvGrpSpPr/>
          <p:nvPr/>
        </p:nvGrpSpPr>
        <p:grpSpPr>
          <a:xfrm>
            <a:off x="3753128" y="3254448"/>
            <a:ext cx="2258580" cy="1197776"/>
            <a:chOff x="3641104" y="3980384"/>
            <a:chExt cx="1925931" cy="1358533"/>
          </a:xfrm>
        </p:grpSpPr>
        <p:cxnSp>
          <p:nvCxnSpPr>
            <p:cNvPr id="28" name="直接连接符 27"/>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9" name="TextBox 28"/>
            <p:cNvSpPr txBox="1"/>
            <p:nvPr/>
          </p:nvSpPr>
          <p:spPr>
            <a:xfrm>
              <a:off x="3641104" y="4393274"/>
              <a:ext cx="1925931" cy="663259"/>
            </a:xfrm>
            <a:prstGeom prst="rect">
              <a:avLst/>
            </a:prstGeom>
            <a:noFill/>
          </p:spPr>
          <p:txBody>
            <a:bodyPr wrap="square" rtlCol="0">
              <a:spAutoFit/>
            </a:bodyPr>
            <a:lstStyle/>
            <a:p>
              <a:pPr>
                <a:defRPr/>
              </a:pPr>
              <a:r>
                <a:rPr lang="zh-CN" altLang="en-US" sz="1600" kern="0" dirty="0" smtClean="0">
                  <a:latin typeface="Arial" panose="020B0604020202020204" pitchFamily="34" charset="0"/>
                  <a:ea typeface="微软雅黑" panose="020B0503020204020204" pitchFamily="34" charset="-122"/>
                </a:rPr>
                <a:t>采取相应的安全防范措施，防止事故发生</a:t>
              </a:r>
              <a:endParaRPr lang="zh-CN" altLang="en-US" sz="1600" kern="0" dirty="0">
                <a:latin typeface="Arial" panose="020B0604020202020204" pitchFamily="34" charset="0"/>
                <a:ea typeface="微软雅黑" panose="020B0503020204020204" pitchFamily="34" charset="-122"/>
              </a:endParaRPr>
            </a:p>
          </p:txBody>
        </p:sp>
      </p:grpSp>
      <p:grpSp>
        <p:nvGrpSpPr>
          <p:cNvPr id="30" name="组合 29"/>
          <p:cNvGrpSpPr/>
          <p:nvPr/>
        </p:nvGrpSpPr>
        <p:grpSpPr>
          <a:xfrm>
            <a:off x="4876804" y="1000114"/>
            <a:ext cx="2960940" cy="1603507"/>
            <a:chOff x="4760249" y="1600662"/>
            <a:chExt cx="2225868" cy="1818719"/>
          </a:xfrm>
        </p:grpSpPr>
        <p:cxnSp>
          <p:nvCxnSpPr>
            <p:cNvPr id="31" name="直接连接符 30"/>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32" name="TextBox 31"/>
            <p:cNvSpPr txBox="1"/>
            <p:nvPr/>
          </p:nvSpPr>
          <p:spPr>
            <a:xfrm>
              <a:off x="4760249" y="1600662"/>
              <a:ext cx="2225868" cy="1221795"/>
            </a:xfrm>
            <a:prstGeom prst="rect">
              <a:avLst/>
            </a:prstGeom>
            <a:noFill/>
          </p:spPr>
          <p:txBody>
            <a:bodyPr wrap="square" rtlCol="0">
              <a:spAutoFit/>
            </a:bodyPr>
            <a:lstStyle/>
            <a:p>
              <a:pPr lvl="1">
                <a:defRPr/>
              </a:pPr>
              <a:r>
                <a:rPr lang="zh-CN" altLang="en-US" sz="1600" kern="0" dirty="0" smtClean="0">
                  <a:latin typeface="Arial" panose="020B0604020202020204" pitchFamily="34" charset="0"/>
                  <a:ea typeface="微软雅黑" panose="020B0503020204020204" pitchFamily="34" charset="-122"/>
                </a:rPr>
                <a:t>统计分析事故隐患排查治理情况，对于重大事故隐患，及时向安全监管部门报告</a:t>
              </a:r>
              <a:endParaRPr lang="zh-CN" altLang="en-US" sz="1600" kern="0" dirty="0">
                <a:latin typeface="Arial" panose="020B0604020202020204" pitchFamily="34" charset="0"/>
                <a:ea typeface="微软雅黑" panose="020B0503020204020204" pitchFamily="34" charset="-122"/>
              </a:endParaRPr>
            </a:p>
          </p:txBody>
        </p:sp>
      </p:grpSp>
      <p:sp>
        <p:nvSpPr>
          <p:cNvPr id="34" name="矩形 33"/>
          <p:cNvSpPr/>
          <p:nvPr/>
        </p:nvSpPr>
        <p:spPr>
          <a:xfrm>
            <a:off x="326464" y="190153"/>
            <a:ext cx="3959783" cy="369332"/>
          </a:xfrm>
          <a:prstGeom prst="rect">
            <a:avLst/>
          </a:prstGeom>
        </p:spPr>
        <p:txBody>
          <a:bodyPr wrap="squar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八、依法开展安全隐患排查治理</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6643702" y="3656946"/>
            <a:ext cx="2286016" cy="830997"/>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事故隐患排查治理情况应当如实记录，并向从业人员通报。</a:t>
            </a:r>
            <a:endParaRPr lang="zh-CN" altLang="en-US" sz="1600" dirty="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1149"/>
                            </p:stCondLst>
                            <p:childTnLst>
                              <p:par>
                                <p:cTn id="13" presetID="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649"/>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2149"/>
                            </p:stCondLst>
                            <p:childTnLst>
                              <p:par>
                                <p:cTn id="35" presetID="47"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childTnLst>
                          </p:cTn>
                        </p:par>
                        <p:par>
                          <p:cTn id="55" fill="hold">
                            <p:stCondLst>
                              <p:cond delay="2649"/>
                            </p:stCondLst>
                            <p:childTnLst>
                              <p:par>
                                <p:cTn id="56" presetID="42"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anim calcmode="lin" valueType="num">
                                      <p:cBhvr>
                                        <p:cTn id="59" dur="500" fill="hold"/>
                                        <p:tgtEl>
                                          <p:spTgt spid="4"/>
                                        </p:tgtEl>
                                        <p:attrNameLst>
                                          <p:attrName>ppt_x</p:attrName>
                                        </p:attrNameLst>
                                      </p:cBhvr>
                                      <p:tavLst>
                                        <p:tav tm="0">
                                          <p:val>
                                            <p:strVal val="#ppt_x"/>
                                          </p:val>
                                        </p:tav>
                                        <p:tav tm="100000">
                                          <p:val>
                                            <p:strVal val="#ppt_x"/>
                                          </p:val>
                                        </p:tav>
                                      </p:tavLst>
                                    </p:anim>
                                    <p:anim calcmode="lin" valueType="num">
                                      <p:cBhvr>
                                        <p:cTn id="60" dur="500" fill="hold"/>
                                        <p:tgtEl>
                                          <p:spTgt spid="4"/>
                                        </p:tgtEl>
                                        <p:attrNameLst>
                                          <p:attrName>ppt_y</p:attrName>
                                        </p:attrNameLst>
                                      </p:cBhvr>
                                      <p:tavLst>
                                        <p:tav tm="0">
                                          <p:val>
                                            <p:strVal val="#ppt_y+.1"/>
                                          </p:val>
                                        </p:tav>
                                        <p:tav tm="100000">
                                          <p:val>
                                            <p:strVal val="#ppt_y"/>
                                          </p:val>
                                        </p:tav>
                                      </p:tavLst>
                                    </p:anim>
                                  </p:childTnLst>
                                </p:cTn>
                              </p:par>
                            </p:childTnLst>
                          </p:cTn>
                        </p:par>
                        <p:par>
                          <p:cTn id="61" fill="hold">
                            <p:stCondLst>
                              <p:cond delay="3149"/>
                            </p:stCondLst>
                            <p:childTnLst>
                              <p:par>
                                <p:cTn id="62" presetID="22" presetClass="entr" presetSubtype="4"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par>
                                <p:cTn id="68" presetID="22" presetClass="entr" presetSubtype="4"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down)">
                                      <p:cBhvr>
                                        <p:cTn id="70" dur="500"/>
                                        <p:tgtEl>
                                          <p:spTgt spid="27"/>
                                        </p:tgtEl>
                                      </p:cBhvr>
                                    </p:animEffect>
                                  </p:childTnLst>
                                </p:cTn>
                              </p:par>
                              <p:par>
                                <p:cTn id="71" presetID="22" presetClass="entr" presetSubtype="4"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P spid="19" grpId="0"/>
      <p:bldP spid="2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9"/>
          <p:cNvGrpSpPr/>
          <p:nvPr/>
        </p:nvGrpSpPr>
        <p:grpSpPr bwMode="auto">
          <a:xfrm>
            <a:off x="1802177" y="1177981"/>
            <a:ext cx="753599" cy="693979"/>
            <a:chOff x="864" y="1427"/>
            <a:chExt cx="632" cy="582"/>
          </a:xfrm>
        </p:grpSpPr>
        <p:sp>
          <p:nvSpPr>
            <p:cNvPr id="107" name="Rectangle 5"/>
            <p:cNvSpPr>
              <a:spLocks noChangeArrowheads="1"/>
            </p:cNvSpPr>
            <p:nvPr/>
          </p:nvSpPr>
          <p:spPr bwMode="gray">
            <a:xfrm rot="3419336">
              <a:off x="889" y="1402"/>
              <a:ext cx="582" cy="632"/>
            </a:xfrm>
            <a:prstGeom prst="rect">
              <a:avLst/>
            </a:prstGeom>
            <a:gradFill rotWithShape="1">
              <a:gsLst>
                <a:gs pos="0">
                  <a:srgbClr val="FF0000"/>
                </a:gs>
                <a:gs pos="100000">
                  <a:srgbClr val="C00000"/>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sp>
          <p:nvSpPr>
            <p:cNvPr id="108" name="Text Box 6"/>
            <p:cNvSpPr txBox="1">
              <a:spLocks noChangeArrowheads="1"/>
            </p:cNvSpPr>
            <p:nvPr/>
          </p:nvSpPr>
          <p:spPr bwMode="gray">
            <a:xfrm>
              <a:off x="892" y="1628"/>
              <a:ext cx="25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FFFFF"/>
                  </a:solidFill>
                  <a:effectLst/>
                  <a:uLnTx/>
                  <a:uFillTx/>
                  <a:latin typeface="Calibri" panose="020F0502020204030204" charset="0"/>
                  <a:ea typeface="宋体" panose="02010600030101010101" pitchFamily="2" charset="-122"/>
                </a:rPr>
                <a:t>1</a:t>
              </a:r>
              <a:endParaRPr kumimoji="0" lang="en-US" altLang="zh-CN" sz="1800" b="1" i="0" u="none" strike="noStrike" kern="0" cap="none" spc="0" normalizeH="0" baseline="0" noProof="0" dirty="0">
                <a:ln>
                  <a:noFill/>
                </a:ln>
                <a:solidFill>
                  <a:srgbClr val="FFFFFF"/>
                </a:solidFill>
                <a:effectLst/>
                <a:uLnTx/>
                <a:uFillTx/>
                <a:latin typeface="Calibri" panose="020F0502020204030204" charset="0"/>
                <a:ea typeface="宋体" panose="02010600030101010101" pitchFamily="2" charset="-122"/>
              </a:endParaRPr>
            </a:p>
          </p:txBody>
        </p:sp>
      </p:grpSp>
      <p:grpSp>
        <p:nvGrpSpPr>
          <p:cNvPr id="109" name="Group 20"/>
          <p:cNvGrpSpPr/>
          <p:nvPr/>
        </p:nvGrpSpPr>
        <p:grpSpPr bwMode="auto">
          <a:xfrm>
            <a:off x="2915816" y="2808064"/>
            <a:ext cx="753599" cy="693979"/>
            <a:chOff x="1768" y="2627"/>
            <a:chExt cx="632" cy="582"/>
          </a:xfrm>
        </p:grpSpPr>
        <p:sp>
          <p:nvSpPr>
            <p:cNvPr id="110" name="Rectangle 7"/>
            <p:cNvSpPr>
              <a:spLocks noChangeArrowheads="1"/>
            </p:cNvSpPr>
            <p:nvPr/>
          </p:nvSpPr>
          <p:spPr bwMode="gray">
            <a:xfrm rot="3419336">
              <a:off x="1793" y="2602"/>
              <a:ext cx="582" cy="632"/>
            </a:xfrm>
            <a:prstGeom prst="rect">
              <a:avLst/>
            </a:prstGeom>
            <a:gradFill rotWithShape="1">
              <a:gsLst>
                <a:gs pos="0">
                  <a:srgbClr val="FF0000"/>
                </a:gs>
                <a:gs pos="100000">
                  <a:srgbClr val="C00000"/>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endParaRPr lang="zh-CN" altLang="en-US" kern="0">
                <a:solidFill>
                  <a:srgbClr val="000000"/>
                </a:solidFill>
                <a:latin typeface="Calibri" panose="020F0502020204030204"/>
                <a:ea typeface="宋体" panose="02010600030101010101" pitchFamily="2" charset="-122"/>
              </a:endParaRPr>
            </a:p>
          </p:txBody>
        </p:sp>
        <p:sp>
          <p:nvSpPr>
            <p:cNvPr id="111" name="Text Box 8"/>
            <p:cNvSpPr txBox="1">
              <a:spLocks noChangeArrowheads="1"/>
            </p:cNvSpPr>
            <p:nvPr/>
          </p:nvSpPr>
          <p:spPr bwMode="gray">
            <a:xfrm>
              <a:off x="1796" y="2828"/>
              <a:ext cx="25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FFFFF"/>
                  </a:solidFill>
                  <a:effectLst/>
                  <a:uLnTx/>
                  <a:uFillTx/>
                  <a:latin typeface="Calibri" panose="020F0502020204030204" charset="0"/>
                  <a:ea typeface="宋体" panose="02010600030101010101" pitchFamily="2" charset="-122"/>
                </a:rPr>
                <a:t>2</a:t>
              </a:r>
              <a:endParaRPr kumimoji="0" lang="en-US" altLang="zh-CN" sz="1800" b="1" i="0" u="none" strike="noStrike" kern="0" cap="none" spc="0" normalizeH="0" baseline="0" noProof="0" dirty="0">
                <a:ln>
                  <a:noFill/>
                </a:ln>
                <a:solidFill>
                  <a:srgbClr val="FFFFFF"/>
                </a:solidFill>
                <a:effectLst/>
                <a:uLnTx/>
                <a:uFillTx/>
                <a:latin typeface="Calibri" panose="020F0502020204030204" charset="0"/>
                <a:ea typeface="宋体" panose="02010600030101010101" pitchFamily="2" charset="-122"/>
              </a:endParaRPr>
            </a:p>
          </p:txBody>
        </p:sp>
      </p:grpSp>
      <p:grpSp>
        <p:nvGrpSpPr>
          <p:cNvPr id="112" name="Group 21"/>
          <p:cNvGrpSpPr/>
          <p:nvPr/>
        </p:nvGrpSpPr>
        <p:grpSpPr bwMode="auto">
          <a:xfrm>
            <a:off x="4729996" y="1918145"/>
            <a:ext cx="753599" cy="693979"/>
            <a:chOff x="3072" y="1901"/>
            <a:chExt cx="632" cy="582"/>
          </a:xfrm>
        </p:grpSpPr>
        <p:sp>
          <p:nvSpPr>
            <p:cNvPr id="113" name="Rectangle 9"/>
            <p:cNvSpPr>
              <a:spLocks noChangeArrowheads="1"/>
            </p:cNvSpPr>
            <p:nvPr/>
          </p:nvSpPr>
          <p:spPr bwMode="gray">
            <a:xfrm rot="3419336">
              <a:off x="3097" y="1876"/>
              <a:ext cx="582" cy="632"/>
            </a:xfrm>
            <a:prstGeom prst="rect">
              <a:avLst/>
            </a:prstGeom>
            <a:gradFill rotWithShape="1">
              <a:gsLst>
                <a:gs pos="0">
                  <a:srgbClr val="C00000"/>
                </a:gs>
                <a:gs pos="100000">
                  <a:srgbClr val="680007"/>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endParaRPr>
            </a:p>
          </p:txBody>
        </p:sp>
        <p:sp>
          <p:nvSpPr>
            <p:cNvPr id="114" name="Text Box 10"/>
            <p:cNvSpPr txBox="1">
              <a:spLocks noChangeArrowheads="1"/>
            </p:cNvSpPr>
            <p:nvPr/>
          </p:nvSpPr>
          <p:spPr bwMode="gray">
            <a:xfrm>
              <a:off x="3100" y="2102"/>
              <a:ext cx="25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FFFFF"/>
                  </a:solidFill>
                  <a:effectLst/>
                  <a:uLnTx/>
                  <a:uFillTx/>
                  <a:latin typeface="Calibri" panose="020F0502020204030204" charset="0"/>
                  <a:ea typeface="宋体" panose="02010600030101010101" pitchFamily="2" charset="-122"/>
                </a:rPr>
                <a:t>3</a:t>
              </a:r>
              <a:endParaRPr kumimoji="0" lang="en-US" altLang="zh-CN" sz="1800" b="1" i="0" u="none" strike="noStrike" kern="0" cap="none" spc="0" normalizeH="0" baseline="0" noProof="0" dirty="0">
                <a:ln>
                  <a:noFill/>
                </a:ln>
                <a:solidFill>
                  <a:srgbClr val="FFFFFF"/>
                </a:solidFill>
                <a:effectLst/>
                <a:uLnTx/>
                <a:uFillTx/>
                <a:latin typeface="Calibri" panose="020F0502020204030204" charset="0"/>
                <a:ea typeface="宋体" panose="02010600030101010101" pitchFamily="2" charset="-122"/>
              </a:endParaRPr>
            </a:p>
          </p:txBody>
        </p:sp>
      </p:grpSp>
      <p:grpSp>
        <p:nvGrpSpPr>
          <p:cNvPr id="115" name="Group 22"/>
          <p:cNvGrpSpPr/>
          <p:nvPr/>
        </p:nvGrpSpPr>
        <p:grpSpPr bwMode="auto">
          <a:xfrm>
            <a:off x="6613060" y="842076"/>
            <a:ext cx="753599" cy="693979"/>
            <a:chOff x="4552" y="981"/>
            <a:chExt cx="632" cy="582"/>
          </a:xfrm>
        </p:grpSpPr>
        <p:sp>
          <p:nvSpPr>
            <p:cNvPr id="116" name="Rectangle 3"/>
            <p:cNvSpPr>
              <a:spLocks noChangeArrowheads="1"/>
            </p:cNvSpPr>
            <p:nvPr/>
          </p:nvSpPr>
          <p:spPr bwMode="gray">
            <a:xfrm rot="3419336">
              <a:off x="4577" y="956"/>
              <a:ext cx="582" cy="632"/>
            </a:xfrm>
            <a:prstGeom prst="rect">
              <a:avLst/>
            </a:prstGeom>
            <a:gradFill rotWithShape="1">
              <a:gsLst>
                <a:gs pos="0">
                  <a:srgbClr val="FF0000"/>
                </a:gs>
                <a:gs pos="100000">
                  <a:srgbClr val="C00000"/>
                </a:gs>
              </a:gsLst>
              <a:lin ang="5400000" scaled="1"/>
            </a:gradFill>
            <a:ln w="38100">
              <a:solidFill>
                <a:srgbClr val="FFFFFF"/>
              </a:solidFill>
              <a:miter lim="800000"/>
            </a:ln>
            <a:effectLst>
              <a:outerShdw dist="179605" dir="487806" algn="ctr" rotWithShape="0">
                <a:srgbClr val="000000">
                  <a:alpha val="50000"/>
                </a:srgbClr>
              </a:outerShdw>
            </a:effectLst>
          </p:spPr>
          <p:txBody>
            <a:bodyPr wrap="none" anchor="ctr"/>
            <a:lstStyle/>
            <a:p>
              <a:endParaRPr lang="zh-CN" altLang="en-US" kern="0">
                <a:solidFill>
                  <a:srgbClr val="000000"/>
                </a:solidFill>
                <a:latin typeface="Calibri" panose="020F0502020204030204"/>
                <a:ea typeface="宋体" panose="02010600030101010101" pitchFamily="2" charset="-122"/>
              </a:endParaRPr>
            </a:p>
          </p:txBody>
        </p:sp>
        <p:sp>
          <p:nvSpPr>
            <p:cNvPr id="117" name="Text Box 11"/>
            <p:cNvSpPr txBox="1">
              <a:spLocks noChangeArrowheads="1"/>
            </p:cNvSpPr>
            <p:nvPr/>
          </p:nvSpPr>
          <p:spPr bwMode="gray">
            <a:xfrm>
              <a:off x="4594" y="1138"/>
              <a:ext cx="253"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FFFFF"/>
                  </a:solidFill>
                  <a:effectLst/>
                  <a:uLnTx/>
                  <a:uFillTx/>
                  <a:latin typeface="Calibri" panose="020F0502020204030204" charset="0"/>
                  <a:ea typeface="宋体" panose="02010600030101010101" pitchFamily="2" charset="-122"/>
                </a:rPr>
                <a:t>4</a:t>
              </a:r>
              <a:endParaRPr kumimoji="0" lang="en-US" altLang="zh-CN" sz="1800" b="1" i="0" u="none" strike="noStrike" kern="0" cap="none" spc="0" normalizeH="0" baseline="0" noProof="0" dirty="0">
                <a:ln>
                  <a:noFill/>
                </a:ln>
                <a:solidFill>
                  <a:srgbClr val="FFFFFF"/>
                </a:solidFill>
                <a:effectLst/>
                <a:uLnTx/>
                <a:uFillTx/>
                <a:latin typeface="Calibri" panose="020F0502020204030204" charset="0"/>
                <a:ea typeface="宋体" panose="02010600030101010101" pitchFamily="2" charset="-122"/>
              </a:endParaRPr>
            </a:p>
          </p:txBody>
        </p:sp>
      </p:grpSp>
      <p:sp>
        <p:nvSpPr>
          <p:cNvPr id="118" name="Line 12"/>
          <p:cNvSpPr>
            <a:spLocks noChangeShapeType="1"/>
          </p:cNvSpPr>
          <p:nvPr/>
        </p:nvSpPr>
        <p:spPr bwMode="auto">
          <a:xfrm>
            <a:off x="2414249" y="2017775"/>
            <a:ext cx="572354" cy="801295"/>
          </a:xfrm>
          <a:prstGeom prst="line">
            <a:avLst/>
          </a:prstGeom>
          <a:noFill/>
          <a:ln w="57150" cap="rnd">
            <a:solidFill>
              <a:srgbClr val="808080"/>
            </a:solidFill>
            <a:prstDash val="sysDot"/>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19" name="Line 13"/>
          <p:cNvSpPr>
            <a:spLocks noChangeShapeType="1"/>
          </p:cNvSpPr>
          <p:nvPr/>
        </p:nvSpPr>
        <p:spPr bwMode="auto">
          <a:xfrm flipV="1">
            <a:off x="3913671" y="2463232"/>
            <a:ext cx="801295" cy="457883"/>
          </a:xfrm>
          <a:prstGeom prst="line">
            <a:avLst/>
          </a:prstGeom>
          <a:noFill/>
          <a:ln w="57150" cap="rnd">
            <a:solidFill>
              <a:srgbClr val="808080"/>
            </a:solidFill>
            <a:prstDash val="sysDot"/>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20" name="Line 14"/>
          <p:cNvSpPr>
            <a:spLocks noChangeShapeType="1"/>
          </p:cNvSpPr>
          <p:nvPr/>
        </p:nvSpPr>
        <p:spPr bwMode="auto">
          <a:xfrm flipV="1">
            <a:off x="5652120" y="1386282"/>
            <a:ext cx="973001" cy="581893"/>
          </a:xfrm>
          <a:prstGeom prst="line">
            <a:avLst/>
          </a:prstGeom>
          <a:noFill/>
          <a:ln w="57150" cap="rnd">
            <a:solidFill>
              <a:srgbClr val="808080"/>
            </a:solidFill>
            <a:prstDash val="sysDot"/>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121" name="矩形 120"/>
          <p:cNvSpPr/>
          <p:nvPr/>
        </p:nvSpPr>
        <p:spPr>
          <a:xfrm>
            <a:off x="142844" y="2000246"/>
            <a:ext cx="2214546" cy="2031325"/>
          </a:xfrm>
          <a:prstGeom prst="rect">
            <a:avLst/>
          </a:prstGeom>
        </p:spPr>
        <p:txBody>
          <a:bodyPr wrap="square">
            <a:spAutoFit/>
          </a:bodyPr>
          <a:lstStyle/>
          <a:p>
            <a:pPr marL="0" lvl="2" defTabSz="913130" eaLnBrk="0" fontAlgn="auto" hangingPunct="0">
              <a:spcBef>
                <a:spcPts val="0"/>
              </a:spcBef>
              <a:spcAft>
                <a:spcPts val="0"/>
              </a:spcAft>
              <a:buClr>
                <a:srgbClr val="0070C0"/>
              </a:buClr>
              <a:buSzPct val="80000"/>
              <a:tabLst>
                <a:tab pos="136525" algn="l"/>
              </a:tabLst>
              <a:defRPr/>
            </a:pPr>
            <a:r>
              <a:rPr lang="zh-CN" altLang="en-US" sz="1400" spc="50" dirty="0" smtClean="0">
                <a:ln w="11430"/>
                <a:latin typeface="微软雅黑" panose="020B0503020204020204" pitchFamily="34" charset="-122"/>
                <a:ea typeface="微软雅黑" panose="020B0503020204020204" pitchFamily="34" charset="-122"/>
              </a:rPr>
              <a:t>两个以上企业在同一作业区域内进行生产经营活动，可能危及对方生产安全的，应当签订安全生产管理协议，明确各自的安全生产管理职责和应当采取的安全措施，并指定专职安全生产管理人员进行安全检查与协调</a:t>
            </a:r>
            <a:endParaRPr lang="zh-CN" altLang="en-US" sz="1400" spc="50" dirty="0">
              <a:ln w="11430"/>
              <a:latin typeface="微软雅黑" panose="020B0503020204020204" pitchFamily="34" charset="-122"/>
              <a:ea typeface="微软雅黑" panose="020B0503020204020204" pitchFamily="34" charset="-122"/>
            </a:endParaRPr>
          </a:p>
        </p:txBody>
      </p:sp>
      <p:sp>
        <p:nvSpPr>
          <p:cNvPr id="122" name="矩形 121"/>
          <p:cNvSpPr/>
          <p:nvPr/>
        </p:nvSpPr>
        <p:spPr>
          <a:xfrm>
            <a:off x="2428860" y="3744168"/>
            <a:ext cx="2371134" cy="1169551"/>
          </a:xfrm>
          <a:prstGeom prst="rect">
            <a:avLst/>
          </a:prstGeom>
        </p:spPr>
        <p:txBody>
          <a:bodyPr wrap="square">
            <a:spAutoFit/>
          </a:bodyPr>
          <a:lstStyle/>
          <a:p>
            <a:pPr marL="0" lvl="2" defTabSz="913130" eaLnBrk="0" fontAlgn="auto" hangingPunct="0">
              <a:spcBef>
                <a:spcPts val="0"/>
              </a:spcBef>
              <a:spcAft>
                <a:spcPts val="0"/>
              </a:spcAft>
              <a:buClr>
                <a:srgbClr val="0070C0"/>
              </a:buClr>
              <a:buSzPct val="80000"/>
              <a:tabLst>
                <a:tab pos="136525" algn="l"/>
              </a:tabLst>
              <a:defRPr/>
            </a:pPr>
            <a:r>
              <a:rPr lang="zh-CN" altLang="en-US" sz="1400" spc="50" dirty="0" smtClean="0">
                <a:ln w="11430"/>
                <a:latin typeface="微软雅黑" panose="020B0503020204020204" pitchFamily="34" charset="-122"/>
                <a:ea typeface="微软雅黑" panose="020B0503020204020204" pitchFamily="34" charset="-122"/>
              </a:rPr>
              <a:t>企业不得将生产经营项目、场所、设备发包或者出租给不具备安全生产条件或者相应资质的单位或者个人</a:t>
            </a:r>
            <a:endParaRPr lang="zh-CN" altLang="en-US" sz="1400" spc="50" dirty="0">
              <a:ln w="11430"/>
              <a:latin typeface="微软雅黑" panose="020B0503020204020204" pitchFamily="34" charset="-122"/>
              <a:ea typeface="微软雅黑" panose="020B0503020204020204" pitchFamily="34" charset="-122"/>
            </a:endParaRPr>
          </a:p>
        </p:txBody>
      </p:sp>
      <p:sp>
        <p:nvSpPr>
          <p:cNvPr id="123" name="矩形 122"/>
          <p:cNvSpPr/>
          <p:nvPr/>
        </p:nvSpPr>
        <p:spPr>
          <a:xfrm>
            <a:off x="4793789" y="2880072"/>
            <a:ext cx="2564293" cy="1384995"/>
          </a:xfrm>
          <a:prstGeom prst="rect">
            <a:avLst/>
          </a:prstGeom>
        </p:spPr>
        <p:txBody>
          <a:bodyPr wrap="square">
            <a:spAutoFit/>
          </a:bodyPr>
          <a:lstStyle/>
          <a:p>
            <a:pPr marL="0" lvl="2" algn="ctr" defTabSz="913130" eaLnBrk="0" fontAlgn="auto" hangingPunct="0">
              <a:spcBef>
                <a:spcPts val="0"/>
              </a:spcBef>
              <a:spcAft>
                <a:spcPts val="0"/>
              </a:spcAft>
              <a:buClr>
                <a:srgbClr val="0070C0"/>
              </a:buClr>
              <a:buSzPct val="80000"/>
              <a:tabLst>
                <a:tab pos="136525" algn="l"/>
              </a:tabLst>
              <a:defRPr/>
            </a:pPr>
            <a:r>
              <a:rPr lang="zh-CN" altLang="en-US" sz="1400" spc="50" dirty="0" smtClean="0">
                <a:ln w="11430"/>
                <a:latin typeface="微软雅黑" panose="020B0503020204020204" pitchFamily="34" charset="-122"/>
                <a:ea typeface="微软雅黑" panose="020B0503020204020204" pitchFamily="34" charset="-122"/>
              </a:rPr>
              <a:t>生产经营项目、场所发包或者出租给其他单位的，企业应当与承包单位、承租单位签订专门的安全管理协议，或者在承包合同、租赁合同中约定各自的安全管理职责</a:t>
            </a:r>
            <a:endParaRPr lang="zh-CN" altLang="en-US" sz="1400" spc="50" dirty="0">
              <a:ln w="11430"/>
              <a:latin typeface="微软雅黑" panose="020B0503020204020204" pitchFamily="34" charset="-122"/>
              <a:ea typeface="微软雅黑" panose="020B0503020204020204" pitchFamily="34" charset="-122"/>
            </a:endParaRPr>
          </a:p>
        </p:txBody>
      </p:sp>
      <p:sp>
        <p:nvSpPr>
          <p:cNvPr id="124" name="矩形 123"/>
          <p:cNvSpPr/>
          <p:nvPr/>
        </p:nvSpPr>
        <p:spPr>
          <a:xfrm>
            <a:off x="6593989" y="1687951"/>
            <a:ext cx="2550011" cy="1169551"/>
          </a:xfrm>
          <a:prstGeom prst="rect">
            <a:avLst/>
          </a:prstGeom>
        </p:spPr>
        <p:txBody>
          <a:bodyPr wrap="square">
            <a:spAutoFit/>
          </a:bodyPr>
          <a:lstStyle/>
          <a:p>
            <a:pPr marL="0" lvl="2" defTabSz="913130" eaLnBrk="0" fontAlgn="auto" hangingPunct="0">
              <a:spcBef>
                <a:spcPts val="0"/>
              </a:spcBef>
              <a:spcAft>
                <a:spcPts val="0"/>
              </a:spcAft>
              <a:buClr>
                <a:srgbClr val="0070C0"/>
              </a:buClr>
              <a:buSzPct val="80000"/>
              <a:tabLst>
                <a:tab pos="136525" algn="l"/>
              </a:tabLst>
              <a:defRPr/>
            </a:pPr>
            <a:r>
              <a:rPr lang="zh-CN" altLang="en-US" sz="1400" spc="50" dirty="0" smtClean="0">
                <a:ln w="11430"/>
                <a:latin typeface="微软雅黑" panose="020B0503020204020204" pitchFamily="34" charset="-122"/>
                <a:ea typeface="微软雅黑" panose="020B0503020204020204" pitchFamily="34" charset="-122"/>
              </a:rPr>
              <a:t>企业对承包单位、承租单位的安全生产工作统一协调、管理，定期进行安全检查，发现安全问题的，应当及时督促整改</a:t>
            </a:r>
            <a:endParaRPr lang="zh-CN" altLang="en-US" sz="1400" spc="50" dirty="0">
              <a:ln w="11430"/>
              <a:latin typeface="微软雅黑" panose="020B0503020204020204" pitchFamily="34" charset="-122"/>
              <a:ea typeface="微软雅黑" panose="020B0503020204020204" pitchFamily="34" charset="-122"/>
            </a:endParaRPr>
          </a:p>
        </p:txBody>
      </p:sp>
      <p:sp>
        <p:nvSpPr>
          <p:cNvPr id="22" name="矩形 21"/>
          <p:cNvSpPr/>
          <p:nvPr/>
        </p:nvSpPr>
        <p:spPr>
          <a:xfrm>
            <a:off x="326465" y="190153"/>
            <a:ext cx="433965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九、落实对相关各方的安全生产管理职责</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4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1350"/>
                            </p:stCondLst>
                            <p:childTnLst>
                              <p:par>
                                <p:cTn id="13" presetID="5" presetClass="entr" presetSubtype="10"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checkerboard(across)">
                                      <p:cBhvr>
                                        <p:cTn id="15" dur="500"/>
                                        <p:tgtEl>
                                          <p:spTgt spid="106"/>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Scale>
                                      <p:cBhvr>
                                        <p:cTn id="18" dur="5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121"/>
                                        </p:tgtEl>
                                        <p:attrNameLst>
                                          <p:attrName>ppt_x</p:attrName>
                                          <p:attrName>ppt_y</p:attrName>
                                        </p:attrNameLst>
                                      </p:cBhvr>
                                    </p:animMotion>
                                    <p:animEffect transition="in" filter="fade">
                                      <p:cBhvr>
                                        <p:cTn id="20" dur="500"/>
                                        <p:tgtEl>
                                          <p:spTgt spid="12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up)">
                                      <p:cBhvr>
                                        <p:cTn id="23" dur="250"/>
                                        <p:tgtEl>
                                          <p:spTgt spid="118"/>
                                        </p:tgtEl>
                                      </p:cBhvr>
                                    </p:animEffect>
                                  </p:childTnLst>
                                </p:cTn>
                              </p:par>
                            </p:childTnLst>
                          </p:cTn>
                        </p:par>
                        <p:par>
                          <p:cTn id="24" fill="hold">
                            <p:stCondLst>
                              <p:cond delay="1850"/>
                            </p:stCondLst>
                            <p:childTnLst>
                              <p:par>
                                <p:cTn id="25" presetID="5" presetClass="entr" presetSubtype="1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checkerboard(across)">
                                      <p:cBhvr>
                                        <p:cTn id="27" dur="500"/>
                                        <p:tgtEl>
                                          <p:spTgt spid="109"/>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122"/>
                                        </p:tgtEl>
                                        <p:attrNameLst>
                                          <p:attrName>style.visibility</p:attrName>
                                        </p:attrNameLst>
                                      </p:cBhvr>
                                      <p:to>
                                        <p:strVal val="visible"/>
                                      </p:to>
                                    </p:set>
                                    <p:animScale>
                                      <p:cBhvr>
                                        <p:cTn id="30" dur="5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122"/>
                                        </p:tgtEl>
                                        <p:attrNameLst>
                                          <p:attrName>ppt_x</p:attrName>
                                          <p:attrName>ppt_y</p:attrName>
                                        </p:attrNameLst>
                                      </p:cBhvr>
                                    </p:animMotion>
                                    <p:animEffect transition="in" filter="fade">
                                      <p:cBhvr>
                                        <p:cTn id="32" dur="500"/>
                                        <p:tgtEl>
                                          <p:spTgt spid="122"/>
                                        </p:tgtEl>
                                      </p:cBhvr>
                                    </p:animEffect>
                                  </p:childTnLst>
                                </p:cTn>
                              </p:par>
                            </p:childTnLst>
                          </p:cTn>
                        </p:par>
                        <p:par>
                          <p:cTn id="33" fill="hold">
                            <p:stCondLst>
                              <p:cond delay="2350"/>
                            </p:stCondLst>
                            <p:childTnLst>
                              <p:par>
                                <p:cTn id="34" presetID="22" presetClass="entr" presetSubtype="4" fill="hold" grpId="0" nodeType="after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ipe(down)">
                                      <p:cBhvr>
                                        <p:cTn id="36" dur="250"/>
                                        <p:tgtEl>
                                          <p:spTgt spid="119"/>
                                        </p:tgtEl>
                                      </p:cBhvr>
                                    </p:animEffect>
                                  </p:childTnLst>
                                </p:cTn>
                              </p:par>
                            </p:childTnLst>
                          </p:cTn>
                        </p:par>
                        <p:par>
                          <p:cTn id="37" fill="hold">
                            <p:stCondLst>
                              <p:cond delay="2850"/>
                            </p:stCondLst>
                            <p:childTnLst>
                              <p:par>
                                <p:cTn id="38" presetID="5" presetClass="entr" presetSubtype="10" fill="hold" nodeType="afterEffect">
                                  <p:stCondLst>
                                    <p:cond delay="0"/>
                                  </p:stCondLst>
                                  <p:childTnLst>
                                    <p:set>
                                      <p:cBhvr>
                                        <p:cTn id="39" dur="1" fill="hold">
                                          <p:stCondLst>
                                            <p:cond delay="0"/>
                                          </p:stCondLst>
                                        </p:cTn>
                                        <p:tgtEl>
                                          <p:spTgt spid="112"/>
                                        </p:tgtEl>
                                        <p:attrNameLst>
                                          <p:attrName>style.visibility</p:attrName>
                                        </p:attrNameLst>
                                      </p:cBhvr>
                                      <p:to>
                                        <p:strVal val="visible"/>
                                      </p:to>
                                    </p:set>
                                    <p:animEffect transition="in" filter="checkerboard(across)">
                                      <p:cBhvr>
                                        <p:cTn id="40" dur="500"/>
                                        <p:tgtEl>
                                          <p:spTgt spid="112"/>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23"/>
                                        </p:tgtEl>
                                        <p:attrNameLst>
                                          <p:attrName>style.visibility</p:attrName>
                                        </p:attrNameLst>
                                      </p:cBhvr>
                                      <p:to>
                                        <p:strVal val="visible"/>
                                      </p:to>
                                    </p:set>
                                    <p:animScale>
                                      <p:cBhvr>
                                        <p:cTn id="43" dur="5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23"/>
                                        </p:tgtEl>
                                        <p:attrNameLst>
                                          <p:attrName>ppt_x</p:attrName>
                                          <p:attrName>ppt_y</p:attrName>
                                        </p:attrNameLst>
                                      </p:cBhvr>
                                    </p:animMotion>
                                    <p:animEffect transition="in" filter="fade">
                                      <p:cBhvr>
                                        <p:cTn id="45" dur="500"/>
                                        <p:tgtEl>
                                          <p:spTgt spid="123"/>
                                        </p:tgtEl>
                                      </p:cBhvr>
                                    </p:animEffect>
                                  </p:childTnLst>
                                </p:cTn>
                              </p:par>
                            </p:childTnLst>
                          </p:cTn>
                        </p:par>
                        <p:par>
                          <p:cTn id="46" fill="hold">
                            <p:stCondLst>
                              <p:cond delay="3350"/>
                            </p:stCondLst>
                            <p:childTnLst>
                              <p:par>
                                <p:cTn id="47" presetID="22" presetClass="entr" presetSubtype="4" fill="hold" grpId="0" nodeType="after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ipe(down)">
                                      <p:cBhvr>
                                        <p:cTn id="49" dur="250"/>
                                        <p:tgtEl>
                                          <p:spTgt spid="120"/>
                                        </p:tgtEl>
                                      </p:cBhvr>
                                    </p:animEffect>
                                  </p:childTnLst>
                                </p:cTn>
                              </p:par>
                            </p:childTnLst>
                          </p:cTn>
                        </p:par>
                        <p:par>
                          <p:cTn id="50" fill="hold">
                            <p:stCondLst>
                              <p:cond delay="3850"/>
                            </p:stCondLst>
                            <p:childTnLst>
                              <p:par>
                                <p:cTn id="51" presetID="5" presetClass="entr" presetSubtype="10" fill="hold" nodeType="after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checkerboard(across)">
                                      <p:cBhvr>
                                        <p:cTn id="53" dur="500"/>
                                        <p:tgtEl>
                                          <p:spTgt spid="115"/>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Scale>
                                      <p:cBhvr>
                                        <p:cTn id="56" dur="5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124"/>
                                        </p:tgtEl>
                                        <p:attrNameLst>
                                          <p:attrName>ppt_x</p:attrName>
                                          <p:attrName>ppt_y</p:attrName>
                                        </p:attrNameLst>
                                      </p:cBhvr>
                                    </p:animMotion>
                                    <p:animEffect transition="in" filter="fade">
                                      <p:cBhvr>
                                        <p:cTn id="5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21" grpId="0"/>
      <p:bldP spid="122" grpId="0"/>
      <p:bldP spid="123" grpId="0"/>
      <p:bldP spid="124"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
          <p:cNvGrpSpPr/>
          <p:nvPr/>
        </p:nvGrpSpPr>
        <p:grpSpPr bwMode="auto">
          <a:xfrm>
            <a:off x="2934889" y="1188807"/>
            <a:ext cx="4307949" cy="1029595"/>
            <a:chOff x="0" y="0"/>
            <a:chExt cx="6024562" cy="1439863"/>
          </a:xfrm>
        </p:grpSpPr>
        <p:sp>
          <p:nvSpPr>
            <p:cNvPr id="34" name="AutoShape 37"/>
            <p:cNvSpPr>
              <a:spLocks noChangeArrowheads="1"/>
            </p:cNvSpPr>
            <p:nvPr/>
          </p:nvSpPr>
          <p:spPr bwMode="auto">
            <a:xfrm>
              <a:off x="804862" y="347663"/>
              <a:ext cx="5219700" cy="1079500"/>
            </a:xfrm>
            <a:prstGeom prst="roundRect">
              <a:avLst>
                <a:gd name="adj" fmla="val 0"/>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smtClean="0">
                <a:ln>
                  <a:noFill/>
                </a:ln>
                <a:solidFill>
                  <a:srgbClr val="FFFFFF"/>
                </a:solidFill>
                <a:effectLst/>
                <a:uLnTx/>
                <a:uFillTx/>
              </a:endParaRPr>
            </a:p>
          </p:txBody>
        </p:sp>
        <p:grpSp>
          <p:nvGrpSpPr>
            <p:cNvPr id="35" name="Group 5"/>
            <p:cNvGrpSpPr/>
            <p:nvPr/>
          </p:nvGrpSpPr>
          <p:grpSpPr bwMode="auto">
            <a:xfrm>
              <a:off x="0" y="0"/>
              <a:ext cx="1527175" cy="1439863"/>
              <a:chOff x="0" y="0"/>
              <a:chExt cx="1527175" cy="1439863"/>
            </a:xfrm>
          </p:grpSpPr>
          <p:sp>
            <p:nvSpPr>
              <p:cNvPr id="37" name="AutoShape 42"/>
              <p:cNvSpPr>
                <a:spLocks noChangeArrowheads="1"/>
              </p:cNvSpPr>
              <p:nvPr/>
            </p:nvSpPr>
            <p:spPr bwMode="auto">
              <a:xfrm>
                <a:off x="0" y="0"/>
                <a:ext cx="1527175" cy="1439863"/>
              </a:xfrm>
              <a:prstGeom prst="upArrow">
                <a:avLst>
                  <a:gd name="adj1" fmla="val 70981"/>
                  <a:gd name="adj2" fmla="val 47806"/>
                </a:avLst>
              </a:prstGeom>
              <a:gradFill rotWithShape="0">
                <a:gsLst>
                  <a:gs pos="0">
                    <a:srgbClr val="FF0000"/>
                  </a:gs>
                  <a:gs pos="75000">
                    <a:srgbClr val="C00000"/>
                  </a:gs>
                  <a:gs pos="100000">
                    <a:srgbClr val="C00000"/>
                  </a:gs>
                </a:gsLst>
                <a:lin ang="3000000"/>
              </a:gradFill>
              <a:ln w="12700">
                <a:solidFill>
                  <a:srgbClr val="FFFFFF"/>
                </a:solidFill>
                <a:miter lim="800000"/>
              </a:ln>
              <a:effectLst>
                <a:outerShdw dist="38100" dir="5400000" algn="ctr" rotWithShape="0">
                  <a:srgbClr val="000000">
                    <a:alpha val="37999"/>
                  </a:srgbClr>
                </a:outerShdw>
              </a:effec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nvGrpSpPr>
              <p:cNvPr id="38" name="Group 7"/>
              <p:cNvGrpSpPr/>
              <p:nvPr/>
            </p:nvGrpSpPr>
            <p:grpSpPr bwMode="auto">
              <a:xfrm>
                <a:off x="53276" y="706120"/>
                <a:ext cx="1444752" cy="448558"/>
                <a:chOff x="0" y="0"/>
                <a:chExt cx="1444752" cy="448558"/>
              </a:xfrm>
            </p:grpSpPr>
            <p:pic>
              <p:nvPicPr>
                <p:cNvPr id="39" name="TextBox 7"/>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444752" cy="4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9"/>
                <p:cNvSpPr txBox="1">
                  <a:spLocks noChangeArrowheads="1"/>
                </p:cNvSpPr>
                <p:nvPr/>
              </p:nvSpPr>
              <p:spPr bwMode="auto">
                <a:xfrm>
                  <a:off x="17896" y="18140"/>
                  <a:ext cx="1416304" cy="43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36" name="TextBox 43"/>
            <p:cNvSpPr txBox="1">
              <a:spLocks noChangeArrowheads="1"/>
            </p:cNvSpPr>
            <p:nvPr/>
          </p:nvSpPr>
          <p:spPr bwMode="auto">
            <a:xfrm>
              <a:off x="1668463" y="625475"/>
              <a:ext cx="4317457" cy="47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sz="1600" kern="0" dirty="0" smtClean="0">
                  <a:solidFill>
                    <a:srgbClr val="000000"/>
                  </a:solidFill>
                  <a:latin typeface="微软雅黑" panose="020B0503020204020204" pitchFamily="34" charset="-122"/>
                  <a:ea typeface="微软雅黑" panose="020B0503020204020204" pitchFamily="34" charset="-122"/>
                </a:rPr>
                <a:t>在工作岗位标明安全操作要点</a:t>
              </a:r>
              <a:endParaRPr kumimoji="0" 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41" name="Group 11"/>
          <p:cNvGrpSpPr/>
          <p:nvPr/>
        </p:nvGrpSpPr>
        <p:grpSpPr bwMode="auto">
          <a:xfrm>
            <a:off x="2207814" y="2203970"/>
            <a:ext cx="6650466" cy="1349454"/>
            <a:chOff x="0" y="0"/>
            <a:chExt cx="6751637" cy="1887176"/>
          </a:xfrm>
        </p:grpSpPr>
        <p:sp>
          <p:nvSpPr>
            <p:cNvPr id="42" name="AutoShape 38"/>
            <p:cNvSpPr>
              <a:spLocks noChangeArrowheads="1"/>
            </p:cNvSpPr>
            <p:nvPr/>
          </p:nvSpPr>
          <p:spPr bwMode="auto">
            <a:xfrm>
              <a:off x="812800" y="347663"/>
              <a:ext cx="5938837" cy="1079500"/>
            </a:xfrm>
            <a:prstGeom prst="roundRect">
              <a:avLst>
                <a:gd name="adj" fmla="val 0"/>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smtClean="0">
                <a:ln>
                  <a:noFill/>
                </a:ln>
                <a:solidFill>
                  <a:srgbClr val="FFFFFF"/>
                </a:solidFill>
                <a:effectLst/>
                <a:uLnTx/>
                <a:uFillTx/>
              </a:endParaRPr>
            </a:p>
          </p:txBody>
        </p:sp>
        <p:grpSp>
          <p:nvGrpSpPr>
            <p:cNvPr id="43" name="Group 13"/>
            <p:cNvGrpSpPr/>
            <p:nvPr/>
          </p:nvGrpSpPr>
          <p:grpSpPr bwMode="auto">
            <a:xfrm>
              <a:off x="0" y="0"/>
              <a:ext cx="1527175" cy="1439863"/>
              <a:chOff x="0" y="0"/>
              <a:chExt cx="1527175" cy="1439863"/>
            </a:xfrm>
          </p:grpSpPr>
          <p:sp>
            <p:nvSpPr>
              <p:cNvPr id="45" name="AutoShape 42"/>
              <p:cNvSpPr>
                <a:spLocks noChangeArrowheads="1"/>
              </p:cNvSpPr>
              <p:nvPr/>
            </p:nvSpPr>
            <p:spPr bwMode="auto">
              <a:xfrm>
                <a:off x="0" y="0"/>
                <a:ext cx="1527175" cy="1439863"/>
              </a:xfrm>
              <a:prstGeom prst="upArrow">
                <a:avLst>
                  <a:gd name="adj1" fmla="val 70981"/>
                  <a:gd name="adj2" fmla="val 47806"/>
                </a:avLst>
              </a:prstGeom>
              <a:gradFill rotWithShape="0">
                <a:gsLst>
                  <a:gs pos="0">
                    <a:srgbClr val="FFC000"/>
                  </a:gs>
                  <a:gs pos="75000">
                    <a:srgbClr val="FF0000"/>
                  </a:gs>
                  <a:gs pos="100000">
                    <a:srgbClr val="FF0000"/>
                  </a:gs>
                </a:gsLst>
                <a:lin ang="3000000"/>
              </a:gradFill>
              <a:ln w="12700">
                <a:solidFill>
                  <a:srgbClr val="FFFFFF"/>
                </a:solidFill>
                <a:miter lim="800000"/>
              </a:ln>
              <a:effectLst>
                <a:outerShdw dist="38100" dir="5400000" algn="ctr" rotWithShape="0">
                  <a:srgbClr val="000000">
                    <a:alpha val="37999"/>
                  </a:srgbClr>
                </a:outerShdw>
              </a:effectLst>
            </p:spPr>
            <p:txBody>
              <a:bodyPr anchor="ctr"/>
              <a:lstStyle/>
              <a:p>
                <a:pPr marL="0" marR="0" lvl="0"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nvGrpSpPr>
              <p:cNvPr id="46" name="Group 15"/>
              <p:cNvGrpSpPr/>
              <p:nvPr/>
            </p:nvGrpSpPr>
            <p:grpSpPr bwMode="auto">
              <a:xfrm>
                <a:off x="48831" y="717804"/>
                <a:ext cx="1444752" cy="448195"/>
                <a:chOff x="0" y="0"/>
                <a:chExt cx="1444752" cy="448195"/>
              </a:xfrm>
            </p:grpSpPr>
            <p:pic>
              <p:nvPicPr>
                <p:cNvPr id="47" name="TextBox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4752"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7"/>
                <p:cNvSpPr txBox="1">
                  <a:spLocks noChangeArrowheads="1"/>
                </p:cNvSpPr>
                <p:nvPr/>
              </p:nvSpPr>
              <p:spPr bwMode="auto">
                <a:xfrm>
                  <a:off x="15543" y="17776"/>
                  <a:ext cx="1416304" cy="43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4" name="TextBox 43"/>
            <p:cNvSpPr txBox="1">
              <a:spLocks noChangeArrowheads="1"/>
            </p:cNvSpPr>
            <p:nvPr/>
          </p:nvSpPr>
          <p:spPr bwMode="auto">
            <a:xfrm>
              <a:off x="1363423" y="380715"/>
              <a:ext cx="5356369" cy="150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sz="1600" kern="0" dirty="0" smtClean="0">
                  <a:solidFill>
                    <a:srgbClr val="000000"/>
                  </a:solidFill>
                  <a:latin typeface="微软雅黑" panose="020B0503020204020204" pitchFamily="34" charset="-122"/>
                  <a:ea typeface="微软雅黑" panose="020B0503020204020204" pitchFamily="34" charset="-122"/>
                </a:rPr>
                <a:t>在醒目位置设置公告栏，风险岗位设置公告卡，标明本企业、本岗位主要危险危害因素、后果、事故预防及应急措施、报告电话等内容</a:t>
              </a:r>
              <a:endParaRPr kumimoji="0" 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grpSp>
        <p:nvGrpSpPr>
          <p:cNvPr id="49" name="Group 19"/>
          <p:cNvGrpSpPr/>
          <p:nvPr/>
        </p:nvGrpSpPr>
        <p:grpSpPr bwMode="auto">
          <a:xfrm>
            <a:off x="1479151" y="3226514"/>
            <a:ext cx="5348895" cy="1029595"/>
            <a:chOff x="0" y="0"/>
            <a:chExt cx="7480300" cy="1439863"/>
          </a:xfrm>
        </p:grpSpPr>
        <p:sp>
          <p:nvSpPr>
            <p:cNvPr id="50" name="AutoShape 41"/>
            <p:cNvSpPr>
              <a:spLocks noChangeArrowheads="1"/>
            </p:cNvSpPr>
            <p:nvPr/>
          </p:nvSpPr>
          <p:spPr bwMode="auto">
            <a:xfrm>
              <a:off x="820738" y="347663"/>
              <a:ext cx="6659562" cy="1079500"/>
            </a:xfrm>
            <a:prstGeom prst="roundRect">
              <a:avLst>
                <a:gd name="adj" fmla="val 0"/>
              </a:avLst>
            </a:prstGeom>
            <a:noFill/>
            <a:ln w="19050">
              <a:solidFill>
                <a:srgbClr val="C00000"/>
              </a:solidFill>
              <a:round/>
            </a:ln>
            <a:extLst>
              <a:ext uri="{909E8E84-426E-40DD-AFC4-6F175D3DCCD1}">
                <a14:hiddenFill xmlns:a14="http://schemas.microsoft.com/office/drawing/2010/main">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smtClean="0">
                <a:ln>
                  <a:noFill/>
                </a:ln>
                <a:solidFill>
                  <a:srgbClr val="FFFFFF"/>
                </a:solidFill>
                <a:effectLst/>
                <a:uLnTx/>
                <a:uFillTx/>
              </a:endParaRPr>
            </a:p>
          </p:txBody>
        </p:sp>
        <p:grpSp>
          <p:nvGrpSpPr>
            <p:cNvPr id="51" name="Group 21"/>
            <p:cNvGrpSpPr/>
            <p:nvPr/>
          </p:nvGrpSpPr>
          <p:grpSpPr bwMode="auto">
            <a:xfrm>
              <a:off x="0" y="0"/>
              <a:ext cx="1527175" cy="1439863"/>
              <a:chOff x="0" y="0"/>
              <a:chExt cx="1527175" cy="1439863"/>
            </a:xfrm>
          </p:grpSpPr>
          <p:sp>
            <p:nvSpPr>
              <p:cNvPr id="53" name="AutoShape 42"/>
              <p:cNvSpPr>
                <a:spLocks noChangeArrowheads="1"/>
              </p:cNvSpPr>
              <p:nvPr/>
            </p:nvSpPr>
            <p:spPr bwMode="auto">
              <a:xfrm>
                <a:off x="0" y="0"/>
                <a:ext cx="1527175" cy="1439863"/>
              </a:xfrm>
              <a:prstGeom prst="upArrow">
                <a:avLst>
                  <a:gd name="adj1" fmla="val 70981"/>
                  <a:gd name="adj2" fmla="val 47806"/>
                </a:avLst>
              </a:prstGeom>
              <a:gradFill rotWithShape="0">
                <a:gsLst>
                  <a:gs pos="0">
                    <a:srgbClr val="BFBFBF"/>
                  </a:gs>
                  <a:gs pos="75000">
                    <a:srgbClr val="595959"/>
                  </a:gs>
                  <a:gs pos="100000">
                    <a:srgbClr val="595959"/>
                  </a:gs>
                </a:gsLst>
                <a:lin ang="3000000"/>
              </a:gradFill>
              <a:ln w="3175">
                <a:solidFill>
                  <a:srgbClr val="FFFFFF"/>
                </a:solidFill>
                <a:miter lim="800000"/>
              </a:ln>
              <a:effectLst>
                <a:outerShdw dist="38100" dir="5400000" algn="ctr" rotWithShape="0">
                  <a:srgbClr val="000000">
                    <a:alpha val="37999"/>
                  </a:srgbClr>
                </a:outerShdw>
              </a:effectLst>
            </p:spPr>
            <p:txBody>
              <a:bodyPr anchor="ctr"/>
              <a:lstStyle/>
              <a:p>
                <a:pPr marL="0" marR="0" lvl="2" indent="0" algn="ctr" defTabSz="914400" eaLnBrk="0" fontAlgn="base" latinLnBrk="0" hangingPunct="0">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smtClean="0">
                  <a:ln>
                    <a:noFill/>
                  </a:ln>
                  <a:solidFill>
                    <a:srgbClr val="000000"/>
                  </a:solidFill>
                  <a:effectLst/>
                  <a:uLnTx/>
                  <a:uFillTx/>
                  <a:latin typeface="Arial" panose="020B0604020202020204" pitchFamily="34" charset="0"/>
                </a:endParaRPr>
              </a:p>
            </p:txBody>
          </p:sp>
          <p:grpSp>
            <p:nvGrpSpPr>
              <p:cNvPr id="54" name="Group 23"/>
              <p:cNvGrpSpPr/>
              <p:nvPr/>
            </p:nvGrpSpPr>
            <p:grpSpPr bwMode="auto">
              <a:xfrm>
                <a:off x="52070" y="729488"/>
                <a:ext cx="1444752" cy="447825"/>
                <a:chOff x="0" y="0"/>
                <a:chExt cx="1444752" cy="447825"/>
              </a:xfrm>
            </p:grpSpPr>
            <p:pic>
              <p:nvPicPr>
                <p:cNvPr id="55" name="TextBox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4752"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25"/>
                <p:cNvSpPr txBox="1">
                  <a:spLocks noChangeArrowheads="1"/>
                </p:cNvSpPr>
                <p:nvPr/>
              </p:nvSpPr>
              <p:spPr bwMode="auto">
                <a:xfrm>
                  <a:off x="19126" y="17407"/>
                  <a:ext cx="1416304" cy="43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kumimoji="0" lang="en-US" altLang="zh-CN"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52" name="TextBox 43"/>
            <p:cNvSpPr txBox="1">
              <a:spLocks noChangeArrowheads="1"/>
            </p:cNvSpPr>
            <p:nvPr/>
          </p:nvSpPr>
          <p:spPr bwMode="auto">
            <a:xfrm>
              <a:off x="1765300" y="503690"/>
              <a:ext cx="5257391" cy="81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sz="1600" kern="0" dirty="0" smtClean="0">
                  <a:solidFill>
                    <a:srgbClr val="000000"/>
                  </a:solidFill>
                  <a:latin typeface="微软雅黑" panose="020B0503020204020204" pitchFamily="34" charset="-122"/>
                  <a:ea typeface="微软雅黑" panose="020B0503020204020204" pitchFamily="34" charset="-122"/>
                </a:rPr>
                <a:t>教育和督促从业人员严格执行安全生产规章制度和安全操作规程</a:t>
              </a:r>
              <a:endParaRPr kumimoji="0" lang="en-US" sz="16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sp>
        <p:nvSpPr>
          <p:cNvPr id="27" name="矩形 26"/>
          <p:cNvSpPr/>
          <p:nvPr/>
        </p:nvSpPr>
        <p:spPr>
          <a:xfrm>
            <a:off x="326465" y="190153"/>
            <a:ext cx="4570482"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十、履行向从业人员告知和教育、督促义务</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advClick="0" advTm="3500">
        <p14:switch dir="r"/>
      </p:transition>
    </mc:Choice>
    <mc:Fallback>
      <p:transition spd="med" advClick="0" advTm="3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1399"/>
                            </p:stCondLst>
                            <p:childTnLst>
                              <p:par>
                                <p:cTn id="13" presetID="42"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1000" fill="hold"/>
                                        <p:tgtEl>
                                          <p:spTgt spid="4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6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68452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83768" y="1264720"/>
            <a:ext cx="3907055" cy="2960894"/>
            <a:chOff x="2588507" y="1383995"/>
            <a:chExt cx="3907055" cy="2960894"/>
          </a:xfrm>
        </p:grpSpPr>
        <p:sp>
          <p:nvSpPr>
            <p:cNvPr id="5" name="Freeform 2"/>
            <p:cNvSpPr/>
            <p:nvPr/>
          </p:nvSpPr>
          <p:spPr bwMode="blackWhite">
            <a:xfrm>
              <a:off x="3884379" y="1784073"/>
              <a:ext cx="1248896" cy="256081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gradFill>
              <a:gsLst>
                <a:gs pos="1667">
                  <a:srgbClr val="FF0000"/>
                </a:gs>
                <a:gs pos="51000">
                  <a:srgbClr val="C00000"/>
                </a:gs>
                <a:gs pos="100000">
                  <a:srgbClr val="9A000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Freeform 3"/>
            <p:cNvSpPr/>
            <p:nvPr/>
          </p:nvSpPr>
          <p:spPr bwMode="blackWhite">
            <a:xfrm>
              <a:off x="3085798" y="1383995"/>
              <a:ext cx="2946490" cy="110466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gradFill>
              <a:gsLst>
                <a:gs pos="1667">
                  <a:srgbClr val="FF0000"/>
                </a:gs>
                <a:gs pos="51000">
                  <a:srgbClr val="C00000"/>
                </a:gs>
                <a:gs pos="100000">
                  <a:srgbClr val="9A000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93296" tIns="46648" rIns="93296" bIns="46648" anchor="ctr"/>
            <a:lstStyle/>
            <a:p>
              <a:pPr>
                <a:lnSpc>
                  <a:spcPct val="120000"/>
                </a:lnSpc>
              </a:pPr>
              <a:endParaRPr lang="zh-CN" altLang="en-US" sz="4100" b="1" kern="0">
                <a:solidFill>
                  <a:sysClr val="window" lastClr="FFFFFF"/>
                </a:solidFill>
                <a:latin typeface="微软雅黑" panose="020B0503020204020204" pitchFamily="34" charset="-122"/>
                <a:ea typeface="微软雅黑" panose="020B0503020204020204" pitchFamily="34" charset="-122"/>
              </a:endParaRPr>
            </a:p>
          </p:txBody>
        </p:sp>
        <p:sp>
          <p:nvSpPr>
            <p:cNvPr id="7" name="Oval 4"/>
            <p:cNvSpPr>
              <a:spLocks noChangeArrowheads="1"/>
            </p:cNvSpPr>
            <p:nvPr/>
          </p:nvSpPr>
          <p:spPr bwMode="blackWhite">
            <a:xfrm>
              <a:off x="4431885" y="1748438"/>
              <a:ext cx="153884" cy="149017"/>
            </a:xfrm>
            <a:prstGeom prst="ellipse">
              <a:avLst/>
            </a:prstGeom>
            <a:gradFill>
              <a:gsLst>
                <a:gs pos="0">
                  <a:schemeClr val="bg1"/>
                </a:gs>
                <a:gs pos="100000">
                  <a:srgbClr val="00B0F0"/>
                </a:gs>
              </a:gsLst>
              <a:lin ang="5400000" scaled="0"/>
            </a:gra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Line 5"/>
            <p:cNvSpPr>
              <a:spLocks noChangeShapeType="1"/>
            </p:cNvSpPr>
            <p:nvPr/>
          </p:nvSpPr>
          <p:spPr bwMode="blackWhite">
            <a:xfrm>
              <a:off x="5933477" y="1523293"/>
              <a:ext cx="529688" cy="127150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blackWhite">
            <a:xfrm>
              <a:off x="5922138" y="1523293"/>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blackWhite">
            <a:xfrm flipH="1">
              <a:off x="5363293" y="1526533"/>
              <a:ext cx="552366" cy="1231006"/>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1" name="Freeform 8"/>
            <p:cNvSpPr/>
            <p:nvPr/>
          </p:nvSpPr>
          <p:spPr bwMode="blackWhite">
            <a:xfrm>
              <a:off x="5296880" y="2765639"/>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000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2" name="Line 9"/>
            <p:cNvSpPr>
              <a:spLocks noChangeShapeType="1"/>
            </p:cNvSpPr>
            <p:nvPr/>
          </p:nvSpPr>
          <p:spPr bwMode="blackWhite">
            <a:xfrm>
              <a:off x="3223484" y="2435210"/>
              <a:ext cx="529687" cy="1269880"/>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blackWhite">
            <a:xfrm>
              <a:off x="3215384" y="2435210"/>
              <a:ext cx="0" cy="1263401"/>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blackWhite">
            <a:xfrm flipH="1">
              <a:off x="2646821" y="2436829"/>
              <a:ext cx="560465" cy="1239105"/>
            </a:xfrm>
            <a:prstGeom prst="lin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5" name="Freeform 12"/>
            <p:cNvSpPr/>
            <p:nvPr/>
          </p:nvSpPr>
          <p:spPr bwMode="blackWhite">
            <a:xfrm>
              <a:off x="2588507" y="3675935"/>
              <a:ext cx="1198682" cy="385499"/>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FF660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grpSp>
      <p:sp>
        <p:nvSpPr>
          <p:cNvPr id="16" name="TextBox 53"/>
          <p:cNvSpPr txBox="1">
            <a:spLocks noChangeArrowheads="1"/>
          </p:cNvSpPr>
          <p:nvPr/>
        </p:nvSpPr>
        <p:spPr bwMode="auto">
          <a:xfrm>
            <a:off x="58056" y="2428874"/>
            <a:ext cx="3357554" cy="3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algn="r" defTabSz="932815" fontAlgn="auto">
              <a:spcBef>
                <a:spcPts val="0"/>
              </a:spcBef>
              <a:spcAft>
                <a:spcPts val="0"/>
              </a:spcAft>
              <a:defRPr sz="1600" b="1">
                <a:solidFill>
                  <a:schemeClr val="bg1"/>
                </a:solidFill>
                <a:latin typeface="微软雅黑" panose="020B0503020204020204" pitchFamily="34" charset="-122"/>
                <a:ea typeface="微软雅黑" panose="020B0503020204020204" pitchFamily="34" charset="-122"/>
                <a:cs typeface="宋体" panose="02010600030101010101" pitchFamily="2" charset="-122"/>
              </a:defRPr>
            </a:lvl1pPr>
          </a:lstStyle>
          <a:p>
            <a:pPr lvl="0" algn="l">
              <a:defRPr/>
            </a:pPr>
            <a:r>
              <a:rPr lang="zh-CN" altLang="en-US" sz="1800" kern="0" dirty="0" smtClean="0">
                <a:solidFill>
                  <a:srgbClr val="C00000"/>
                </a:solidFill>
              </a:rPr>
              <a:t>爆破、吊装及其他危险作业</a:t>
            </a:r>
            <a:endParaRPr kumimoji="0" lang="zh-CN" altLang="en-US" sz="18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479118" y="2786244"/>
            <a:ext cx="1949742" cy="1079092"/>
          </a:xfrm>
          <a:prstGeom prst="rect">
            <a:avLst/>
          </a:prstGeom>
          <a:noFill/>
        </p:spPr>
        <p:txBody>
          <a:bodyPr vert="horz" wrap="square" lIns="93296" tIns="46648" rIns="93296" bIns="46648" numCol="1" anchor="t" anchorCtr="0" compatLnSpc="1">
            <a:spAutoFit/>
          </a:bodyPr>
          <a:lstStyle/>
          <a:p>
            <a:pPr defTabSz="932815">
              <a:defRPr/>
            </a:pPr>
            <a:r>
              <a:rPr lang="zh-CN" altLang="en-US" sz="1600" dirty="0" smtClean="0">
                <a:latin typeface="微软雅黑" panose="020B0503020204020204" pitchFamily="34" charset="-122"/>
                <a:ea typeface="微软雅黑" panose="020B0503020204020204" pitchFamily="34" charset="-122"/>
              </a:rPr>
              <a:t>安排专门人员进行现场安全管理，确保操作规程的遵守和安全措施的落实</a:t>
            </a:r>
            <a:endParaRPr lang="zh-CN" altLang="en-US" sz="1600" dirty="0">
              <a:latin typeface="微软雅黑" panose="020B0503020204020204" pitchFamily="34" charset="-122"/>
              <a:ea typeface="微软雅黑" panose="020B0503020204020204" pitchFamily="34" charset="-122"/>
            </a:endParaRPr>
          </a:p>
        </p:txBody>
      </p:sp>
      <p:sp>
        <p:nvSpPr>
          <p:cNvPr id="18" name="TextBox 53"/>
          <p:cNvSpPr txBox="1">
            <a:spLocks noChangeArrowheads="1"/>
          </p:cNvSpPr>
          <p:nvPr/>
        </p:nvSpPr>
        <p:spPr bwMode="auto">
          <a:xfrm>
            <a:off x="6191504" y="2129028"/>
            <a:ext cx="2143140" cy="3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r" defTabSz="932815"/>
            <a:r>
              <a:rPr lang="zh-CN" altLang="en-US" b="1" dirty="0" smtClean="0">
                <a:solidFill>
                  <a:srgbClr val="C00000"/>
                </a:solidFill>
                <a:latin typeface="微软雅黑" panose="020B0503020204020204" pitchFamily="34" charset="-122"/>
                <a:ea typeface="微软雅黑" panose="020B0503020204020204" pitchFamily="34" charset="-122"/>
                <a:cs typeface="宋体" panose="02010600030101010101" pitchFamily="2" charset="-122"/>
              </a:rPr>
              <a:t>八大危险作业</a:t>
            </a:r>
            <a:endParaRPr lang="zh-CN" altLang="en-US" dirty="0">
              <a:solidFill>
                <a:srgbClr val="C00000"/>
              </a:solidFill>
              <a:latin typeface="Arial" panose="020B0604020202020204" pitchFamily="34" charset="0"/>
              <a:ea typeface="微软雅黑" panose="020B0503020204020204" pitchFamily="34" charset="-122"/>
              <a:cs typeface="宋体" panose="02010600030101010101" pitchFamily="2" charset="-122"/>
            </a:endParaRPr>
          </a:p>
        </p:txBody>
      </p:sp>
      <p:sp>
        <p:nvSpPr>
          <p:cNvPr id="19" name="TextBox 18"/>
          <p:cNvSpPr txBox="1"/>
          <p:nvPr/>
        </p:nvSpPr>
        <p:spPr bwMode="auto">
          <a:xfrm>
            <a:off x="6786578" y="2500312"/>
            <a:ext cx="2071702" cy="832871"/>
          </a:xfrm>
          <a:prstGeom prst="rect">
            <a:avLst/>
          </a:prstGeom>
          <a:noFill/>
        </p:spPr>
        <p:txBody>
          <a:bodyPr vert="horz" wrap="square" lIns="93296" tIns="46648" rIns="93296" bIns="46648" numCol="1" anchor="t" anchorCtr="0" compatLnSpc="1">
            <a:spAutoFit/>
          </a:bodyPr>
          <a:lstStyle/>
          <a:p>
            <a:pPr defTabSz="932815">
              <a:defRPr/>
            </a:pPr>
            <a:r>
              <a:rPr lang="zh-CN" altLang="en-US" sz="1600" dirty="0" smtClean="0">
                <a:latin typeface="微软雅黑" panose="020B0503020204020204" pitchFamily="34" charset="-122"/>
                <a:ea typeface="微软雅黑" panose="020B0503020204020204" pitchFamily="34" charset="-122"/>
              </a:rPr>
              <a:t>符合</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化学品生产单位特殊作业安全规范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GB30871-2014</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20" name="Picture 12" descr="S11_Rafa"/>
          <p:cNvPicPr>
            <a:picLocks noChangeAspect="1" noChangeArrowheads="1"/>
          </p:cNvPicPr>
          <p:nvPr/>
        </p:nvPicPr>
        <p:blipFill>
          <a:blip r:embed="rId1">
            <a:extLst>
              <a:ext uri="{28A0092B-C50C-407E-A947-70E740481C1C}">
                <a14:useLocalDpi xmlns:a14="http://schemas.microsoft.com/office/drawing/2010/main" val="0"/>
              </a:ext>
            </a:extLst>
          </a:blip>
          <a:srcRect l="61250" t="17223" r="31250" b="72961"/>
          <a:stretch>
            <a:fillRect/>
          </a:stretch>
        </p:blipFill>
        <p:spPr bwMode="auto">
          <a:xfrm>
            <a:off x="1236623" y="1768776"/>
            <a:ext cx="685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S11_Rafa"/>
          <p:cNvPicPr>
            <a:picLocks noChangeAspect="1" noChangeArrowheads="1"/>
          </p:cNvPicPr>
          <p:nvPr/>
        </p:nvPicPr>
        <p:blipFill>
          <a:blip r:embed="rId1">
            <a:extLst>
              <a:ext uri="{28A0092B-C50C-407E-A947-70E740481C1C}">
                <a14:useLocalDpi xmlns:a14="http://schemas.microsoft.com/office/drawing/2010/main" val="0"/>
              </a:ext>
            </a:extLst>
          </a:blip>
          <a:srcRect l="74445" t="17223" r="17778" b="72592"/>
          <a:stretch>
            <a:fillRect/>
          </a:stretch>
        </p:blipFill>
        <p:spPr bwMode="auto">
          <a:xfrm>
            <a:off x="7006803" y="1336728"/>
            <a:ext cx="711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326465" y="190153"/>
            <a:ext cx="4801314"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十一、落实危险作业（活动）的安全管理措施</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9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par>
                          <p:cTn id="12" fill="hold">
                            <p:stCondLst>
                              <p:cond delay="1450"/>
                            </p:stCondLst>
                            <p:childTnLst>
                              <p:par>
                                <p:cTn id="13" presetID="5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2450"/>
                            </p:stCondLst>
                            <p:childTnLst>
                              <p:par>
                                <p:cTn id="19" presetID="1"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35" presetClass="emph" presetSubtype="0" repeatCount="5000" fill="hold" nodeType="withEffect">
                                  <p:stCondLst>
                                    <p:cond delay="0"/>
                                  </p:stCondLst>
                                  <p:childTnLst>
                                    <p:anim calcmode="discrete" valueType="str">
                                      <p:cBhvr>
                                        <p:cTn id="22" dur="100" fill="hold"/>
                                        <p:tgtEl>
                                          <p:spTgt spid="20"/>
                                        </p:tgtEl>
                                        <p:attrNameLst>
                                          <p:attrName>style.visibility</p:attrName>
                                        </p:attrNameLst>
                                      </p:cBhvr>
                                      <p:tavLst>
                                        <p:tav tm="0">
                                          <p:val>
                                            <p:strVal val="hidden"/>
                                          </p:val>
                                        </p:tav>
                                        <p:tav tm="50000">
                                          <p:val>
                                            <p:strVal val="visible"/>
                                          </p:val>
                                        </p:tav>
                                      </p:tavLst>
                                    </p:anim>
                                  </p:childTnLst>
                                </p:cTn>
                              </p:par>
                            </p:childTnLst>
                          </p:cTn>
                        </p:par>
                        <p:par>
                          <p:cTn id="23" fill="hold">
                            <p:stCondLst>
                              <p:cond delay="245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35" presetClass="emph" presetSubtype="0" repeatCount="5000" fill="hold" nodeType="withEffect">
                                  <p:stCondLst>
                                    <p:cond delay="0"/>
                                  </p:stCondLst>
                                  <p:childTnLst>
                                    <p:anim calcmode="discrete" valueType="str">
                                      <p:cBhvr>
                                        <p:cTn id="27" dur="100" fill="hold"/>
                                        <p:tgtEl>
                                          <p:spTgt spid="21"/>
                                        </p:tgtEl>
                                        <p:attrNameLst>
                                          <p:attrName>style.visibility</p:attrName>
                                        </p:attrNameLst>
                                      </p:cBhvr>
                                      <p:tavLst>
                                        <p:tav tm="0">
                                          <p:val>
                                            <p:strVal val="hidden"/>
                                          </p:val>
                                        </p:tav>
                                        <p:tav tm="50000">
                                          <p:val>
                                            <p:strVal val="visible"/>
                                          </p:val>
                                        </p:tav>
                                      </p:tavLst>
                                    </p:anim>
                                  </p:childTnLst>
                                </p:cTn>
                              </p:par>
                            </p:childTnLst>
                          </p:cTn>
                        </p:par>
                        <p:par>
                          <p:cTn id="28" fill="hold">
                            <p:stCondLst>
                              <p:cond delay="245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2950"/>
                            </p:stCondLst>
                            <p:childTnLst>
                              <p:par>
                                <p:cTn id="38" presetID="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6465" y="190153"/>
            <a:ext cx="318548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十二、组织安全生产培训教育</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a:off x="6609921" y="3782730"/>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48018" y="5005933"/>
            <a:ext cx="12914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173274" y="3800462"/>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173275" y="2428228"/>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042222" y="1382919"/>
            <a:ext cx="1041574" cy="262891"/>
            <a:chOff x="4470269" y="1661160"/>
            <a:chExt cx="1290451" cy="262890"/>
          </a:xfrm>
        </p:grpSpPr>
        <p:cxnSp>
          <p:nvCxnSpPr>
            <p:cNvPr id="39" name="直接连接符 3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5421794" y="1901181"/>
            <a:ext cx="1203960" cy="1051561"/>
            <a:chOff x="6842760" y="2637270"/>
            <a:chExt cx="1203960" cy="1051560"/>
          </a:xfrm>
          <a:solidFill>
            <a:srgbClr val="FF6600"/>
          </a:solidFill>
        </p:grpSpPr>
        <p:sp>
          <p:nvSpPr>
            <p:cNvPr id="42" name="六边形 41"/>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61"/>
            <p:cNvSpPr txBox="1"/>
            <p:nvPr/>
          </p:nvSpPr>
          <p:spPr>
            <a:xfrm>
              <a:off x="7024263" y="2809107"/>
              <a:ext cx="820724" cy="707886"/>
            </a:xfrm>
            <a:prstGeom prst="rect">
              <a:avLst/>
            </a:prstGeom>
            <a:grp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组合 43"/>
          <p:cNvGrpSpPr/>
          <p:nvPr/>
        </p:nvGrpSpPr>
        <p:grpSpPr>
          <a:xfrm>
            <a:off x="4104886" y="1142990"/>
            <a:ext cx="1203960" cy="1051563"/>
            <a:chOff x="5525852" y="1879080"/>
            <a:chExt cx="1203960" cy="1051560"/>
          </a:xfrm>
          <a:solidFill>
            <a:srgbClr val="FF6600"/>
          </a:solidFill>
        </p:grpSpPr>
        <p:sp>
          <p:nvSpPr>
            <p:cNvPr id="45" name="六边形 44"/>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64"/>
            <p:cNvSpPr txBox="1"/>
            <p:nvPr/>
          </p:nvSpPr>
          <p:spPr>
            <a:xfrm>
              <a:off x="5686669" y="1989362"/>
              <a:ext cx="882327" cy="763092"/>
            </a:xfrm>
            <a:prstGeom prst="rect">
              <a:avLst/>
            </a:prstGeom>
            <a:grp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8" name="六边形 47"/>
          <p:cNvSpPr/>
          <p:nvPr/>
        </p:nvSpPr>
        <p:spPr>
          <a:xfrm>
            <a:off x="5405962" y="3256950"/>
            <a:ext cx="1203960" cy="1051563"/>
          </a:xfrm>
          <a:prstGeom prst="hexag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p:nvPr/>
        </p:nvGrpSpPr>
        <p:grpSpPr>
          <a:xfrm>
            <a:off x="2785271" y="3272783"/>
            <a:ext cx="1203960" cy="1051563"/>
            <a:chOff x="4206240" y="4008870"/>
            <a:chExt cx="1203960" cy="1051560"/>
          </a:xfrm>
          <a:solidFill>
            <a:srgbClr val="FF6600"/>
          </a:solidFill>
        </p:grpSpPr>
        <p:sp>
          <p:nvSpPr>
            <p:cNvPr id="51" name="六边形 50"/>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2" name="文本框 70"/>
            <p:cNvSpPr txBox="1"/>
            <p:nvPr/>
          </p:nvSpPr>
          <p:spPr>
            <a:xfrm>
              <a:off x="4397857" y="4119152"/>
              <a:ext cx="820725" cy="763092"/>
            </a:xfrm>
            <a:prstGeom prst="rect">
              <a:avLst/>
            </a:prstGeom>
            <a:grp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3" name="组合 52"/>
          <p:cNvGrpSpPr/>
          <p:nvPr/>
        </p:nvGrpSpPr>
        <p:grpSpPr>
          <a:xfrm>
            <a:off x="2785271" y="1901181"/>
            <a:ext cx="1203960" cy="1051561"/>
            <a:chOff x="4206240" y="2637270"/>
            <a:chExt cx="1203960" cy="1051560"/>
          </a:xfrm>
          <a:solidFill>
            <a:schemeClr val="accent2">
              <a:lumMod val="75000"/>
            </a:schemeClr>
          </a:solidFill>
        </p:grpSpPr>
        <p:sp>
          <p:nvSpPr>
            <p:cNvPr id="54" name="六边形 53"/>
            <p:cNvSpPr/>
            <p:nvPr/>
          </p:nvSpPr>
          <p:spPr>
            <a:xfrm>
              <a:off x="4206240" y="2637270"/>
              <a:ext cx="1203960" cy="1051560"/>
            </a:xfrm>
            <a:prstGeom prst="hexag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5"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6" name="组合 55"/>
          <p:cNvGrpSpPr/>
          <p:nvPr/>
        </p:nvGrpSpPr>
        <p:grpSpPr>
          <a:xfrm>
            <a:off x="4104886" y="3962986"/>
            <a:ext cx="1203960" cy="1051561"/>
            <a:chOff x="5525852" y="4683240"/>
            <a:chExt cx="1203960" cy="1051560"/>
          </a:xfrm>
          <a:solidFill>
            <a:srgbClr val="FF6600"/>
          </a:solidFill>
        </p:grpSpPr>
        <p:sp>
          <p:nvSpPr>
            <p:cNvPr id="57" name="六边形 56"/>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76"/>
            <p:cNvSpPr txBox="1"/>
            <p:nvPr/>
          </p:nvSpPr>
          <p:spPr>
            <a:xfrm>
              <a:off x="5693281" y="4855077"/>
              <a:ext cx="820724" cy="707886"/>
            </a:xfrm>
            <a:prstGeom prst="rect">
              <a:avLst/>
            </a:prstGeom>
            <a:grp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9" name="矩形 58"/>
          <p:cNvSpPr/>
          <p:nvPr/>
        </p:nvSpPr>
        <p:spPr>
          <a:xfrm>
            <a:off x="73304" y="1202586"/>
            <a:ext cx="3057229" cy="338546"/>
          </a:xfrm>
          <a:prstGeom prst="rect">
            <a:avLst/>
          </a:prstGeom>
        </p:spPr>
        <p:txBody>
          <a:bodyPr wrap="none" lIns="91431" tIns="45716" rIns="91431" bIns="45716">
            <a:spAutoFit/>
          </a:bodyPr>
          <a:lstStyle/>
          <a:p>
            <a:pPr algn="r"/>
            <a:r>
              <a:rPr lang="zh-CN" altLang="en-US" sz="1600" dirty="0" smtClean="0">
                <a:latin typeface="微软雅黑" panose="020B0503020204020204" pitchFamily="34" charset="-122"/>
                <a:ea typeface="微软雅黑" panose="020B0503020204020204" pitchFamily="34" charset="-122"/>
              </a:rPr>
              <a:t>企业主要负责人和安全管理人员</a:t>
            </a:r>
            <a:endParaRPr lang="en-US" altLang="zh-CN" sz="1600" dirty="0">
              <a:latin typeface="微软雅黑" panose="020B0503020204020204" pitchFamily="34" charset="-122"/>
              <a:ea typeface="微软雅黑" panose="020B0503020204020204" pitchFamily="34" charset="-122"/>
            </a:endParaRPr>
          </a:p>
        </p:txBody>
      </p:sp>
      <p:sp>
        <p:nvSpPr>
          <p:cNvPr id="61" name="矩形 60"/>
          <p:cNvSpPr/>
          <p:nvPr/>
        </p:nvSpPr>
        <p:spPr>
          <a:xfrm>
            <a:off x="0" y="2071684"/>
            <a:ext cx="2286016" cy="584767"/>
          </a:xfrm>
          <a:prstGeom prst="rect">
            <a:avLst/>
          </a:prstGeom>
        </p:spPr>
        <p:txBody>
          <a:bodyPr wrap="square" lIns="91431" tIns="45716" rIns="91431" bIns="45716">
            <a:spAutoFit/>
          </a:bodyPr>
          <a:lstStyle/>
          <a:p>
            <a:r>
              <a:rPr lang="zh-CN" altLang="en-US" sz="1600" dirty="0" smtClean="0">
                <a:latin typeface="微软雅黑" panose="020B0503020204020204" pitchFamily="34" charset="-122"/>
                <a:ea typeface="微软雅黑" panose="020B0503020204020204" pitchFamily="34" charset="-122"/>
              </a:rPr>
              <a:t>采用新工艺、新技术、新材料或者使用新设备</a:t>
            </a:r>
            <a:endParaRPr lang="en-US" altLang="zh-CN" sz="1600" dirty="0">
              <a:latin typeface="微软雅黑" panose="020B0503020204020204" pitchFamily="34" charset="-122"/>
              <a:ea typeface="微软雅黑" panose="020B0503020204020204" pitchFamily="34" charset="-122"/>
            </a:endParaRPr>
          </a:p>
        </p:txBody>
      </p:sp>
      <p:sp>
        <p:nvSpPr>
          <p:cNvPr id="63" name="矩形 62"/>
          <p:cNvSpPr/>
          <p:nvPr/>
        </p:nvSpPr>
        <p:spPr>
          <a:xfrm>
            <a:off x="285719" y="3435519"/>
            <a:ext cx="2214579" cy="584767"/>
          </a:xfrm>
          <a:prstGeom prst="rect">
            <a:avLst/>
          </a:prstGeom>
        </p:spPr>
        <p:txBody>
          <a:bodyPr wrap="square" lIns="91431" tIns="45716" rIns="91431" bIns="45716">
            <a:spAutoFit/>
          </a:bodyPr>
          <a:lstStyle/>
          <a:p>
            <a:r>
              <a:rPr lang="zh-CN" altLang="en-US" sz="1600" dirty="0" smtClean="0">
                <a:latin typeface="微软雅黑" panose="020B0503020204020204" pitchFamily="34" charset="-122"/>
                <a:ea typeface="微软雅黑" panose="020B0503020204020204" pitchFamily="34" charset="-122"/>
              </a:rPr>
              <a:t>接受中等职业学校、高等学校学生实习</a:t>
            </a:r>
            <a:endParaRPr lang="en-US" altLang="zh-CN" sz="1600" dirty="0">
              <a:latin typeface="微软雅黑" panose="020B0503020204020204" pitchFamily="34" charset="-122"/>
              <a:ea typeface="微软雅黑" panose="020B0503020204020204" pitchFamily="34" charset="-122"/>
            </a:endParaRPr>
          </a:p>
        </p:txBody>
      </p:sp>
      <p:sp>
        <p:nvSpPr>
          <p:cNvPr id="65" name="矩形 64"/>
          <p:cNvSpPr/>
          <p:nvPr/>
        </p:nvSpPr>
        <p:spPr>
          <a:xfrm>
            <a:off x="6684980" y="1424672"/>
            <a:ext cx="2571768" cy="1569652"/>
          </a:xfrm>
          <a:prstGeom prst="rect">
            <a:avLst/>
          </a:prstGeom>
        </p:spPr>
        <p:txBody>
          <a:bodyPr wrap="square" lIns="91431" tIns="45716" rIns="91431" bIns="45716">
            <a:spAutoFit/>
          </a:bodyPr>
          <a:lstStyle/>
          <a:p>
            <a:pPr algn="r"/>
            <a:endParaRPr lang="zh-CN" altLang="en-US"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危险物品生产、经营、储存单位以及金属冶炼、建筑施工、道路运输企业的主要负责人、安全管理人员</a:t>
            </a:r>
            <a:endParaRPr lang="en-US" altLang="zh-CN" sz="1600" dirty="0">
              <a:latin typeface="微软雅黑" panose="020B0503020204020204" pitchFamily="34" charset="-122"/>
              <a:ea typeface="微软雅黑" panose="020B0503020204020204" pitchFamily="34" charset="-122"/>
            </a:endParaRPr>
          </a:p>
        </p:txBody>
      </p:sp>
      <p:sp>
        <p:nvSpPr>
          <p:cNvPr id="68" name="矩形 47"/>
          <p:cNvSpPr>
            <a:spLocks noChangeArrowheads="1"/>
          </p:cNvSpPr>
          <p:nvPr/>
        </p:nvSpPr>
        <p:spPr bwMode="auto">
          <a:xfrm>
            <a:off x="7302803" y="3368831"/>
            <a:ext cx="1841197" cy="9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600" dirty="0" smtClean="0">
                <a:sym typeface="微软雅黑" panose="020B0503020204020204" pitchFamily="34" charset="-122"/>
              </a:rPr>
              <a:t>未经教育和培训合格的从业人员，不得安排上岗作业</a:t>
            </a:r>
            <a:endParaRPr lang="zh-CN" altLang="en-US" sz="1600" dirty="0">
              <a:sym typeface="微软雅黑" panose="020B0503020204020204" pitchFamily="34" charset="-122"/>
            </a:endParaRPr>
          </a:p>
        </p:txBody>
      </p:sp>
      <p:sp>
        <p:nvSpPr>
          <p:cNvPr id="69" name="矩形 68"/>
          <p:cNvSpPr/>
          <p:nvPr/>
        </p:nvSpPr>
        <p:spPr>
          <a:xfrm>
            <a:off x="6429388" y="4728516"/>
            <a:ext cx="1826123" cy="338546"/>
          </a:xfrm>
          <a:prstGeom prst="rect">
            <a:avLst/>
          </a:prstGeom>
        </p:spPr>
        <p:txBody>
          <a:bodyPr wrap="none" lIns="91431" tIns="45716" rIns="91431" bIns="45716">
            <a:spAutoFit/>
          </a:bodyPr>
          <a:lstStyle/>
          <a:p>
            <a:pPr algn="r"/>
            <a:r>
              <a:rPr lang="zh-CN" altLang="en-US" sz="1600" dirty="0" smtClean="0">
                <a:latin typeface="微软雅黑" panose="020B0503020204020204" pitchFamily="34" charset="-122"/>
                <a:ea typeface="微软雅黑" panose="020B0503020204020204" pitchFamily="34" charset="-122"/>
              </a:rPr>
              <a:t>使用被派遣劳动者</a:t>
            </a:r>
            <a:endParaRPr lang="en-US" altLang="zh-CN" sz="1600" dirty="0">
              <a:latin typeface="微软雅黑" panose="020B0503020204020204" pitchFamily="34" charset="-122"/>
              <a:ea typeface="微软雅黑" panose="020B0503020204020204" pitchFamily="34" charset="-122"/>
            </a:endParaRPr>
          </a:p>
        </p:txBody>
      </p:sp>
      <p:grpSp>
        <p:nvGrpSpPr>
          <p:cNvPr id="71" name="组合 70"/>
          <p:cNvGrpSpPr/>
          <p:nvPr/>
        </p:nvGrpSpPr>
        <p:grpSpPr>
          <a:xfrm flipH="1">
            <a:off x="6353638" y="1652200"/>
            <a:ext cx="884112" cy="262891"/>
            <a:chOff x="4255294" y="1661160"/>
            <a:chExt cx="1505426" cy="262890"/>
          </a:xfrm>
        </p:grpSpPr>
        <p:cxnSp>
          <p:nvCxnSpPr>
            <p:cNvPr id="72" name="直接连接符 7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3763344" y="2289075"/>
            <a:ext cx="1887055" cy="1592580"/>
            <a:chOff x="5927099" y="3207123"/>
            <a:chExt cx="1887055" cy="1592580"/>
          </a:xfrm>
          <a:solidFill>
            <a:schemeClr val="accent3">
              <a:lumMod val="75000"/>
            </a:schemeClr>
          </a:solidFill>
        </p:grpSpPr>
        <p:sp>
          <p:nvSpPr>
            <p:cNvPr id="75" name="六边形 74"/>
            <p:cNvSpPr/>
            <p:nvPr/>
          </p:nvSpPr>
          <p:spPr>
            <a:xfrm>
              <a:off x="5927099" y="3207123"/>
              <a:ext cx="1887055" cy="15925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1"/>
            <p:cNvSpPr txBox="1"/>
            <p:nvPr/>
          </p:nvSpPr>
          <p:spPr>
            <a:xfrm>
              <a:off x="6291627" y="3451750"/>
              <a:ext cx="1157999" cy="1077218"/>
            </a:xfrm>
            <a:prstGeom prst="rect">
              <a:avLst/>
            </a:prstGeom>
            <a:grp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安全培训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60" name="矩形 59"/>
          <p:cNvSpPr/>
          <p:nvPr/>
        </p:nvSpPr>
        <p:spPr>
          <a:xfrm>
            <a:off x="5572132" y="3435500"/>
            <a:ext cx="755335" cy="707886"/>
          </a:xfrm>
          <a:prstGeom prst="rect">
            <a:avLst/>
          </a:prstGeom>
        </p:spPr>
        <p:txBody>
          <a:bodyPr wrap="none">
            <a:spAutoFit/>
          </a:bodyPr>
          <a:lstStyle/>
          <a:p>
            <a:pPr algn="ctr"/>
            <a:r>
              <a:rPr lang="en-US" altLang="zh-CN" sz="4000" dirty="0" smtClean="0">
                <a:solidFill>
                  <a:srgbClr val="E7E7E7"/>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连接符 46"/>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1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1100"/>
                            </p:stCondLst>
                            <p:childTnLst>
                              <p:par>
                                <p:cTn id="13" presetID="23" presetClass="entr" presetSubtype="528"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350" fill="hold"/>
                                        <p:tgtEl>
                                          <p:spTgt spid="74"/>
                                        </p:tgtEl>
                                        <p:attrNameLst>
                                          <p:attrName>ppt_w</p:attrName>
                                        </p:attrNameLst>
                                      </p:cBhvr>
                                      <p:tavLst>
                                        <p:tav tm="0">
                                          <p:val>
                                            <p:fltVal val="0"/>
                                          </p:val>
                                        </p:tav>
                                        <p:tav tm="100000">
                                          <p:val>
                                            <p:strVal val="#ppt_w"/>
                                          </p:val>
                                        </p:tav>
                                      </p:tavLst>
                                    </p:anim>
                                    <p:anim calcmode="lin" valueType="num">
                                      <p:cBhvr>
                                        <p:cTn id="16" dur="350" fill="hold"/>
                                        <p:tgtEl>
                                          <p:spTgt spid="74"/>
                                        </p:tgtEl>
                                        <p:attrNameLst>
                                          <p:attrName>ppt_h</p:attrName>
                                        </p:attrNameLst>
                                      </p:cBhvr>
                                      <p:tavLst>
                                        <p:tav tm="0">
                                          <p:val>
                                            <p:fltVal val="0"/>
                                          </p:val>
                                        </p:tav>
                                        <p:tav tm="100000">
                                          <p:val>
                                            <p:strVal val="#ppt_h"/>
                                          </p:val>
                                        </p:tav>
                                      </p:tavLst>
                                    </p:anim>
                                    <p:anim calcmode="lin" valueType="num">
                                      <p:cBhvr>
                                        <p:cTn id="17" dur="350" fill="hold"/>
                                        <p:tgtEl>
                                          <p:spTgt spid="74"/>
                                        </p:tgtEl>
                                        <p:attrNameLst>
                                          <p:attrName>ppt_x</p:attrName>
                                        </p:attrNameLst>
                                      </p:cBhvr>
                                      <p:tavLst>
                                        <p:tav tm="0">
                                          <p:val>
                                            <p:fltVal val="0.5"/>
                                          </p:val>
                                        </p:tav>
                                        <p:tav tm="100000">
                                          <p:val>
                                            <p:strVal val="#ppt_x"/>
                                          </p:val>
                                        </p:tav>
                                      </p:tavLst>
                                    </p:anim>
                                    <p:anim calcmode="lin" valueType="num">
                                      <p:cBhvr>
                                        <p:cTn id="18" dur="350" fill="hold"/>
                                        <p:tgtEl>
                                          <p:spTgt spid="74"/>
                                        </p:tgtEl>
                                        <p:attrNameLst>
                                          <p:attrName>ppt_y</p:attrName>
                                        </p:attrNameLst>
                                      </p:cBhvr>
                                      <p:tavLst>
                                        <p:tav tm="0">
                                          <p:val>
                                            <p:fltVal val="0.5"/>
                                          </p:val>
                                        </p:tav>
                                        <p:tav tm="100000">
                                          <p:val>
                                            <p:strVal val="#ppt_y"/>
                                          </p:val>
                                        </p:tav>
                                      </p:tavLst>
                                    </p:anim>
                                  </p:childTnLst>
                                </p:cTn>
                              </p:par>
                              <p:par>
                                <p:cTn id="19" presetID="2" presetClass="entr" presetSubtype="1" fill="hold" nodeType="withEffect">
                                  <p:stCondLst>
                                    <p:cond delay="75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250" fill="hold"/>
                                        <p:tgtEl>
                                          <p:spTgt spid="44"/>
                                        </p:tgtEl>
                                        <p:attrNameLst>
                                          <p:attrName>ppt_x</p:attrName>
                                        </p:attrNameLst>
                                      </p:cBhvr>
                                      <p:tavLst>
                                        <p:tav tm="0">
                                          <p:val>
                                            <p:strVal val="#ppt_x"/>
                                          </p:val>
                                        </p:tav>
                                        <p:tav tm="100000">
                                          <p:val>
                                            <p:strVal val="#ppt_x"/>
                                          </p:val>
                                        </p:tav>
                                      </p:tavLst>
                                    </p:anim>
                                    <p:anim calcmode="lin" valueType="num">
                                      <p:cBhvr additive="base">
                                        <p:cTn id="22" dur="250" fill="hold"/>
                                        <p:tgtEl>
                                          <p:spTgt spid="44"/>
                                        </p:tgtEl>
                                        <p:attrNameLst>
                                          <p:attrName>ppt_y</p:attrName>
                                        </p:attrNameLst>
                                      </p:cBhvr>
                                      <p:tavLst>
                                        <p:tav tm="0">
                                          <p:val>
                                            <p:strVal val="0-#ppt_h/2"/>
                                          </p:val>
                                        </p:tav>
                                        <p:tav tm="100000">
                                          <p:val>
                                            <p:strVal val="#ppt_y"/>
                                          </p:val>
                                        </p:tav>
                                      </p:tavLst>
                                    </p:anim>
                                  </p:childTnLst>
                                </p:cTn>
                              </p:par>
                            </p:childTnLst>
                          </p:cTn>
                        </p:par>
                        <p:par>
                          <p:cTn id="23" fill="hold">
                            <p:stCondLst>
                              <p:cond delay="1600"/>
                            </p:stCondLst>
                            <p:childTnLst>
                              <p:par>
                                <p:cTn id="24" presetID="22" presetClass="entr" presetSubtype="2" fill="hold" nodeType="afterEffect">
                                  <p:stCondLst>
                                    <p:cond delay="250"/>
                                  </p:stCondLst>
                                  <p:childTnLst>
                                    <p:set>
                                      <p:cBhvr>
                                        <p:cTn id="25" dur="1" fill="hold">
                                          <p:stCondLst>
                                            <p:cond delay="0"/>
                                          </p:stCondLst>
                                        </p:cTn>
                                        <p:tgtEl>
                                          <p:spTgt spid="38"/>
                                        </p:tgtEl>
                                        <p:attrNameLst>
                                          <p:attrName>style.visibility</p:attrName>
                                        </p:attrNameLst>
                                      </p:cBhvr>
                                      <p:to>
                                        <p:strVal val="visible"/>
                                      </p:to>
                                    </p:set>
                                    <p:animEffect transition="in" filter="wipe(right)">
                                      <p:cBhvr>
                                        <p:cTn id="26" dur="500"/>
                                        <p:tgtEl>
                                          <p:spTgt spid="38"/>
                                        </p:tgtEl>
                                      </p:cBhvr>
                                    </p:animEffect>
                                  </p:childTnLst>
                                </p:cTn>
                              </p:par>
                            </p:childTnLst>
                          </p:cTn>
                        </p:par>
                        <p:par>
                          <p:cTn id="27" fill="hold">
                            <p:stCondLst>
                              <p:cond delay="2350"/>
                            </p:stCondLst>
                            <p:childTnLst>
                              <p:par>
                                <p:cTn id="28" presetID="22" presetClass="entr" presetSubtype="2"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right)">
                                      <p:cBhvr>
                                        <p:cTn id="30" dur="500"/>
                                        <p:tgtEl>
                                          <p:spTgt spid="59"/>
                                        </p:tgtEl>
                                      </p:cBhvr>
                                    </p:animEffect>
                                  </p:childTnLst>
                                </p:cTn>
                              </p:par>
                            </p:childTnLst>
                          </p:cTn>
                        </p:par>
                        <p:par>
                          <p:cTn id="31" fill="hold">
                            <p:stCondLst>
                              <p:cond delay="2850"/>
                            </p:stCondLst>
                            <p:childTnLst>
                              <p:par>
                                <p:cTn id="32" presetID="2" presetClass="entr" presetSubtype="2" fill="hold" nodeType="afterEffect">
                                  <p:stCondLst>
                                    <p:cond delay="25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250" fill="hold"/>
                                        <p:tgtEl>
                                          <p:spTgt spid="41"/>
                                        </p:tgtEl>
                                        <p:attrNameLst>
                                          <p:attrName>ppt_x</p:attrName>
                                        </p:attrNameLst>
                                      </p:cBhvr>
                                      <p:tavLst>
                                        <p:tav tm="0">
                                          <p:val>
                                            <p:strVal val="1+#ppt_w/2"/>
                                          </p:val>
                                        </p:tav>
                                        <p:tav tm="100000">
                                          <p:val>
                                            <p:strVal val="#ppt_x"/>
                                          </p:val>
                                        </p:tav>
                                      </p:tavLst>
                                    </p:anim>
                                    <p:anim calcmode="lin" valueType="num">
                                      <p:cBhvr additive="base">
                                        <p:cTn id="35" dur="250" fill="hold"/>
                                        <p:tgtEl>
                                          <p:spTgt spid="41"/>
                                        </p:tgtEl>
                                        <p:attrNameLst>
                                          <p:attrName>ppt_y</p:attrName>
                                        </p:attrNameLst>
                                      </p:cBhvr>
                                      <p:tavLst>
                                        <p:tav tm="0">
                                          <p:val>
                                            <p:strVal val="#ppt_y"/>
                                          </p:val>
                                        </p:tav>
                                        <p:tav tm="100000">
                                          <p:val>
                                            <p:strVal val="#ppt_y"/>
                                          </p:val>
                                        </p:tav>
                                      </p:tavLst>
                                    </p:anim>
                                  </p:childTnLst>
                                </p:cTn>
                              </p:par>
                            </p:childTnLst>
                          </p:cTn>
                        </p:par>
                        <p:par>
                          <p:cTn id="36" fill="hold">
                            <p:stCondLst>
                              <p:cond delay="3600"/>
                            </p:stCondLst>
                            <p:childTnLst>
                              <p:par>
                                <p:cTn id="37" presetID="22" presetClass="entr" presetSubtype="8"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left)">
                                      <p:cBhvr>
                                        <p:cTn id="39" dur="500"/>
                                        <p:tgtEl>
                                          <p:spTgt spid="71"/>
                                        </p:tgtEl>
                                      </p:cBhvr>
                                    </p:animEffect>
                                  </p:childTnLst>
                                </p:cTn>
                              </p:par>
                            </p:childTnLst>
                          </p:cTn>
                        </p:par>
                        <p:par>
                          <p:cTn id="40" fill="hold">
                            <p:stCondLst>
                              <p:cond delay="41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460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left)">
                                      <p:cBhvr>
                                        <p:cTn id="50" dur="500"/>
                                        <p:tgtEl>
                                          <p:spTgt spid="68"/>
                                        </p:tgtEl>
                                      </p:cBhvr>
                                    </p:animEffect>
                                  </p:childTnLst>
                                </p:cTn>
                              </p:par>
                            </p:childTnLst>
                          </p:cTn>
                        </p:par>
                        <p:par>
                          <p:cTn id="51" fill="hold">
                            <p:stCondLst>
                              <p:cond delay="5100"/>
                            </p:stCondLst>
                            <p:childTnLst>
                              <p:par>
                                <p:cTn id="52" presetID="2" presetClass="entr" presetSubtype="4" fill="hold" nodeType="afterEffect">
                                  <p:stCondLst>
                                    <p:cond delay="25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250" fill="hold"/>
                                        <p:tgtEl>
                                          <p:spTgt spid="56"/>
                                        </p:tgtEl>
                                        <p:attrNameLst>
                                          <p:attrName>ppt_x</p:attrName>
                                        </p:attrNameLst>
                                      </p:cBhvr>
                                      <p:tavLst>
                                        <p:tav tm="0">
                                          <p:val>
                                            <p:strVal val="#ppt_x"/>
                                          </p:val>
                                        </p:tav>
                                        <p:tav tm="100000">
                                          <p:val>
                                            <p:strVal val="#ppt_x"/>
                                          </p:val>
                                        </p:tav>
                                      </p:tavLst>
                                    </p:anim>
                                    <p:anim calcmode="lin" valueType="num">
                                      <p:cBhvr additive="base">
                                        <p:cTn id="55" dur="250" fill="hold"/>
                                        <p:tgtEl>
                                          <p:spTgt spid="56"/>
                                        </p:tgtEl>
                                        <p:attrNameLst>
                                          <p:attrName>ppt_y</p:attrName>
                                        </p:attrNameLst>
                                      </p:cBhvr>
                                      <p:tavLst>
                                        <p:tav tm="0">
                                          <p:val>
                                            <p:strVal val="1+#ppt_h/2"/>
                                          </p:val>
                                        </p:tav>
                                        <p:tav tm="100000">
                                          <p:val>
                                            <p:strVal val="#ppt_y"/>
                                          </p:val>
                                        </p:tav>
                                      </p:tavLst>
                                    </p:anim>
                                  </p:childTnLst>
                                </p:cTn>
                              </p:par>
                            </p:childTnLst>
                          </p:cTn>
                        </p:par>
                        <p:par>
                          <p:cTn id="56" fill="hold">
                            <p:stCondLst>
                              <p:cond delay="585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6350"/>
                            </p:stCondLst>
                            <p:childTnLst>
                              <p:par>
                                <p:cTn id="61" presetID="22" presetClass="entr" presetSubtype="8"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wipe(left)">
                                      <p:cBhvr>
                                        <p:cTn id="63" dur="500"/>
                                        <p:tgtEl>
                                          <p:spTgt spid="69"/>
                                        </p:tgtEl>
                                      </p:cBhvr>
                                    </p:animEffect>
                                  </p:childTnLst>
                                </p:cTn>
                              </p:par>
                            </p:childTnLst>
                          </p:cTn>
                        </p:par>
                        <p:par>
                          <p:cTn id="64" fill="hold">
                            <p:stCondLst>
                              <p:cond delay="6850"/>
                            </p:stCondLst>
                            <p:childTnLst>
                              <p:par>
                                <p:cTn id="65" presetID="2" presetClass="entr" presetSubtype="8" fill="hold" nodeType="afterEffect">
                                  <p:stCondLst>
                                    <p:cond delay="25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250" fill="hold"/>
                                        <p:tgtEl>
                                          <p:spTgt spid="50"/>
                                        </p:tgtEl>
                                        <p:attrNameLst>
                                          <p:attrName>ppt_x</p:attrName>
                                        </p:attrNameLst>
                                      </p:cBhvr>
                                      <p:tavLst>
                                        <p:tav tm="0">
                                          <p:val>
                                            <p:strVal val="0-#ppt_w/2"/>
                                          </p:val>
                                        </p:tav>
                                        <p:tav tm="100000">
                                          <p:val>
                                            <p:strVal val="#ppt_x"/>
                                          </p:val>
                                        </p:tav>
                                      </p:tavLst>
                                    </p:anim>
                                    <p:anim calcmode="lin" valueType="num">
                                      <p:cBhvr additive="base">
                                        <p:cTn id="68" dur="250" fill="hold"/>
                                        <p:tgtEl>
                                          <p:spTgt spid="50"/>
                                        </p:tgtEl>
                                        <p:attrNameLst>
                                          <p:attrName>ppt_y</p:attrName>
                                        </p:attrNameLst>
                                      </p:cBhvr>
                                      <p:tavLst>
                                        <p:tav tm="0">
                                          <p:val>
                                            <p:strVal val="#ppt_y"/>
                                          </p:val>
                                        </p:tav>
                                        <p:tav tm="100000">
                                          <p:val>
                                            <p:strVal val="#ppt_y"/>
                                          </p:val>
                                        </p:tav>
                                      </p:tavLst>
                                    </p:anim>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250"/>
                                        <p:tgtEl>
                                          <p:spTgt spid="36"/>
                                        </p:tgtEl>
                                      </p:cBhvr>
                                    </p:animEffect>
                                  </p:childTnLst>
                                </p:cTn>
                              </p:par>
                            </p:childTnLst>
                          </p:cTn>
                        </p:par>
                        <p:par>
                          <p:cTn id="73" fill="hold">
                            <p:stCondLst>
                              <p:cond delay="8100"/>
                            </p:stCondLst>
                            <p:childTnLst>
                              <p:par>
                                <p:cTn id="74" presetID="22" presetClass="entr" presetSubtype="2"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right)">
                                      <p:cBhvr>
                                        <p:cTn id="76" dur="500"/>
                                        <p:tgtEl>
                                          <p:spTgt spid="63"/>
                                        </p:tgtEl>
                                      </p:cBhvr>
                                    </p:animEffect>
                                  </p:childTnLst>
                                </p:cTn>
                              </p:par>
                            </p:childTnLst>
                          </p:cTn>
                        </p:par>
                        <p:par>
                          <p:cTn id="77" fill="hold">
                            <p:stCondLst>
                              <p:cond delay="8600"/>
                            </p:stCondLst>
                            <p:childTnLst>
                              <p:par>
                                <p:cTn id="78" presetID="2" presetClass="entr" presetSubtype="8" fill="hold" nodeType="afterEffect">
                                  <p:stCondLst>
                                    <p:cond delay="25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250" fill="hold"/>
                                        <p:tgtEl>
                                          <p:spTgt spid="53"/>
                                        </p:tgtEl>
                                        <p:attrNameLst>
                                          <p:attrName>ppt_x</p:attrName>
                                        </p:attrNameLst>
                                      </p:cBhvr>
                                      <p:tavLst>
                                        <p:tav tm="0">
                                          <p:val>
                                            <p:strVal val="0-#ppt_w/2"/>
                                          </p:val>
                                        </p:tav>
                                        <p:tav tm="100000">
                                          <p:val>
                                            <p:strVal val="#ppt_x"/>
                                          </p:val>
                                        </p:tav>
                                      </p:tavLst>
                                    </p:anim>
                                    <p:anim calcmode="lin" valueType="num">
                                      <p:cBhvr additive="base">
                                        <p:cTn id="81" dur="250" fill="hold"/>
                                        <p:tgtEl>
                                          <p:spTgt spid="53"/>
                                        </p:tgtEl>
                                        <p:attrNameLst>
                                          <p:attrName>ppt_y</p:attrName>
                                        </p:attrNameLst>
                                      </p:cBhvr>
                                      <p:tavLst>
                                        <p:tav tm="0">
                                          <p:val>
                                            <p:strVal val="#ppt_y"/>
                                          </p:val>
                                        </p:tav>
                                        <p:tav tm="100000">
                                          <p:val>
                                            <p:strVal val="#ppt_y"/>
                                          </p:val>
                                        </p:tav>
                                      </p:tavLst>
                                    </p:anim>
                                  </p:childTnLst>
                                </p:cTn>
                              </p:par>
                            </p:childTnLst>
                          </p:cTn>
                        </p:par>
                        <p:par>
                          <p:cTn id="82" fill="hold">
                            <p:stCondLst>
                              <p:cond delay="9350"/>
                            </p:stCondLst>
                            <p:childTnLst>
                              <p:par>
                                <p:cTn id="83" presetID="22" presetClass="entr" presetSubtype="2"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right)">
                                      <p:cBhvr>
                                        <p:cTn id="85" dur="250"/>
                                        <p:tgtEl>
                                          <p:spTgt spid="37"/>
                                        </p:tgtEl>
                                      </p:cBhvr>
                                    </p:animEffect>
                                  </p:childTnLst>
                                </p:cTn>
                              </p:par>
                            </p:childTnLst>
                          </p:cTn>
                        </p:par>
                        <p:par>
                          <p:cTn id="86" fill="hold">
                            <p:stCondLst>
                              <p:cond delay="9850"/>
                            </p:stCondLst>
                            <p:childTnLst>
                              <p:par>
                                <p:cTn id="87" presetID="22" presetClass="entr" presetSubtype="2"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right)">
                                      <p:cBhvr>
                                        <p:cTn id="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1" grpId="0"/>
      <p:bldP spid="63" grpId="0"/>
      <p:bldP spid="65"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26465" y="190153"/>
            <a:ext cx="318548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十二、组织安全生产培训教育</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H="1">
            <a:off x="6609921" y="3782730"/>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48018" y="5005933"/>
            <a:ext cx="129141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2173274" y="3800462"/>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173275" y="2428228"/>
            <a:ext cx="612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37"/>
          <p:cNvGrpSpPr/>
          <p:nvPr/>
        </p:nvGrpSpPr>
        <p:grpSpPr>
          <a:xfrm>
            <a:off x="3042222" y="1382919"/>
            <a:ext cx="1041574" cy="262891"/>
            <a:chOff x="4470269" y="1661160"/>
            <a:chExt cx="1290451" cy="262890"/>
          </a:xfrm>
        </p:grpSpPr>
        <p:cxnSp>
          <p:nvCxnSpPr>
            <p:cNvPr id="39" name="直接连接符 38"/>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40"/>
          <p:cNvGrpSpPr/>
          <p:nvPr/>
        </p:nvGrpSpPr>
        <p:grpSpPr>
          <a:xfrm>
            <a:off x="5421794" y="1901181"/>
            <a:ext cx="1203960" cy="1051561"/>
            <a:chOff x="6842760" y="2637270"/>
            <a:chExt cx="1203960" cy="1051560"/>
          </a:xfrm>
          <a:solidFill>
            <a:srgbClr val="FF6600"/>
          </a:solidFill>
        </p:grpSpPr>
        <p:sp>
          <p:nvSpPr>
            <p:cNvPr id="42" name="六边形 41"/>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61"/>
            <p:cNvSpPr txBox="1"/>
            <p:nvPr/>
          </p:nvSpPr>
          <p:spPr>
            <a:xfrm>
              <a:off x="7024263" y="2809108"/>
              <a:ext cx="820724" cy="707886"/>
            </a:xfrm>
            <a:prstGeom prst="rect">
              <a:avLst/>
            </a:prstGeom>
            <a:grpFill/>
          </p:spPr>
          <p:txBody>
            <a:bodyPr wrap="square" rtlCol="0">
              <a:spAutoFit/>
            </a:bodyPr>
            <a:lstStyle/>
            <a:p>
              <a:pPr algn="ctr"/>
              <a:r>
                <a:rPr lang="en-US" altLang="zh-CN" sz="4000" dirty="0" smtClean="0">
                  <a:solidFill>
                    <a:srgbClr val="E7E7E7"/>
                  </a:solidFill>
                  <a:latin typeface="Arial" panose="020B0604020202020204" pitchFamily="34" charset="0"/>
                  <a:ea typeface="微软雅黑" panose="020B0503020204020204" pitchFamily="34" charset="-122"/>
                  <a:cs typeface="Arial" panose="020B0604020202020204" pitchFamily="34" charset="0"/>
                </a:rPr>
                <a:t>08</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43"/>
          <p:cNvGrpSpPr/>
          <p:nvPr/>
        </p:nvGrpSpPr>
        <p:grpSpPr>
          <a:xfrm>
            <a:off x="4104886" y="1142990"/>
            <a:ext cx="1203960" cy="1051563"/>
            <a:chOff x="5525852" y="1879080"/>
            <a:chExt cx="1203960" cy="1051560"/>
          </a:xfrm>
          <a:solidFill>
            <a:srgbClr val="FF6600"/>
          </a:solidFill>
        </p:grpSpPr>
        <p:sp>
          <p:nvSpPr>
            <p:cNvPr id="45" name="六边形 44"/>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64"/>
            <p:cNvSpPr txBox="1"/>
            <p:nvPr/>
          </p:nvSpPr>
          <p:spPr>
            <a:xfrm>
              <a:off x="5686669" y="1989362"/>
              <a:ext cx="882327" cy="763092"/>
            </a:xfrm>
            <a:prstGeom prst="rect">
              <a:avLst/>
            </a:prstGeom>
            <a:grpFill/>
          </p:spPr>
          <p:txBody>
            <a:bodyPr wrap="square" rtlCol="0">
              <a:spAutoFit/>
            </a:bodyPr>
            <a:lstStyle/>
            <a:p>
              <a:pPr algn="ctr">
                <a:lnSpc>
                  <a:spcPct val="120000"/>
                </a:lnSpc>
              </a:pPr>
              <a:r>
                <a:rPr lang="en-US" altLang="zh-CN" sz="4000" dirty="0" smtClean="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07</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6"/>
          <p:cNvGrpSpPr/>
          <p:nvPr/>
        </p:nvGrpSpPr>
        <p:grpSpPr>
          <a:xfrm>
            <a:off x="5405962" y="3256950"/>
            <a:ext cx="1203960" cy="1051563"/>
            <a:chOff x="6842760" y="4008870"/>
            <a:chExt cx="1203960" cy="1051560"/>
          </a:xfrm>
          <a:solidFill>
            <a:srgbClr val="FF6600"/>
          </a:solidFill>
        </p:grpSpPr>
        <p:sp>
          <p:nvSpPr>
            <p:cNvPr id="48" name="六边形 47"/>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49" name="文本框 67"/>
            <p:cNvSpPr txBox="1"/>
            <p:nvPr/>
          </p:nvSpPr>
          <p:spPr>
            <a:xfrm>
              <a:off x="6981635" y="4119151"/>
              <a:ext cx="926211" cy="763092"/>
            </a:xfrm>
            <a:prstGeom prst="rect">
              <a:avLst/>
            </a:prstGeom>
            <a:grpFill/>
          </p:spPr>
          <p:txBody>
            <a:bodyPr wrap="square" rtlCol="0">
              <a:spAutoFit/>
            </a:bodyPr>
            <a:lstStyle/>
            <a:p>
              <a:pPr algn="ctr">
                <a:lnSpc>
                  <a:spcPct val="120000"/>
                </a:lnSpc>
              </a:pPr>
              <a:r>
                <a:rPr lang="en-US" altLang="zh-CN" sz="4000" dirty="0" smtClean="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09</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49"/>
          <p:cNvGrpSpPr/>
          <p:nvPr/>
        </p:nvGrpSpPr>
        <p:grpSpPr>
          <a:xfrm>
            <a:off x="2785271" y="3272783"/>
            <a:ext cx="1203960" cy="1051563"/>
            <a:chOff x="4206240" y="4008870"/>
            <a:chExt cx="1203960" cy="1051560"/>
          </a:xfrm>
          <a:solidFill>
            <a:srgbClr val="FF6600"/>
          </a:solidFill>
        </p:grpSpPr>
        <p:sp>
          <p:nvSpPr>
            <p:cNvPr id="51" name="六边形 50"/>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2" name="文本框 70"/>
            <p:cNvSpPr txBox="1"/>
            <p:nvPr/>
          </p:nvSpPr>
          <p:spPr>
            <a:xfrm>
              <a:off x="4397857" y="4119152"/>
              <a:ext cx="820725" cy="763092"/>
            </a:xfrm>
            <a:prstGeom prst="rect">
              <a:avLst/>
            </a:prstGeom>
            <a:grpFill/>
          </p:spPr>
          <p:txBody>
            <a:bodyPr wrap="square" rtlCol="0">
              <a:spAutoFit/>
            </a:bodyPr>
            <a:lstStyle/>
            <a:p>
              <a:pPr algn="ctr">
                <a:lnSpc>
                  <a:spcPct val="120000"/>
                </a:lnSpc>
              </a:pPr>
              <a:r>
                <a:rPr lang="en-US" altLang="zh-CN" sz="4000" dirty="0" smtClean="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10</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4" name="六边形 53"/>
          <p:cNvSpPr/>
          <p:nvPr/>
        </p:nvSpPr>
        <p:spPr>
          <a:xfrm>
            <a:off x="2785271" y="1901181"/>
            <a:ext cx="1203960" cy="1051561"/>
          </a:xfrm>
          <a:prstGeom prst="hexagon">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8" name="文本框 76"/>
          <p:cNvSpPr txBox="1"/>
          <p:nvPr/>
        </p:nvSpPr>
        <p:spPr>
          <a:xfrm>
            <a:off x="4272315" y="4134823"/>
            <a:ext cx="820724" cy="707886"/>
          </a:xfrm>
          <a:prstGeom prst="rect">
            <a:avLst/>
          </a:prstGeom>
          <a:noFill/>
        </p:spPr>
        <p:txBody>
          <a:bodyPr wrap="square" rtlCol="0">
            <a:spAutoFit/>
          </a:bodyPr>
          <a:lstStyle/>
          <a:p>
            <a:pPr algn="ctr"/>
            <a:r>
              <a:rPr lang="en-US" altLang="zh-CN" sz="4000" dirty="0" smtClean="0">
                <a:solidFill>
                  <a:srgbClr val="E7E7E7"/>
                </a:solidFill>
                <a:latin typeface="Arial" panose="020B0604020202020204" pitchFamily="34" charset="0"/>
                <a:ea typeface="微软雅黑" panose="020B0503020204020204" pitchFamily="34" charset="-122"/>
                <a:cs typeface="Arial" panose="020B0604020202020204" pitchFamily="34" charset="0"/>
              </a:rPr>
              <a:t>10</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矩形 58"/>
          <p:cNvSpPr/>
          <p:nvPr/>
        </p:nvSpPr>
        <p:spPr>
          <a:xfrm>
            <a:off x="-44795" y="1202586"/>
            <a:ext cx="3262413" cy="338546"/>
          </a:xfrm>
          <a:prstGeom prst="rect">
            <a:avLst/>
          </a:prstGeom>
        </p:spPr>
        <p:txBody>
          <a:bodyPr wrap="none" lIns="91431" tIns="45716" rIns="91431" bIns="45716">
            <a:spAutoFit/>
          </a:bodyPr>
          <a:lstStyle/>
          <a:p>
            <a:pPr algn="r"/>
            <a:r>
              <a:rPr lang="zh-CN" altLang="en-US" sz="1600" dirty="0" smtClean="0">
                <a:latin typeface="微软雅黑" panose="020B0503020204020204" pitchFamily="34" charset="-122"/>
                <a:ea typeface="微软雅黑" panose="020B0503020204020204" pitchFamily="34" charset="-122"/>
              </a:rPr>
              <a:t>对从业人员每年组织再教育和培训</a:t>
            </a:r>
            <a:endParaRPr lang="en-US" altLang="zh-CN" sz="1600" dirty="0">
              <a:latin typeface="微软雅黑" panose="020B0503020204020204" pitchFamily="34" charset="-122"/>
              <a:ea typeface="微软雅黑" panose="020B0503020204020204" pitchFamily="34" charset="-122"/>
            </a:endParaRPr>
          </a:p>
        </p:txBody>
      </p:sp>
      <p:sp>
        <p:nvSpPr>
          <p:cNvPr id="61" name="矩形 60"/>
          <p:cNvSpPr/>
          <p:nvPr/>
        </p:nvSpPr>
        <p:spPr>
          <a:xfrm>
            <a:off x="0" y="2071684"/>
            <a:ext cx="2286016" cy="830989"/>
          </a:xfrm>
          <a:prstGeom prst="rect">
            <a:avLst/>
          </a:prstGeom>
        </p:spPr>
        <p:txBody>
          <a:bodyPr wrap="square" lIns="91431" tIns="45716" rIns="91431" bIns="45716">
            <a:spAutoFit/>
          </a:bodyPr>
          <a:lstStyle/>
          <a:p>
            <a:r>
              <a:rPr lang="zh-CN" altLang="en-US" sz="1600" dirty="0" smtClean="0">
                <a:latin typeface="微软雅黑" panose="020B0503020204020204" pitchFamily="34" charset="-122"/>
                <a:ea typeface="微软雅黑" panose="020B0503020204020204" pitchFamily="34" charset="-122"/>
              </a:rPr>
              <a:t>危化品生产企业主要危险作业岗位操作人员应满足基本从业条件</a:t>
            </a:r>
            <a:endParaRPr lang="en-US" altLang="zh-CN" sz="1600" dirty="0">
              <a:latin typeface="微软雅黑" panose="020B0503020204020204" pitchFamily="34" charset="-122"/>
              <a:ea typeface="微软雅黑" panose="020B0503020204020204" pitchFamily="34" charset="-122"/>
            </a:endParaRPr>
          </a:p>
        </p:txBody>
      </p:sp>
      <p:sp>
        <p:nvSpPr>
          <p:cNvPr id="63" name="矩形 62"/>
          <p:cNvSpPr/>
          <p:nvPr/>
        </p:nvSpPr>
        <p:spPr>
          <a:xfrm>
            <a:off x="285719" y="3435519"/>
            <a:ext cx="2214579" cy="830989"/>
          </a:xfrm>
          <a:prstGeom prst="rect">
            <a:avLst/>
          </a:prstGeom>
        </p:spPr>
        <p:txBody>
          <a:bodyPr wrap="square" lIns="91431" tIns="45716" rIns="91431" bIns="45716">
            <a:spAutoFit/>
          </a:bodyPr>
          <a:lstStyle/>
          <a:p>
            <a:r>
              <a:rPr lang="zh-CN" altLang="en-US" sz="1600" dirty="0" smtClean="0">
                <a:latin typeface="微软雅黑" panose="020B0503020204020204" pitchFamily="34" charset="-122"/>
                <a:ea typeface="微软雅黑" panose="020B0503020204020204" pitchFamily="34" charset="-122"/>
              </a:rPr>
              <a:t>危化品生产企业专职安全管理人员应满足基本从业条件</a:t>
            </a:r>
            <a:endParaRPr lang="en-US" altLang="zh-CN" sz="1600" dirty="0">
              <a:latin typeface="微软雅黑" panose="020B0503020204020204" pitchFamily="34" charset="-122"/>
              <a:ea typeface="微软雅黑" panose="020B0503020204020204" pitchFamily="34" charset="-122"/>
            </a:endParaRPr>
          </a:p>
        </p:txBody>
      </p:sp>
      <p:sp>
        <p:nvSpPr>
          <p:cNvPr id="65" name="矩形 64"/>
          <p:cNvSpPr/>
          <p:nvPr/>
        </p:nvSpPr>
        <p:spPr>
          <a:xfrm>
            <a:off x="6997496" y="1271352"/>
            <a:ext cx="2571768" cy="584767"/>
          </a:xfrm>
          <a:prstGeom prst="rect">
            <a:avLst/>
          </a:prstGeom>
        </p:spPr>
        <p:txBody>
          <a:bodyPr wrap="square" lIns="91431" tIns="45716" rIns="91431" bIns="45716">
            <a:spAutoFit/>
          </a:bodyPr>
          <a:lstStyle/>
          <a:p>
            <a:pPr algn="r"/>
            <a:endParaRPr lang="zh-CN" altLang="en-US"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特种作业人员持证上岗</a:t>
            </a:r>
            <a:endParaRPr lang="en-US" altLang="zh-CN" sz="1600" dirty="0">
              <a:latin typeface="微软雅黑" panose="020B0503020204020204" pitchFamily="34" charset="-122"/>
              <a:ea typeface="微软雅黑" panose="020B0503020204020204" pitchFamily="34" charset="-122"/>
            </a:endParaRPr>
          </a:p>
        </p:txBody>
      </p:sp>
      <p:sp>
        <p:nvSpPr>
          <p:cNvPr id="68" name="矩形 47"/>
          <p:cNvSpPr>
            <a:spLocks noChangeArrowheads="1"/>
          </p:cNvSpPr>
          <p:nvPr/>
        </p:nvSpPr>
        <p:spPr bwMode="auto">
          <a:xfrm>
            <a:off x="7302803" y="3368831"/>
            <a:ext cx="1841197"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None/>
            </a:pPr>
            <a:r>
              <a:rPr lang="zh-CN" altLang="en-US" sz="1600" dirty="0" smtClean="0">
                <a:sym typeface="微软雅黑" panose="020B0503020204020204" pitchFamily="34" charset="-122"/>
              </a:rPr>
              <a:t>危化品生产企业主要负责人、分管安全负责人和分管技术负责人满足基本从业条件</a:t>
            </a:r>
            <a:endParaRPr lang="zh-CN" altLang="en-US" sz="1600" dirty="0">
              <a:sym typeface="微软雅黑" panose="020B0503020204020204" pitchFamily="34" charset="-122"/>
            </a:endParaRPr>
          </a:p>
        </p:txBody>
      </p:sp>
      <p:grpSp>
        <p:nvGrpSpPr>
          <p:cNvPr id="9" name="组合 70"/>
          <p:cNvGrpSpPr/>
          <p:nvPr/>
        </p:nvGrpSpPr>
        <p:grpSpPr>
          <a:xfrm flipH="1">
            <a:off x="6353638" y="1652200"/>
            <a:ext cx="884112" cy="262891"/>
            <a:chOff x="4255294" y="1661160"/>
            <a:chExt cx="1505426" cy="262890"/>
          </a:xfrm>
        </p:grpSpPr>
        <p:cxnSp>
          <p:nvCxnSpPr>
            <p:cNvPr id="72" name="直接连接符 7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73"/>
          <p:cNvGrpSpPr/>
          <p:nvPr/>
        </p:nvGrpSpPr>
        <p:grpSpPr>
          <a:xfrm>
            <a:off x="3763344" y="2289075"/>
            <a:ext cx="1887055" cy="1592580"/>
            <a:chOff x="5927099" y="3207123"/>
            <a:chExt cx="1887055" cy="1592580"/>
          </a:xfrm>
          <a:solidFill>
            <a:schemeClr val="accent3">
              <a:lumMod val="75000"/>
            </a:schemeClr>
          </a:solidFill>
        </p:grpSpPr>
        <p:sp>
          <p:nvSpPr>
            <p:cNvPr id="75" name="六边形 74"/>
            <p:cNvSpPr/>
            <p:nvPr/>
          </p:nvSpPr>
          <p:spPr>
            <a:xfrm>
              <a:off x="5927099" y="3207123"/>
              <a:ext cx="1887055" cy="15925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1"/>
            <p:cNvSpPr txBox="1"/>
            <p:nvPr/>
          </p:nvSpPr>
          <p:spPr>
            <a:xfrm>
              <a:off x="6291627" y="3451750"/>
              <a:ext cx="1157999" cy="1077218"/>
            </a:xfrm>
            <a:prstGeom prst="rect">
              <a:avLst/>
            </a:prstGeom>
            <a:grp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安全培训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41" name="文本框 61"/>
          <p:cNvSpPr txBox="1"/>
          <p:nvPr/>
        </p:nvSpPr>
        <p:spPr>
          <a:xfrm>
            <a:off x="2928926" y="2071684"/>
            <a:ext cx="820724" cy="707886"/>
          </a:xfrm>
          <a:prstGeom prst="rect">
            <a:avLst/>
          </a:prstGeom>
          <a:noFill/>
        </p:spPr>
        <p:txBody>
          <a:bodyPr wrap="square" rtlCol="0">
            <a:spAutoFit/>
          </a:bodyPr>
          <a:lstStyle/>
          <a:p>
            <a:pPr algn="ctr"/>
            <a:r>
              <a:rPr lang="en-US" altLang="zh-CN" sz="4000" dirty="0" smtClean="0">
                <a:solidFill>
                  <a:srgbClr val="E7E7E7"/>
                </a:solidFill>
                <a:latin typeface="Arial" panose="020B0604020202020204" pitchFamily="34" charset="0"/>
                <a:ea typeface="微软雅黑" panose="020B0503020204020204" pitchFamily="34" charset="-122"/>
                <a:cs typeface="Arial" panose="020B0604020202020204" pitchFamily="34" charset="0"/>
              </a:rPr>
              <a:t>11</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8" name="直接连接符 37"/>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101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1100"/>
                            </p:stCondLst>
                            <p:childTnLst>
                              <p:par>
                                <p:cTn id="13" presetID="23" presetClass="entr" presetSubtype="52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50" fill="hold"/>
                                        <p:tgtEl>
                                          <p:spTgt spid="10"/>
                                        </p:tgtEl>
                                        <p:attrNameLst>
                                          <p:attrName>ppt_w</p:attrName>
                                        </p:attrNameLst>
                                      </p:cBhvr>
                                      <p:tavLst>
                                        <p:tav tm="0">
                                          <p:val>
                                            <p:fltVal val="0"/>
                                          </p:val>
                                        </p:tav>
                                        <p:tav tm="100000">
                                          <p:val>
                                            <p:strVal val="#ppt_w"/>
                                          </p:val>
                                        </p:tav>
                                      </p:tavLst>
                                    </p:anim>
                                    <p:anim calcmode="lin" valueType="num">
                                      <p:cBhvr>
                                        <p:cTn id="16" dur="350" fill="hold"/>
                                        <p:tgtEl>
                                          <p:spTgt spid="10"/>
                                        </p:tgtEl>
                                        <p:attrNameLst>
                                          <p:attrName>ppt_h</p:attrName>
                                        </p:attrNameLst>
                                      </p:cBhvr>
                                      <p:tavLst>
                                        <p:tav tm="0">
                                          <p:val>
                                            <p:fltVal val="0"/>
                                          </p:val>
                                        </p:tav>
                                        <p:tav tm="100000">
                                          <p:val>
                                            <p:strVal val="#ppt_h"/>
                                          </p:val>
                                        </p:tav>
                                      </p:tavLst>
                                    </p:anim>
                                    <p:anim calcmode="lin" valueType="num">
                                      <p:cBhvr>
                                        <p:cTn id="17" dur="350" fill="hold"/>
                                        <p:tgtEl>
                                          <p:spTgt spid="10"/>
                                        </p:tgtEl>
                                        <p:attrNameLst>
                                          <p:attrName>ppt_x</p:attrName>
                                        </p:attrNameLst>
                                      </p:cBhvr>
                                      <p:tavLst>
                                        <p:tav tm="0">
                                          <p:val>
                                            <p:fltVal val="0.5"/>
                                          </p:val>
                                        </p:tav>
                                        <p:tav tm="100000">
                                          <p:val>
                                            <p:strVal val="#ppt_x"/>
                                          </p:val>
                                        </p:tav>
                                      </p:tavLst>
                                    </p:anim>
                                    <p:anim calcmode="lin" valueType="num">
                                      <p:cBhvr>
                                        <p:cTn id="18" dur="350" fill="hold"/>
                                        <p:tgtEl>
                                          <p:spTgt spid="10"/>
                                        </p:tgtEl>
                                        <p:attrNameLst>
                                          <p:attrName>ppt_y</p:attrName>
                                        </p:attrNameLst>
                                      </p:cBhvr>
                                      <p:tavLst>
                                        <p:tav tm="0">
                                          <p:val>
                                            <p:fltVal val="0.5"/>
                                          </p:val>
                                        </p:tav>
                                        <p:tav tm="100000">
                                          <p:val>
                                            <p:strVal val="#ppt_y"/>
                                          </p:val>
                                        </p:tav>
                                      </p:tavLst>
                                    </p:anim>
                                  </p:childTnLst>
                                </p:cTn>
                              </p:par>
                              <p:par>
                                <p:cTn id="19" presetID="2" presetClass="entr" presetSubtype="1" fill="hold" nodeType="withEffect">
                                  <p:stCondLst>
                                    <p:cond delay="75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ppt_x"/>
                                          </p:val>
                                        </p:tav>
                                        <p:tav tm="100000">
                                          <p:val>
                                            <p:strVal val="#ppt_x"/>
                                          </p:val>
                                        </p:tav>
                                      </p:tavLst>
                                    </p:anim>
                                    <p:anim calcmode="lin" valueType="num">
                                      <p:cBhvr additive="base">
                                        <p:cTn id="22" dur="25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1600"/>
                            </p:stCondLst>
                            <p:childTnLst>
                              <p:par>
                                <p:cTn id="24" presetID="22" presetClass="entr" presetSubtype="2" fill="hold" nodeType="afterEffect">
                                  <p:stCondLst>
                                    <p:cond delay="25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childTnLst>
                          </p:cTn>
                        </p:par>
                        <p:par>
                          <p:cTn id="27" fill="hold">
                            <p:stCondLst>
                              <p:cond delay="2350"/>
                            </p:stCondLst>
                            <p:childTnLst>
                              <p:par>
                                <p:cTn id="28" presetID="22" presetClass="entr" presetSubtype="2"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right)">
                                      <p:cBhvr>
                                        <p:cTn id="30" dur="500"/>
                                        <p:tgtEl>
                                          <p:spTgt spid="59"/>
                                        </p:tgtEl>
                                      </p:cBhvr>
                                    </p:animEffect>
                                  </p:childTnLst>
                                </p:cTn>
                              </p:par>
                            </p:childTnLst>
                          </p:cTn>
                        </p:par>
                        <p:par>
                          <p:cTn id="31" fill="hold">
                            <p:stCondLst>
                              <p:cond delay="2850"/>
                            </p:stCondLst>
                            <p:childTnLst>
                              <p:par>
                                <p:cTn id="32" presetID="2" presetClass="entr" presetSubtype="2" fill="hold" nodeType="afterEffect">
                                  <p:stCondLst>
                                    <p:cond delay="25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250" fill="hold"/>
                                        <p:tgtEl>
                                          <p:spTgt spid="3"/>
                                        </p:tgtEl>
                                        <p:attrNameLst>
                                          <p:attrName>ppt_x</p:attrName>
                                        </p:attrNameLst>
                                      </p:cBhvr>
                                      <p:tavLst>
                                        <p:tav tm="0">
                                          <p:val>
                                            <p:strVal val="1+#ppt_w/2"/>
                                          </p:val>
                                        </p:tav>
                                        <p:tav tm="100000">
                                          <p:val>
                                            <p:strVal val="#ppt_x"/>
                                          </p:val>
                                        </p:tav>
                                      </p:tavLst>
                                    </p:anim>
                                    <p:anim calcmode="lin" valueType="num">
                                      <p:cBhvr additive="base">
                                        <p:cTn id="35" dur="25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6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1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4600"/>
                            </p:stCondLst>
                            <p:childTnLst>
                              <p:par>
                                <p:cTn id="45" presetID="2" presetClass="entr" presetSubtype="2" fill="hold" nodeType="afterEffect">
                                  <p:stCondLst>
                                    <p:cond delay="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250" fill="hold"/>
                                        <p:tgtEl>
                                          <p:spTgt spid="5"/>
                                        </p:tgtEl>
                                        <p:attrNameLst>
                                          <p:attrName>ppt_x</p:attrName>
                                        </p:attrNameLst>
                                      </p:cBhvr>
                                      <p:tavLst>
                                        <p:tav tm="0">
                                          <p:val>
                                            <p:strVal val="1+#ppt_w/2"/>
                                          </p:val>
                                        </p:tav>
                                        <p:tav tm="100000">
                                          <p:val>
                                            <p:strVal val="#ppt_x"/>
                                          </p:val>
                                        </p:tav>
                                      </p:tavLst>
                                    </p:anim>
                                    <p:anim calcmode="lin" valueType="num">
                                      <p:cBhvr additive="base">
                                        <p:cTn id="48" dur="250" fill="hold"/>
                                        <p:tgtEl>
                                          <p:spTgt spid="5"/>
                                        </p:tgtEl>
                                        <p:attrNameLst>
                                          <p:attrName>ppt_y</p:attrName>
                                        </p:attrNameLst>
                                      </p:cBhvr>
                                      <p:tavLst>
                                        <p:tav tm="0">
                                          <p:val>
                                            <p:strVal val="#ppt_y"/>
                                          </p:val>
                                        </p:tav>
                                        <p:tav tm="100000">
                                          <p:val>
                                            <p:strVal val="#ppt_y"/>
                                          </p:val>
                                        </p:tav>
                                      </p:tavLst>
                                    </p:anim>
                                  </p:childTnLst>
                                </p:cTn>
                              </p:par>
                            </p:childTnLst>
                          </p:cTn>
                        </p:par>
                        <p:par>
                          <p:cTn id="49" fill="hold">
                            <p:stCondLst>
                              <p:cond delay="5350"/>
                            </p:stCondLst>
                            <p:childTnLst>
                              <p:par>
                                <p:cTn id="50" presetID="22" presetClass="entr" presetSubtype="8"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left)">
                                      <p:cBhvr>
                                        <p:cTn id="55" dur="500"/>
                                        <p:tgtEl>
                                          <p:spTgt spid="68"/>
                                        </p:tgtEl>
                                      </p:cBhvr>
                                    </p:animEffect>
                                  </p:childTnLst>
                                </p:cTn>
                              </p:par>
                            </p:childTnLst>
                          </p:cTn>
                        </p:par>
                        <p:par>
                          <p:cTn id="56" fill="hold">
                            <p:stCondLst>
                              <p:cond delay="585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6350"/>
                            </p:stCondLst>
                            <p:childTnLst>
                              <p:par>
                                <p:cTn id="61" presetID="2" presetClass="entr" presetSubtype="8" fill="hold" nodeType="afterEffect">
                                  <p:stCondLst>
                                    <p:cond delay="25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250" fill="hold"/>
                                        <p:tgtEl>
                                          <p:spTgt spid="6"/>
                                        </p:tgtEl>
                                        <p:attrNameLst>
                                          <p:attrName>ppt_x</p:attrName>
                                        </p:attrNameLst>
                                      </p:cBhvr>
                                      <p:tavLst>
                                        <p:tav tm="0">
                                          <p:val>
                                            <p:strVal val="0-#ppt_w/2"/>
                                          </p:val>
                                        </p:tav>
                                        <p:tav tm="100000">
                                          <p:val>
                                            <p:strVal val="#ppt_x"/>
                                          </p:val>
                                        </p:tav>
                                      </p:tavLst>
                                    </p:anim>
                                    <p:anim calcmode="lin" valueType="num">
                                      <p:cBhvr additive="base">
                                        <p:cTn id="64" dur="250" fill="hold"/>
                                        <p:tgtEl>
                                          <p:spTgt spid="6"/>
                                        </p:tgtEl>
                                        <p:attrNameLst>
                                          <p:attrName>ppt_y</p:attrName>
                                        </p:attrNameLst>
                                      </p:cBhvr>
                                      <p:tavLst>
                                        <p:tav tm="0">
                                          <p:val>
                                            <p:strVal val="#ppt_y"/>
                                          </p:val>
                                        </p:tav>
                                        <p:tav tm="100000">
                                          <p:val>
                                            <p:strVal val="#ppt_y"/>
                                          </p:val>
                                        </p:tav>
                                      </p:tavLst>
                                    </p:anim>
                                  </p:childTnLst>
                                </p:cTn>
                              </p:par>
                            </p:childTnLst>
                          </p:cTn>
                        </p:par>
                        <p:par>
                          <p:cTn id="65" fill="hold">
                            <p:stCondLst>
                              <p:cond delay="7100"/>
                            </p:stCondLst>
                            <p:childTnLst>
                              <p:par>
                                <p:cTn id="66" presetID="2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250"/>
                                        <p:tgtEl>
                                          <p:spTgt spid="36"/>
                                        </p:tgtEl>
                                      </p:cBhvr>
                                    </p:animEffect>
                                  </p:childTnLst>
                                </p:cTn>
                              </p:par>
                            </p:childTnLst>
                          </p:cTn>
                        </p:par>
                        <p:par>
                          <p:cTn id="69" fill="hold">
                            <p:stCondLst>
                              <p:cond delay="7600"/>
                            </p:stCondLst>
                            <p:childTnLst>
                              <p:par>
                                <p:cTn id="70" presetID="22" presetClass="entr" presetSubtype="2"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right)">
                                      <p:cBhvr>
                                        <p:cTn id="72" dur="500"/>
                                        <p:tgtEl>
                                          <p:spTgt spid="63"/>
                                        </p:tgtEl>
                                      </p:cBhvr>
                                    </p:animEffect>
                                  </p:childTnLst>
                                </p:cTn>
                              </p:par>
                            </p:childTnLst>
                          </p:cTn>
                        </p:par>
                        <p:par>
                          <p:cTn id="73" fill="hold">
                            <p:stCondLst>
                              <p:cond delay="81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250"/>
                                        <p:tgtEl>
                                          <p:spTgt spid="37"/>
                                        </p:tgtEl>
                                      </p:cBhvr>
                                    </p:animEffect>
                                  </p:childTnLst>
                                </p:cTn>
                              </p:par>
                            </p:childTnLst>
                          </p:cTn>
                        </p:par>
                        <p:par>
                          <p:cTn id="77" fill="hold">
                            <p:stCondLst>
                              <p:cond delay="8600"/>
                            </p:stCondLst>
                            <p:childTnLst>
                              <p:par>
                                <p:cTn id="78" presetID="22" presetClass="entr" presetSubtype="2"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right)">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9" grpId="0"/>
      <p:bldP spid="61" grpId="0"/>
      <p:bldP spid="63" grpId="0"/>
      <p:bldP spid="65"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26465" y="190153"/>
            <a:ext cx="2723823"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十三、严格管理危险物品</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8" name="AutoShape 10"/>
          <p:cNvSpPr>
            <a:spLocks noChangeArrowheads="1"/>
          </p:cNvSpPr>
          <p:nvPr/>
        </p:nvSpPr>
        <p:spPr bwMode="auto">
          <a:xfrm rot="16200000">
            <a:off x="4329398" y="-1746276"/>
            <a:ext cx="475943" cy="8858282"/>
          </a:xfrm>
          <a:prstGeom prst="downArrow">
            <a:avLst>
              <a:gd name="adj1" fmla="val 49065"/>
              <a:gd name="adj2" fmla="val 44827"/>
            </a:avLst>
          </a:prstGeom>
          <a:solidFill>
            <a:schemeClr val="bg1">
              <a:lumMod val="75000"/>
            </a:schemeClr>
          </a:solidFill>
          <a:ln>
            <a:noFill/>
          </a:ln>
        </p:spPr>
        <p:txBody>
          <a:bodyPr vert="eaVert"/>
          <a:lstStyle/>
          <a:p>
            <a:endParaRPr lang="zh-CN" altLang="en-US" sz="1400">
              <a:latin typeface="微软雅黑" panose="020B0503020204020204" pitchFamily="34" charset="-122"/>
              <a:ea typeface="微软雅黑" panose="020B0503020204020204" pitchFamily="34" charset="-122"/>
            </a:endParaRPr>
          </a:p>
        </p:txBody>
      </p:sp>
      <p:grpSp>
        <p:nvGrpSpPr>
          <p:cNvPr id="29" name="组合 41"/>
          <p:cNvGrpSpPr/>
          <p:nvPr/>
        </p:nvGrpSpPr>
        <p:grpSpPr bwMode="auto">
          <a:xfrm>
            <a:off x="1358012" y="2253038"/>
            <a:ext cx="978166" cy="860770"/>
            <a:chOff x="1214414" y="2786058"/>
            <a:chExt cx="1935848" cy="1751017"/>
          </a:xfrm>
        </p:grpSpPr>
        <p:grpSp>
          <p:nvGrpSpPr>
            <p:cNvPr id="30" name="Group 6"/>
            <p:cNvGrpSpPr/>
            <p:nvPr/>
          </p:nvGrpSpPr>
          <p:grpSpPr bwMode="auto">
            <a:xfrm>
              <a:off x="1295400" y="2786058"/>
              <a:ext cx="1753450" cy="1751017"/>
              <a:chOff x="1823" y="2371"/>
              <a:chExt cx="1801" cy="1801"/>
            </a:xfrm>
          </p:grpSpPr>
          <p:sp>
            <p:nvSpPr>
              <p:cNvPr id="32"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auto">
              <a:xfrm>
                <a:off x="1945" y="2493"/>
                <a:ext cx="1556" cy="1556"/>
              </a:xfrm>
              <a:prstGeom prst="ellipse">
                <a:avLst/>
              </a:prstGeom>
              <a:solidFill>
                <a:schemeClr val="accent3">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31"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46"/>
          <p:cNvGrpSpPr/>
          <p:nvPr/>
        </p:nvGrpSpPr>
        <p:grpSpPr bwMode="auto">
          <a:xfrm>
            <a:off x="2345425" y="2263583"/>
            <a:ext cx="978165" cy="860770"/>
            <a:chOff x="1214414" y="2786058"/>
            <a:chExt cx="1935848" cy="1751017"/>
          </a:xfrm>
        </p:grpSpPr>
        <p:grpSp>
          <p:nvGrpSpPr>
            <p:cNvPr id="35" name="Group 6"/>
            <p:cNvGrpSpPr/>
            <p:nvPr/>
          </p:nvGrpSpPr>
          <p:grpSpPr bwMode="auto">
            <a:xfrm>
              <a:off x="1295400" y="2786058"/>
              <a:ext cx="1753450" cy="1751017"/>
              <a:chOff x="1823" y="2371"/>
              <a:chExt cx="1801" cy="1801"/>
            </a:xfrm>
          </p:grpSpPr>
          <p:sp>
            <p:nvSpPr>
              <p:cNvPr id="37"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41" name="Oval 8"/>
              <p:cNvSpPr>
                <a:spLocks noChangeArrowheads="1"/>
              </p:cNvSpPr>
              <p:nvPr/>
            </p:nvSpPr>
            <p:spPr bwMode="auto">
              <a:xfrm>
                <a:off x="1945" y="2493"/>
                <a:ext cx="1556" cy="1556"/>
              </a:xfrm>
              <a:prstGeom prst="ellipse">
                <a:avLst/>
              </a:prstGeom>
              <a:solidFill>
                <a:schemeClr val="accent2">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3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51"/>
          <p:cNvGrpSpPr/>
          <p:nvPr/>
        </p:nvGrpSpPr>
        <p:grpSpPr bwMode="auto">
          <a:xfrm>
            <a:off x="3327955" y="2263583"/>
            <a:ext cx="978166" cy="860770"/>
            <a:chOff x="1214414" y="2786058"/>
            <a:chExt cx="1935848" cy="1751017"/>
          </a:xfrm>
        </p:grpSpPr>
        <p:grpSp>
          <p:nvGrpSpPr>
            <p:cNvPr id="49" name="Group 6"/>
            <p:cNvGrpSpPr/>
            <p:nvPr/>
          </p:nvGrpSpPr>
          <p:grpSpPr bwMode="auto">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accent3">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5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63" name="组合 40"/>
          <p:cNvGrpSpPr/>
          <p:nvPr/>
        </p:nvGrpSpPr>
        <p:grpSpPr bwMode="auto">
          <a:xfrm>
            <a:off x="384364" y="2253537"/>
            <a:ext cx="978166" cy="860770"/>
            <a:chOff x="1214414" y="2786058"/>
            <a:chExt cx="1935848" cy="1751017"/>
          </a:xfrm>
        </p:grpSpPr>
        <p:grpSp>
          <p:nvGrpSpPr>
            <p:cNvPr id="64" name="Group 6"/>
            <p:cNvGrpSpPr/>
            <p:nvPr/>
          </p:nvGrpSpPr>
          <p:grpSpPr bwMode="auto">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6" y="2493"/>
                <a:ext cx="1556" cy="1556"/>
              </a:xfrm>
              <a:prstGeom prst="ellipse">
                <a:avLst/>
              </a:prstGeom>
              <a:solidFill>
                <a:schemeClr val="accent2">
                  <a:lumMod val="75000"/>
                </a:schemeClr>
              </a:solidFill>
              <a:ln w="38100">
                <a:solidFill>
                  <a:srgbClr val="FFFFFF"/>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68" name="矩形标注 67"/>
          <p:cNvSpPr/>
          <p:nvPr/>
        </p:nvSpPr>
        <p:spPr>
          <a:xfrm>
            <a:off x="1392160" y="3353680"/>
            <a:ext cx="1330072" cy="41147"/>
          </a:xfrm>
          <a:prstGeom prst="wedgeRectCallout">
            <a:avLst>
              <a:gd name="adj1" fmla="val -17526"/>
              <a:gd name="adj2" fmla="val -50946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69" name="矩形标注 68"/>
          <p:cNvSpPr/>
          <p:nvPr/>
        </p:nvSpPr>
        <p:spPr>
          <a:xfrm>
            <a:off x="473267" y="1929923"/>
            <a:ext cx="1426356" cy="57726"/>
          </a:xfrm>
          <a:prstGeom prst="wedgeRectCallout">
            <a:avLst>
              <a:gd name="adj1" fmla="val -23398"/>
              <a:gd name="adj2" fmla="val 4032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70" name="Rectangle 28"/>
          <p:cNvSpPr>
            <a:spLocks noChangeArrowheads="1"/>
          </p:cNvSpPr>
          <p:nvPr/>
        </p:nvSpPr>
        <p:spPr bwMode="auto">
          <a:xfrm>
            <a:off x="928662" y="3394827"/>
            <a:ext cx="214314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使用危险化学品从事生产并且达到危险化学品使用量的数量标准的化工企业应取得危险化学品安全使用许可证</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1" name="Rectangle 28"/>
          <p:cNvSpPr>
            <a:spLocks noChangeArrowheads="1"/>
          </p:cNvSpPr>
          <p:nvPr/>
        </p:nvSpPr>
        <p:spPr bwMode="auto">
          <a:xfrm>
            <a:off x="106330" y="995467"/>
            <a:ext cx="210821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从事生产最终产品或者中间产品列入</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危险化学品目录</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的化工企业应取得危险化学品安全生产许可证</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2" name="矩形标注 71"/>
          <p:cNvSpPr/>
          <p:nvPr/>
        </p:nvSpPr>
        <p:spPr>
          <a:xfrm>
            <a:off x="2407530" y="1912530"/>
            <a:ext cx="1426356" cy="57726"/>
          </a:xfrm>
          <a:prstGeom prst="wedgeRectCallout">
            <a:avLst>
              <a:gd name="adj1" fmla="val -23398"/>
              <a:gd name="adj2" fmla="val 4032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73" name="Rectangle 28"/>
          <p:cNvSpPr>
            <a:spLocks noChangeArrowheads="1"/>
          </p:cNvSpPr>
          <p:nvPr/>
        </p:nvSpPr>
        <p:spPr bwMode="auto">
          <a:xfrm>
            <a:off x="2284934" y="998775"/>
            <a:ext cx="17869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经营危险化学品的应当取得危险化学品经营许可证</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4" name="矩形标注 73"/>
          <p:cNvSpPr/>
          <p:nvPr/>
        </p:nvSpPr>
        <p:spPr>
          <a:xfrm>
            <a:off x="3386854" y="3353679"/>
            <a:ext cx="1330072" cy="41147"/>
          </a:xfrm>
          <a:prstGeom prst="wedgeRectCallout">
            <a:avLst>
              <a:gd name="adj1" fmla="val -17526"/>
              <a:gd name="adj2" fmla="val -50946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75" name="Rectangle 28"/>
          <p:cNvSpPr>
            <a:spLocks noChangeArrowheads="1"/>
          </p:cNvSpPr>
          <p:nvPr/>
        </p:nvSpPr>
        <p:spPr bwMode="auto">
          <a:xfrm>
            <a:off x="3161554" y="3398605"/>
            <a:ext cx="1651520" cy="73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运输和处置危险化学品也应当经过相关部门审批</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76" name="组合 41"/>
          <p:cNvGrpSpPr/>
          <p:nvPr/>
        </p:nvGrpSpPr>
        <p:grpSpPr bwMode="auto">
          <a:xfrm>
            <a:off x="5295575" y="2252560"/>
            <a:ext cx="978166" cy="860770"/>
            <a:chOff x="1214414" y="2786058"/>
            <a:chExt cx="1935848" cy="1751017"/>
          </a:xfrm>
        </p:grpSpPr>
        <p:grpSp>
          <p:nvGrpSpPr>
            <p:cNvPr id="77" name="Group 6"/>
            <p:cNvGrpSpPr/>
            <p:nvPr/>
          </p:nvGrpSpPr>
          <p:grpSpPr bwMode="auto">
            <a:xfrm>
              <a:off x="1295400" y="2786058"/>
              <a:ext cx="1753450" cy="1751017"/>
              <a:chOff x="1823" y="2371"/>
              <a:chExt cx="1801" cy="1801"/>
            </a:xfrm>
          </p:grpSpPr>
          <p:sp>
            <p:nvSpPr>
              <p:cNvPr id="79"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80" name="Oval 8"/>
              <p:cNvSpPr>
                <a:spLocks noChangeArrowheads="1"/>
              </p:cNvSpPr>
              <p:nvPr/>
            </p:nvSpPr>
            <p:spPr bwMode="auto">
              <a:xfrm>
                <a:off x="1945" y="2493"/>
                <a:ext cx="1556" cy="1556"/>
              </a:xfrm>
              <a:prstGeom prst="ellipse">
                <a:avLst/>
              </a:prstGeom>
              <a:solidFill>
                <a:schemeClr val="accent3">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78"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46"/>
          <p:cNvGrpSpPr/>
          <p:nvPr/>
        </p:nvGrpSpPr>
        <p:grpSpPr bwMode="auto">
          <a:xfrm>
            <a:off x="6251026" y="2262730"/>
            <a:ext cx="978165" cy="860770"/>
            <a:chOff x="1214414" y="2786058"/>
            <a:chExt cx="1935848" cy="1751017"/>
          </a:xfrm>
        </p:grpSpPr>
        <p:grpSp>
          <p:nvGrpSpPr>
            <p:cNvPr id="82" name="Group 6"/>
            <p:cNvGrpSpPr/>
            <p:nvPr/>
          </p:nvGrpSpPr>
          <p:grpSpPr bwMode="auto">
            <a:xfrm>
              <a:off x="1295400" y="2786058"/>
              <a:ext cx="1753450" cy="1751017"/>
              <a:chOff x="1823" y="2371"/>
              <a:chExt cx="1801" cy="1801"/>
            </a:xfrm>
          </p:grpSpPr>
          <p:sp>
            <p:nvSpPr>
              <p:cNvPr id="84"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85" name="Oval 8"/>
              <p:cNvSpPr>
                <a:spLocks noChangeArrowheads="1"/>
              </p:cNvSpPr>
              <p:nvPr/>
            </p:nvSpPr>
            <p:spPr bwMode="auto">
              <a:xfrm>
                <a:off x="1945" y="2493"/>
                <a:ext cx="1556" cy="1556"/>
              </a:xfrm>
              <a:prstGeom prst="ellipse">
                <a:avLst/>
              </a:prstGeom>
              <a:solidFill>
                <a:schemeClr val="accent2">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83"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86" name="组合 51"/>
          <p:cNvGrpSpPr/>
          <p:nvPr/>
        </p:nvGrpSpPr>
        <p:grpSpPr bwMode="auto">
          <a:xfrm>
            <a:off x="7229191" y="2252560"/>
            <a:ext cx="978166" cy="860770"/>
            <a:chOff x="1214414" y="2786058"/>
            <a:chExt cx="1935848" cy="1751017"/>
          </a:xfrm>
        </p:grpSpPr>
        <p:grpSp>
          <p:nvGrpSpPr>
            <p:cNvPr id="87" name="Group 6"/>
            <p:cNvGrpSpPr/>
            <p:nvPr/>
          </p:nvGrpSpPr>
          <p:grpSpPr bwMode="auto">
            <a:xfrm>
              <a:off x="1295400" y="2786058"/>
              <a:ext cx="1753450" cy="1751017"/>
              <a:chOff x="1823" y="2371"/>
              <a:chExt cx="1801" cy="1801"/>
            </a:xfrm>
          </p:grpSpPr>
          <p:sp>
            <p:nvSpPr>
              <p:cNvPr id="89"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solidFill>
                    <a:srgbClr val="0070C0"/>
                  </a:solidFill>
                  <a:latin typeface="微软雅黑" panose="020B0503020204020204" pitchFamily="34" charset="-122"/>
                  <a:ea typeface="微软雅黑" panose="020B0503020204020204" pitchFamily="34" charset="-122"/>
                </a:endParaRPr>
              </a:p>
            </p:txBody>
          </p:sp>
          <p:sp>
            <p:nvSpPr>
              <p:cNvPr id="90" name="Oval 8"/>
              <p:cNvSpPr>
                <a:spLocks noChangeArrowheads="1"/>
              </p:cNvSpPr>
              <p:nvPr/>
            </p:nvSpPr>
            <p:spPr bwMode="auto">
              <a:xfrm>
                <a:off x="1945" y="2493"/>
                <a:ext cx="1556" cy="1556"/>
              </a:xfrm>
              <a:prstGeom prst="ellipse">
                <a:avLst/>
              </a:prstGeom>
              <a:solidFill>
                <a:schemeClr val="accent3">
                  <a:lumMod val="75000"/>
                </a:schemeClr>
              </a:solidFill>
              <a:ln w="38100">
                <a:solidFill>
                  <a:srgbClr val="FFFFFF"/>
                </a:solidFill>
                <a:round/>
              </a:ln>
            </p:spPr>
            <p:txBody>
              <a:bodyPr/>
              <a:lstStyle/>
              <a:p>
                <a:pPr>
                  <a:defRPr/>
                </a:pPr>
                <a:endParaRPr lang="zh-CN" altLang="en-US" sz="1400">
                  <a:solidFill>
                    <a:srgbClr val="0070C0"/>
                  </a:solidFill>
                  <a:latin typeface="微软雅黑" panose="020B0503020204020204" pitchFamily="34" charset="-122"/>
                  <a:ea typeface="微软雅黑" panose="020B0503020204020204" pitchFamily="34" charset="-122"/>
                </a:endParaRPr>
              </a:p>
            </p:txBody>
          </p:sp>
        </p:grpSp>
        <p:sp>
          <p:nvSpPr>
            <p:cNvPr id="88"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91" name="组合 40"/>
          <p:cNvGrpSpPr/>
          <p:nvPr/>
        </p:nvGrpSpPr>
        <p:grpSpPr bwMode="auto">
          <a:xfrm>
            <a:off x="4317409" y="2252799"/>
            <a:ext cx="978166" cy="860770"/>
            <a:chOff x="1214414" y="2786058"/>
            <a:chExt cx="1935848" cy="1751017"/>
          </a:xfrm>
        </p:grpSpPr>
        <p:grpSp>
          <p:nvGrpSpPr>
            <p:cNvPr id="92" name="Group 6"/>
            <p:cNvGrpSpPr/>
            <p:nvPr/>
          </p:nvGrpSpPr>
          <p:grpSpPr bwMode="auto">
            <a:xfrm>
              <a:off x="1295400" y="2786058"/>
              <a:ext cx="1753450" cy="1751017"/>
              <a:chOff x="1823" y="2371"/>
              <a:chExt cx="1801" cy="1801"/>
            </a:xfrm>
          </p:grpSpPr>
          <p:sp>
            <p:nvSpPr>
              <p:cNvPr id="94" name="Oval 7"/>
              <p:cNvSpPr>
                <a:spLocks noChangeArrowheads="1"/>
              </p:cNvSpPr>
              <p:nvPr/>
            </p:nvSpPr>
            <p:spPr bwMode="auto">
              <a:xfrm>
                <a:off x="1823" y="2371"/>
                <a:ext cx="1801" cy="1801"/>
              </a:xfrm>
              <a:prstGeom prst="ellipse">
                <a:avLst/>
              </a:prstGeom>
              <a:solidFill>
                <a:schemeClr val="bg1">
                  <a:lumMod val="65000"/>
                  <a:alpha val="48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5" name="Oval 8"/>
              <p:cNvSpPr>
                <a:spLocks noChangeArrowheads="1"/>
              </p:cNvSpPr>
              <p:nvPr/>
            </p:nvSpPr>
            <p:spPr bwMode="auto">
              <a:xfrm>
                <a:off x="1946" y="2493"/>
                <a:ext cx="1556" cy="1556"/>
              </a:xfrm>
              <a:prstGeom prst="ellipse">
                <a:avLst/>
              </a:prstGeom>
              <a:solidFill>
                <a:schemeClr val="accent2">
                  <a:lumMod val="75000"/>
                </a:schemeClr>
              </a:solidFill>
              <a:ln w="38100">
                <a:solidFill>
                  <a:srgbClr val="FFFFFF"/>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93"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chemeClr val="bg1"/>
                  </a:solidFill>
                  <a:latin typeface="微软雅黑" panose="020B0503020204020204" pitchFamily="34" charset="-122"/>
                  <a:ea typeface="微软雅黑" panose="020B0503020204020204" pitchFamily="34" charset="-122"/>
                </a:rPr>
                <a:t>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101" name="矩形标注 100"/>
          <p:cNvSpPr/>
          <p:nvPr/>
        </p:nvSpPr>
        <p:spPr>
          <a:xfrm>
            <a:off x="4369529" y="1921269"/>
            <a:ext cx="1426356" cy="57726"/>
          </a:xfrm>
          <a:prstGeom prst="wedgeRectCallout">
            <a:avLst>
              <a:gd name="adj1" fmla="val -23398"/>
              <a:gd name="adj2" fmla="val 4032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102" name="Rectangle 28"/>
          <p:cNvSpPr>
            <a:spLocks noChangeArrowheads="1"/>
          </p:cNvSpPr>
          <p:nvPr/>
        </p:nvSpPr>
        <p:spPr bwMode="auto">
          <a:xfrm>
            <a:off x="4000496" y="1000114"/>
            <a:ext cx="242889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经营、储存、运输、使用和处置烟花爆竹、民用爆炸物品、燃气、放射性物品等危险物品，也应当取得相关部门审批</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3" name="矩形标注 102"/>
          <p:cNvSpPr/>
          <p:nvPr/>
        </p:nvSpPr>
        <p:spPr>
          <a:xfrm>
            <a:off x="6303792" y="1898118"/>
            <a:ext cx="1426356" cy="57726"/>
          </a:xfrm>
          <a:prstGeom prst="wedgeRectCallout">
            <a:avLst>
              <a:gd name="adj1" fmla="val -23398"/>
              <a:gd name="adj2" fmla="val 40329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104" name="Rectangle 28"/>
          <p:cNvSpPr>
            <a:spLocks noChangeArrowheads="1"/>
          </p:cNvSpPr>
          <p:nvPr/>
        </p:nvSpPr>
        <p:spPr bwMode="auto">
          <a:xfrm>
            <a:off x="6365590" y="997121"/>
            <a:ext cx="262792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存在重大危险源的企业，应当对重大危险源登记建档，定期检测、评估、监控，并制定应急预案，并告知员工和向安监部门备案</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5342373" y="3342959"/>
            <a:ext cx="1330072" cy="41147"/>
          </a:xfrm>
          <a:prstGeom prst="wedgeRectCallout">
            <a:avLst>
              <a:gd name="adj1" fmla="val -17526"/>
              <a:gd name="adj2" fmla="val -50946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106" name="Rectangle 28"/>
          <p:cNvSpPr>
            <a:spLocks noChangeArrowheads="1"/>
          </p:cNvSpPr>
          <p:nvPr/>
        </p:nvSpPr>
        <p:spPr bwMode="auto">
          <a:xfrm>
            <a:off x="4929190" y="3384106"/>
            <a:ext cx="22145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生产、经营、储存、运输、使用和处置易燃易爆物品、危险化学品、放射性物品等危险物品的，必须采取可靠的安全措施</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7" name="矩形标注 106"/>
          <p:cNvSpPr/>
          <p:nvPr/>
        </p:nvSpPr>
        <p:spPr>
          <a:xfrm>
            <a:off x="7316047" y="3332448"/>
            <a:ext cx="1330072" cy="41147"/>
          </a:xfrm>
          <a:prstGeom prst="wedgeRectCallout">
            <a:avLst>
              <a:gd name="adj1" fmla="val -17526"/>
              <a:gd name="adj2" fmla="val -50946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C00000"/>
              </a:solidFill>
            </a:endParaRPr>
          </a:p>
        </p:txBody>
      </p:sp>
      <p:sp>
        <p:nvSpPr>
          <p:cNvPr id="108" name="Rectangle 28"/>
          <p:cNvSpPr>
            <a:spLocks noChangeArrowheads="1"/>
          </p:cNvSpPr>
          <p:nvPr/>
        </p:nvSpPr>
        <p:spPr bwMode="auto">
          <a:xfrm>
            <a:off x="7090746" y="3366741"/>
            <a:ext cx="20532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生产、经营、储存、使用危险物品的车间、商店、仓库不得与员工宿舍在同一座建筑物内，并应当与员工宿舍保持安全距离</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advClick="0" advTm="7000">
        <p14:prism dir="d" isInverted="1"/>
      </p:transition>
    </mc:Choice>
    <mc:Fallback>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1000" fill="hold"/>
                                        <p:tgtEl>
                                          <p:spTgt spid="63"/>
                                        </p:tgtEl>
                                        <p:attrNameLst>
                                          <p:attrName>ppt_w</p:attrName>
                                        </p:attrNameLst>
                                      </p:cBhvr>
                                      <p:tavLst>
                                        <p:tav tm="0">
                                          <p:val>
                                            <p:fltVal val="0"/>
                                          </p:val>
                                        </p:tav>
                                        <p:tav tm="100000">
                                          <p:val>
                                            <p:strVal val="#ppt_w"/>
                                          </p:val>
                                        </p:tav>
                                      </p:tavLst>
                                    </p:anim>
                                    <p:anim calcmode="lin" valueType="num">
                                      <p:cBhvr>
                                        <p:cTn id="19" dur="1000" fill="hold"/>
                                        <p:tgtEl>
                                          <p:spTgt spid="63"/>
                                        </p:tgtEl>
                                        <p:attrNameLst>
                                          <p:attrName>ppt_h</p:attrName>
                                        </p:attrNameLst>
                                      </p:cBhvr>
                                      <p:tavLst>
                                        <p:tav tm="0">
                                          <p:val>
                                            <p:fltVal val="0"/>
                                          </p:val>
                                        </p:tav>
                                        <p:tav tm="100000">
                                          <p:val>
                                            <p:strVal val="#ppt_h"/>
                                          </p:val>
                                        </p:tav>
                                      </p:tavLst>
                                    </p:anim>
                                    <p:anim calcmode="lin" valueType="num">
                                      <p:cBhvr>
                                        <p:cTn id="20"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3"/>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25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p:cTn id="30" dur="1000" fill="hold"/>
                                        <p:tgtEl>
                                          <p:spTgt spid="34"/>
                                        </p:tgtEl>
                                        <p:attrNameLst>
                                          <p:attrName>ppt_w</p:attrName>
                                        </p:attrNameLst>
                                      </p:cBhvr>
                                      <p:tavLst>
                                        <p:tav tm="0">
                                          <p:val>
                                            <p:fltVal val="0"/>
                                          </p:val>
                                        </p:tav>
                                        <p:tav tm="100000">
                                          <p:val>
                                            <p:strVal val="#ppt_w"/>
                                          </p:val>
                                        </p:tav>
                                      </p:tavLst>
                                    </p:anim>
                                    <p:anim calcmode="lin" valueType="num">
                                      <p:cBhvr>
                                        <p:cTn id="31" dur="1000" fill="hold"/>
                                        <p:tgtEl>
                                          <p:spTgt spid="34"/>
                                        </p:tgtEl>
                                        <p:attrNameLst>
                                          <p:attrName>ppt_h</p:attrName>
                                        </p:attrNameLst>
                                      </p:cBhvr>
                                      <p:tavLst>
                                        <p:tav tm="0">
                                          <p:val>
                                            <p:fltVal val="0"/>
                                          </p:val>
                                        </p:tav>
                                        <p:tav tm="100000">
                                          <p:val>
                                            <p:strVal val="#ppt_h"/>
                                          </p:val>
                                        </p:tav>
                                      </p:tavLst>
                                    </p:anim>
                                    <p:anim calcmode="lin" valueType="num">
                                      <p:cBhvr>
                                        <p:cTn id="3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4"/>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nodeType="withEffect">
                                  <p:stCondLst>
                                    <p:cond delay="750"/>
                                  </p:stCondLst>
                                  <p:childTnLst>
                                    <p:set>
                                      <p:cBhvr>
                                        <p:cTn id="35" dur="1" fill="hold">
                                          <p:stCondLst>
                                            <p:cond delay="0"/>
                                          </p:stCondLst>
                                        </p:cTn>
                                        <p:tgtEl>
                                          <p:spTgt spid="45"/>
                                        </p:tgtEl>
                                        <p:attrNameLst>
                                          <p:attrName>style.visibility</p:attrName>
                                        </p:attrNameLst>
                                      </p:cBhvr>
                                      <p:to>
                                        <p:strVal val="visible"/>
                                      </p:to>
                                    </p:set>
                                    <p:anim calcmode="lin" valueType="num">
                                      <p:cBhvr>
                                        <p:cTn id="36" dur="1000" fill="hold"/>
                                        <p:tgtEl>
                                          <p:spTgt spid="45"/>
                                        </p:tgtEl>
                                        <p:attrNameLst>
                                          <p:attrName>ppt_w</p:attrName>
                                        </p:attrNameLst>
                                      </p:cBhvr>
                                      <p:tavLst>
                                        <p:tav tm="0">
                                          <p:val>
                                            <p:fltVal val="0"/>
                                          </p:val>
                                        </p:tav>
                                        <p:tav tm="100000">
                                          <p:val>
                                            <p:strVal val="#ppt_w"/>
                                          </p:val>
                                        </p:tav>
                                      </p:tavLst>
                                    </p:anim>
                                    <p:anim calcmode="lin" valueType="num">
                                      <p:cBhvr>
                                        <p:cTn id="37" dur="1000" fill="hold"/>
                                        <p:tgtEl>
                                          <p:spTgt spid="45"/>
                                        </p:tgtEl>
                                        <p:attrNameLst>
                                          <p:attrName>ppt_h</p:attrName>
                                        </p:attrNameLst>
                                      </p:cBhvr>
                                      <p:tavLst>
                                        <p:tav tm="0">
                                          <p:val>
                                            <p:fltVal val="0"/>
                                          </p:val>
                                        </p:tav>
                                        <p:tav tm="100000">
                                          <p:val>
                                            <p:strVal val="#ppt_h"/>
                                          </p:val>
                                        </p:tav>
                                      </p:tavLst>
                                    </p:anim>
                                    <p:anim calcmode="lin" valueType="num">
                                      <p:cBhvr>
                                        <p:cTn id="38"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5"/>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nodeType="withEffect">
                                  <p:stCondLst>
                                    <p:cond delay="1000"/>
                                  </p:stCondLst>
                                  <p:childTnLst>
                                    <p:set>
                                      <p:cBhvr>
                                        <p:cTn id="41" dur="1" fill="hold">
                                          <p:stCondLst>
                                            <p:cond delay="0"/>
                                          </p:stCondLst>
                                        </p:cTn>
                                        <p:tgtEl>
                                          <p:spTgt spid="91"/>
                                        </p:tgtEl>
                                        <p:attrNameLst>
                                          <p:attrName>style.visibility</p:attrName>
                                        </p:attrNameLst>
                                      </p:cBhvr>
                                      <p:to>
                                        <p:strVal val="visible"/>
                                      </p:to>
                                    </p:set>
                                    <p:anim calcmode="lin" valueType="num">
                                      <p:cBhvr>
                                        <p:cTn id="42" dur="1000" fill="hold"/>
                                        <p:tgtEl>
                                          <p:spTgt spid="91"/>
                                        </p:tgtEl>
                                        <p:attrNameLst>
                                          <p:attrName>ppt_w</p:attrName>
                                        </p:attrNameLst>
                                      </p:cBhvr>
                                      <p:tavLst>
                                        <p:tav tm="0">
                                          <p:val>
                                            <p:fltVal val="0"/>
                                          </p:val>
                                        </p:tav>
                                        <p:tav tm="100000">
                                          <p:val>
                                            <p:strVal val="#ppt_w"/>
                                          </p:val>
                                        </p:tav>
                                      </p:tavLst>
                                    </p:anim>
                                    <p:anim calcmode="lin" valueType="num">
                                      <p:cBhvr>
                                        <p:cTn id="43" dur="1000" fill="hold"/>
                                        <p:tgtEl>
                                          <p:spTgt spid="91"/>
                                        </p:tgtEl>
                                        <p:attrNameLst>
                                          <p:attrName>ppt_h</p:attrName>
                                        </p:attrNameLst>
                                      </p:cBhvr>
                                      <p:tavLst>
                                        <p:tav tm="0">
                                          <p:val>
                                            <p:fltVal val="0"/>
                                          </p:val>
                                        </p:tav>
                                        <p:tav tm="100000">
                                          <p:val>
                                            <p:strVal val="#ppt_h"/>
                                          </p:val>
                                        </p:tav>
                                      </p:tavLst>
                                    </p:anim>
                                    <p:anim calcmode="lin" valueType="num">
                                      <p:cBhvr>
                                        <p:cTn id="44"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9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nodeType="withEffect">
                                  <p:stCondLst>
                                    <p:cond delay="1250"/>
                                  </p:stCondLst>
                                  <p:childTnLst>
                                    <p:set>
                                      <p:cBhvr>
                                        <p:cTn id="47" dur="1" fill="hold">
                                          <p:stCondLst>
                                            <p:cond delay="0"/>
                                          </p:stCondLst>
                                        </p:cTn>
                                        <p:tgtEl>
                                          <p:spTgt spid="76"/>
                                        </p:tgtEl>
                                        <p:attrNameLst>
                                          <p:attrName>style.visibility</p:attrName>
                                        </p:attrNameLst>
                                      </p:cBhvr>
                                      <p:to>
                                        <p:strVal val="visible"/>
                                      </p:to>
                                    </p:set>
                                    <p:anim calcmode="lin" valueType="num">
                                      <p:cBhvr>
                                        <p:cTn id="48" dur="1000" fill="hold"/>
                                        <p:tgtEl>
                                          <p:spTgt spid="76"/>
                                        </p:tgtEl>
                                        <p:attrNameLst>
                                          <p:attrName>ppt_w</p:attrName>
                                        </p:attrNameLst>
                                      </p:cBhvr>
                                      <p:tavLst>
                                        <p:tav tm="0">
                                          <p:val>
                                            <p:fltVal val="0"/>
                                          </p:val>
                                        </p:tav>
                                        <p:tav tm="100000">
                                          <p:val>
                                            <p:strVal val="#ppt_w"/>
                                          </p:val>
                                        </p:tav>
                                      </p:tavLst>
                                    </p:anim>
                                    <p:anim calcmode="lin" valueType="num">
                                      <p:cBhvr>
                                        <p:cTn id="49" dur="1000" fill="hold"/>
                                        <p:tgtEl>
                                          <p:spTgt spid="76"/>
                                        </p:tgtEl>
                                        <p:attrNameLst>
                                          <p:attrName>ppt_h</p:attrName>
                                        </p:attrNameLst>
                                      </p:cBhvr>
                                      <p:tavLst>
                                        <p:tav tm="0">
                                          <p:val>
                                            <p:fltVal val="0"/>
                                          </p:val>
                                        </p:tav>
                                        <p:tav tm="100000">
                                          <p:val>
                                            <p:strVal val="#ppt_h"/>
                                          </p:val>
                                        </p:tav>
                                      </p:tavLst>
                                    </p:anim>
                                    <p:anim calcmode="lin" valueType="num">
                                      <p:cBhvr>
                                        <p:cTn id="50" dur="1000" fill="hold"/>
                                        <p:tgtEl>
                                          <p:spTgt spid="7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76"/>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nodeType="withEffect">
                                  <p:stCondLst>
                                    <p:cond delay="1500"/>
                                  </p:stCondLst>
                                  <p:childTnLst>
                                    <p:set>
                                      <p:cBhvr>
                                        <p:cTn id="53" dur="1" fill="hold">
                                          <p:stCondLst>
                                            <p:cond delay="0"/>
                                          </p:stCondLst>
                                        </p:cTn>
                                        <p:tgtEl>
                                          <p:spTgt spid="81"/>
                                        </p:tgtEl>
                                        <p:attrNameLst>
                                          <p:attrName>style.visibility</p:attrName>
                                        </p:attrNameLst>
                                      </p:cBhvr>
                                      <p:to>
                                        <p:strVal val="visible"/>
                                      </p:to>
                                    </p:set>
                                    <p:anim calcmode="lin" valueType="num">
                                      <p:cBhvr>
                                        <p:cTn id="54" dur="1000" fill="hold"/>
                                        <p:tgtEl>
                                          <p:spTgt spid="81"/>
                                        </p:tgtEl>
                                        <p:attrNameLst>
                                          <p:attrName>ppt_w</p:attrName>
                                        </p:attrNameLst>
                                      </p:cBhvr>
                                      <p:tavLst>
                                        <p:tav tm="0">
                                          <p:val>
                                            <p:fltVal val="0"/>
                                          </p:val>
                                        </p:tav>
                                        <p:tav tm="100000">
                                          <p:val>
                                            <p:strVal val="#ppt_w"/>
                                          </p:val>
                                        </p:tav>
                                      </p:tavLst>
                                    </p:anim>
                                    <p:anim calcmode="lin" valueType="num">
                                      <p:cBhvr>
                                        <p:cTn id="55" dur="1000" fill="hold"/>
                                        <p:tgtEl>
                                          <p:spTgt spid="81"/>
                                        </p:tgtEl>
                                        <p:attrNameLst>
                                          <p:attrName>ppt_h</p:attrName>
                                        </p:attrNameLst>
                                      </p:cBhvr>
                                      <p:tavLst>
                                        <p:tav tm="0">
                                          <p:val>
                                            <p:fltVal val="0"/>
                                          </p:val>
                                        </p:tav>
                                        <p:tav tm="100000">
                                          <p:val>
                                            <p:strVal val="#ppt_h"/>
                                          </p:val>
                                        </p:tav>
                                      </p:tavLst>
                                    </p:anim>
                                    <p:anim calcmode="lin" valueType="num">
                                      <p:cBhvr>
                                        <p:cTn id="56"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nodeType="withEffect">
                                  <p:stCondLst>
                                    <p:cond delay="175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2000"/>
                            </p:stCondLst>
                            <p:childTnLst>
                              <p:par>
                                <p:cTn id="65" presetID="2" presetClass="entr" presetSubtype="2"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1000" fill="hold"/>
                                        <p:tgtEl>
                                          <p:spTgt spid="69"/>
                                        </p:tgtEl>
                                        <p:attrNameLst>
                                          <p:attrName>ppt_x</p:attrName>
                                        </p:attrNameLst>
                                      </p:cBhvr>
                                      <p:tavLst>
                                        <p:tav tm="0">
                                          <p:val>
                                            <p:strVal val="1+#ppt_w/2"/>
                                          </p:val>
                                        </p:tav>
                                        <p:tav tm="100000">
                                          <p:val>
                                            <p:strVal val="#ppt_x"/>
                                          </p:val>
                                        </p:tav>
                                      </p:tavLst>
                                    </p:anim>
                                    <p:anim calcmode="lin" valueType="num">
                                      <p:cBhvr additive="base">
                                        <p:cTn id="68" dur="1000" fill="hold"/>
                                        <p:tgtEl>
                                          <p:spTgt spid="69"/>
                                        </p:tgtEl>
                                        <p:attrNameLst>
                                          <p:attrName>ppt_y</p:attrName>
                                        </p:attrNameLst>
                                      </p:cBhvr>
                                      <p:tavLst>
                                        <p:tav tm="0">
                                          <p:val>
                                            <p:strVal val="#ppt_y"/>
                                          </p:val>
                                        </p:tav>
                                        <p:tav tm="100000">
                                          <p:val>
                                            <p:strVal val="#ppt_y"/>
                                          </p:val>
                                        </p:tav>
                                      </p:tavLst>
                                    </p:anim>
                                  </p:childTnLst>
                                </p:cTn>
                              </p:par>
                              <p:par>
                                <p:cTn id="69" presetID="32" presetClass="emph" presetSubtype="0" fill="hold" grpId="1" nodeType="withEffect">
                                  <p:stCondLst>
                                    <p:cond delay="100"/>
                                  </p:stCondLst>
                                  <p:childTnLst>
                                    <p:animRot by="120000">
                                      <p:cBhvr>
                                        <p:cTn id="70" dur="100" fill="hold">
                                          <p:stCondLst>
                                            <p:cond delay="0"/>
                                          </p:stCondLst>
                                        </p:cTn>
                                        <p:tgtEl>
                                          <p:spTgt spid="69"/>
                                        </p:tgtEl>
                                        <p:attrNameLst>
                                          <p:attrName>r</p:attrName>
                                        </p:attrNameLst>
                                      </p:cBhvr>
                                    </p:animRot>
                                    <p:animRot by="-240000">
                                      <p:cBhvr>
                                        <p:cTn id="71" dur="200" fill="hold">
                                          <p:stCondLst>
                                            <p:cond delay="200"/>
                                          </p:stCondLst>
                                        </p:cTn>
                                        <p:tgtEl>
                                          <p:spTgt spid="69"/>
                                        </p:tgtEl>
                                        <p:attrNameLst>
                                          <p:attrName>r</p:attrName>
                                        </p:attrNameLst>
                                      </p:cBhvr>
                                    </p:animRot>
                                    <p:animRot by="240000">
                                      <p:cBhvr>
                                        <p:cTn id="72" dur="200" fill="hold">
                                          <p:stCondLst>
                                            <p:cond delay="400"/>
                                          </p:stCondLst>
                                        </p:cTn>
                                        <p:tgtEl>
                                          <p:spTgt spid="69"/>
                                        </p:tgtEl>
                                        <p:attrNameLst>
                                          <p:attrName>r</p:attrName>
                                        </p:attrNameLst>
                                      </p:cBhvr>
                                    </p:animRot>
                                    <p:animRot by="-240000">
                                      <p:cBhvr>
                                        <p:cTn id="73" dur="200" fill="hold">
                                          <p:stCondLst>
                                            <p:cond delay="600"/>
                                          </p:stCondLst>
                                        </p:cTn>
                                        <p:tgtEl>
                                          <p:spTgt spid="69"/>
                                        </p:tgtEl>
                                        <p:attrNameLst>
                                          <p:attrName>r</p:attrName>
                                        </p:attrNameLst>
                                      </p:cBhvr>
                                    </p:animRot>
                                    <p:animRot by="120000">
                                      <p:cBhvr>
                                        <p:cTn id="74" dur="200" fill="hold">
                                          <p:stCondLst>
                                            <p:cond delay="800"/>
                                          </p:stCondLst>
                                        </p:cTn>
                                        <p:tgtEl>
                                          <p:spTgt spid="69"/>
                                        </p:tgtEl>
                                        <p:attrNameLst>
                                          <p:attrName>r</p:attrName>
                                        </p:attrNameLst>
                                      </p:cBhvr>
                                    </p:animRot>
                                  </p:childTnLst>
                                </p:cTn>
                              </p:par>
                              <p:par>
                                <p:cTn id="75" presetID="2" presetClass="entr" presetSubtype="2" fill="hold" grpId="0" nodeType="withEffect">
                                  <p:stCondLst>
                                    <p:cond delay="300"/>
                                  </p:stCondLst>
                                  <p:childTnLst>
                                    <p:set>
                                      <p:cBhvr>
                                        <p:cTn id="76" dur="1" fill="hold">
                                          <p:stCondLst>
                                            <p:cond delay="0"/>
                                          </p:stCondLst>
                                        </p:cTn>
                                        <p:tgtEl>
                                          <p:spTgt spid="68"/>
                                        </p:tgtEl>
                                        <p:attrNameLst>
                                          <p:attrName>style.visibility</p:attrName>
                                        </p:attrNameLst>
                                      </p:cBhvr>
                                      <p:to>
                                        <p:strVal val="visible"/>
                                      </p:to>
                                    </p:set>
                                    <p:anim calcmode="lin" valueType="num">
                                      <p:cBhvr additive="base">
                                        <p:cTn id="77" dur="1000" fill="hold"/>
                                        <p:tgtEl>
                                          <p:spTgt spid="68"/>
                                        </p:tgtEl>
                                        <p:attrNameLst>
                                          <p:attrName>ppt_x</p:attrName>
                                        </p:attrNameLst>
                                      </p:cBhvr>
                                      <p:tavLst>
                                        <p:tav tm="0">
                                          <p:val>
                                            <p:strVal val="1+#ppt_w/2"/>
                                          </p:val>
                                        </p:tav>
                                        <p:tav tm="100000">
                                          <p:val>
                                            <p:strVal val="#ppt_x"/>
                                          </p:val>
                                        </p:tav>
                                      </p:tavLst>
                                    </p:anim>
                                    <p:anim calcmode="lin" valueType="num">
                                      <p:cBhvr additive="base">
                                        <p:cTn id="78" dur="1000" fill="hold"/>
                                        <p:tgtEl>
                                          <p:spTgt spid="68"/>
                                        </p:tgtEl>
                                        <p:attrNameLst>
                                          <p:attrName>ppt_y</p:attrName>
                                        </p:attrNameLst>
                                      </p:cBhvr>
                                      <p:tavLst>
                                        <p:tav tm="0">
                                          <p:val>
                                            <p:strVal val="#ppt_y"/>
                                          </p:val>
                                        </p:tav>
                                        <p:tav tm="100000">
                                          <p:val>
                                            <p:strVal val="#ppt_y"/>
                                          </p:val>
                                        </p:tav>
                                      </p:tavLst>
                                    </p:anim>
                                  </p:childTnLst>
                                </p:cTn>
                              </p:par>
                              <p:par>
                                <p:cTn id="79" presetID="32" presetClass="emph" presetSubtype="0" fill="hold" grpId="1" nodeType="withEffect">
                                  <p:stCondLst>
                                    <p:cond delay="400"/>
                                  </p:stCondLst>
                                  <p:childTnLst>
                                    <p:animRot by="120000">
                                      <p:cBhvr>
                                        <p:cTn id="80" dur="100" fill="hold">
                                          <p:stCondLst>
                                            <p:cond delay="0"/>
                                          </p:stCondLst>
                                        </p:cTn>
                                        <p:tgtEl>
                                          <p:spTgt spid="68"/>
                                        </p:tgtEl>
                                        <p:attrNameLst>
                                          <p:attrName>r</p:attrName>
                                        </p:attrNameLst>
                                      </p:cBhvr>
                                    </p:animRot>
                                    <p:animRot by="-240000">
                                      <p:cBhvr>
                                        <p:cTn id="81" dur="200" fill="hold">
                                          <p:stCondLst>
                                            <p:cond delay="200"/>
                                          </p:stCondLst>
                                        </p:cTn>
                                        <p:tgtEl>
                                          <p:spTgt spid="68"/>
                                        </p:tgtEl>
                                        <p:attrNameLst>
                                          <p:attrName>r</p:attrName>
                                        </p:attrNameLst>
                                      </p:cBhvr>
                                    </p:animRot>
                                    <p:animRot by="240000">
                                      <p:cBhvr>
                                        <p:cTn id="82" dur="200" fill="hold">
                                          <p:stCondLst>
                                            <p:cond delay="400"/>
                                          </p:stCondLst>
                                        </p:cTn>
                                        <p:tgtEl>
                                          <p:spTgt spid="68"/>
                                        </p:tgtEl>
                                        <p:attrNameLst>
                                          <p:attrName>r</p:attrName>
                                        </p:attrNameLst>
                                      </p:cBhvr>
                                    </p:animRot>
                                    <p:animRot by="-240000">
                                      <p:cBhvr>
                                        <p:cTn id="83" dur="200" fill="hold">
                                          <p:stCondLst>
                                            <p:cond delay="600"/>
                                          </p:stCondLst>
                                        </p:cTn>
                                        <p:tgtEl>
                                          <p:spTgt spid="68"/>
                                        </p:tgtEl>
                                        <p:attrNameLst>
                                          <p:attrName>r</p:attrName>
                                        </p:attrNameLst>
                                      </p:cBhvr>
                                    </p:animRot>
                                    <p:animRot by="120000">
                                      <p:cBhvr>
                                        <p:cTn id="84" dur="200" fill="hold">
                                          <p:stCondLst>
                                            <p:cond delay="800"/>
                                          </p:stCondLst>
                                        </p:cTn>
                                        <p:tgtEl>
                                          <p:spTgt spid="68"/>
                                        </p:tgtEl>
                                        <p:attrNameLst>
                                          <p:attrName>r</p:attrName>
                                        </p:attrNameLst>
                                      </p:cBhvr>
                                    </p:animRot>
                                  </p:childTnLst>
                                </p:cTn>
                              </p:par>
                              <p:par>
                                <p:cTn id="85" presetID="2" presetClass="entr" presetSubtype="2" fill="hold" grpId="0" nodeType="withEffect">
                                  <p:stCondLst>
                                    <p:cond delay="60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1000" fill="hold"/>
                                        <p:tgtEl>
                                          <p:spTgt spid="72"/>
                                        </p:tgtEl>
                                        <p:attrNameLst>
                                          <p:attrName>ppt_x</p:attrName>
                                        </p:attrNameLst>
                                      </p:cBhvr>
                                      <p:tavLst>
                                        <p:tav tm="0">
                                          <p:val>
                                            <p:strVal val="1+#ppt_w/2"/>
                                          </p:val>
                                        </p:tav>
                                        <p:tav tm="100000">
                                          <p:val>
                                            <p:strVal val="#ppt_x"/>
                                          </p:val>
                                        </p:tav>
                                      </p:tavLst>
                                    </p:anim>
                                    <p:anim calcmode="lin" valueType="num">
                                      <p:cBhvr additive="base">
                                        <p:cTn id="88" dur="1000" fill="hold"/>
                                        <p:tgtEl>
                                          <p:spTgt spid="72"/>
                                        </p:tgtEl>
                                        <p:attrNameLst>
                                          <p:attrName>ppt_y</p:attrName>
                                        </p:attrNameLst>
                                      </p:cBhvr>
                                      <p:tavLst>
                                        <p:tav tm="0">
                                          <p:val>
                                            <p:strVal val="#ppt_y"/>
                                          </p:val>
                                        </p:tav>
                                        <p:tav tm="100000">
                                          <p:val>
                                            <p:strVal val="#ppt_y"/>
                                          </p:val>
                                        </p:tav>
                                      </p:tavLst>
                                    </p:anim>
                                  </p:childTnLst>
                                </p:cTn>
                              </p:par>
                              <p:par>
                                <p:cTn id="89" presetID="32" presetClass="emph" presetSubtype="0" fill="hold" grpId="1" nodeType="withEffect">
                                  <p:stCondLst>
                                    <p:cond delay="700"/>
                                  </p:stCondLst>
                                  <p:childTnLst>
                                    <p:animRot by="120000">
                                      <p:cBhvr>
                                        <p:cTn id="90" dur="100" fill="hold">
                                          <p:stCondLst>
                                            <p:cond delay="0"/>
                                          </p:stCondLst>
                                        </p:cTn>
                                        <p:tgtEl>
                                          <p:spTgt spid="72"/>
                                        </p:tgtEl>
                                        <p:attrNameLst>
                                          <p:attrName>r</p:attrName>
                                        </p:attrNameLst>
                                      </p:cBhvr>
                                    </p:animRot>
                                    <p:animRot by="-240000">
                                      <p:cBhvr>
                                        <p:cTn id="91" dur="200" fill="hold">
                                          <p:stCondLst>
                                            <p:cond delay="200"/>
                                          </p:stCondLst>
                                        </p:cTn>
                                        <p:tgtEl>
                                          <p:spTgt spid="72"/>
                                        </p:tgtEl>
                                        <p:attrNameLst>
                                          <p:attrName>r</p:attrName>
                                        </p:attrNameLst>
                                      </p:cBhvr>
                                    </p:animRot>
                                    <p:animRot by="240000">
                                      <p:cBhvr>
                                        <p:cTn id="92" dur="200" fill="hold">
                                          <p:stCondLst>
                                            <p:cond delay="400"/>
                                          </p:stCondLst>
                                        </p:cTn>
                                        <p:tgtEl>
                                          <p:spTgt spid="72"/>
                                        </p:tgtEl>
                                        <p:attrNameLst>
                                          <p:attrName>r</p:attrName>
                                        </p:attrNameLst>
                                      </p:cBhvr>
                                    </p:animRot>
                                    <p:animRot by="-240000">
                                      <p:cBhvr>
                                        <p:cTn id="93" dur="200" fill="hold">
                                          <p:stCondLst>
                                            <p:cond delay="600"/>
                                          </p:stCondLst>
                                        </p:cTn>
                                        <p:tgtEl>
                                          <p:spTgt spid="72"/>
                                        </p:tgtEl>
                                        <p:attrNameLst>
                                          <p:attrName>r</p:attrName>
                                        </p:attrNameLst>
                                      </p:cBhvr>
                                    </p:animRot>
                                    <p:animRot by="120000">
                                      <p:cBhvr>
                                        <p:cTn id="94" dur="200" fill="hold">
                                          <p:stCondLst>
                                            <p:cond delay="800"/>
                                          </p:stCondLst>
                                        </p:cTn>
                                        <p:tgtEl>
                                          <p:spTgt spid="72"/>
                                        </p:tgtEl>
                                        <p:attrNameLst>
                                          <p:attrName>r</p:attrName>
                                        </p:attrNameLst>
                                      </p:cBhvr>
                                    </p:animRot>
                                  </p:childTnLst>
                                </p:cTn>
                              </p:par>
                              <p:par>
                                <p:cTn id="95" presetID="2" presetClass="entr" presetSubtype="2" fill="hold" grpId="0" nodeType="withEffect">
                                  <p:stCondLst>
                                    <p:cond delay="900"/>
                                  </p:stCondLst>
                                  <p:childTnLst>
                                    <p:set>
                                      <p:cBhvr>
                                        <p:cTn id="96" dur="1" fill="hold">
                                          <p:stCondLst>
                                            <p:cond delay="0"/>
                                          </p:stCondLst>
                                        </p:cTn>
                                        <p:tgtEl>
                                          <p:spTgt spid="74"/>
                                        </p:tgtEl>
                                        <p:attrNameLst>
                                          <p:attrName>style.visibility</p:attrName>
                                        </p:attrNameLst>
                                      </p:cBhvr>
                                      <p:to>
                                        <p:strVal val="visible"/>
                                      </p:to>
                                    </p:set>
                                    <p:anim calcmode="lin" valueType="num">
                                      <p:cBhvr additive="base">
                                        <p:cTn id="97" dur="1000" fill="hold"/>
                                        <p:tgtEl>
                                          <p:spTgt spid="74"/>
                                        </p:tgtEl>
                                        <p:attrNameLst>
                                          <p:attrName>ppt_x</p:attrName>
                                        </p:attrNameLst>
                                      </p:cBhvr>
                                      <p:tavLst>
                                        <p:tav tm="0">
                                          <p:val>
                                            <p:strVal val="1+#ppt_w/2"/>
                                          </p:val>
                                        </p:tav>
                                        <p:tav tm="100000">
                                          <p:val>
                                            <p:strVal val="#ppt_x"/>
                                          </p:val>
                                        </p:tav>
                                      </p:tavLst>
                                    </p:anim>
                                    <p:anim calcmode="lin" valueType="num">
                                      <p:cBhvr additive="base">
                                        <p:cTn id="98" dur="1000" fill="hold"/>
                                        <p:tgtEl>
                                          <p:spTgt spid="74"/>
                                        </p:tgtEl>
                                        <p:attrNameLst>
                                          <p:attrName>ppt_y</p:attrName>
                                        </p:attrNameLst>
                                      </p:cBhvr>
                                      <p:tavLst>
                                        <p:tav tm="0">
                                          <p:val>
                                            <p:strVal val="#ppt_y"/>
                                          </p:val>
                                        </p:tav>
                                        <p:tav tm="100000">
                                          <p:val>
                                            <p:strVal val="#ppt_y"/>
                                          </p:val>
                                        </p:tav>
                                      </p:tavLst>
                                    </p:anim>
                                  </p:childTnLst>
                                </p:cTn>
                              </p:par>
                              <p:par>
                                <p:cTn id="99" presetID="32" presetClass="emph" presetSubtype="0" fill="hold" grpId="1" nodeType="withEffect">
                                  <p:stCondLst>
                                    <p:cond delay="1000"/>
                                  </p:stCondLst>
                                  <p:childTnLst>
                                    <p:animRot by="120000">
                                      <p:cBhvr>
                                        <p:cTn id="100" dur="100" fill="hold">
                                          <p:stCondLst>
                                            <p:cond delay="0"/>
                                          </p:stCondLst>
                                        </p:cTn>
                                        <p:tgtEl>
                                          <p:spTgt spid="74"/>
                                        </p:tgtEl>
                                        <p:attrNameLst>
                                          <p:attrName>r</p:attrName>
                                        </p:attrNameLst>
                                      </p:cBhvr>
                                    </p:animRot>
                                    <p:animRot by="-240000">
                                      <p:cBhvr>
                                        <p:cTn id="101" dur="200" fill="hold">
                                          <p:stCondLst>
                                            <p:cond delay="200"/>
                                          </p:stCondLst>
                                        </p:cTn>
                                        <p:tgtEl>
                                          <p:spTgt spid="74"/>
                                        </p:tgtEl>
                                        <p:attrNameLst>
                                          <p:attrName>r</p:attrName>
                                        </p:attrNameLst>
                                      </p:cBhvr>
                                    </p:animRot>
                                    <p:animRot by="240000">
                                      <p:cBhvr>
                                        <p:cTn id="102" dur="200" fill="hold">
                                          <p:stCondLst>
                                            <p:cond delay="400"/>
                                          </p:stCondLst>
                                        </p:cTn>
                                        <p:tgtEl>
                                          <p:spTgt spid="74"/>
                                        </p:tgtEl>
                                        <p:attrNameLst>
                                          <p:attrName>r</p:attrName>
                                        </p:attrNameLst>
                                      </p:cBhvr>
                                    </p:animRot>
                                    <p:animRot by="-240000">
                                      <p:cBhvr>
                                        <p:cTn id="103" dur="200" fill="hold">
                                          <p:stCondLst>
                                            <p:cond delay="600"/>
                                          </p:stCondLst>
                                        </p:cTn>
                                        <p:tgtEl>
                                          <p:spTgt spid="74"/>
                                        </p:tgtEl>
                                        <p:attrNameLst>
                                          <p:attrName>r</p:attrName>
                                        </p:attrNameLst>
                                      </p:cBhvr>
                                    </p:animRot>
                                    <p:animRot by="120000">
                                      <p:cBhvr>
                                        <p:cTn id="104" dur="200" fill="hold">
                                          <p:stCondLst>
                                            <p:cond delay="800"/>
                                          </p:stCondLst>
                                        </p:cTn>
                                        <p:tgtEl>
                                          <p:spTgt spid="74"/>
                                        </p:tgtEl>
                                        <p:attrNameLst>
                                          <p:attrName>r</p:attrName>
                                        </p:attrNameLst>
                                      </p:cBhvr>
                                    </p:animRot>
                                  </p:childTnLst>
                                </p:cTn>
                              </p:par>
                              <p:par>
                                <p:cTn id="105" presetID="2" presetClass="entr" presetSubtype="2" fill="hold" grpId="0" nodeType="withEffect">
                                  <p:stCondLst>
                                    <p:cond delay="120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000" fill="hold"/>
                                        <p:tgtEl>
                                          <p:spTgt spid="101"/>
                                        </p:tgtEl>
                                        <p:attrNameLst>
                                          <p:attrName>ppt_x</p:attrName>
                                        </p:attrNameLst>
                                      </p:cBhvr>
                                      <p:tavLst>
                                        <p:tav tm="0">
                                          <p:val>
                                            <p:strVal val="1+#ppt_w/2"/>
                                          </p:val>
                                        </p:tav>
                                        <p:tav tm="100000">
                                          <p:val>
                                            <p:strVal val="#ppt_x"/>
                                          </p:val>
                                        </p:tav>
                                      </p:tavLst>
                                    </p:anim>
                                    <p:anim calcmode="lin" valueType="num">
                                      <p:cBhvr additive="base">
                                        <p:cTn id="108" dur="1000" fill="hold"/>
                                        <p:tgtEl>
                                          <p:spTgt spid="101"/>
                                        </p:tgtEl>
                                        <p:attrNameLst>
                                          <p:attrName>ppt_y</p:attrName>
                                        </p:attrNameLst>
                                      </p:cBhvr>
                                      <p:tavLst>
                                        <p:tav tm="0">
                                          <p:val>
                                            <p:strVal val="#ppt_y"/>
                                          </p:val>
                                        </p:tav>
                                        <p:tav tm="100000">
                                          <p:val>
                                            <p:strVal val="#ppt_y"/>
                                          </p:val>
                                        </p:tav>
                                      </p:tavLst>
                                    </p:anim>
                                  </p:childTnLst>
                                </p:cTn>
                              </p:par>
                              <p:par>
                                <p:cTn id="109" presetID="32" presetClass="emph" presetSubtype="0" fill="hold" grpId="1" nodeType="withEffect">
                                  <p:stCondLst>
                                    <p:cond delay="1300"/>
                                  </p:stCondLst>
                                  <p:childTnLst>
                                    <p:animRot by="120000">
                                      <p:cBhvr>
                                        <p:cTn id="110" dur="100" fill="hold">
                                          <p:stCondLst>
                                            <p:cond delay="0"/>
                                          </p:stCondLst>
                                        </p:cTn>
                                        <p:tgtEl>
                                          <p:spTgt spid="101"/>
                                        </p:tgtEl>
                                        <p:attrNameLst>
                                          <p:attrName>r</p:attrName>
                                        </p:attrNameLst>
                                      </p:cBhvr>
                                    </p:animRot>
                                    <p:animRot by="-240000">
                                      <p:cBhvr>
                                        <p:cTn id="111" dur="200" fill="hold">
                                          <p:stCondLst>
                                            <p:cond delay="200"/>
                                          </p:stCondLst>
                                        </p:cTn>
                                        <p:tgtEl>
                                          <p:spTgt spid="101"/>
                                        </p:tgtEl>
                                        <p:attrNameLst>
                                          <p:attrName>r</p:attrName>
                                        </p:attrNameLst>
                                      </p:cBhvr>
                                    </p:animRot>
                                    <p:animRot by="240000">
                                      <p:cBhvr>
                                        <p:cTn id="112" dur="200" fill="hold">
                                          <p:stCondLst>
                                            <p:cond delay="400"/>
                                          </p:stCondLst>
                                        </p:cTn>
                                        <p:tgtEl>
                                          <p:spTgt spid="101"/>
                                        </p:tgtEl>
                                        <p:attrNameLst>
                                          <p:attrName>r</p:attrName>
                                        </p:attrNameLst>
                                      </p:cBhvr>
                                    </p:animRot>
                                    <p:animRot by="-240000">
                                      <p:cBhvr>
                                        <p:cTn id="113" dur="200" fill="hold">
                                          <p:stCondLst>
                                            <p:cond delay="600"/>
                                          </p:stCondLst>
                                        </p:cTn>
                                        <p:tgtEl>
                                          <p:spTgt spid="101"/>
                                        </p:tgtEl>
                                        <p:attrNameLst>
                                          <p:attrName>r</p:attrName>
                                        </p:attrNameLst>
                                      </p:cBhvr>
                                    </p:animRot>
                                    <p:animRot by="120000">
                                      <p:cBhvr>
                                        <p:cTn id="114" dur="200" fill="hold">
                                          <p:stCondLst>
                                            <p:cond delay="800"/>
                                          </p:stCondLst>
                                        </p:cTn>
                                        <p:tgtEl>
                                          <p:spTgt spid="101"/>
                                        </p:tgtEl>
                                        <p:attrNameLst>
                                          <p:attrName>r</p:attrName>
                                        </p:attrNameLst>
                                      </p:cBhvr>
                                    </p:animRot>
                                  </p:childTnLst>
                                </p:cTn>
                              </p:par>
                              <p:par>
                                <p:cTn id="115" presetID="2" presetClass="entr" presetSubtype="2" fill="hold" grpId="0" nodeType="withEffect">
                                  <p:stCondLst>
                                    <p:cond delay="1500"/>
                                  </p:stCondLst>
                                  <p:childTnLst>
                                    <p:set>
                                      <p:cBhvr>
                                        <p:cTn id="116" dur="1" fill="hold">
                                          <p:stCondLst>
                                            <p:cond delay="0"/>
                                          </p:stCondLst>
                                        </p:cTn>
                                        <p:tgtEl>
                                          <p:spTgt spid="105"/>
                                        </p:tgtEl>
                                        <p:attrNameLst>
                                          <p:attrName>style.visibility</p:attrName>
                                        </p:attrNameLst>
                                      </p:cBhvr>
                                      <p:to>
                                        <p:strVal val="visible"/>
                                      </p:to>
                                    </p:set>
                                    <p:anim calcmode="lin" valueType="num">
                                      <p:cBhvr additive="base">
                                        <p:cTn id="117" dur="1000" fill="hold"/>
                                        <p:tgtEl>
                                          <p:spTgt spid="105"/>
                                        </p:tgtEl>
                                        <p:attrNameLst>
                                          <p:attrName>ppt_x</p:attrName>
                                        </p:attrNameLst>
                                      </p:cBhvr>
                                      <p:tavLst>
                                        <p:tav tm="0">
                                          <p:val>
                                            <p:strVal val="1+#ppt_w/2"/>
                                          </p:val>
                                        </p:tav>
                                        <p:tav tm="100000">
                                          <p:val>
                                            <p:strVal val="#ppt_x"/>
                                          </p:val>
                                        </p:tav>
                                      </p:tavLst>
                                    </p:anim>
                                    <p:anim calcmode="lin" valueType="num">
                                      <p:cBhvr additive="base">
                                        <p:cTn id="118" dur="1000" fill="hold"/>
                                        <p:tgtEl>
                                          <p:spTgt spid="105"/>
                                        </p:tgtEl>
                                        <p:attrNameLst>
                                          <p:attrName>ppt_y</p:attrName>
                                        </p:attrNameLst>
                                      </p:cBhvr>
                                      <p:tavLst>
                                        <p:tav tm="0">
                                          <p:val>
                                            <p:strVal val="#ppt_y"/>
                                          </p:val>
                                        </p:tav>
                                        <p:tav tm="100000">
                                          <p:val>
                                            <p:strVal val="#ppt_y"/>
                                          </p:val>
                                        </p:tav>
                                      </p:tavLst>
                                    </p:anim>
                                  </p:childTnLst>
                                </p:cTn>
                              </p:par>
                              <p:par>
                                <p:cTn id="119" presetID="32" presetClass="emph" presetSubtype="0" fill="hold" grpId="1" nodeType="withEffect">
                                  <p:stCondLst>
                                    <p:cond delay="1600"/>
                                  </p:stCondLst>
                                  <p:childTnLst>
                                    <p:animRot by="120000">
                                      <p:cBhvr>
                                        <p:cTn id="120" dur="100" fill="hold">
                                          <p:stCondLst>
                                            <p:cond delay="0"/>
                                          </p:stCondLst>
                                        </p:cTn>
                                        <p:tgtEl>
                                          <p:spTgt spid="105"/>
                                        </p:tgtEl>
                                        <p:attrNameLst>
                                          <p:attrName>r</p:attrName>
                                        </p:attrNameLst>
                                      </p:cBhvr>
                                    </p:animRot>
                                    <p:animRot by="-240000">
                                      <p:cBhvr>
                                        <p:cTn id="121" dur="200" fill="hold">
                                          <p:stCondLst>
                                            <p:cond delay="200"/>
                                          </p:stCondLst>
                                        </p:cTn>
                                        <p:tgtEl>
                                          <p:spTgt spid="105"/>
                                        </p:tgtEl>
                                        <p:attrNameLst>
                                          <p:attrName>r</p:attrName>
                                        </p:attrNameLst>
                                      </p:cBhvr>
                                    </p:animRot>
                                    <p:animRot by="240000">
                                      <p:cBhvr>
                                        <p:cTn id="122" dur="200" fill="hold">
                                          <p:stCondLst>
                                            <p:cond delay="400"/>
                                          </p:stCondLst>
                                        </p:cTn>
                                        <p:tgtEl>
                                          <p:spTgt spid="105"/>
                                        </p:tgtEl>
                                        <p:attrNameLst>
                                          <p:attrName>r</p:attrName>
                                        </p:attrNameLst>
                                      </p:cBhvr>
                                    </p:animRot>
                                    <p:animRot by="-240000">
                                      <p:cBhvr>
                                        <p:cTn id="123" dur="200" fill="hold">
                                          <p:stCondLst>
                                            <p:cond delay="600"/>
                                          </p:stCondLst>
                                        </p:cTn>
                                        <p:tgtEl>
                                          <p:spTgt spid="105"/>
                                        </p:tgtEl>
                                        <p:attrNameLst>
                                          <p:attrName>r</p:attrName>
                                        </p:attrNameLst>
                                      </p:cBhvr>
                                    </p:animRot>
                                    <p:animRot by="120000">
                                      <p:cBhvr>
                                        <p:cTn id="124" dur="200" fill="hold">
                                          <p:stCondLst>
                                            <p:cond delay="800"/>
                                          </p:stCondLst>
                                        </p:cTn>
                                        <p:tgtEl>
                                          <p:spTgt spid="105"/>
                                        </p:tgtEl>
                                        <p:attrNameLst>
                                          <p:attrName>r</p:attrName>
                                        </p:attrNameLst>
                                      </p:cBhvr>
                                    </p:animRot>
                                  </p:childTnLst>
                                </p:cTn>
                              </p:par>
                              <p:par>
                                <p:cTn id="125" presetID="2" presetClass="entr" presetSubtype="2" fill="hold" grpId="0" nodeType="withEffect">
                                  <p:stCondLst>
                                    <p:cond delay="1800"/>
                                  </p:stCondLst>
                                  <p:childTnLst>
                                    <p:set>
                                      <p:cBhvr>
                                        <p:cTn id="126" dur="1" fill="hold">
                                          <p:stCondLst>
                                            <p:cond delay="0"/>
                                          </p:stCondLst>
                                        </p:cTn>
                                        <p:tgtEl>
                                          <p:spTgt spid="103"/>
                                        </p:tgtEl>
                                        <p:attrNameLst>
                                          <p:attrName>style.visibility</p:attrName>
                                        </p:attrNameLst>
                                      </p:cBhvr>
                                      <p:to>
                                        <p:strVal val="visible"/>
                                      </p:to>
                                    </p:set>
                                    <p:anim calcmode="lin" valueType="num">
                                      <p:cBhvr additive="base">
                                        <p:cTn id="127" dur="1000" fill="hold"/>
                                        <p:tgtEl>
                                          <p:spTgt spid="103"/>
                                        </p:tgtEl>
                                        <p:attrNameLst>
                                          <p:attrName>ppt_x</p:attrName>
                                        </p:attrNameLst>
                                      </p:cBhvr>
                                      <p:tavLst>
                                        <p:tav tm="0">
                                          <p:val>
                                            <p:strVal val="1+#ppt_w/2"/>
                                          </p:val>
                                        </p:tav>
                                        <p:tav tm="100000">
                                          <p:val>
                                            <p:strVal val="#ppt_x"/>
                                          </p:val>
                                        </p:tav>
                                      </p:tavLst>
                                    </p:anim>
                                    <p:anim calcmode="lin" valueType="num">
                                      <p:cBhvr additive="base">
                                        <p:cTn id="128" dur="1000" fill="hold"/>
                                        <p:tgtEl>
                                          <p:spTgt spid="103"/>
                                        </p:tgtEl>
                                        <p:attrNameLst>
                                          <p:attrName>ppt_y</p:attrName>
                                        </p:attrNameLst>
                                      </p:cBhvr>
                                      <p:tavLst>
                                        <p:tav tm="0">
                                          <p:val>
                                            <p:strVal val="#ppt_y"/>
                                          </p:val>
                                        </p:tav>
                                        <p:tav tm="100000">
                                          <p:val>
                                            <p:strVal val="#ppt_y"/>
                                          </p:val>
                                        </p:tav>
                                      </p:tavLst>
                                    </p:anim>
                                  </p:childTnLst>
                                </p:cTn>
                              </p:par>
                              <p:par>
                                <p:cTn id="129" presetID="32" presetClass="emph" presetSubtype="0" fill="hold" grpId="1" nodeType="withEffect">
                                  <p:stCondLst>
                                    <p:cond delay="1900"/>
                                  </p:stCondLst>
                                  <p:childTnLst>
                                    <p:animRot by="120000">
                                      <p:cBhvr>
                                        <p:cTn id="130" dur="100" fill="hold">
                                          <p:stCondLst>
                                            <p:cond delay="0"/>
                                          </p:stCondLst>
                                        </p:cTn>
                                        <p:tgtEl>
                                          <p:spTgt spid="103"/>
                                        </p:tgtEl>
                                        <p:attrNameLst>
                                          <p:attrName>r</p:attrName>
                                        </p:attrNameLst>
                                      </p:cBhvr>
                                    </p:animRot>
                                    <p:animRot by="-240000">
                                      <p:cBhvr>
                                        <p:cTn id="131" dur="200" fill="hold">
                                          <p:stCondLst>
                                            <p:cond delay="200"/>
                                          </p:stCondLst>
                                        </p:cTn>
                                        <p:tgtEl>
                                          <p:spTgt spid="103"/>
                                        </p:tgtEl>
                                        <p:attrNameLst>
                                          <p:attrName>r</p:attrName>
                                        </p:attrNameLst>
                                      </p:cBhvr>
                                    </p:animRot>
                                    <p:animRot by="240000">
                                      <p:cBhvr>
                                        <p:cTn id="132" dur="200" fill="hold">
                                          <p:stCondLst>
                                            <p:cond delay="400"/>
                                          </p:stCondLst>
                                        </p:cTn>
                                        <p:tgtEl>
                                          <p:spTgt spid="103"/>
                                        </p:tgtEl>
                                        <p:attrNameLst>
                                          <p:attrName>r</p:attrName>
                                        </p:attrNameLst>
                                      </p:cBhvr>
                                    </p:animRot>
                                    <p:animRot by="-240000">
                                      <p:cBhvr>
                                        <p:cTn id="133" dur="200" fill="hold">
                                          <p:stCondLst>
                                            <p:cond delay="600"/>
                                          </p:stCondLst>
                                        </p:cTn>
                                        <p:tgtEl>
                                          <p:spTgt spid="103"/>
                                        </p:tgtEl>
                                        <p:attrNameLst>
                                          <p:attrName>r</p:attrName>
                                        </p:attrNameLst>
                                      </p:cBhvr>
                                    </p:animRot>
                                    <p:animRot by="120000">
                                      <p:cBhvr>
                                        <p:cTn id="134" dur="200" fill="hold">
                                          <p:stCondLst>
                                            <p:cond delay="800"/>
                                          </p:stCondLst>
                                        </p:cTn>
                                        <p:tgtEl>
                                          <p:spTgt spid="103"/>
                                        </p:tgtEl>
                                        <p:attrNameLst>
                                          <p:attrName>r</p:attrName>
                                        </p:attrNameLst>
                                      </p:cBhvr>
                                    </p:animRot>
                                  </p:childTnLst>
                                </p:cTn>
                              </p:par>
                              <p:par>
                                <p:cTn id="135" presetID="2" presetClass="entr" presetSubtype="2" fill="hold" grpId="0" nodeType="withEffect">
                                  <p:stCondLst>
                                    <p:cond delay="2100"/>
                                  </p:stCondLst>
                                  <p:childTnLst>
                                    <p:set>
                                      <p:cBhvr>
                                        <p:cTn id="136" dur="1" fill="hold">
                                          <p:stCondLst>
                                            <p:cond delay="0"/>
                                          </p:stCondLst>
                                        </p:cTn>
                                        <p:tgtEl>
                                          <p:spTgt spid="107"/>
                                        </p:tgtEl>
                                        <p:attrNameLst>
                                          <p:attrName>style.visibility</p:attrName>
                                        </p:attrNameLst>
                                      </p:cBhvr>
                                      <p:to>
                                        <p:strVal val="visible"/>
                                      </p:to>
                                    </p:set>
                                    <p:anim calcmode="lin" valueType="num">
                                      <p:cBhvr additive="base">
                                        <p:cTn id="137" dur="1000" fill="hold"/>
                                        <p:tgtEl>
                                          <p:spTgt spid="107"/>
                                        </p:tgtEl>
                                        <p:attrNameLst>
                                          <p:attrName>ppt_x</p:attrName>
                                        </p:attrNameLst>
                                      </p:cBhvr>
                                      <p:tavLst>
                                        <p:tav tm="0">
                                          <p:val>
                                            <p:strVal val="1+#ppt_w/2"/>
                                          </p:val>
                                        </p:tav>
                                        <p:tav tm="100000">
                                          <p:val>
                                            <p:strVal val="#ppt_x"/>
                                          </p:val>
                                        </p:tav>
                                      </p:tavLst>
                                    </p:anim>
                                    <p:anim calcmode="lin" valueType="num">
                                      <p:cBhvr additive="base">
                                        <p:cTn id="138" dur="1000" fill="hold"/>
                                        <p:tgtEl>
                                          <p:spTgt spid="107"/>
                                        </p:tgtEl>
                                        <p:attrNameLst>
                                          <p:attrName>ppt_y</p:attrName>
                                        </p:attrNameLst>
                                      </p:cBhvr>
                                      <p:tavLst>
                                        <p:tav tm="0">
                                          <p:val>
                                            <p:strVal val="#ppt_y"/>
                                          </p:val>
                                        </p:tav>
                                        <p:tav tm="100000">
                                          <p:val>
                                            <p:strVal val="#ppt_y"/>
                                          </p:val>
                                        </p:tav>
                                      </p:tavLst>
                                    </p:anim>
                                  </p:childTnLst>
                                </p:cTn>
                              </p:par>
                              <p:par>
                                <p:cTn id="139" presetID="32" presetClass="emph" presetSubtype="0" fill="hold" grpId="1" nodeType="withEffect">
                                  <p:stCondLst>
                                    <p:cond delay="2200"/>
                                  </p:stCondLst>
                                  <p:childTnLst>
                                    <p:animRot by="120000">
                                      <p:cBhvr>
                                        <p:cTn id="140" dur="100" fill="hold">
                                          <p:stCondLst>
                                            <p:cond delay="0"/>
                                          </p:stCondLst>
                                        </p:cTn>
                                        <p:tgtEl>
                                          <p:spTgt spid="107"/>
                                        </p:tgtEl>
                                        <p:attrNameLst>
                                          <p:attrName>r</p:attrName>
                                        </p:attrNameLst>
                                      </p:cBhvr>
                                    </p:animRot>
                                    <p:animRot by="-240000">
                                      <p:cBhvr>
                                        <p:cTn id="141" dur="200" fill="hold">
                                          <p:stCondLst>
                                            <p:cond delay="200"/>
                                          </p:stCondLst>
                                        </p:cTn>
                                        <p:tgtEl>
                                          <p:spTgt spid="107"/>
                                        </p:tgtEl>
                                        <p:attrNameLst>
                                          <p:attrName>r</p:attrName>
                                        </p:attrNameLst>
                                      </p:cBhvr>
                                    </p:animRot>
                                    <p:animRot by="240000">
                                      <p:cBhvr>
                                        <p:cTn id="142" dur="200" fill="hold">
                                          <p:stCondLst>
                                            <p:cond delay="400"/>
                                          </p:stCondLst>
                                        </p:cTn>
                                        <p:tgtEl>
                                          <p:spTgt spid="107"/>
                                        </p:tgtEl>
                                        <p:attrNameLst>
                                          <p:attrName>r</p:attrName>
                                        </p:attrNameLst>
                                      </p:cBhvr>
                                    </p:animRot>
                                    <p:animRot by="-240000">
                                      <p:cBhvr>
                                        <p:cTn id="143" dur="200" fill="hold">
                                          <p:stCondLst>
                                            <p:cond delay="600"/>
                                          </p:stCondLst>
                                        </p:cTn>
                                        <p:tgtEl>
                                          <p:spTgt spid="107"/>
                                        </p:tgtEl>
                                        <p:attrNameLst>
                                          <p:attrName>r</p:attrName>
                                        </p:attrNameLst>
                                      </p:cBhvr>
                                    </p:animRot>
                                    <p:animRot by="120000">
                                      <p:cBhvr>
                                        <p:cTn id="144" dur="200" fill="hold">
                                          <p:stCondLst>
                                            <p:cond delay="800"/>
                                          </p:stCondLst>
                                        </p:cTn>
                                        <p:tgtEl>
                                          <p:spTgt spid="107"/>
                                        </p:tgtEl>
                                        <p:attrNameLst>
                                          <p:attrName>r</p:attrName>
                                        </p:attrNameLst>
                                      </p:cBhvr>
                                    </p:animRot>
                                  </p:childTnLst>
                                </p:cTn>
                              </p:par>
                              <p:par>
                                <p:cTn id="145" presetID="18" presetClass="entr" presetSubtype="9" fill="hold" grpId="0" nodeType="withEffect">
                                  <p:stCondLst>
                                    <p:cond delay="2500"/>
                                  </p:stCondLst>
                                  <p:childTnLst>
                                    <p:set>
                                      <p:cBhvr>
                                        <p:cTn id="146" dur="1" fill="hold">
                                          <p:stCondLst>
                                            <p:cond delay="0"/>
                                          </p:stCondLst>
                                        </p:cTn>
                                        <p:tgtEl>
                                          <p:spTgt spid="108"/>
                                        </p:tgtEl>
                                        <p:attrNameLst>
                                          <p:attrName>style.visibility</p:attrName>
                                        </p:attrNameLst>
                                      </p:cBhvr>
                                      <p:to>
                                        <p:strVal val="visible"/>
                                      </p:to>
                                    </p:set>
                                    <p:animEffect transition="in" filter="strips(upLeft)">
                                      <p:cBhvr>
                                        <p:cTn id="147" dur="1000"/>
                                        <p:tgtEl>
                                          <p:spTgt spid="108"/>
                                        </p:tgtEl>
                                      </p:cBhvr>
                                    </p:animEffect>
                                  </p:childTnLst>
                                </p:cTn>
                              </p:par>
                              <p:par>
                                <p:cTn id="148" presetID="18" presetClass="entr" presetSubtype="9" fill="hold" grpId="0" nodeType="withEffect">
                                  <p:stCondLst>
                                    <p:cond delay="2500"/>
                                  </p:stCondLst>
                                  <p:childTnLst>
                                    <p:set>
                                      <p:cBhvr>
                                        <p:cTn id="149" dur="1" fill="hold">
                                          <p:stCondLst>
                                            <p:cond delay="0"/>
                                          </p:stCondLst>
                                        </p:cTn>
                                        <p:tgtEl>
                                          <p:spTgt spid="104"/>
                                        </p:tgtEl>
                                        <p:attrNameLst>
                                          <p:attrName>style.visibility</p:attrName>
                                        </p:attrNameLst>
                                      </p:cBhvr>
                                      <p:to>
                                        <p:strVal val="visible"/>
                                      </p:to>
                                    </p:set>
                                    <p:animEffect transition="in" filter="strips(upLeft)">
                                      <p:cBhvr>
                                        <p:cTn id="150" dur="1000"/>
                                        <p:tgtEl>
                                          <p:spTgt spid="104"/>
                                        </p:tgtEl>
                                      </p:cBhvr>
                                    </p:animEffect>
                                  </p:childTnLst>
                                </p:cTn>
                              </p:par>
                              <p:par>
                                <p:cTn id="151" presetID="18" presetClass="entr" presetSubtype="9" fill="hold" grpId="0" nodeType="withEffect">
                                  <p:stCondLst>
                                    <p:cond delay="2500"/>
                                  </p:stCondLst>
                                  <p:childTnLst>
                                    <p:set>
                                      <p:cBhvr>
                                        <p:cTn id="152" dur="1" fill="hold">
                                          <p:stCondLst>
                                            <p:cond delay="0"/>
                                          </p:stCondLst>
                                        </p:cTn>
                                        <p:tgtEl>
                                          <p:spTgt spid="106"/>
                                        </p:tgtEl>
                                        <p:attrNameLst>
                                          <p:attrName>style.visibility</p:attrName>
                                        </p:attrNameLst>
                                      </p:cBhvr>
                                      <p:to>
                                        <p:strVal val="visible"/>
                                      </p:to>
                                    </p:set>
                                    <p:animEffect transition="in" filter="strips(upLeft)">
                                      <p:cBhvr>
                                        <p:cTn id="153" dur="1000"/>
                                        <p:tgtEl>
                                          <p:spTgt spid="106"/>
                                        </p:tgtEl>
                                      </p:cBhvr>
                                    </p:animEffect>
                                  </p:childTnLst>
                                </p:cTn>
                              </p:par>
                              <p:par>
                                <p:cTn id="154" presetID="18" presetClass="entr" presetSubtype="9" fill="hold" grpId="0" nodeType="withEffect">
                                  <p:stCondLst>
                                    <p:cond delay="2500"/>
                                  </p:stCondLst>
                                  <p:childTnLst>
                                    <p:set>
                                      <p:cBhvr>
                                        <p:cTn id="155" dur="1" fill="hold">
                                          <p:stCondLst>
                                            <p:cond delay="0"/>
                                          </p:stCondLst>
                                        </p:cTn>
                                        <p:tgtEl>
                                          <p:spTgt spid="102"/>
                                        </p:tgtEl>
                                        <p:attrNameLst>
                                          <p:attrName>style.visibility</p:attrName>
                                        </p:attrNameLst>
                                      </p:cBhvr>
                                      <p:to>
                                        <p:strVal val="visible"/>
                                      </p:to>
                                    </p:set>
                                    <p:animEffect transition="in" filter="strips(upLeft)">
                                      <p:cBhvr>
                                        <p:cTn id="156" dur="1000"/>
                                        <p:tgtEl>
                                          <p:spTgt spid="102"/>
                                        </p:tgtEl>
                                      </p:cBhvr>
                                    </p:animEffect>
                                  </p:childTnLst>
                                </p:cTn>
                              </p:par>
                              <p:par>
                                <p:cTn id="157" presetID="18" presetClass="entr" presetSubtype="9" fill="hold" grpId="0" nodeType="withEffect">
                                  <p:stCondLst>
                                    <p:cond delay="2500"/>
                                  </p:stCondLst>
                                  <p:childTnLst>
                                    <p:set>
                                      <p:cBhvr>
                                        <p:cTn id="158" dur="1" fill="hold">
                                          <p:stCondLst>
                                            <p:cond delay="0"/>
                                          </p:stCondLst>
                                        </p:cTn>
                                        <p:tgtEl>
                                          <p:spTgt spid="75"/>
                                        </p:tgtEl>
                                        <p:attrNameLst>
                                          <p:attrName>style.visibility</p:attrName>
                                        </p:attrNameLst>
                                      </p:cBhvr>
                                      <p:to>
                                        <p:strVal val="visible"/>
                                      </p:to>
                                    </p:set>
                                    <p:animEffect transition="in" filter="strips(upLeft)">
                                      <p:cBhvr>
                                        <p:cTn id="159" dur="1000"/>
                                        <p:tgtEl>
                                          <p:spTgt spid="75"/>
                                        </p:tgtEl>
                                      </p:cBhvr>
                                    </p:animEffect>
                                  </p:childTnLst>
                                </p:cTn>
                              </p:par>
                              <p:par>
                                <p:cTn id="160" presetID="18" presetClass="entr" presetSubtype="9" fill="hold" grpId="0" nodeType="withEffect">
                                  <p:stCondLst>
                                    <p:cond delay="2500"/>
                                  </p:stCondLst>
                                  <p:childTnLst>
                                    <p:set>
                                      <p:cBhvr>
                                        <p:cTn id="161" dur="1" fill="hold">
                                          <p:stCondLst>
                                            <p:cond delay="0"/>
                                          </p:stCondLst>
                                        </p:cTn>
                                        <p:tgtEl>
                                          <p:spTgt spid="73"/>
                                        </p:tgtEl>
                                        <p:attrNameLst>
                                          <p:attrName>style.visibility</p:attrName>
                                        </p:attrNameLst>
                                      </p:cBhvr>
                                      <p:to>
                                        <p:strVal val="visible"/>
                                      </p:to>
                                    </p:set>
                                    <p:animEffect transition="in" filter="strips(upLeft)">
                                      <p:cBhvr>
                                        <p:cTn id="162" dur="1000"/>
                                        <p:tgtEl>
                                          <p:spTgt spid="73"/>
                                        </p:tgtEl>
                                      </p:cBhvr>
                                    </p:animEffect>
                                  </p:childTnLst>
                                </p:cTn>
                              </p:par>
                              <p:par>
                                <p:cTn id="163" presetID="18" presetClass="entr" presetSubtype="9" fill="hold" grpId="0" nodeType="withEffect">
                                  <p:stCondLst>
                                    <p:cond delay="2500"/>
                                  </p:stCondLst>
                                  <p:childTnLst>
                                    <p:set>
                                      <p:cBhvr>
                                        <p:cTn id="164" dur="1" fill="hold">
                                          <p:stCondLst>
                                            <p:cond delay="0"/>
                                          </p:stCondLst>
                                        </p:cTn>
                                        <p:tgtEl>
                                          <p:spTgt spid="70"/>
                                        </p:tgtEl>
                                        <p:attrNameLst>
                                          <p:attrName>style.visibility</p:attrName>
                                        </p:attrNameLst>
                                      </p:cBhvr>
                                      <p:to>
                                        <p:strVal val="visible"/>
                                      </p:to>
                                    </p:set>
                                    <p:animEffect transition="in" filter="strips(upLeft)">
                                      <p:cBhvr>
                                        <p:cTn id="165" dur="1000"/>
                                        <p:tgtEl>
                                          <p:spTgt spid="70"/>
                                        </p:tgtEl>
                                      </p:cBhvr>
                                    </p:animEffect>
                                  </p:childTnLst>
                                </p:cTn>
                              </p:par>
                              <p:par>
                                <p:cTn id="166" presetID="18" presetClass="entr" presetSubtype="9" fill="hold" grpId="0" nodeType="withEffect">
                                  <p:stCondLst>
                                    <p:cond delay="2500"/>
                                  </p:stCondLst>
                                  <p:childTnLst>
                                    <p:set>
                                      <p:cBhvr>
                                        <p:cTn id="167" dur="1" fill="hold">
                                          <p:stCondLst>
                                            <p:cond delay="0"/>
                                          </p:stCondLst>
                                        </p:cTn>
                                        <p:tgtEl>
                                          <p:spTgt spid="71"/>
                                        </p:tgtEl>
                                        <p:attrNameLst>
                                          <p:attrName>style.visibility</p:attrName>
                                        </p:attrNameLst>
                                      </p:cBhvr>
                                      <p:to>
                                        <p:strVal val="visible"/>
                                      </p:to>
                                    </p:set>
                                    <p:animEffect transition="in" filter="strips(upLeft)">
                                      <p:cBhvr>
                                        <p:cTn id="168"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68" grpId="0" animBg="1"/>
      <p:bldP spid="68" grpId="1" animBg="1"/>
      <p:bldP spid="69" grpId="0" animBg="1"/>
      <p:bldP spid="69" grpId="1" animBg="1"/>
      <p:bldP spid="70" grpId="0"/>
      <p:bldP spid="71" grpId="0"/>
      <p:bldP spid="72" grpId="0" animBg="1"/>
      <p:bldP spid="72" grpId="1" animBg="1"/>
      <p:bldP spid="73" grpId="0"/>
      <p:bldP spid="74" grpId="0" animBg="1"/>
      <p:bldP spid="74" grpId="1" animBg="1"/>
      <p:bldP spid="75" grpId="0"/>
      <p:bldP spid="101" grpId="0" animBg="1"/>
      <p:bldP spid="101" grpId="1" animBg="1"/>
      <p:bldP spid="102" grpId="0"/>
      <p:bldP spid="103" grpId="0" animBg="1"/>
      <p:bldP spid="103" grpId="1" animBg="1"/>
      <p:bldP spid="104" grpId="0"/>
      <p:bldP spid="105" grpId="0" animBg="1"/>
      <p:bldP spid="105" grpId="1" animBg="1"/>
      <p:bldP spid="106" grpId="0"/>
      <p:bldP spid="107" grpId="0" animBg="1"/>
      <p:bldP spid="107" grpId="1" animBg="1"/>
      <p:bldP spid="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角星 3"/>
          <p:cNvSpPr/>
          <p:nvPr/>
        </p:nvSpPr>
        <p:spPr>
          <a:xfrm>
            <a:off x="2866730" y="1074878"/>
            <a:ext cx="3070771" cy="3070771"/>
          </a:xfrm>
          <a:prstGeom prst="star5">
            <a:avLst>
              <a:gd name="adj" fmla="val 31063"/>
              <a:gd name="hf" fmla="val 105146"/>
              <a:gd name="vf" fmla="val 110557"/>
            </a:avLst>
          </a:prstGeom>
          <a:gradFill flip="none" rotWithShape="1">
            <a:gsLst>
              <a:gs pos="0">
                <a:srgbClr val="FF0000"/>
              </a:gs>
              <a:gs pos="16700">
                <a:srgbClr val="C00000"/>
              </a:gs>
              <a:gs pos="100000">
                <a:srgbClr val="FF000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latin typeface="微软雅黑" panose="020B0503020204020204" pitchFamily="34" charset="-122"/>
              <a:ea typeface="微软雅黑" panose="020B0503020204020204" pitchFamily="34" charset="-122"/>
            </a:endParaRPr>
          </a:p>
        </p:txBody>
      </p:sp>
      <p:sp>
        <p:nvSpPr>
          <p:cNvPr id="5" name="任意多边形 4"/>
          <p:cNvSpPr/>
          <p:nvPr/>
        </p:nvSpPr>
        <p:spPr>
          <a:xfrm flipH="1">
            <a:off x="2262475" y="1317783"/>
            <a:ext cx="1070820" cy="611025"/>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6" name="任意多边形 5"/>
          <p:cNvSpPr/>
          <p:nvPr/>
        </p:nvSpPr>
        <p:spPr>
          <a:xfrm flipH="1">
            <a:off x="2108754" y="2670275"/>
            <a:ext cx="945310" cy="40513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 name="TextBox 18"/>
          <p:cNvSpPr txBox="1">
            <a:spLocks noChangeArrowheads="1"/>
          </p:cNvSpPr>
          <p:nvPr/>
        </p:nvSpPr>
        <p:spPr bwMode="auto">
          <a:xfrm>
            <a:off x="130626" y="1345054"/>
            <a:ext cx="314324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、企业采用新工艺、新技术、新材料或者使用新设备，必须了解、掌握其安全技术性能，采取有效的安全防护措施，保证采用新工艺、新技术、新材料或者使用新设备安全</a:t>
            </a:r>
            <a:endParaRPr lang="en-US" altLang="zh-CN" sz="1400" dirty="0">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142844" y="2760432"/>
            <a:ext cx="29078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、企业应当加强在役安全生产设施设备的检测、评估，对不符合安全生产要求的安全生产设施设备应当及时维修或者更新；发现在役设备、现有工艺存在危及生产安全因素的，应当及时改进或者更新</a:t>
            </a:r>
            <a:endParaRPr lang="en-US" altLang="zh-CN" sz="1400" dirty="0">
              <a:latin typeface="微软雅黑" panose="020B0503020204020204" pitchFamily="34" charset="-122"/>
              <a:ea typeface="微软雅黑" panose="020B0503020204020204" pitchFamily="34" charset="-122"/>
            </a:endParaRPr>
          </a:p>
        </p:txBody>
      </p:sp>
      <p:sp>
        <p:nvSpPr>
          <p:cNvPr id="9" name="TextBox 22"/>
          <p:cNvSpPr txBox="1">
            <a:spLocks noChangeArrowheads="1"/>
          </p:cNvSpPr>
          <p:nvPr/>
        </p:nvSpPr>
        <p:spPr bwMode="auto">
          <a:xfrm>
            <a:off x="6215074" y="857238"/>
            <a:ext cx="292892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安全设备的设计、制造、安装、使用、检测、维修、改造和报废，应当符合国家标准或者行业标准；企业必须对安全设备进行经常性维护、保养，并定期检测，保证正常运转。维护、保养、检测应当作好记录，并由有关人员签字</a:t>
            </a:r>
            <a:endParaRPr lang="en-US" altLang="zh-CN" sz="1400" dirty="0">
              <a:latin typeface="微软雅黑" panose="020B0503020204020204" pitchFamily="34" charset="-122"/>
              <a:ea typeface="微软雅黑" panose="020B0503020204020204" pitchFamily="34" charset="-122"/>
            </a:endParaRPr>
          </a:p>
        </p:txBody>
      </p:sp>
      <p:sp>
        <p:nvSpPr>
          <p:cNvPr id="10" name="TextBox 23"/>
          <p:cNvSpPr txBox="1">
            <a:spLocks noChangeArrowheads="1"/>
          </p:cNvSpPr>
          <p:nvPr/>
        </p:nvSpPr>
        <p:spPr bwMode="auto">
          <a:xfrm>
            <a:off x="6355686" y="2261842"/>
            <a:ext cx="277561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400" dirty="0" smtClean="0">
              <a:latin typeface="微软雅黑" panose="020B0503020204020204" pitchFamily="34" charset="-122"/>
              <a:ea typeface="微软雅黑" panose="020B0503020204020204" pitchFamily="34" charset="-122"/>
            </a:endParaRPr>
          </a:p>
          <a:p>
            <a:pPr eaLnBrk="1" hangingPunct="1"/>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、企业使用的危险物品的容器、运输工具，必须按照国家有关规定，由专业生产单位生产，并经具有专业资质的检测、检验机构检测、检验合格，取得安全使用证或者安全标志，方可投入使用</a:t>
            </a:r>
            <a:endParaRPr lang="en-US" altLang="zh-CN" sz="1400"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5242333" y="1456255"/>
            <a:ext cx="945310" cy="40513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2" name="任意多边形 11"/>
          <p:cNvSpPr/>
          <p:nvPr/>
        </p:nvSpPr>
        <p:spPr>
          <a:xfrm>
            <a:off x="6142168" y="2397736"/>
            <a:ext cx="945310" cy="40513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3" name="TextBox 12"/>
          <p:cNvSpPr txBox="1">
            <a:spLocks noChangeArrowheads="1"/>
          </p:cNvSpPr>
          <p:nvPr/>
        </p:nvSpPr>
        <p:spPr bwMode="auto">
          <a:xfrm>
            <a:off x="5873346" y="3839566"/>
            <a:ext cx="31278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endParaRPr lang="zh-CN" altLang="en-US" sz="1200" dirty="0" smtClean="0">
              <a:latin typeface="微软雅黑" panose="020B0503020204020204" pitchFamily="34" charset="-122"/>
              <a:ea typeface="微软雅黑" panose="020B0503020204020204" pitchFamily="34" charset="-122"/>
            </a:endParaRPr>
          </a:p>
          <a:p>
            <a:pPr eaLnBrk="1" hangingPunct="1"/>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、企业不得使用国家、省、自治区、直辖市人民政府公布的应当淘汰的危及生产安全的工艺、设备</a:t>
            </a:r>
            <a:endParaRPr lang="en-US" altLang="zh-CN" sz="1400" dirty="0">
              <a:latin typeface="微软雅黑" panose="020B0503020204020204" pitchFamily="34" charset="-122"/>
              <a:ea typeface="微软雅黑" panose="020B0503020204020204" pitchFamily="34" charset="-122"/>
            </a:endParaRPr>
          </a:p>
        </p:txBody>
      </p:sp>
      <p:sp>
        <p:nvSpPr>
          <p:cNvPr id="14" name="任意多边形 13"/>
          <p:cNvSpPr/>
          <p:nvPr/>
        </p:nvSpPr>
        <p:spPr>
          <a:xfrm flipV="1">
            <a:off x="4812396" y="3729960"/>
            <a:ext cx="946687" cy="40513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5" name="椭圆 14"/>
          <p:cNvSpPr/>
          <p:nvPr/>
        </p:nvSpPr>
        <p:spPr>
          <a:xfrm>
            <a:off x="2719616" y="4135027"/>
            <a:ext cx="3084868" cy="437193"/>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Box 15"/>
          <p:cNvSpPr txBox="1">
            <a:spLocks noChangeArrowheads="1"/>
          </p:cNvSpPr>
          <p:nvPr/>
        </p:nvSpPr>
        <p:spPr bwMode="auto">
          <a:xfrm>
            <a:off x="3603767" y="2466806"/>
            <a:ext cx="1712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smtClean="0"/>
              <a:t>设备和工艺</a:t>
            </a:r>
            <a:endParaRPr lang="zh-CN" altLang="en-US" dirty="0"/>
          </a:p>
        </p:txBody>
      </p:sp>
      <p:sp>
        <p:nvSpPr>
          <p:cNvPr id="18" name="矩形 17"/>
          <p:cNvSpPr/>
          <p:nvPr/>
        </p:nvSpPr>
        <p:spPr>
          <a:xfrm>
            <a:off x="326465" y="190153"/>
            <a:ext cx="341632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十四、设备、工艺符合安全规定</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Click="0" advTm="5600">
        <p14:gallery dir="r"/>
      </p:transition>
    </mc:Choice>
    <mc:Fallback>
      <p:transition spd="slow" advClick="0" advTm="5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149"/>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649"/>
                            </p:stCondLst>
                            <p:childTnLst>
                              <p:par>
                                <p:cTn id="22" presetID="2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par>
                                <p:cTn id="25" presetID="22" presetClass="entr" presetSubtype="2" fill="hold" grpId="0" nodeType="withEffect">
                                  <p:stCondLst>
                                    <p:cond delay="20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80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2149"/>
                            </p:stCondLst>
                            <p:childTnLst>
                              <p:par>
                                <p:cTn id="38" presetID="2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par>
                          <p:cTn id="41" fill="hold">
                            <p:stCondLst>
                              <p:cond delay="2649"/>
                            </p:stCondLst>
                            <p:childTnLst>
                              <p:par>
                                <p:cTn id="42" presetID="42"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4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animBg="1"/>
      <p:bldP spid="12" grpId="0" animBg="1"/>
      <p:bldP spid="13" grpId="0"/>
      <p:bldP spid="14" grpId="0" animBg="1"/>
      <p:bldP spid="15" grpId="0" animBg="1"/>
      <p:bldP spid="16" grpId="0" autoUpdateAnimBg="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44"/>
          <p:cNvGrpSpPr/>
          <p:nvPr/>
        </p:nvGrpSpPr>
        <p:grpSpPr>
          <a:xfrm>
            <a:off x="3024584" y="348692"/>
            <a:ext cx="3445327" cy="3714587"/>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23" name="Freeform 50"/>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panose="020B0604020202020204" pitchFamily="34" charset="0"/>
              </a:endParaRPr>
            </a:p>
          </p:txBody>
        </p:sp>
        <p:sp>
          <p:nvSpPr>
            <p:cNvPr id="24" name="Freeform 51"/>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C00000"/>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panose="020B0604020202020204" pitchFamily="34" charset="0"/>
              </a:endParaRPr>
            </a:p>
          </p:txBody>
        </p:sp>
        <p:sp>
          <p:nvSpPr>
            <p:cNvPr id="25" name="Freeform 52"/>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latin typeface="Arial" panose="020B0604020202020204" pitchFamily="34" charset="0"/>
              </a:endParaRPr>
            </a:p>
          </p:txBody>
        </p:sp>
      </p:grpSp>
      <p:pic>
        <p:nvPicPr>
          <p:cNvPr id="29" name="Picture 3" descr="G:\韩坤\各类素材\好图\map-marker-flag-3-right-pink.png"/>
          <p:cNvPicPr>
            <a:picLocks noChangeAspect="1" noChangeArrowheads="1"/>
          </p:cNvPicPr>
          <p:nvPr/>
        </p:nvPicPr>
        <p:blipFill>
          <a:blip r:embed="rId1">
            <a:extLst>
              <a:ext uri="{BEBA8EAE-BF5A-486C-A8C5-ECC9F3942E4B}">
                <a14:imgProps xmlns:a14="http://schemas.microsoft.com/office/drawing/2010/main">
                  <a14:imgLayer r:embed="rId2">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429124" y="928676"/>
            <a:ext cx="1542846" cy="154284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1714480" y="3500444"/>
            <a:ext cx="5643602" cy="288729"/>
            <a:chOff x="673571" y="2200214"/>
            <a:chExt cx="1954213" cy="288729"/>
          </a:xfrm>
          <a:solidFill>
            <a:srgbClr val="C00000"/>
          </a:solidFill>
        </p:grpSpPr>
        <p:cxnSp>
          <p:nvCxnSpPr>
            <p:cNvPr id="31" name="Gerade Verbindung 17"/>
            <p:cNvCxnSpPr/>
            <p:nvPr/>
          </p:nvCxnSpPr>
          <p:spPr>
            <a:xfrm>
              <a:off x="673571" y="2488943"/>
              <a:ext cx="1954213" cy="0"/>
            </a:xfrm>
            <a:prstGeom prst="line">
              <a:avLst/>
            </a:prstGeom>
            <a:grpFill/>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a:off x="673571" y="2200214"/>
              <a:ext cx="398512" cy="274337"/>
            </a:xfrm>
            <a:prstGeom prst="triangl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326465" y="190153"/>
            <a:ext cx="433965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十五、相关场所设施设备上设置警示标志</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2786050" y="3213560"/>
            <a:ext cx="5214974" cy="584775"/>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企业应当在有较大危险因素的生产经营场所和有关设施、设备上，设置明显的安全警示标志</a:t>
            </a:r>
            <a:endParaRPr lang="zh-CN" altLang="en-US" sz="16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Click="0" advTm="4500">
        <p14:prism isInverted="1"/>
      </p:transition>
    </mc:Choice>
    <mc:Fallback>
      <p:transition spd="slow" advClick="0" advTm="4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par>
                                <p:cTn id="12" presetID="53" presetClass="entr" presetSubtype="16"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right)">
                                      <p:cBhvr>
                                        <p:cTn id="21" dur="500"/>
                                        <p:tgtEl>
                                          <p:spTgt spid="30"/>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ieren 159"/>
          <p:cNvGrpSpPr/>
          <p:nvPr/>
        </p:nvGrpSpPr>
        <p:grpSpPr bwMode="gray">
          <a:xfrm>
            <a:off x="1354045" y="2238566"/>
            <a:ext cx="5509260" cy="2133600"/>
            <a:chOff x="1909762" y="2352832"/>
            <a:chExt cx="5509260" cy="2133600"/>
          </a:xfrm>
          <a:scene3d>
            <a:camera prst="perspectiveRelaxed">
              <a:rot lat="19250200" lon="18737319" rev="3586381"/>
            </a:camera>
            <a:lightRig rig="balanced" dir="t">
              <a:rot lat="0" lon="0" rev="6000000"/>
            </a:lightRig>
          </a:scene3d>
        </p:grpSpPr>
        <p:sp>
          <p:nvSpPr>
            <p:cNvPr id="28" name="Abgerundetes Rechteck 22"/>
            <p:cNvSpPr/>
            <p:nvPr/>
          </p:nvSpPr>
          <p:spPr bwMode="gray">
            <a:xfrm>
              <a:off x="1909762" y="2352832"/>
              <a:ext cx="5509260" cy="2133600"/>
            </a:xfrm>
            <a:prstGeom prst="roundRect">
              <a:avLst>
                <a:gd name="adj" fmla="val 12024"/>
              </a:avLst>
            </a:prstGeom>
            <a:gradFill flip="none" rotWithShape="1">
              <a:gsLst>
                <a:gs pos="0">
                  <a:srgbClr val="D9D9D9"/>
                </a:gs>
                <a:gs pos="7001">
                  <a:srgbClr val="BFBFBF"/>
                </a:gs>
                <a:gs pos="32001">
                  <a:srgbClr val="FFFFFF"/>
                </a:gs>
                <a:gs pos="47000">
                  <a:srgbClr val="BFBFBF"/>
                </a:gs>
                <a:gs pos="85001">
                  <a:srgbClr val="D9D9D9"/>
                </a:gs>
                <a:gs pos="100000">
                  <a:srgbClr val="FFFFFF"/>
                </a:gs>
              </a:gsLst>
              <a:lin ang="2700000" scaled="0"/>
              <a:tileRect/>
            </a:gradFill>
            <a:ln w="12700">
              <a:noFill/>
              <a:round/>
            </a:ln>
            <a:effectLst>
              <a:outerShdw blurRad="127000" sx="101000" sy="101000" algn="ctr" rotWithShape="0">
                <a:prstClr val="black">
                  <a:alpha val="40000"/>
                </a:prstClr>
              </a:outerShdw>
            </a:effectLst>
            <a:sp3d extrusionH="38100">
              <a:bevelT w="12700" h="12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29" name="Ellipse 23"/>
            <p:cNvSpPr/>
            <p:nvPr/>
          </p:nvSpPr>
          <p:spPr bwMode="gray">
            <a:xfrm>
              <a:off x="2164496" y="2492808"/>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0" name="Ellipse 24"/>
            <p:cNvSpPr/>
            <p:nvPr/>
          </p:nvSpPr>
          <p:spPr bwMode="gray">
            <a:xfrm>
              <a:off x="3559909" y="2492808"/>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1" name="Ellipse 25"/>
            <p:cNvSpPr/>
            <p:nvPr/>
          </p:nvSpPr>
          <p:spPr bwMode="gray">
            <a:xfrm>
              <a:off x="4955322" y="2492808"/>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2" name="Ellipse 26"/>
            <p:cNvSpPr/>
            <p:nvPr/>
          </p:nvSpPr>
          <p:spPr bwMode="gray">
            <a:xfrm>
              <a:off x="6350734" y="2492808"/>
              <a:ext cx="813554" cy="813554"/>
            </a:xfrm>
            <a:prstGeom prst="ellipse">
              <a:avLst/>
            </a:prstGeom>
            <a:solidFill>
              <a:srgbClr val="FF0000"/>
            </a:solidFill>
            <a:ln w="12700">
              <a:solidFill>
                <a:srgbClr val="FF0000"/>
              </a:solid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3" name="Ellipse 27"/>
            <p:cNvSpPr/>
            <p:nvPr/>
          </p:nvSpPr>
          <p:spPr bwMode="gray">
            <a:xfrm>
              <a:off x="2164496" y="3532903"/>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4" name="Ellipse 28"/>
            <p:cNvSpPr/>
            <p:nvPr/>
          </p:nvSpPr>
          <p:spPr bwMode="gray">
            <a:xfrm>
              <a:off x="3559909" y="3532903"/>
              <a:ext cx="813554" cy="813554"/>
            </a:xfrm>
            <a:prstGeom prst="ellipse">
              <a:avLst/>
            </a:prstGeom>
            <a:solidFill>
              <a:srgbClr val="FF6600"/>
            </a:solidFill>
            <a:ln w="12700">
              <a:solidFill>
                <a:srgbClr val="FF0000"/>
              </a:solid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5" name="Ellipse 29"/>
            <p:cNvSpPr/>
            <p:nvPr/>
          </p:nvSpPr>
          <p:spPr bwMode="gray">
            <a:xfrm>
              <a:off x="4955322" y="3532903"/>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6" name="Ellipse 30"/>
            <p:cNvSpPr/>
            <p:nvPr/>
          </p:nvSpPr>
          <p:spPr bwMode="gray">
            <a:xfrm>
              <a:off x="6350734" y="3532903"/>
              <a:ext cx="813554" cy="813554"/>
            </a:xfrm>
            <a:prstGeom prst="ellipse">
              <a:avLst/>
            </a:prstGeom>
            <a:solidFill>
              <a:srgbClr val="BFBFBF"/>
            </a:solidFill>
            <a:ln w="12700">
              <a:noFill/>
              <a:round/>
            </a:ln>
            <a:sp3d z="273050" extrusionH="241300" prstMaterial="translucentPowder">
              <a:bevelT w="57150" h="571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7" name="Ellipse 31"/>
            <p:cNvSpPr/>
            <p:nvPr/>
          </p:nvSpPr>
          <p:spPr bwMode="gray">
            <a:xfrm>
              <a:off x="2265624" y="2593936"/>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8" name="Ellipse 32"/>
            <p:cNvSpPr/>
            <p:nvPr/>
          </p:nvSpPr>
          <p:spPr bwMode="gray">
            <a:xfrm>
              <a:off x="3661037" y="2593936"/>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39" name="Ellipse 33"/>
            <p:cNvSpPr/>
            <p:nvPr/>
          </p:nvSpPr>
          <p:spPr bwMode="gray">
            <a:xfrm>
              <a:off x="5056450" y="2593936"/>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0" name="Ellipse 34"/>
            <p:cNvSpPr/>
            <p:nvPr/>
          </p:nvSpPr>
          <p:spPr bwMode="gray">
            <a:xfrm>
              <a:off x="6451862" y="2593936"/>
              <a:ext cx="611298" cy="611298"/>
            </a:xfrm>
            <a:prstGeom prst="ellipse">
              <a:avLst/>
            </a:prstGeom>
            <a:solidFill>
              <a:srgbClr val="2A79FF"/>
            </a:solidFill>
            <a:ln w="12700">
              <a:noFill/>
              <a:round/>
            </a:ln>
            <a:sp3d z="228600" extrusionH="152400">
              <a:bevelT w="38100" h="38100" prst="coolSlant"/>
              <a:bevelB w="38100" h="38100" prst="coolSlant"/>
            </a:sp3d>
          </p:spPr>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smtClean="0">
                  <a:ln>
                    <a:noFill/>
                  </a:ln>
                  <a:solidFill>
                    <a:srgbClr val="FFFFFF"/>
                  </a:solidFill>
                  <a:effectLst>
                    <a:innerShdw blurRad="63500" dist="50800" dir="16200000">
                      <a:prstClr val="black">
                        <a:alpha val="50000"/>
                      </a:prstClr>
                    </a:innerShdw>
                  </a:effectLst>
                  <a:uLnTx/>
                  <a:uFillTx/>
                  <a:latin typeface="Calibri" panose="020F0502020204030204"/>
                  <a:ea typeface="+mn-ea"/>
                </a:rPr>
                <a:t>B</a:t>
              </a:r>
              <a:endParaRPr kumimoji="0" lang="en-US" sz="2800" b="1" i="0" u="none" strike="noStrike" kern="0" cap="none" spc="0" normalizeH="0" baseline="0" noProof="0" dirty="0">
                <a:ln>
                  <a:noFill/>
                </a:ln>
                <a:solidFill>
                  <a:srgbClr val="FFFFFF"/>
                </a:solidFill>
                <a:effectLst>
                  <a:innerShdw blurRad="63500" dist="50800" dir="16200000">
                    <a:prstClr val="black">
                      <a:alpha val="50000"/>
                    </a:prstClr>
                  </a:innerShdw>
                </a:effectLst>
                <a:uLnTx/>
                <a:uFillTx/>
                <a:latin typeface="Calibri" panose="020F0502020204030204"/>
                <a:ea typeface="+mn-ea"/>
              </a:endParaRPr>
            </a:p>
          </p:txBody>
        </p:sp>
        <p:sp>
          <p:nvSpPr>
            <p:cNvPr id="41" name="Ellipse 35"/>
            <p:cNvSpPr/>
            <p:nvPr/>
          </p:nvSpPr>
          <p:spPr bwMode="gray">
            <a:xfrm>
              <a:off x="2265624" y="3634031"/>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2" name="Ellipse 36"/>
            <p:cNvSpPr/>
            <p:nvPr/>
          </p:nvSpPr>
          <p:spPr bwMode="gray">
            <a:xfrm>
              <a:off x="3661037" y="3634031"/>
              <a:ext cx="611298" cy="611298"/>
            </a:xfrm>
            <a:prstGeom prst="ellipse">
              <a:avLst/>
            </a:prstGeom>
            <a:solidFill>
              <a:srgbClr val="2A79F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smtClean="0">
                  <a:ln>
                    <a:noFill/>
                  </a:ln>
                  <a:solidFill>
                    <a:srgbClr val="FFFFFF"/>
                  </a:solidFill>
                  <a:effectLst>
                    <a:innerShdw blurRad="63500" dist="50800" dir="16200000">
                      <a:prstClr val="black">
                        <a:alpha val="50000"/>
                      </a:prstClr>
                    </a:innerShdw>
                  </a:effectLst>
                  <a:uLnTx/>
                  <a:uFillTx/>
                  <a:latin typeface="Calibri" panose="020F0502020204030204"/>
                  <a:ea typeface="+mn-ea"/>
                </a:rPr>
                <a:t>A</a:t>
              </a:r>
              <a:endParaRPr kumimoji="0" lang="en-US" sz="2800" b="1" i="0" u="none" strike="noStrike" kern="0" cap="none" spc="0" normalizeH="0" baseline="0" noProof="0" dirty="0">
                <a:ln>
                  <a:noFill/>
                </a:ln>
                <a:solidFill>
                  <a:srgbClr val="FFFFFF"/>
                </a:solidFill>
                <a:effectLst>
                  <a:innerShdw blurRad="63500" dist="50800" dir="16200000">
                    <a:prstClr val="black">
                      <a:alpha val="50000"/>
                    </a:prstClr>
                  </a:innerShdw>
                </a:effectLst>
                <a:uLnTx/>
                <a:uFillTx/>
                <a:latin typeface="Calibri" panose="020F0502020204030204"/>
                <a:ea typeface="+mn-ea"/>
              </a:endParaRPr>
            </a:p>
          </p:txBody>
        </p:sp>
        <p:sp>
          <p:nvSpPr>
            <p:cNvPr id="43" name="Ellipse 37"/>
            <p:cNvSpPr/>
            <p:nvPr/>
          </p:nvSpPr>
          <p:spPr bwMode="gray">
            <a:xfrm>
              <a:off x="5056450" y="3634031"/>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4" name="Ellipse 39"/>
            <p:cNvSpPr/>
            <p:nvPr/>
          </p:nvSpPr>
          <p:spPr bwMode="gray">
            <a:xfrm>
              <a:off x="6451862" y="3634031"/>
              <a:ext cx="611298" cy="611298"/>
            </a:xfrm>
            <a:prstGeom prst="ellipse">
              <a:avLst/>
            </a:prstGeom>
            <a:solidFill>
              <a:srgbClr val="BFBFBF"/>
            </a:solidFill>
            <a:ln w="12700">
              <a:noFill/>
              <a:round/>
            </a:ln>
            <a:sp3d z="228600" extrusionH="152400">
              <a:bevelT w="38100" h="38100" prst="coolSlant"/>
              <a:bevelB w="38100" h="38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5" name="Ellipse 43"/>
            <p:cNvSpPr/>
            <p:nvPr/>
          </p:nvSpPr>
          <p:spPr bwMode="gray">
            <a:xfrm>
              <a:off x="2164496" y="2492808"/>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6" name="Ellipse 44"/>
            <p:cNvSpPr/>
            <p:nvPr/>
          </p:nvSpPr>
          <p:spPr bwMode="gray">
            <a:xfrm>
              <a:off x="3559909" y="2492808"/>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7" name="Ellipse 45"/>
            <p:cNvSpPr/>
            <p:nvPr/>
          </p:nvSpPr>
          <p:spPr bwMode="gray">
            <a:xfrm>
              <a:off x="4955322" y="2492808"/>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8" name="Ellipse 46"/>
            <p:cNvSpPr/>
            <p:nvPr/>
          </p:nvSpPr>
          <p:spPr bwMode="gray">
            <a:xfrm>
              <a:off x="6350734" y="2492808"/>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49" name="Ellipse 47"/>
            <p:cNvSpPr/>
            <p:nvPr/>
          </p:nvSpPr>
          <p:spPr bwMode="gray">
            <a:xfrm>
              <a:off x="2164496" y="3532903"/>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50" name="Ellipse 48"/>
            <p:cNvSpPr/>
            <p:nvPr/>
          </p:nvSpPr>
          <p:spPr bwMode="gray">
            <a:xfrm>
              <a:off x="3559909" y="3532903"/>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51" name="Ellipse 49"/>
            <p:cNvSpPr/>
            <p:nvPr/>
          </p:nvSpPr>
          <p:spPr bwMode="gray">
            <a:xfrm>
              <a:off x="4955322" y="3532903"/>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sp>
          <p:nvSpPr>
            <p:cNvPr id="52" name="Ellipse 50"/>
            <p:cNvSpPr/>
            <p:nvPr/>
          </p:nvSpPr>
          <p:spPr bwMode="gray">
            <a:xfrm>
              <a:off x="6350734" y="3532903"/>
              <a:ext cx="813554" cy="813554"/>
            </a:xfrm>
            <a:prstGeom prst="ellipse">
              <a:avLst/>
            </a:prstGeom>
            <a:solidFill>
              <a:srgbClr val="000000">
                <a:alpha val="58824"/>
              </a:srgbClr>
            </a:solidFill>
            <a:ln w="12700">
              <a:noFill/>
              <a:round/>
            </a:ln>
            <a:effectLst>
              <a:softEdge rad="63500"/>
            </a:effectLs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endParaRPr>
            </a:p>
          </p:txBody>
        </p:sp>
      </p:grpSp>
      <p:cxnSp>
        <p:nvCxnSpPr>
          <p:cNvPr id="53" name="Gerade Verbindung 52"/>
          <p:cNvCxnSpPr/>
          <p:nvPr/>
        </p:nvCxnSpPr>
        <p:spPr bwMode="gray">
          <a:xfrm>
            <a:off x="629809" y="2339922"/>
            <a:ext cx="3935794" cy="0"/>
          </a:xfrm>
          <a:prstGeom prst="line">
            <a:avLst/>
          </a:prstGeom>
          <a:noFill/>
          <a:ln w="19050">
            <a:solidFill>
              <a:srgbClr val="C00000"/>
            </a:solidFill>
            <a:prstDash val="sysDot"/>
            <a:round/>
          </a:ln>
        </p:spPr>
      </p:cxnSp>
      <p:cxnSp>
        <p:nvCxnSpPr>
          <p:cNvPr id="54" name="Gerade Verbindung 60"/>
          <p:cNvCxnSpPr/>
          <p:nvPr/>
        </p:nvCxnSpPr>
        <p:spPr bwMode="gray">
          <a:xfrm>
            <a:off x="4335399" y="4012126"/>
            <a:ext cx="4402179" cy="0"/>
          </a:xfrm>
          <a:prstGeom prst="line">
            <a:avLst/>
          </a:prstGeom>
          <a:noFill/>
          <a:ln w="19050">
            <a:solidFill>
              <a:srgbClr val="C00000"/>
            </a:solidFill>
            <a:prstDash val="sysDot"/>
            <a:round/>
          </a:ln>
        </p:spPr>
      </p:cxnSp>
      <p:sp>
        <p:nvSpPr>
          <p:cNvPr id="55" name="TextBox 54"/>
          <p:cNvSpPr txBox="1"/>
          <p:nvPr/>
        </p:nvSpPr>
        <p:spPr>
          <a:xfrm>
            <a:off x="500034" y="1571618"/>
            <a:ext cx="4106438" cy="769441"/>
          </a:xfrm>
          <a:prstGeom prst="rect">
            <a:avLst/>
          </a:prstGeom>
          <a:noFill/>
        </p:spPr>
        <p:txBody>
          <a:bodyPr wrap="square" rtlCol="0">
            <a:spAutoFit/>
          </a:bodyPr>
          <a:lstStyle/>
          <a:p>
            <a:pPr fontAlgn="auto">
              <a:spcBef>
                <a:spcPts val="0"/>
              </a:spcBef>
              <a:spcAft>
                <a:spcPts val="0"/>
              </a:spcAft>
            </a:pPr>
            <a:endParaRPr lang="zh-CN" altLang="en-US" sz="1200" dirty="0" smtClean="0">
              <a:solidFill>
                <a:schemeClr val="tx1">
                  <a:lumMod val="85000"/>
                  <a:lumOff val="15000"/>
                </a:schemeClr>
              </a:solidFill>
              <a:ea typeface="微软雅黑" panose="020B0503020204020204" pitchFamily="34" charset="-122"/>
            </a:endParaRPr>
          </a:p>
          <a:p>
            <a:pPr fontAlgn="auto">
              <a:spcBef>
                <a:spcPts val="0"/>
              </a:spcBef>
              <a:spcAft>
                <a:spcPts val="0"/>
              </a:spcAft>
            </a:pPr>
            <a:r>
              <a:rPr lang="zh-CN" altLang="en-US" sz="1600" dirty="0" smtClean="0">
                <a:solidFill>
                  <a:schemeClr val="tx1">
                    <a:lumMod val="85000"/>
                    <a:lumOff val="15000"/>
                  </a:schemeClr>
                </a:solidFill>
                <a:ea typeface="微软雅黑" panose="020B0503020204020204" pitchFamily="34" charset="-122"/>
              </a:rPr>
              <a:t>工作场所和员工宿舍应设有符合紧急疏散要求、标志明显、保持畅通的出口</a:t>
            </a:r>
            <a:endParaRPr lang="zh-CN" altLang="en-US" sz="1600" dirty="0">
              <a:solidFill>
                <a:schemeClr val="tx1">
                  <a:lumMod val="85000"/>
                  <a:lumOff val="15000"/>
                </a:schemeClr>
              </a:solidFill>
              <a:latin typeface="Calibri" panose="020F0502020204030204"/>
              <a:ea typeface="微软雅黑" panose="020B0503020204020204" pitchFamily="34" charset="-122"/>
            </a:endParaRPr>
          </a:p>
        </p:txBody>
      </p:sp>
      <p:sp>
        <p:nvSpPr>
          <p:cNvPr id="57" name="TextBox 56"/>
          <p:cNvSpPr txBox="1"/>
          <p:nvPr/>
        </p:nvSpPr>
        <p:spPr>
          <a:xfrm>
            <a:off x="5786446" y="3143254"/>
            <a:ext cx="3429024" cy="830997"/>
          </a:xfrm>
          <a:prstGeom prst="rect">
            <a:avLst/>
          </a:prstGeom>
          <a:noFill/>
        </p:spPr>
        <p:txBody>
          <a:bodyPr wrap="square" rtlCol="0">
            <a:spAutoFit/>
          </a:bodyPr>
          <a:lstStyle/>
          <a:p>
            <a:pPr fontAlgn="auto">
              <a:spcBef>
                <a:spcPts val="0"/>
              </a:spcBef>
              <a:spcAft>
                <a:spcPts val="0"/>
              </a:spcAft>
            </a:pPr>
            <a:r>
              <a:rPr lang="zh-CN" altLang="en-US" sz="1600" dirty="0" smtClean="0">
                <a:solidFill>
                  <a:schemeClr val="tx1">
                    <a:lumMod val="85000"/>
                    <a:lumOff val="15000"/>
                  </a:schemeClr>
                </a:solidFill>
                <a:ea typeface="微软雅黑" panose="020B0503020204020204" pitchFamily="34" charset="-122"/>
              </a:rPr>
              <a:t>安全出口数目、疏散宽度和距离，应当符合国家有关建筑设计防火规范的规定</a:t>
            </a:r>
            <a:endParaRPr lang="zh-CN" altLang="en-US" sz="1600" dirty="0">
              <a:solidFill>
                <a:schemeClr val="tx1">
                  <a:lumMod val="85000"/>
                  <a:lumOff val="15000"/>
                </a:schemeClr>
              </a:solidFill>
              <a:latin typeface="Calibri" panose="020F0502020204030204"/>
              <a:ea typeface="微软雅黑" panose="020B0503020204020204" pitchFamily="34" charset="-122"/>
            </a:endParaRPr>
          </a:p>
        </p:txBody>
      </p:sp>
      <p:sp>
        <p:nvSpPr>
          <p:cNvPr id="61" name="矩形 60"/>
          <p:cNvSpPr/>
          <p:nvPr/>
        </p:nvSpPr>
        <p:spPr>
          <a:xfrm>
            <a:off x="326465" y="190153"/>
            <a:ext cx="5493812"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十六、生产经营场所和员工宿舍设置符合要求的出口</a:t>
            </a:r>
            <a:endParaRPr lang="zh-CN" altLang="en-US" dirty="0">
              <a:solidFill>
                <a:srgbClr val="C00000"/>
              </a:solidFill>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6100">
        <p14:reveal thruBlk="1"/>
      </p:transition>
    </mc:Choice>
    <mc:Fallback>
      <p:transition spd="slow" advClick="0" advTm="61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
                                        </p:tgtEl>
                                        <p:attrNameLst>
                                          <p:attrName>ppt_y</p:attrName>
                                        </p:attrNameLst>
                                      </p:cBhvr>
                                      <p:tavLst>
                                        <p:tav tm="0">
                                          <p:val>
                                            <p:strVal val="#ppt_y"/>
                                          </p:val>
                                        </p:tav>
                                        <p:tav tm="100000">
                                          <p:val>
                                            <p:strVal val="#ppt_y"/>
                                          </p:val>
                                        </p:tav>
                                      </p:tavLst>
                                    </p:anim>
                                    <p:anim calcmode="lin" valueType="num">
                                      <p:cBhvr>
                                        <p:cTn id="9"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
                                        </p:tgtEl>
                                      </p:cBhvr>
                                    </p:animEffect>
                                  </p:childTnLst>
                                </p:cTn>
                              </p:par>
                            </p:childTnLst>
                          </p:cTn>
                        </p:par>
                        <p:par>
                          <p:cTn id="12" fill="hold">
                            <p:stCondLst>
                              <p:cond delay="1600"/>
                            </p:stCondLst>
                            <p:childTnLst>
                              <p:par>
                                <p:cTn id="13" presetID="6"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1250"/>
                                        <p:tgtEl>
                                          <p:spTgt spid="26"/>
                                        </p:tgtEl>
                                      </p:cBhvr>
                                    </p:animEffect>
                                  </p:childTnLst>
                                </p:cTn>
                              </p:par>
                            </p:childTnLst>
                          </p:cTn>
                        </p:par>
                        <p:par>
                          <p:cTn id="16" fill="hold">
                            <p:stCondLst>
                              <p:cond delay="31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par>
                          <p:cTn id="23" fill="hold">
                            <p:stCondLst>
                              <p:cond delay="3600"/>
                            </p:stCondLst>
                            <p:childTnLst>
                              <p:par>
                                <p:cTn id="24" presetID="2" presetClass="entr" presetSubtype="8"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0-#ppt_w/2"/>
                                          </p:val>
                                        </p:tav>
                                        <p:tav tm="100000">
                                          <p:val>
                                            <p:strVal val="#ppt_x"/>
                                          </p:val>
                                        </p:tav>
                                      </p:tavLst>
                                    </p:anim>
                                    <p:anim calcmode="lin" valueType="num">
                                      <p:cBhvr additive="base">
                                        <p:cTn id="27" dur="500" fill="hold"/>
                                        <p:tgtEl>
                                          <p:spTgt spid="55"/>
                                        </p:tgtEl>
                                        <p:attrNameLst>
                                          <p:attrName>ppt_y</p:attrName>
                                        </p:attrNameLst>
                                      </p:cBhvr>
                                      <p:tavLst>
                                        <p:tav tm="0">
                                          <p:val>
                                            <p:strVal val="#ppt_y"/>
                                          </p:val>
                                        </p:tav>
                                        <p:tav tm="100000">
                                          <p:val>
                                            <p:strVal val="#ppt_y"/>
                                          </p:val>
                                        </p:tav>
                                      </p:tavLst>
                                    </p:anim>
                                  </p:childTnLst>
                                </p:cTn>
                              </p:par>
                            </p:childTnLst>
                          </p:cTn>
                        </p:par>
                        <p:par>
                          <p:cTn id="28" fill="hold">
                            <p:stCondLst>
                              <p:cond delay="4100"/>
                            </p:stCondLst>
                            <p:childTnLst>
                              <p:par>
                                <p:cTn id="29" presetID="2" presetClass="entr" presetSubtype="8"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714744" y="1285866"/>
            <a:ext cx="2628619" cy="2628031"/>
            <a:chOff x="4062750" y="2232902"/>
            <a:chExt cx="2628619" cy="2628031"/>
          </a:xfrm>
        </p:grpSpPr>
        <p:sp>
          <p:nvSpPr>
            <p:cNvPr id="38" name="Freeform 4"/>
            <p:cNvSpPr/>
            <p:nvPr/>
          </p:nvSpPr>
          <p:spPr bwMode="auto">
            <a:xfrm>
              <a:off x="4062750" y="2232902"/>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0"/>
            </a:solidFill>
            <a:ln w="3175" cap="flat" cmpd="sng" algn="ctr">
              <a:noFill/>
              <a:prstDash val="solid"/>
            </a:ln>
            <a:effectLst>
              <a:outerShdw blurRad="50800" dist="38100" dir="5400000" algn="t" rotWithShape="0">
                <a:prstClr val="black">
                  <a:alpha val="79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39" name="Oval 5"/>
            <p:cNvSpPr>
              <a:spLocks noChangeArrowheads="1"/>
            </p:cNvSpPr>
            <p:nvPr/>
          </p:nvSpPr>
          <p:spPr bwMode="auto">
            <a:xfrm>
              <a:off x="4468796" y="2633517"/>
              <a:ext cx="1821868" cy="1826802"/>
            </a:xfrm>
            <a:prstGeom prst="ellipse">
              <a:avLst/>
            </a:prstGeom>
            <a:blipFill dpi="0" rotWithShape="1">
              <a:blip r:embed="rId1" cstate="print"/>
              <a:srcRect/>
              <a:stretch>
                <a:fillRect l="-13000" r="-16000"/>
              </a:stretch>
            </a:blipFill>
            <a:ln w="22225">
              <a:solidFill>
                <a:srgbClr val="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微软雅黑" panose="020B0503020204020204" pitchFamily="34" charset="-122"/>
              </a:endParaRPr>
            </a:p>
          </p:txBody>
        </p:sp>
      </p:grpSp>
      <p:grpSp>
        <p:nvGrpSpPr>
          <p:cNvPr id="43" name="组合 42"/>
          <p:cNvGrpSpPr/>
          <p:nvPr/>
        </p:nvGrpSpPr>
        <p:grpSpPr>
          <a:xfrm>
            <a:off x="1875942" y="1487456"/>
            <a:ext cx="2075647" cy="2080525"/>
            <a:chOff x="2251567" y="1650676"/>
            <a:chExt cx="2075647" cy="2080525"/>
          </a:xfrm>
        </p:grpSpPr>
        <p:sp>
          <p:nvSpPr>
            <p:cNvPr id="44" name="Freeform 8"/>
            <p:cNvSpPr/>
            <p:nvPr/>
          </p:nvSpPr>
          <p:spPr bwMode="auto">
            <a:xfrm>
              <a:off x="2251567" y="1650676"/>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0"/>
            </a:solidFill>
            <a:ln w="3175" cap="flat" cmpd="sng" algn="ctr">
              <a:noFill/>
              <a:prstDash val="solid"/>
            </a:ln>
            <a:effectLst>
              <a:outerShdw blurRad="50800" dist="38100" dir="5400000" algn="t" rotWithShape="0">
                <a:prstClr val="black">
                  <a:alpha val="79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smtClean="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45" name="Oval 9"/>
            <p:cNvSpPr>
              <a:spLocks noChangeArrowheads="1"/>
            </p:cNvSpPr>
            <p:nvPr/>
          </p:nvSpPr>
          <p:spPr bwMode="auto">
            <a:xfrm>
              <a:off x="2598844" y="2000546"/>
              <a:ext cx="1378422" cy="1378114"/>
            </a:xfrm>
            <a:prstGeom prst="ellipse">
              <a:avLst/>
            </a:prstGeom>
            <a:blipFill>
              <a:blip r:embed="rId2" cstate="print"/>
              <a:stretch>
                <a:fillRect l="-13000"/>
              </a:stretch>
            </a:blipFill>
            <a:ln w="22225">
              <a:solidFill>
                <a:srgbClr val="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ea typeface="微软雅黑" panose="020B0503020204020204" pitchFamily="34" charset="-122"/>
              </a:endParaRPr>
            </a:p>
          </p:txBody>
        </p:sp>
      </p:grpSp>
      <p:sp>
        <p:nvSpPr>
          <p:cNvPr id="51" name="TextBox 50"/>
          <p:cNvSpPr txBox="1"/>
          <p:nvPr/>
        </p:nvSpPr>
        <p:spPr bwMode="auto">
          <a:xfrm>
            <a:off x="642910" y="3643320"/>
            <a:ext cx="3152767" cy="1079092"/>
          </a:xfrm>
          <a:prstGeom prst="rect">
            <a:avLst/>
          </a:prstGeom>
          <a:noFill/>
        </p:spPr>
        <p:txBody>
          <a:bodyPr vert="horz" wrap="square" lIns="93296" tIns="46648" rIns="93296" bIns="46648" numCol="1" anchor="t" anchorCtr="0" compatLnSpc="1">
            <a:spAutoFit/>
          </a:bodyPr>
          <a:lstStyle/>
          <a:p>
            <a:pPr defTabSz="932815">
              <a:defRPr/>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、企业必须为从业人员提供符合国家标准或者行业标准的劳动防护用品，并监督、教育从业人员按照使用规则佩戴、使用</a:t>
            </a:r>
            <a:endParaRPr lang="zh-CN" altLang="en-US" sz="1600" dirty="0">
              <a:latin typeface="微软雅黑" panose="020B0503020204020204" pitchFamily="34" charset="-122"/>
              <a:ea typeface="微软雅黑" panose="020B0503020204020204" pitchFamily="34" charset="-122"/>
            </a:endParaRPr>
          </a:p>
        </p:txBody>
      </p:sp>
      <p:sp>
        <p:nvSpPr>
          <p:cNvPr id="18" name="矩形 17"/>
          <p:cNvSpPr/>
          <p:nvPr/>
        </p:nvSpPr>
        <p:spPr>
          <a:xfrm>
            <a:off x="326465" y="190153"/>
            <a:ext cx="3877985"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十七、职业健康及劳动防护用品配置</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9" name="矩形 18"/>
          <p:cNvSpPr/>
          <p:nvPr/>
        </p:nvSpPr>
        <p:spPr>
          <a:xfrm>
            <a:off x="6357950" y="1643056"/>
            <a:ext cx="2500330" cy="1815882"/>
          </a:xfrm>
          <a:prstGeom prst="rect">
            <a:avLst/>
          </a:prstGeom>
        </p:spPr>
        <p:txBody>
          <a:bodyPr wrap="square">
            <a:spAutoFit/>
          </a:bodyPr>
          <a:lstStyle/>
          <a:p>
            <a:pPr defTabSz="932815">
              <a:defRPr/>
            </a:pP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、企业必须保证工作场所符合职业卫生要求，主动申报职业病危害项目，设置职业危害公告栏，定期进行职业病危害检测，组织劳动者职业健康检查并建立监护档案</a:t>
            </a:r>
            <a:endParaRPr lang="zh-CN" altLang="en-US" sz="1600" dirty="0" smtClean="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0"/>
                                  </p:stCondLst>
                                  <p:childTnLst>
                                    <p:animRot by="21600000">
                                      <p:cBhvr>
                                        <p:cTn id="22" dur="2000" fill="hold"/>
                                        <p:tgtEl>
                                          <p:spTgt spid="37"/>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43"/>
                                        </p:tgtEl>
                                        <p:attrNameLst>
                                          <p:attrName>r</p:attrName>
                                        </p:attrNameLst>
                                      </p:cBhvr>
                                    </p:animRot>
                                  </p:childTnLst>
                                </p:cTn>
                              </p:par>
                            </p:childTnLst>
                          </p:cTn>
                        </p:par>
                        <p:par>
                          <p:cTn id="25" fill="hold">
                            <p:stCondLst>
                              <p:cond delay="1750"/>
                            </p:stCondLst>
                            <p:childTnLst>
                              <p:par>
                                <p:cTn id="26" presetID="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326465" y="190153"/>
            <a:ext cx="410881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十八、做好生产安全事故应急救援工作</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91" name="矩形 90"/>
          <p:cNvSpPr/>
          <p:nvPr/>
        </p:nvSpPr>
        <p:spPr>
          <a:xfrm>
            <a:off x="0" y="785800"/>
            <a:ext cx="2949932" cy="1169551"/>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企业应当制定本单位生产安全事故应急救援预案，与所在地县级以上地方人民政府组织制定的生产安全事故应急救援预案相衔接，并每年至少组织演练</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次</a:t>
            </a:r>
            <a:endParaRPr lang="zh-CN" altLang="en-US" sz="1400" dirty="0">
              <a:latin typeface="微软雅黑" panose="020B0503020204020204" pitchFamily="34" charset="-122"/>
              <a:ea typeface="微软雅黑" panose="020B0503020204020204" pitchFamily="34" charset="-122"/>
            </a:endParaRPr>
          </a:p>
        </p:txBody>
      </p:sp>
      <p:sp>
        <p:nvSpPr>
          <p:cNvPr id="92" name="矩形 91"/>
          <p:cNvSpPr/>
          <p:nvPr/>
        </p:nvSpPr>
        <p:spPr>
          <a:xfrm>
            <a:off x="928663" y="3786196"/>
            <a:ext cx="3460540" cy="1169551"/>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危险物品的生产、经营、储存单位以及金属冶炼、城市轨道交通运营、建筑施工单位应当建立应急救援组织；生产经营规模较小的，可以不建立应急救援组织，但应当指定兼职的应急救援人员</a:t>
            </a:r>
            <a:endParaRPr lang="zh-CN" altLang="en-US" sz="1400" dirty="0">
              <a:latin typeface="微软雅黑" panose="020B0503020204020204" pitchFamily="34" charset="-122"/>
              <a:ea typeface="微软雅黑" panose="020B0503020204020204" pitchFamily="34" charset="-122"/>
            </a:endParaRPr>
          </a:p>
        </p:txBody>
      </p:sp>
      <p:sp>
        <p:nvSpPr>
          <p:cNvPr id="108" name="任意多边形 107"/>
          <p:cNvSpPr/>
          <p:nvPr/>
        </p:nvSpPr>
        <p:spPr bwMode="auto">
          <a:xfrm>
            <a:off x="463532" y="2786064"/>
            <a:ext cx="1741487" cy="879475"/>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FF6600"/>
          </a:solidFill>
          <a:ln w="12700" cap="flat" cmpd="sng" algn="ctr">
            <a:noFill/>
            <a:prstDash val="solid"/>
            <a:miter lim="800000"/>
          </a:ln>
        </p:spPr>
        <p:txBody>
          <a:bodyPr anchor="ctr"/>
          <a:lstStyle/>
          <a:p>
            <a:endParaRPr lang="zh-CN" altLang="en-US"/>
          </a:p>
        </p:txBody>
      </p:sp>
      <p:sp>
        <p:nvSpPr>
          <p:cNvPr id="109" name="任意多边形 108"/>
          <p:cNvSpPr/>
          <p:nvPr/>
        </p:nvSpPr>
        <p:spPr bwMode="auto">
          <a:xfrm>
            <a:off x="3554394" y="2786064"/>
            <a:ext cx="1741488" cy="879475"/>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FF6600"/>
          </a:solidFill>
          <a:ln w="12700" cap="flat" cmpd="sng" algn="ctr">
            <a:noFill/>
            <a:prstDash val="solid"/>
            <a:miter lim="800000"/>
          </a:ln>
        </p:spPr>
        <p:txBody>
          <a:bodyPr anchor="ctr"/>
          <a:lstStyle/>
          <a:p>
            <a:endParaRPr lang="zh-CN" altLang="en-US"/>
          </a:p>
        </p:txBody>
      </p:sp>
      <p:sp>
        <p:nvSpPr>
          <p:cNvPr id="110" name="任意多边形 109"/>
          <p:cNvSpPr/>
          <p:nvPr/>
        </p:nvSpPr>
        <p:spPr bwMode="auto">
          <a:xfrm>
            <a:off x="6619857" y="2786064"/>
            <a:ext cx="1741487" cy="879475"/>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FF6600"/>
          </a:solidFill>
          <a:ln w="12700" cap="flat" cmpd="sng" algn="ctr">
            <a:noFill/>
            <a:prstDash val="solid"/>
            <a:miter lim="800000"/>
          </a:ln>
        </p:spPr>
        <p:txBody>
          <a:bodyPr anchor="ctr"/>
          <a:lstStyle/>
          <a:p>
            <a:endParaRPr lang="zh-CN" altLang="en-US"/>
          </a:p>
        </p:txBody>
      </p:sp>
      <p:sp>
        <p:nvSpPr>
          <p:cNvPr id="111" name="任意多边形 110"/>
          <p:cNvSpPr/>
          <p:nvPr/>
        </p:nvSpPr>
        <p:spPr bwMode="auto">
          <a:xfrm flipV="1">
            <a:off x="2014519" y="1905002"/>
            <a:ext cx="1741488" cy="881062"/>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FF6600"/>
          </a:solidFill>
          <a:ln w="12700" cap="flat" cmpd="sng" algn="ctr">
            <a:noFill/>
            <a:prstDash val="solid"/>
            <a:miter lim="800000"/>
          </a:ln>
        </p:spPr>
        <p:txBody>
          <a:bodyPr anchor="ctr"/>
          <a:lstStyle/>
          <a:p>
            <a:endParaRPr lang="zh-CN" altLang="en-US"/>
          </a:p>
        </p:txBody>
      </p:sp>
      <p:sp>
        <p:nvSpPr>
          <p:cNvPr id="112" name="任意多边形 111"/>
          <p:cNvSpPr/>
          <p:nvPr/>
        </p:nvSpPr>
        <p:spPr bwMode="auto">
          <a:xfrm flipV="1">
            <a:off x="5094269" y="1905002"/>
            <a:ext cx="1741488" cy="881062"/>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rgbClr val="FF6600"/>
          </a:solidFill>
          <a:ln w="12700" cap="flat" cmpd="sng" algn="ctr">
            <a:noFill/>
            <a:prstDash val="solid"/>
            <a:miter lim="800000"/>
          </a:ln>
        </p:spPr>
        <p:txBody>
          <a:bodyPr anchor="ctr"/>
          <a:lstStyle/>
          <a:p>
            <a:endParaRPr lang="zh-CN" altLang="en-US"/>
          </a:p>
        </p:txBody>
      </p:sp>
      <p:sp>
        <p:nvSpPr>
          <p:cNvPr id="113" name="任意多边形 112"/>
          <p:cNvSpPr/>
          <p:nvPr/>
        </p:nvSpPr>
        <p:spPr bwMode="auto">
          <a:xfrm>
            <a:off x="2000232" y="2786064"/>
            <a:ext cx="1743075" cy="879475"/>
          </a:xfrm>
          <a:custGeom>
            <a:avLst/>
            <a:gdLst>
              <a:gd name="T0" fmla="*/ 54 w 2184400"/>
              <a:gd name="T1" fmla="*/ 0 h 1117600"/>
              <a:gd name="T2" fmla="*/ 11069 w 2184400"/>
              <a:gd name="T3" fmla="*/ 0 h 1117600"/>
              <a:gd name="T4" fmla="*/ 10960 w 2184400"/>
              <a:gd name="T5" fmla="*/ 888 h 1117600"/>
              <a:gd name="T6" fmla="*/ 46353 w 2184400"/>
              <a:gd name="T7" fmla="*/ 30012 h 1117600"/>
              <a:gd name="T8" fmla="*/ 81746 w 2184400"/>
              <a:gd name="T9" fmla="*/ 888 h 1117600"/>
              <a:gd name="T10" fmla="*/ 81637 w 2184400"/>
              <a:gd name="T11" fmla="*/ 0 h 1117600"/>
              <a:gd name="T12" fmla="*/ 92652 w 2184400"/>
              <a:gd name="T13" fmla="*/ 0 h 1117600"/>
              <a:gd name="T14" fmla="*/ 92706 w 2184400"/>
              <a:gd name="T15" fmla="*/ 888 h 1117600"/>
              <a:gd name="T16" fmla="*/ 46353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endParaRPr lang="zh-CN" altLang="en-US"/>
          </a:p>
        </p:txBody>
      </p:sp>
      <p:sp>
        <p:nvSpPr>
          <p:cNvPr id="114" name="任意多边形 113"/>
          <p:cNvSpPr/>
          <p:nvPr/>
        </p:nvSpPr>
        <p:spPr bwMode="auto">
          <a:xfrm>
            <a:off x="5081569" y="2786064"/>
            <a:ext cx="1741488" cy="879475"/>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endParaRPr lang="zh-CN" altLang="en-US"/>
          </a:p>
        </p:txBody>
      </p:sp>
      <p:sp>
        <p:nvSpPr>
          <p:cNvPr id="115" name="任意多边形 114"/>
          <p:cNvSpPr/>
          <p:nvPr/>
        </p:nvSpPr>
        <p:spPr bwMode="auto">
          <a:xfrm flipV="1">
            <a:off x="463532" y="1905002"/>
            <a:ext cx="1741487" cy="881062"/>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endParaRPr lang="zh-CN" altLang="en-US"/>
          </a:p>
        </p:txBody>
      </p:sp>
      <p:sp>
        <p:nvSpPr>
          <p:cNvPr id="116" name="任意多边形 115"/>
          <p:cNvSpPr/>
          <p:nvPr/>
        </p:nvSpPr>
        <p:spPr bwMode="auto">
          <a:xfrm flipV="1">
            <a:off x="3541694" y="1905002"/>
            <a:ext cx="1741488" cy="881062"/>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endParaRPr lang="zh-CN" altLang="en-US"/>
          </a:p>
        </p:txBody>
      </p:sp>
      <p:sp>
        <p:nvSpPr>
          <p:cNvPr id="117" name="任意多边形 116"/>
          <p:cNvSpPr/>
          <p:nvPr/>
        </p:nvSpPr>
        <p:spPr bwMode="auto">
          <a:xfrm flipV="1">
            <a:off x="6619857" y="1905002"/>
            <a:ext cx="1741487" cy="881062"/>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endParaRPr lang="zh-CN" altLang="en-US"/>
          </a:p>
        </p:txBody>
      </p:sp>
      <p:sp>
        <p:nvSpPr>
          <p:cNvPr id="118" name="文本框 27"/>
          <p:cNvSpPr txBox="1">
            <a:spLocks noChangeArrowheads="1"/>
          </p:cNvSpPr>
          <p:nvPr/>
        </p:nvSpPr>
        <p:spPr bwMode="auto">
          <a:xfrm>
            <a:off x="935019" y="2422527"/>
            <a:ext cx="782638" cy="727075"/>
          </a:xfrm>
          <a:prstGeom prst="rect">
            <a:avLst/>
          </a:prstGeom>
          <a:noFill/>
          <a:ln w="9525">
            <a:noFill/>
            <a:miter lim="800000"/>
          </a:ln>
        </p:spPr>
        <p:txBody>
          <a:bodyPr lIns="72585" tIns="36293" rIns="72585" bIns="36293">
            <a:spAutoFit/>
          </a:bodyPr>
          <a:lstStyle/>
          <a:p>
            <a:pPr algn="ctr" defTabSz="725805"/>
            <a:r>
              <a:rPr lang="en-US" altLang="zh-CN" sz="4300" b="0">
                <a:solidFill>
                  <a:srgbClr val="5F5F5F"/>
                </a:solidFill>
                <a:latin typeface="Impact" panose="020B0806030902050204" pitchFamily="34" charset="0"/>
                <a:ea typeface="时尚中黑简体" pitchFamily="2" charset="-122"/>
                <a:cs typeface="Arial" panose="020B0604020202020204" pitchFamily="34" charset="0"/>
              </a:rPr>
              <a:t>01</a:t>
            </a:r>
            <a:endParaRPr lang="zh-CN" altLang="en-US" sz="4300" b="0">
              <a:solidFill>
                <a:srgbClr val="5F5F5F"/>
              </a:solidFill>
              <a:latin typeface="Impact" panose="020B0806030902050204" pitchFamily="34" charset="0"/>
              <a:ea typeface="时尚中黑简体" pitchFamily="2" charset="-122"/>
              <a:cs typeface="Arial" panose="020B0604020202020204" pitchFamily="34" charset="0"/>
            </a:endParaRPr>
          </a:p>
        </p:txBody>
      </p:sp>
      <p:sp>
        <p:nvSpPr>
          <p:cNvPr id="119" name="文本框 28"/>
          <p:cNvSpPr txBox="1">
            <a:spLocks noChangeArrowheads="1"/>
          </p:cNvSpPr>
          <p:nvPr/>
        </p:nvSpPr>
        <p:spPr bwMode="auto">
          <a:xfrm>
            <a:off x="2474894" y="2422527"/>
            <a:ext cx="782638" cy="727075"/>
          </a:xfrm>
          <a:prstGeom prst="rect">
            <a:avLst/>
          </a:prstGeom>
          <a:noFill/>
          <a:ln w="9525">
            <a:noFill/>
            <a:miter lim="800000"/>
          </a:ln>
        </p:spPr>
        <p:txBody>
          <a:bodyPr lIns="72585" tIns="36293" rIns="72585" bIns="36293">
            <a:spAutoFit/>
          </a:bodyPr>
          <a:lstStyle/>
          <a:p>
            <a:pPr algn="ctr" defTabSz="725805"/>
            <a:r>
              <a:rPr lang="en-US" altLang="zh-CN" sz="4300" b="0">
                <a:solidFill>
                  <a:srgbClr val="5F5F5F"/>
                </a:solidFill>
                <a:latin typeface="Impact" panose="020B0806030902050204" pitchFamily="34" charset="0"/>
                <a:ea typeface="时尚中黑简体" pitchFamily="2" charset="-122"/>
                <a:cs typeface="Arial" panose="020B0604020202020204" pitchFamily="34" charset="0"/>
              </a:rPr>
              <a:t>02</a:t>
            </a:r>
            <a:endParaRPr lang="zh-CN" altLang="en-US" sz="4300" b="0">
              <a:solidFill>
                <a:srgbClr val="5F5F5F"/>
              </a:solidFill>
              <a:latin typeface="Impact" panose="020B0806030902050204" pitchFamily="34" charset="0"/>
              <a:ea typeface="时尚中黑简体" pitchFamily="2" charset="-122"/>
              <a:cs typeface="Arial" panose="020B0604020202020204" pitchFamily="34" charset="0"/>
            </a:endParaRPr>
          </a:p>
        </p:txBody>
      </p:sp>
      <p:sp>
        <p:nvSpPr>
          <p:cNvPr id="120" name="文本框 29"/>
          <p:cNvSpPr txBox="1">
            <a:spLocks noChangeArrowheads="1"/>
          </p:cNvSpPr>
          <p:nvPr/>
        </p:nvSpPr>
        <p:spPr bwMode="auto">
          <a:xfrm>
            <a:off x="4025882" y="2422527"/>
            <a:ext cx="784225" cy="727075"/>
          </a:xfrm>
          <a:prstGeom prst="rect">
            <a:avLst/>
          </a:prstGeom>
          <a:noFill/>
          <a:ln w="9525">
            <a:noFill/>
            <a:miter lim="800000"/>
          </a:ln>
        </p:spPr>
        <p:txBody>
          <a:bodyPr lIns="72585" tIns="36293" rIns="72585" bIns="36293">
            <a:spAutoFit/>
          </a:bodyPr>
          <a:lstStyle/>
          <a:p>
            <a:pPr algn="ctr" defTabSz="725805"/>
            <a:r>
              <a:rPr lang="en-US" altLang="zh-CN" sz="4300" b="0">
                <a:solidFill>
                  <a:srgbClr val="5F5F5F"/>
                </a:solidFill>
                <a:latin typeface="Impact" panose="020B0806030902050204" pitchFamily="34" charset="0"/>
                <a:ea typeface="时尚中黑简体" pitchFamily="2" charset="-122"/>
                <a:cs typeface="Arial" panose="020B0604020202020204" pitchFamily="34" charset="0"/>
              </a:rPr>
              <a:t>03</a:t>
            </a:r>
            <a:endParaRPr lang="zh-CN" altLang="en-US" sz="4300" b="0">
              <a:solidFill>
                <a:srgbClr val="5F5F5F"/>
              </a:solidFill>
              <a:latin typeface="Impact" panose="020B0806030902050204" pitchFamily="34" charset="0"/>
              <a:ea typeface="时尚中黑简体" pitchFamily="2" charset="-122"/>
              <a:cs typeface="Arial" panose="020B0604020202020204" pitchFamily="34" charset="0"/>
            </a:endParaRPr>
          </a:p>
        </p:txBody>
      </p:sp>
      <p:sp>
        <p:nvSpPr>
          <p:cNvPr id="121" name="文本框 30"/>
          <p:cNvSpPr txBox="1">
            <a:spLocks noChangeArrowheads="1"/>
          </p:cNvSpPr>
          <p:nvPr/>
        </p:nvSpPr>
        <p:spPr bwMode="auto">
          <a:xfrm>
            <a:off x="5592744" y="2422527"/>
            <a:ext cx="784225" cy="727075"/>
          </a:xfrm>
          <a:prstGeom prst="rect">
            <a:avLst/>
          </a:prstGeom>
          <a:noFill/>
          <a:ln w="9525">
            <a:noFill/>
            <a:miter lim="800000"/>
          </a:ln>
        </p:spPr>
        <p:txBody>
          <a:bodyPr lIns="72585" tIns="36293" rIns="72585" bIns="36293">
            <a:spAutoFit/>
          </a:bodyPr>
          <a:lstStyle/>
          <a:p>
            <a:pPr algn="ctr" defTabSz="725805"/>
            <a:r>
              <a:rPr lang="en-US" altLang="zh-CN" sz="4300" b="0">
                <a:solidFill>
                  <a:srgbClr val="5F5F5F"/>
                </a:solidFill>
                <a:latin typeface="Impact" panose="020B0806030902050204" pitchFamily="34" charset="0"/>
                <a:ea typeface="时尚中黑简体" pitchFamily="2" charset="-122"/>
                <a:cs typeface="Arial" panose="020B0604020202020204" pitchFamily="34" charset="0"/>
              </a:rPr>
              <a:t>04</a:t>
            </a:r>
            <a:endParaRPr lang="zh-CN" altLang="en-US" sz="4300" b="0">
              <a:solidFill>
                <a:srgbClr val="5F5F5F"/>
              </a:solidFill>
              <a:latin typeface="Impact" panose="020B0806030902050204" pitchFamily="34" charset="0"/>
              <a:ea typeface="时尚中黑简体" pitchFamily="2" charset="-122"/>
              <a:cs typeface="Arial" panose="020B0604020202020204" pitchFamily="34" charset="0"/>
            </a:endParaRPr>
          </a:p>
        </p:txBody>
      </p:sp>
      <p:sp>
        <p:nvSpPr>
          <p:cNvPr id="122" name="文本框 31"/>
          <p:cNvSpPr txBox="1">
            <a:spLocks noChangeArrowheads="1"/>
          </p:cNvSpPr>
          <p:nvPr/>
        </p:nvSpPr>
        <p:spPr bwMode="auto">
          <a:xfrm>
            <a:off x="7105632" y="2422527"/>
            <a:ext cx="784225" cy="727075"/>
          </a:xfrm>
          <a:prstGeom prst="rect">
            <a:avLst/>
          </a:prstGeom>
          <a:noFill/>
          <a:ln w="9525">
            <a:noFill/>
            <a:miter lim="800000"/>
          </a:ln>
        </p:spPr>
        <p:txBody>
          <a:bodyPr lIns="72585" tIns="36293" rIns="72585" bIns="36293">
            <a:spAutoFit/>
          </a:bodyPr>
          <a:lstStyle/>
          <a:p>
            <a:pPr algn="ctr" defTabSz="725805"/>
            <a:r>
              <a:rPr lang="en-US" altLang="zh-CN" sz="4300" b="0">
                <a:solidFill>
                  <a:srgbClr val="5F5F5F"/>
                </a:solidFill>
                <a:latin typeface="Impact" panose="020B0806030902050204" pitchFamily="34" charset="0"/>
                <a:ea typeface="时尚中黑简体" pitchFamily="2" charset="-122"/>
                <a:cs typeface="Arial" panose="020B0604020202020204" pitchFamily="34" charset="0"/>
              </a:rPr>
              <a:t>05</a:t>
            </a:r>
            <a:endParaRPr lang="zh-CN" altLang="en-US" sz="4300" b="0">
              <a:solidFill>
                <a:srgbClr val="5F5F5F"/>
              </a:solidFill>
              <a:latin typeface="Impact" panose="020B0806030902050204" pitchFamily="34" charset="0"/>
              <a:ea typeface="时尚中黑简体" pitchFamily="2" charset="-122"/>
              <a:cs typeface="Arial" panose="020B0604020202020204" pitchFamily="34" charset="0"/>
            </a:endParaRPr>
          </a:p>
        </p:txBody>
      </p:sp>
      <p:sp>
        <p:nvSpPr>
          <p:cNvPr id="123" name="矩形 122"/>
          <p:cNvSpPr/>
          <p:nvPr/>
        </p:nvSpPr>
        <p:spPr>
          <a:xfrm>
            <a:off x="3000363" y="785800"/>
            <a:ext cx="3359687" cy="1169551"/>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危险物品的生产、经营、储存、运输单位以及金属冶炼、城市轨道交通运营、建筑施工单位应当配备必要的应急救援器材、设备和物资，并进行经常性维护、保养，保证正常运转</a:t>
            </a:r>
            <a:endParaRPr lang="zh-CN" altLang="en-US" sz="1400" dirty="0">
              <a:latin typeface="微软雅黑" panose="020B0503020204020204" pitchFamily="34" charset="-122"/>
              <a:ea typeface="微软雅黑" panose="020B0503020204020204" pitchFamily="34" charset="-122"/>
            </a:endParaRPr>
          </a:p>
        </p:txBody>
      </p:sp>
      <p:sp>
        <p:nvSpPr>
          <p:cNvPr id="124" name="矩形 123"/>
          <p:cNvSpPr/>
          <p:nvPr/>
        </p:nvSpPr>
        <p:spPr>
          <a:xfrm>
            <a:off x="4572000" y="3786196"/>
            <a:ext cx="3429024" cy="738664"/>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其他企业必须建立专（兼）职应急救援队伍或与邻近专职救援队签订救援协议，配备必要的应急装备、物资</a:t>
            </a:r>
            <a:endParaRPr lang="zh-CN" altLang="en-US" sz="1400" dirty="0">
              <a:latin typeface="微软雅黑" panose="020B0503020204020204" pitchFamily="34" charset="-122"/>
              <a:ea typeface="微软雅黑" panose="020B0503020204020204" pitchFamily="34" charset="-122"/>
            </a:endParaRPr>
          </a:p>
        </p:txBody>
      </p:sp>
      <p:sp>
        <p:nvSpPr>
          <p:cNvPr id="125" name="矩形 124"/>
          <p:cNvSpPr/>
          <p:nvPr/>
        </p:nvSpPr>
        <p:spPr>
          <a:xfrm>
            <a:off x="6215074" y="785800"/>
            <a:ext cx="2868026" cy="954107"/>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必须在险情或事故发生后第一时间做好先期处置，及时采取隔离和疏散措施，并按照有关规定如实向当地政府及有关部门报告</a:t>
            </a:r>
            <a:endParaRPr lang="zh-CN" altLang="en-US" sz="140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800" advClick="0" advTm="10400">
        <p:diamond/>
      </p:transition>
    </mc:Choice>
    <mc:Fallback>
      <p:transition spd="slow" advClick="0" advTm="10400">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
                                        </p:tgtEl>
                                        <p:attrNameLst>
                                          <p:attrName>ppt_y</p:attrName>
                                        </p:attrNameLst>
                                      </p:cBhvr>
                                      <p:tavLst>
                                        <p:tav tm="0">
                                          <p:val>
                                            <p:strVal val="#ppt_y"/>
                                          </p:val>
                                        </p:tav>
                                        <p:tav tm="100000">
                                          <p:val>
                                            <p:strVal val="#ppt_y"/>
                                          </p:val>
                                        </p:tav>
                                      </p:tavLst>
                                    </p:anim>
                                    <p:anim calcmode="lin" valueType="num">
                                      <p:cBhvr>
                                        <p:cTn id="9"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
                                        </p:tgtEl>
                                      </p:cBhvr>
                                    </p:animEffect>
                                  </p:childTnLst>
                                </p:cTn>
                              </p:par>
                            </p:childTnLst>
                          </p:cTn>
                        </p:par>
                        <p:par>
                          <p:cTn id="12" fill="hold">
                            <p:stCondLst>
                              <p:cond delay="1299"/>
                            </p:stCondLst>
                            <p:childTnLst>
                              <p:par>
                                <p:cTn id="13" presetID="22" presetClass="entr" presetSubtype="8" fill="hold" grpId="0"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left)">
                                      <p:cBhvr>
                                        <p:cTn id="15" dur="500"/>
                                        <p:tgtEl>
                                          <p:spTgt spid="115"/>
                                        </p:tgtEl>
                                      </p:cBhvr>
                                    </p:animEffect>
                                  </p:childTnLst>
                                </p:cTn>
                              </p:par>
                            </p:childTnLst>
                          </p:cTn>
                        </p:par>
                        <p:par>
                          <p:cTn id="16" fill="hold">
                            <p:stCondLst>
                              <p:cond delay="1799"/>
                            </p:stCondLst>
                            <p:childTnLst>
                              <p:par>
                                <p:cTn id="17" presetID="22" presetClass="entr" presetSubtype="8"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500"/>
                                        <p:tgtEl>
                                          <p:spTgt spid="113"/>
                                        </p:tgtEl>
                                      </p:cBhvr>
                                    </p:animEffect>
                                  </p:childTnLst>
                                </p:cTn>
                              </p:par>
                            </p:childTnLst>
                          </p:cTn>
                        </p:par>
                        <p:par>
                          <p:cTn id="20" fill="hold">
                            <p:stCondLst>
                              <p:cond delay="2299"/>
                            </p:stCondLst>
                            <p:childTnLst>
                              <p:par>
                                <p:cTn id="21" presetID="22" presetClass="entr" presetSubtype="8"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500"/>
                                        <p:tgtEl>
                                          <p:spTgt spid="116"/>
                                        </p:tgtEl>
                                      </p:cBhvr>
                                    </p:animEffect>
                                  </p:childTnLst>
                                </p:cTn>
                              </p:par>
                            </p:childTnLst>
                          </p:cTn>
                        </p:par>
                        <p:par>
                          <p:cTn id="24" fill="hold">
                            <p:stCondLst>
                              <p:cond delay="2799"/>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p:stCondLst>
                              <p:cond delay="3299"/>
                            </p:stCondLst>
                            <p:childTnLst>
                              <p:par>
                                <p:cTn id="29" presetID="22" presetClass="entr" presetSubtype="8"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left)">
                                      <p:cBhvr>
                                        <p:cTn id="31" dur="500"/>
                                        <p:tgtEl>
                                          <p:spTgt spid="117"/>
                                        </p:tgtEl>
                                      </p:cBhvr>
                                    </p:animEffect>
                                  </p:childTnLst>
                                </p:cTn>
                              </p:par>
                            </p:childTnLst>
                          </p:cTn>
                        </p:par>
                        <p:par>
                          <p:cTn id="32" fill="hold">
                            <p:stCondLst>
                              <p:cond delay="3799"/>
                            </p:stCondLst>
                            <p:childTnLst>
                              <p:par>
                                <p:cTn id="33" presetID="22" presetClass="entr" presetSubtype="8" fill="hold" grpId="0"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500"/>
                                        <p:tgtEl>
                                          <p:spTgt spid="108"/>
                                        </p:tgtEl>
                                      </p:cBhvr>
                                    </p:animEffect>
                                  </p:childTnLst>
                                </p:cTn>
                              </p:par>
                            </p:childTnLst>
                          </p:cTn>
                        </p:par>
                        <p:par>
                          <p:cTn id="36" fill="hold">
                            <p:stCondLst>
                              <p:cond delay="4299"/>
                            </p:stCondLst>
                            <p:childTnLst>
                              <p:par>
                                <p:cTn id="37" presetID="22" presetClass="entr" presetSubtype="8" fill="hold" grpId="0" nodeType="after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left)">
                                      <p:cBhvr>
                                        <p:cTn id="39" dur="500"/>
                                        <p:tgtEl>
                                          <p:spTgt spid="111"/>
                                        </p:tgtEl>
                                      </p:cBhvr>
                                    </p:animEffect>
                                  </p:childTnLst>
                                </p:cTn>
                              </p:par>
                            </p:childTnLst>
                          </p:cTn>
                        </p:par>
                        <p:par>
                          <p:cTn id="40" fill="hold">
                            <p:stCondLst>
                              <p:cond delay="4799"/>
                            </p:stCondLst>
                            <p:childTnLst>
                              <p:par>
                                <p:cTn id="41" presetID="22" presetClass="entr" presetSubtype="8"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left)">
                                      <p:cBhvr>
                                        <p:cTn id="43" dur="500"/>
                                        <p:tgtEl>
                                          <p:spTgt spid="109"/>
                                        </p:tgtEl>
                                      </p:cBhvr>
                                    </p:animEffect>
                                  </p:childTnLst>
                                </p:cTn>
                              </p:par>
                            </p:childTnLst>
                          </p:cTn>
                        </p:par>
                        <p:par>
                          <p:cTn id="44" fill="hold">
                            <p:stCondLst>
                              <p:cond delay="5299"/>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500"/>
                                        <p:tgtEl>
                                          <p:spTgt spid="112"/>
                                        </p:tgtEl>
                                      </p:cBhvr>
                                    </p:animEffect>
                                  </p:childTnLst>
                                </p:cTn>
                              </p:par>
                            </p:childTnLst>
                          </p:cTn>
                        </p:par>
                        <p:par>
                          <p:cTn id="48" fill="hold">
                            <p:stCondLst>
                              <p:cond delay="5799"/>
                            </p:stCondLst>
                            <p:childTnLst>
                              <p:par>
                                <p:cTn id="49" presetID="22" presetClass="entr" presetSubtype="8"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wipe(left)">
                                      <p:cBhvr>
                                        <p:cTn id="51" dur="500"/>
                                        <p:tgtEl>
                                          <p:spTgt spid="110"/>
                                        </p:tgtEl>
                                      </p:cBhvr>
                                    </p:animEffect>
                                  </p:childTnLst>
                                </p:cTn>
                              </p:par>
                            </p:childTnLst>
                          </p:cTn>
                        </p:par>
                        <p:par>
                          <p:cTn id="52" fill="hold">
                            <p:stCondLst>
                              <p:cond delay="6299"/>
                            </p:stCondLst>
                            <p:childTnLst>
                              <p:par>
                                <p:cTn id="53" presetID="9"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dissolve">
                                      <p:cBhvr>
                                        <p:cTn id="55" dur="500"/>
                                        <p:tgtEl>
                                          <p:spTgt spid="118"/>
                                        </p:tgtEl>
                                      </p:cBhvr>
                                    </p:animEffect>
                                  </p:childTnLst>
                                </p:cTn>
                              </p:par>
                            </p:childTnLst>
                          </p:cTn>
                        </p:par>
                        <p:par>
                          <p:cTn id="56" fill="hold">
                            <p:stCondLst>
                              <p:cond delay="6799"/>
                            </p:stCondLst>
                            <p:childTnLst>
                              <p:par>
                                <p:cTn id="57" presetID="9"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dissolve">
                                      <p:cBhvr>
                                        <p:cTn id="59" dur="500"/>
                                        <p:tgtEl>
                                          <p:spTgt spid="119"/>
                                        </p:tgtEl>
                                      </p:cBhvr>
                                    </p:animEffect>
                                  </p:childTnLst>
                                </p:cTn>
                              </p:par>
                            </p:childTnLst>
                          </p:cTn>
                        </p:par>
                        <p:par>
                          <p:cTn id="60" fill="hold">
                            <p:stCondLst>
                              <p:cond delay="7299"/>
                            </p:stCondLst>
                            <p:childTnLst>
                              <p:par>
                                <p:cTn id="61" presetID="9" presetClass="entr" presetSubtype="0" fill="hold" grpId="0" nodeType="after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dissolve">
                                      <p:cBhvr>
                                        <p:cTn id="63" dur="500"/>
                                        <p:tgtEl>
                                          <p:spTgt spid="120"/>
                                        </p:tgtEl>
                                      </p:cBhvr>
                                    </p:animEffect>
                                  </p:childTnLst>
                                </p:cTn>
                              </p:par>
                            </p:childTnLst>
                          </p:cTn>
                        </p:par>
                        <p:par>
                          <p:cTn id="64" fill="hold">
                            <p:stCondLst>
                              <p:cond delay="7799"/>
                            </p:stCondLst>
                            <p:childTnLst>
                              <p:par>
                                <p:cTn id="65" presetID="9" presetClass="entr" presetSubtype="0" fill="hold" grpId="0" nodeType="after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dissolve">
                                      <p:cBhvr>
                                        <p:cTn id="67" dur="500"/>
                                        <p:tgtEl>
                                          <p:spTgt spid="121"/>
                                        </p:tgtEl>
                                      </p:cBhvr>
                                    </p:animEffect>
                                  </p:childTnLst>
                                </p:cTn>
                              </p:par>
                            </p:childTnLst>
                          </p:cTn>
                        </p:par>
                        <p:par>
                          <p:cTn id="68" fill="hold">
                            <p:stCondLst>
                              <p:cond delay="8299"/>
                            </p:stCondLst>
                            <p:childTnLst>
                              <p:par>
                                <p:cTn id="69" presetID="9" presetClass="entr" presetSubtype="0"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dissolve">
                                      <p:cBhvr>
                                        <p:cTn id="71"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0" grpId="0"/>
      <p:bldP spid="121" grpId="0"/>
      <p:bldP spid="1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1046106" y="1059581"/>
            <a:ext cx="2842666" cy="67179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bwMode="auto">
          <a:xfrm>
            <a:off x="1471462" y="1045267"/>
            <a:ext cx="2159566" cy="707886"/>
          </a:xfrm>
          <a:prstGeom prst="rect">
            <a:avLst/>
          </a:prstGeom>
          <a:noFill/>
        </p:spPr>
        <p:txBody>
          <a:bodyPr wrap="none">
            <a:spAutoFit/>
          </a:bodyPr>
          <a:lstStyle/>
          <a:p>
            <a:pPr fontAlgn="auto">
              <a:spcBef>
                <a:spcPts val="0"/>
              </a:spcBef>
              <a:spcAft>
                <a:spcPts val="0"/>
              </a:spcAft>
              <a:defRPr/>
            </a:pPr>
            <a:r>
              <a:rPr lang="zh-CN" altLang="en-US" sz="4000" kern="0" spc="-150" dirty="0" smtClean="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rPr>
              <a:t>第三部分</a:t>
            </a:r>
            <a:endParaRPr lang="zh-CN" altLang="en-US" sz="4000" kern="0" spc="-150" dirty="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26" name="椭圆 25"/>
          <p:cNvSpPr/>
          <p:nvPr/>
        </p:nvSpPr>
        <p:spPr>
          <a:xfrm>
            <a:off x="3376604" y="2072999"/>
            <a:ext cx="1872208" cy="18722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11984" y="2068215"/>
            <a:ext cx="601447" cy="584775"/>
          </a:xfrm>
          <a:prstGeom prst="rect">
            <a:avLst/>
          </a:prstGeom>
          <a:noFill/>
        </p:spPr>
        <p:txBody>
          <a:bodyPr wrap="none" rtlCol="0">
            <a:spAutoFit/>
          </a:bodyPr>
          <a:lstStyle/>
          <a:p>
            <a:r>
              <a:rPr lang="en-US" altLang="zh-CN" sz="3200" b="1" dirty="0" smtClean="0">
                <a:solidFill>
                  <a:srgbClr val="C00000"/>
                </a:solidFill>
              </a:rPr>
              <a:t>03</a:t>
            </a:r>
            <a:endParaRPr lang="zh-CN" altLang="en-US" sz="3200" b="1" dirty="0">
              <a:solidFill>
                <a:srgbClr val="C00000"/>
              </a:solidFill>
            </a:endParaRPr>
          </a:p>
        </p:txBody>
      </p:sp>
      <p:cxnSp>
        <p:nvCxnSpPr>
          <p:cNvPr id="45" name="直接连接符 44"/>
          <p:cNvCxnSpPr/>
          <p:nvPr/>
        </p:nvCxnSpPr>
        <p:spPr>
          <a:xfrm>
            <a:off x="3615784" y="265299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18807" y="2799073"/>
            <a:ext cx="1747075" cy="987578"/>
          </a:xfrm>
          <a:prstGeom prst="rect">
            <a:avLst/>
          </a:prstGeom>
          <a:noFill/>
        </p:spPr>
        <p:txBody>
          <a:bodyPr wrap="square" rtlCol="0">
            <a:spAutoFit/>
          </a:bodyPr>
          <a:lstStyle/>
          <a:p>
            <a:pPr algn="just">
              <a:lnSpc>
                <a:spcPct val="125000"/>
              </a:lnSpc>
            </a:pPr>
            <a:r>
              <a:rPr lang="zh-CN" altLang="en-US" sz="1600" b="1" dirty="0" smtClean="0">
                <a:solidFill>
                  <a:schemeClr val="bg1"/>
                </a:solidFill>
                <a:latin typeface="微软雅黑" panose="020B0503020204020204" pitchFamily="34" charset="-122"/>
                <a:ea typeface="微软雅黑" panose="020B0503020204020204" pitchFamily="34" charset="-122"/>
              </a:rPr>
              <a:t>企业安全生产主体责任为何难落实？</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grpId="0" nodeType="withEffect">
                                  <p:stCondLst>
                                    <p:cond delay="7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strVal val="4*#ppt_w"/>
                                          </p:val>
                                        </p:tav>
                                        <p:tav tm="100000">
                                          <p:val>
                                            <p:strVal val="#ppt_w"/>
                                          </p:val>
                                        </p:tav>
                                      </p:tavLst>
                                    </p:anim>
                                    <p:anim calcmode="lin" valueType="num">
                                      <p:cBhvr>
                                        <p:cTn id="18" dur="250" fill="hold"/>
                                        <p:tgtEl>
                                          <p:spTgt spid="26"/>
                                        </p:tgtEl>
                                        <p:attrNameLst>
                                          <p:attrName>ppt_h</p:attrName>
                                        </p:attrNameLst>
                                      </p:cBhvr>
                                      <p:tavLst>
                                        <p:tav tm="0">
                                          <p:val>
                                            <p:strVal val="4*#ppt_h"/>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2" presetClass="entr" presetSubtype="8" fill="hold" nodeType="withEffect">
                                  <p:stCondLst>
                                    <p:cond delay="25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9"/>
                                        </p:tgtEl>
                                        <p:attrNameLst>
                                          <p:attrName>ppt_y</p:attrName>
                                        </p:attrNameLst>
                                      </p:cBhvr>
                                      <p:tavLst>
                                        <p:tav tm="0">
                                          <p:val>
                                            <p:strVal val="#ppt_y"/>
                                          </p:val>
                                        </p:tav>
                                        <p:tav tm="100000">
                                          <p:val>
                                            <p:strVal val="#ppt_y"/>
                                          </p:val>
                                        </p:tav>
                                      </p:tavLst>
                                    </p:anim>
                                    <p:anim calcmode="lin" valueType="num">
                                      <p:cBhvr>
                                        <p:cTn id="2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26" grpId="0" animBg="1"/>
      <p:bldP spid="32"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1469043" y="758850"/>
            <a:ext cx="1415772" cy="830997"/>
          </a:xfrm>
          <a:prstGeom prst="rect">
            <a:avLst/>
          </a:prstGeom>
          <a:noFill/>
        </p:spPr>
        <p:txBody>
          <a:bodyPr wrap="none" rtlCol="0">
            <a:spAutoFit/>
          </a:bodyPr>
          <a:lstStyle/>
          <a:p>
            <a:pPr algn="ctr"/>
            <a:r>
              <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前言</a:t>
            </a:r>
            <a:endPar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endParaRPr>
          </a:p>
        </p:txBody>
      </p:sp>
      <p:sp>
        <p:nvSpPr>
          <p:cNvPr id="8" name="任意多边形 7"/>
          <p:cNvSpPr/>
          <p:nvPr/>
        </p:nvSpPr>
        <p:spPr>
          <a:xfrm>
            <a:off x="1000720" y="1108557"/>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gradFill>
              <a:gsLst>
                <a:gs pos="40000">
                  <a:srgbClr val="FFF200"/>
                </a:gs>
                <a:gs pos="0">
                  <a:srgbClr val="FF7A00"/>
                </a:gs>
                <a:gs pos="70000">
                  <a:srgbClr val="FF0300"/>
                </a:gs>
                <a:gs pos="100000">
                  <a:srgbClr val="4D0808"/>
                </a:gs>
              </a:gsLst>
              <a:lin ang="17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306321" y="1857370"/>
            <a:ext cx="6552728" cy="1754326"/>
          </a:xfrm>
          <a:prstGeom prst="rect">
            <a:avLst/>
          </a:prstGeom>
          <a:noFill/>
        </p:spPr>
        <p:txBody>
          <a:bodyPr wrap="square" rtlCol="0">
            <a:spAutoFit/>
          </a:bodyPr>
          <a:lstStyle/>
          <a:p>
            <a:pPr algn="just"/>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习近平总书记强调，要抓紧建立健全“党政同责、一岗双责、齐抓共管”的安全生产责任体系，把安全责任落实到岗位、落实到人头，坚持“管行业必须管安全，管业务必须管安全，管生产经营必须管安全”；所有企业必须认真履行安全生产主体责任，做到安全投入到位、安全培训到位、基础管理到位、应急救援到位。</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834713">
            <a:off x="6704158" y="3660652"/>
            <a:ext cx="1115831" cy="861936"/>
          </a:xfrm>
          <a:prstGeom prst="rect">
            <a:avLst/>
          </a:prstGeom>
          <a:solidFill>
            <a:srgbClr val="FFFFFF">
              <a:shade val="85000"/>
            </a:srgbClr>
          </a:solidFill>
          <a:ln w="44450" cap="sq">
            <a:gradFill>
              <a:gsLst>
                <a:gs pos="0">
                  <a:srgbClr val="FFF200"/>
                </a:gs>
                <a:gs pos="40040">
                  <a:schemeClr val="bg1"/>
                </a:gs>
                <a:gs pos="88000">
                  <a:srgbClr val="FFC000"/>
                </a:gs>
              </a:gsLst>
              <a:lin ang="5400000" scaled="0"/>
            </a:gradFill>
            <a:miter lim="800000"/>
            <a:headEnd/>
            <a:tailEnd/>
          </a:ln>
          <a:effectLst>
            <a:outerShdw blurRad="65000" dist="50800" dir="12900000" kx="195000" ky="145000" algn="tl" rotWithShape="0">
              <a:srgbClr val="000000">
                <a:alpha val="41000"/>
              </a:srgbClr>
            </a:outerShdw>
          </a:effectLst>
          <a:scene3d>
            <a:camera prst="orthographicFront">
              <a:rot lat="0" lon="0" rev="360000"/>
            </a:camera>
            <a:lightRig rig="twoPt" dir="t">
              <a:rot lat="0" lon="0" rev="7200000"/>
            </a:lightRig>
          </a:scene3d>
          <a:sp3d>
            <a:bevelT w="0" h="0"/>
            <a:contourClr>
              <a:srgbClr val="969696"/>
            </a:contourClr>
          </a:sp3d>
        </p:spPr>
      </p:pic>
      <p:pic>
        <p:nvPicPr>
          <p:cNvPr id="13" name="图片 12" descr="安全海报"/>
          <p:cNvPicPr>
            <a:picLocks noChangeAspect="1"/>
          </p:cNvPicPr>
          <p:nvPr/>
        </p:nvPicPr>
        <p:blipFill>
          <a:blip r:embed="rId2" cstate="print"/>
          <a:stretch>
            <a:fillRect/>
          </a:stretch>
        </p:blipFill>
        <p:spPr>
          <a:xfrm rot="21071480">
            <a:off x="4452244" y="3619114"/>
            <a:ext cx="1937627" cy="1384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2800">
        <p14:honeycomb/>
      </p:transition>
    </mc:Choice>
    <mc:Fallback>
      <p:transition spd="slow" advClick="0" advTm="2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50"/>
                                        <p:tgtEl>
                                          <p:spTgt spid="7"/>
                                        </p:tgtEl>
                                      </p:cBhvr>
                                    </p:animEffect>
                                  </p:childTnLst>
                                </p:cTn>
                              </p:par>
                            </p:childTnLst>
                          </p:cTn>
                        </p:par>
                        <p:par>
                          <p:cTn id="8" fill="hold">
                            <p:stCondLst>
                              <p:cond delay="25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7"/>
                                        </p:tgtEl>
                                      </p:cBhvr>
                                    </p:animEffect>
                                    <p:animScale>
                                      <p:cBhvr>
                                        <p:cTn id="11" dur="125" autoRev="1" fill="hold"/>
                                        <p:tgtEl>
                                          <p:spTgt spid="7"/>
                                        </p:tgtEl>
                                      </p:cBhvr>
                                      <p:by x="105000" y="105000"/>
                                    </p:animScale>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par>
                                <p:cTn id="20" presetID="52" presetClass="entr" presetSubtype="0"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Scale>
                                      <p:cBhvr>
                                        <p:cTn id="22" dur="2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50" decel="50000" fill="hold">
                                          <p:stCondLst>
                                            <p:cond delay="0"/>
                                          </p:stCondLst>
                                        </p:cTn>
                                        <p:tgtEl>
                                          <p:spTgt spid="12"/>
                                        </p:tgtEl>
                                        <p:attrNameLst>
                                          <p:attrName>ppt_x</p:attrName>
                                          <p:attrName>ppt_y</p:attrName>
                                        </p:attrNameLst>
                                      </p:cBhvr>
                                    </p:animMotion>
                                    <p:animEffect transition="in" filter="fade">
                                      <p:cBhvr>
                                        <p:cTn id="2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1107996"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客观因素</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3" name="上箭头 1"/>
          <p:cNvSpPr/>
          <p:nvPr/>
        </p:nvSpPr>
        <p:spPr>
          <a:xfrm rot="18000000">
            <a:off x="4592215" y="2799805"/>
            <a:ext cx="1032987" cy="1141486"/>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上箭头 1"/>
          <p:cNvSpPr/>
          <p:nvPr/>
        </p:nvSpPr>
        <p:spPr>
          <a:xfrm rot="14400000">
            <a:off x="4723493" y="2082747"/>
            <a:ext cx="1032987" cy="1141486"/>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上箭头 1"/>
          <p:cNvSpPr/>
          <p:nvPr/>
        </p:nvSpPr>
        <p:spPr>
          <a:xfrm rot="10800000">
            <a:off x="4184617" y="1619039"/>
            <a:ext cx="1032987" cy="1141486"/>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上箭头 1"/>
          <p:cNvSpPr/>
          <p:nvPr/>
        </p:nvSpPr>
        <p:spPr>
          <a:xfrm rot="7200000">
            <a:off x="3494020" y="1865578"/>
            <a:ext cx="1032987" cy="1141486"/>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上箭头 1"/>
          <p:cNvSpPr/>
          <p:nvPr/>
        </p:nvSpPr>
        <p:spPr>
          <a:xfrm rot="3600000">
            <a:off x="3343285" y="2580875"/>
            <a:ext cx="1032987" cy="1141486"/>
          </a:xfrm>
          <a:custGeom>
            <a:avLst/>
            <a:gdLst>
              <a:gd name="connsiteX0" fmla="*/ 0 w 936104"/>
              <a:gd name="connsiteY0" fmla="*/ 468052 h 1512168"/>
              <a:gd name="connsiteX1" fmla="*/ 468052 w 936104"/>
              <a:gd name="connsiteY1" fmla="*/ 0 h 1512168"/>
              <a:gd name="connsiteX2" fmla="*/ 936104 w 936104"/>
              <a:gd name="connsiteY2" fmla="*/ 468052 h 1512168"/>
              <a:gd name="connsiteX3" fmla="*/ 702078 w 936104"/>
              <a:gd name="connsiteY3" fmla="*/ 468052 h 1512168"/>
              <a:gd name="connsiteX4" fmla="*/ 702078 w 936104"/>
              <a:gd name="connsiteY4" fmla="*/ 1512168 h 1512168"/>
              <a:gd name="connsiteX5" fmla="*/ 234026 w 936104"/>
              <a:gd name="connsiteY5" fmla="*/ 1512168 h 1512168"/>
              <a:gd name="connsiteX6" fmla="*/ 234026 w 936104"/>
              <a:gd name="connsiteY6" fmla="*/ 468052 h 1512168"/>
              <a:gd name="connsiteX7" fmla="*/ 0 w 936104"/>
              <a:gd name="connsiteY7" fmla="*/ 468052 h 1512168"/>
              <a:gd name="connsiteX0-1" fmla="*/ 0 w 891226"/>
              <a:gd name="connsiteY0-2" fmla="*/ 641956 h 1512168"/>
              <a:gd name="connsiteX1-3" fmla="*/ 423174 w 891226"/>
              <a:gd name="connsiteY1-4" fmla="*/ 0 h 1512168"/>
              <a:gd name="connsiteX2-5" fmla="*/ 891226 w 891226"/>
              <a:gd name="connsiteY2-6" fmla="*/ 468052 h 1512168"/>
              <a:gd name="connsiteX3-7" fmla="*/ 657200 w 891226"/>
              <a:gd name="connsiteY3-8" fmla="*/ 468052 h 1512168"/>
              <a:gd name="connsiteX4-9" fmla="*/ 657200 w 891226"/>
              <a:gd name="connsiteY4-10" fmla="*/ 1512168 h 1512168"/>
              <a:gd name="connsiteX5-11" fmla="*/ 189148 w 891226"/>
              <a:gd name="connsiteY5-12" fmla="*/ 1512168 h 1512168"/>
              <a:gd name="connsiteX6-13" fmla="*/ 189148 w 891226"/>
              <a:gd name="connsiteY6-14" fmla="*/ 468052 h 1512168"/>
              <a:gd name="connsiteX7-15" fmla="*/ 0 w 891226"/>
              <a:gd name="connsiteY7-16" fmla="*/ 641956 h 1512168"/>
              <a:gd name="connsiteX0-17" fmla="*/ 0 w 837933"/>
              <a:gd name="connsiteY0-18" fmla="*/ 641956 h 1512168"/>
              <a:gd name="connsiteX1-19" fmla="*/ 423174 w 837933"/>
              <a:gd name="connsiteY1-20" fmla="*/ 0 h 1512168"/>
              <a:gd name="connsiteX2-21" fmla="*/ 837933 w 837933"/>
              <a:gd name="connsiteY2-22" fmla="*/ 641956 h 1512168"/>
              <a:gd name="connsiteX3-23" fmla="*/ 657200 w 837933"/>
              <a:gd name="connsiteY3-24" fmla="*/ 468052 h 1512168"/>
              <a:gd name="connsiteX4-25" fmla="*/ 657200 w 837933"/>
              <a:gd name="connsiteY4-26" fmla="*/ 1512168 h 1512168"/>
              <a:gd name="connsiteX5-27" fmla="*/ 189148 w 837933"/>
              <a:gd name="connsiteY5-28" fmla="*/ 1512168 h 1512168"/>
              <a:gd name="connsiteX6-29" fmla="*/ 189148 w 837933"/>
              <a:gd name="connsiteY6-30" fmla="*/ 468052 h 1512168"/>
              <a:gd name="connsiteX7-31" fmla="*/ 0 w 837933"/>
              <a:gd name="connsiteY7-32" fmla="*/ 641956 h 1512168"/>
              <a:gd name="connsiteX0-33" fmla="*/ 0 w 837933"/>
              <a:gd name="connsiteY0-34" fmla="*/ 641956 h 1512168"/>
              <a:gd name="connsiteX1-35" fmla="*/ 423174 w 837933"/>
              <a:gd name="connsiteY1-36" fmla="*/ 0 h 1512168"/>
              <a:gd name="connsiteX2-37" fmla="*/ 837933 w 837933"/>
              <a:gd name="connsiteY2-38" fmla="*/ 641956 h 1512168"/>
              <a:gd name="connsiteX3-39" fmla="*/ 615126 w 837933"/>
              <a:gd name="connsiteY3-40" fmla="*/ 630737 h 1512168"/>
              <a:gd name="connsiteX4-41" fmla="*/ 657200 w 837933"/>
              <a:gd name="connsiteY4-42" fmla="*/ 1512168 h 1512168"/>
              <a:gd name="connsiteX5-43" fmla="*/ 189148 w 837933"/>
              <a:gd name="connsiteY5-44" fmla="*/ 1512168 h 1512168"/>
              <a:gd name="connsiteX6-45" fmla="*/ 189148 w 837933"/>
              <a:gd name="connsiteY6-46" fmla="*/ 468052 h 1512168"/>
              <a:gd name="connsiteX7-47" fmla="*/ 0 w 837933"/>
              <a:gd name="connsiteY7-48" fmla="*/ 641956 h 1512168"/>
              <a:gd name="connsiteX0-49" fmla="*/ 0 w 837933"/>
              <a:gd name="connsiteY0-50" fmla="*/ 641956 h 1512168"/>
              <a:gd name="connsiteX1-51" fmla="*/ 423174 w 837933"/>
              <a:gd name="connsiteY1-52" fmla="*/ 0 h 1512168"/>
              <a:gd name="connsiteX2-53" fmla="*/ 837933 w 837933"/>
              <a:gd name="connsiteY2-54" fmla="*/ 641956 h 1512168"/>
              <a:gd name="connsiteX3-55" fmla="*/ 615126 w 837933"/>
              <a:gd name="connsiteY3-56" fmla="*/ 630737 h 1512168"/>
              <a:gd name="connsiteX4-57" fmla="*/ 657200 w 837933"/>
              <a:gd name="connsiteY4-58" fmla="*/ 1512168 h 1512168"/>
              <a:gd name="connsiteX5-59" fmla="*/ 189148 w 837933"/>
              <a:gd name="connsiteY5-60" fmla="*/ 1512168 h 1512168"/>
              <a:gd name="connsiteX6-61" fmla="*/ 245247 w 837933"/>
              <a:gd name="connsiteY6-62" fmla="*/ 625126 h 1512168"/>
              <a:gd name="connsiteX7-63" fmla="*/ 0 w 837933"/>
              <a:gd name="connsiteY7-64" fmla="*/ 641956 h 1512168"/>
              <a:gd name="connsiteX0-65" fmla="*/ 0 w 837933"/>
              <a:gd name="connsiteY0-66" fmla="*/ 641956 h 1512168"/>
              <a:gd name="connsiteX1-67" fmla="*/ 423174 w 837933"/>
              <a:gd name="connsiteY1-68" fmla="*/ 0 h 1512168"/>
              <a:gd name="connsiteX2-69" fmla="*/ 837933 w 837933"/>
              <a:gd name="connsiteY2-70" fmla="*/ 641956 h 1512168"/>
              <a:gd name="connsiteX3-71" fmla="*/ 615126 w 837933"/>
              <a:gd name="connsiteY3-72" fmla="*/ 630737 h 1512168"/>
              <a:gd name="connsiteX4-73" fmla="*/ 657200 w 837933"/>
              <a:gd name="connsiteY4-74" fmla="*/ 1512168 h 1512168"/>
              <a:gd name="connsiteX5-75" fmla="*/ 245247 w 837933"/>
              <a:gd name="connsiteY5-76" fmla="*/ 625126 h 1512168"/>
              <a:gd name="connsiteX6-77" fmla="*/ 0 w 837933"/>
              <a:gd name="connsiteY6-78" fmla="*/ 641956 h 1512168"/>
              <a:gd name="connsiteX0-79" fmla="*/ 302079 w 1140012"/>
              <a:gd name="connsiteY0-80" fmla="*/ 641956 h 1130701"/>
              <a:gd name="connsiteX1-81" fmla="*/ 725253 w 1140012"/>
              <a:gd name="connsiteY1-82" fmla="*/ 0 h 1130701"/>
              <a:gd name="connsiteX2-83" fmla="*/ 1140012 w 1140012"/>
              <a:gd name="connsiteY2-84" fmla="*/ 641956 h 1130701"/>
              <a:gd name="connsiteX3-85" fmla="*/ 917205 w 1140012"/>
              <a:gd name="connsiteY3-86" fmla="*/ 630737 h 1130701"/>
              <a:gd name="connsiteX4-87" fmla="*/ 0 w 1140012"/>
              <a:gd name="connsiteY4-88" fmla="*/ 1130701 h 1130701"/>
              <a:gd name="connsiteX5-89" fmla="*/ 547326 w 1140012"/>
              <a:gd name="connsiteY5-90" fmla="*/ 625126 h 1130701"/>
              <a:gd name="connsiteX6-91" fmla="*/ 302079 w 1140012"/>
              <a:gd name="connsiteY6-92" fmla="*/ 641956 h 1130701"/>
              <a:gd name="connsiteX0-93" fmla="*/ 302079 w 1140012"/>
              <a:gd name="connsiteY0-94" fmla="*/ 641956 h 1221417"/>
              <a:gd name="connsiteX1-95" fmla="*/ 725253 w 1140012"/>
              <a:gd name="connsiteY1-96" fmla="*/ 0 h 1221417"/>
              <a:gd name="connsiteX2-97" fmla="*/ 1140012 w 1140012"/>
              <a:gd name="connsiteY2-98" fmla="*/ 641956 h 1221417"/>
              <a:gd name="connsiteX3-99" fmla="*/ 917205 w 1140012"/>
              <a:gd name="connsiteY3-100" fmla="*/ 630737 h 1221417"/>
              <a:gd name="connsiteX4-101" fmla="*/ 0 w 1140012"/>
              <a:gd name="connsiteY4-102" fmla="*/ 1130701 h 1221417"/>
              <a:gd name="connsiteX5-103" fmla="*/ 547326 w 1140012"/>
              <a:gd name="connsiteY5-104" fmla="*/ 625126 h 1221417"/>
              <a:gd name="connsiteX6-105" fmla="*/ 302079 w 1140012"/>
              <a:gd name="connsiteY6-106" fmla="*/ 641956 h 1221417"/>
              <a:gd name="connsiteX0-107" fmla="*/ 302079 w 1140012"/>
              <a:gd name="connsiteY0-108" fmla="*/ 641956 h 1252757"/>
              <a:gd name="connsiteX1-109" fmla="*/ 725253 w 1140012"/>
              <a:gd name="connsiteY1-110" fmla="*/ 0 h 1252757"/>
              <a:gd name="connsiteX2-111" fmla="*/ 1140012 w 1140012"/>
              <a:gd name="connsiteY2-112" fmla="*/ 641956 h 1252757"/>
              <a:gd name="connsiteX3-113" fmla="*/ 917205 w 1140012"/>
              <a:gd name="connsiteY3-114" fmla="*/ 630737 h 1252757"/>
              <a:gd name="connsiteX4-115" fmla="*/ 0 w 1140012"/>
              <a:gd name="connsiteY4-116" fmla="*/ 1130701 h 1252757"/>
              <a:gd name="connsiteX5-117" fmla="*/ 547326 w 1140012"/>
              <a:gd name="connsiteY5-118" fmla="*/ 625126 h 1252757"/>
              <a:gd name="connsiteX6-119" fmla="*/ 302079 w 1140012"/>
              <a:gd name="connsiteY6-120" fmla="*/ 641956 h 1252757"/>
              <a:gd name="connsiteX0-121" fmla="*/ 302079 w 1140012"/>
              <a:gd name="connsiteY0-122" fmla="*/ 641956 h 1265951"/>
              <a:gd name="connsiteX1-123" fmla="*/ 725253 w 1140012"/>
              <a:gd name="connsiteY1-124" fmla="*/ 0 h 1265951"/>
              <a:gd name="connsiteX2-125" fmla="*/ 1140012 w 1140012"/>
              <a:gd name="connsiteY2-126" fmla="*/ 641956 h 1265951"/>
              <a:gd name="connsiteX3-127" fmla="*/ 917205 w 1140012"/>
              <a:gd name="connsiteY3-128" fmla="*/ 630737 h 1265951"/>
              <a:gd name="connsiteX4-129" fmla="*/ 0 w 1140012"/>
              <a:gd name="connsiteY4-130" fmla="*/ 1130701 h 1265951"/>
              <a:gd name="connsiteX5-131" fmla="*/ 547326 w 1140012"/>
              <a:gd name="connsiteY5-132" fmla="*/ 625126 h 1265951"/>
              <a:gd name="connsiteX6-133" fmla="*/ 302079 w 1140012"/>
              <a:gd name="connsiteY6-134" fmla="*/ 641956 h 1265951"/>
              <a:gd name="connsiteX0-135" fmla="*/ 302079 w 1140012"/>
              <a:gd name="connsiteY0-136" fmla="*/ 641956 h 1265951"/>
              <a:gd name="connsiteX1-137" fmla="*/ 725253 w 1140012"/>
              <a:gd name="connsiteY1-138" fmla="*/ 0 h 1265951"/>
              <a:gd name="connsiteX2-139" fmla="*/ 1140012 w 1140012"/>
              <a:gd name="connsiteY2-140" fmla="*/ 641956 h 1265951"/>
              <a:gd name="connsiteX3-141" fmla="*/ 917205 w 1140012"/>
              <a:gd name="connsiteY3-142" fmla="*/ 630737 h 1265951"/>
              <a:gd name="connsiteX4-143" fmla="*/ 0 w 1140012"/>
              <a:gd name="connsiteY4-144" fmla="*/ 1130701 h 1265951"/>
              <a:gd name="connsiteX5-145" fmla="*/ 547326 w 1140012"/>
              <a:gd name="connsiteY5-146" fmla="*/ 625126 h 1265951"/>
              <a:gd name="connsiteX6-147" fmla="*/ 302079 w 1140012"/>
              <a:gd name="connsiteY6-148" fmla="*/ 641956 h 1265951"/>
              <a:gd name="connsiteX0-149" fmla="*/ 302079 w 1140012"/>
              <a:gd name="connsiteY0-150" fmla="*/ 641956 h 1265951"/>
              <a:gd name="connsiteX1-151" fmla="*/ 725253 w 1140012"/>
              <a:gd name="connsiteY1-152" fmla="*/ 0 h 1265951"/>
              <a:gd name="connsiteX2-153" fmla="*/ 1140012 w 1140012"/>
              <a:gd name="connsiteY2-154" fmla="*/ 641956 h 1265951"/>
              <a:gd name="connsiteX3-155" fmla="*/ 917205 w 1140012"/>
              <a:gd name="connsiteY3-156" fmla="*/ 630737 h 1265951"/>
              <a:gd name="connsiteX4-157" fmla="*/ 0 w 1140012"/>
              <a:gd name="connsiteY4-158" fmla="*/ 1130701 h 1265951"/>
              <a:gd name="connsiteX5-159" fmla="*/ 547326 w 1140012"/>
              <a:gd name="connsiteY5-160" fmla="*/ 625126 h 1265951"/>
              <a:gd name="connsiteX6-161" fmla="*/ 302079 w 1140012"/>
              <a:gd name="connsiteY6-162" fmla="*/ 641956 h 1265951"/>
              <a:gd name="connsiteX0-163" fmla="*/ 302079 w 1145622"/>
              <a:gd name="connsiteY0-164" fmla="*/ 641956 h 1265951"/>
              <a:gd name="connsiteX1-165" fmla="*/ 725253 w 1145622"/>
              <a:gd name="connsiteY1-166" fmla="*/ 0 h 1265951"/>
              <a:gd name="connsiteX2-167" fmla="*/ 1145622 w 1145622"/>
              <a:gd name="connsiteY2-168" fmla="*/ 630736 h 1265951"/>
              <a:gd name="connsiteX3-169" fmla="*/ 917205 w 1145622"/>
              <a:gd name="connsiteY3-170" fmla="*/ 630737 h 1265951"/>
              <a:gd name="connsiteX4-171" fmla="*/ 0 w 1145622"/>
              <a:gd name="connsiteY4-172" fmla="*/ 1130701 h 1265951"/>
              <a:gd name="connsiteX5-173" fmla="*/ 547326 w 1145622"/>
              <a:gd name="connsiteY5-174" fmla="*/ 625126 h 1265951"/>
              <a:gd name="connsiteX6-175" fmla="*/ 302079 w 1145622"/>
              <a:gd name="connsiteY6-176" fmla="*/ 641956 h 1265951"/>
              <a:gd name="connsiteX0-177" fmla="*/ 302079 w 1145622"/>
              <a:gd name="connsiteY0-178" fmla="*/ 641956 h 1265951"/>
              <a:gd name="connsiteX1-179" fmla="*/ 725253 w 1145622"/>
              <a:gd name="connsiteY1-180" fmla="*/ 0 h 1265951"/>
              <a:gd name="connsiteX2-181" fmla="*/ 1145622 w 1145622"/>
              <a:gd name="connsiteY2-182" fmla="*/ 630736 h 1265951"/>
              <a:gd name="connsiteX3-183" fmla="*/ 917205 w 1145622"/>
              <a:gd name="connsiteY3-184" fmla="*/ 630737 h 1265951"/>
              <a:gd name="connsiteX4-185" fmla="*/ 0 w 1145622"/>
              <a:gd name="connsiteY4-186" fmla="*/ 1130701 h 1265951"/>
              <a:gd name="connsiteX5-187" fmla="*/ 544521 w 1145622"/>
              <a:gd name="connsiteY5-188" fmla="*/ 636345 h 1265951"/>
              <a:gd name="connsiteX6-189" fmla="*/ 302079 w 1145622"/>
              <a:gd name="connsiteY6-190" fmla="*/ 641956 h 12659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45622" h="1265951">
                <a:moveTo>
                  <a:pt x="302079" y="641956"/>
                </a:moveTo>
                <a:lnTo>
                  <a:pt x="725253" y="0"/>
                </a:lnTo>
                <a:lnTo>
                  <a:pt x="1145622" y="630736"/>
                </a:lnTo>
                <a:lnTo>
                  <a:pt x="917205" y="630737"/>
                </a:lnTo>
                <a:cubicBezTo>
                  <a:pt x="945255" y="1063858"/>
                  <a:pt x="673178" y="1491369"/>
                  <a:pt x="0" y="1130701"/>
                </a:cubicBezTo>
                <a:cubicBezTo>
                  <a:pt x="378785" y="1200593"/>
                  <a:pt x="659399" y="1135849"/>
                  <a:pt x="544521" y="636345"/>
                </a:cubicBezTo>
                <a:lnTo>
                  <a:pt x="302079" y="6419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198535" y="2539599"/>
            <a:ext cx="692203" cy="692203"/>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1496840" y="2086545"/>
            <a:ext cx="2096426"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28596" y="1057038"/>
            <a:ext cx="3000396" cy="954107"/>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、企业处于创业生存阶段，赢利能力下降与安全投入增加的矛盾凸显，在安全投入与生产产出的博弈中偏重于产出</a:t>
            </a:r>
            <a:endParaRPr lang="en-US" altLang="zh-CN" sz="1400" dirty="0" smtClean="0">
              <a:latin typeface="微软雅黑" panose="020B0503020204020204" pitchFamily="34" charset="-122"/>
              <a:ea typeface="微软雅黑" panose="020B0503020204020204" pitchFamily="34" charset="-122"/>
            </a:endParaRPr>
          </a:p>
        </p:txBody>
      </p:sp>
      <p:sp>
        <p:nvSpPr>
          <p:cNvPr id="23" name="椭圆 22"/>
          <p:cNvSpPr/>
          <p:nvPr/>
        </p:nvSpPr>
        <p:spPr>
          <a:xfrm>
            <a:off x="3585633" y="2041173"/>
            <a:ext cx="88564" cy="88564"/>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V="1">
            <a:off x="1233309" y="3304904"/>
            <a:ext cx="2096426"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85720" y="2285362"/>
            <a:ext cx="2786082" cy="892552"/>
          </a:xfrm>
          <a:prstGeom prst="rect">
            <a:avLst/>
          </a:prstGeom>
        </p:spPr>
        <p:txBody>
          <a:bodyPr wrap="square">
            <a:spAutoFit/>
          </a:bodyPr>
          <a:lstStyle/>
          <a:p>
            <a:pPr algn="just">
              <a:lnSpc>
                <a:spcPts val="1200"/>
              </a:lnSpc>
            </a:pPr>
            <a:endParaRPr lang="zh-CN" altLang="en-US" sz="1400" dirty="0" smtClean="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、政府“保姆式”监管，造成企业主体责任意识淡化，企业主体责任与政府监管责任边界模糊</a:t>
            </a:r>
            <a:endParaRPr lang="en-US" altLang="zh-CN" sz="1400" dirty="0" smtClean="0">
              <a:latin typeface="微软雅黑" panose="020B0503020204020204" pitchFamily="34" charset="-122"/>
              <a:ea typeface="微软雅黑" panose="020B0503020204020204" pitchFamily="34" charset="-122"/>
            </a:endParaRPr>
          </a:p>
        </p:txBody>
      </p:sp>
      <p:sp>
        <p:nvSpPr>
          <p:cNvPr id="26" name="椭圆 25"/>
          <p:cNvSpPr/>
          <p:nvPr/>
        </p:nvSpPr>
        <p:spPr>
          <a:xfrm>
            <a:off x="3322102" y="3259532"/>
            <a:ext cx="88564" cy="88564"/>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V="1">
            <a:off x="5715934" y="2482081"/>
            <a:ext cx="2096426"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5652120" y="2437060"/>
            <a:ext cx="88564" cy="88564"/>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884558" y="2504784"/>
            <a:ext cx="3133376" cy="892552"/>
          </a:xfrm>
          <a:prstGeom prst="rect">
            <a:avLst/>
          </a:prstGeom>
        </p:spPr>
        <p:txBody>
          <a:bodyPr wrap="square">
            <a:spAutoFit/>
          </a:bodyPr>
          <a:lstStyle/>
          <a:p>
            <a:pPr algn="just">
              <a:lnSpc>
                <a:spcPts val="1200"/>
              </a:lnSpc>
            </a:pPr>
            <a:endParaRPr lang="zh-CN" altLang="en-US" sz="1400" dirty="0" smtClean="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、政府盲目追求政绩，安全生产问题外在社会系统软化、弱化，导致企业片面追求经济效益</a:t>
            </a:r>
            <a:endParaRPr lang="zh-CN" altLang="en-US" sz="1400" dirty="0" smtClean="0">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V="1">
            <a:off x="4828804" y="1683003"/>
            <a:ext cx="2096426"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764990" y="1637982"/>
            <a:ext cx="88564" cy="88564"/>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640376" y="1753882"/>
            <a:ext cx="3503624" cy="738664"/>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、安监执法软化，导致企业在安全生产、经济成本和社会成本的冲突中，冒险于违法博奕行为，导致主体责任不落实</a:t>
            </a:r>
            <a:endParaRPr lang="en-US" altLang="zh-CN" sz="1400" dirty="0" smtClean="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flipV="1">
            <a:off x="5523477" y="3636843"/>
            <a:ext cx="2096426"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459663" y="3591822"/>
            <a:ext cx="88564" cy="88564"/>
          </a:xfrm>
          <a:prstGeom prst="ellipse">
            <a:avLst/>
          </a:prstGeom>
          <a:solidFill>
            <a:schemeClr val="tx2">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454888" y="3540964"/>
            <a:ext cx="3442374" cy="1231106"/>
          </a:xfrm>
          <a:prstGeom prst="rect">
            <a:avLst/>
          </a:prstGeom>
        </p:spPr>
        <p:txBody>
          <a:bodyPr wrap="square">
            <a:spAutoFit/>
          </a:bodyPr>
          <a:lstStyle/>
          <a:p>
            <a:pPr algn="just">
              <a:lnSpc>
                <a:spcPts val="1200"/>
              </a:lnSpc>
            </a:pPr>
            <a:endParaRPr lang="zh-CN" altLang="en-US" sz="1400" dirty="0" smtClean="0">
              <a:latin typeface="微软雅黑" panose="020B0503020204020204" pitchFamily="34" charset="-122"/>
              <a:ea typeface="微软雅黑" panose="020B0503020204020204" pitchFamily="34" charset="-122"/>
            </a:endParaRPr>
          </a:p>
          <a:p>
            <a:pPr algn="just"/>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、安全生产全员、全过程、全方位管理的社会共治体系尚未形成，社会制约、道德制约、责任制约、经济制约的体系尚未完善</a:t>
            </a:r>
            <a:endParaRPr lang="en-US" altLang="zh-CN" sz="1600" dirty="0" smtClean="0">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649"/>
                            </p:stCondLst>
                            <p:childTnLst>
                              <p:par>
                                <p:cTn id="13" presetID="2" presetClass="entr" presetSubtype="1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 fill="hold"/>
                                        <p:tgtEl>
                                          <p:spTgt spid="17"/>
                                        </p:tgtEl>
                                        <p:attrNameLst>
                                          <p:attrName>ppt_x</p:attrName>
                                        </p:attrNameLst>
                                      </p:cBhvr>
                                      <p:tavLst>
                                        <p:tav tm="0">
                                          <p:val>
                                            <p:strVal val="0-#ppt_w/2"/>
                                          </p:val>
                                        </p:tav>
                                        <p:tav tm="100000">
                                          <p:val>
                                            <p:strVal val="#ppt_x"/>
                                          </p:val>
                                        </p:tav>
                                      </p:tavLst>
                                    </p:anim>
                                    <p:anim calcmode="lin" valueType="num">
                                      <p:cBhvr additive="base">
                                        <p:cTn id="16" dur="2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149"/>
                            </p:stCondLst>
                            <p:childTnLst>
                              <p:par>
                                <p:cTn id="18" presetID="2" presetClass="entr" presetSubtype="9"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 fill="hold"/>
                                        <p:tgtEl>
                                          <p:spTgt spid="16"/>
                                        </p:tgtEl>
                                        <p:attrNameLst>
                                          <p:attrName>ppt_x</p:attrName>
                                        </p:attrNameLst>
                                      </p:cBhvr>
                                      <p:tavLst>
                                        <p:tav tm="0">
                                          <p:val>
                                            <p:strVal val="0-#ppt_w/2"/>
                                          </p:val>
                                        </p:tav>
                                        <p:tav tm="100000">
                                          <p:val>
                                            <p:strVal val="#ppt_x"/>
                                          </p:val>
                                        </p:tav>
                                      </p:tavLst>
                                    </p:anim>
                                    <p:anim calcmode="lin" valueType="num">
                                      <p:cBhvr additive="base">
                                        <p:cTn id="21" dur="2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649"/>
                            </p:stCondLst>
                            <p:childTnLst>
                              <p:par>
                                <p:cTn id="23" presetID="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00" fill="hold"/>
                                        <p:tgtEl>
                                          <p:spTgt spid="15"/>
                                        </p:tgtEl>
                                        <p:attrNameLst>
                                          <p:attrName>ppt_x</p:attrName>
                                        </p:attrNameLst>
                                      </p:cBhvr>
                                      <p:tavLst>
                                        <p:tav tm="0">
                                          <p:val>
                                            <p:strVal val="#ppt_x"/>
                                          </p:val>
                                        </p:tav>
                                        <p:tav tm="100000">
                                          <p:val>
                                            <p:strVal val="#ppt_x"/>
                                          </p:val>
                                        </p:tav>
                                      </p:tavLst>
                                    </p:anim>
                                    <p:anim calcmode="lin" valueType="num">
                                      <p:cBhvr additive="base">
                                        <p:cTn id="26" dur="200" fill="hold"/>
                                        <p:tgtEl>
                                          <p:spTgt spid="15"/>
                                        </p:tgtEl>
                                        <p:attrNameLst>
                                          <p:attrName>ppt_y</p:attrName>
                                        </p:attrNameLst>
                                      </p:cBhvr>
                                      <p:tavLst>
                                        <p:tav tm="0">
                                          <p:val>
                                            <p:strVal val="0-#ppt_h/2"/>
                                          </p:val>
                                        </p:tav>
                                        <p:tav tm="100000">
                                          <p:val>
                                            <p:strVal val="#ppt_y"/>
                                          </p:val>
                                        </p:tav>
                                      </p:tavLst>
                                    </p:anim>
                                  </p:childTnLst>
                                </p:cTn>
                              </p:par>
                            </p:childTnLst>
                          </p:cTn>
                        </p:par>
                        <p:par>
                          <p:cTn id="27" fill="hold">
                            <p:stCondLst>
                              <p:cond delay="2149"/>
                            </p:stCondLst>
                            <p:childTnLst>
                              <p:par>
                                <p:cTn id="28" presetID="2" presetClass="entr" presetSubtype="3"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200" fill="hold"/>
                                        <p:tgtEl>
                                          <p:spTgt spid="14"/>
                                        </p:tgtEl>
                                        <p:attrNameLst>
                                          <p:attrName>ppt_x</p:attrName>
                                        </p:attrNameLst>
                                      </p:cBhvr>
                                      <p:tavLst>
                                        <p:tav tm="0">
                                          <p:val>
                                            <p:strVal val="1+#ppt_w/2"/>
                                          </p:val>
                                        </p:tav>
                                        <p:tav tm="100000">
                                          <p:val>
                                            <p:strVal val="#ppt_x"/>
                                          </p:val>
                                        </p:tav>
                                      </p:tavLst>
                                    </p:anim>
                                    <p:anim calcmode="lin" valueType="num">
                                      <p:cBhvr additive="base">
                                        <p:cTn id="31" dur="200" fill="hold"/>
                                        <p:tgtEl>
                                          <p:spTgt spid="14"/>
                                        </p:tgtEl>
                                        <p:attrNameLst>
                                          <p:attrName>ppt_y</p:attrName>
                                        </p:attrNameLst>
                                      </p:cBhvr>
                                      <p:tavLst>
                                        <p:tav tm="0">
                                          <p:val>
                                            <p:strVal val="0-#ppt_h/2"/>
                                          </p:val>
                                        </p:tav>
                                        <p:tav tm="100000">
                                          <p:val>
                                            <p:strVal val="#ppt_y"/>
                                          </p:val>
                                        </p:tav>
                                      </p:tavLst>
                                    </p:anim>
                                  </p:childTnLst>
                                </p:cTn>
                              </p:par>
                            </p:childTnLst>
                          </p:cTn>
                        </p:par>
                        <p:par>
                          <p:cTn id="32" fill="hold">
                            <p:stCondLst>
                              <p:cond delay="2649"/>
                            </p:stCondLst>
                            <p:childTnLst>
                              <p:par>
                                <p:cTn id="33" presetID="2" presetClass="entr" presetSubtype="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200" fill="hold"/>
                                        <p:tgtEl>
                                          <p:spTgt spid="13"/>
                                        </p:tgtEl>
                                        <p:attrNameLst>
                                          <p:attrName>ppt_x</p:attrName>
                                        </p:attrNameLst>
                                      </p:cBhvr>
                                      <p:tavLst>
                                        <p:tav tm="0">
                                          <p:val>
                                            <p:strVal val="1+#ppt_w/2"/>
                                          </p:val>
                                        </p:tav>
                                        <p:tav tm="100000">
                                          <p:val>
                                            <p:strVal val="#ppt_x"/>
                                          </p:val>
                                        </p:tav>
                                      </p:tavLst>
                                    </p:anim>
                                    <p:anim calcmode="lin" valueType="num">
                                      <p:cBhvr additive="base">
                                        <p:cTn id="36" dur="2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3149"/>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3649"/>
                            </p:stCondLst>
                            <p:childTnLst>
                              <p:par>
                                <p:cTn id="44" presetID="10" presetClass="entr" presetSubtype="0" repeatCount="300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50"/>
                                        <p:tgtEl>
                                          <p:spTgt spid="23"/>
                                        </p:tgtEl>
                                      </p:cBhvr>
                                    </p:animEffect>
                                  </p:childTnLst>
                                </p:cTn>
                              </p:par>
                            </p:childTnLst>
                          </p:cTn>
                        </p:par>
                        <p:par>
                          <p:cTn id="47" fill="hold">
                            <p:stCondLst>
                              <p:cond delay="4149"/>
                            </p:stCondLst>
                            <p:childTnLst>
                              <p:par>
                                <p:cTn id="48" presetID="22" presetClass="entr" presetSubtype="2"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par>
                          <p:cTn id="51" fill="hold">
                            <p:stCondLst>
                              <p:cond delay="4649"/>
                            </p:stCondLst>
                            <p:childTnLst>
                              <p:par>
                                <p:cTn id="52" presetID="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300" fill="hold"/>
                                        <p:tgtEl>
                                          <p:spTgt spid="22"/>
                                        </p:tgtEl>
                                        <p:attrNameLst>
                                          <p:attrName>ppt_x</p:attrName>
                                        </p:attrNameLst>
                                      </p:cBhvr>
                                      <p:tavLst>
                                        <p:tav tm="0">
                                          <p:val>
                                            <p:strVal val="0-#ppt_w/2"/>
                                          </p:val>
                                        </p:tav>
                                        <p:tav tm="100000">
                                          <p:val>
                                            <p:strVal val="#ppt_x"/>
                                          </p:val>
                                        </p:tav>
                                      </p:tavLst>
                                    </p:anim>
                                    <p:anim calcmode="lin" valueType="num">
                                      <p:cBhvr additive="base">
                                        <p:cTn id="55" dur="3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5149"/>
                            </p:stCondLst>
                            <p:childTnLst>
                              <p:par>
                                <p:cTn id="57" presetID="10" presetClass="entr" presetSubtype="0" repeatCount="300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50"/>
                                        <p:tgtEl>
                                          <p:spTgt spid="26"/>
                                        </p:tgtEl>
                                      </p:cBhvr>
                                    </p:animEffect>
                                  </p:childTnLst>
                                </p:cTn>
                              </p:par>
                            </p:childTnLst>
                          </p:cTn>
                        </p:par>
                        <p:par>
                          <p:cTn id="60" fill="hold">
                            <p:stCondLst>
                              <p:cond delay="5649"/>
                            </p:stCondLst>
                            <p:childTnLst>
                              <p:par>
                                <p:cTn id="61" presetID="22" presetClass="entr" presetSubtype="2"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500"/>
                                        <p:tgtEl>
                                          <p:spTgt spid="24"/>
                                        </p:tgtEl>
                                      </p:cBhvr>
                                    </p:animEffect>
                                  </p:childTnLst>
                                </p:cTn>
                              </p:par>
                            </p:childTnLst>
                          </p:cTn>
                        </p:par>
                        <p:par>
                          <p:cTn id="64" fill="hold">
                            <p:stCondLst>
                              <p:cond delay="6149"/>
                            </p:stCondLst>
                            <p:childTnLst>
                              <p:par>
                                <p:cTn id="65" presetID="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300" fill="hold"/>
                                        <p:tgtEl>
                                          <p:spTgt spid="25"/>
                                        </p:tgtEl>
                                        <p:attrNameLst>
                                          <p:attrName>ppt_x</p:attrName>
                                        </p:attrNameLst>
                                      </p:cBhvr>
                                      <p:tavLst>
                                        <p:tav tm="0">
                                          <p:val>
                                            <p:strVal val="0-#ppt_w/2"/>
                                          </p:val>
                                        </p:tav>
                                        <p:tav tm="100000">
                                          <p:val>
                                            <p:strVal val="#ppt_x"/>
                                          </p:val>
                                        </p:tav>
                                      </p:tavLst>
                                    </p:anim>
                                    <p:anim calcmode="lin" valueType="num">
                                      <p:cBhvr additive="base">
                                        <p:cTn id="68" dur="300" fill="hold"/>
                                        <p:tgtEl>
                                          <p:spTgt spid="25"/>
                                        </p:tgtEl>
                                        <p:attrNameLst>
                                          <p:attrName>ppt_y</p:attrName>
                                        </p:attrNameLst>
                                      </p:cBhvr>
                                      <p:tavLst>
                                        <p:tav tm="0">
                                          <p:val>
                                            <p:strVal val="#ppt_y"/>
                                          </p:val>
                                        </p:tav>
                                        <p:tav tm="100000">
                                          <p:val>
                                            <p:strVal val="#ppt_y"/>
                                          </p:val>
                                        </p:tav>
                                      </p:tavLst>
                                    </p:anim>
                                  </p:childTnLst>
                                </p:cTn>
                              </p:par>
                            </p:childTnLst>
                          </p:cTn>
                        </p:par>
                        <p:par>
                          <p:cTn id="69" fill="hold">
                            <p:stCondLst>
                              <p:cond delay="6649"/>
                            </p:stCondLst>
                            <p:childTnLst>
                              <p:par>
                                <p:cTn id="70" presetID="10" presetClass="entr" presetSubtype="0" repeatCount="300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50"/>
                                        <p:tgtEl>
                                          <p:spTgt spid="34"/>
                                        </p:tgtEl>
                                      </p:cBhvr>
                                    </p:animEffect>
                                  </p:childTnLst>
                                </p:cTn>
                              </p:par>
                            </p:childTnLst>
                          </p:cTn>
                        </p:par>
                        <p:par>
                          <p:cTn id="73" fill="hold">
                            <p:stCondLst>
                              <p:cond delay="7149"/>
                            </p:stCondLst>
                            <p:childTnLst>
                              <p:par>
                                <p:cTn id="74" presetID="22" presetClass="entr" presetSubtype="8"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7649"/>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300" fill="hold"/>
                                        <p:tgtEl>
                                          <p:spTgt spid="35"/>
                                        </p:tgtEl>
                                        <p:attrNameLst>
                                          <p:attrName>ppt_x</p:attrName>
                                        </p:attrNameLst>
                                      </p:cBhvr>
                                      <p:tavLst>
                                        <p:tav tm="0">
                                          <p:val>
                                            <p:strVal val="0-#ppt_w/2"/>
                                          </p:val>
                                        </p:tav>
                                        <p:tav tm="100000">
                                          <p:val>
                                            <p:strVal val="#ppt_x"/>
                                          </p:val>
                                        </p:tav>
                                      </p:tavLst>
                                    </p:anim>
                                    <p:anim calcmode="lin" valueType="num">
                                      <p:cBhvr additive="base">
                                        <p:cTn id="81" dur="3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8149"/>
                            </p:stCondLst>
                            <p:childTnLst>
                              <p:par>
                                <p:cTn id="83" presetID="10" presetClass="entr" presetSubtype="0" repeatCount="300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50"/>
                                        <p:tgtEl>
                                          <p:spTgt spid="28"/>
                                        </p:tgtEl>
                                      </p:cBhvr>
                                    </p:animEffect>
                                  </p:childTnLst>
                                </p:cTn>
                              </p:par>
                            </p:childTnLst>
                          </p:cTn>
                        </p:par>
                        <p:par>
                          <p:cTn id="86" fill="hold">
                            <p:stCondLst>
                              <p:cond delay="8649"/>
                            </p:stCondLst>
                            <p:childTnLst>
                              <p:par>
                                <p:cTn id="87" presetID="22" presetClass="entr" presetSubtype="8"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par>
                          <p:cTn id="90" fill="hold">
                            <p:stCondLst>
                              <p:cond delay="9149"/>
                            </p:stCondLst>
                            <p:childTnLst>
                              <p:par>
                                <p:cTn id="91" presetID="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300" fill="hold"/>
                                        <p:tgtEl>
                                          <p:spTgt spid="29"/>
                                        </p:tgtEl>
                                        <p:attrNameLst>
                                          <p:attrName>ppt_x</p:attrName>
                                        </p:attrNameLst>
                                      </p:cBhvr>
                                      <p:tavLst>
                                        <p:tav tm="0">
                                          <p:val>
                                            <p:strVal val="0-#ppt_w/2"/>
                                          </p:val>
                                        </p:tav>
                                        <p:tav tm="100000">
                                          <p:val>
                                            <p:strVal val="#ppt_x"/>
                                          </p:val>
                                        </p:tav>
                                      </p:tavLst>
                                    </p:anim>
                                    <p:anim calcmode="lin" valueType="num">
                                      <p:cBhvr additive="base">
                                        <p:cTn id="94" dur="300" fill="hold"/>
                                        <p:tgtEl>
                                          <p:spTgt spid="29"/>
                                        </p:tgtEl>
                                        <p:attrNameLst>
                                          <p:attrName>ppt_y</p:attrName>
                                        </p:attrNameLst>
                                      </p:cBhvr>
                                      <p:tavLst>
                                        <p:tav tm="0">
                                          <p:val>
                                            <p:strVal val="#ppt_y"/>
                                          </p:val>
                                        </p:tav>
                                        <p:tav tm="100000">
                                          <p:val>
                                            <p:strVal val="#ppt_y"/>
                                          </p:val>
                                        </p:tav>
                                      </p:tavLst>
                                    </p:anim>
                                  </p:childTnLst>
                                </p:cTn>
                              </p:par>
                            </p:childTnLst>
                          </p:cTn>
                        </p:par>
                        <p:par>
                          <p:cTn id="95" fill="hold">
                            <p:stCondLst>
                              <p:cond delay="9649"/>
                            </p:stCondLst>
                            <p:childTnLst>
                              <p:par>
                                <p:cTn id="96" presetID="10" presetClass="entr" presetSubtype="0" repeatCount="300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150"/>
                                        <p:tgtEl>
                                          <p:spTgt spid="31"/>
                                        </p:tgtEl>
                                      </p:cBhvr>
                                    </p:animEffect>
                                  </p:childTnLst>
                                </p:cTn>
                              </p:par>
                            </p:childTnLst>
                          </p:cTn>
                        </p:par>
                        <p:par>
                          <p:cTn id="99" fill="hold">
                            <p:stCondLst>
                              <p:cond delay="10149"/>
                            </p:stCondLst>
                            <p:childTnLst>
                              <p:par>
                                <p:cTn id="100" presetID="22" presetClass="entr" presetSubtype="8" fill="hold"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childTnLst>
                          </p:cTn>
                        </p:par>
                        <p:par>
                          <p:cTn id="103" fill="hold">
                            <p:stCondLst>
                              <p:cond delay="10649"/>
                            </p:stCondLst>
                            <p:childTnLst>
                              <p:par>
                                <p:cTn id="104" presetID="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300" fill="hold"/>
                                        <p:tgtEl>
                                          <p:spTgt spid="32"/>
                                        </p:tgtEl>
                                        <p:attrNameLst>
                                          <p:attrName>ppt_x</p:attrName>
                                        </p:attrNameLst>
                                      </p:cBhvr>
                                      <p:tavLst>
                                        <p:tav tm="0">
                                          <p:val>
                                            <p:strVal val="0-#ppt_w/2"/>
                                          </p:val>
                                        </p:tav>
                                        <p:tav tm="100000">
                                          <p:val>
                                            <p:strVal val="#ppt_x"/>
                                          </p:val>
                                        </p:tav>
                                      </p:tavLst>
                                    </p:anim>
                                    <p:anim calcmode="lin" valueType="num">
                                      <p:cBhvr additive="base">
                                        <p:cTn id="107" dur="3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P spid="14" grpId="0" animBg="1"/>
      <p:bldP spid="15" grpId="0" animBg="1"/>
      <p:bldP spid="16" grpId="0" animBg="1"/>
      <p:bldP spid="17" grpId="0" animBg="1"/>
      <p:bldP spid="20" grpId="0" animBg="1"/>
      <p:bldP spid="22" grpId="0"/>
      <p:bldP spid="23" grpId="0" animBg="1"/>
      <p:bldP spid="25" grpId="0"/>
      <p:bldP spid="26" grpId="0" animBg="1"/>
      <p:bldP spid="28" grpId="0" animBg="1"/>
      <p:bldP spid="29" grpId="0"/>
      <p:bldP spid="31" grpId="0" animBg="1"/>
      <p:bldP spid="32" grpId="0"/>
      <p:bldP spid="34" grpId="0" animBg="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1800493"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理念和认识问题</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11" name="Group 14"/>
          <p:cNvGrpSpPr/>
          <p:nvPr/>
        </p:nvGrpSpPr>
        <p:grpSpPr bwMode="auto">
          <a:xfrm>
            <a:off x="2684358" y="1274266"/>
            <a:ext cx="721420" cy="721421"/>
            <a:chOff x="0" y="0"/>
            <a:chExt cx="976313" cy="976313"/>
          </a:xfrm>
        </p:grpSpPr>
        <p:sp>
          <p:nvSpPr>
            <p:cNvPr id="12" name="AutoShape 15"/>
            <p:cNvSpPr/>
            <p:nvPr/>
          </p:nvSpPr>
          <p:spPr bwMode="auto">
            <a:xfrm>
              <a:off x="0" y="0"/>
              <a:ext cx="976313" cy="9763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alpha val="69019"/>
              </a:srgbClr>
            </a:solidFill>
            <a:ln w="25400" cap="flat" cmpd="sng">
              <a:solidFill>
                <a:schemeClr val="tx2"/>
              </a:solidFill>
              <a:prstDash val="solid"/>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0" hangingPunct="0"/>
              <a:endParaRPr lang="zh-CN" altLang="en-US" smtClean="0">
                <a:solidFill>
                  <a:prstClr val="black"/>
                </a:solidFill>
                <a:ea typeface="宋体" panose="02010600030101010101" pitchFamily="2" charset="-122"/>
              </a:endParaRPr>
            </a:p>
          </p:txBody>
        </p:sp>
        <p:grpSp>
          <p:nvGrpSpPr>
            <p:cNvPr id="13" name="Group 16"/>
            <p:cNvGrpSpPr/>
            <p:nvPr/>
          </p:nvGrpSpPr>
          <p:grpSpPr bwMode="auto">
            <a:xfrm>
              <a:off x="93662" y="74135"/>
              <a:ext cx="788989" cy="828041"/>
              <a:chOff x="-41" y="0"/>
              <a:chExt cx="788989" cy="828040"/>
            </a:xfrm>
          </p:grpSpPr>
          <p:sp>
            <p:nvSpPr>
              <p:cNvPr id="14" name="AutoShape 17"/>
              <p:cNvSpPr/>
              <p:nvPr/>
            </p:nvSpPr>
            <p:spPr bwMode="auto">
              <a:xfrm>
                <a:off x="-41" y="19528"/>
                <a:ext cx="788989" cy="78898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auto">
                  <a:spcBef>
                    <a:spcPts val="0"/>
                  </a:spcBef>
                  <a:spcAft>
                    <a:spcPts val="0"/>
                  </a:spcAft>
                </a:pPr>
                <a:endParaRPr lang="zh-CN" altLang="en-US" kern="0">
                  <a:solidFill>
                    <a:prstClr val="white"/>
                  </a:solidFill>
                  <a:latin typeface="Calibri" panose="020F0502020204030204"/>
                  <a:ea typeface="宋体" panose="02010600030101010101" pitchFamily="2" charset="-122"/>
                </a:endParaRPr>
              </a:p>
            </p:txBody>
          </p:sp>
          <p:sp>
            <p:nvSpPr>
              <p:cNvPr id="15" name="AutoShape 18"/>
              <p:cNvSpPr/>
              <p:nvPr/>
            </p:nvSpPr>
            <p:spPr bwMode="auto">
              <a:xfrm>
                <a:off x="115523" y="0"/>
                <a:ext cx="557859" cy="8280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hangingPunct="0">
                  <a:lnSpc>
                    <a:spcPct val="100000"/>
                  </a:lnSpc>
                  <a:spcBef>
                    <a:spcPct val="0"/>
                  </a:spcBef>
                  <a:buFontTx/>
                  <a:buNone/>
                </a:pPr>
                <a:r>
                  <a:rPr lang="zh-CN" altLang="zh-CN" sz="2400" b="1" kern="0"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Bodoni MT Black" panose="02070A03080606020203" pitchFamily="18" charset="0"/>
                  </a:rPr>
                  <a:t>1</a:t>
                </a:r>
                <a:endParaRPr lang="zh-CN" altLang="zh-CN" sz="2400" b="1" kern="0"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Calibri" panose="020F0502020204030204" charset="0"/>
                </a:endParaRPr>
              </a:p>
            </p:txBody>
          </p:sp>
        </p:grpSp>
      </p:grpSp>
      <p:sp>
        <p:nvSpPr>
          <p:cNvPr id="16" name="Line 19"/>
          <p:cNvSpPr>
            <a:spLocks noChangeShapeType="1"/>
          </p:cNvSpPr>
          <p:nvPr/>
        </p:nvSpPr>
        <p:spPr bwMode="auto">
          <a:xfrm>
            <a:off x="2262003" y="1634976"/>
            <a:ext cx="376238" cy="0"/>
          </a:xfrm>
          <a:prstGeom prst="line">
            <a:avLst/>
          </a:prstGeom>
          <a:noFill/>
          <a:ln w="63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endParaRPr lang="zh-CN" altLang="en-US" smtClean="0">
              <a:solidFill>
                <a:prstClr val="black"/>
              </a:solidFill>
              <a:ea typeface="宋体" panose="02010600030101010101" pitchFamily="2" charset="-122"/>
            </a:endParaRPr>
          </a:p>
        </p:txBody>
      </p:sp>
      <p:sp>
        <p:nvSpPr>
          <p:cNvPr id="17" name="Line 20"/>
          <p:cNvSpPr>
            <a:spLocks noChangeShapeType="1"/>
          </p:cNvSpPr>
          <p:nvPr/>
        </p:nvSpPr>
        <p:spPr bwMode="auto">
          <a:xfrm>
            <a:off x="2262003" y="2957929"/>
            <a:ext cx="376238" cy="0"/>
          </a:xfrm>
          <a:prstGeom prst="line">
            <a:avLst/>
          </a:prstGeom>
          <a:noFill/>
          <a:ln w="63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endParaRPr lang="zh-CN" altLang="en-US" smtClean="0">
              <a:solidFill>
                <a:prstClr val="black"/>
              </a:solidFill>
              <a:ea typeface="宋体" panose="02010600030101010101" pitchFamily="2" charset="-122"/>
            </a:endParaRPr>
          </a:p>
        </p:txBody>
      </p:sp>
      <p:sp>
        <p:nvSpPr>
          <p:cNvPr id="20" name="Line 21"/>
          <p:cNvSpPr>
            <a:spLocks noChangeShapeType="1"/>
          </p:cNvSpPr>
          <p:nvPr/>
        </p:nvSpPr>
        <p:spPr bwMode="auto">
          <a:xfrm>
            <a:off x="2262003" y="4299272"/>
            <a:ext cx="376238" cy="0"/>
          </a:xfrm>
          <a:prstGeom prst="line">
            <a:avLst/>
          </a:prstGeom>
          <a:noFill/>
          <a:ln w="63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endParaRPr lang="zh-CN" altLang="en-US" smtClean="0">
              <a:solidFill>
                <a:prstClr val="black"/>
              </a:solidFill>
              <a:ea typeface="宋体" panose="02010600030101010101" pitchFamily="2" charset="-122"/>
            </a:endParaRPr>
          </a:p>
        </p:txBody>
      </p:sp>
      <p:sp>
        <p:nvSpPr>
          <p:cNvPr id="21" name="Line 22"/>
          <p:cNvSpPr>
            <a:spLocks noChangeShapeType="1"/>
          </p:cNvSpPr>
          <p:nvPr/>
        </p:nvSpPr>
        <p:spPr bwMode="auto">
          <a:xfrm flipH="1">
            <a:off x="2260416" y="1634977"/>
            <a:ext cx="0" cy="2664296"/>
          </a:xfrm>
          <a:prstGeom prst="line">
            <a:avLst/>
          </a:prstGeom>
          <a:noFill/>
          <a:ln w="63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endParaRPr lang="zh-CN" altLang="en-US" smtClean="0">
              <a:solidFill>
                <a:prstClr val="black"/>
              </a:solidFill>
              <a:ea typeface="宋体" panose="02010600030101010101" pitchFamily="2" charset="-122"/>
            </a:endParaRPr>
          </a:p>
        </p:txBody>
      </p:sp>
      <p:sp>
        <p:nvSpPr>
          <p:cNvPr id="22" name="Line 23"/>
          <p:cNvSpPr>
            <a:spLocks noChangeShapeType="1"/>
          </p:cNvSpPr>
          <p:nvPr/>
        </p:nvSpPr>
        <p:spPr bwMode="auto">
          <a:xfrm>
            <a:off x="1895291" y="2957929"/>
            <a:ext cx="376237" cy="0"/>
          </a:xfrm>
          <a:prstGeom prst="line">
            <a:avLst/>
          </a:prstGeom>
          <a:noFill/>
          <a:ln w="6350">
            <a:solidFill>
              <a:schemeClr val="tx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endParaRPr lang="zh-CN" altLang="en-US" smtClean="0">
              <a:solidFill>
                <a:prstClr val="black"/>
              </a:solidFill>
              <a:ea typeface="宋体" panose="02010600030101010101" pitchFamily="2" charset="-122"/>
            </a:endParaRPr>
          </a:p>
        </p:txBody>
      </p:sp>
      <p:sp>
        <p:nvSpPr>
          <p:cNvPr id="23" name="AutoShape 2"/>
          <p:cNvSpPr/>
          <p:nvPr/>
        </p:nvSpPr>
        <p:spPr bwMode="auto">
          <a:xfrm>
            <a:off x="598231" y="2299663"/>
            <a:ext cx="1379703" cy="1378346"/>
          </a:xfrm>
          <a:custGeom>
            <a:avLst/>
            <a:gdLst>
              <a:gd name="T0" fmla="*/ 264634992 w 19679"/>
              <a:gd name="T1" fmla="*/ 290196764 h 19679"/>
              <a:gd name="T2" fmla="*/ 264634992 w 19679"/>
              <a:gd name="T3" fmla="*/ 290196764 h 19679"/>
              <a:gd name="T4" fmla="*/ 264634992 w 19679"/>
              <a:gd name="T5" fmla="*/ 290196764 h 19679"/>
              <a:gd name="T6" fmla="*/ 264634992 w 19679"/>
              <a:gd name="T7" fmla="*/ 29019676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6600"/>
          </a:soli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auto">
              <a:spcBef>
                <a:spcPts val="0"/>
              </a:spcBef>
              <a:spcAft>
                <a:spcPts val="0"/>
              </a:spcAft>
            </a:pPr>
            <a:r>
              <a:rPr lang="zh-CN" altLang="en-US" sz="2400" b="1" kern="0" dirty="0" smtClean="0">
                <a:solidFill>
                  <a:schemeClr val="bg1"/>
                </a:solidFill>
                <a:latin typeface="微软雅黑" panose="020B0503020204020204" pitchFamily="34" charset="-122"/>
                <a:ea typeface="微软雅黑" panose="020B0503020204020204" pitchFamily="34" charset="-122"/>
              </a:rPr>
              <a:t>现象</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
        <p:nvSpPr>
          <p:cNvPr id="24" name="AutoShape 3"/>
          <p:cNvSpPr/>
          <p:nvPr/>
        </p:nvSpPr>
        <p:spPr bwMode="auto">
          <a:xfrm>
            <a:off x="539552" y="2387173"/>
            <a:ext cx="1497059" cy="1203326"/>
          </a:xfrm>
          <a:custGeom>
            <a:avLst/>
            <a:gdLst>
              <a:gd name="T0" fmla="*/ 120563766 w 21600"/>
              <a:gd name="T1" fmla="*/ 70280148 h 21600"/>
              <a:gd name="T2" fmla="*/ 120563766 w 21600"/>
              <a:gd name="T3" fmla="*/ 70280148 h 21600"/>
              <a:gd name="T4" fmla="*/ 120563766 w 21600"/>
              <a:gd name="T5" fmla="*/ 70280148 h 21600"/>
              <a:gd name="T6" fmla="*/ 120563766 w 21600"/>
              <a:gd name="T7" fmla="*/ 7028014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2800" b="1" i="0" u="none" strike="noStrike" kern="0" cap="none" spc="0" normalizeH="0" baseline="0" noProof="0" dirty="0">
              <a:ln>
                <a:noFill/>
              </a:ln>
              <a:solidFill>
                <a:schemeClr val="tx1">
                  <a:lumMod val="50000"/>
                  <a:lumOff val="50000"/>
                </a:schemeClr>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sym typeface="Bodoni MT Black" panose="02070A03080606020203" pitchFamily="18" charset="0"/>
            </a:endParaRPr>
          </a:p>
        </p:txBody>
      </p:sp>
      <p:grpSp>
        <p:nvGrpSpPr>
          <p:cNvPr id="25" name="Group 14"/>
          <p:cNvGrpSpPr/>
          <p:nvPr/>
        </p:nvGrpSpPr>
        <p:grpSpPr bwMode="auto">
          <a:xfrm>
            <a:off x="2684358" y="2597889"/>
            <a:ext cx="721420" cy="721421"/>
            <a:chOff x="0" y="0"/>
            <a:chExt cx="976313" cy="976313"/>
          </a:xfrm>
        </p:grpSpPr>
        <p:sp>
          <p:nvSpPr>
            <p:cNvPr id="26" name="AutoShape 15"/>
            <p:cNvSpPr/>
            <p:nvPr/>
          </p:nvSpPr>
          <p:spPr bwMode="auto">
            <a:xfrm>
              <a:off x="0" y="0"/>
              <a:ext cx="976313" cy="9763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alpha val="69019"/>
              </a:srgbClr>
            </a:solidFill>
            <a:ln w="25400" cap="flat" cmpd="sng">
              <a:solidFill>
                <a:schemeClr val="tx2"/>
              </a:solidFill>
              <a:prstDash val="solid"/>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0" hangingPunct="0"/>
              <a:endParaRPr lang="zh-CN" altLang="en-US" smtClean="0">
                <a:solidFill>
                  <a:prstClr val="black"/>
                </a:solidFill>
                <a:ea typeface="宋体" panose="02010600030101010101" pitchFamily="2" charset="-122"/>
              </a:endParaRPr>
            </a:p>
          </p:txBody>
        </p:sp>
        <p:grpSp>
          <p:nvGrpSpPr>
            <p:cNvPr id="27" name="Group 16"/>
            <p:cNvGrpSpPr/>
            <p:nvPr/>
          </p:nvGrpSpPr>
          <p:grpSpPr bwMode="auto">
            <a:xfrm>
              <a:off x="93662" y="74135"/>
              <a:ext cx="788989" cy="828041"/>
              <a:chOff x="-41" y="0"/>
              <a:chExt cx="788989" cy="828040"/>
            </a:xfrm>
          </p:grpSpPr>
          <p:sp>
            <p:nvSpPr>
              <p:cNvPr id="28" name="AutoShape 17"/>
              <p:cNvSpPr/>
              <p:nvPr/>
            </p:nvSpPr>
            <p:spPr bwMode="auto">
              <a:xfrm>
                <a:off x="-41" y="19528"/>
                <a:ext cx="788989" cy="78898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auto">
                  <a:spcBef>
                    <a:spcPts val="0"/>
                  </a:spcBef>
                  <a:spcAft>
                    <a:spcPts val="0"/>
                  </a:spcAft>
                </a:pPr>
                <a:endParaRPr lang="zh-CN" altLang="en-US" kern="0">
                  <a:solidFill>
                    <a:prstClr val="white"/>
                  </a:solidFill>
                  <a:latin typeface="Calibri" panose="020F0502020204030204"/>
                  <a:ea typeface="宋体" panose="02010600030101010101" pitchFamily="2" charset="-122"/>
                </a:endParaRPr>
              </a:p>
            </p:txBody>
          </p:sp>
          <p:sp>
            <p:nvSpPr>
              <p:cNvPr id="29" name="AutoShape 18"/>
              <p:cNvSpPr/>
              <p:nvPr/>
            </p:nvSpPr>
            <p:spPr bwMode="auto">
              <a:xfrm>
                <a:off x="115523" y="0"/>
                <a:ext cx="557859" cy="8280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hangingPunct="0">
                  <a:lnSpc>
                    <a:spcPct val="100000"/>
                  </a:lnSpc>
                  <a:spcBef>
                    <a:spcPct val="0"/>
                  </a:spcBef>
                  <a:buFontTx/>
                  <a:buNone/>
                </a:pPr>
                <a:r>
                  <a:rPr lang="en-US" altLang="zh-CN" sz="2400" b="1" kern="0" dirty="0" smtClean="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Bodoni MT Black" panose="02070A03080606020203" pitchFamily="18" charset="0"/>
                  </a:rPr>
                  <a:t>2</a:t>
                </a:r>
                <a:endParaRPr lang="zh-CN" altLang="zh-CN" sz="2400" b="1" kern="0"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Calibri" panose="020F0502020204030204" charset="0"/>
                </a:endParaRPr>
              </a:p>
            </p:txBody>
          </p:sp>
        </p:grpSp>
      </p:grpSp>
      <p:grpSp>
        <p:nvGrpSpPr>
          <p:cNvPr id="30" name="Group 14"/>
          <p:cNvGrpSpPr/>
          <p:nvPr/>
        </p:nvGrpSpPr>
        <p:grpSpPr bwMode="auto">
          <a:xfrm>
            <a:off x="2684358" y="3938561"/>
            <a:ext cx="721420" cy="721421"/>
            <a:chOff x="0" y="0"/>
            <a:chExt cx="976313" cy="976313"/>
          </a:xfrm>
        </p:grpSpPr>
        <p:sp>
          <p:nvSpPr>
            <p:cNvPr id="31" name="AutoShape 15"/>
            <p:cNvSpPr/>
            <p:nvPr/>
          </p:nvSpPr>
          <p:spPr bwMode="auto">
            <a:xfrm>
              <a:off x="0" y="0"/>
              <a:ext cx="976313" cy="9763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alpha val="69019"/>
              </a:srgbClr>
            </a:solidFill>
            <a:ln w="25400" cap="flat" cmpd="sng">
              <a:solidFill>
                <a:schemeClr val="tx2"/>
              </a:solidFill>
              <a:prstDash val="solid"/>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eaLnBrk="0" hangingPunct="0"/>
              <a:endParaRPr lang="zh-CN" altLang="en-US" smtClean="0">
                <a:solidFill>
                  <a:prstClr val="black"/>
                </a:solidFill>
                <a:ea typeface="宋体" panose="02010600030101010101" pitchFamily="2" charset="-122"/>
              </a:endParaRPr>
            </a:p>
          </p:txBody>
        </p:sp>
        <p:grpSp>
          <p:nvGrpSpPr>
            <p:cNvPr id="32" name="Group 16"/>
            <p:cNvGrpSpPr/>
            <p:nvPr/>
          </p:nvGrpSpPr>
          <p:grpSpPr bwMode="auto">
            <a:xfrm>
              <a:off x="93662" y="74135"/>
              <a:ext cx="788989" cy="828041"/>
              <a:chOff x="-41" y="0"/>
              <a:chExt cx="788989" cy="828040"/>
            </a:xfrm>
          </p:grpSpPr>
          <p:sp>
            <p:nvSpPr>
              <p:cNvPr id="33" name="AutoShape 17"/>
              <p:cNvSpPr/>
              <p:nvPr/>
            </p:nvSpPr>
            <p:spPr bwMode="auto">
              <a:xfrm>
                <a:off x="-41" y="19528"/>
                <a:ext cx="788989" cy="78898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algn="ctr" fontAlgn="auto">
                  <a:spcBef>
                    <a:spcPts val="0"/>
                  </a:spcBef>
                  <a:spcAft>
                    <a:spcPts val="0"/>
                  </a:spcAft>
                </a:pPr>
                <a:endParaRPr lang="zh-CN" altLang="en-US" kern="0">
                  <a:solidFill>
                    <a:prstClr val="white"/>
                  </a:solidFill>
                  <a:latin typeface="Calibri" panose="020F0502020204030204"/>
                  <a:ea typeface="宋体" panose="02010600030101010101" pitchFamily="2" charset="-122"/>
                </a:endParaRPr>
              </a:p>
            </p:txBody>
          </p:sp>
          <p:sp>
            <p:nvSpPr>
              <p:cNvPr id="34" name="AutoShape 18"/>
              <p:cNvSpPr/>
              <p:nvPr/>
            </p:nvSpPr>
            <p:spPr bwMode="auto">
              <a:xfrm>
                <a:off x="115523" y="0"/>
                <a:ext cx="557859" cy="82804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defRPr>
                </a:lvl9pPr>
              </a:lstStyle>
              <a:p>
                <a:pPr algn="ctr" hangingPunct="0">
                  <a:lnSpc>
                    <a:spcPct val="100000"/>
                  </a:lnSpc>
                  <a:spcBef>
                    <a:spcPct val="0"/>
                  </a:spcBef>
                  <a:buFontTx/>
                  <a:buNone/>
                </a:pPr>
                <a:r>
                  <a:rPr lang="en-US" altLang="zh-CN" sz="2400" b="1" kern="0" dirty="0" smtClean="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Calibri" panose="020F0502020204030204" charset="0"/>
                  </a:rPr>
                  <a:t>3</a:t>
                </a:r>
                <a:endParaRPr lang="zh-CN" altLang="zh-CN" sz="2400" b="1" kern="0" dirty="0">
                  <a:solidFill>
                    <a:schemeClr val="tx1">
                      <a:lumMod val="50000"/>
                      <a:lumOff val="50000"/>
                    </a:scheme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sym typeface="Calibri" panose="020F0502020204030204" charset="0"/>
                </a:endParaRPr>
              </a:p>
            </p:txBody>
          </p:sp>
        </p:grpSp>
      </p:grpSp>
      <p:sp>
        <p:nvSpPr>
          <p:cNvPr id="35" name="矩形 1"/>
          <p:cNvSpPr>
            <a:spLocks noChangeArrowheads="1"/>
          </p:cNvSpPr>
          <p:nvPr/>
        </p:nvSpPr>
        <p:spPr bwMode="auto">
          <a:xfrm>
            <a:off x="3491880" y="1203598"/>
            <a:ext cx="50806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spcBef>
                <a:spcPts val="0"/>
              </a:spcBef>
              <a:spcAft>
                <a:spcPts val="0"/>
              </a:spcAft>
              <a:defRPr/>
            </a:pPr>
            <a:r>
              <a:rPr lang="zh-CN" altLang="en-US" sz="1600" kern="0" dirty="0" smtClean="0">
                <a:latin typeface="微软雅黑" panose="020B0503020204020204" pitchFamily="34" charset="-122"/>
                <a:ea typeface="微软雅黑" panose="020B0503020204020204" pitchFamily="34" charset="-122"/>
              </a:rPr>
              <a:t>思想上没有真正重视安全，重生产轻安全，重效益轻安全，安全投入能省即省，甚至要钱不要命</a:t>
            </a:r>
            <a:endParaRPr lang="zh-CN" altLang="en-US" sz="1600" kern="0" dirty="0">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3491880" y="2548815"/>
            <a:ext cx="50806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spcBef>
                <a:spcPts val="0"/>
              </a:spcBef>
              <a:spcAft>
                <a:spcPts val="0"/>
              </a:spcAft>
              <a:defRPr/>
            </a:pPr>
            <a:r>
              <a:rPr lang="zh-CN" altLang="en-US" sz="1600" kern="0" dirty="0" smtClean="0">
                <a:latin typeface="微软雅黑" panose="020B0503020204020204" pitchFamily="34" charset="-122"/>
                <a:ea typeface="微软雅黑" panose="020B0503020204020204" pitchFamily="34" charset="-122"/>
              </a:rPr>
              <a:t>企业负责人对</a:t>
            </a:r>
            <a:r>
              <a:rPr lang="en-US" altLang="zh-CN" sz="1600" kern="0" dirty="0" smtClean="0">
                <a:latin typeface="微软雅黑" panose="020B0503020204020204" pitchFamily="34" charset="-122"/>
                <a:ea typeface="微软雅黑" panose="020B0503020204020204" pitchFamily="34" charset="-122"/>
              </a:rPr>
              <a:t>《</a:t>
            </a:r>
            <a:r>
              <a:rPr lang="zh-CN" altLang="en-US" sz="1600" kern="0" dirty="0" smtClean="0">
                <a:latin typeface="微软雅黑" panose="020B0503020204020204" pitchFamily="34" charset="-122"/>
                <a:ea typeface="微软雅黑" panose="020B0503020204020204" pitchFamily="34" charset="-122"/>
              </a:rPr>
              <a:t>安全生产法</a:t>
            </a:r>
            <a:r>
              <a:rPr lang="en-US" altLang="zh-CN" sz="1600" kern="0" dirty="0" smtClean="0">
                <a:latin typeface="微软雅黑" panose="020B0503020204020204" pitchFamily="34" charset="-122"/>
                <a:ea typeface="微软雅黑" panose="020B0503020204020204" pitchFamily="34" charset="-122"/>
              </a:rPr>
              <a:t>&gt;</a:t>
            </a:r>
            <a:r>
              <a:rPr lang="zh-CN" altLang="en-US" sz="1600" kern="0" dirty="0" smtClean="0">
                <a:latin typeface="微软雅黑" panose="020B0503020204020204" pitchFamily="34" charset="-122"/>
                <a:ea typeface="微软雅黑" panose="020B0503020204020204" pitchFamily="34" charset="-122"/>
              </a:rPr>
              <a:t>规定的企业主体责任一知半解，安全意识淡薄，缺乏安全生产的内在动力和压力。由于违法成本较低，普遍选择低成本的市场策略</a:t>
            </a:r>
            <a:endParaRPr lang="zh-CN" altLang="en-US" sz="1600" kern="0" dirty="0">
              <a:latin typeface="微软雅黑" panose="020B0503020204020204" pitchFamily="34" charset="-122"/>
              <a:ea typeface="微软雅黑" panose="020B0503020204020204" pitchFamily="34" charset="-122"/>
            </a:endParaRPr>
          </a:p>
        </p:txBody>
      </p:sp>
      <p:sp>
        <p:nvSpPr>
          <p:cNvPr id="41" name="矩形 1"/>
          <p:cNvSpPr>
            <a:spLocks noChangeArrowheads="1"/>
          </p:cNvSpPr>
          <p:nvPr/>
        </p:nvSpPr>
        <p:spPr bwMode="auto">
          <a:xfrm>
            <a:off x="3491880" y="3894033"/>
            <a:ext cx="50806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auto">
              <a:spcBef>
                <a:spcPts val="0"/>
              </a:spcBef>
              <a:spcAft>
                <a:spcPts val="0"/>
              </a:spcAft>
              <a:defRPr/>
            </a:pPr>
            <a:r>
              <a:rPr lang="zh-CN" altLang="en-US" sz="1600" kern="0" dirty="0" smtClean="0">
                <a:latin typeface="微软雅黑" panose="020B0503020204020204" pitchFamily="34" charset="-122"/>
                <a:ea typeface="微软雅黑" panose="020B0503020204020204" pitchFamily="34" charset="-122"/>
              </a:rPr>
              <a:t>有的企业认为投入资金购买了财产保险就是购买了安全，将人的生命安全与企业财产安全混为一谈。这些企业往往在生产安全事故发生后，注重的必定是企业财产的索赔，与安全生产不相干</a:t>
            </a:r>
            <a:endParaRPr lang="zh-CN" altLang="en-US" sz="1600" kern="0" dirty="0">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800"/>
                            </p:stCondLst>
                            <p:childTnLst>
                              <p:par>
                                <p:cTn id="13" presetID="53" presetClass="entr" presetSubtype="1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200" fill="hold"/>
                                        <p:tgtEl>
                                          <p:spTgt spid="23"/>
                                        </p:tgtEl>
                                        <p:attrNameLst>
                                          <p:attrName>ppt_w</p:attrName>
                                        </p:attrNameLst>
                                      </p:cBhvr>
                                      <p:tavLst>
                                        <p:tav tm="0">
                                          <p:val>
                                            <p:fltVal val="0"/>
                                          </p:val>
                                        </p:tav>
                                        <p:tav tm="100000">
                                          <p:val>
                                            <p:strVal val="#ppt_w"/>
                                          </p:val>
                                        </p:tav>
                                      </p:tavLst>
                                    </p:anim>
                                    <p:anim calcmode="lin" valueType="num">
                                      <p:cBhvr>
                                        <p:cTn id="16" dur="200" fill="hold"/>
                                        <p:tgtEl>
                                          <p:spTgt spid="23"/>
                                        </p:tgtEl>
                                        <p:attrNameLst>
                                          <p:attrName>ppt_h</p:attrName>
                                        </p:attrNameLst>
                                      </p:cBhvr>
                                      <p:tavLst>
                                        <p:tav tm="0">
                                          <p:val>
                                            <p:fltVal val="0"/>
                                          </p:val>
                                        </p:tav>
                                        <p:tav tm="100000">
                                          <p:val>
                                            <p:strVal val="#ppt_h"/>
                                          </p:val>
                                        </p:tav>
                                      </p:tavLst>
                                    </p:anim>
                                    <p:animEffect transition="in" filter="fade">
                                      <p:cBhvr>
                                        <p:cTn id="17" dur="200"/>
                                        <p:tgtEl>
                                          <p:spTgt spid="23"/>
                                        </p:tgtEl>
                                      </p:cBhvr>
                                    </p:animEffect>
                                  </p:childTnLst>
                                </p:cTn>
                              </p:par>
                              <p:par>
                                <p:cTn id="18" presetID="6" presetClass="emph" presetSubtype="0" autoRev="1" fill="hold" grpId="1" nodeType="withEffect">
                                  <p:stCondLst>
                                    <p:cond delay="150"/>
                                  </p:stCondLst>
                                  <p:childTnLst>
                                    <p:animScale>
                                      <p:cBhvr>
                                        <p:cTn id="19" dur="100" fill="hold"/>
                                        <p:tgtEl>
                                          <p:spTgt spid="23"/>
                                        </p:tgtEl>
                                      </p:cBhvr>
                                      <p:by x="130000" y="130000"/>
                                    </p:animScale>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 calcmode="lin" valueType="num">
                                      <p:cBhvr>
                                        <p:cTn id="22" dur="200" fill="hold"/>
                                        <p:tgtEl>
                                          <p:spTgt spid="24"/>
                                        </p:tgtEl>
                                        <p:attrNameLst>
                                          <p:attrName>ppt_w</p:attrName>
                                        </p:attrNameLst>
                                      </p:cBhvr>
                                      <p:tavLst>
                                        <p:tav tm="0">
                                          <p:val>
                                            <p:fltVal val="0"/>
                                          </p:val>
                                        </p:tav>
                                        <p:tav tm="100000">
                                          <p:val>
                                            <p:strVal val="#ppt_w"/>
                                          </p:val>
                                        </p:tav>
                                      </p:tavLst>
                                    </p:anim>
                                    <p:anim calcmode="lin" valueType="num">
                                      <p:cBhvr>
                                        <p:cTn id="23" dur="200" fill="hold"/>
                                        <p:tgtEl>
                                          <p:spTgt spid="24"/>
                                        </p:tgtEl>
                                        <p:attrNameLst>
                                          <p:attrName>ppt_h</p:attrName>
                                        </p:attrNameLst>
                                      </p:cBhvr>
                                      <p:tavLst>
                                        <p:tav tm="0">
                                          <p:val>
                                            <p:fltVal val="0"/>
                                          </p:val>
                                        </p:tav>
                                        <p:tav tm="100000">
                                          <p:val>
                                            <p:strVal val="#ppt_h"/>
                                          </p:val>
                                        </p:tav>
                                      </p:tavLst>
                                    </p:anim>
                                    <p:animEffect transition="in" filter="fade">
                                      <p:cBhvr>
                                        <p:cTn id="24" dur="200"/>
                                        <p:tgtEl>
                                          <p:spTgt spid="24"/>
                                        </p:tgtEl>
                                      </p:cBhvr>
                                    </p:animEffect>
                                  </p:childTnLst>
                                </p:cTn>
                              </p:par>
                              <p:par>
                                <p:cTn id="25" presetID="6" presetClass="emph" presetSubtype="0" autoRev="1" fill="hold" grpId="1" nodeType="withEffect" nodePh="1">
                                  <p:stCondLst>
                                    <p:cond delay="150"/>
                                  </p:stCondLst>
                                  <p:endCondLst>
                                    <p:cond evt="begin" delay="0">
                                      <p:tn val="25"/>
                                    </p:cond>
                                  </p:endCondLst>
                                  <p:childTnLst>
                                    <p:animScale>
                                      <p:cBhvr>
                                        <p:cTn id="26" dur="100" fill="hold"/>
                                        <p:tgtEl>
                                          <p:spTgt spid="24"/>
                                        </p:tgtEl>
                                      </p:cBhvr>
                                      <p:by x="130000" y="130000"/>
                                    </p:animScale>
                                  </p:childTnLst>
                                </p:cTn>
                              </p:par>
                            </p:childTnLst>
                          </p:cTn>
                        </p:par>
                        <p:par>
                          <p:cTn id="27" fill="hold">
                            <p:stCondLst>
                              <p:cond delay="13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1800"/>
                            </p:stCondLst>
                            <p:childTnLst>
                              <p:par>
                                <p:cTn id="32" presetID="16" presetClass="entr" presetSubtype="42"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outHorizontal)">
                                      <p:cBhvr>
                                        <p:cTn id="34" dur="500"/>
                                        <p:tgtEl>
                                          <p:spTgt spid="21"/>
                                        </p:tgtEl>
                                      </p:cBhvr>
                                    </p:animEffect>
                                  </p:childTnLst>
                                </p:cTn>
                              </p:par>
                            </p:childTnLst>
                          </p:cTn>
                        </p:par>
                        <p:par>
                          <p:cTn id="35" fill="hold">
                            <p:stCondLst>
                              <p:cond delay="23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28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00" fill="hold"/>
                                        <p:tgtEl>
                                          <p:spTgt spid="11"/>
                                        </p:tgtEl>
                                        <p:attrNameLst>
                                          <p:attrName>ppt_w</p:attrName>
                                        </p:attrNameLst>
                                      </p:cBhvr>
                                      <p:tavLst>
                                        <p:tav tm="0">
                                          <p:val>
                                            <p:fltVal val="0"/>
                                          </p:val>
                                        </p:tav>
                                        <p:tav tm="100000">
                                          <p:val>
                                            <p:strVal val="#ppt_w"/>
                                          </p:val>
                                        </p:tav>
                                      </p:tavLst>
                                    </p:anim>
                                    <p:anim calcmode="lin" valueType="num">
                                      <p:cBhvr>
                                        <p:cTn id="49" dur="200" fill="hold"/>
                                        <p:tgtEl>
                                          <p:spTgt spid="11"/>
                                        </p:tgtEl>
                                        <p:attrNameLst>
                                          <p:attrName>ppt_h</p:attrName>
                                        </p:attrNameLst>
                                      </p:cBhvr>
                                      <p:tavLst>
                                        <p:tav tm="0">
                                          <p:val>
                                            <p:fltVal val="0"/>
                                          </p:val>
                                        </p:tav>
                                        <p:tav tm="100000">
                                          <p:val>
                                            <p:strVal val="#ppt_h"/>
                                          </p:val>
                                        </p:tav>
                                      </p:tavLst>
                                    </p:anim>
                                    <p:animEffect transition="in" filter="fade">
                                      <p:cBhvr>
                                        <p:cTn id="50" dur="200"/>
                                        <p:tgtEl>
                                          <p:spTgt spid="11"/>
                                        </p:tgtEl>
                                      </p:cBhvr>
                                    </p:animEffect>
                                  </p:childTnLst>
                                </p:cTn>
                              </p:par>
                              <p:par>
                                <p:cTn id="51" presetID="6" presetClass="emph" presetSubtype="0" autoRev="1" fill="hold" nodeType="withEffect">
                                  <p:stCondLst>
                                    <p:cond delay="150"/>
                                  </p:stCondLst>
                                  <p:childTnLst>
                                    <p:animScale>
                                      <p:cBhvr>
                                        <p:cTn id="52" dur="100" fill="hold"/>
                                        <p:tgtEl>
                                          <p:spTgt spid="11"/>
                                        </p:tgtEl>
                                      </p:cBhvr>
                                      <p:by x="130000" y="130000"/>
                                    </p:animScale>
                                  </p:childTnLst>
                                </p:cTn>
                              </p:par>
                            </p:childTnLst>
                          </p:cTn>
                        </p:par>
                        <p:par>
                          <p:cTn id="53" fill="hold">
                            <p:stCondLst>
                              <p:cond delay="3300"/>
                            </p:stCondLst>
                            <p:childTnLst>
                              <p:par>
                                <p:cTn id="54" presetID="53" presetClass="entr" presetSubtype="16"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00" fill="hold"/>
                                        <p:tgtEl>
                                          <p:spTgt spid="25"/>
                                        </p:tgtEl>
                                        <p:attrNameLst>
                                          <p:attrName>ppt_w</p:attrName>
                                        </p:attrNameLst>
                                      </p:cBhvr>
                                      <p:tavLst>
                                        <p:tav tm="0">
                                          <p:val>
                                            <p:fltVal val="0"/>
                                          </p:val>
                                        </p:tav>
                                        <p:tav tm="100000">
                                          <p:val>
                                            <p:strVal val="#ppt_w"/>
                                          </p:val>
                                        </p:tav>
                                      </p:tavLst>
                                    </p:anim>
                                    <p:anim calcmode="lin" valueType="num">
                                      <p:cBhvr>
                                        <p:cTn id="57" dur="200" fill="hold"/>
                                        <p:tgtEl>
                                          <p:spTgt spid="25"/>
                                        </p:tgtEl>
                                        <p:attrNameLst>
                                          <p:attrName>ppt_h</p:attrName>
                                        </p:attrNameLst>
                                      </p:cBhvr>
                                      <p:tavLst>
                                        <p:tav tm="0">
                                          <p:val>
                                            <p:fltVal val="0"/>
                                          </p:val>
                                        </p:tav>
                                        <p:tav tm="100000">
                                          <p:val>
                                            <p:strVal val="#ppt_h"/>
                                          </p:val>
                                        </p:tav>
                                      </p:tavLst>
                                    </p:anim>
                                    <p:animEffect transition="in" filter="fade">
                                      <p:cBhvr>
                                        <p:cTn id="58" dur="200"/>
                                        <p:tgtEl>
                                          <p:spTgt spid="25"/>
                                        </p:tgtEl>
                                      </p:cBhvr>
                                    </p:animEffect>
                                  </p:childTnLst>
                                </p:cTn>
                              </p:par>
                              <p:par>
                                <p:cTn id="59" presetID="6" presetClass="emph" presetSubtype="0" autoRev="1" fill="hold" nodeType="withEffect">
                                  <p:stCondLst>
                                    <p:cond delay="150"/>
                                  </p:stCondLst>
                                  <p:childTnLst>
                                    <p:animScale>
                                      <p:cBhvr>
                                        <p:cTn id="60" dur="100" fill="hold"/>
                                        <p:tgtEl>
                                          <p:spTgt spid="25"/>
                                        </p:tgtEl>
                                      </p:cBhvr>
                                      <p:by x="130000" y="130000"/>
                                    </p:animScale>
                                  </p:childTnLst>
                                </p:cTn>
                              </p:par>
                            </p:childTnLst>
                          </p:cTn>
                        </p:par>
                        <p:par>
                          <p:cTn id="61" fill="hold">
                            <p:stCondLst>
                              <p:cond delay="38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200" fill="hold"/>
                                        <p:tgtEl>
                                          <p:spTgt spid="30"/>
                                        </p:tgtEl>
                                        <p:attrNameLst>
                                          <p:attrName>ppt_w</p:attrName>
                                        </p:attrNameLst>
                                      </p:cBhvr>
                                      <p:tavLst>
                                        <p:tav tm="0">
                                          <p:val>
                                            <p:fltVal val="0"/>
                                          </p:val>
                                        </p:tav>
                                        <p:tav tm="100000">
                                          <p:val>
                                            <p:strVal val="#ppt_w"/>
                                          </p:val>
                                        </p:tav>
                                      </p:tavLst>
                                    </p:anim>
                                    <p:anim calcmode="lin" valueType="num">
                                      <p:cBhvr>
                                        <p:cTn id="65" dur="200" fill="hold"/>
                                        <p:tgtEl>
                                          <p:spTgt spid="30"/>
                                        </p:tgtEl>
                                        <p:attrNameLst>
                                          <p:attrName>ppt_h</p:attrName>
                                        </p:attrNameLst>
                                      </p:cBhvr>
                                      <p:tavLst>
                                        <p:tav tm="0">
                                          <p:val>
                                            <p:fltVal val="0"/>
                                          </p:val>
                                        </p:tav>
                                        <p:tav tm="100000">
                                          <p:val>
                                            <p:strVal val="#ppt_h"/>
                                          </p:val>
                                        </p:tav>
                                      </p:tavLst>
                                    </p:anim>
                                    <p:animEffect transition="in" filter="fade">
                                      <p:cBhvr>
                                        <p:cTn id="66" dur="200"/>
                                        <p:tgtEl>
                                          <p:spTgt spid="30"/>
                                        </p:tgtEl>
                                      </p:cBhvr>
                                    </p:animEffect>
                                  </p:childTnLst>
                                </p:cTn>
                              </p:par>
                              <p:par>
                                <p:cTn id="67" presetID="6" presetClass="emph" presetSubtype="0" autoRev="1" fill="hold" nodeType="withEffect">
                                  <p:stCondLst>
                                    <p:cond delay="150"/>
                                  </p:stCondLst>
                                  <p:childTnLst>
                                    <p:animScale>
                                      <p:cBhvr>
                                        <p:cTn id="68" dur="100" fill="hold"/>
                                        <p:tgtEl>
                                          <p:spTgt spid="30"/>
                                        </p:tgtEl>
                                      </p:cBhvr>
                                      <p:by x="130000" y="130000"/>
                                    </p:animScale>
                                  </p:childTnLst>
                                </p:cTn>
                              </p:par>
                            </p:childTnLst>
                          </p:cTn>
                        </p:par>
                        <p:par>
                          <p:cTn id="69" fill="hold">
                            <p:stCondLst>
                              <p:cond delay="4300"/>
                            </p:stCondLst>
                            <p:childTnLst>
                              <p:par>
                                <p:cTn id="70" presetID="2" presetClass="entr" presetSubtype="2"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300" fill="hold"/>
                                        <p:tgtEl>
                                          <p:spTgt spid="35"/>
                                        </p:tgtEl>
                                        <p:attrNameLst>
                                          <p:attrName>ppt_x</p:attrName>
                                        </p:attrNameLst>
                                      </p:cBhvr>
                                      <p:tavLst>
                                        <p:tav tm="0">
                                          <p:val>
                                            <p:strVal val="1+#ppt_w/2"/>
                                          </p:val>
                                        </p:tav>
                                        <p:tav tm="100000">
                                          <p:val>
                                            <p:strVal val="#ppt_x"/>
                                          </p:val>
                                        </p:tav>
                                      </p:tavLst>
                                    </p:anim>
                                    <p:anim calcmode="lin" valueType="num">
                                      <p:cBhvr additive="base">
                                        <p:cTn id="73" dur="300" fill="hold"/>
                                        <p:tgtEl>
                                          <p:spTgt spid="35"/>
                                        </p:tgtEl>
                                        <p:attrNameLst>
                                          <p:attrName>ppt_y</p:attrName>
                                        </p:attrNameLst>
                                      </p:cBhvr>
                                      <p:tavLst>
                                        <p:tav tm="0">
                                          <p:val>
                                            <p:strVal val="#ppt_y"/>
                                          </p:val>
                                        </p:tav>
                                        <p:tav tm="100000">
                                          <p:val>
                                            <p:strVal val="#ppt_y"/>
                                          </p:val>
                                        </p:tav>
                                      </p:tavLst>
                                    </p:anim>
                                  </p:childTnLst>
                                </p:cTn>
                              </p:par>
                            </p:childTnLst>
                          </p:cTn>
                        </p:par>
                        <p:par>
                          <p:cTn id="74" fill="hold">
                            <p:stCondLst>
                              <p:cond delay="4800"/>
                            </p:stCondLst>
                            <p:childTnLst>
                              <p:par>
                                <p:cTn id="75" presetID="2" presetClass="entr" presetSubtype="2"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300" fill="hold"/>
                                        <p:tgtEl>
                                          <p:spTgt spid="37"/>
                                        </p:tgtEl>
                                        <p:attrNameLst>
                                          <p:attrName>ppt_x</p:attrName>
                                        </p:attrNameLst>
                                      </p:cBhvr>
                                      <p:tavLst>
                                        <p:tav tm="0">
                                          <p:val>
                                            <p:strVal val="1+#ppt_w/2"/>
                                          </p:val>
                                        </p:tav>
                                        <p:tav tm="100000">
                                          <p:val>
                                            <p:strVal val="#ppt_x"/>
                                          </p:val>
                                        </p:tav>
                                      </p:tavLst>
                                    </p:anim>
                                    <p:anim calcmode="lin" valueType="num">
                                      <p:cBhvr additive="base">
                                        <p:cTn id="78" dur="3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5300"/>
                            </p:stCondLst>
                            <p:childTnLst>
                              <p:par>
                                <p:cTn id="80" presetID="2" presetClass="entr" presetSubtype="2"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300" fill="hold"/>
                                        <p:tgtEl>
                                          <p:spTgt spid="41"/>
                                        </p:tgtEl>
                                        <p:attrNameLst>
                                          <p:attrName>ppt_x</p:attrName>
                                        </p:attrNameLst>
                                      </p:cBhvr>
                                      <p:tavLst>
                                        <p:tav tm="0">
                                          <p:val>
                                            <p:strVal val="1+#ppt_w/2"/>
                                          </p:val>
                                        </p:tav>
                                        <p:tav tm="100000">
                                          <p:val>
                                            <p:strVal val="#ppt_x"/>
                                          </p:val>
                                        </p:tav>
                                      </p:tavLst>
                                    </p:anim>
                                    <p:anim calcmode="lin" valueType="num">
                                      <p:cBhvr additive="base">
                                        <p:cTn id="83"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animBg="1"/>
      <p:bldP spid="17" grpId="0" animBg="1"/>
      <p:bldP spid="20" grpId="0" animBg="1"/>
      <p:bldP spid="21" grpId="0" animBg="1"/>
      <p:bldP spid="22" grpId="0" animBg="1"/>
      <p:bldP spid="23" grpId="0" animBg="1"/>
      <p:bldP spid="23" grpId="1" animBg="1"/>
      <p:bldP spid="24" grpId="0"/>
      <p:bldP spid="24" grpId="1"/>
      <p:bldP spid="35" grpId="0"/>
      <p:bldP spid="37"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156966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企业硬件问题</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圆角矩形 1"/>
          <p:cNvSpPr/>
          <p:nvPr/>
        </p:nvSpPr>
        <p:spPr>
          <a:xfrm>
            <a:off x="1821629" y="1419622"/>
            <a:ext cx="5544616" cy="540391"/>
          </a:xfrm>
          <a:custGeom>
            <a:avLst/>
            <a:gdLst/>
            <a:ahLst/>
            <a:cxnLst/>
            <a:rect l="l" t="t" r="r" b="b"/>
            <a:pathLst>
              <a:path w="5544616" h="540391">
                <a:moveTo>
                  <a:pt x="72009" y="0"/>
                </a:moveTo>
                <a:lnTo>
                  <a:pt x="5472607" y="0"/>
                </a:lnTo>
                <a:cubicBezTo>
                  <a:pt x="5512376" y="0"/>
                  <a:pt x="5544616" y="32240"/>
                  <a:pt x="5544616" y="72009"/>
                </a:cubicBezTo>
                <a:lnTo>
                  <a:pt x="5544616" y="360039"/>
                </a:lnTo>
                <a:cubicBezTo>
                  <a:pt x="5544616" y="399808"/>
                  <a:pt x="5512376" y="432048"/>
                  <a:pt x="5472607" y="432048"/>
                </a:cubicBezTo>
                <a:lnTo>
                  <a:pt x="4618063" y="432048"/>
                </a:lnTo>
                <a:lnTo>
                  <a:pt x="4555798" y="540391"/>
                </a:lnTo>
                <a:lnTo>
                  <a:pt x="4493246" y="432048"/>
                </a:lnTo>
                <a:lnTo>
                  <a:pt x="1038467" y="432048"/>
                </a:lnTo>
                <a:lnTo>
                  <a:pt x="976202" y="540390"/>
                </a:lnTo>
                <a:lnTo>
                  <a:pt x="913651" y="432048"/>
                </a:lnTo>
                <a:lnTo>
                  <a:pt x="72009" y="432048"/>
                </a:lnTo>
                <a:cubicBezTo>
                  <a:pt x="32240" y="432048"/>
                  <a:pt x="0" y="399808"/>
                  <a:pt x="0" y="360039"/>
                </a:cubicBezTo>
                <a:lnTo>
                  <a:pt x="0" y="72009"/>
                </a:lnTo>
                <a:cubicBezTo>
                  <a:pt x="0" y="32240"/>
                  <a:pt x="32240" y="0"/>
                  <a:pt x="72009"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000232" y="1466369"/>
            <a:ext cx="5072097" cy="338554"/>
          </a:xfrm>
          <a:prstGeom prst="rect">
            <a:avLst/>
          </a:prstGeom>
          <a:solidFill>
            <a:srgbClr val="FF6600"/>
          </a:solidFill>
        </p:spPr>
        <p:txBody>
          <a:bodyPr wrap="squar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制约企业安全生产主体责任落实的企业硬件问题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83568" y="1923678"/>
            <a:ext cx="3766831" cy="2520280"/>
            <a:chOff x="683568" y="1923678"/>
            <a:chExt cx="3766831" cy="2520280"/>
          </a:xfrm>
        </p:grpSpPr>
        <p:sp>
          <p:nvSpPr>
            <p:cNvPr id="14" name="矩形 3"/>
            <p:cNvSpPr/>
            <p:nvPr/>
          </p:nvSpPr>
          <p:spPr>
            <a:xfrm>
              <a:off x="683568" y="1923678"/>
              <a:ext cx="3766831" cy="2520280"/>
            </a:xfrm>
            <a:custGeom>
              <a:avLst/>
              <a:gdLst/>
              <a:ahLst/>
              <a:cxnLst/>
              <a:rect l="l" t="t" r="r" b="b"/>
              <a:pathLst>
                <a:path w="3766831" h="2520280">
                  <a:moveTo>
                    <a:pt x="2243770" y="0"/>
                  </a:moveTo>
                  <a:lnTo>
                    <a:pt x="2327299" y="144016"/>
                  </a:lnTo>
                  <a:lnTo>
                    <a:pt x="3766831" y="144016"/>
                  </a:lnTo>
                  <a:lnTo>
                    <a:pt x="3766831" y="2520280"/>
                  </a:lnTo>
                  <a:lnTo>
                    <a:pt x="0" y="2520280"/>
                  </a:lnTo>
                  <a:lnTo>
                    <a:pt x="0" y="144016"/>
                  </a:lnTo>
                  <a:lnTo>
                    <a:pt x="2160240" y="14401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14348" y="2383630"/>
              <a:ext cx="1852635" cy="1353319"/>
            </a:xfrm>
            <a:prstGeom prst="rect">
              <a:avLst/>
            </a:prstGeom>
          </p:spPr>
          <p:txBody>
            <a:bodyPr wrap="square">
              <a:spAutoFit/>
            </a:bodyPr>
            <a:lstStyle/>
            <a:p>
              <a:pPr algn="just"/>
              <a:r>
                <a:rPr lang="zh-CN" altLang="en-US" sz="1600" dirty="0" smtClean="0">
                  <a:latin typeface="微软雅黑" panose="020B0503020204020204" pitchFamily="34" charset="-122"/>
                  <a:ea typeface="微软雅黑" panose="020B0503020204020204" pitchFamily="34" charset="-122"/>
                </a:rPr>
                <a:t>企业发展“粗线条”，技术管理薄弱，专业力量欠缺，设备带病运行，基础薄弱。 </a:t>
              </a:r>
              <a:endParaRPr lang="zh-CN" altLang="en-US" sz="1600" dirty="0">
                <a:latin typeface="微软雅黑" panose="020B0503020204020204" pitchFamily="34" charset="-122"/>
                <a:ea typeface="微软雅黑" panose="020B0503020204020204" pitchFamily="34" charset="-122"/>
              </a:endParaRPr>
            </a:p>
          </p:txBody>
        </p:sp>
        <p:sp>
          <p:nvSpPr>
            <p:cNvPr id="16" name="矩形 15"/>
            <p:cNvSpPr/>
            <p:nvPr/>
          </p:nvSpPr>
          <p:spPr>
            <a:xfrm>
              <a:off x="2771800" y="2283718"/>
              <a:ext cx="1440160" cy="1944216"/>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723407" y="1923678"/>
            <a:ext cx="3766831" cy="2584110"/>
            <a:chOff x="4723407" y="1923678"/>
            <a:chExt cx="3766831" cy="2584110"/>
          </a:xfrm>
        </p:grpSpPr>
        <p:sp>
          <p:nvSpPr>
            <p:cNvPr id="20" name="矩形 3"/>
            <p:cNvSpPr/>
            <p:nvPr/>
          </p:nvSpPr>
          <p:spPr>
            <a:xfrm flipH="1">
              <a:off x="4723407" y="1923678"/>
              <a:ext cx="3766831" cy="2520280"/>
            </a:xfrm>
            <a:custGeom>
              <a:avLst/>
              <a:gdLst/>
              <a:ahLst/>
              <a:cxnLst/>
              <a:rect l="l" t="t" r="r" b="b"/>
              <a:pathLst>
                <a:path w="3766831" h="2520280">
                  <a:moveTo>
                    <a:pt x="2243770" y="0"/>
                  </a:moveTo>
                  <a:lnTo>
                    <a:pt x="2327299" y="144016"/>
                  </a:lnTo>
                  <a:lnTo>
                    <a:pt x="3766831" y="144016"/>
                  </a:lnTo>
                  <a:lnTo>
                    <a:pt x="3766831" y="2520280"/>
                  </a:lnTo>
                  <a:lnTo>
                    <a:pt x="0" y="2520280"/>
                  </a:lnTo>
                  <a:lnTo>
                    <a:pt x="0" y="144016"/>
                  </a:lnTo>
                  <a:lnTo>
                    <a:pt x="2160240" y="14401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508470" y="2378872"/>
              <a:ext cx="1921181" cy="2128916"/>
            </a:xfrm>
            <a:prstGeom prst="rect">
              <a:avLst/>
            </a:prstGeom>
          </p:spPr>
          <p:txBody>
            <a:bodyPr wrap="square">
              <a:spAutoFit/>
            </a:bodyPr>
            <a:lstStyle/>
            <a:p>
              <a:pPr algn="just">
                <a:lnSpc>
                  <a:spcPts val="2000"/>
                </a:lnSpc>
              </a:pPr>
              <a:r>
                <a:rPr lang="zh-CN" altLang="en-US" sz="1600" dirty="0" smtClean="0">
                  <a:latin typeface="微软雅黑" panose="020B0503020204020204" pitchFamily="34" charset="-122"/>
                  <a:ea typeface="微软雅黑" panose="020B0503020204020204" pitchFamily="34" charset="-122"/>
                </a:rPr>
                <a:t>受资金限制和节约成本，没有依法足额提取和使用安全费用、安全投入不足。生产设备设施陈旧落后，工艺落后，缺乏起码的安全设施</a:t>
              </a:r>
              <a:endParaRPr lang="zh-CN" altLang="en-US" sz="1600" dirty="0">
                <a:latin typeface="微软雅黑" panose="020B0503020204020204" pitchFamily="34" charset="-122"/>
                <a:ea typeface="微软雅黑" panose="020B0503020204020204" pitchFamily="34" charset="-122"/>
              </a:endParaRPr>
            </a:p>
          </p:txBody>
        </p:sp>
        <p:sp>
          <p:nvSpPr>
            <p:cNvPr id="22" name="矩形 21"/>
            <p:cNvSpPr/>
            <p:nvPr/>
          </p:nvSpPr>
          <p:spPr>
            <a:xfrm>
              <a:off x="4932040" y="2293474"/>
              <a:ext cx="1440160" cy="1944216"/>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连接符 18"/>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750"/>
                            </p:stCondLst>
                            <p:childTnLst>
                              <p:par>
                                <p:cTn id="13" presetID="47"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00"/>
                                        <p:tgtEl>
                                          <p:spTgt spid="11"/>
                                        </p:tgtEl>
                                      </p:cBhvr>
                                    </p:animEffect>
                                    <p:anim calcmode="lin" valueType="num">
                                      <p:cBhvr>
                                        <p:cTn id="16" dur="700" fill="hold"/>
                                        <p:tgtEl>
                                          <p:spTgt spid="11"/>
                                        </p:tgtEl>
                                        <p:attrNameLst>
                                          <p:attrName>ppt_x</p:attrName>
                                        </p:attrNameLst>
                                      </p:cBhvr>
                                      <p:tavLst>
                                        <p:tav tm="0">
                                          <p:val>
                                            <p:strVal val="#ppt_x"/>
                                          </p:val>
                                        </p:tav>
                                        <p:tav tm="100000">
                                          <p:val>
                                            <p:strVal val="#ppt_x"/>
                                          </p:val>
                                        </p:tav>
                                      </p:tavLst>
                                    </p:anim>
                                    <p:anim calcmode="lin" valueType="num">
                                      <p:cBhvr>
                                        <p:cTn id="17" dur="7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750"/>
                            </p:stCondLst>
                            <p:childTnLst>
                              <p:par>
                                <p:cTn id="22" presetID="2" presetClass="entr" presetSubtype="2"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fill="hold"/>
                                        <p:tgtEl>
                                          <p:spTgt spid="17"/>
                                        </p:tgtEl>
                                        <p:attrNameLst>
                                          <p:attrName>ppt_x</p:attrName>
                                        </p:attrNameLst>
                                      </p:cBhvr>
                                      <p:tavLst>
                                        <p:tav tm="0">
                                          <p:val>
                                            <p:strVal val="1+#ppt_w/2"/>
                                          </p:val>
                                        </p:tav>
                                        <p:tav tm="100000">
                                          <p:val>
                                            <p:strVal val="#ppt_x"/>
                                          </p:val>
                                        </p:tav>
                                      </p:tavLst>
                                    </p:anim>
                                    <p:anim calcmode="lin" valueType="num">
                                      <p:cBhvr additive="base">
                                        <p:cTn id="25" dur="4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400" fill="hold"/>
                                        <p:tgtEl>
                                          <p:spTgt spid="13"/>
                                        </p:tgtEl>
                                        <p:attrNameLst>
                                          <p:attrName>ppt_x</p:attrName>
                                        </p:attrNameLst>
                                      </p:cBhvr>
                                      <p:tavLst>
                                        <p:tav tm="0">
                                          <p:val>
                                            <p:strVal val="0-#ppt_w/2"/>
                                          </p:val>
                                        </p:tav>
                                        <p:tav tm="100000">
                                          <p:val>
                                            <p:strVal val="#ppt_x"/>
                                          </p:val>
                                        </p:tav>
                                      </p:tavLst>
                                    </p:anim>
                                    <p:anim calcmode="lin" valueType="num">
                                      <p:cBhvr additive="base">
                                        <p:cTn id="29" dur="4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2031325"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企业安全管理问题</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85720" y="857238"/>
            <a:ext cx="8572560" cy="3754004"/>
            <a:chOff x="1526881" y="1460952"/>
            <a:chExt cx="5973626" cy="2478021"/>
          </a:xfrm>
        </p:grpSpPr>
        <p:sp>
          <p:nvSpPr>
            <p:cNvPr id="17" name="Flowchart: Manual Input 10"/>
            <p:cNvSpPr/>
            <p:nvPr/>
          </p:nvSpPr>
          <p:spPr>
            <a:xfrm>
              <a:off x="1526881" y="1460952"/>
              <a:ext cx="1959042" cy="1218344"/>
            </a:xfrm>
            <a:prstGeom prst="flowChartManualInpu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Manual Input 11"/>
            <p:cNvSpPr/>
            <p:nvPr/>
          </p:nvSpPr>
          <p:spPr>
            <a:xfrm flipH="1">
              <a:off x="3534173" y="1460952"/>
              <a:ext cx="1959042" cy="1218344"/>
            </a:xfrm>
            <a:prstGeom prst="flowChartManualInpu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Input 12"/>
            <p:cNvSpPr/>
            <p:nvPr/>
          </p:nvSpPr>
          <p:spPr>
            <a:xfrm>
              <a:off x="5541464" y="1460952"/>
              <a:ext cx="1959042" cy="1218344"/>
            </a:xfrm>
            <a:prstGeom prst="flowChartManualInpu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lowchart: Manual Input 14"/>
            <p:cNvSpPr/>
            <p:nvPr/>
          </p:nvSpPr>
          <p:spPr>
            <a:xfrm flipV="1">
              <a:off x="1526882" y="2720627"/>
              <a:ext cx="1959042" cy="1218344"/>
            </a:xfrm>
            <a:prstGeom prst="flowChartManualInput">
              <a:avLst/>
            </a:prstGeom>
            <a:solidFill>
              <a:srgbClr val="FFF1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Input 15"/>
            <p:cNvSpPr/>
            <p:nvPr/>
          </p:nvSpPr>
          <p:spPr>
            <a:xfrm flipH="1" flipV="1">
              <a:off x="3534173" y="2720628"/>
              <a:ext cx="1959042" cy="1218345"/>
            </a:xfrm>
            <a:prstGeom prst="flowChartManualInput">
              <a:avLst/>
            </a:prstGeom>
            <a:solidFill>
              <a:srgbClr val="FF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Input 16"/>
            <p:cNvSpPr/>
            <p:nvPr/>
          </p:nvSpPr>
          <p:spPr>
            <a:xfrm flipV="1">
              <a:off x="5541465" y="2720628"/>
              <a:ext cx="1959042" cy="1218345"/>
            </a:xfrm>
            <a:prstGeom prst="flowChartManualInput">
              <a:avLst/>
            </a:prstGeom>
            <a:solidFill>
              <a:srgbClr val="FFF1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矩形 51"/>
          <p:cNvSpPr/>
          <p:nvPr/>
        </p:nvSpPr>
        <p:spPr>
          <a:xfrm>
            <a:off x="428596" y="1270220"/>
            <a:ext cx="2500330" cy="1323439"/>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1</a:t>
            </a:r>
            <a:r>
              <a:rPr lang="zh-CN" altLang="en-US" sz="1600" dirty="0" smtClean="0">
                <a:solidFill>
                  <a:schemeClr val="bg1"/>
                </a:solidFill>
                <a:latin typeface="微软雅黑" panose="020B0503020204020204" pitchFamily="34" charset="-122"/>
                <a:ea typeface="微软雅黑" panose="020B0503020204020204" pitchFamily="34" charset="-122"/>
              </a:rPr>
              <a:t>、企业缺少长远发展规划，短期行为明显，安全管理薄弱、松懈混乱并层层衰减，不会管、不想管、管不好</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214678" y="1255706"/>
            <a:ext cx="2786082" cy="1323439"/>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2</a:t>
            </a:r>
            <a:r>
              <a:rPr lang="zh-CN" altLang="en-US" sz="1600" dirty="0" smtClean="0">
                <a:solidFill>
                  <a:schemeClr val="bg1"/>
                </a:solidFill>
                <a:latin typeface="微软雅黑" panose="020B0503020204020204" pitchFamily="34" charset="-122"/>
                <a:ea typeface="微软雅黑" panose="020B0503020204020204" pitchFamily="34" charset="-122"/>
              </a:rPr>
              <a:t>、安全管理机构、队伍不健全或管理架构混乱，缺乏基本的规章制度、安全责任制和操作规程。或规章制度存在漏洞、执行不够严格</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6072198" y="1240060"/>
            <a:ext cx="2786082" cy="1323439"/>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r>
              <a:rPr lang="zh-CN" altLang="en-US" sz="1600" dirty="0" smtClean="0">
                <a:solidFill>
                  <a:schemeClr val="bg1"/>
                </a:solidFill>
                <a:latin typeface="微软雅黑" panose="020B0503020204020204" pitchFamily="34" charset="-122"/>
                <a:ea typeface="微软雅黑" panose="020B0503020204020204" pitchFamily="34" charset="-122"/>
              </a:rPr>
              <a:t>、安全管理理念和方法落后，方法被动，措施单一，保障乏力，注重经验和事后总结，忽视企业全员、全过程、全方位的安全管理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428596" y="2897648"/>
            <a:ext cx="2571768" cy="1323439"/>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r>
              <a:rPr lang="zh-CN" altLang="en-US" sz="1600" dirty="0" smtClean="0">
                <a:solidFill>
                  <a:schemeClr val="bg1"/>
                </a:solidFill>
                <a:latin typeface="微软雅黑" panose="020B0503020204020204" pitchFamily="34" charset="-122"/>
                <a:ea typeface="微软雅黑" panose="020B0503020204020204" pitchFamily="34" charset="-122"/>
              </a:rPr>
              <a:t>、安全管理机构没有充分发挥作用，对事故隐患和违章行为整治措施不够及时、不严格、不细致、不彻底，走形式主义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3286116" y="2895384"/>
            <a:ext cx="2571768" cy="1323439"/>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r>
              <a:rPr lang="zh-CN" altLang="en-US" sz="1600" dirty="0" smtClean="0">
                <a:solidFill>
                  <a:schemeClr val="bg1"/>
                </a:solidFill>
                <a:latin typeface="微软雅黑" panose="020B0503020204020204" pitchFamily="34" charset="-122"/>
                <a:ea typeface="微软雅黑" panose="020B0503020204020204" pitchFamily="34" charset="-122"/>
              </a:rPr>
              <a:t>、应急预案不完善，也不进行演练，不落实，或演练针对性不强，形式大于内容，难以确保安全生产所需</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6143636" y="2897648"/>
            <a:ext cx="2643206" cy="830997"/>
          </a:xfrm>
          <a:prstGeom prst="rect">
            <a:avLst/>
          </a:prstGeom>
        </p:spPr>
        <p:txBody>
          <a:bodyPr wrap="square">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r>
              <a:rPr lang="zh-CN" altLang="en-US" sz="1600" dirty="0" smtClean="0">
                <a:solidFill>
                  <a:schemeClr val="bg1"/>
                </a:solidFill>
                <a:latin typeface="微软雅黑" panose="020B0503020204020204" pitchFamily="34" charset="-122"/>
                <a:ea typeface="微软雅黑" panose="020B0503020204020204" pitchFamily="34" charset="-122"/>
              </a:rPr>
              <a:t>、安全培训缺失，或内容空乏，针对性不强，与生产实际脱节，流于形式</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156966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人的素质问题</a:t>
            </a:r>
            <a:endParaRPr lang="zh-CN" altLang="en-US" dirty="0">
              <a:solidFill>
                <a:srgbClr val="C0000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5534" y="1278336"/>
            <a:ext cx="2642441" cy="3885702"/>
          </a:xfrm>
          <a:prstGeom prst="rect">
            <a:avLst/>
          </a:prstGeom>
        </p:spPr>
      </p:pic>
      <p:sp>
        <p:nvSpPr>
          <p:cNvPr id="17" name="矩形 16"/>
          <p:cNvSpPr/>
          <p:nvPr/>
        </p:nvSpPr>
        <p:spPr>
          <a:xfrm>
            <a:off x="3131840" y="1102302"/>
            <a:ext cx="1677658" cy="1080120"/>
          </a:xfrm>
          <a:prstGeom prst="rect">
            <a:avLst/>
          </a:prstGeom>
          <a:blipFill>
            <a:blip r:embed="rId2" cstate="print"/>
            <a:stretch>
              <a:fillRect/>
            </a:stretch>
          </a:blipFill>
          <a:ln w="254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9" name="矩形 18"/>
          <p:cNvSpPr/>
          <p:nvPr/>
        </p:nvSpPr>
        <p:spPr>
          <a:xfrm>
            <a:off x="4935452" y="1102302"/>
            <a:ext cx="1677658" cy="1080120"/>
          </a:xfrm>
          <a:prstGeom prst="rect">
            <a:avLst/>
          </a:prstGeom>
          <a:blipFill>
            <a:blip r:embed="rId3" cstate="print"/>
            <a:stretch>
              <a:fillRect/>
            </a:stretch>
          </a:blipFill>
          <a:ln w="2540">
            <a:solidFill>
              <a:schemeClr val="tx2"/>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矩形 22"/>
          <p:cNvSpPr/>
          <p:nvPr/>
        </p:nvSpPr>
        <p:spPr>
          <a:xfrm>
            <a:off x="6741517" y="1102302"/>
            <a:ext cx="1677658" cy="1080120"/>
          </a:xfrm>
          <a:prstGeom prst="rect">
            <a:avLst/>
          </a:prstGeom>
          <a:blipFill>
            <a:blip r:embed="rId4" cstate="print"/>
            <a:stretch>
              <a:fillRect/>
            </a:stretch>
          </a:blipFill>
          <a:ln w="2540">
            <a:solidFill>
              <a:schemeClr val="tx2"/>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4" name="直接连接符 23"/>
          <p:cNvCxnSpPr/>
          <p:nvPr/>
        </p:nvCxnSpPr>
        <p:spPr>
          <a:xfrm>
            <a:off x="3037977" y="2398446"/>
            <a:ext cx="5472608" cy="0"/>
          </a:xfrm>
          <a:prstGeom prst="line">
            <a:avLst/>
          </a:prstGeom>
          <a:noFill/>
          <a:ln w="9525" cap="flat" cmpd="sng" algn="ctr">
            <a:solidFill>
              <a:srgbClr val="FFC000"/>
            </a:solidFill>
            <a:prstDash val="dashDot"/>
          </a:ln>
          <a:effectLst/>
        </p:spPr>
      </p:cxnSp>
      <p:sp>
        <p:nvSpPr>
          <p:cNvPr id="25" name="矩形 24"/>
          <p:cNvSpPr/>
          <p:nvPr/>
        </p:nvSpPr>
        <p:spPr>
          <a:xfrm>
            <a:off x="3059832" y="2601858"/>
            <a:ext cx="5798448" cy="1938992"/>
          </a:xfrm>
          <a:prstGeom prst="rect">
            <a:avLst/>
          </a:prstGeom>
        </p:spPr>
        <p:txBody>
          <a:bodyPr wrap="square">
            <a:spAutoFit/>
          </a:bodyPr>
          <a:lstStyle/>
          <a:p>
            <a:pPr algn="just">
              <a:lnSpc>
                <a:spcPts val="1600"/>
              </a:lnSpc>
              <a:defRPr/>
            </a:pPr>
            <a:r>
              <a:rPr lang="en-US" altLang="zh-CN" sz="1600" kern="0" dirty="0" smtClean="0">
                <a:latin typeface="微软雅黑" panose="020B0503020204020204" pitchFamily="34" charset="-122"/>
                <a:ea typeface="微软雅黑" panose="020B0503020204020204" pitchFamily="34" charset="-122"/>
              </a:rPr>
              <a:t>1</a:t>
            </a:r>
            <a:r>
              <a:rPr lang="zh-CN" altLang="en-US" sz="1600" kern="0" dirty="0" smtClean="0">
                <a:latin typeface="微软雅黑" panose="020B0503020204020204" pitchFamily="34" charset="-122"/>
                <a:ea typeface="微软雅黑" panose="020B0503020204020204" pitchFamily="34" charset="-122"/>
              </a:rPr>
              <a:t>、企业负责人的法律、业务素质较低，对安全发展还没有内化于、外化于行，对安全管理不知、不懂、不会</a:t>
            </a:r>
            <a:endParaRPr lang="en-US" altLang="zh-CN" sz="1600" kern="0" dirty="0" smtClean="0">
              <a:latin typeface="微软雅黑" panose="020B0503020204020204" pitchFamily="34" charset="-122"/>
              <a:ea typeface="微软雅黑" panose="020B0503020204020204" pitchFamily="34" charset="-122"/>
            </a:endParaRPr>
          </a:p>
          <a:p>
            <a:pPr algn="just">
              <a:lnSpc>
                <a:spcPts val="1600"/>
              </a:lnSpc>
              <a:defRPr/>
            </a:pPr>
            <a:endParaRPr lang="en-US" altLang="zh-CN" sz="1600" kern="0" dirty="0" smtClean="0">
              <a:latin typeface="微软雅黑" panose="020B0503020204020204" pitchFamily="34" charset="-122"/>
              <a:ea typeface="微软雅黑" panose="020B0503020204020204" pitchFamily="34" charset="-122"/>
            </a:endParaRPr>
          </a:p>
          <a:p>
            <a:pPr algn="just">
              <a:lnSpc>
                <a:spcPts val="1600"/>
              </a:lnSpc>
              <a:defRPr/>
            </a:pPr>
            <a:r>
              <a:rPr lang="en-US" altLang="zh-CN" sz="1600" kern="0" dirty="0" smtClean="0">
                <a:latin typeface="微软雅黑" panose="020B0503020204020204" pitchFamily="34" charset="-122"/>
                <a:ea typeface="微软雅黑" panose="020B0503020204020204" pitchFamily="34" charset="-122"/>
              </a:rPr>
              <a:t>2</a:t>
            </a:r>
            <a:r>
              <a:rPr lang="zh-CN" altLang="en-US" sz="1600" kern="0" dirty="0" smtClean="0">
                <a:latin typeface="微软雅黑" panose="020B0503020204020204" pitchFamily="34" charset="-122"/>
                <a:ea typeface="微软雅黑" panose="020B0503020204020204" pitchFamily="34" charset="-122"/>
              </a:rPr>
              <a:t>、安全管理人员素质偏低，缺乏专业安全管理知识，工作责任心不强，日常和现场监管不到位</a:t>
            </a:r>
            <a:endParaRPr lang="en-US" altLang="zh-CN" sz="1600" kern="0" dirty="0" smtClean="0">
              <a:latin typeface="微软雅黑" panose="020B0503020204020204" pitchFamily="34" charset="-122"/>
              <a:ea typeface="微软雅黑" panose="020B0503020204020204" pitchFamily="34" charset="-122"/>
            </a:endParaRPr>
          </a:p>
          <a:p>
            <a:pPr algn="just">
              <a:lnSpc>
                <a:spcPts val="1600"/>
              </a:lnSpc>
              <a:defRPr/>
            </a:pPr>
            <a:endParaRPr lang="zh-CN" altLang="en-US" sz="1600" kern="0" dirty="0" smtClean="0">
              <a:latin typeface="微软雅黑" panose="020B0503020204020204" pitchFamily="34" charset="-122"/>
              <a:ea typeface="微软雅黑" panose="020B0503020204020204" pitchFamily="34" charset="-122"/>
            </a:endParaRPr>
          </a:p>
          <a:p>
            <a:pPr algn="just">
              <a:lnSpc>
                <a:spcPts val="1600"/>
              </a:lnSpc>
              <a:defRPr/>
            </a:pPr>
            <a:r>
              <a:rPr lang="en-US" altLang="zh-CN" sz="1600" kern="0" dirty="0" smtClean="0">
                <a:latin typeface="微软雅黑" panose="020B0503020204020204" pitchFamily="34" charset="-122"/>
                <a:ea typeface="微软雅黑" panose="020B0503020204020204" pitchFamily="34" charset="-122"/>
              </a:rPr>
              <a:t>3</a:t>
            </a:r>
            <a:r>
              <a:rPr lang="zh-CN" altLang="en-US" sz="1600" kern="0" dirty="0" smtClean="0">
                <a:latin typeface="微软雅黑" panose="020B0503020204020204" pitchFamily="34" charset="-122"/>
                <a:ea typeface="微软雅黑" panose="020B0503020204020204" pitchFamily="34" charset="-122"/>
              </a:rPr>
              <a:t>、安全生产责任意识层层衰减。一线员工安全意识和法治观念比较淡薄，缺乏必备的安全技能，缺乏自我约束，三违现象屡禁不止</a:t>
            </a:r>
            <a:endParaRPr lang="zh-CN" altLang="en-US" sz="1600" kern="0"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25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1750"/>
                            </p:stCondLst>
                            <p:childTnLst>
                              <p:par>
                                <p:cTn id="21" presetID="6" presetClass="entr" presetSubtype="3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out)">
                                      <p:cBhvr>
                                        <p:cTn id="23" dur="300"/>
                                        <p:tgtEl>
                                          <p:spTgt spid="19"/>
                                        </p:tgtEl>
                                      </p:cBhvr>
                                    </p:animEffect>
                                  </p:childTnLst>
                                </p:cTn>
                              </p:par>
                            </p:childTnLst>
                          </p:cTn>
                        </p:par>
                        <p:par>
                          <p:cTn id="24" fill="hold">
                            <p:stCondLst>
                              <p:cond delay="2250"/>
                            </p:stCondLst>
                            <p:childTnLst>
                              <p:par>
                                <p:cTn id="25" presetID="6" presetClass="entr" presetSubtype="3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out)">
                                      <p:cBhvr>
                                        <p:cTn id="27" dur="300"/>
                                        <p:tgtEl>
                                          <p:spTgt spid="23"/>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19" grpId="0" animBg="1"/>
      <p:bldP spid="23" grpId="0" animBg="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1046106" y="1059581"/>
            <a:ext cx="2842666" cy="67179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bwMode="auto">
          <a:xfrm>
            <a:off x="1471462" y="1045267"/>
            <a:ext cx="2159566" cy="707886"/>
          </a:xfrm>
          <a:prstGeom prst="rect">
            <a:avLst/>
          </a:prstGeom>
          <a:noFill/>
        </p:spPr>
        <p:txBody>
          <a:bodyPr wrap="none">
            <a:spAutoFit/>
          </a:bodyPr>
          <a:lstStyle/>
          <a:p>
            <a:pPr fontAlgn="auto">
              <a:spcBef>
                <a:spcPts val="0"/>
              </a:spcBef>
              <a:spcAft>
                <a:spcPts val="0"/>
              </a:spcAft>
              <a:defRPr/>
            </a:pPr>
            <a:r>
              <a:rPr lang="zh-CN" altLang="en-US" sz="4000" kern="0" spc="-150" dirty="0" smtClean="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rPr>
              <a:t>第四部分</a:t>
            </a:r>
            <a:endParaRPr lang="zh-CN" altLang="en-US" sz="4000" kern="0" spc="-150" dirty="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26" name="椭圆 25"/>
          <p:cNvSpPr/>
          <p:nvPr/>
        </p:nvSpPr>
        <p:spPr>
          <a:xfrm>
            <a:off x="3376604" y="2072999"/>
            <a:ext cx="1872208" cy="18722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11984" y="2068215"/>
            <a:ext cx="601447" cy="584775"/>
          </a:xfrm>
          <a:prstGeom prst="rect">
            <a:avLst/>
          </a:prstGeom>
          <a:noFill/>
        </p:spPr>
        <p:txBody>
          <a:bodyPr wrap="none" rtlCol="0">
            <a:spAutoFit/>
          </a:bodyPr>
          <a:lstStyle/>
          <a:p>
            <a:r>
              <a:rPr lang="en-US" altLang="zh-CN" sz="3200" b="1" dirty="0" smtClean="0">
                <a:solidFill>
                  <a:srgbClr val="C00000"/>
                </a:solidFill>
              </a:rPr>
              <a:t>04</a:t>
            </a:r>
            <a:endParaRPr lang="zh-CN" altLang="en-US" sz="3200" b="1" dirty="0">
              <a:solidFill>
                <a:srgbClr val="C00000"/>
              </a:solidFill>
            </a:endParaRPr>
          </a:p>
        </p:txBody>
      </p:sp>
      <p:cxnSp>
        <p:nvCxnSpPr>
          <p:cNvPr id="45" name="直接连接符 44"/>
          <p:cNvCxnSpPr/>
          <p:nvPr/>
        </p:nvCxnSpPr>
        <p:spPr>
          <a:xfrm>
            <a:off x="3615784" y="265299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341909" y="2799073"/>
            <a:ext cx="1836890" cy="679801"/>
          </a:xfrm>
          <a:prstGeom prst="rect">
            <a:avLst/>
          </a:prstGeom>
          <a:noFill/>
        </p:spPr>
        <p:txBody>
          <a:bodyPr wrap="square" rtlCol="0">
            <a:spAutoFit/>
          </a:bodyPr>
          <a:lstStyle/>
          <a:p>
            <a:pPr algn="just">
              <a:lnSpc>
                <a:spcPct val="125000"/>
              </a:lnSpc>
            </a:pPr>
            <a:r>
              <a:rPr lang="zh-CN" altLang="en-US" sz="1600" b="1" dirty="0" smtClean="0">
                <a:solidFill>
                  <a:schemeClr val="bg1"/>
                </a:solidFill>
                <a:latin typeface="微软雅黑" panose="020B0503020204020204" pitchFamily="34" charset="-122"/>
                <a:ea typeface="微软雅黑" panose="020B0503020204020204" pitchFamily="34" charset="-122"/>
              </a:rPr>
              <a:t>如何全面落实企业安全生产主体责任？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grpId="0" nodeType="withEffect">
                                  <p:stCondLst>
                                    <p:cond delay="7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strVal val="4*#ppt_w"/>
                                          </p:val>
                                        </p:tav>
                                        <p:tav tm="100000">
                                          <p:val>
                                            <p:strVal val="#ppt_w"/>
                                          </p:val>
                                        </p:tav>
                                      </p:tavLst>
                                    </p:anim>
                                    <p:anim calcmode="lin" valueType="num">
                                      <p:cBhvr>
                                        <p:cTn id="18" dur="250" fill="hold"/>
                                        <p:tgtEl>
                                          <p:spTgt spid="26"/>
                                        </p:tgtEl>
                                        <p:attrNameLst>
                                          <p:attrName>ppt_h</p:attrName>
                                        </p:attrNameLst>
                                      </p:cBhvr>
                                      <p:tavLst>
                                        <p:tav tm="0">
                                          <p:val>
                                            <p:strVal val="4*#ppt_h"/>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2" presetClass="entr" presetSubtype="8" fill="hold" nodeType="withEffect">
                                  <p:stCondLst>
                                    <p:cond delay="25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9"/>
                                        </p:tgtEl>
                                        <p:attrNameLst>
                                          <p:attrName>ppt_y</p:attrName>
                                        </p:attrNameLst>
                                      </p:cBhvr>
                                      <p:tavLst>
                                        <p:tav tm="0">
                                          <p:val>
                                            <p:strVal val="#ppt_y"/>
                                          </p:val>
                                        </p:tav>
                                        <p:tav tm="100000">
                                          <p:val>
                                            <p:strVal val="#ppt_y"/>
                                          </p:val>
                                        </p:tav>
                                      </p:tavLst>
                                    </p:anim>
                                    <p:anim calcmode="lin" valueType="num">
                                      <p:cBhvr>
                                        <p:cTn id="2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26" grpId="0" animBg="1"/>
      <p:bldP spid="32" grpId="0"/>
      <p:bldP spid="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318548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抓住企业负责人这个少数关键</a:t>
            </a:r>
            <a:endParaRPr lang="zh-CN" altLang="en-US" dirty="0">
              <a:solidFill>
                <a:srgbClr val="C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352198" y="2053183"/>
            <a:ext cx="2784414" cy="592940"/>
            <a:chOff x="1951980" y="1659084"/>
            <a:chExt cx="2784414" cy="592940"/>
          </a:xfrm>
        </p:grpSpPr>
        <p:sp>
          <p:nvSpPr>
            <p:cNvPr id="10" name="Rectangle 23"/>
            <p:cNvSpPr>
              <a:spLocks noChangeArrowheads="1"/>
            </p:cNvSpPr>
            <p:nvPr/>
          </p:nvSpPr>
          <p:spPr bwMode="auto">
            <a:xfrm>
              <a:off x="1951980" y="1688358"/>
              <a:ext cx="2487944" cy="534393"/>
            </a:xfrm>
            <a:prstGeom prst="rect">
              <a:avLst/>
            </a:prstGeom>
            <a:solidFill>
              <a:schemeClr val="tx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1" name="组合 9"/>
            <p:cNvGrpSpPr/>
            <p:nvPr/>
          </p:nvGrpSpPr>
          <p:grpSpPr>
            <a:xfrm>
              <a:off x="4143454" y="1659084"/>
              <a:ext cx="592940" cy="592940"/>
              <a:chOff x="6139300" y="1744344"/>
              <a:chExt cx="592940" cy="592940"/>
            </a:xfrm>
          </p:grpSpPr>
          <p:sp>
            <p:nvSpPr>
              <p:cNvPr id="12" name="Oval 25"/>
              <p:cNvSpPr/>
              <p:nvPr/>
            </p:nvSpPr>
            <p:spPr>
              <a:xfrm>
                <a:off x="6139300" y="1744344"/>
                <a:ext cx="592940" cy="5929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solidFill>
                    <a:prstClr val="white"/>
                  </a:solidFill>
                </a:endParaRPr>
              </a:p>
            </p:txBody>
          </p:sp>
          <p:sp>
            <p:nvSpPr>
              <p:cNvPr id="14" name="직사각형 153"/>
              <p:cNvSpPr/>
              <p:nvPr/>
            </p:nvSpPr>
            <p:spPr bwMode="auto">
              <a:xfrm>
                <a:off x="6225616" y="1851951"/>
                <a:ext cx="420308" cy="400110"/>
              </a:xfrm>
              <a:prstGeom prst="rect">
                <a:avLst/>
              </a:prstGeom>
            </p:spPr>
            <p:txBody>
              <a:bodyPr wrap="none">
                <a:spAutoFit/>
              </a:bodyPr>
              <a:lstStyle/>
              <a:p>
                <a:pPr>
                  <a:defRPr/>
                </a:pPr>
                <a:r>
                  <a:rPr lang="en-US" altLang="ko-KR" sz="2000" kern="0" dirty="0">
                    <a:solidFill>
                      <a:schemeClr val="tx1">
                        <a:lumMod val="65000"/>
                        <a:lumOff val="35000"/>
                      </a:schemeClr>
                    </a:solidFill>
                    <a:latin typeface="Impact" panose="020B0806030902050204" pitchFamily="34" charset="0"/>
                    <a:ea typeface="HY견고딕" pitchFamily="18" charset="-127"/>
                    <a:cs typeface="Arial" panose="020B0604020202020204" pitchFamily="34" charset="0"/>
                  </a:rPr>
                  <a:t>01</a:t>
                </a:r>
                <a:endParaRPr lang="ko-KR" altLang="en-US" sz="2000" dirty="0">
                  <a:latin typeface="Impact" panose="020B0806030902050204" pitchFamily="34" charset="0"/>
                </a:endParaRPr>
              </a:p>
            </p:txBody>
          </p:sp>
        </p:grpSp>
      </p:grpSp>
      <p:grpSp>
        <p:nvGrpSpPr>
          <p:cNvPr id="15" name="组合 14"/>
          <p:cNvGrpSpPr/>
          <p:nvPr/>
        </p:nvGrpSpPr>
        <p:grpSpPr>
          <a:xfrm>
            <a:off x="1352197" y="2585489"/>
            <a:ext cx="2393579" cy="592940"/>
            <a:chOff x="1951979" y="2191390"/>
            <a:chExt cx="2393579" cy="592940"/>
          </a:xfrm>
          <a:solidFill>
            <a:srgbClr val="FF6600"/>
          </a:solidFill>
        </p:grpSpPr>
        <p:sp>
          <p:nvSpPr>
            <p:cNvPr id="16" name="Rectangle 23"/>
            <p:cNvSpPr>
              <a:spLocks noChangeArrowheads="1"/>
            </p:cNvSpPr>
            <p:nvPr/>
          </p:nvSpPr>
          <p:spPr bwMode="auto">
            <a:xfrm>
              <a:off x="1951979" y="2220369"/>
              <a:ext cx="2112337" cy="53439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0" name="组合 14"/>
            <p:cNvGrpSpPr/>
            <p:nvPr/>
          </p:nvGrpSpPr>
          <p:grpSpPr>
            <a:xfrm>
              <a:off x="3752618" y="2191390"/>
              <a:ext cx="592940" cy="592940"/>
              <a:chOff x="5614230" y="2276355"/>
              <a:chExt cx="592940" cy="592940"/>
            </a:xfrm>
            <a:grpFill/>
          </p:grpSpPr>
          <p:sp>
            <p:nvSpPr>
              <p:cNvPr id="21" name="Oval 25"/>
              <p:cNvSpPr/>
              <p:nvPr/>
            </p:nvSpPr>
            <p:spPr>
              <a:xfrm>
                <a:off x="5614230" y="2276355"/>
                <a:ext cx="592940" cy="592940"/>
              </a:xfrm>
              <a:prstGeom prst="ellipse">
                <a:avLst/>
              </a:prstGeom>
              <a:grp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solidFill>
                    <a:prstClr val="white"/>
                  </a:solidFill>
                </a:endParaRPr>
              </a:p>
            </p:txBody>
          </p:sp>
          <p:sp>
            <p:nvSpPr>
              <p:cNvPr id="22" name="직사각형 153"/>
              <p:cNvSpPr/>
              <p:nvPr/>
            </p:nvSpPr>
            <p:spPr bwMode="auto">
              <a:xfrm>
                <a:off x="5700546" y="2372770"/>
                <a:ext cx="450764" cy="400110"/>
              </a:xfrm>
              <a:prstGeom prst="rect">
                <a:avLst/>
              </a:prstGeom>
              <a:grpFill/>
            </p:spPr>
            <p:txBody>
              <a:bodyPr wrap="none">
                <a:spAutoFit/>
              </a:bodyPr>
              <a:lstStyle/>
              <a:p>
                <a:pPr>
                  <a:defRPr/>
                </a:pPr>
                <a:r>
                  <a:rPr lang="en-US" altLang="ko-KR" sz="2000" kern="0" dirty="0" smtClean="0">
                    <a:solidFill>
                      <a:schemeClr val="tx1">
                        <a:lumMod val="65000"/>
                        <a:lumOff val="35000"/>
                      </a:schemeClr>
                    </a:solidFill>
                    <a:latin typeface="Impact" panose="020B0806030902050204" pitchFamily="34" charset="0"/>
                    <a:ea typeface="HY견고딕" pitchFamily="18" charset="-127"/>
                    <a:cs typeface="Arial" panose="020B0604020202020204" pitchFamily="34" charset="0"/>
                  </a:rPr>
                  <a:t>02</a:t>
                </a:r>
                <a:endParaRPr lang="ko-KR" altLang="en-US" sz="2000" dirty="0">
                  <a:latin typeface="Impact" panose="020B0806030902050204" pitchFamily="34" charset="0"/>
                </a:endParaRPr>
              </a:p>
            </p:txBody>
          </p:sp>
        </p:grpSp>
      </p:grpSp>
      <p:grpSp>
        <p:nvGrpSpPr>
          <p:cNvPr id="26" name="组合 25"/>
          <p:cNvGrpSpPr/>
          <p:nvPr/>
        </p:nvGrpSpPr>
        <p:grpSpPr>
          <a:xfrm>
            <a:off x="1352198" y="3117795"/>
            <a:ext cx="2002743" cy="592940"/>
            <a:chOff x="1951980" y="2723696"/>
            <a:chExt cx="2002743" cy="592940"/>
          </a:xfrm>
        </p:grpSpPr>
        <p:sp>
          <p:nvSpPr>
            <p:cNvPr id="27" name="Rectangle 23"/>
            <p:cNvSpPr>
              <a:spLocks noChangeArrowheads="1"/>
            </p:cNvSpPr>
            <p:nvPr/>
          </p:nvSpPr>
          <p:spPr bwMode="auto">
            <a:xfrm>
              <a:off x="1951980" y="2754013"/>
              <a:ext cx="1725509" cy="534393"/>
            </a:xfrm>
            <a:prstGeom prst="rect">
              <a:avLst/>
            </a:prstGeom>
            <a:solidFill>
              <a:schemeClr val="tx2">
                <a:lumMod val="40000"/>
                <a:lumOff val="6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8" name="组合 19"/>
            <p:cNvGrpSpPr/>
            <p:nvPr/>
          </p:nvGrpSpPr>
          <p:grpSpPr>
            <a:xfrm>
              <a:off x="3361783" y="2723696"/>
              <a:ext cx="592940" cy="592940"/>
              <a:chOff x="5139626" y="2809999"/>
              <a:chExt cx="592940" cy="592940"/>
            </a:xfrm>
          </p:grpSpPr>
          <p:sp>
            <p:nvSpPr>
              <p:cNvPr id="29" name="Oval 25"/>
              <p:cNvSpPr/>
              <p:nvPr/>
            </p:nvSpPr>
            <p:spPr>
              <a:xfrm>
                <a:off x="5139626" y="2809999"/>
                <a:ext cx="592940" cy="592940"/>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a:solidFill>
                    <a:prstClr val="white"/>
                  </a:solidFill>
                </a:endParaRPr>
              </a:p>
            </p:txBody>
          </p:sp>
          <p:sp>
            <p:nvSpPr>
              <p:cNvPr id="30" name="직사각형 153"/>
              <p:cNvSpPr/>
              <p:nvPr/>
            </p:nvSpPr>
            <p:spPr bwMode="auto">
              <a:xfrm>
                <a:off x="5225942" y="2906414"/>
                <a:ext cx="458780" cy="400110"/>
              </a:xfrm>
              <a:prstGeom prst="rect">
                <a:avLst/>
              </a:prstGeom>
            </p:spPr>
            <p:txBody>
              <a:bodyPr wrap="none">
                <a:spAutoFit/>
              </a:bodyPr>
              <a:lstStyle/>
              <a:p>
                <a:pPr>
                  <a:defRPr/>
                </a:pPr>
                <a:r>
                  <a:rPr lang="en-US" altLang="ko-KR" sz="2000" kern="0" dirty="0" smtClean="0">
                    <a:solidFill>
                      <a:schemeClr val="tx1">
                        <a:lumMod val="65000"/>
                        <a:lumOff val="35000"/>
                      </a:schemeClr>
                    </a:solidFill>
                    <a:latin typeface="Impact" panose="020B0806030902050204" pitchFamily="34" charset="0"/>
                    <a:ea typeface="HY견고딕" pitchFamily="18" charset="-127"/>
                    <a:cs typeface="Arial" panose="020B0604020202020204" pitchFamily="34" charset="0"/>
                  </a:rPr>
                  <a:t>03</a:t>
                </a:r>
                <a:endParaRPr lang="ko-KR" altLang="en-US" sz="2000" dirty="0">
                  <a:latin typeface="Impact" panose="020B0806030902050204" pitchFamily="34" charset="0"/>
                </a:endParaRPr>
              </a:p>
            </p:txBody>
          </p:sp>
        </p:grpSp>
      </p:grpSp>
      <p:grpSp>
        <p:nvGrpSpPr>
          <p:cNvPr id="36" name="Group 12"/>
          <p:cNvGrpSpPr/>
          <p:nvPr/>
        </p:nvGrpSpPr>
        <p:grpSpPr>
          <a:xfrm>
            <a:off x="707054" y="882604"/>
            <a:ext cx="1123950" cy="2957512"/>
            <a:chOff x="598488" y="1649413"/>
            <a:chExt cx="1123950" cy="2957512"/>
          </a:xfrm>
          <a:solidFill>
            <a:srgbClr val="008BEA"/>
          </a:solidFill>
        </p:grpSpPr>
        <p:sp>
          <p:nvSpPr>
            <p:cNvPr id="37" name="Freeform 8"/>
            <p:cNvSpPr/>
            <p:nvPr/>
          </p:nvSpPr>
          <p:spPr bwMode="auto">
            <a:xfrm>
              <a:off x="1020763" y="1830388"/>
              <a:ext cx="274638" cy="277812"/>
            </a:xfrm>
            <a:custGeom>
              <a:avLst/>
              <a:gdLst/>
              <a:ahLst/>
              <a:cxnLst>
                <a:cxn ang="0">
                  <a:pos x="0" y="88"/>
                </a:cxn>
                <a:cxn ang="0">
                  <a:pos x="0" y="88"/>
                </a:cxn>
                <a:cxn ang="0">
                  <a:pos x="0" y="80"/>
                </a:cxn>
                <a:cxn ang="0">
                  <a:pos x="1" y="71"/>
                </a:cxn>
                <a:cxn ang="0">
                  <a:pos x="6" y="54"/>
                </a:cxn>
                <a:cxn ang="0">
                  <a:pos x="14" y="39"/>
                </a:cxn>
                <a:cxn ang="0">
                  <a:pos x="24" y="26"/>
                </a:cxn>
                <a:cxn ang="0">
                  <a:pos x="37" y="16"/>
                </a:cxn>
                <a:cxn ang="0">
                  <a:pos x="52" y="7"/>
                </a:cxn>
                <a:cxn ang="0">
                  <a:pos x="68" y="3"/>
                </a:cxn>
                <a:cxn ang="0">
                  <a:pos x="76" y="2"/>
                </a:cxn>
                <a:cxn ang="0">
                  <a:pos x="85" y="0"/>
                </a:cxn>
                <a:cxn ang="0">
                  <a:pos x="85" y="0"/>
                </a:cxn>
                <a:cxn ang="0">
                  <a:pos x="94" y="0"/>
                </a:cxn>
                <a:cxn ang="0">
                  <a:pos x="102" y="2"/>
                </a:cxn>
                <a:cxn ang="0">
                  <a:pos x="120" y="7"/>
                </a:cxn>
                <a:cxn ang="0">
                  <a:pos x="134" y="15"/>
                </a:cxn>
                <a:cxn ang="0">
                  <a:pos x="147" y="25"/>
                </a:cxn>
                <a:cxn ang="0">
                  <a:pos x="159" y="38"/>
                </a:cxn>
                <a:cxn ang="0">
                  <a:pos x="166" y="52"/>
                </a:cxn>
                <a:cxn ang="0">
                  <a:pos x="172" y="69"/>
                </a:cxn>
                <a:cxn ang="0">
                  <a:pos x="173" y="78"/>
                </a:cxn>
                <a:cxn ang="0">
                  <a:pos x="173" y="87"/>
                </a:cxn>
                <a:cxn ang="0">
                  <a:pos x="173" y="87"/>
                </a:cxn>
                <a:cxn ang="0">
                  <a:pos x="173" y="95"/>
                </a:cxn>
                <a:cxn ang="0">
                  <a:pos x="172" y="104"/>
                </a:cxn>
                <a:cxn ang="0">
                  <a:pos x="167" y="120"/>
                </a:cxn>
                <a:cxn ang="0">
                  <a:pos x="159" y="136"/>
                </a:cxn>
                <a:cxn ang="0">
                  <a:pos x="149" y="147"/>
                </a:cxn>
                <a:cxn ang="0">
                  <a:pos x="136" y="159"/>
                </a:cxn>
                <a:cxn ang="0">
                  <a:pos x="121" y="168"/>
                </a:cxn>
                <a:cxn ang="0">
                  <a:pos x="105" y="172"/>
                </a:cxn>
                <a:cxn ang="0">
                  <a:pos x="97" y="173"/>
                </a:cxn>
                <a:cxn ang="0">
                  <a:pos x="88" y="175"/>
                </a:cxn>
                <a:cxn ang="0">
                  <a:pos x="88" y="175"/>
                </a:cxn>
                <a:cxn ang="0">
                  <a:pos x="78" y="173"/>
                </a:cxn>
                <a:cxn ang="0">
                  <a:pos x="69" y="172"/>
                </a:cxn>
                <a:cxn ang="0">
                  <a:pos x="53" y="168"/>
                </a:cxn>
                <a:cxn ang="0">
                  <a:pos x="39" y="160"/>
                </a:cxn>
                <a:cxn ang="0">
                  <a:pos x="26" y="149"/>
                </a:cxn>
                <a:cxn ang="0">
                  <a:pos x="14" y="136"/>
                </a:cxn>
                <a:cxn ang="0">
                  <a:pos x="7" y="121"/>
                </a:cxn>
                <a:cxn ang="0">
                  <a:pos x="1" y="106"/>
                </a:cxn>
                <a:cxn ang="0">
                  <a:pos x="0" y="97"/>
                </a:cxn>
                <a:cxn ang="0">
                  <a:pos x="0" y="88"/>
                </a:cxn>
              </a:cxnLst>
              <a:rect l="0" t="0" r="r" b="b"/>
              <a:pathLst>
                <a:path w="173" h="175">
                  <a:moveTo>
                    <a:pt x="0" y="88"/>
                  </a:moveTo>
                  <a:lnTo>
                    <a:pt x="0" y="88"/>
                  </a:lnTo>
                  <a:lnTo>
                    <a:pt x="0" y="80"/>
                  </a:lnTo>
                  <a:lnTo>
                    <a:pt x="1" y="71"/>
                  </a:lnTo>
                  <a:lnTo>
                    <a:pt x="6" y="54"/>
                  </a:lnTo>
                  <a:lnTo>
                    <a:pt x="14" y="39"/>
                  </a:lnTo>
                  <a:lnTo>
                    <a:pt x="24" y="26"/>
                  </a:lnTo>
                  <a:lnTo>
                    <a:pt x="37" y="16"/>
                  </a:lnTo>
                  <a:lnTo>
                    <a:pt x="52" y="7"/>
                  </a:lnTo>
                  <a:lnTo>
                    <a:pt x="68" y="3"/>
                  </a:lnTo>
                  <a:lnTo>
                    <a:pt x="76" y="2"/>
                  </a:lnTo>
                  <a:lnTo>
                    <a:pt x="85" y="0"/>
                  </a:lnTo>
                  <a:lnTo>
                    <a:pt x="85" y="0"/>
                  </a:lnTo>
                  <a:lnTo>
                    <a:pt x="94" y="0"/>
                  </a:lnTo>
                  <a:lnTo>
                    <a:pt x="102" y="2"/>
                  </a:lnTo>
                  <a:lnTo>
                    <a:pt x="120" y="7"/>
                  </a:lnTo>
                  <a:lnTo>
                    <a:pt x="134" y="15"/>
                  </a:lnTo>
                  <a:lnTo>
                    <a:pt x="147" y="25"/>
                  </a:lnTo>
                  <a:lnTo>
                    <a:pt x="159" y="38"/>
                  </a:lnTo>
                  <a:lnTo>
                    <a:pt x="166" y="52"/>
                  </a:lnTo>
                  <a:lnTo>
                    <a:pt x="172" y="69"/>
                  </a:lnTo>
                  <a:lnTo>
                    <a:pt x="173" y="78"/>
                  </a:lnTo>
                  <a:lnTo>
                    <a:pt x="173" y="87"/>
                  </a:lnTo>
                  <a:lnTo>
                    <a:pt x="173" y="87"/>
                  </a:lnTo>
                  <a:lnTo>
                    <a:pt x="173" y="95"/>
                  </a:lnTo>
                  <a:lnTo>
                    <a:pt x="172" y="104"/>
                  </a:lnTo>
                  <a:lnTo>
                    <a:pt x="167" y="120"/>
                  </a:lnTo>
                  <a:lnTo>
                    <a:pt x="159" y="136"/>
                  </a:lnTo>
                  <a:lnTo>
                    <a:pt x="149" y="147"/>
                  </a:lnTo>
                  <a:lnTo>
                    <a:pt x="136" y="159"/>
                  </a:lnTo>
                  <a:lnTo>
                    <a:pt x="121" y="168"/>
                  </a:lnTo>
                  <a:lnTo>
                    <a:pt x="105" y="172"/>
                  </a:lnTo>
                  <a:lnTo>
                    <a:pt x="97" y="173"/>
                  </a:lnTo>
                  <a:lnTo>
                    <a:pt x="88" y="175"/>
                  </a:lnTo>
                  <a:lnTo>
                    <a:pt x="88" y="175"/>
                  </a:lnTo>
                  <a:lnTo>
                    <a:pt x="78" y="173"/>
                  </a:lnTo>
                  <a:lnTo>
                    <a:pt x="69" y="172"/>
                  </a:lnTo>
                  <a:lnTo>
                    <a:pt x="53" y="168"/>
                  </a:lnTo>
                  <a:lnTo>
                    <a:pt x="39" y="160"/>
                  </a:lnTo>
                  <a:lnTo>
                    <a:pt x="26" y="149"/>
                  </a:lnTo>
                  <a:lnTo>
                    <a:pt x="14" y="136"/>
                  </a:lnTo>
                  <a:lnTo>
                    <a:pt x="7" y="121"/>
                  </a:lnTo>
                  <a:lnTo>
                    <a:pt x="1" y="106"/>
                  </a:lnTo>
                  <a:lnTo>
                    <a:pt x="0" y="97"/>
                  </a:lnTo>
                  <a:lnTo>
                    <a:pt x="0" y="88"/>
                  </a:lnTo>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38" name="Freeform 9"/>
            <p:cNvSpPr/>
            <p:nvPr/>
          </p:nvSpPr>
          <p:spPr bwMode="auto">
            <a:xfrm>
              <a:off x="1149351" y="2736850"/>
              <a:ext cx="63500" cy="1839912"/>
            </a:xfrm>
            <a:custGeom>
              <a:avLst/>
              <a:gdLst/>
              <a:ahLst/>
              <a:cxnLst>
                <a:cxn ang="0">
                  <a:pos x="40" y="1129"/>
                </a:cxn>
                <a:cxn ang="0">
                  <a:pos x="40" y="1129"/>
                </a:cxn>
                <a:cxn ang="0">
                  <a:pos x="30" y="1"/>
                </a:cxn>
                <a:cxn ang="0">
                  <a:pos x="0" y="0"/>
                </a:cxn>
                <a:cxn ang="0">
                  <a:pos x="0" y="0"/>
                </a:cxn>
                <a:cxn ang="0">
                  <a:pos x="11" y="1132"/>
                </a:cxn>
                <a:cxn ang="0">
                  <a:pos x="11" y="1132"/>
                </a:cxn>
                <a:cxn ang="0">
                  <a:pos x="13" y="1143"/>
                </a:cxn>
                <a:cxn ang="0">
                  <a:pos x="16" y="1151"/>
                </a:cxn>
                <a:cxn ang="0">
                  <a:pos x="20" y="1156"/>
                </a:cxn>
                <a:cxn ang="0">
                  <a:pos x="26" y="1159"/>
                </a:cxn>
                <a:cxn ang="0">
                  <a:pos x="29" y="1159"/>
                </a:cxn>
                <a:cxn ang="0">
                  <a:pos x="32" y="1158"/>
                </a:cxn>
                <a:cxn ang="0">
                  <a:pos x="34" y="1156"/>
                </a:cxn>
                <a:cxn ang="0">
                  <a:pos x="36" y="1153"/>
                </a:cxn>
                <a:cxn ang="0">
                  <a:pos x="40" y="1143"/>
                </a:cxn>
                <a:cxn ang="0">
                  <a:pos x="40" y="1129"/>
                </a:cxn>
                <a:cxn ang="0">
                  <a:pos x="40" y="1129"/>
                </a:cxn>
              </a:cxnLst>
              <a:rect l="0" t="0" r="r" b="b"/>
              <a:pathLst>
                <a:path w="40" h="1159">
                  <a:moveTo>
                    <a:pt x="40" y="1129"/>
                  </a:moveTo>
                  <a:lnTo>
                    <a:pt x="40" y="1129"/>
                  </a:lnTo>
                  <a:lnTo>
                    <a:pt x="30" y="1"/>
                  </a:lnTo>
                  <a:lnTo>
                    <a:pt x="0" y="0"/>
                  </a:lnTo>
                  <a:lnTo>
                    <a:pt x="0" y="0"/>
                  </a:lnTo>
                  <a:lnTo>
                    <a:pt x="11" y="1132"/>
                  </a:lnTo>
                  <a:lnTo>
                    <a:pt x="11" y="1132"/>
                  </a:lnTo>
                  <a:lnTo>
                    <a:pt x="13" y="1143"/>
                  </a:lnTo>
                  <a:lnTo>
                    <a:pt x="16" y="1151"/>
                  </a:lnTo>
                  <a:lnTo>
                    <a:pt x="20" y="1156"/>
                  </a:lnTo>
                  <a:lnTo>
                    <a:pt x="26" y="1159"/>
                  </a:lnTo>
                  <a:lnTo>
                    <a:pt x="29" y="1159"/>
                  </a:lnTo>
                  <a:lnTo>
                    <a:pt x="32" y="1158"/>
                  </a:lnTo>
                  <a:lnTo>
                    <a:pt x="34" y="1156"/>
                  </a:lnTo>
                  <a:lnTo>
                    <a:pt x="36" y="1153"/>
                  </a:lnTo>
                  <a:lnTo>
                    <a:pt x="40" y="1143"/>
                  </a:lnTo>
                  <a:lnTo>
                    <a:pt x="40" y="1129"/>
                  </a:lnTo>
                  <a:lnTo>
                    <a:pt x="40" y="112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39" name="Freeform 10"/>
            <p:cNvSpPr/>
            <p:nvPr/>
          </p:nvSpPr>
          <p:spPr bwMode="auto">
            <a:xfrm>
              <a:off x="1222376" y="2740025"/>
              <a:ext cx="31750" cy="1795462"/>
            </a:xfrm>
            <a:custGeom>
              <a:avLst/>
              <a:gdLst/>
              <a:ahLst/>
              <a:cxnLst>
                <a:cxn ang="0">
                  <a:pos x="20" y="1102"/>
                </a:cxn>
                <a:cxn ang="0">
                  <a:pos x="20" y="1102"/>
                </a:cxn>
                <a:cxn ang="0">
                  <a:pos x="10" y="2"/>
                </a:cxn>
                <a:cxn ang="0">
                  <a:pos x="0" y="0"/>
                </a:cxn>
                <a:cxn ang="0">
                  <a:pos x="0" y="0"/>
                </a:cxn>
                <a:cxn ang="0">
                  <a:pos x="10" y="1104"/>
                </a:cxn>
                <a:cxn ang="0">
                  <a:pos x="10" y="1104"/>
                </a:cxn>
                <a:cxn ang="0">
                  <a:pos x="10" y="1115"/>
                </a:cxn>
                <a:cxn ang="0">
                  <a:pos x="12" y="1124"/>
                </a:cxn>
                <a:cxn ang="0">
                  <a:pos x="13" y="1130"/>
                </a:cxn>
                <a:cxn ang="0">
                  <a:pos x="14" y="1131"/>
                </a:cxn>
                <a:cxn ang="0">
                  <a:pos x="17" y="1131"/>
                </a:cxn>
                <a:cxn ang="0">
                  <a:pos x="19" y="1125"/>
                </a:cxn>
                <a:cxn ang="0">
                  <a:pos x="19" y="1115"/>
                </a:cxn>
                <a:cxn ang="0">
                  <a:pos x="20" y="1102"/>
                </a:cxn>
                <a:cxn ang="0">
                  <a:pos x="20" y="1102"/>
                </a:cxn>
              </a:cxnLst>
              <a:rect l="0" t="0" r="r" b="b"/>
              <a:pathLst>
                <a:path w="20" h="1131">
                  <a:moveTo>
                    <a:pt x="20" y="1102"/>
                  </a:moveTo>
                  <a:lnTo>
                    <a:pt x="20" y="1102"/>
                  </a:lnTo>
                  <a:lnTo>
                    <a:pt x="10" y="2"/>
                  </a:lnTo>
                  <a:lnTo>
                    <a:pt x="0" y="0"/>
                  </a:lnTo>
                  <a:lnTo>
                    <a:pt x="0" y="0"/>
                  </a:lnTo>
                  <a:lnTo>
                    <a:pt x="10" y="1104"/>
                  </a:lnTo>
                  <a:lnTo>
                    <a:pt x="10" y="1104"/>
                  </a:lnTo>
                  <a:lnTo>
                    <a:pt x="10" y="1115"/>
                  </a:lnTo>
                  <a:lnTo>
                    <a:pt x="12" y="1124"/>
                  </a:lnTo>
                  <a:lnTo>
                    <a:pt x="13" y="1130"/>
                  </a:lnTo>
                  <a:lnTo>
                    <a:pt x="14" y="1131"/>
                  </a:lnTo>
                  <a:lnTo>
                    <a:pt x="17" y="1131"/>
                  </a:lnTo>
                  <a:lnTo>
                    <a:pt x="19" y="1125"/>
                  </a:lnTo>
                  <a:lnTo>
                    <a:pt x="19" y="1115"/>
                  </a:lnTo>
                  <a:lnTo>
                    <a:pt x="20" y="1102"/>
                  </a:lnTo>
                  <a:lnTo>
                    <a:pt x="20" y="1102"/>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sp>
          <p:nvSpPr>
            <p:cNvPr id="40" name="Freeform 5"/>
            <p:cNvSpPr>
              <a:spLocks noEditPoints="1"/>
            </p:cNvSpPr>
            <p:nvPr/>
          </p:nvSpPr>
          <p:spPr bwMode="auto">
            <a:xfrm>
              <a:off x="598488" y="1649413"/>
              <a:ext cx="1123950" cy="2957512"/>
            </a:xfrm>
            <a:custGeom>
              <a:avLst/>
              <a:gdLst/>
              <a:ahLst/>
              <a:cxnLst>
                <a:cxn ang="0">
                  <a:pos x="705" y="313"/>
                </a:cxn>
                <a:cxn ang="0">
                  <a:pos x="691" y="244"/>
                </a:cxn>
                <a:cxn ang="0">
                  <a:pos x="624" y="126"/>
                </a:cxn>
                <a:cxn ang="0">
                  <a:pos x="520" y="40"/>
                </a:cxn>
                <a:cxn ang="0">
                  <a:pos x="422" y="6"/>
                </a:cxn>
                <a:cxn ang="0">
                  <a:pos x="351" y="0"/>
                </a:cxn>
                <a:cxn ang="0">
                  <a:pos x="296" y="4"/>
                </a:cxn>
                <a:cxn ang="0">
                  <a:pos x="212" y="29"/>
                </a:cxn>
                <a:cxn ang="0">
                  <a:pos x="101" y="105"/>
                </a:cxn>
                <a:cxn ang="0">
                  <a:pos x="26" y="218"/>
                </a:cxn>
                <a:cxn ang="0">
                  <a:pos x="3" y="303"/>
                </a:cxn>
                <a:cxn ang="0">
                  <a:pos x="0" y="357"/>
                </a:cxn>
                <a:cxn ang="0">
                  <a:pos x="20" y="469"/>
                </a:cxn>
                <a:cxn ang="0">
                  <a:pos x="72" y="568"/>
                </a:cxn>
                <a:cxn ang="0">
                  <a:pos x="152" y="644"/>
                </a:cxn>
                <a:cxn ang="0">
                  <a:pos x="251" y="692"/>
                </a:cxn>
                <a:cxn ang="0">
                  <a:pos x="264" y="1704"/>
                </a:cxn>
                <a:cxn ang="0">
                  <a:pos x="288" y="1768"/>
                </a:cxn>
                <a:cxn ang="0">
                  <a:pos x="342" y="1844"/>
                </a:cxn>
                <a:cxn ang="0">
                  <a:pos x="373" y="1863"/>
                </a:cxn>
                <a:cxn ang="0">
                  <a:pos x="394" y="1853"/>
                </a:cxn>
                <a:cxn ang="0">
                  <a:pos x="436" y="1807"/>
                </a:cxn>
                <a:cxn ang="0">
                  <a:pos x="465" y="1750"/>
                </a:cxn>
                <a:cxn ang="0">
                  <a:pos x="477" y="1687"/>
                </a:cxn>
                <a:cxn ang="0">
                  <a:pos x="475" y="1563"/>
                </a:cxn>
                <a:cxn ang="0">
                  <a:pos x="448" y="1534"/>
                </a:cxn>
                <a:cxn ang="0">
                  <a:pos x="435" y="1503"/>
                </a:cxn>
                <a:cxn ang="0">
                  <a:pos x="472" y="1447"/>
                </a:cxn>
                <a:cxn ang="0">
                  <a:pos x="474" y="1323"/>
                </a:cxn>
                <a:cxn ang="0">
                  <a:pos x="471" y="1074"/>
                </a:cxn>
                <a:cxn ang="0">
                  <a:pos x="468" y="770"/>
                </a:cxn>
                <a:cxn ang="0">
                  <a:pos x="496" y="757"/>
                </a:cxn>
                <a:cxn ang="0">
                  <a:pos x="509" y="726"/>
                </a:cxn>
                <a:cxn ang="0">
                  <a:pos x="503" y="711"/>
                </a:cxn>
                <a:cxn ang="0">
                  <a:pos x="474" y="695"/>
                </a:cxn>
                <a:cxn ang="0">
                  <a:pos x="455" y="693"/>
                </a:cxn>
                <a:cxn ang="0">
                  <a:pos x="556" y="643"/>
                </a:cxn>
                <a:cxn ang="0">
                  <a:pos x="637" y="566"/>
                </a:cxn>
                <a:cxn ang="0">
                  <a:pos x="689" y="465"/>
                </a:cxn>
                <a:cxn ang="0">
                  <a:pos x="708" y="349"/>
                </a:cxn>
                <a:cxn ang="0">
                  <a:pos x="360" y="114"/>
                </a:cxn>
                <a:cxn ang="0">
                  <a:pos x="413" y="139"/>
                </a:cxn>
                <a:cxn ang="0">
                  <a:pos x="439" y="192"/>
                </a:cxn>
                <a:cxn ang="0">
                  <a:pos x="438" y="218"/>
                </a:cxn>
                <a:cxn ang="0">
                  <a:pos x="402" y="273"/>
                </a:cxn>
                <a:cxn ang="0">
                  <a:pos x="354" y="289"/>
                </a:cxn>
                <a:cxn ang="0">
                  <a:pos x="319" y="282"/>
                </a:cxn>
                <a:cxn ang="0">
                  <a:pos x="273" y="235"/>
                </a:cxn>
                <a:cxn ang="0">
                  <a:pos x="266" y="202"/>
                </a:cxn>
                <a:cxn ang="0">
                  <a:pos x="280" y="153"/>
                </a:cxn>
                <a:cxn ang="0">
                  <a:pos x="334" y="117"/>
                </a:cxn>
              </a:cxnLst>
              <a:rect l="0" t="0" r="r" b="b"/>
              <a:pathLst>
                <a:path w="708" h="1863">
                  <a:moveTo>
                    <a:pt x="708" y="349"/>
                  </a:moveTo>
                  <a:lnTo>
                    <a:pt x="708" y="349"/>
                  </a:lnTo>
                  <a:lnTo>
                    <a:pt x="708" y="332"/>
                  </a:lnTo>
                  <a:lnTo>
                    <a:pt x="705" y="313"/>
                  </a:lnTo>
                  <a:lnTo>
                    <a:pt x="704" y="296"/>
                  </a:lnTo>
                  <a:lnTo>
                    <a:pt x="701" y="279"/>
                  </a:lnTo>
                  <a:lnTo>
                    <a:pt x="696" y="261"/>
                  </a:lnTo>
                  <a:lnTo>
                    <a:pt x="691" y="244"/>
                  </a:lnTo>
                  <a:lnTo>
                    <a:pt x="679" y="212"/>
                  </a:lnTo>
                  <a:lnTo>
                    <a:pt x="663" y="182"/>
                  </a:lnTo>
                  <a:lnTo>
                    <a:pt x="646" y="153"/>
                  </a:lnTo>
                  <a:lnTo>
                    <a:pt x="624" y="126"/>
                  </a:lnTo>
                  <a:lnTo>
                    <a:pt x="603" y="101"/>
                  </a:lnTo>
                  <a:lnTo>
                    <a:pt x="577" y="78"/>
                  </a:lnTo>
                  <a:lnTo>
                    <a:pt x="549" y="58"/>
                  </a:lnTo>
                  <a:lnTo>
                    <a:pt x="520" y="40"/>
                  </a:lnTo>
                  <a:lnTo>
                    <a:pt x="488" y="26"/>
                  </a:lnTo>
                  <a:lnTo>
                    <a:pt x="457" y="14"/>
                  </a:lnTo>
                  <a:lnTo>
                    <a:pt x="439" y="10"/>
                  </a:lnTo>
                  <a:lnTo>
                    <a:pt x="422" y="6"/>
                  </a:lnTo>
                  <a:lnTo>
                    <a:pt x="405" y="3"/>
                  </a:lnTo>
                  <a:lnTo>
                    <a:pt x="387" y="1"/>
                  </a:lnTo>
                  <a:lnTo>
                    <a:pt x="368" y="0"/>
                  </a:lnTo>
                  <a:lnTo>
                    <a:pt x="351" y="0"/>
                  </a:lnTo>
                  <a:lnTo>
                    <a:pt x="351" y="0"/>
                  </a:lnTo>
                  <a:lnTo>
                    <a:pt x="332" y="0"/>
                  </a:lnTo>
                  <a:lnTo>
                    <a:pt x="315" y="1"/>
                  </a:lnTo>
                  <a:lnTo>
                    <a:pt x="296" y="4"/>
                  </a:lnTo>
                  <a:lnTo>
                    <a:pt x="279" y="7"/>
                  </a:lnTo>
                  <a:lnTo>
                    <a:pt x="262" y="12"/>
                  </a:lnTo>
                  <a:lnTo>
                    <a:pt x="246" y="16"/>
                  </a:lnTo>
                  <a:lnTo>
                    <a:pt x="212" y="29"/>
                  </a:lnTo>
                  <a:lnTo>
                    <a:pt x="182" y="43"/>
                  </a:lnTo>
                  <a:lnTo>
                    <a:pt x="153" y="62"/>
                  </a:lnTo>
                  <a:lnTo>
                    <a:pt x="126" y="82"/>
                  </a:lnTo>
                  <a:lnTo>
                    <a:pt x="101" y="105"/>
                  </a:lnTo>
                  <a:lnTo>
                    <a:pt x="78" y="131"/>
                  </a:lnTo>
                  <a:lnTo>
                    <a:pt x="58" y="159"/>
                  </a:lnTo>
                  <a:lnTo>
                    <a:pt x="40" y="188"/>
                  </a:lnTo>
                  <a:lnTo>
                    <a:pt x="26" y="218"/>
                  </a:lnTo>
                  <a:lnTo>
                    <a:pt x="14" y="251"/>
                  </a:lnTo>
                  <a:lnTo>
                    <a:pt x="10" y="269"/>
                  </a:lnTo>
                  <a:lnTo>
                    <a:pt x="6" y="286"/>
                  </a:lnTo>
                  <a:lnTo>
                    <a:pt x="3" y="303"/>
                  </a:lnTo>
                  <a:lnTo>
                    <a:pt x="1" y="321"/>
                  </a:lnTo>
                  <a:lnTo>
                    <a:pt x="0" y="338"/>
                  </a:lnTo>
                  <a:lnTo>
                    <a:pt x="0" y="357"/>
                  </a:lnTo>
                  <a:lnTo>
                    <a:pt x="0" y="357"/>
                  </a:lnTo>
                  <a:lnTo>
                    <a:pt x="1" y="386"/>
                  </a:lnTo>
                  <a:lnTo>
                    <a:pt x="6" y="414"/>
                  </a:lnTo>
                  <a:lnTo>
                    <a:pt x="12" y="443"/>
                  </a:lnTo>
                  <a:lnTo>
                    <a:pt x="20" y="469"/>
                  </a:lnTo>
                  <a:lnTo>
                    <a:pt x="30" y="497"/>
                  </a:lnTo>
                  <a:lnTo>
                    <a:pt x="42" y="521"/>
                  </a:lnTo>
                  <a:lnTo>
                    <a:pt x="56" y="544"/>
                  </a:lnTo>
                  <a:lnTo>
                    <a:pt x="72" y="568"/>
                  </a:lnTo>
                  <a:lnTo>
                    <a:pt x="90" y="589"/>
                  </a:lnTo>
                  <a:lnTo>
                    <a:pt x="108" y="609"/>
                  </a:lnTo>
                  <a:lnTo>
                    <a:pt x="130" y="627"/>
                  </a:lnTo>
                  <a:lnTo>
                    <a:pt x="152" y="644"/>
                  </a:lnTo>
                  <a:lnTo>
                    <a:pt x="175" y="659"/>
                  </a:lnTo>
                  <a:lnTo>
                    <a:pt x="199" y="672"/>
                  </a:lnTo>
                  <a:lnTo>
                    <a:pt x="225" y="683"/>
                  </a:lnTo>
                  <a:lnTo>
                    <a:pt x="251" y="692"/>
                  </a:lnTo>
                  <a:lnTo>
                    <a:pt x="260" y="1675"/>
                  </a:lnTo>
                  <a:lnTo>
                    <a:pt x="260" y="1675"/>
                  </a:lnTo>
                  <a:lnTo>
                    <a:pt x="262" y="1690"/>
                  </a:lnTo>
                  <a:lnTo>
                    <a:pt x="264" y="1704"/>
                  </a:lnTo>
                  <a:lnTo>
                    <a:pt x="269" y="1720"/>
                  </a:lnTo>
                  <a:lnTo>
                    <a:pt x="275" y="1736"/>
                  </a:lnTo>
                  <a:lnTo>
                    <a:pt x="280" y="1752"/>
                  </a:lnTo>
                  <a:lnTo>
                    <a:pt x="288" y="1768"/>
                  </a:lnTo>
                  <a:lnTo>
                    <a:pt x="305" y="1797"/>
                  </a:lnTo>
                  <a:lnTo>
                    <a:pt x="324" y="1823"/>
                  </a:lnTo>
                  <a:lnTo>
                    <a:pt x="332" y="1834"/>
                  </a:lnTo>
                  <a:lnTo>
                    <a:pt x="342" y="1844"/>
                  </a:lnTo>
                  <a:lnTo>
                    <a:pt x="351" y="1851"/>
                  </a:lnTo>
                  <a:lnTo>
                    <a:pt x="358" y="1857"/>
                  </a:lnTo>
                  <a:lnTo>
                    <a:pt x="367" y="1862"/>
                  </a:lnTo>
                  <a:lnTo>
                    <a:pt x="373" y="1863"/>
                  </a:lnTo>
                  <a:lnTo>
                    <a:pt x="373" y="1863"/>
                  </a:lnTo>
                  <a:lnTo>
                    <a:pt x="380" y="1862"/>
                  </a:lnTo>
                  <a:lnTo>
                    <a:pt x="387" y="1859"/>
                  </a:lnTo>
                  <a:lnTo>
                    <a:pt x="394" y="1853"/>
                  </a:lnTo>
                  <a:lnTo>
                    <a:pt x="403" y="1847"/>
                  </a:lnTo>
                  <a:lnTo>
                    <a:pt x="412" y="1838"/>
                  </a:lnTo>
                  <a:lnTo>
                    <a:pt x="420" y="1828"/>
                  </a:lnTo>
                  <a:lnTo>
                    <a:pt x="436" y="1807"/>
                  </a:lnTo>
                  <a:lnTo>
                    <a:pt x="445" y="1794"/>
                  </a:lnTo>
                  <a:lnTo>
                    <a:pt x="452" y="1779"/>
                  </a:lnTo>
                  <a:lnTo>
                    <a:pt x="459" y="1765"/>
                  </a:lnTo>
                  <a:lnTo>
                    <a:pt x="465" y="1750"/>
                  </a:lnTo>
                  <a:lnTo>
                    <a:pt x="470" y="1734"/>
                  </a:lnTo>
                  <a:lnTo>
                    <a:pt x="474" y="1719"/>
                  </a:lnTo>
                  <a:lnTo>
                    <a:pt x="475" y="1703"/>
                  </a:lnTo>
                  <a:lnTo>
                    <a:pt x="477" y="1687"/>
                  </a:lnTo>
                  <a:lnTo>
                    <a:pt x="431" y="1645"/>
                  </a:lnTo>
                  <a:lnTo>
                    <a:pt x="477" y="1620"/>
                  </a:lnTo>
                  <a:lnTo>
                    <a:pt x="444" y="1587"/>
                  </a:lnTo>
                  <a:lnTo>
                    <a:pt x="475" y="1563"/>
                  </a:lnTo>
                  <a:lnTo>
                    <a:pt x="475" y="1563"/>
                  </a:lnTo>
                  <a:lnTo>
                    <a:pt x="470" y="1557"/>
                  </a:lnTo>
                  <a:lnTo>
                    <a:pt x="455" y="1542"/>
                  </a:lnTo>
                  <a:lnTo>
                    <a:pt x="448" y="1534"/>
                  </a:lnTo>
                  <a:lnTo>
                    <a:pt x="442" y="1524"/>
                  </a:lnTo>
                  <a:lnTo>
                    <a:pt x="436" y="1514"/>
                  </a:lnTo>
                  <a:lnTo>
                    <a:pt x="435" y="1503"/>
                  </a:lnTo>
                  <a:lnTo>
                    <a:pt x="435" y="1503"/>
                  </a:lnTo>
                  <a:lnTo>
                    <a:pt x="436" y="1498"/>
                  </a:lnTo>
                  <a:lnTo>
                    <a:pt x="441" y="1489"/>
                  </a:lnTo>
                  <a:lnTo>
                    <a:pt x="454" y="1470"/>
                  </a:lnTo>
                  <a:lnTo>
                    <a:pt x="472" y="1447"/>
                  </a:lnTo>
                  <a:lnTo>
                    <a:pt x="472" y="1447"/>
                  </a:lnTo>
                  <a:lnTo>
                    <a:pt x="474" y="1418"/>
                  </a:lnTo>
                  <a:lnTo>
                    <a:pt x="431" y="1359"/>
                  </a:lnTo>
                  <a:lnTo>
                    <a:pt x="474" y="1323"/>
                  </a:lnTo>
                  <a:lnTo>
                    <a:pt x="472" y="1261"/>
                  </a:lnTo>
                  <a:lnTo>
                    <a:pt x="438" y="1226"/>
                  </a:lnTo>
                  <a:lnTo>
                    <a:pt x="472" y="1194"/>
                  </a:lnTo>
                  <a:lnTo>
                    <a:pt x="471" y="1074"/>
                  </a:lnTo>
                  <a:lnTo>
                    <a:pt x="442" y="1041"/>
                  </a:lnTo>
                  <a:lnTo>
                    <a:pt x="471" y="1008"/>
                  </a:lnTo>
                  <a:lnTo>
                    <a:pt x="468" y="770"/>
                  </a:lnTo>
                  <a:lnTo>
                    <a:pt x="468" y="770"/>
                  </a:lnTo>
                  <a:lnTo>
                    <a:pt x="475" y="768"/>
                  </a:lnTo>
                  <a:lnTo>
                    <a:pt x="481" y="765"/>
                  </a:lnTo>
                  <a:lnTo>
                    <a:pt x="488" y="761"/>
                  </a:lnTo>
                  <a:lnTo>
                    <a:pt x="496" y="757"/>
                  </a:lnTo>
                  <a:lnTo>
                    <a:pt x="503" y="748"/>
                  </a:lnTo>
                  <a:lnTo>
                    <a:pt x="507" y="739"/>
                  </a:lnTo>
                  <a:lnTo>
                    <a:pt x="507" y="734"/>
                  </a:lnTo>
                  <a:lnTo>
                    <a:pt x="509" y="726"/>
                  </a:lnTo>
                  <a:lnTo>
                    <a:pt x="509" y="726"/>
                  </a:lnTo>
                  <a:lnTo>
                    <a:pt x="507" y="721"/>
                  </a:lnTo>
                  <a:lnTo>
                    <a:pt x="506" y="715"/>
                  </a:lnTo>
                  <a:lnTo>
                    <a:pt x="503" y="711"/>
                  </a:lnTo>
                  <a:lnTo>
                    <a:pt x="500" y="706"/>
                  </a:lnTo>
                  <a:lnTo>
                    <a:pt x="493" y="700"/>
                  </a:lnTo>
                  <a:lnTo>
                    <a:pt x="484" y="696"/>
                  </a:lnTo>
                  <a:lnTo>
                    <a:pt x="474" y="695"/>
                  </a:lnTo>
                  <a:lnTo>
                    <a:pt x="467" y="693"/>
                  </a:lnTo>
                  <a:lnTo>
                    <a:pt x="459" y="693"/>
                  </a:lnTo>
                  <a:lnTo>
                    <a:pt x="455" y="693"/>
                  </a:lnTo>
                  <a:lnTo>
                    <a:pt x="455" y="693"/>
                  </a:lnTo>
                  <a:lnTo>
                    <a:pt x="481" y="683"/>
                  </a:lnTo>
                  <a:lnTo>
                    <a:pt x="507" y="672"/>
                  </a:lnTo>
                  <a:lnTo>
                    <a:pt x="533" y="659"/>
                  </a:lnTo>
                  <a:lnTo>
                    <a:pt x="556" y="643"/>
                  </a:lnTo>
                  <a:lnTo>
                    <a:pt x="579" y="627"/>
                  </a:lnTo>
                  <a:lnTo>
                    <a:pt x="600" y="608"/>
                  </a:lnTo>
                  <a:lnTo>
                    <a:pt x="620" y="588"/>
                  </a:lnTo>
                  <a:lnTo>
                    <a:pt x="637" y="566"/>
                  </a:lnTo>
                  <a:lnTo>
                    <a:pt x="653" y="543"/>
                  </a:lnTo>
                  <a:lnTo>
                    <a:pt x="668" y="518"/>
                  </a:lnTo>
                  <a:lnTo>
                    <a:pt x="679" y="492"/>
                  </a:lnTo>
                  <a:lnTo>
                    <a:pt x="689" y="465"/>
                  </a:lnTo>
                  <a:lnTo>
                    <a:pt x="698" y="438"/>
                  </a:lnTo>
                  <a:lnTo>
                    <a:pt x="704" y="409"/>
                  </a:lnTo>
                  <a:lnTo>
                    <a:pt x="707" y="380"/>
                  </a:lnTo>
                  <a:lnTo>
                    <a:pt x="708" y="349"/>
                  </a:lnTo>
                  <a:lnTo>
                    <a:pt x="708" y="349"/>
                  </a:lnTo>
                  <a:close/>
                  <a:moveTo>
                    <a:pt x="351" y="114"/>
                  </a:moveTo>
                  <a:lnTo>
                    <a:pt x="351" y="114"/>
                  </a:lnTo>
                  <a:lnTo>
                    <a:pt x="360" y="114"/>
                  </a:lnTo>
                  <a:lnTo>
                    <a:pt x="368" y="116"/>
                  </a:lnTo>
                  <a:lnTo>
                    <a:pt x="386" y="121"/>
                  </a:lnTo>
                  <a:lnTo>
                    <a:pt x="400" y="129"/>
                  </a:lnTo>
                  <a:lnTo>
                    <a:pt x="413" y="139"/>
                  </a:lnTo>
                  <a:lnTo>
                    <a:pt x="425" y="152"/>
                  </a:lnTo>
                  <a:lnTo>
                    <a:pt x="432" y="166"/>
                  </a:lnTo>
                  <a:lnTo>
                    <a:pt x="438" y="183"/>
                  </a:lnTo>
                  <a:lnTo>
                    <a:pt x="439" y="192"/>
                  </a:lnTo>
                  <a:lnTo>
                    <a:pt x="439" y="201"/>
                  </a:lnTo>
                  <a:lnTo>
                    <a:pt x="439" y="201"/>
                  </a:lnTo>
                  <a:lnTo>
                    <a:pt x="439" y="209"/>
                  </a:lnTo>
                  <a:lnTo>
                    <a:pt x="438" y="218"/>
                  </a:lnTo>
                  <a:lnTo>
                    <a:pt x="433" y="234"/>
                  </a:lnTo>
                  <a:lnTo>
                    <a:pt x="425" y="250"/>
                  </a:lnTo>
                  <a:lnTo>
                    <a:pt x="415" y="261"/>
                  </a:lnTo>
                  <a:lnTo>
                    <a:pt x="402" y="273"/>
                  </a:lnTo>
                  <a:lnTo>
                    <a:pt x="387" y="282"/>
                  </a:lnTo>
                  <a:lnTo>
                    <a:pt x="371" y="286"/>
                  </a:lnTo>
                  <a:lnTo>
                    <a:pt x="363" y="287"/>
                  </a:lnTo>
                  <a:lnTo>
                    <a:pt x="354" y="289"/>
                  </a:lnTo>
                  <a:lnTo>
                    <a:pt x="354" y="289"/>
                  </a:lnTo>
                  <a:lnTo>
                    <a:pt x="344" y="287"/>
                  </a:lnTo>
                  <a:lnTo>
                    <a:pt x="335" y="286"/>
                  </a:lnTo>
                  <a:lnTo>
                    <a:pt x="319" y="282"/>
                  </a:lnTo>
                  <a:lnTo>
                    <a:pt x="305" y="274"/>
                  </a:lnTo>
                  <a:lnTo>
                    <a:pt x="292" y="263"/>
                  </a:lnTo>
                  <a:lnTo>
                    <a:pt x="280" y="250"/>
                  </a:lnTo>
                  <a:lnTo>
                    <a:pt x="273" y="235"/>
                  </a:lnTo>
                  <a:lnTo>
                    <a:pt x="267" y="220"/>
                  </a:lnTo>
                  <a:lnTo>
                    <a:pt x="266" y="211"/>
                  </a:lnTo>
                  <a:lnTo>
                    <a:pt x="266" y="202"/>
                  </a:lnTo>
                  <a:lnTo>
                    <a:pt x="266" y="202"/>
                  </a:lnTo>
                  <a:lnTo>
                    <a:pt x="266" y="194"/>
                  </a:lnTo>
                  <a:lnTo>
                    <a:pt x="267" y="185"/>
                  </a:lnTo>
                  <a:lnTo>
                    <a:pt x="272" y="168"/>
                  </a:lnTo>
                  <a:lnTo>
                    <a:pt x="280" y="153"/>
                  </a:lnTo>
                  <a:lnTo>
                    <a:pt x="290" y="140"/>
                  </a:lnTo>
                  <a:lnTo>
                    <a:pt x="303" y="130"/>
                  </a:lnTo>
                  <a:lnTo>
                    <a:pt x="318" y="121"/>
                  </a:lnTo>
                  <a:lnTo>
                    <a:pt x="334" y="117"/>
                  </a:lnTo>
                  <a:lnTo>
                    <a:pt x="342" y="116"/>
                  </a:lnTo>
                  <a:lnTo>
                    <a:pt x="351" y="114"/>
                  </a:lnTo>
                  <a:lnTo>
                    <a:pt x="351" y="114"/>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ar-SA" sz="1800" b="0" i="0" u="none" strike="noStrike" kern="0" cap="none" spc="0" normalizeH="0" baseline="0" noProof="0">
                <a:ln>
                  <a:noFill/>
                </a:ln>
                <a:solidFill>
                  <a:sysClr val="windowText" lastClr="000000"/>
                </a:solidFill>
                <a:effectLst/>
                <a:uLnTx/>
                <a:uFillTx/>
              </a:endParaRPr>
            </a:p>
          </p:txBody>
        </p:sp>
      </p:grpSp>
      <p:sp>
        <p:nvSpPr>
          <p:cNvPr id="41" name="矩形 1"/>
          <p:cNvSpPr>
            <a:spLocks noChangeArrowheads="1"/>
          </p:cNvSpPr>
          <p:nvPr/>
        </p:nvSpPr>
        <p:spPr bwMode="auto">
          <a:xfrm>
            <a:off x="4286248" y="2106170"/>
            <a:ext cx="48577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smtClean="0">
                <a:latin typeface="微软雅黑" panose="020B0503020204020204" pitchFamily="34" charset="-122"/>
                <a:ea typeface="微软雅黑" panose="020B0503020204020204" pitchFamily="34" charset="-122"/>
              </a:rPr>
              <a:t>企业负责人是安全生产主体责任的推行者、执行者</a:t>
            </a:r>
            <a:r>
              <a:rPr lang="zh-CN" altLang="en-US" sz="1400" kern="0" dirty="0" smtClean="0">
                <a:latin typeface="微软雅黑" panose="020B0503020204020204" pitchFamily="34" charset="-122"/>
                <a:ea typeface="微软雅黑" panose="020B0503020204020204" pitchFamily="34" charset="-122"/>
              </a:rPr>
              <a:t>。</a:t>
            </a:r>
            <a:endParaRPr lang="zh-CN" altLang="en-US" sz="1400" kern="0" dirty="0">
              <a:latin typeface="微软雅黑" panose="020B0503020204020204" pitchFamily="34" charset="-122"/>
              <a:ea typeface="微软雅黑" panose="020B0503020204020204" pitchFamily="34" charset="-122"/>
            </a:endParaRPr>
          </a:p>
        </p:txBody>
      </p:sp>
      <p:sp>
        <p:nvSpPr>
          <p:cNvPr id="42" name="矩形 1"/>
          <p:cNvSpPr>
            <a:spLocks noChangeArrowheads="1"/>
          </p:cNvSpPr>
          <p:nvPr/>
        </p:nvSpPr>
        <p:spPr bwMode="auto">
          <a:xfrm>
            <a:off x="4071934" y="2566090"/>
            <a:ext cx="49292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smtClean="0">
                <a:latin typeface="微软雅黑" panose="020B0503020204020204" pitchFamily="34" charset="-122"/>
                <a:ea typeface="微软雅黑" panose="020B0503020204020204" pitchFamily="34" charset="-122"/>
              </a:rPr>
              <a:t>企业负责人必须牢固树立“安全才能发展，发展必须安全，科学发展、安全发展”的理念，摆正投资、进度、质量、效益、安全的关系，加强自律。</a:t>
            </a:r>
            <a:endParaRPr lang="zh-CN" altLang="en-US" sz="1600" kern="0" dirty="0">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3395436" y="3441256"/>
            <a:ext cx="5143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600" kern="0" dirty="0" smtClean="0">
                <a:latin typeface="微软雅黑" panose="020B0503020204020204" pitchFamily="34" charset="-122"/>
                <a:ea typeface="微软雅黑" panose="020B0503020204020204" pitchFamily="34" charset="-122"/>
              </a:rPr>
              <a:t>企业负责人必须对本单位安全生产和职业健康工作负全面责任，必须保证安全生产条件到位，安全才能生产，生产必须安全，成为安全生产的缔造者、执行者。</a:t>
            </a:r>
            <a:endParaRPr lang="zh-CN" altLang="en-US" sz="1600" kern="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100"/>
                            </p:stCondLst>
                            <p:childTnLst>
                              <p:par>
                                <p:cTn id="13" presetID="2" presetClass="entr" presetSubtype="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750" fill="hold"/>
                                        <p:tgtEl>
                                          <p:spTgt spid="36"/>
                                        </p:tgtEl>
                                        <p:attrNameLst>
                                          <p:attrName>ppt_x</p:attrName>
                                        </p:attrNameLst>
                                      </p:cBhvr>
                                      <p:tavLst>
                                        <p:tav tm="0">
                                          <p:val>
                                            <p:strVal val="0-#ppt_w/2"/>
                                          </p:val>
                                        </p:tav>
                                        <p:tav tm="100000">
                                          <p:val>
                                            <p:strVal val="#ppt_x"/>
                                          </p:val>
                                        </p:tav>
                                      </p:tavLst>
                                    </p:anim>
                                    <p:anim calcmode="lin" valueType="num">
                                      <p:cBhvr additive="base">
                                        <p:cTn id="16" dur="75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26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3100"/>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 presetClass="entr" presetSubtype="2" fill="hold" grpId="0" nodeType="withEffect">
                                  <p:stCondLst>
                                    <p:cond delay="3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300" fill="hold"/>
                                        <p:tgtEl>
                                          <p:spTgt spid="41"/>
                                        </p:tgtEl>
                                        <p:attrNameLst>
                                          <p:attrName>ppt_x</p:attrName>
                                        </p:attrNameLst>
                                      </p:cBhvr>
                                      <p:tavLst>
                                        <p:tav tm="0">
                                          <p:val>
                                            <p:strVal val="1+#ppt_w/2"/>
                                          </p:val>
                                        </p:tav>
                                        <p:tav tm="100000">
                                          <p:val>
                                            <p:strVal val="#ppt_x"/>
                                          </p:val>
                                        </p:tav>
                                      </p:tavLst>
                                    </p:anim>
                                    <p:anim calcmode="lin" valueType="num">
                                      <p:cBhvr additive="base">
                                        <p:cTn id="32" dur="3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2"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300" fill="hold"/>
                                        <p:tgtEl>
                                          <p:spTgt spid="42"/>
                                        </p:tgtEl>
                                        <p:attrNameLst>
                                          <p:attrName>ppt_x</p:attrName>
                                        </p:attrNameLst>
                                      </p:cBhvr>
                                      <p:tavLst>
                                        <p:tav tm="0">
                                          <p:val>
                                            <p:strVal val="1+#ppt_w/2"/>
                                          </p:val>
                                        </p:tav>
                                        <p:tav tm="100000">
                                          <p:val>
                                            <p:strVal val="#ppt_x"/>
                                          </p:val>
                                        </p:tav>
                                      </p:tavLst>
                                    </p:anim>
                                    <p:anim calcmode="lin" valueType="num">
                                      <p:cBhvr additive="base">
                                        <p:cTn id="37" dur="300" fill="hold"/>
                                        <p:tgtEl>
                                          <p:spTgt spid="42"/>
                                        </p:tgtEl>
                                        <p:attrNameLst>
                                          <p:attrName>ppt_y</p:attrName>
                                        </p:attrNameLst>
                                      </p:cBhvr>
                                      <p:tavLst>
                                        <p:tav tm="0">
                                          <p:val>
                                            <p:strVal val="#ppt_y"/>
                                          </p:val>
                                        </p:tav>
                                        <p:tav tm="100000">
                                          <p:val>
                                            <p:strVal val="#ppt_y"/>
                                          </p:val>
                                        </p:tav>
                                      </p:tavLst>
                                    </p:anim>
                                  </p:childTnLst>
                                </p:cTn>
                              </p:par>
                            </p:childTnLst>
                          </p:cTn>
                        </p:par>
                        <p:par>
                          <p:cTn id="38" fill="hold">
                            <p:stCondLst>
                              <p:cond delay="4100"/>
                            </p:stCondLst>
                            <p:childTnLst>
                              <p:par>
                                <p:cTn id="39" presetID="2" presetClass="entr" presetSubtype="2"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300" fill="hold"/>
                                        <p:tgtEl>
                                          <p:spTgt spid="43"/>
                                        </p:tgtEl>
                                        <p:attrNameLst>
                                          <p:attrName>ppt_x</p:attrName>
                                        </p:attrNameLst>
                                      </p:cBhvr>
                                      <p:tavLst>
                                        <p:tav tm="0">
                                          <p:val>
                                            <p:strVal val="1+#ppt_w/2"/>
                                          </p:val>
                                        </p:tav>
                                        <p:tav tm="100000">
                                          <p:val>
                                            <p:strVal val="#ppt_x"/>
                                          </p:val>
                                        </p:tav>
                                      </p:tavLst>
                                    </p:anim>
                                    <p:anim calcmode="lin" valueType="num">
                                      <p:cBhvr additive="base">
                                        <p:cTn id="42"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1" grpId="0"/>
      <p:bldP spid="42"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503214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强化企业自主治理，遵守”五落实五到位“规定</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9" name="五边形 8"/>
          <p:cNvSpPr/>
          <p:nvPr/>
        </p:nvSpPr>
        <p:spPr>
          <a:xfrm rot="16200000">
            <a:off x="1183994" y="1025607"/>
            <a:ext cx="324039" cy="1692188"/>
          </a:xfrm>
          <a:prstGeom prst="homePlate">
            <a:avLst>
              <a:gd name="adj" fmla="val 3653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边形 9"/>
          <p:cNvSpPr/>
          <p:nvPr/>
        </p:nvSpPr>
        <p:spPr>
          <a:xfrm rot="5400000">
            <a:off x="1183994" y="3034634"/>
            <a:ext cx="324039" cy="1692188"/>
          </a:xfrm>
          <a:prstGeom prst="homePlate">
            <a:avLst>
              <a:gd name="adj" fmla="val 3653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919" y="2098527"/>
            <a:ext cx="1692189" cy="276220"/>
            <a:chOff x="1439653" y="1561357"/>
            <a:chExt cx="1692189" cy="306912"/>
          </a:xfrm>
        </p:grpSpPr>
        <p:sp>
          <p:nvSpPr>
            <p:cNvPr id="12" name="矩形 11"/>
            <p:cNvSpPr/>
            <p:nvPr/>
          </p:nvSpPr>
          <p:spPr>
            <a:xfrm>
              <a:off x="1439653" y="1561357"/>
              <a:ext cx="1692189" cy="288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475656" y="1564695"/>
              <a:ext cx="1641520" cy="303574"/>
            </a:xfrm>
            <a:prstGeom prst="rect">
              <a:avLst/>
            </a:prstGeom>
          </p:spPr>
          <p:txBody>
            <a:bodyPr wrap="square">
              <a:spAutoFit/>
            </a:bodyPr>
            <a:lstStyle/>
            <a:p>
              <a:pPr algn="just">
                <a:lnSpc>
                  <a:spcPts val="15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99919" y="2424350"/>
            <a:ext cx="1692189" cy="276220"/>
            <a:chOff x="1439653" y="1561357"/>
            <a:chExt cx="1692189" cy="306912"/>
          </a:xfrm>
        </p:grpSpPr>
        <p:sp>
          <p:nvSpPr>
            <p:cNvPr id="16" name="矩形 15"/>
            <p:cNvSpPr/>
            <p:nvPr/>
          </p:nvSpPr>
          <p:spPr>
            <a:xfrm>
              <a:off x="1439653" y="1561357"/>
              <a:ext cx="1692189" cy="288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475656" y="1564695"/>
              <a:ext cx="1641520" cy="303574"/>
            </a:xfrm>
            <a:prstGeom prst="rect">
              <a:avLst/>
            </a:prstGeom>
          </p:spPr>
          <p:txBody>
            <a:bodyPr wrap="square">
              <a:spAutoFit/>
            </a:bodyPr>
            <a:lstStyle/>
            <a:p>
              <a:pPr algn="just">
                <a:lnSpc>
                  <a:spcPts val="15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9919" y="2750174"/>
            <a:ext cx="1692189" cy="276220"/>
            <a:chOff x="1439653" y="1561357"/>
            <a:chExt cx="1692189" cy="306912"/>
          </a:xfrm>
        </p:grpSpPr>
        <p:sp>
          <p:nvSpPr>
            <p:cNvPr id="22" name="矩形 21"/>
            <p:cNvSpPr/>
            <p:nvPr/>
          </p:nvSpPr>
          <p:spPr>
            <a:xfrm>
              <a:off x="1439653" y="1561357"/>
              <a:ext cx="1692189" cy="288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475656" y="1564695"/>
              <a:ext cx="1641520" cy="303574"/>
            </a:xfrm>
            <a:prstGeom prst="rect">
              <a:avLst/>
            </a:prstGeom>
          </p:spPr>
          <p:txBody>
            <a:bodyPr wrap="square">
              <a:spAutoFit/>
            </a:bodyPr>
            <a:lstStyle/>
            <a:p>
              <a:pPr algn="just">
                <a:lnSpc>
                  <a:spcPts val="15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9919" y="3075997"/>
            <a:ext cx="1692189" cy="276220"/>
            <a:chOff x="1439653" y="1561357"/>
            <a:chExt cx="1692189" cy="306912"/>
          </a:xfrm>
        </p:grpSpPr>
        <p:sp>
          <p:nvSpPr>
            <p:cNvPr id="28" name="矩形 27"/>
            <p:cNvSpPr/>
            <p:nvPr/>
          </p:nvSpPr>
          <p:spPr>
            <a:xfrm>
              <a:off x="1439653" y="1561357"/>
              <a:ext cx="1692189" cy="288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5656" y="1564695"/>
              <a:ext cx="1641520" cy="303574"/>
            </a:xfrm>
            <a:prstGeom prst="rect">
              <a:avLst/>
            </a:prstGeom>
          </p:spPr>
          <p:txBody>
            <a:bodyPr wrap="square">
              <a:spAutoFit/>
            </a:bodyPr>
            <a:lstStyle/>
            <a:p>
              <a:pPr algn="just">
                <a:lnSpc>
                  <a:spcPts val="15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99919" y="3401820"/>
            <a:ext cx="1692189" cy="276220"/>
            <a:chOff x="1439653" y="1561357"/>
            <a:chExt cx="1692189" cy="306912"/>
          </a:xfrm>
        </p:grpSpPr>
        <p:sp>
          <p:nvSpPr>
            <p:cNvPr id="31" name="矩形 30"/>
            <p:cNvSpPr/>
            <p:nvPr/>
          </p:nvSpPr>
          <p:spPr>
            <a:xfrm>
              <a:off x="1439653" y="1561357"/>
              <a:ext cx="1692189" cy="288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475656" y="1564695"/>
              <a:ext cx="1641520" cy="303574"/>
            </a:xfrm>
            <a:prstGeom prst="rect">
              <a:avLst/>
            </a:prstGeom>
          </p:spPr>
          <p:txBody>
            <a:bodyPr wrap="square">
              <a:spAutoFit/>
            </a:bodyPr>
            <a:lstStyle/>
            <a:p>
              <a:pPr algn="just">
                <a:lnSpc>
                  <a:spcPts val="15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255722" y="1101942"/>
            <a:ext cx="5173930" cy="641716"/>
            <a:chOff x="3995936" y="1029934"/>
            <a:chExt cx="3816424" cy="641716"/>
          </a:xfrm>
        </p:grpSpPr>
        <p:sp>
          <p:nvSpPr>
            <p:cNvPr id="34" name="矩形 33"/>
            <p:cNvSpPr/>
            <p:nvPr/>
          </p:nvSpPr>
          <p:spPr>
            <a:xfrm>
              <a:off x="3995936" y="1029934"/>
              <a:ext cx="3816424" cy="641716"/>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nvSpPr>
          <p:spPr>
            <a:xfrm>
              <a:off x="4071147" y="1106902"/>
              <a:ext cx="3666002"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必须落实“党政同责”要求，董事长、党组织书记、总经理对本企业安全生产工作共同承担领导责任。</a:t>
              </a:r>
              <a:endParaRPr lang="zh-CN" altLang="en-US" sz="14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255722" y="1831023"/>
            <a:ext cx="5173930" cy="641716"/>
            <a:chOff x="3995936" y="1759015"/>
            <a:chExt cx="3816424" cy="641716"/>
          </a:xfrm>
        </p:grpSpPr>
        <p:sp>
          <p:nvSpPr>
            <p:cNvPr id="37" name="矩形 36"/>
            <p:cNvSpPr/>
            <p:nvPr/>
          </p:nvSpPr>
          <p:spPr>
            <a:xfrm>
              <a:off x="3995936" y="1759015"/>
              <a:ext cx="3816424" cy="641716"/>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矩形 37"/>
            <p:cNvSpPr/>
            <p:nvPr/>
          </p:nvSpPr>
          <p:spPr>
            <a:xfrm>
              <a:off x="4071147" y="1826982"/>
              <a:ext cx="3666002"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必须落实安全生产“一岗双责”，所有领导班子成员对分管范围内安全生产工作承担相应职责。</a:t>
              </a:r>
              <a:endParaRPr lang="zh-CN" altLang="en-US" sz="14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255722" y="2558932"/>
            <a:ext cx="5245368" cy="641716"/>
            <a:chOff x="3995936" y="2486924"/>
            <a:chExt cx="3816424" cy="641716"/>
          </a:xfrm>
        </p:grpSpPr>
        <p:sp>
          <p:nvSpPr>
            <p:cNvPr id="40" name="矩形 39"/>
            <p:cNvSpPr/>
            <p:nvPr/>
          </p:nvSpPr>
          <p:spPr>
            <a:xfrm>
              <a:off x="3995936" y="2486924"/>
              <a:ext cx="3816424" cy="641716"/>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矩形 40"/>
            <p:cNvSpPr/>
            <p:nvPr/>
          </p:nvSpPr>
          <p:spPr>
            <a:xfrm>
              <a:off x="4071147" y="2569128"/>
              <a:ext cx="3666002"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必须落实安全生产组织领导机构，成立安全生产委员会，由董事长或总经理担任主任。</a:t>
              </a:r>
              <a:endParaRPr lang="zh-CN" altLang="en-US" sz="1400"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55722" y="3289185"/>
            <a:ext cx="5173930" cy="641716"/>
            <a:chOff x="3995936" y="3217177"/>
            <a:chExt cx="3816424" cy="641716"/>
          </a:xfrm>
        </p:grpSpPr>
        <p:sp>
          <p:nvSpPr>
            <p:cNvPr id="43" name="矩形 42"/>
            <p:cNvSpPr/>
            <p:nvPr/>
          </p:nvSpPr>
          <p:spPr>
            <a:xfrm>
              <a:off x="3995936" y="3217177"/>
              <a:ext cx="3816424" cy="641716"/>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4" name="矩形 43"/>
            <p:cNvSpPr/>
            <p:nvPr/>
          </p:nvSpPr>
          <p:spPr>
            <a:xfrm>
              <a:off x="4071147" y="3289208"/>
              <a:ext cx="3666002"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必须落实安全管理力量，依法设置安全生产管理机构，配齐配强注册安全工程师等专业安全管理人员。</a:t>
              </a:r>
              <a:endParaRPr lang="zh-CN" altLang="en-US" sz="1400"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255722" y="4018266"/>
            <a:ext cx="5245368" cy="641716"/>
            <a:chOff x="3995936" y="3946258"/>
            <a:chExt cx="3816424" cy="641716"/>
          </a:xfrm>
        </p:grpSpPr>
        <p:sp>
          <p:nvSpPr>
            <p:cNvPr id="46" name="矩形 45"/>
            <p:cNvSpPr/>
            <p:nvPr/>
          </p:nvSpPr>
          <p:spPr>
            <a:xfrm>
              <a:off x="3995936" y="3946258"/>
              <a:ext cx="3816424" cy="641716"/>
            </a:xfrm>
            <a:prstGeom prst="rect">
              <a:avLst/>
            </a:prstGeom>
            <a:noFill/>
            <a:ln w="127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7" name="矩形 46"/>
            <p:cNvSpPr/>
            <p:nvPr/>
          </p:nvSpPr>
          <p:spPr>
            <a:xfrm>
              <a:off x="4071147" y="4009288"/>
              <a:ext cx="3666002"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必须落实安全生产报告制度，定期向董事会、业绩考核部门报告安全生产情况，并向社会公示。</a:t>
              </a:r>
              <a:endParaRPr lang="zh-CN" altLang="en-US" sz="1400" dirty="0">
                <a:latin typeface="微软雅黑" panose="020B0503020204020204" pitchFamily="34" charset="-122"/>
                <a:ea typeface="微软雅黑" panose="020B0503020204020204" pitchFamily="34" charset="-122"/>
              </a:endParaRPr>
            </a:p>
          </p:txBody>
        </p:sp>
      </p:grpSp>
      <p:cxnSp>
        <p:nvCxnSpPr>
          <p:cNvPr id="76" name="直接连接符 75"/>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42" presetClass="path" presetSubtype="0" fill="hold" grpId="0" nodeType="withEffect">
                                  <p:stCondLst>
                                    <p:cond delay="0"/>
                                  </p:stCondLst>
                                  <p:childTnLst>
                                    <p:animMotion origin="layout" path="M 0 0 L 0 0.25 E" pathEditMode="relative" ptsTypes="">
                                      <p:cBhvr>
                                        <p:cTn id="21" dur="700" spd="-100000" fill="hold"/>
                                        <p:tgtEl>
                                          <p:spTgt spid="9"/>
                                        </p:tgtEl>
                                        <p:attrNameLst>
                                          <p:attrName>ppt_x</p:attrName>
                                          <p:attrName>ppt_y</p:attrName>
                                        </p:attrNameLst>
                                      </p:cBhvr>
                                    </p:animMotion>
                                  </p:childTnLst>
                                </p:cTn>
                              </p:par>
                              <p:par>
                                <p:cTn id="22" presetID="42" presetClass="path" presetSubtype="0" fill="hold" grpId="0" nodeType="withEffect">
                                  <p:stCondLst>
                                    <p:cond delay="0"/>
                                  </p:stCondLst>
                                  <p:childTnLst>
                                    <p:animMotion origin="layout" path="M 5E-6 1.68057E-6 L -0.00381 -0.26877 " pathEditMode="relative" rAng="0" ptsTypes="AA">
                                      <p:cBhvr>
                                        <p:cTn id="23" dur="700" spd="-100000" fill="hold"/>
                                        <p:tgtEl>
                                          <p:spTgt spid="10"/>
                                        </p:tgtEl>
                                        <p:attrNameLst>
                                          <p:attrName>ppt_x</p:attrName>
                                          <p:attrName>ppt_y</p:attrName>
                                        </p:attrNameLst>
                                      </p:cBhvr>
                                      <p:rCtr x="-191" y="-13438"/>
                                    </p:animMotion>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300" fill="hold"/>
                                        <p:tgtEl>
                                          <p:spTgt spid="15"/>
                                        </p:tgtEl>
                                        <p:attrNameLst>
                                          <p:attrName>ppt_x</p:attrName>
                                        </p:attrNameLst>
                                      </p:cBhvr>
                                      <p:tavLst>
                                        <p:tav tm="0">
                                          <p:val>
                                            <p:strVal val="0-#ppt_w/2"/>
                                          </p:val>
                                        </p:tav>
                                        <p:tav tm="100000">
                                          <p:val>
                                            <p:strVal val="#ppt_x"/>
                                          </p:val>
                                        </p:tav>
                                      </p:tavLst>
                                    </p:anim>
                                    <p:anim calcmode="lin" valueType="num">
                                      <p:cBhvr additive="base">
                                        <p:cTn id="33" dur="3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300" fill="hold"/>
                                        <p:tgtEl>
                                          <p:spTgt spid="21"/>
                                        </p:tgtEl>
                                        <p:attrNameLst>
                                          <p:attrName>ppt_x</p:attrName>
                                        </p:attrNameLst>
                                      </p:cBhvr>
                                      <p:tavLst>
                                        <p:tav tm="0">
                                          <p:val>
                                            <p:strVal val="0-#ppt_w/2"/>
                                          </p:val>
                                        </p:tav>
                                        <p:tav tm="100000">
                                          <p:val>
                                            <p:strVal val="#ppt_x"/>
                                          </p:val>
                                        </p:tav>
                                      </p:tavLst>
                                    </p:anim>
                                    <p:anim calcmode="lin" valueType="num">
                                      <p:cBhvr additive="base">
                                        <p:cTn id="38" dur="3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fill="hold"/>
                                        <p:tgtEl>
                                          <p:spTgt spid="27"/>
                                        </p:tgtEl>
                                        <p:attrNameLst>
                                          <p:attrName>ppt_x</p:attrName>
                                        </p:attrNameLst>
                                      </p:cBhvr>
                                      <p:tavLst>
                                        <p:tav tm="0">
                                          <p:val>
                                            <p:strVal val="0-#ppt_w/2"/>
                                          </p:val>
                                        </p:tav>
                                        <p:tav tm="100000">
                                          <p:val>
                                            <p:strVal val="#ppt_x"/>
                                          </p:val>
                                        </p:tav>
                                      </p:tavLst>
                                    </p:anim>
                                    <p:anim calcmode="lin" valueType="num">
                                      <p:cBhvr additive="base">
                                        <p:cTn id="43" dur="30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300" fill="hold"/>
                                        <p:tgtEl>
                                          <p:spTgt spid="30"/>
                                        </p:tgtEl>
                                        <p:attrNameLst>
                                          <p:attrName>ppt_x</p:attrName>
                                        </p:attrNameLst>
                                      </p:cBhvr>
                                      <p:tavLst>
                                        <p:tav tm="0">
                                          <p:val>
                                            <p:strVal val="0-#ppt_w/2"/>
                                          </p:val>
                                        </p:tav>
                                        <p:tav tm="100000">
                                          <p:val>
                                            <p:strVal val="#ppt_x"/>
                                          </p:val>
                                        </p:tav>
                                      </p:tavLst>
                                    </p:anim>
                                    <p:anim calcmode="lin" valueType="num">
                                      <p:cBhvr additive="base">
                                        <p:cTn id="48" dur="300" fill="hold"/>
                                        <p:tgtEl>
                                          <p:spTgt spid="3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2" presetClass="entr" presetSubtype="2"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1+#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 presetClass="entr" presetSubtype="2"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1+#ppt_w/2"/>
                                          </p:val>
                                        </p:tav>
                                        <p:tav tm="100000">
                                          <p:val>
                                            <p:strVal val="#ppt_x"/>
                                          </p:val>
                                        </p:tav>
                                      </p:tavLst>
                                    </p:anim>
                                    <p:anim calcmode="lin" valueType="num">
                                      <p:cBhvr additive="base">
                                        <p:cTn id="68" dur="500" fill="hold"/>
                                        <p:tgtEl>
                                          <p:spTgt spid="4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1+#ppt_w/2"/>
                                          </p:val>
                                        </p:tav>
                                        <p:tav tm="100000">
                                          <p:val>
                                            <p:strVal val="#ppt_x"/>
                                          </p:val>
                                        </p:tav>
                                      </p:tavLst>
                                    </p:anim>
                                    <p:anim calcmode="lin" valueType="num">
                                      <p:cBhvr additive="base">
                                        <p:cTn id="73"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nimBg="1"/>
      <p:bldP spid="9" grpId="1" animBg="1"/>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318548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以严格执法撬动企业自我约束</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9" name="矩形 8"/>
          <p:cNvSpPr/>
          <p:nvPr/>
        </p:nvSpPr>
        <p:spPr>
          <a:xfrm>
            <a:off x="642910" y="785800"/>
            <a:ext cx="6715172" cy="923330"/>
          </a:xfrm>
          <a:prstGeom prst="rect">
            <a:avLst/>
          </a:prstGeom>
        </p:spPr>
        <p:txBody>
          <a:bodyPr wrap="square">
            <a:spAutoFit/>
          </a:bodyPr>
          <a:lstStyle/>
          <a:p>
            <a:endParaRPr lang="zh-CN" altLang="en-US" dirty="0" smtClean="0"/>
          </a:p>
          <a:p>
            <a:endParaRPr lang="en-US" altLang="zh-CN" dirty="0" smtClean="0"/>
          </a:p>
          <a:p>
            <a:endParaRPr lang="zh-CN" altLang="en-US" dirty="0"/>
          </a:p>
        </p:txBody>
      </p:sp>
      <p:sp>
        <p:nvSpPr>
          <p:cNvPr id="11" name="矩形 10"/>
          <p:cNvSpPr/>
          <p:nvPr/>
        </p:nvSpPr>
        <p:spPr>
          <a:xfrm>
            <a:off x="642910" y="1000114"/>
            <a:ext cx="7858180" cy="3785652"/>
          </a:xfrm>
          <a:prstGeom prst="rect">
            <a:avLst/>
          </a:prstGeom>
        </p:spPr>
        <p:txBody>
          <a:bodyPr wrap="square">
            <a:spAutoFit/>
          </a:bodyPr>
          <a:lstStyle/>
          <a:p>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目前大多数企业的安全管理仍然处于“自由发展”和“政府监管”的阶段，完全依靠企业自发地做好安全生产工作是不太现实的，必须通过政府的行政力量、法制力量来推动，对其加以约束，使企业从被动地适应外部约束逐渐转化为主动地践行主体责任。这种外部约束的形成主要是依靠强大的法治力量，即通过制定完善的安全生产法规和标准和加强安全监管的执法力度来实现的。</a:t>
            </a:r>
            <a:endParaRPr lang="zh-CN" altLang="en-US" sz="1600" dirty="0" smtClean="0">
              <a:latin typeface="微软雅黑" panose="020B0503020204020204" pitchFamily="34" charset="-122"/>
              <a:ea typeface="微软雅黑" panose="020B0503020204020204" pitchFamily="34" charset="-122"/>
            </a:endParaRPr>
          </a:p>
          <a:p>
            <a:endParaRPr lang="zh-CN" altLang="en-US"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法的生命力在于执行，法律的权威是需要通过执法来进行彰显的，执法不是安全监管的目的，严格执法不是为了处罚，不是为了把企业“打昏”、“打死”，而是要促进企业安全发展、理性发展、长效发展，是倒逼企业履行主体责任的最有力手段。</a:t>
            </a:r>
            <a:endParaRPr lang="en-US" altLang="zh-CN" sz="1600" dirty="0" smtClean="0">
              <a:latin typeface="微软雅黑" panose="020B0503020204020204" pitchFamily="34" charset="-122"/>
              <a:ea typeface="微软雅黑" panose="020B0503020204020204" pitchFamily="34" charset="-122"/>
            </a:endParaRPr>
          </a:p>
          <a:p>
            <a:endParaRPr lang="zh-CN" altLang="en-US" sz="1600"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3</a:t>
            </a:r>
            <a:r>
              <a:rPr lang="zh-CN" altLang="en-US" sz="1600" dirty="0" smtClean="0">
                <a:latin typeface="微软雅黑" panose="020B0503020204020204" pitchFamily="34" charset="-122"/>
                <a:ea typeface="微软雅黑" panose="020B0503020204020204" pitchFamily="34" charset="-122"/>
              </a:rPr>
              <a:t>、重典治乱、严管重罚。关键还在于依法行政，严格监管，严格执法、始终做到对违法行为的零容忍，宁听骂声，不听哭声。有案必查、违法必究、有责必追，狠抓办案，注重放大执法效果，增强震慑效应，达到惩处一个、警示一批、教育一片的效果，倒逼企业不敢违法、不愿违法，自觉守法，撬动企业安全生产自我约束机制形成，促使企业安全生产主体责任有效落实。</a:t>
            </a:r>
            <a:endParaRPr lang="zh-CN" altLang="en-US" sz="1600" dirty="0">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1868" y="758850"/>
            <a:ext cx="2031325" cy="830997"/>
          </a:xfrm>
          <a:prstGeom prst="rect">
            <a:avLst/>
          </a:prstGeom>
          <a:noFill/>
        </p:spPr>
        <p:txBody>
          <a:bodyPr wrap="none" rtlCol="0">
            <a:spAutoFit/>
          </a:bodyPr>
          <a:lstStyle/>
          <a:p>
            <a:pPr algn="ctr"/>
            <a:r>
              <a:rPr lang="zh-CN" altLang="en-US" sz="4800" b="1" dirty="0" smtClean="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rPr>
              <a:t>结束语</a:t>
            </a:r>
            <a:endParaRPr lang="zh-CN" altLang="en-US" sz="4800" b="1" dirty="0">
              <a:ln w="6350">
                <a:noFill/>
              </a:ln>
              <a:gradFill flip="none" rotWithShape="1">
                <a:gsLst>
                  <a:gs pos="0">
                    <a:srgbClr val="FFF200"/>
                  </a:gs>
                  <a:gs pos="45000">
                    <a:srgbClr val="FF7A00"/>
                  </a:gs>
                  <a:gs pos="70000">
                    <a:srgbClr val="FF0300"/>
                  </a:gs>
                  <a:gs pos="100000">
                    <a:srgbClr val="4D0808"/>
                  </a:gs>
                </a:gsLst>
                <a:path path="circle">
                  <a:fillToRect l="100000" b="100000"/>
                </a:path>
                <a:tileRect t="-100000" r="-100000"/>
              </a:gradFill>
              <a:latin typeface="微软雅黑" panose="020B0503020204020204" pitchFamily="34" charset="-122"/>
              <a:ea typeface="微软雅黑" panose="020B0503020204020204" pitchFamily="34" charset="-122"/>
            </a:endParaRPr>
          </a:p>
        </p:txBody>
      </p:sp>
      <p:sp>
        <p:nvSpPr>
          <p:cNvPr id="8" name="任意多边形 7"/>
          <p:cNvSpPr/>
          <p:nvPr/>
        </p:nvSpPr>
        <p:spPr>
          <a:xfrm>
            <a:off x="1000720" y="1108557"/>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gradFill>
              <a:gsLst>
                <a:gs pos="40000">
                  <a:srgbClr val="FFF200"/>
                </a:gs>
                <a:gs pos="0">
                  <a:srgbClr val="FF7A00"/>
                </a:gs>
                <a:gs pos="70000">
                  <a:srgbClr val="FF0300"/>
                </a:gs>
                <a:gs pos="100000">
                  <a:srgbClr val="4D0808"/>
                </a:gs>
              </a:gsLst>
              <a:lin ang="17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306321" y="1857370"/>
            <a:ext cx="6552728" cy="1569660"/>
          </a:xfrm>
          <a:prstGeom prst="rect">
            <a:avLst/>
          </a:prstGeom>
          <a:noFill/>
        </p:spPr>
        <p:txBody>
          <a:bodyPr wrap="square" rtlCol="0">
            <a:spAutoFit/>
          </a:bodyPr>
          <a:lstStyle/>
          <a:p>
            <a:pPr algn="just"/>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只有企业主要负责人等关键少数将</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18</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项安全生产主体责任抓在手上、记在心上、扛在肩上，敢于担当，坚守责任，才能由被动到主动承担安全生产主体责任的转变，真正实现企业的安全发展。</a:t>
            </a:r>
            <a:b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b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just"/>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企业不消灭事故，事故就消灭企业。企业全面落实安全生产主体责任没有休止符，永远在路上。</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2"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834713">
            <a:off x="6802392" y="3907694"/>
            <a:ext cx="1115831" cy="861936"/>
          </a:xfrm>
          <a:prstGeom prst="rect">
            <a:avLst/>
          </a:prstGeom>
          <a:solidFill>
            <a:srgbClr val="FFFFFF">
              <a:shade val="85000"/>
            </a:srgbClr>
          </a:solidFill>
          <a:ln w="44450" cap="sq">
            <a:gradFill>
              <a:gsLst>
                <a:gs pos="0">
                  <a:srgbClr val="FFF200"/>
                </a:gs>
                <a:gs pos="40040">
                  <a:schemeClr val="bg1"/>
                </a:gs>
                <a:gs pos="88000">
                  <a:srgbClr val="FFC000"/>
                </a:gs>
              </a:gsLst>
              <a:lin ang="5400000" scaled="0"/>
            </a:gradFill>
            <a:miter lim="800000"/>
            <a:headEnd/>
            <a:tailEnd/>
          </a:ln>
          <a:effectLst>
            <a:outerShdw blurRad="65000" dist="50800" dir="12900000" kx="195000" ky="145000" algn="tl" rotWithShape="0">
              <a:srgbClr val="000000">
                <a:alpha val="41000"/>
              </a:srgbClr>
            </a:outerShdw>
          </a:effectLst>
          <a:scene3d>
            <a:camera prst="orthographicFront">
              <a:rot lat="0" lon="0" rev="360000"/>
            </a:camera>
            <a:lightRig rig="twoPt" dir="t">
              <a:rot lat="0" lon="0" rev="7200000"/>
            </a:lightRig>
          </a:scene3d>
          <a:sp3d>
            <a:bevelT w="0" h="0"/>
            <a:contourClr>
              <a:srgbClr val="969696"/>
            </a:contourClr>
          </a:sp3d>
        </p:spPr>
      </p:pic>
      <p:pic>
        <p:nvPicPr>
          <p:cNvPr id="13" name="图片 12" descr="安全海报"/>
          <p:cNvPicPr>
            <a:picLocks noChangeAspect="1"/>
          </p:cNvPicPr>
          <p:nvPr/>
        </p:nvPicPr>
        <p:blipFill>
          <a:blip r:embed="rId2" cstate="print"/>
          <a:stretch>
            <a:fillRect/>
          </a:stretch>
        </p:blipFill>
        <p:spPr>
          <a:xfrm rot="21071480">
            <a:off x="4880871" y="3619115"/>
            <a:ext cx="1937627" cy="1384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2800">
        <p14:honeycomb/>
      </p:transition>
    </mc:Choice>
    <mc:Fallback>
      <p:transition spd="slow" advClick="0" advTm="28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250"/>
                                        <p:tgtEl>
                                          <p:spTgt spid="7"/>
                                        </p:tgtEl>
                                      </p:cBhvr>
                                    </p:animEffect>
                                  </p:childTnLst>
                                </p:cTn>
                              </p:par>
                            </p:childTnLst>
                          </p:cTn>
                        </p:par>
                        <p:par>
                          <p:cTn id="8" fill="hold">
                            <p:stCondLst>
                              <p:cond delay="25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7"/>
                                        </p:tgtEl>
                                      </p:cBhvr>
                                    </p:animEffect>
                                    <p:animScale>
                                      <p:cBhvr>
                                        <p:cTn id="11" dur="125" autoRev="1" fill="hold"/>
                                        <p:tgtEl>
                                          <p:spTgt spid="7"/>
                                        </p:tgtEl>
                                      </p:cBhvr>
                                      <p:by x="105000" y="105000"/>
                                    </p:animScale>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
                                        <p:tgtEl>
                                          <p:spTgt spid="8"/>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par>
                                <p:cTn id="20" presetID="52" presetClass="entr" presetSubtype="0"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Scale>
                                      <p:cBhvr>
                                        <p:cTn id="22" dur="2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50" decel="50000" fill="hold">
                                          <p:stCondLst>
                                            <p:cond delay="0"/>
                                          </p:stCondLst>
                                        </p:cTn>
                                        <p:tgtEl>
                                          <p:spTgt spid="12"/>
                                        </p:tgtEl>
                                        <p:attrNameLst>
                                          <p:attrName>ppt_x</p:attrName>
                                          <p:attrName>ppt_y</p:attrName>
                                        </p:attrNameLst>
                                      </p:cBhvr>
                                    </p:animMotion>
                                    <p:animEffect transition="in" filter="fade">
                                      <p:cBhvr>
                                        <p:cTn id="2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燕尾形 3"/>
          <p:cNvSpPr/>
          <p:nvPr/>
        </p:nvSpPr>
        <p:spPr>
          <a:xfrm>
            <a:off x="1046106" y="1059581"/>
            <a:ext cx="2842666" cy="67179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bwMode="auto">
          <a:xfrm>
            <a:off x="1471462" y="1045267"/>
            <a:ext cx="1172116" cy="707886"/>
          </a:xfrm>
          <a:prstGeom prst="rect">
            <a:avLst/>
          </a:prstGeom>
          <a:noFill/>
        </p:spPr>
        <p:txBody>
          <a:bodyPr wrap="none">
            <a:spAutoFit/>
          </a:bodyPr>
          <a:lstStyle/>
          <a:p>
            <a:pPr fontAlgn="auto">
              <a:spcBef>
                <a:spcPts val="0"/>
              </a:spcBef>
              <a:spcAft>
                <a:spcPts val="0"/>
              </a:spcAft>
              <a:defRPr/>
            </a:pPr>
            <a:r>
              <a:rPr lang="zh-CN" altLang="en-US" sz="4000" kern="0" spc="-150" dirty="0" smtClean="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rPr>
              <a:t>目录</a:t>
            </a:r>
            <a:endParaRPr lang="zh-CN" altLang="en-US" sz="4000" kern="0" spc="-150" dirty="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37" name="TextBox 36"/>
          <p:cNvSpPr txBox="1"/>
          <p:nvPr/>
        </p:nvSpPr>
        <p:spPr bwMode="auto">
          <a:xfrm>
            <a:off x="2509464" y="1301790"/>
            <a:ext cx="835485" cy="400110"/>
          </a:xfrm>
          <a:prstGeom prst="rect">
            <a:avLst/>
          </a:prstGeom>
          <a:noFill/>
        </p:spPr>
        <p:txBody>
          <a:bodyPr wrap="none">
            <a:spAutoFit/>
          </a:bodyPr>
          <a:lstStyle/>
          <a:p>
            <a:pPr fontAlgn="auto">
              <a:spcBef>
                <a:spcPts val="0"/>
              </a:spcBef>
              <a:spcAft>
                <a:spcPts val="0"/>
              </a:spcAft>
              <a:defRPr/>
            </a:pPr>
            <a:r>
              <a:rPr lang="en-US" altLang="zh-CN" sz="2000" kern="0" spc="-150" dirty="0" smtClean="0">
                <a:ln w="1905">
                  <a:noFill/>
                </a:ln>
                <a:solidFill>
                  <a:srgbClr val="FFFF00"/>
                </a:solidFill>
                <a:effectLst>
                  <a:outerShdw blurRad="50800" dist="50800" dir="5400000" algn="t" rotWithShape="0">
                    <a:srgbClr val="6C0000"/>
                  </a:outerShdw>
                </a:effectLst>
                <a:latin typeface="Arial Black" panose="020B0A04020102020204" pitchFamily="34" charset="0"/>
                <a:ea typeface="方正大黑简体" pitchFamily="65" charset="-122"/>
              </a:rPr>
              <a:t>MULU</a:t>
            </a:r>
            <a:endParaRPr lang="zh-CN" altLang="en-US" sz="2000" kern="0" spc="-150" dirty="0">
              <a:ln w="1905">
                <a:noFill/>
              </a:ln>
              <a:solidFill>
                <a:srgbClr val="FFFF00"/>
              </a:solidFill>
              <a:effectLst>
                <a:outerShdw blurRad="50800" dist="50800" dir="5400000" algn="t" rotWithShape="0">
                  <a:srgbClr val="6C0000"/>
                </a:outerShdw>
              </a:effectLst>
              <a:latin typeface="Arial Black" panose="020B0A04020102020204" pitchFamily="34" charset="0"/>
              <a:ea typeface="方正大黑简体" pitchFamily="65" charset="-122"/>
            </a:endParaRPr>
          </a:p>
        </p:txBody>
      </p:sp>
      <p:sp>
        <p:nvSpPr>
          <p:cNvPr id="25" name="椭圆 1"/>
          <p:cNvSpPr/>
          <p:nvPr/>
        </p:nvSpPr>
        <p:spPr>
          <a:xfrm>
            <a:off x="1008453" y="2057702"/>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265036" y="2072999"/>
            <a:ext cx="1872208" cy="18722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
          <p:cNvSpPr/>
          <p:nvPr/>
        </p:nvSpPr>
        <p:spPr>
          <a:xfrm>
            <a:off x="2759718" y="207299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1"/>
          <p:cNvSpPr/>
          <p:nvPr/>
        </p:nvSpPr>
        <p:spPr>
          <a:xfrm>
            <a:off x="4510983" y="2072999"/>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594247" y="2068215"/>
            <a:ext cx="601447" cy="584775"/>
          </a:xfrm>
          <a:prstGeom prst="rect">
            <a:avLst/>
          </a:prstGeom>
          <a:noFill/>
        </p:spPr>
        <p:txBody>
          <a:bodyPr wrap="none" rtlCol="0">
            <a:spAutoFit/>
          </a:bodyPr>
          <a:lstStyle/>
          <a:p>
            <a:r>
              <a:rPr lang="en-US" altLang="zh-CN" sz="3200" b="1" dirty="0" smtClean="0">
                <a:solidFill>
                  <a:srgbClr val="FFFF00"/>
                </a:solidFill>
              </a:rPr>
              <a:t>01</a:t>
            </a:r>
            <a:endParaRPr lang="zh-CN" altLang="en-US" sz="3200" b="1" dirty="0">
              <a:solidFill>
                <a:srgbClr val="FFFF00"/>
              </a:solidFill>
            </a:endParaRPr>
          </a:p>
        </p:txBody>
      </p:sp>
      <p:sp>
        <p:nvSpPr>
          <p:cNvPr id="30" name="TextBox 29"/>
          <p:cNvSpPr txBox="1"/>
          <p:nvPr/>
        </p:nvSpPr>
        <p:spPr>
          <a:xfrm>
            <a:off x="3374383" y="2068215"/>
            <a:ext cx="601447" cy="584775"/>
          </a:xfrm>
          <a:prstGeom prst="rect">
            <a:avLst/>
          </a:prstGeom>
          <a:noFill/>
        </p:spPr>
        <p:txBody>
          <a:bodyPr wrap="none" rtlCol="0">
            <a:spAutoFit/>
          </a:bodyPr>
          <a:lstStyle/>
          <a:p>
            <a:r>
              <a:rPr lang="en-US" altLang="zh-CN" sz="3200" b="1" dirty="0" smtClean="0">
                <a:solidFill>
                  <a:srgbClr val="C00000"/>
                </a:solidFill>
              </a:rPr>
              <a:t>02</a:t>
            </a:r>
            <a:endParaRPr lang="zh-CN" altLang="en-US" sz="3200" b="1" dirty="0">
              <a:solidFill>
                <a:srgbClr val="C00000"/>
              </a:solidFill>
            </a:endParaRPr>
          </a:p>
        </p:txBody>
      </p:sp>
      <p:sp>
        <p:nvSpPr>
          <p:cNvPr id="31" name="TextBox 30"/>
          <p:cNvSpPr txBox="1"/>
          <p:nvPr/>
        </p:nvSpPr>
        <p:spPr>
          <a:xfrm>
            <a:off x="5085891" y="2068215"/>
            <a:ext cx="601447" cy="584775"/>
          </a:xfrm>
          <a:prstGeom prst="rect">
            <a:avLst/>
          </a:prstGeom>
          <a:noFill/>
        </p:spPr>
        <p:txBody>
          <a:bodyPr wrap="none" rtlCol="0">
            <a:spAutoFit/>
          </a:bodyPr>
          <a:lstStyle/>
          <a:p>
            <a:r>
              <a:rPr lang="en-US" altLang="zh-CN" sz="3200" b="1" dirty="0" smtClean="0">
                <a:solidFill>
                  <a:srgbClr val="FFFF00"/>
                </a:solidFill>
              </a:rPr>
              <a:t>03</a:t>
            </a:r>
            <a:endParaRPr lang="zh-CN" altLang="en-US" sz="3200" b="1" dirty="0">
              <a:solidFill>
                <a:srgbClr val="FFFF00"/>
              </a:solidFill>
            </a:endParaRPr>
          </a:p>
        </p:txBody>
      </p:sp>
      <p:sp>
        <p:nvSpPr>
          <p:cNvPr id="32" name="TextBox 31"/>
          <p:cNvSpPr txBox="1"/>
          <p:nvPr/>
        </p:nvSpPr>
        <p:spPr>
          <a:xfrm>
            <a:off x="6900416" y="2068215"/>
            <a:ext cx="601447" cy="584775"/>
          </a:xfrm>
          <a:prstGeom prst="rect">
            <a:avLst/>
          </a:prstGeom>
          <a:noFill/>
        </p:spPr>
        <p:txBody>
          <a:bodyPr wrap="none" rtlCol="0">
            <a:spAutoFit/>
          </a:bodyPr>
          <a:lstStyle/>
          <a:p>
            <a:r>
              <a:rPr lang="en-US" altLang="zh-CN" sz="3200" b="1" dirty="0" smtClean="0">
                <a:solidFill>
                  <a:srgbClr val="C00000"/>
                </a:solidFill>
              </a:rPr>
              <a:t>04</a:t>
            </a:r>
            <a:endParaRPr lang="zh-CN" altLang="en-US" sz="3200" b="1" dirty="0">
              <a:solidFill>
                <a:srgbClr val="C00000"/>
              </a:solidFill>
            </a:endParaRPr>
          </a:p>
        </p:txBody>
      </p:sp>
      <p:cxnSp>
        <p:nvCxnSpPr>
          <p:cNvPr id="33" name="直接连接符 32"/>
          <p:cNvCxnSpPr/>
          <p:nvPr/>
        </p:nvCxnSpPr>
        <p:spPr>
          <a:xfrm>
            <a:off x="1224476" y="265299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992856" y="265299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744120" y="2652990"/>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04216" y="265299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75141" y="2770826"/>
            <a:ext cx="1568033" cy="523220"/>
          </a:xfrm>
          <a:prstGeom prst="rect">
            <a:avLst/>
          </a:prstGeom>
          <a:noFill/>
        </p:spPr>
        <p:txBody>
          <a:bodyPr wrap="square" rtlCol="0">
            <a:spAutoFit/>
          </a:bodyPr>
          <a:lstStyle/>
          <a:p>
            <a:pPr algn="just"/>
            <a:r>
              <a:rPr lang="zh-CN" altLang="en-US" sz="1400" b="1" dirty="0" smtClean="0">
                <a:solidFill>
                  <a:schemeClr val="bg1"/>
                </a:solidFill>
                <a:latin typeface="微软雅黑" panose="020B0503020204020204" pitchFamily="34" charset="-122"/>
                <a:ea typeface="微软雅黑" panose="020B0503020204020204" pitchFamily="34" charset="-122"/>
              </a:rPr>
              <a:t>什么是企业安全生产主体责任？</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2847656" y="2770826"/>
            <a:ext cx="1922224" cy="523220"/>
          </a:xfrm>
          <a:prstGeom prst="rect">
            <a:avLst/>
          </a:prstGeom>
          <a:noFill/>
        </p:spPr>
        <p:txBody>
          <a:bodyPr wrap="square" rtlCol="0">
            <a:spAutoFit/>
          </a:bodyPr>
          <a:lstStyle/>
          <a:p>
            <a:pPr algn="just"/>
            <a:r>
              <a:rPr lang="zh-CN" altLang="en-US" sz="1400" b="1" dirty="0" smtClean="0">
                <a:solidFill>
                  <a:schemeClr val="bg1"/>
                </a:solidFill>
                <a:latin typeface="微软雅黑" panose="020B0503020204020204" pitchFamily="34" charset="-122"/>
                <a:ea typeface="微软雅黑" panose="020B0503020204020204" pitchFamily="34" charset="-122"/>
              </a:rPr>
              <a:t>企业安全生产主体</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just"/>
            <a:r>
              <a:rPr lang="zh-CN" altLang="en-US" sz="1400" b="1" dirty="0" smtClean="0">
                <a:solidFill>
                  <a:schemeClr val="bg1"/>
                </a:solidFill>
                <a:latin typeface="微软雅黑" panose="020B0503020204020204" pitchFamily="34" charset="-122"/>
                <a:ea typeface="微软雅黑" panose="020B0503020204020204" pitchFamily="34" charset="-122"/>
              </a:rPr>
              <a:t>责任有哪些？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547561" y="2756312"/>
            <a:ext cx="1680895" cy="523220"/>
          </a:xfrm>
          <a:prstGeom prst="rect">
            <a:avLst/>
          </a:prstGeom>
          <a:noFill/>
        </p:spPr>
        <p:txBody>
          <a:bodyPr wrap="square" rtlCol="0">
            <a:spAutoFit/>
          </a:bodyPr>
          <a:lstStyle/>
          <a:p>
            <a:pPr algn="just"/>
            <a:r>
              <a:rPr lang="zh-CN" altLang="en-US" sz="1400" b="1" dirty="0" smtClean="0">
                <a:solidFill>
                  <a:schemeClr val="bg1"/>
                </a:solidFill>
                <a:latin typeface="微软雅黑" panose="020B0503020204020204" pitchFamily="34" charset="-122"/>
                <a:ea typeface="微软雅黑" panose="020B0503020204020204" pitchFamily="34" charset="-122"/>
              </a:rPr>
              <a:t>企业安全生产主</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just"/>
            <a:r>
              <a:rPr lang="zh-CN" altLang="en-US" sz="1400" b="1" dirty="0" smtClean="0">
                <a:solidFill>
                  <a:schemeClr val="bg1"/>
                </a:solidFill>
                <a:latin typeface="微软雅黑" panose="020B0503020204020204" pitchFamily="34" charset="-122"/>
                <a:ea typeface="微软雅黑" panose="020B0503020204020204" pitchFamily="34" charset="-122"/>
              </a:rPr>
              <a:t>体责任为何难落实？</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276613" y="2799073"/>
            <a:ext cx="1753566" cy="523220"/>
          </a:xfrm>
          <a:prstGeom prst="rect">
            <a:avLst/>
          </a:prstGeom>
          <a:noFill/>
        </p:spPr>
        <p:txBody>
          <a:bodyPr wrap="square" rtlCol="0">
            <a:spAutoFit/>
          </a:bodyPr>
          <a:lstStyle/>
          <a:p>
            <a:pPr algn="just"/>
            <a:r>
              <a:rPr lang="zh-CN" altLang="en-US" sz="1400" b="1" dirty="0" smtClean="0">
                <a:solidFill>
                  <a:schemeClr val="bg1"/>
                </a:solidFill>
                <a:latin typeface="微软雅黑" panose="020B0503020204020204" pitchFamily="34" charset="-122"/>
                <a:ea typeface="微软雅黑" panose="020B0503020204020204" pitchFamily="34" charset="-122"/>
              </a:rPr>
              <a:t>如何全面落实企业安全生产主体责任？</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3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250" fill="hold"/>
                                        <p:tgtEl>
                                          <p:spTgt spid="25"/>
                                        </p:tgtEl>
                                        <p:attrNameLst>
                                          <p:attrName>ppt_w</p:attrName>
                                        </p:attrNameLst>
                                      </p:cBhvr>
                                      <p:tavLst>
                                        <p:tav tm="0">
                                          <p:val>
                                            <p:strVal val="4*#ppt_w"/>
                                          </p:val>
                                        </p:tav>
                                        <p:tav tm="100000">
                                          <p:val>
                                            <p:strVal val="#ppt_w"/>
                                          </p:val>
                                        </p:tav>
                                      </p:tavLst>
                                    </p:anim>
                                    <p:anim calcmode="lin" valueType="num">
                                      <p:cBhvr>
                                        <p:cTn id="24" dur="250" fill="hold"/>
                                        <p:tgtEl>
                                          <p:spTgt spid="25"/>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strVal val="4*#ppt_w"/>
                                          </p:val>
                                        </p:tav>
                                        <p:tav tm="100000">
                                          <p:val>
                                            <p:strVal val="#ppt_w"/>
                                          </p:val>
                                        </p:tav>
                                      </p:tavLst>
                                    </p:anim>
                                    <p:anim calcmode="lin" valueType="num">
                                      <p:cBhvr>
                                        <p:cTn id="28" dur="250" fill="hold"/>
                                        <p:tgtEl>
                                          <p:spTgt spid="27"/>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strVal val="4*#ppt_w"/>
                                          </p:val>
                                        </p:tav>
                                        <p:tav tm="100000">
                                          <p:val>
                                            <p:strVal val="#ppt_w"/>
                                          </p:val>
                                        </p:tav>
                                      </p:tavLst>
                                    </p:anim>
                                    <p:anim calcmode="lin" valueType="num">
                                      <p:cBhvr>
                                        <p:cTn id="32" dur="250" fill="hold"/>
                                        <p:tgtEl>
                                          <p:spTgt spid="28"/>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75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50" fill="hold"/>
                                        <p:tgtEl>
                                          <p:spTgt spid="26"/>
                                        </p:tgtEl>
                                        <p:attrNameLst>
                                          <p:attrName>ppt_w</p:attrName>
                                        </p:attrNameLst>
                                      </p:cBhvr>
                                      <p:tavLst>
                                        <p:tav tm="0">
                                          <p:val>
                                            <p:strVal val="4*#ppt_w"/>
                                          </p:val>
                                        </p:tav>
                                        <p:tav tm="100000">
                                          <p:val>
                                            <p:strVal val="#ppt_w"/>
                                          </p:val>
                                        </p:tav>
                                      </p:tavLst>
                                    </p:anim>
                                    <p:anim calcmode="lin" valueType="num">
                                      <p:cBhvr>
                                        <p:cTn id="36" dur="250" fill="hold"/>
                                        <p:tgtEl>
                                          <p:spTgt spid="26"/>
                                        </p:tgtEl>
                                        <p:attrNameLst>
                                          <p:attrName>ppt_h</p:attrName>
                                        </p:attrNameLst>
                                      </p:cBhvr>
                                      <p:tavLst>
                                        <p:tav tm="0">
                                          <p:val>
                                            <p:strVal val="4*#ppt_h"/>
                                          </p:val>
                                        </p:tav>
                                        <p:tav tm="100000">
                                          <p:val>
                                            <p:strVal val="#ppt_h"/>
                                          </p:val>
                                        </p:tav>
                                      </p:tavLst>
                                    </p:anim>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22" presetClass="entr" presetSubtype="8" fill="hold" nodeType="withEffect">
                                  <p:stCondLst>
                                    <p:cond delay="25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par>
                                <p:cTn id="53" presetID="22" presetClass="entr" presetSubtype="8" fill="hold" nodeType="withEffect">
                                  <p:stCondLst>
                                    <p:cond delay="25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par>
                                <p:cTn id="56" presetID="22" presetClass="entr" presetSubtype="8" fill="hold" nodeType="withEffect">
                                  <p:stCondLst>
                                    <p:cond delay="25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par>
                                <p:cTn id="59" presetID="22" presetClass="entr" presetSubtype="8" fill="hold" nodeType="withEffect">
                                  <p:stCondLst>
                                    <p:cond delay="250"/>
                                  </p:stCondLst>
                                  <p:childTnLst>
                                    <p:set>
                                      <p:cBhvr>
                                        <p:cTn id="60" dur="1" fill="hold">
                                          <p:stCondLst>
                                            <p:cond delay="0"/>
                                          </p:stCondLst>
                                        </p:cTn>
                                        <p:tgtEl>
                                          <p:spTgt spid="45"/>
                                        </p:tgtEl>
                                        <p:attrNameLst>
                                          <p:attrName>style.visibility</p:attrName>
                                        </p:attrNameLst>
                                      </p:cBhvr>
                                      <p:to>
                                        <p:strVal val="visible"/>
                                      </p:to>
                                    </p:set>
                                    <p:animEffect transition="in" filter="wipe(left)">
                                      <p:cBhvr>
                                        <p:cTn id="61" dur="500"/>
                                        <p:tgtEl>
                                          <p:spTgt spid="45"/>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49"/>
                                        </p:tgtEl>
                                        <p:attrNameLst>
                                          <p:attrName>style.visibility</p:attrName>
                                        </p:attrNameLst>
                                      </p:cBhvr>
                                      <p:to>
                                        <p:strVal val="visible"/>
                                      </p:to>
                                    </p:set>
                                    <p:anim calcmode="lin" valueType="num">
                                      <p:cBhvr>
                                        <p:cTn id="71"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9"/>
                                        </p:tgtEl>
                                        <p:attrNameLst>
                                          <p:attrName>ppt_y</p:attrName>
                                        </p:attrNameLst>
                                      </p:cBhvr>
                                      <p:tavLst>
                                        <p:tav tm="0">
                                          <p:val>
                                            <p:strVal val="#ppt_y"/>
                                          </p:val>
                                        </p:tav>
                                        <p:tav tm="100000">
                                          <p:val>
                                            <p:strVal val="#ppt_y"/>
                                          </p:val>
                                        </p:tav>
                                      </p:tavLst>
                                    </p:anim>
                                    <p:anim calcmode="lin" valueType="num">
                                      <p:cBhvr>
                                        <p:cTn id="73"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9"/>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57"/>
                                        </p:tgtEl>
                                        <p:attrNameLst>
                                          <p:attrName>ppt_y</p:attrName>
                                        </p:attrNameLst>
                                      </p:cBhvr>
                                      <p:tavLst>
                                        <p:tav tm="0">
                                          <p:val>
                                            <p:strVal val="#ppt_y"/>
                                          </p:val>
                                        </p:tav>
                                        <p:tav tm="100000">
                                          <p:val>
                                            <p:strVal val="#ppt_y"/>
                                          </p:val>
                                        </p:tav>
                                      </p:tavLst>
                                    </p:anim>
                                    <p:anim calcmode="lin" valueType="num">
                                      <p:cBhvr>
                                        <p:cTn id="80"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57"/>
                                        </p:tgtEl>
                                      </p:cBhvr>
                                    </p:animEffect>
                                  </p:childTnLst>
                                </p:cTn>
                              </p:par>
                              <p:par>
                                <p:cTn id="83" presetID="41" presetClass="entr" presetSubtype="0" fill="hold" grpId="0" nodeType="withEffect">
                                  <p:stCondLst>
                                    <p:cond delay="0"/>
                                  </p:stCondLst>
                                  <p:iterate type="lt">
                                    <p:tmPct val="10000"/>
                                  </p:iterate>
                                  <p:childTnLst>
                                    <p:set>
                                      <p:cBhvr>
                                        <p:cTn id="84" dur="1" fill="hold">
                                          <p:stCondLst>
                                            <p:cond delay="0"/>
                                          </p:stCondLst>
                                        </p:cTn>
                                        <p:tgtEl>
                                          <p:spTgt spid="59"/>
                                        </p:tgtEl>
                                        <p:attrNameLst>
                                          <p:attrName>style.visibility</p:attrName>
                                        </p:attrNameLst>
                                      </p:cBhvr>
                                      <p:to>
                                        <p:strVal val="visible"/>
                                      </p:to>
                                    </p:set>
                                    <p:anim calcmode="lin" valueType="num">
                                      <p:cBhvr>
                                        <p:cTn id="85"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59"/>
                                        </p:tgtEl>
                                        <p:attrNameLst>
                                          <p:attrName>ppt_y</p:attrName>
                                        </p:attrNameLst>
                                      </p:cBhvr>
                                      <p:tavLst>
                                        <p:tav tm="0">
                                          <p:val>
                                            <p:strVal val="#ppt_y"/>
                                          </p:val>
                                        </p:tav>
                                        <p:tav tm="100000">
                                          <p:val>
                                            <p:strVal val="#ppt_y"/>
                                          </p:val>
                                        </p:tav>
                                      </p:tavLst>
                                    </p:anim>
                                    <p:anim calcmode="lin" valueType="num">
                                      <p:cBhvr>
                                        <p:cTn id="87"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37" grpId="0"/>
      <p:bldP spid="25" grpId="0" animBg="1"/>
      <p:bldP spid="26" grpId="0" animBg="1"/>
      <p:bldP spid="27" grpId="0" animBg="1"/>
      <p:bldP spid="28" grpId="0" animBg="1"/>
      <p:bldP spid="29" grpId="0"/>
      <p:bldP spid="30" grpId="0"/>
      <p:bldP spid="31" grpId="0"/>
      <p:bldP spid="32" grpId="0"/>
      <p:bldP spid="46" grpId="0"/>
      <p:bldP spid="49" grpId="0"/>
      <p:bldP spid="57"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72480" y="3111500"/>
            <a:ext cx="295656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40425" y="3373755"/>
            <a:ext cx="100457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2140" y="4050665"/>
            <a:ext cx="76073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1046106" y="1059581"/>
            <a:ext cx="2842666" cy="67179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bwMode="auto">
          <a:xfrm>
            <a:off x="1471462" y="1045267"/>
            <a:ext cx="2159566" cy="707886"/>
          </a:xfrm>
          <a:prstGeom prst="rect">
            <a:avLst/>
          </a:prstGeom>
          <a:noFill/>
        </p:spPr>
        <p:txBody>
          <a:bodyPr wrap="none">
            <a:spAutoFit/>
          </a:bodyPr>
          <a:lstStyle/>
          <a:p>
            <a:pPr fontAlgn="auto">
              <a:spcBef>
                <a:spcPts val="0"/>
              </a:spcBef>
              <a:spcAft>
                <a:spcPts val="0"/>
              </a:spcAft>
              <a:defRPr/>
            </a:pPr>
            <a:r>
              <a:rPr lang="zh-CN" altLang="en-US" sz="4000" kern="0" spc="-150" dirty="0" smtClean="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rPr>
              <a:t>第一部分</a:t>
            </a:r>
            <a:endParaRPr lang="zh-CN" altLang="en-US" sz="4000" kern="0" spc="-150" dirty="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26" name="椭圆 25"/>
          <p:cNvSpPr/>
          <p:nvPr/>
        </p:nvSpPr>
        <p:spPr>
          <a:xfrm>
            <a:off x="3376604" y="2072999"/>
            <a:ext cx="1872208" cy="18722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11984" y="2068215"/>
            <a:ext cx="601447" cy="584775"/>
          </a:xfrm>
          <a:prstGeom prst="rect">
            <a:avLst/>
          </a:prstGeom>
          <a:noFill/>
        </p:spPr>
        <p:txBody>
          <a:bodyPr wrap="none" rtlCol="0">
            <a:spAutoFit/>
          </a:bodyPr>
          <a:lstStyle/>
          <a:p>
            <a:r>
              <a:rPr lang="en-US" altLang="zh-CN" sz="3200" b="1" dirty="0" smtClean="0">
                <a:solidFill>
                  <a:srgbClr val="C00000"/>
                </a:solidFill>
              </a:rPr>
              <a:t>01</a:t>
            </a:r>
            <a:endParaRPr lang="zh-CN" altLang="en-US" sz="3200" b="1" dirty="0">
              <a:solidFill>
                <a:srgbClr val="C00000"/>
              </a:solidFill>
            </a:endParaRPr>
          </a:p>
        </p:txBody>
      </p:sp>
      <p:cxnSp>
        <p:nvCxnSpPr>
          <p:cNvPr id="45" name="直接连接符 44"/>
          <p:cNvCxnSpPr/>
          <p:nvPr/>
        </p:nvCxnSpPr>
        <p:spPr>
          <a:xfrm>
            <a:off x="3615784" y="265299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18807" y="2799073"/>
            <a:ext cx="1747075" cy="584775"/>
          </a:xfrm>
          <a:prstGeom prst="rect">
            <a:avLst/>
          </a:prstGeom>
          <a:noFill/>
        </p:spPr>
        <p:txBody>
          <a:bodyPr wrap="square" rtlCol="0">
            <a:spAutoFit/>
          </a:bodyPr>
          <a:lstStyle/>
          <a:p>
            <a:pPr algn="just"/>
            <a:r>
              <a:rPr lang="zh-CN" altLang="en-US" sz="1600" b="1" dirty="0" smtClean="0">
                <a:solidFill>
                  <a:schemeClr val="bg1"/>
                </a:solidFill>
                <a:latin typeface="微软雅黑" panose="020B0503020204020204" pitchFamily="34" charset="-122"/>
                <a:ea typeface="微软雅黑" panose="020B0503020204020204" pitchFamily="34" charset="-122"/>
              </a:rPr>
              <a:t>什么是企业安全生产主体责任？</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grpId="0" nodeType="withEffect">
                                  <p:stCondLst>
                                    <p:cond delay="7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strVal val="4*#ppt_w"/>
                                          </p:val>
                                        </p:tav>
                                        <p:tav tm="100000">
                                          <p:val>
                                            <p:strVal val="#ppt_w"/>
                                          </p:val>
                                        </p:tav>
                                      </p:tavLst>
                                    </p:anim>
                                    <p:anim calcmode="lin" valueType="num">
                                      <p:cBhvr>
                                        <p:cTn id="18" dur="250" fill="hold"/>
                                        <p:tgtEl>
                                          <p:spTgt spid="26"/>
                                        </p:tgtEl>
                                        <p:attrNameLst>
                                          <p:attrName>ppt_h</p:attrName>
                                        </p:attrNameLst>
                                      </p:cBhvr>
                                      <p:tavLst>
                                        <p:tav tm="0">
                                          <p:val>
                                            <p:strVal val="4*#ppt_h"/>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2" presetClass="entr" presetSubtype="8" fill="hold" nodeType="withEffect">
                                  <p:stCondLst>
                                    <p:cond delay="25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9"/>
                                        </p:tgtEl>
                                        <p:attrNameLst>
                                          <p:attrName>ppt_y</p:attrName>
                                        </p:attrNameLst>
                                      </p:cBhvr>
                                      <p:tavLst>
                                        <p:tav tm="0">
                                          <p:val>
                                            <p:strVal val="#ppt_y"/>
                                          </p:val>
                                        </p:tav>
                                        <p:tav tm="100000">
                                          <p:val>
                                            <p:strVal val="#ppt_y"/>
                                          </p:val>
                                        </p:tav>
                                      </p:tavLst>
                                    </p:anim>
                                    <p:anim calcmode="lin" valueType="num">
                                      <p:cBhvr>
                                        <p:cTn id="2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26" grpId="0" animBg="1"/>
      <p:bldP spid="32"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bwMode="auto">
          <a:xfrm>
            <a:off x="500034" y="1578208"/>
            <a:ext cx="3152767" cy="1740812"/>
          </a:xfrm>
          <a:prstGeom prst="rect">
            <a:avLst/>
          </a:prstGeom>
          <a:noFill/>
        </p:spPr>
        <p:txBody>
          <a:bodyPr vert="horz" wrap="square" lIns="93296" tIns="46648" rIns="93296" bIns="46648" numCol="1" anchor="t" anchorCtr="0" compatLnSpc="1">
            <a:spAutoFit/>
          </a:bodyPr>
          <a:lstStyle/>
          <a:p>
            <a:pPr defTabSz="932815">
              <a:defRPr/>
            </a:pPr>
            <a:endParaRPr lang="zh-CN" altLang="en-US" sz="1100" dirty="0" smtClean="0">
              <a:solidFill>
                <a:srgbClr val="C00000"/>
              </a:solidFill>
              <a:latin typeface="微软雅黑" panose="020B0503020204020204" pitchFamily="34" charset="-122"/>
              <a:ea typeface="微软雅黑" panose="020B0503020204020204" pitchFamily="34" charset="-122"/>
            </a:endParaRPr>
          </a:p>
          <a:p>
            <a:pPr defTabSz="932815">
              <a:defRPr/>
            </a:pPr>
            <a:r>
              <a:rPr lang="zh-CN" altLang="en-US" sz="1600" dirty="0" smtClean="0">
                <a:latin typeface="微软雅黑" panose="020B0503020204020204" pitchFamily="34" charset="-122"/>
                <a:ea typeface="微软雅黑" panose="020B0503020204020204" pitchFamily="34" charset="-122"/>
              </a:rPr>
              <a:t>企业在生产经营活动全过程中，必须按照安全生产法律法规规定的职责和义务，严格履行安全生产法定责任，对本单位安全生产和职业健康工作负全面责任，否则接受未尽责的追究</a:t>
            </a:r>
            <a:r>
              <a:rPr lang="zh-CN" altLang="en-US" sz="1400" dirty="0" smtClean="0">
                <a:solidFill>
                  <a:srgbClr val="C00000"/>
                </a:solidFill>
                <a:latin typeface="微软雅黑" panose="020B0503020204020204" pitchFamily="34" charset="-122"/>
                <a:ea typeface="微软雅黑" panose="020B0503020204020204" pitchFamily="34" charset="-122"/>
              </a:rPr>
              <a:t>。</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326465" y="190153"/>
            <a:ext cx="3416320"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什么是企业安全生产主体责任？</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平行四边形 10"/>
          <p:cNvSpPr/>
          <p:nvPr/>
        </p:nvSpPr>
        <p:spPr>
          <a:xfrm>
            <a:off x="3569613" y="1285866"/>
            <a:ext cx="3796030" cy="2592288"/>
          </a:xfrm>
          <a:prstGeom prst="parallelogram">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6744948" y="2599634"/>
            <a:ext cx="1872208" cy="1278520"/>
          </a:xfrm>
          <a:prstGeom prst="parallelogram">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a:off x="7064876" y="1305288"/>
            <a:ext cx="1869574" cy="1276722"/>
          </a:xfrm>
          <a:prstGeom prst="parallelogram">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149"/>
                            </p:stCondLst>
                            <p:childTnLst>
                              <p:par>
                                <p:cTn id="13" presetID="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649"/>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0-#ppt_w/2"/>
                                          </p:val>
                                        </p:tav>
                                        <p:tav tm="100000">
                                          <p:val>
                                            <p:strVal val="#ppt_x"/>
                                          </p:val>
                                        </p:tav>
                                      </p:tavLst>
                                    </p:anim>
                                    <p:anim calcmode="lin" valueType="num">
                                      <p:cBhvr additive="base">
                                        <p:cTn id="21" dur="3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300" fill="hold"/>
                                        <p:tgtEl>
                                          <p:spTgt spid="13"/>
                                        </p:tgtEl>
                                        <p:attrNameLst>
                                          <p:attrName>ppt_x</p:attrName>
                                        </p:attrNameLst>
                                      </p:cBhvr>
                                      <p:tavLst>
                                        <p:tav tm="0">
                                          <p:val>
                                            <p:strVal val="1+#ppt_w/2"/>
                                          </p:val>
                                        </p:tav>
                                        <p:tav tm="100000">
                                          <p:val>
                                            <p:strVal val="#ppt_x"/>
                                          </p:val>
                                        </p:tav>
                                      </p:tavLst>
                                    </p:anim>
                                    <p:anim calcmode="lin" valueType="num">
                                      <p:cBhvr additive="base">
                                        <p:cTn id="25" dur="3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300" fill="hold"/>
                                        <p:tgtEl>
                                          <p:spTgt spid="12"/>
                                        </p:tgtEl>
                                        <p:attrNameLst>
                                          <p:attrName>ppt_x</p:attrName>
                                        </p:attrNameLst>
                                      </p:cBhvr>
                                      <p:tavLst>
                                        <p:tav tm="0">
                                          <p:val>
                                            <p:strVal val="1+#ppt_w/2"/>
                                          </p:val>
                                        </p:tav>
                                        <p:tav tm="100000">
                                          <p:val>
                                            <p:strVal val="#ppt_x"/>
                                          </p:val>
                                        </p:tav>
                                      </p:tavLst>
                                    </p:anim>
                                    <p:anim calcmode="lin" valueType="num">
                                      <p:cBhvr additive="base">
                                        <p:cTn id="29"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 grpId="0"/>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bwMode="auto">
          <a:xfrm>
            <a:off x="500034" y="1052510"/>
            <a:ext cx="4643470" cy="2971918"/>
          </a:xfrm>
          <a:prstGeom prst="rect">
            <a:avLst/>
          </a:prstGeom>
          <a:noFill/>
        </p:spPr>
        <p:txBody>
          <a:bodyPr vert="horz" wrap="square" lIns="93296" tIns="46648" rIns="93296" bIns="46648" numCol="1" anchor="t" anchorCtr="0" compatLnSpc="1">
            <a:spAutoFit/>
          </a:bodyPr>
          <a:lstStyle/>
          <a:p>
            <a:pPr defTabSz="932815">
              <a:defRPr/>
            </a:pPr>
            <a:endParaRPr lang="zh-CN" altLang="en-US" sz="1100" dirty="0" smtClean="0">
              <a:solidFill>
                <a:srgbClr val="C00000"/>
              </a:solidFill>
              <a:latin typeface="微软雅黑" panose="020B0503020204020204" pitchFamily="34" charset="-122"/>
              <a:ea typeface="微软雅黑" panose="020B0503020204020204" pitchFamily="34" charset="-122"/>
            </a:endParaRPr>
          </a:p>
          <a:p>
            <a:pPr defTabSz="932815">
              <a:defRPr/>
            </a:pPr>
            <a:r>
              <a:rPr lang="en-US" altLang="zh-CN" sz="1600" dirty="0" smtClean="0">
                <a:latin typeface="微软雅黑" panose="020B0503020204020204" pitchFamily="34" charset="-122"/>
                <a:ea typeface="微软雅黑" panose="020B0503020204020204" pitchFamily="34" charset="-122"/>
              </a:rPr>
              <a:t>1</a:t>
            </a:r>
            <a:r>
              <a:rPr lang="zh-CN" altLang="en-US" sz="1600" dirty="0" smtClean="0">
                <a:latin typeface="微软雅黑" panose="020B0503020204020204" pitchFamily="34" charset="-122"/>
                <a:ea typeface="微软雅黑" panose="020B0503020204020204" pitchFamily="34" charset="-122"/>
              </a:rPr>
              <a:t>、企业是既是生产经营活动的主体，又是安全生产工作责任的直接承担主体，是内因，是根本，是出发点和归结点，理所应当是落实安全生产主体责任的组织者、实践者和执行者。</a:t>
            </a:r>
            <a:endParaRPr lang="zh-CN" altLang="en-US" sz="1600" dirty="0" smtClean="0">
              <a:latin typeface="微软雅黑" panose="020B0503020204020204" pitchFamily="34" charset="-122"/>
              <a:ea typeface="微软雅黑" panose="020B0503020204020204" pitchFamily="34" charset="-122"/>
            </a:endParaRPr>
          </a:p>
          <a:p>
            <a:pPr defTabSz="932815">
              <a:defRPr/>
            </a:pPr>
            <a:endParaRPr lang="zh-CN" altLang="en-US" sz="1600" dirty="0" smtClean="0">
              <a:latin typeface="微软雅黑" panose="020B0503020204020204" pitchFamily="34" charset="-122"/>
              <a:ea typeface="微软雅黑" panose="020B0503020204020204" pitchFamily="34" charset="-122"/>
            </a:endParaRPr>
          </a:p>
          <a:p>
            <a:pPr defTabSz="932815">
              <a:defRPr/>
            </a:pPr>
            <a:r>
              <a:rPr lang="en-US" altLang="zh-CN" sz="1600" dirty="0" smtClean="0">
                <a:latin typeface="微软雅黑" panose="020B0503020204020204" pitchFamily="34" charset="-122"/>
                <a:ea typeface="微软雅黑" panose="020B0503020204020204" pitchFamily="34" charset="-122"/>
              </a:rPr>
              <a:t>2</a:t>
            </a:r>
            <a:r>
              <a:rPr lang="zh-CN" altLang="en-US" sz="1600" dirty="0" smtClean="0">
                <a:latin typeface="微软雅黑" panose="020B0503020204020204" pitchFamily="34" charset="-122"/>
                <a:ea typeface="微软雅黑" panose="020B0503020204020204" pitchFamily="34" charset="-122"/>
              </a:rPr>
              <a:t>、国家有关安全生产法律法规最终都要落实到企业，全国安全生产整体水平的提高最终也必须体现企业上，因此，做好安全生产工作，首先是也必须要紧紧抓住企业这个“主体”。企业安全生产主体责任的落实是对政府负责、对企业员工负责、对社会负责的重大体现。</a:t>
            </a:r>
            <a:endParaRPr lang="zh-CN" altLang="en-US" sz="1600" dirty="0">
              <a:latin typeface="微软雅黑" panose="020B0503020204020204" pitchFamily="34" charset="-122"/>
              <a:ea typeface="微软雅黑" panose="020B0503020204020204" pitchFamily="34" charset="-122"/>
            </a:endParaRPr>
          </a:p>
        </p:txBody>
      </p:sp>
      <p:sp>
        <p:nvSpPr>
          <p:cNvPr id="18" name="矩形 17"/>
          <p:cNvSpPr/>
          <p:nvPr/>
        </p:nvSpPr>
        <p:spPr>
          <a:xfrm>
            <a:off x="326465" y="190153"/>
            <a:ext cx="4108817"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为什么要落实企业安全生产主体责任？</a:t>
            </a:r>
            <a:endParaRPr lang="zh-CN" altLang="en-US" dirty="0">
              <a:solidFill>
                <a:srgbClr val="C0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57818" y="1214428"/>
            <a:ext cx="2928958" cy="2928958"/>
          </a:xfrm>
          <a:prstGeom prst="rect">
            <a:avLst/>
          </a:prstGeom>
        </p:spPr>
      </p:pic>
      <p:cxnSp>
        <p:nvCxnSpPr>
          <p:cNvPr id="5" name="直接连接符 4"/>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299"/>
                            </p:stCondLst>
                            <p:childTnLst>
                              <p:par>
                                <p:cTn id="13" presetID="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6465" y="190153"/>
            <a:ext cx="3716082" cy="369332"/>
          </a:xfrm>
          <a:prstGeom prst="rect">
            <a:avLst/>
          </a:prstGeom>
        </p:spPr>
        <p:txBody>
          <a:bodyPr wrap="none">
            <a:spAutoFit/>
          </a:bodyPr>
          <a:lstStyle/>
          <a:p>
            <a:r>
              <a:rPr lang="zh-CN" altLang="en-US" dirty="0" smtClean="0">
                <a:solidFill>
                  <a:srgbClr val="C00000"/>
                </a:solidFill>
                <a:latin typeface="微软雅黑" panose="020B0503020204020204" pitchFamily="34" charset="-122"/>
                <a:ea typeface="微软雅黑" panose="020B0503020204020204" pitchFamily="34" charset="-122"/>
              </a:rPr>
              <a:t>哪些人是企业安全生产责任主体？ </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5796136" y="3258190"/>
            <a:ext cx="2520280" cy="11137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55576" y="3258190"/>
            <a:ext cx="2520280" cy="11137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5576" y="1620746"/>
            <a:ext cx="2520280" cy="1665975"/>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75856" y="2705975"/>
            <a:ext cx="2520280" cy="166597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96136" y="1620745"/>
            <a:ext cx="2520280" cy="1665975"/>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98716" y="1627816"/>
            <a:ext cx="1224000" cy="105200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35996" y="1627816"/>
            <a:ext cx="1224000" cy="1052007"/>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57942" y="3507409"/>
            <a:ext cx="1842422" cy="830997"/>
          </a:xfrm>
          <a:prstGeom prst="rect">
            <a:avLst/>
          </a:prstGeom>
        </p:spPr>
        <p:txBody>
          <a:bodyPr wrap="square">
            <a:spAutoFit/>
          </a:bodyPr>
          <a:lstStyle/>
          <a:p>
            <a:pPr algn="just"/>
            <a:r>
              <a:rPr lang="zh-CN" altLang="en-US" sz="1600" dirty="0" smtClean="0">
                <a:solidFill>
                  <a:schemeClr val="bg1"/>
                </a:solidFill>
                <a:latin typeface="微软雅黑" panose="020B0503020204020204" pitchFamily="34" charset="-122"/>
                <a:ea typeface="微软雅黑" panose="020B0503020204020204" pitchFamily="34" charset="-122"/>
              </a:rPr>
              <a:t>企业法人、实际控制人、企业管理决策部门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198502" y="3538962"/>
            <a:ext cx="1715548" cy="284693"/>
          </a:xfrm>
          <a:prstGeom prst="rect">
            <a:avLst/>
          </a:prstGeom>
        </p:spPr>
        <p:txBody>
          <a:bodyPr wrap="square">
            <a:spAutoFit/>
          </a:bodyPr>
          <a:lstStyle/>
          <a:p>
            <a:pPr algn="just">
              <a:lnSpc>
                <a:spcPts val="1500"/>
              </a:lnSpc>
            </a:pPr>
            <a:r>
              <a:rPr lang="zh-CN" altLang="en-US" sz="1600" dirty="0" smtClean="0">
                <a:solidFill>
                  <a:schemeClr val="bg1"/>
                </a:solidFill>
                <a:latin typeface="微软雅黑" panose="020B0503020204020204" pitchFamily="34" charset="-122"/>
                <a:ea typeface="微软雅黑" panose="020B0503020204020204" pitchFamily="34" charset="-122"/>
              </a:rPr>
              <a:t>企业员工 </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0" y="571486"/>
            <a:ext cx="8715404"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advClick="0" advTm="5300">
        <p14:flip dir="r"/>
      </p:transition>
    </mc:Choice>
    <mc:Fallback>
      <p:transition advClick="0" advTm="5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1250"/>
                            </p:stCondLst>
                            <p:childTnLst>
                              <p:par>
                                <p:cTn id="13" presetID="2" presetClass="entr" presetSubtype="12" decel="65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400" fill="hold"/>
                                        <p:tgtEl>
                                          <p:spTgt spid="8"/>
                                        </p:tgtEl>
                                        <p:attrNameLst>
                                          <p:attrName>ppt_x</p:attrName>
                                        </p:attrNameLst>
                                      </p:cBhvr>
                                      <p:tavLst>
                                        <p:tav tm="0">
                                          <p:val>
                                            <p:strVal val="0-#ppt_w/2"/>
                                          </p:val>
                                        </p:tav>
                                        <p:tav tm="100000">
                                          <p:val>
                                            <p:strVal val="#ppt_x"/>
                                          </p:val>
                                        </p:tav>
                                      </p:tavLst>
                                    </p:anim>
                                    <p:anim calcmode="lin" valueType="num">
                                      <p:cBhvr additive="base">
                                        <p:cTn id="16" dur="4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65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400" fill="hold"/>
                                        <p:tgtEl>
                                          <p:spTgt spid="9"/>
                                        </p:tgtEl>
                                        <p:attrNameLst>
                                          <p:attrName>ppt_x</p:attrName>
                                        </p:attrNameLst>
                                      </p:cBhvr>
                                      <p:tavLst>
                                        <p:tav tm="0">
                                          <p:val>
                                            <p:strVal val="#ppt_x"/>
                                          </p:val>
                                        </p:tav>
                                        <p:tav tm="100000">
                                          <p:val>
                                            <p:strVal val="#ppt_x"/>
                                          </p:val>
                                        </p:tav>
                                      </p:tavLst>
                                    </p:anim>
                                    <p:anim calcmode="lin" valueType="num">
                                      <p:cBhvr additive="base">
                                        <p:cTn id="20" dur="4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3" decel="65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400" fill="hold"/>
                                        <p:tgtEl>
                                          <p:spTgt spid="11"/>
                                        </p:tgtEl>
                                        <p:attrNameLst>
                                          <p:attrName>ppt_x</p:attrName>
                                        </p:attrNameLst>
                                      </p:cBhvr>
                                      <p:tavLst>
                                        <p:tav tm="0">
                                          <p:val>
                                            <p:strVal val="1+#ppt_w/2"/>
                                          </p:val>
                                        </p:tav>
                                        <p:tav tm="100000">
                                          <p:val>
                                            <p:strVal val="#ppt_x"/>
                                          </p:val>
                                        </p:tav>
                                      </p:tavLst>
                                    </p:anim>
                                    <p:anim calcmode="lin" valueType="num">
                                      <p:cBhvr additive="base">
                                        <p:cTn id="24" dur="4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8" decel="65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400" fill="hold"/>
                                        <p:tgtEl>
                                          <p:spTgt spid="12"/>
                                        </p:tgtEl>
                                        <p:attrNameLst>
                                          <p:attrName>ppt_x</p:attrName>
                                        </p:attrNameLst>
                                      </p:cBhvr>
                                      <p:tavLst>
                                        <p:tav tm="0">
                                          <p:val>
                                            <p:strVal val="0-#ppt_w/2"/>
                                          </p:val>
                                        </p:tav>
                                        <p:tav tm="100000">
                                          <p:val>
                                            <p:strVal val="#ppt_x"/>
                                          </p:val>
                                        </p:tav>
                                      </p:tavLst>
                                    </p:anim>
                                    <p:anim calcmode="lin" valueType="num">
                                      <p:cBhvr additive="base">
                                        <p:cTn id="28" dur="4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decel="65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400" fill="hold"/>
                                        <p:tgtEl>
                                          <p:spTgt spid="10"/>
                                        </p:tgtEl>
                                        <p:attrNameLst>
                                          <p:attrName>ppt_x</p:attrName>
                                        </p:attrNameLst>
                                      </p:cBhvr>
                                      <p:tavLst>
                                        <p:tav tm="0">
                                          <p:val>
                                            <p:strVal val="1+#ppt_w/2"/>
                                          </p:val>
                                        </p:tav>
                                        <p:tav tm="100000">
                                          <p:val>
                                            <p:strVal val="#ppt_x"/>
                                          </p:val>
                                        </p:tav>
                                      </p:tavLst>
                                    </p:anim>
                                    <p:anim calcmode="lin" valueType="num">
                                      <p:cBhvr additive="base">
                                        <p:cTn id="32" dur="4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decel="6500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400" fill="hold"/>
                                        <p:tgtEl>
                                          <p:spTgt spid="6"/>
                                        </p:tgtEl>
                                        <p:attrNameLst>
                                          <p:attrName>ppt_x</p:attrName>
                                        </p:attrNameLst>
                                      </p:cBhvr>
                                      <p:tavLst>
                                        <p:tav tm="0">
                                          <p:val>
                                            <p:strVal val="0-#ppt_w/2"/>
                                          </p:val>
                                        </p:tav>
                                        <p:tav tm="100000">
                                          <p:val>
                                            <p:strVal val="#ppt_x"/>
                                          </p:val>
                                        </p:tav>
                                      </p:tavLst>
                                    </p:anim>
                                    <p:anim calcmode="lin" valueType="num">
                                      <p:cBhvr additive="base">
                                        <p:cTn id="36" dur="4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9" decel="6500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400" fill="hold"/>
                                        <p:tgtEl>
                                          <p:spTgt spid="5"/>
                                        </p:tgtEl>
                                        <p:attrNameLst>
                                          <p:attrName>ppt_x</p:attrName>
                                        </p:attrNameLst>
                                      </p:cBhvr>
                                      <p:tavLst>
                                        <p:tav tm="0">
                                          <p:val>
                                            <p:strVal val="0-#ppt_w/2"/>
                                          </p:val>
                                        </p:tav>
                                        <p:tav tm="100000">
                                          <p:val>
                                            <p:strVal val="#ppt_x"/>
                                          </p:val>
                                        </p:tav>
                                      </p:tavLst>
                                    </p:anim>
                                    <p:anim calcmode="lin" valueType="num">
                                      <p:cBhvr additive="base">
                                        <p:cTn id="40" dur="400" fill="hold"/>
                                        <p:tgtEl>
                                          <p:spTgt spid="5"/>
                                        </p:tgtEl>
                                        <p:attrNameLst>
                                          <p:attrName>ppt_y</p:attrName>
                                        </p:attrNameLst>
                                      </p:cBhvr>
                                      <p:tavLst>
                                        <p:tav tm="0">
                                          <p:val>
                                            <p:strVal val="0-#ppt_h/2"/>
                                          </p:val>
                                        </p:tav>
                                        <p:tav tm="100000">
                                          <p:val>
                                            <p:strVal val="#ppt_y"/>
                                          </p:val>
                                        </p:tav>
                                      </p:tavLst>
                                    </p:anim>
                                  </p:childTnLst>
                                </p:cTn>
                              </p:par>
                            </p:childTnLst>
                          </p:cTn>
                        </p:par>
                        <p:par>
                          <p:cTn id="41" fill="hold">
                            <p:stCondLst>
                              <p:cond delay="1750"/>
                            </p:stCondLst>
                            <p:childTnLst>
                              <p:par>
                                <p:cTn id="42" presetID="1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300"/>
                                        <p:tgtEl>
                                          <p:spTgt spid="13"/>
                                        </p:tgtEl>
                                        <p:attrNameLst>
                                          <p:attrName>ppt_y</p:attrName>
                                        </p:attrNameLst>
                                      </p:cBhvr>
                                      <p:tavLst>
                                        <p:tav tm="0">
                                          <p:val>
                                            <p:strVal val="#ppt_y+#ppt_h*1.125000"/>
                                          </p:val>
                                        </p:tav>
                                        <p:tav tm="100000">
                                          <p:val>
                                            <p:strVal val="#ppt_y"/>
                                          </p:val>
                                        </p:tav>
                                      </p:tavLst>
                                    </p:anim>
                                    <p:animEffect transition="in" filter="wipe(up)">
                                      <p:cBhvr>
                                        <p:cTn id="45" dur="300"/>
                                        <p:tgtEl>
                                          <p:spTgt spid="13"/>
                                        </p:tgtEl>
                                      </p:cBhvr>
                                    </p:animEffect>
                                  </p:childTnLst>
                                </p:cTn>
                              </p:par>
                            </p:childTnLst>
                          </p:cTn>
                        </p:par>
                        <p:par>
                          <p:cTn id="46" fill="hold">
                            <p:stCondLst>
                              <p:cond delay="2250"/>
                            </p:stCondLst>
                            <p:childTnLst>
                              <p:par>
                                <p:cTn id="47" presetID="1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300"/>
                                        <p:tgtEl>
                                          <p:spTgt spid="14"/>
                                        </p:tgtEl>
                                        <p:attrNameLst>
                                          <p:attrName>ppt_y</p:attrName>
                                        </p:attrNameLst>
                                      </p:cBhvr>
                                      <p:tavLst>
                                        <p:tav tm="0">
                                          <p:val>
                                            <p:strVal val="#ppt_y+#ppt_h*1.125000"/>
                                          </p:val>
                                        </p:tav>
                                        <p:tav tm="100000">
                                          <p:val>
                                            <p:strVal val="#ppt_y"/>
                                          </p:val>
                                        </p:tav>
                                      </p:tavLst>
                                    </p:anim>
                                    <p:animEffect transition="in" filter="wipe(up)">
                                      <p:cBhvr>
                                        <p:cTn id="5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bldP spid="6" grpId="0" animBg="1"/>
      <p:bldP spid="8" grpId="0" animBg="1"/>
      <p:bldP spid="9" grpId="0" animBg="1"/>
      <p:bldP spid="10" grpId="0" animBg="1"/>
      <p:bldP spid="11" grpId="0" animBg="1"/>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燕尾形 3"/>
          <p:cNvSpPr/>
          <p:nvPr/>
        </p:nvSpPr>
        <p:spPr>
          <a:xfrm>
            <a:off x="1046106" y="1059581"/>
            <a:ext cx="2842666" cy="671799"/>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bwMode="auto">
          <a:xfrm>
            <a:off x="1471462" y="1045267"/>
            <a:ext cx="2159566" cy="707886"/>
          </a:xfrm>
          <a:prstGeom prst="rect">
            <a:avLst/>
          </a:prstGeom>
          <a:noFill/>
        </p:spPr>
        <p:txBody>
          <a:bodyPr wrap="none">
            <a:spAutoFit/>
          </a:bodyPr>
          <a:lstStyle/>
          <a:p>
            <a:pPr fontAlgn="auto">
              <a:spcBef>
                <a:spcPts val="0"/>
              </a:spcBef>
              <a:spcAft>
                <a:spcPts val="0"/>
              </a:spcAft>
              <a:defRPr/>
            </a:pPr>
            <a:r>
              <a:rPr lang="zh-CN" altLang="en-US" sz="4000" kern="0" spc="-150" dirty="0" smtClean="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rPr>
              <a:t>第二部分</a:t>
            </a:r>
            <a:endParaRPr lang="zh-CN" altLang="en-US" sz="4000" kern="0" spc="-150" dirty="0">
              <a:ln w="1905">
                <a:noFill/>
              </a:ln>
              <a:solidFill>
                <a:srgbClr val="FFFF00"/>
              </a:solidFill>
              <a:effectLst>
                <a:outerShdw blurRad="50800" dist="50800" dir="5400000" algn="t" rotWithShape="0">
                  <a:srgbClr val="6C0000"/>
                </a:outerShdw>
              </a:effectLst>
              <a:latin typeface="方正大黑简体" pitchFamily="65" charset="-122"/>
              <a:ea typeface="方正大黑简体" pitchFamily="65" charset="-122"/>
            </a:endParaRPr>
          </a:p>
        </p:txBody>
      </p:sp>
      <p:sp>
        <p:nvSpPr>
          <p:cNvPr id="26" name="椭圆 25"/>
          <p:cNvSpPr/>
          <p:nvPr/>
        </p:nvSpPr>
        <p:spPr>
          <a:xfrm>
            <a:off x="3376604" y="2072999"/>
            <a:ext cx="1872208" cy="18722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11984" y="2068215"/>
            <a:ext cx="601447" cy="584775"/>
          </a:xfrm>
          <a:prstGeom prst="rect">
            <a:avLst/>
          </a:prstGeom>
          <a:noFill/>
        </p:spPr>
        <p:txBody>
          <a:bodyPr wrap="none" rtlCol="0">
            <a:spAutoFit/>
          </a:bodyPr>
          <a:lstStyle/>
          <a:p>
            <a:r>
              <a:rPr lang="en-US" altLang="zh-CN" sz="3200" b="1" dirty="0" smtClean="0">
                <a:solidFill>
                  <a:srgbClr val="C00000"/>
                </a:solidFill>
              </a:rPr>
              <a:t>02</a:t>
            </a:r>
            <a:endParaRPr lang="zh-CN" altLang="en-US" sz="3200" b="1" dirty="0">
              <a:solidFill>
                <a:srgbClr val="C00000"/>
              </a:solidFill>
            </a:endParaRPr>
          </a:p>
        </p:txBody>
      </p:sp>
      <p:cxnSp>
        <p:nvCxnSpPr>
          <p:cNvPr id="45" name="直接连接符 44"/>
          <p:cNvCxnSpPr/>
          <p:nvPr/>
        </p:nvCxnSpPr>
        <p:spPr>
          <a:xfrm>
            <a:off x="3615784" y="2652990"/>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518807" y="2799073"/>
            <a:ext cx="1747075" cy="606320"/>
          </a:xfrm>
          <a:prstGeom prst="rect">
            <a:avLst/>
          </a:prstGeom>
          <a:noFill/>
        </p:spPr>
        <p:txBody>
          <a:bodyPr wrap="square" rtlCol="0">
            <a:spAutoFit/>
          </a:bodyPr>
          <a:lstStyle/>
          <a:p>
            <a:pPr algn="just">
              <a:lnSpc>
                <a:spcPct val="125000"/>
              </a:lnSpc>
            </a:pPr>
            <a:r>
              <a:rPr lang="zh-CN" altLang="en-US" sz="1400" b="1" dirty="0" smtClean="0">
                <a:solidFill>
                  <a:schemeClr val="bg1"/>
                </a:solidFill>
                <a:latin typeface="微软雅黑" panose="020B0503020204020204" pitchFamily="34" charset="-122"/>
                <a:ea typeface="微软雅黑" panose="020B0503020204020204" pitchFamily="34" charset="-122"/>
              </a:rPr>
              <a:t>企业安全生产主体责任有哪些？</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2" fill="hold" grpId="0" nodeType="withEffect">
                                  <p:stCondLst>
                                    <p:cond delay="7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strVal val="4*#ppt_w"/>
                                          </p:val>
                                        </p:tav>
                                        <p:tav tm="100000">
                                          <p:val>
                                            <p:strVal val="#ppt_w"/>
                                          </p:val>
                                        </p:tav>
                                      </p:tavLst>
                                    </p:anim>
                                    <p:anim calcmode="lin" valueType="num">
                                      <p:cBhvr>
                                        <p:cTn id="18" dur="250" fill="hold"/>
                                        <p:tgtEl>
                                          <p:spTgt spid="26"/>
                                        </p:tgtEl>
                                        <p:attrNameLst>
                                          <p:attrName>ppt_h</p:attrName>
                                        </p:attrNameLst>
                                      </p:cBhvr>
                                      <p:tavLst>
                                        <p:tav tm="0">
                                          <p:val>
                                            <p:strVal val="4*#ppt_h"/>
                                          </p:val>
                                        </p:tav>
                                        <p:tav tm="100000">
                                          <p:val>
                                            <p:strVal val="#ppt_h"/>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2" presetClass="entr" presetSubtype="8" fill="hold" nodeType="withEffect">
                                  <p:stCondLst>
                                    <p:cond delay="25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9"/>
                                        </p:tgtEl>
                                        <p:attrNameLst>
                                          <p:attrName>ppt_y</p:attrName>
                                        </p:attrNameLst>
                                      </p:cBhvr>
                                      <p:tavLst>
                                        <p:tav tm="0">
                                          <p:val>
                                            <p:strVal val="#ppt_y"/>
                                          </p:val>
                                        </p:tav>
                                        <p:tav tm="100000">
                                          <p:val>
                                            <p:strVal val="#ppt_y"/>
                                          </p:val>
                                        </p:tav>
                                      </p:tavLst>
                                    </p:anim>
                                    <p:anim calcmode="lin" valueType="num">
                                      <p:cBhvr>
                                        <p:cTn id="2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26" grpId="0" animBg="1"/>
      <p:bldP spid="32" grpId="0"/>
      <p:bldP spid="5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6691</Words>
  <Application>WPS 演示</Application>
  <PresentationFormat>全屏显示(16:9)</PresentationFormat>
  <Paragraphs>545</Paragraphs>
  <Slides>40</Slides>
  <Notes>39</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40</vt:i4>
      </vt:variant>
    </vt:vector>
  </HeadingPairs>
  <TitlesOfParts>
    <vt:vector size="63" baseType="lpstr">
      <vt:lpstr>Arial</vt:lpstr>
      <vt:lpstr>宋体</vt:lpstr>
      <vt:lpstr>Wingdings</vt:lpstr>
      <vt:lpstr>微软雅黑</vt:lpstr>
      <vt:lpstr>方正大黑简体</vt:lpstr>
      <vt:lpstr>黑体</vt:lpstr>
      <vt:lpstr>Arial Black</vt:lpstr>
      <vt:lpstr>Arial Unicode MS</vt:lpstr>
      <vt:lpstr>Arial Unicode MS</vt:lpstr>
      <vt:lpstr>Calibri</vt:lpstr>
      <vt:lpstr>Calibri</vt:lpstr>
      <vt:lpstr>Gulim</vt:lpstr>
      <vt:lpstr>Broadway BT</vt:lpstr>
      <vt:lpstr>Segoe Print</vt:lpstr>
      <vt:lpstr>Impact</vt:lpstr>
      <vt:lpstr>华文细黑</vt:lpstr>
      <vt:lpstr>时尚中黑简体</vt:lpstr>
      <vt:lpstr>Bodoni MT Black</vt:lpstr>
      <vt:lpstr>HY견고딕</vt:lpstr>
      <vt:lpstr>Malgun Gothic</vt:lpstr>
      <vt:lpstr>楷体</vt:lpstr>
      <vt:lpstr>汉仪旗黑-85S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500w</dc:creator>
  <cp:lastModifiedBy>little fairy</cp:lastModifiedBy>
  <cp:revision>161</cp:revision>
  <dcterms:created xsi:type="dcterms:W3CDTF">2013-11-04T01:23:00Z</dcterms:created>
  <dcterms:modified xsi:type="dcterms:W3CDTF">2024-03-11T07:00:16Z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EC48399CE2884BCE946E79533C0E748B_13</vt:lpwstr>
  </property>
  <property fmtid="{D5CDD505-2E9C-101B-9397-08002B2CF9AE}" pid="3" name="KSOProductBuildVer">
    <vt:lpwstr>2052-12.1.0.16388</vt:lpwstr>
  </property>
</Properties>
</file>