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1" r:id="rId3"/>
    <p:sldId id="344" r:id="rId5"/>
    <p:sldId id="257" r:id="rId6"/>
    <p:sldId id="300" r:id="rId7"/>
    <p:sldId id="258" r:id="rId8"/>
    <p:sldId id="259"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46" r:id="rId48"/>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19.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3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smtClean="0"/>
              <a:t>从宏观的角度机械安全不是目前安监局监管的重点，因为不会是群死群伤。但是在微观的层面，具体到每个企业，及时发送一起截肢事故也是很重大的是，尤其是外资企业。</a:t>
            </a:r>
            <a:endParaRPr lang="zh-CN" altLang="en-US"/>
          </a:p>
        </p:txBody>
      </p:sp>
      <p:sp>
        <p:nvSpPr>
          <p:cNvPr id="4" name="灯片编号占位符 3"/>
          <p:cNvSpPr>
            <a:spLocks noGrp="1"/>
          </p:cNvSpPr>
          <p:nvPr>
            <p:ph type="sldNum" sz="quarter" idx="10"/>
          </p:nvPr>
        </p:nvSpPr>
        <p:spPr/>
        <p:txBody>
          <a:bodyPr/>
          <a:lstStyle/>
          <a:p>
            <a:fld id="{F22D5575-5040-4ED8-B8A8-661545AE60E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17894F0-27EB-43CD-976E-AC843CABF028}" type="slidenum">
              <a:rPr lang="en-US" altLang="ja-JP"/>
            </a:fld>
            <a:endParaRPr lang="en-US" altLang="ja-JP"/>
          </a:p>
        </p:txBody>
      </p:sp>
      <p:sp>
        <p:nvSpPr>
          <p:cNvPr id="205826" name="Rectangle 2"/>
          <p:cNvSpPr>
            <a:spLocks noGrp="1" noRot="1" noChangeAspect="1" noChangeArrowheads="1" noTextEdit="1"/>
          </p:cNvSpPr>
          <p:nvPr>
            <p:ph type="sldImg"/>
          </p:nvPr>
        </p:nvSpPr>
        <p:spPr>
          <a:xfrm>
            <a:off x="407988" y="679450"/>
            <a:ext cx="6043612" cy="3400425"/>
          </a:xfrm>
        </p:spPr>
      </p:sp>
      <p:sp>
        <p:nvSpPr>
          <p:cNvPr id="20582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457200" y="728663"/>
            <a:ext cx="5945188" cy="3344862"/>
          </a:xfrm>
        </p:spPr>
      </p:sp>
      <p:sp>
        <p:nvSpPr>
          <p:cNvPr id="91139" name="Rectangle 3"/>
          <p:cNvSpPr>
            <a:spLocks noGrp="1" noRot="1" noChangeArrowheads="1"/>
          </p:cNvSpPr>
          <p:nvPr>
            <p:ph type="body" idx="1"/>
          </p:nvPr>
        </p:nvSpPr>
        <p:spPr>
          <a:xfrm>
            <a:off x="914093" y="4339552"/>
            <a:ext cx="5029815" cy="4119418"/>
          </a:xfrm>
        </p:spPr>
        <p:txBody>
          <a:bodyPr/>
          <a:lstStyle/>
          <a:p>
            <a:r>
              <a:rPr lang="en-US" dirty="0">
                <a:ea typeface="宋体" panose="02010600030101010101" pitchFamily="2" charset="-122"/>
              </a:rPr>
              <a:t>All safe guards are essential for protecting workers and adjacent personnel from needless and preventable machinery related injuries.</a:t>
            </a:r>
            <a:endParaRPr lang="en-US" dirty="0">
              <a:ea typeface="宋体" panose="02010600030101010101" pitchFamily="2" charset="-122"/>
            </a:endParaRPr>
          </a:p>
          <a:p>
            <a:r>
              <a:rPr lang="zh-CN" altLang="en-US" dirty="0"/>
              <a:t>所有的安全防护都是使工人或相关人员免受设备伤害的必要措施。</a:t>
            </a:r>
            <a:endParaRPr lang="zh-CN" altLang="en-US" dirty="0"/>
          </a:p>
          <a:p>
            <a:r>
              <a:rPr lang="en-US" dirty="0">
                <a:ea typeface="宋体" panose="02010600030101010101" pitchFamily="2" charset="-122"/>
              </a:rPr>
              <a:t>The POINT OF OPERATION as well as all parts of the machine that move, rotate, traverse laterally or vertically while the machine is activated must be guarded. Special attention should be paid to parts within easy access of the operator and those out of sight of the operator.</a:t>
            </a:r>
            <a:endParaRPr lang="en-US" dirty="0">
              <a:ea typeface="宋体" panose="02010600030101010101" pitchFamily="2" charset="-122"/>
            </a:endParaRPr>
          </a:p>
          <a:p>
            <a:r>
              <a:rPr lang="zh-CN" altLang="en-US" dirty="0"/>
              <a:t>设备操作点、设备转动部位以及水平或垂直方向移动处，在设备运行时都应该作好安全防护。对工人可以看见处及无法看到的区域更要注意。</a:t>
            </a:r>
            <a:endParaRPr lang="zh-CN" altLang="en-US" dirty="0"/>
          </a:p>
          <a:p>
            <a:r>
              <a:rPr lang="en-US" dirty="0">
                <a:ea typeface="宋体" panose="02010600030101010101" pitchFamily="2" charset="-122"/>
              </a:rPr>
              <a:t>Parts that move infrequently must be guarded as well as those parts that move continuously or within the cycle of the operation of the machine.</a:t>
            </a:r>
            <a:endParaRPr lang="en-US" dirty="0">
              <a:ea typeface="宋体" panose="02010600030101010101" pitchFamily="2" charset="-122"/>
            </a:endParaRPr>
          </a:p>
          <a:p>
            <a:r>
              <a:rPr lang="zh-CN" altLang="en-US" dirty="0"/>
              <a:t>对于转动频率相对少的部位也要像持续转动的部位一样进行安全防护。</a:t>
            </a:r>
            <a:endParaRPr lang="zh-CN" altLang="en-US" dirty="0"/>
          </a:p>
          <a:p>
            <a:r>
              <a:rPr lang="en-US" dirty="0">
                <a:ea typeface="宋体" panose="02010600030101010101" pitchFamily="2" charset="-122"/>
              </a:rPr>
              <a:t>A GOOD RULE TO REMEMBER AND FOLLOW is: </a:t>
            </a:r>
            <a:r>
              <a:rPr lang="zh-CN" altLang="en-US" dirty="0"/>
              <a:t>一条必须牢记的要则：</a:t>
            </a:r>
            <a:endParaRPr lang="zh-CN" altLang="en-US" dirty="0"/>
          </a:p>
          <a:p>
            <a:r>
              <a:rPr lang="en-US" dirty="0">
                <a:ea typeface="宋体" panose="02010600030101010101" pitchFamily="2" charset="-122"/>
              </a:rPr>
              <a:t>ANY MACHINE PART, FUNCTION OR PROCESS WHICH MAY CAUSE AN INJURY MUST BE SAFE GUARDED.</a:t>
            </a:r>
            <a:endParaRPr lang="en-US" dirty="0">
              <a:ea typeface="宋体" panose="02010600030101010101" pitchFamily="2" charset="-122"/>
            </a:endParaRPr>
          </a:p>
          <a:p>
            <a:r>
              <a:rPr lang="zh-CN" altLang="en-US" dirty="0"/>
              <a:t>任何可能造成人员伤害的设备部件、功能及生产过程必须进行防护。</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DE365CD-E823-4239-95B4-1E3877340170}" type="slidenum">
              <a:rPr lang="en-US" altLang="ja-JP"/>
            </a:fld>
            <a:endParaRPr lang="en-US" altLang="ja-JP"/>
          </a:p>
        </p:txBody>
      </p:sp>
      <p:sp>
        <p:nvSpPr>
          <p:cNvPr id="301058" name="Rectangle 2"/>
          <p:cNvSpPr>
            <a:spLocks noGrp="1" noRot="1" noChangeAspect="1" noChangeArrowheads="1" noTextEdit="1"/>
          </p:cNvSpPr>
          <p:nvPr>
            <p:ph type="sldImg"/>
          </p:nvPr>
        </p:nvSpPr>
        <p:spPr>
          <a:xfrm>
            <a:off x="407988" y="679450"/>
            <a:ext cx="6043612" cy="3400425"/>
          </a:xfrm>
        </p:spPr>
      </p:sp>
      <p:sp>
        <p:nvSpPr>
          <p:cNvPr id="301059" name="Rectangle 3"/>
          <p:cNvSpPr>
            <a:spLocks noGrp="1" noChangeArrowheads="1"/>
          </p:cNvSpPr>
          <p:nvPr>
            <p:ph type="body" idx="1"/>
          </p:nvPr>
        </p:nvSpPr>
        <p:spPr/>
        <p:txBody>
          <a:bodyPr/>
          <a:lstStyle/>
          <a:p>
            <a:r>
              <a:rPr lang="zh-CN" altLang="en-US">
                <a:ea typeface="宋体" panose="02010600030101010101" pitchFamily="2" charset="-122"/>
              </a:rPr>
              <a:t>钥匙型的门开关中，</a:t>
            </a:r>
            <a:endParaRPr lang="zh-CN" altLang="en-US">
              <a:ea typeface="宋体" panose="02010600030101010101" pitchFamily="2" charset="-122"/>
            </a:endParaRPr>
          </a:p>
          <a:p>
            <a:r>
              <a:rPr lang="zh-CN" altLang="en-US">
                <a:ea typeface="宋体" panose="02010600030101010101" pitchFamily="2" charset="-122"/>
              </a:rPr>
              <a:t>对于无效化的防止功能的标准要求，使用了除专用传动装置以外，其他工具无法轻易将其打开的结构。</a:t>
            </a:r>
            <a:endParaRPr lang="zh-CN" altLang="en-US">
              <a:ea typeface="宋体" panose="02010600030101010101" pitchFamily="2" charset="-122"/>
            </a:endParaRPr>
          </a:p>
          <a:p>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2FDD337-5449-4CE0-8442-9639743EFD7C}" type="slidenum">
              <a:rPr lang="en-US" altLang="ja-JP"/>
            </a:fld>
            <a:endParaRPr lang="en-US" altLang="ja-JP"/>
          </a:p>
        </p:txBody>
      </p:sp>
      <p:sp>
        <p:nvSpPr>
          <p:cNvPr id="308226" name="Rectangle 2"/>
          <p:cNvSpPr>
            <a:spLocks noGrp="1" noRot="1" noChangeAspect="1" noChangeArrowheads="1" noTextEdit="1"/>
          </p:cNvSpPr>
          <p:nvPr>
            <p:ph type="sldImg"/>
          </p:nvPr>
        </p:nvSpPr>
        <p:spPr>
          <a:xfrm>
            <a:off x="407988" y="679450"/>
            <a:ext cx="6043612" cy="3400425"/>
          </a:xfrm>
        </p:spPr>
      </p:sp>
      <p:sp>
        <p:nvSpPr>
          <p:cNvPr id="308227" name="Rectangle 3"/>
          <p:cNvSpPr>
            <a:spLocks noGrp="1" noChangeArrowheads="1"/>
          </p:cNvSpPr>
          <p:nvPr>
            <p:ph type="body" idx="1"/>
          </p:nvPr>
        </p:nvSpPr>
        <p:spPr/>
        <p:txBody>
          <a:bodyPr/>
          <a:lstStyle/>
          <a:p>
            <a:r>
              <a:rPr lang="zh-CN" altLang="en-US">
                <a:ea typeface="宋体" panose="02010600030101010101" pitchFamily="2" charset="-122"/>
              </a:rPr>
              <a:t>关于紧急停止按钮也有以下要求</a:t>
            </a:r>
            <a:r>
              <a:rPr lang="ja-JP" altLang="en-US"/>
              <a:t>。</a:t>
            </a:r>
            <a:endParaRPr lang="ja-JP" altLang="en-US"/>
          </a:p>
          <a:p>
            <a:endParaRPr lang="ja-JP" altLang="en-US"/>
          </a:p>
          <a:p>
            <a:r>
              <a:rPr lang="ja-JP" altLang="en-US"/>
              <a:t>・</a:t>
            </a:r>
            <a:r>
              <a:rPr lang="zh-CN" altLang="en-US">
                <a:ea typeface="宋体" panose="02010600030101010101" pitchFamily="2" charset="-122"/>
              </a:rPr>
              <a:t>传动装置为蘑菇型，颜色为红色</a:t>
            </a:r>
            <a:endParaRPr lang="ja-JP" altLang="en-US"/>
          </a:p>
          <a:p>
            <a:r>
              <a:rPr lang="ja-JP" altLang="en-US"/>
              <a:t>・</a:t>
            </a:r>
            <a:r>
              <a:rPr lang="zh-CN" altLang="en-US">
                <a:ea typeface="宋体" panose="02010600030101010101" pitchFamily="2" charset="-122"/>
              </a:rPr>
              <a:t>可以通过旋转</a:t>
            </a:r>
            <a:r>
              <a:rPr lang="ja-JP" altLang="en-US"/>
              <a:t>、</a:t>
            </a:r>
            <a:r>
              <a:rPr lang="zh-CN" altLang="en-US">
                <a:ea typeface="宋体" panose="02010600030101010101" pitchFamily="2" charset="-122"/>
              </a:rPr>
              <a:t>拉动</a:t>
            </a:r>
            <a:r>
              <a:rPr lang="ja-JP" altLang="en-US"/>
              <a:t>、</a:t>
            </a:r>
            <a:r>
              <a:rPr lang="zh-CN" altLang="en-US">
                <a:ea typeface="宋体" panose="02010600030101010101" pitchFamily="2" charset="-122"/>
              </a:rPr>
              <a:t>钥匙等固定的手动操作来解除</a:t>
            </a:r>
            <a:endParaRPr lang="ja-JP" altLang="en-US"/>
          </a:p>
          <a:p>
            <a:r>
              <a:rPr lang="ja-JP" altLang="en-US"/>
              <a:t>・</a:t>
            </a:r>
            <a:r>
              <a:rPr lang="zh-CN" altLang="en-US">
                <a:ea typeface="宋体" panose="02010600030101010101" pitchFamily="2" charset="-122"/>
              </a:rPr>
              <a:t>具有直接开路动作接点</a:t>
            </a:r>
            <a:endParaRPr lang="ja-JP" altLang="en-US"/>
          </a:p>
          <a:p>
            <a:r>
              <a:rPr lang="ja-JP" altLang="en-US"/>
              <a:t>・</a:t>
            </a:r>
            <a:r>
              <a:rPr lang="zh-CN" altLang="en-US">
                <a:ea typeface="宋体" panose="02010600030101010101" pitchFamily="2" charset="-122"/>
              </a:rPr>
              <a:t>背景为黄色</a:t>
            </a:r>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7988" y="679450"/>
            <a:ext cx="6043612" cy="3400425"/>
          </a:xfrm>
        </p:spPr>
      </p:sp>
      <p:sp>
        <p:nvSpPr>
          <p:cNvPr id="3" name="备注占位符 2"/>
          <p:cNvSpPr>
            <a:spLocks noGrp="1"/>
          </p:cNvSpPr>
          <p:nvPr>
            <p:ph type="body" idx="1"/>
          </p:nvPr>
        </p:nvSpPr>
        <p:spPr/>
        <p:txBody>
          <a:bodyPr>
            <a:normAutofit/>
          </a:bodyPr>
          <a:lstStyle/>
          <a:p>
            <a:r>
              <a:rPr lang="zh-CN" altLang="en-US" dirty="0" smtClean="0"/>
              <a:t>运动的机械是第一类危险源，如何判断机械伤害的风险的高度？</a:t>
            </a:r>
            <a:endParaRPr lang="zh-CN" altLang="en-US" dirty="0"/>
          </a:p>
        </p:txBody>
      </p:sp>
      <p:sp>
        <p:nvSpPr>
          <p:cNvPr id="4" name="灯片编号占位符 3"/>
          <p:cNvSpPr>
            <a:spLocks noGrp="1"/>
          </p:cNvSpPr>
          <p:nvPr>
            <p:ph type="sldNum" sz="quarter" idx="10"/>
          </p:nvPr>
        </p:nvSpPr>
        <p:spPr/>
        <p:txBody>
          <a:bodyPr/>
          <a:lstStyle/>
          <a:p>
            <a:pPr>
              <a:defRPr/>
            </a:pPr>
            <a:fld id="{4AA4647A-4FB3-400C-9D63-71322CF678C8}"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smtClean="0"/>
              <a:t>从宏观的角度机械安全不是目前安监局监管的重点，因为不会是群死群伤。但是在微观的层面，具体到每个企业，及时发送一起截肢事故也是很重大的是，尤其是外资企业。</a:t>
            </a:r>
            <a:endParaRPr lang="zh-CN" altLang="en-US"/>
          </a:p>
        </p:txBody>
      </p:sp>
      <p:sp>
        <p:nvSpPr>
          <p:cNvPr id="4" name="灯片编号占位符 3"/>
          <p:cNvSpPr>
            <a:spLocks noGrp="1"/>
          </p:cNvSpPr>
          <p:nvPr>
            <p:ph type="sldNum" sz="quarter" idx="10"/>
          </p:nvPr>
        </p:nvSpPr>
        <p:spPr/>
        <p:txBody>
          <a:bodyPr/>
          <a:lstStyle/>
          <a:p>
            <a:fld id="{F22D5575-5040-4ED8-B8A8-661545AE60E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7988" y="679450"/>
            <a:ext cx="6043612" cy="3400425"/>
          </a:xfrm>
        </p:spPr>
      </p:sp>
      <p:sp>
        <p:nvSpPr>
          <p:cNvPr id="3" name="备注占位符 2"/>
          <p:cNvSpPr>
            <a:spLocks noGrp="1"/>
          </p:cNvSpPr>
          <p:nvPr>
            <p:ph type="body" idx="1"/>
          </p:nvPr>
        </p:nvSpPr>
        <p:spPr/>
        <p:txBody>
          <a:bodyPr>
            <a:normAutofit/>
          </a:bodyPr>
          <a:lstStyle/>
          <a:p>
            <a:r>
              <a:rPr lang="zh-CN" altLang="en-US" dirty="0" smtClean="0"/>
              <a:t>本质安全，安全技术 然后安全管理，</a:t>
            </a:r>
            <a:endParaRPr lang="zh-CN" altLang="en-US" dirty="0"/>
          </a:p>
        </p:txBody>
      </p:sp>
      <p:sp>
        <p:nvSpPr>
          <p:cNvPr id="4" name="灯片编号占位符 3"/>
          <p:cNvSpPr>
            <a:spLocks noGrp="1"/>
          </p:cNvSpPr>
          <p:nvPr>
            <p:ph type="sldNum" sz="quarter" idx="10"/>
          </p:nvPr>
        </p:nvSpPr>
        <p:spPr/>
        <p:txBody>
          <a:bodyPr/>
          <a:lstStyle/>
          <a:p>
            <a:pPr>
              <a:defRPr/>
            </a:pPr>
            <a:fld id="{4AA4647A-4FB3-400C-9D63-71322CF678C8}"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CB03322-91DA-4B5E-AA38-DD207821DDBC}" type="slidenum">
              <a:rPr lang="en-US" altLang="ja-JP"/>
            </a:fld>
            <a:endParaRPr lang="en-US" altLang="ja-JP"/>
          </a:p>
        </p:txBody>
      </p:sp>
      <p:sp>
        <p:nvSpPr>
          <p:cNvPr id="211970"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ln>
        </p:spPr>
      </p:sp>
      <p:sp>
        <p:nvSpPr>
          <p:cNvPr id="211971" name="Rectangle 3"/>
          <p:cNvSpPr>
            <a:spLocks noGrp="1" noChangeArrowheads="1"/>
          </p:cNvSpPr>
          <p:nvPr>
            <p:ph type="body" idx="1"/>
          </p:nvPr>
        </p:nvSpPr>
        <p:spPr bwMode="auto">
          <a:xfrm>
            <a:off x="685480" y="4343144"/>
            <a:ext cx="5487041" cy="4115019"/>
          </a:xfrm>
          <a:prstGeom prst="rect">
            <a:avLst/>
          </a:prstGeom>
          <a:solidFill>
            <a:srgbClr val="FFFFFF"/>
          </a:solidFill>
          <a:ln>
            <a:solidFill>
              <a:srgbClr val="000000"/>
            </a:solidFill>
            <a:miter lim="800000"/>
          </a:ln>
        </p:spPr>
        <p:txBody>
          <a:bodyPr lIns="92089" tIns="46045" rIns="92089" bIns="46045"/>
          <a:lstStyle/>
          <a:p>
            <a:endParaRPr lang="en-US" altLang="ja-JP"/>
          </a:p>
          <a:p>
            <a:r>
              <a:rPr lang="zh-CN" altLang="en-US">
                <a:ea typeface="宋体" panose="02010600030101010101" pitchFamily="2" charset="-122"/>
              </a:rPr>
              <a:t>原则上设计时不要把操作人员和危险源放在同一区域内这一点是非常重要的。</a:t>
            </a:r>
            <a:endParaRPr lang="zh-CN" altLang="en-US">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此外，如果考虑操作人员的风险和设备性能之间的平衡，还要注意以下几点。</a:t>
            </a:r>
            <a:endParaRPr lang="ja-JP" altLang="en-US">
              <a:ea typeface="宋体" panose="02010600030101010101" pitchFamily="2" charset="-122"/>
            </a:endParaRPr>
          </a:p>
          <a:p>
            <a:r>
              <a:rPr lang="ja-JP" altLang="en-US"/>
              <a:t>・</a:t>
            </a:r>
            <a:r>
              <a:rPr lang="zh-CN" altLang="en-US">
                <a:ea typeface="宋体" panose="02010600030101010101" pitchFamily="2" charset="-122"/>
              </a:rPr>
              <a:t>要去掉锐利的部位</a:t>
            </a:r>
            <a:r>
              <a:rPr lang="ja-JP" altLang="en-US"/>
              <a:t>。</a:t>
            </a:r>
            <a:endParaRPr lang="ja-JP" altLang="en-US"/>
          </a:p>
          <a:p>
            <a:r>
              <a:rPr lang="ja-JP" altLang="en-US"/>
              <a:t>・</a:t>
            </a:r>
            <a:r>
              <a:rPr lang="zh-CN" altLang="en-US">
                <a:ea typeface="宋体" panose="02010600030101010101" pitchFamily="2" charset="-122"/>
              </a:rPr>
              <a:t>减小驱动力</a:t>
            </a:r>
            <a:r>
              <a:rPr lang="ja-JP" altLang="en-US"/>
              <a:t>、</a:t>
            </a:r>
            <a:r>
              <a:rPr lang="zh-CN" altLang="en-US">
                <a:ea typeface="宋体" panose="02010600030101010101" pitchFamily="2" charset="-122"/>
              </a:rPr>
              <a:t>放慢转速</a:t>
            </a:r>
            <a:r>
              <a:rPr lang="ja-JP" altLang="en-US"/>
              <a:t>。</a:t>
            </a:r>
            <a:endParaRPr lang="ja-JP" altLang="en-US"/>
          </a:p>
          <a:p>
            <a:r>
              <a:rPr lang="ja-JP" altLang="en-US"/>
              <a:t>・</a:t>
            </a:r>
            <a:r>
              <a:rPr lang="zh-CN" altLang="en-US">
                <a:ea typeface="宋体" panose="02010600030101010101" pitchFamily="2" charset="-122"/>
              </a:rPr>
              <a:t>使手和手指无法插入开口部位。</a:t>
            </a:r>
            <a:endParaRPr lang="ja-JP" altLang="en-US">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2A52E3E-E2C7-4DAD-AFD8-48EE3521EFD2}" type="slidenum">
              <a:rPr lang="en-US" altLang="ja-JP"/>
            </a:fld>
            <a:endParaRPr lang="en-US" altLang="ja-JP"/>
          </a:p>
        </p:txBody>
      </p:sp>
      <p:sp>
        <p:nvSpPr>
          <p:cNvPr id="214018"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ln>
        </p:spPr>
      </p:sp>
      <p:sp>
        <p:nvSpPr>
          <p:cNvPr id="214019" name="Rectangle 3"/>
          <p:cNvSpPr>
            <a:spLocks noGrp="1" noChangeArrowheads="1"/>
          </p:cNvSpPr>
          <p:nvPr>
            <p:ph type="body" idx="1"/>
          </p:nvPr>
        </p:nvSpPr>
        <p:spPr bwMode="auto">
          <a:xfrm>
            <a:off x="914508" y="4343144"/>
            <a:ext cx="5028986" cy="4115019"/>
          </a:xfrm>
          <a:prstGeom prst="rect">
            <a:avLst/>
          </a:prstGeom>
          <a:solidFill>
            <a:srgbClr val="FFFFFF"/>
          </a:solidFill>
          <a:ln>
            <a:solidFill>
              <a:srgbClr val="000000"/>
            </a:solidFill>
            <a:miter lim="800000"/>
          </a:ln>
        </p:spPr>
        <p:txBody>
          <a:bodyPr lIns="92089" tIns="46045" rIns="92089" bIns="46045"/>
          <a:lstStyle/>
          <a:p>
            <a:r>
              <a:rPr lang="zh-CN" altLang="en-US">
                <a:ea typeface="宋体" panose="02010600030101010101" pitchFamily="2" charset="-122"/>
              </a:rPr>
              <a:t>安全防护的原则有2个</a:t>
            </a:r>
            <a:r>
              <a:rPr lang="ja-JP" altLang="en-US"/>
              <a:t>。</a:t>
            </a:r>
            <a:endParaRPr lang="ja-JP" altLang="en-US"/>
          </a:p>
          <a:p>
            <a:r>
              <a:rPr lang="zh-CN" altLang="en-US">
                <a:ea typeface="宋体" panose="02010600030101010101" pitchFamily="2" charset="-122"/>
              </a:rPr>
              <a:t>即隔离和停止。</a:t>
            </a:r>
            <a:endParaRPr lang="ja-JP" altLang="en-US"/>
          </a:p>
          <a:p>
            <a:endParaRPr lang="ja-JP" altLang="en-US"/>
          </a:p>
          <a:p>
            <a:r>
              <a:rPr lang="zh-CN" altLang="en-US">
                <a:ea typeface="宋体" panose="02010600030101010101" pitchFamily="2" charset="-122"/>
              </a:rPr>
              <a:t>隔离的原则就是空间上的分离。通过防护装置来保证安全的就是这一类。</a:t>
            </a:r>
            <a:endParaRPr lang="ja-JP" altLang="en-US"/>
          </a:p>
          <a:p>
            <a:r>
              <a:rPr lang="zh-CN" altLang="en-US">
                <a:ea typeface="宋体" panose="02010600030101010101" pitchFamily="2" charset="-122"/>
              </a:rPr>
              <a:t>停止的原则是时间上的分离。互锁安全装置则属于这一类。</a:t>
            </a:r>
            <a:endParaRPr lang="zh-CN" altLang="en-US">
              <a:ea typeface="宋体" panose="02010600030101010101" pitchFamily="2" charset="-122"/>
            </a:endParaRPr>
          </a:p>
          <a:p>
            <a:endParaRPr lang="ja-JP" altLang="en-US"/>
          </a:p>
          <a:p>
            <a:r>
              <a:rPr lang="zh-CN" altLang="en-US">
                <a:ea typeface="宋体" panose="02010600030101010101" pitchFamily="2" charset="-122"/>
              </a:rPr>
              <a:t>必须覆盖所有危险并加以隔离</a:t>
            </a:r>
            <a:r>
              <a:rPr lang="ja-JP" altLang="en-US"/>
              <a:t>。（</a:t>
            </a:r>
            <a:r>
              <a:rPr lang="zh-CN" altLang="en-US">
                <a:ea typeface="宋体" panose="02010600030101010101" pitchFamily="2" charset="-122"/>
              </a:rPr>
              <a:t>点击</a:t>
            </a:r>
            <a:r>
              <a:rPr lang="ja-JP" altLang="en-US"/>
              <a:t>）</a:t>
            </a:r>
            <a:endParaRPr lang="ja-JP" altLang="en-US"/>
          </a:p>
          <a:p>
            <a:r>
              <a:rPr lang="zh-CN" altLang="en-US">
                <a:ea typeface="宋体" panose="02010600030101010101" pitchFamily="2" charset="-122"/>
              </a:rPr>
              <a:t>设置维护等所必需的最小限度开口。</a:t>
            </a:r>
            <a:r>
              <a:rPr lang="ja-JP" altLang="en-US"/>
              <a:t>（</a:t>
            </a:r>
            <a:r>
              <a:rPr lang="zh-CN" altLang="en-US">
                <a:ea typeface="宋体" panose="02010600030101010101" pitchFamily="2" charset="-122"/>
              </a:rPr>
              <a:t>点击</a:t>
            </a:r>
            <a:r>
              <a:rPr lang="ja-JP" altLang="en-US"/>
              <a:t>）</a:t>
            </a:r>
            <a:endParaRPr lang="ja-JP" altLang="en-US"/>
          </a:p>
          <a:p>
            <a:r>
              <a:rPr lang="zh-CN" altLang="en-US">
                <a:ea typeface="宋体" panose="02010600030101010101" pitchFamily="2" charset="-122"/>
              </a:rPr>
              <a:t>增加无法确认安全时就停止，并确认停止的结构</a:t>
            </a:r>
            <a:r>
              <a:rPr lang="ja-JP" altLang="en-US"/>
              <a:t>（</a:t>
            </a:r>
            <a:r>
              <a:rPr lang="zh-CN" altLang="en-US">
                <a:ea typeface="宋体" panose="02010600030101010101" pitchFamily="2" charset="-122"/>
              </a:rPr>
              <a:t>点击</a:t>
            </a:r>
            <a:r>
              <a:rPr lang="ja-JP" altLang="en-US"/>
              <a:t>）</a:t>
            </a:r>
            <a:endParaRPr lang="ja-JP" altLang="en-US"/>
          </a:p>
          <a:p>
            <a:endParaRPr lang="ja-JP" altLang="en-US"/>
          </a:p>
          <a:p>
            <a:r>
              <a:rPr lang="zh-CN" altLang="en-US">
                <a:ea typeface="宋体" panose="02010600030101010101" pitchFamily="2" charset="-122"/>
              </a:rPr>
              <a:t>这就是互锁，</a:t>
            </a:r>
            <a:r>
              <a:rPr lang="ja-JP" altLang="en-US"/>
              <a:t>（</a:t>
            </a:r>
            <a:r>
              <a:rPr lang="zh-CN" altLang="en-US">
                <a:ea typeface="宋体" panose="02010600030101010101" pitchFamily="2" charset="-122"/>
              </a:rPr>
              <a:t>点击</a:t>
            </a:r>
            <a:r>
              <a:rPr lang="ja-JP" altLang="en-US"/>
              <a:t>）</a:t>
            </a:r>
            <a:endParaRPr lang="ja-JP" altLang="en-US"/>
          </a:p>
          <a:p>
            <a:r>
              <a:rPr lang="zh-CN" altLang="en-US">
                <a:ea typeface="宋体" panose="02010600030101010101" pitchFamily="2" charset="-122"/>
              </a:rPr>
              <a:t>也是欧姆龙出品的安全防护用安全设备。</a:t>
            </a:r>
            <a:endParaRPr lang="ja-JP" altLang="en-US">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457200" y="728663"/>
            <a:ext cx="5945188" cy="3344862"/>
          </a:xfrm>
        </p:spPr>
      </p:sp>
      <p:sp>
        <p:nvSpPr>
          <p:cNvPr id="91139" name="Rectangle 3"/>
          <p:cNvSpPr>
            <a:spLocks noGrp="1" noRot="1" noChangeArrowheads="1"/>
          </p:cNvSpPr>
          <p:nvPr>
            <p:ph type="body" idx="1"/>
          </p:nvPr>
        </p:nvSpPr>
        <p:spPr>
          <a:xfrm>
            <a:off x="914093" y="4339552"/>
            <a:ext cx="5029815" cy="4119418"/>
          </a:xfrm>
        </p:spPr>
        <p:txBody>
          <a:bodyPr/>
          <a:lstStyle/>
          <a:p>
            <a:r>
              <a:rPr lang="en-US" dirty="0">
                <a:ea typeface="宋体" panose="02010600030101010101" pitchFamily="2" charset="-122"/>
              </a:rPr>
              <a:t>All safe guards are essential for protecting workers and adjacent personnel from needless and preventable machinery related injuries.</a:t>
            </a:r>
            <a:endParaRPr lang="en-US" dirty="0">
              <a:ea typeface="宋体" panose="02010600030101010101" pitchFamily="2" charset="-122"/>
            </a:endParaRPr>
          </a:p>
          <a:p>
            <a:r>
              <a:rPr lang="zh-CN" altLang="en-US" dirty="0"/>
              <a:t>所有的安全防护都是使工人或相关人员免受设备伤害的必要措施。</a:t>
            </a:r>
            <a:endParaRPr lang="zh-CN" altLang="en-US" dirty="0"/>
          </a:p>
          <a:p>
            <a:r>
              <a:rPr lang="en-US" dirty="0">
                <a:ea typeface="宋体" panose="02010600030101010101" pitchFamily="2" charset="-122"/>
              </a:rPr>
              <a:t>The POINT OF OPERATION as well as all parts of the machine that move, rotate, traverse laterally or vertically while the machine is activated must be guarded. Special attention should be paid to parts within easy access of the operator and those out of sight of the operator.</a:t>
            </a:r>
            <a:endParaRPr lang="en-US" dirty="0">
              <a:ea typeface="宋体" panose="02010600030101010101" pitchFamily="2" charset="-122"/>
            </a:endParaRPr>
          </a:p>
          <a:p>
            <a:r>
              <a:rPr lang="zh-CN" altLang="en-US" dirty="0"/>
              <a:t>设备操作点、设备转动部位以及水平或垂直方向移动处，在设备运行时都应该作好安全防护。对工人可以看见处及无法看到的区域更要注意。</a:t>
            </a:r>
            <a:endParaRPr lang="zh-CN" altLang="en-US" dirty="0"/>
          </a:p>
          <a:p>
            <a:r>
              <a:rPr lang="en-US" dirty="0">
                <a:ea typeface="宋体" panose="02010600030101010101" pitchFamily="2" charset="-122"/>
              </a:rPr>
              <a:t>Parts that move infrequently must be guarded as well as those parts that move continuously or within the cycle of the operation of the machine.</a:t>
            </a:r>
            <a:endParaRPr lang="en-US" dirty="0">
              <a:ea typeface="宋体" panose="02010600030101010101" pitchFamily="2" charset="-122"/>
            </a:endParaRPr>
          </a:p>
          <a:p>
            <a:r>
              <a:rPr lang="zh-CN" altLang="en-US" dirty="0"/>
              <a:t>对于转动频率相对少的部位也要像持续转动的部位一样进行安全防护。</a:t>
            </a:r>
            <a:endParaRPr lang="zh-CN" altLang="en-US" dirty="0"/>
          </a:p>
          <a:p>
            <a:r>
              <a:rPr lang="en-US" dirty="0">
                <a:ea typeface="宋体" panose="02010600030101010101" pitchFamily="2" charset="-122"/>
              </a:rPr>
              <a:t>A GOOD RULE TO REMEMBER AND FOLLOW is: </a:t>
            </a:r>
            <a:r>
              <a:rPr lang="zh-CN" altLang="en-US" dirty="0"/>
              <a:t>一条必须牢记的要则：</a:t>
            </a:r>
            <a:endParaRPr lang="zh-CN" altLang="en-US" dirty="0"/>
          </a:p>
          <a:p>
            <a:r>
              <a:rPr lang="en-US" dirty="0">
                <a:ea typeface="宋体" panose="02010600030101010101" pitchFamily="2" charset="-122"/>
              </a:rPr>
              <a:t>ANY MACHINE PART, FUNCTION OR PROCESS WHICH MAY CAUSE AN INJURY MUST BE SAFE GUARDED.</a:t>
            </a:r>
            <a:endParaRPr lang="en-US" dirty="0">
              <a:ea typeface="宋体" panose="02010600030101010101" pitchFamily="2" charset="-122"/>
            </a:endParaRPr>
          </a:p>
          <a:p>
            <a:r>
              <a:rPr lang="zh-CN" altLang="en-US" dirty="0"/>
              <a:t>任何可能造成人员伤害的设备部件、功能及生产过程必须进行防护。</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473015F-1A12-492F-AC66-D2FFBEE5A038}" type="slidenum">
              <a:rPr lang="en-US" altLang="ja-JP"/>
            </a:fld>
            <a:endParaRPr lang="en-US" altLang="ja-JP"/>
          </a:p>
        </p:txBody>
      </p:sp>
      <p:sp>
        <p:nvSpPr>
          <p:cNvPr id="177154" name="Rectangle 2"/>
          <p:cNvSpPr>
            <a:spLocks noGrp="1" noRot="1" noChangeAspect="1" noChangeArrowheads="1" noTextEdit="1"/>
          </p:cNvSpPr>
          <p:nvPr>
            <p:ph type="sldImg"/>
          </p:nvPr>
        </p:nvSpPr>
        <p:spPr>
          <a:xfrm>
            <a:off x="407988" y="679450"/>
            <a:ext cx="6043612" cy="3400425"/>
          </a:xfrm>
        </p:spPr>
      </p:sp>
      <p:sp>
        <p:nvSpPr>
          <p:cNvPr id="177155" name="Rectangle 3"/>
          <p:cNvSpPr>
            <a:spLocks noGrp="1" noChangeArrowheads="1"/>
          </p:cNvSpPr>
          <p:nvPr>
            <p:ph type="body" idx="1"/>
          </p:nvPr>
        </p:nvSpPr>
        <p:spPr/>
        <p:txBody>
          <a:bodyPr/>
          <a:lstStyle/>
          <a:p>
            <a:r>
              <a:rPr lang="zh-CN" altLang="en-US">
                <a:ea typeface="宋体" panose="02010600030101010101" pitchFamily="2" charset="-122"/>
              </a:rPr>
              <a:t>为了便于您对前提条件的理解，让我们先来看一看风险评估吧。</a:t>
            </a:r>
            <a:endParaRPr lang="ja-JP" altLang="en-US"/>
          </a:p>
          <a:p>
            <a:endParaRPr lang="ja-JP" altLang="en-US"/>
          </a:p>
          <a:p>
            <a:r>
              <a:rPr lang="en-US" altLang="ja-JP"/>
              <a:t>1</a:t>
            </a:r>
            <a:r>
              <a:rPr lang="ja-JP" altLang="en-US"/>
              <a:t>．「</a:t>
            </a:r>
            <a:r>
              <a:rPr lang="zh-CN" altLang="en-US">
                <a:ea typeface="宋体" panose="02010600030101010101" pitchFamily="2" charset="-122"/>
              </a:rPr>
              <a:t>确定设备的使用状况</a:t>
            </a:r>
            <a:r>
              <a:rPr lang="ja-JP" altLang="en-US"/>
              <a:t>」。</a:t>
            </a:r>
            <a:endParaRPr lang="ja-JP" altLang="en-US"/>
          </a:p>
          <a:p>
            <a:r>
              <a:rPr lang="en-US" altLang="ja-JP"/>
              <a:t>2</a:t>
            </a:r>
            <a:r>
              <a:rPr lang="ja-JP" altLang="en-US"/>
              <a:t>．「</a:t>
            </a:r>
            <a:r>
              <a:rPr lang="zh-CN" altLang="en-US">
                <a:ea typeface="宋体" panose="02010600030101010101" pitchFamily="2" charset="-122"/>
              </a:rPr>
              <a:t>认定危险源</a:t>
            </a:r>
            <a:r>
              <a:rPr lang="ja-JP" altLang="en-US"/>
              <a:t>」。</a:t>
            </a:r>
            <a:endParaRPr lang="ja-JP" altLang="en-US"/>
          </a:p>
          <a:p>
            <a:r>
              <a:rPr lang="en-US" altLang="ja-JP"/>
              <a:t>3</a:t>
            </a:r>
            <a:r>
              <a:rPr lang="ja-JP" altLang="en-US"/>
              <a:t>．「</a:t>
            </a:r>
            <a:r>
              <a:rPr lang="zh-CN" altLang="en-US">
                <a:ea typeface="宋体" panose="02010600030101010101" pitchFamily="2" charset="-122"/>
              </a:rPr>
              <a:t>预测风险</a:t>
            </a:r>
            <a:r>
              <a:rPr lang="ja-JP" altLang="en-US"/>
              <a:t>」。</a:t>
            </a:r>
            <a:endParaRPr lang="ja-JP" altLang="en-US"/>
          </a:p>
          <a:p>
            <a:r>
              <a:rPr lang="en-US" altLang="ja-JP"/>
              <a:t>4</a:t>
            </a:r>
            <a:r>
              <a:rPr lang="ja-JP" altLang="en-US"/>
              <a:t>．「</a:t>
            </a:r>
            <a:r>
              <a:rPr lang="zh-CN" altLang="en-US">
                <a:ea typeface="宋体" panose="02010600030101010101" pitchFamily="2" charset="-122"/>
              </a:rPr>
              <a:t>进行风险评估</a:t>
            </a:r>
            <a:r>
              <a:rPr lang="ja-JP" altLang="en-US"/>
              <a:t>」。</a:t>
            </a:r>
            <a:endParaRPr lang="ja-JP" altLang="en-US"/>
          </a:p>
          <a:p>
            <a:r>
              <a:rPr lang="en-US" altLang="ja-JP"/>
              <a:t>5</a:t>
            </a:r>
            <a:r>
              <a:rPr lang="ja-JP" altLang="en-US"/>
              <a:t>．</a:t>
            </a:r>
            <a:r>
              <a:rPr lang="zh-CN" altLang="en-US">
                <a:ea typeface="宋体" panose="02010600030101010101" pitchFamily="2" charset="-122"/>
              </a:rPr>
              <a:t>如果不是允许范围内的风险，就要设法把风险降低到允许范围内。</a:t>
            </a:r>
            <a:endParaRPr lang="zh-CN" altLang="en-US">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这个风险降低对策就是基于国际标准的安全对策</a:t>
            </a:r>
            <a:r>
              <a:rPr lang="ja-JP" altLang="en-US"/>
              <a:t>。</a:t>
            </a:r>
            <a:endParaRPr lang="ja-JP" altLang="en-US"/>
          </a:p>
          <a:p>
            <a:r>
              <a:rPr lang="zh-CN" altLang="en-US">
                <a:ea typeface="宋体" panose="02010600030101010101" pitchFamily="2" charset="-122"/>
              </a:rPr>
              <a:t>下一页是安全化步骤的说明</a:t>
            </a:r>
            <a:r>
              <a:rPr lang="ja-JP" altLang="en-US"/>
              <a:t>。</a:t>
            </a:r>
            <a:endParaRPr lang="ja-JP" altLang="en-US"/>
          </a:p>
          <a:p>
            <a:endParaRPr lang="ja-JP" altLang="en-US"/>
          </a:p>
          <a:p>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2DE7B9-E5D9-4547-968B-B088812D4C19}" type="slidenum">
              <a:rPr lang="en-US" altLang="ja-JP"/>
            </a:fld>
            <a:endParaRPr lang="en-US" altLang="ja-JP"/>
          </a:p>
        </p:txBody>
      </p:sp>
      <p:sp>
        <p:nvSpPr>
          <p:cNvPr id="340994" name="Rectangle 2"/>
          <p:cNvSpPr>
            <a:spLocks noGrp="1" noRot="1" noChangeAspect="1" noChangeArrowheads="1" noTextEdit="1"/>
          </p:cNvSpPr>
          <p:nvPr>
            <p:ph type="sldImg"/>
          </p:nvPr>
        </p:nvSpPr>
        <p:spPr>
          <a:xfrm>
            <a:off x="407988" y="679450"/>
            <a:ext cx="6043612" cy="3400425"/>
          </a:xfrm>
        </p:spPr>
      </p:sp>
      <p:sp>
        <p:nvSpPr>
          <p:cNvPr id="340995" name="Rectangle 3"/>
          <p:cNvSpPr>
            <a:spLocks noGrp="1" noChangeArrowheads="1"/>
          </p:cNvSpPr>
          <p:nvPr>
            <p:ph type="body" idx="1"/>
          </p:nvPr>
        </p:nvSpPr>
        <p:spPr/>
        <p:txBody>
          <a:bodyPr/>
          <a:lstStyle/>
          <a:p>
            <a:r>
              <a:rPr lang="zh-CN" altLang="en-US">
                <a:ea typeface="宋体" panose="02010600030101010101" pitchFamily="2" charset="-122"/>
              </a:rPr>
              <a:t>下面介绍风险评定和安全范畴。</a:t>
            </a:r>
            <a:endParaRPr lang="ja-JP" altLang="en-US"/>
          </a:p>
          <a:p>
            <a:endParaRPr lang="ja-JP" altLang="en-US"/>
          </a:p>
          <a:p>
            <a:r>
              <a:rPr lang="zh-CN" altLang="en-US">
                <a:ea typeface="宋体" panose="02010600030101010101" pitchFamily="2" charset="-122"/>
              </a:rPr>
              <a:t>这是根据国际标准</a:t>
            </a:r>
            <a:r>
              <a:rPr lang="en-US" altLang="ja-JP"/>
              <a:t>ISO13849</a:t>
            </a:r>
            <a:r>
              <a:rPr lang="zh-CN" altLang="en-US">
                <a:ea typeface="宋体" panose="02010600030101010101" pitchFamily="2" charset="-122"/>
              </a:rPr>
              <a:t>制定的评定表</a:t>
            </a:r>
            <a:r>
              <a:rPr lang="ja-JP" altLang="en-US"/>
              <a:t>。</a:t>
            </a:r>
            <a:endParaRPr lang="ja-JP" altLang="en-US"/>
          </a:p>
          <a:p>
            <a:endParaRPr lang="ja-JP" altLang="en-US"/>
          </a:p>
          <a:p>
            <a:r>
              <a:rPr lang="en-US" altLang="ja-JP"/>
              <a:t>S</a:t>
            </a:r>
            <a:r>
              <a:rPr lang="zh-CN" altLang="en-US">
                <a:ea typeface="宋体" panose="02010600030101010101" pitchFamily="2" charset="-122"/>
              </a:rPr>
              <a:t>表示受伤的程度，</a:t>
            </a:r>
            <a:r>
              <a:rPr lang="en-US" altLang="ja-JP"/>
              <a:t>F</a:t>
            </a:r>
            <a:r>
              <a:rPr lang="zh-CN" altLang="en-US">
                <a:ea typeface="宋体" panose="02010600030101010101" pitchFamily="2" charset="-122"/>
              </a:rPr>
              <a:t>表示发生危险的可能性，</a:t>
            </a:r>
            <a:r>
              <a:rPr lang="en-US" altLang="zh-CN">
                <a:ea typeface="宋体" panose="02010600030101010101" pitchFamily="2" charset="-122"/>
              </a:rPr>
              <a:t>P</a:t>
            </a:r>
            <a:r>
              <a:rPr lang="zh-CN" altLang="en-US">
                <a:ea typeface="宋体" panose="02010600030101010101" pitchFamily="2" charset="-122"/>
              </a:rPr>
              <a:t>表示避免危险的可能性，根据评定表将安全范畴分成</a:t>
            </a:r>
            <a:r>
              <a:rPr lang="en-US" altLang="ja-JP"/>
              <a:t>B</a:t>
            </a:r>
            <a:r>
              <a:rPr lang="ja-JP" altLang="en-US"/>
              <a:t>、</a:t>
            </a:r>
            <a:r>
              <a:rPr lang="en-US" altLang="ja-JP"/>
              <a:t>1</a:t>
            </a:r>
            <a:r>
              <a:rPr lang="ja-JP" altLang="en-US"/>
              <a:t>，</a:t>
            </a:r>
            <a:r>
              <a:rPr lang="en-US" altLang="ja-JP"/>
              <a:t>2</a:t>
            </a:r>
            <a:r>
              <a:rPr lang="ja-JP" altLang="en-US"/>
              <a:t>、</a:t>
            </a:r>
            <a:r>
              <a:rPr lang="en-US" altLang="ja-JP"/>
              <a:t>3</a:t>
            </a:r>
            <a:r>
              <a:rPr lang="ja-JP" altLang="en-US"/>
              <a:t>，</a:t>
            </a:r>
            <a:r>
              <a:rPr lang="en-US" altLang="ja-JP"/>
              <a:t>4</a:t>
            </a:r>
            <a:r>
              <a:rPr lang="ja-JP" altLang="en-US"/>
              <a:t>。</a:t>
            </a:r>
            <a:endParaRPr lang="ja-JP" altLang="en-US"/>
          </a:p>
          <a:p>
            <a:r>
              <a:rPr lang="zh-CN" altLang="en-US">
                <a:ea typeface="宋体" panose="02010600030101010101" pitchFamily="2" charset="-122"/>
              </a:rPr>
              <a:t>也就是说要根据风险的大小来决定相应的安全范畴，并采取措施。</a:t>
            </a:r>
            <a:endParaRPr lang="ja-JP" altLang="en-US"/>
          </a:p>
          <a:p>
            <a:endParaRPr lang="ja-JP" altLang="en-US"/>
          </a:p>
          <a:p>
            <a:r>
              <a:rPr lang="zh-CN" altLang="en-US">
                <a:ea typeface="宋体" panose="02010600030101010101" pitchFamily="2" charset="-122"/>
              </a:rPr>
              <a:t>各个安全范畴的要求将在下一页中进行介绍</a:t>
            </a:r>
            <a:r>
              <a:rPr lang="ja-JP" altLang="en-US"/>
              <a:t>。</a:t>
            </a:r>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160338"/>
            <a:ext cx="10390716" cy="762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76917" y="1066800"/>
            <a:ext cx="5080000" cy="53340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860117" y="1066800"/>
            <a:ext cx="5080000" cy="2590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860117" y="3810000"/>
            <a:ext cx="5080000" cy="2590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10"/>
          </p:nvPr>
        </p:nvSpPr>
        <p:spPr>
          <a:xfrm>
            <a:off x="10566400" y="6394450"/>
            <a:ext cx="1625600" cy="457200"/>
          </a:xfrm>
          <a:prstGeom prst="rect">
            <a:avLst/>
          </a:prstGeom>
        </p:spPr>
        <p:txBody>
          <a:bodyPr/>
          <a:lstStyle>
            <a:lvl1pPr>
              <a:defRPr/>
            </a:lvl1pPr>
          </a:lstStyle>
          <a:p>
            <a:endParaRPr lang="en-US" altLang="ja-JP"/>
          </a:p>
        </p:txBody>
      </p:sp>
      <p:sp>
        <p:nvSpPr>
          <p:cNvPr id="7" name="灯片编号占位符 6"/>
          <p:cNvSpPr>
            <a:spLocks noGrp="1"/>
          </p:cNvSpPr>
          <p:nvPr>
            <p:ph type="sldNum" sz="quarter" idx="11"/>
          </p:nvPr>
        </p:nvSpPr>
        <p:spPr>
          <a:xfrm>
            <a:off x="5588000" y="6699250"/>
            <a:ext cx="914400" cy="152400"/>
          </a:xfrm>
          <a:prstGeom prst="rect">
            <a:avLst/>
          </a:prstGeom>
        </p:spPr>
        <p:txBody>
          <a:bodyPr/>
          <a:lstStyle>
            <a:lvl1pPr>
              <a:defRPr/>
            </a:lvl1pPr>
          </a:lstStyle>
          <a:p>
            <a:fld id="{7D3E22BF-A885-451E-AB8B-251EA996D581}" type="slidenum">
              <a:rPr lang="en-US" altLang="ja-JP"/>
            </a:fld>
            <a:endParaRPr lang="en-US" altLang="ja-JP"/>
          </a:p>
        </p:txBody>
      </p:sp>
      <p:sp>
        <p:nvSpPr>
          <p:cNvPr id="8" name="日期占位符 7"/>
          <p:cNvSpPr>
            <a:spLocks noGrp="1"/>
          </p:cNvSpPr>
          <p:nvPr>
            <p:ph type="dt" sz="half" idx="12"/>
          </p:nvPr>
        </p:nvSpPr>
        <p:spPr>
          <a:xfrm>
            <a:off x="0" y="0"/>
            <a:ext cx="2540000" cy="228600"/>
          </a:xfrm>
          <a:prstGeom prst="rect">
            <a:avLst/>
          </a:prstGeom>
        </p:spPr>
        <p:txBody>
          <a:bodyPr/>
          <a:lstStyle>
            <a:lvl1pPr>
              <a:defRPr/>
            </a:lvl1pPr>
          </a:lstStyle>
          <a:p>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1"/>
            <a:ext cx="10972800" cy="4525963"/>
          </a:xfrm>
          <a:prstGeom prst="rect">
            <a:avLst/>
          </a:prstGeom>
        </p:spPr>
        <p:txBody>
          <a:bodyPr/>
          <a:lstStyle/>
          <a:p>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1"/>
            <a:ext cx="5384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97600" y="1600200"/>
            <a:ext cx="5384800" cy="21859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97600" y="3938589"/>
            <a:ext cx="5384800" cy="21875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534585" y="160338"/>
            <a:ext cx="10390716" cy="762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1576917" y="1066800"/>
            <a:ext cx="5080000" cy="2590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860117" y="1066800"/>
            <a:ext cx="5080000" cy="2590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1576917" y="3810000"/>
            <a:ext cx="5080000" cy="2590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6860117" y="3810000"/>
            <a:ext cx="5080000" cy="2590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页脚占位符 6"/>
          <p:cNvSpPr>
            <a:spLocks noGrp="1"/>
          </p:cNvSpPr>
          <p:nvPr>
            <p:ph type="ftr" sz="quarter" idx="10"/>
          </p:nvPr>
        </p:nvSpPr>
        <p:spPr>
          <a:xfrm>
            <a:off x="10566400" y="6394450"/>
            <a:ext cx="1625600" cy="457200"/>
          </a:xfrm>
          <a:prstGeom prst="rect">
            <a:avLst/>
          </a:prstGeom>
        </p:spPr>
        <p:txBody>
          <a:bodyPr/>
          <a:lstStyle>
            <a:lvl1pPr>
              <a:defRPr/>
            </a:lvl1pPr>
          </a:lstStyle>
          <a:p>
            <a:endParaRPr lang="en-US" altLang="ja-JP"/>
          </a:p>
        </p:txBody>
      </p:sp>
      <p:sp>
        <p:nvSpPr>
          <p:cNvPr id="8" name="灯片编号占位符 7"/>
          <p:cNvSpPr>
            <a:spLocks noGrp="1"/>
          </p:cNvSpPr>
          <p:nvPr>
            <p:ph type="sldNum" sz="quarter" idx="11"/>
          </p:nvPr>
        </p:nvSpPr>
        <p:spPr>
          <a:xfrm>
            <a:off x="5588000" y="6699250"/>
            <a:ext cx="914400" cy="152400"/>
          </a:xfrm>
          <a:prstGeom prst="rect">
            <a:avLst/>
          </a:prstGeom>
        </p:spPr>
        <p:txBody>
          <a:bodyPr/>
          <a:lstStyle>
            <a:lvl1pPr>
              <a:defRPr/>
            </a:lvl1pPr>
          </a:lstStyle>
          <a:p>
            <a:fld id="{7D308538-FD6B-409F-AB49-1383B9FCD562}" type="slidenum">
              <a:rPr lang="en-US" altLang="ja-JP"/>
            </a:fld>
            <a:endParaRPr lang="en-US" altLang="ja-JP"/>
          </a:p>
        </p:txBody>
      </p:sp>
      <p:sp>
        <p:nvSpPr>
          <p:cNvPr id="9" name="日期占位符 8"/>
          <p:cNvSpPr>
            <a:spLocks noGrp="1"/>
          </p:cNvSpPr>
          <p:nvPr>
            <p:ph type="dt" sz="half" idx="12"/>
          </p:nvPr>
        </p:nvSpPr>
        <p:spPr>
          <a:xfrm>
            <a:off x="0" y="0"/>
            <a:ext cx="2540000" cy="228600"/>
          </a:xfrm>
          <a:prstGeom prst="rect">
            <a:avLst/>
          </a:prstGeom>
        </p:spPr>
        <p:txBody>
          <a:bodyPr/>
          <a:lstStyle>
            <a:lvl1pPr>
              <a:defRPr/>
            </a:lvl1pPr>
          </a:lstStyle>
          <a:p>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a:xfrm>
            <a:off x="4038600" y="6356352"/>
            <a:ext cx="4114800" cy="365125"/>
          </a:xfrm>
          <a:prstGeom prst="rect">
            <a:avLst/>
          </a:prstGeom>
        </p:spPr>
        <p:txBody>
          <a:bodyPr/>
          <a:lstStyle/>
          <a:p>
            <a:endParaRPr lang="zh-CN" altLang="en-US"/>
          </a:p>
        </p:txBody>
      </p:sp>
      <p:sp>
        <p:nvSpPr>
          <p:cNvPr id="4" name="灯片编号占位符 3"/>
          <p:cNvSpPr>
            <a:spLocks noGrp="1"/>
          </p:cNvSpPr>
          <p:nvPr>
            <p:ph type="sldNum" sz="quarter" idx="11"/>
          </p:nvPr>
        </p:nvSpPr>
        <p:spPr>
          <a:xfrm>
            <a:off x="8610600" y="6356352"/>
            <a:ext cx="2743200" cy="365125"/>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7A17C6B-F602-4EB1-AA18-DD10BF59C19E}" type="datetimeFigureOut">
              <a:rPr lang="zh-CN" altLang="en-US" smtClean="0"/>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1542712" y="6462040"/>
            <a:ext cx="649287" cy="395960"/>
          </a:xfrm>
          <a:prstGeom prst="rect">
            <a:avLst/>
          </a:prstGeom>
        </p:spPr>
        <p:txBody>
          <a:bodyPr/>
          <a:lstStyle/>
          <a:p>
            <a:fld id="{EF7740A7-C715-448B-929C-0C50249CDC5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slide" Target="slide27.xml"/><Relationship Id="rId1" Type="http://schemas.openxmlformats.org/officeDocument/2006/relationships/slide" Target="slide26.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19.wmf"/><Relationship Id="rId3" Type="http://schemas.openxmlformats.org/officeDocument/2006/relationships/oleObject" Target="file:///D:\EHS Workshop-Machine guard\MG acceptance checklist.xlsx" TargetMode="External"/><Relationship Id="rId2" Type="http://schemas.openxmlformats.org/officeDocument/2006/relationships/image" Target="../media/image18.wmf"/><Relationship Id="rId1" Type="http://schemas.openxmlformats.org/officeDocument/2006/relationships/oleObject" Target="file:///D:\EHS Workshop-Machine guard\Machine guard risk assesssment.xls" TargetMode="Externa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32.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oleObject" Target="../embeddings/oleObject2.bin"/><Relationship Id="rId2" Type="http://schemas.openxmlformats.org/officeDocument/2006/relationships/image" Target="../media/image39.png"/><Relationship Id="rId1"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2.xml"/><Relationship Id="rId7" Type="http://schemas.openxmlformats.org/officeDocument/2006/relationships/image" Target="../media/image42.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oleObject" Target="../embeddings/oleObject4.bin"/><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7.xml"/><Relationship Id="rId7" Type="http://schemas.openxmlformats.org/officeDocument/2006/relationships/image" Target="../media/image37.png"/><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oleObject" Target="../embeddings/oleObject6.bin"/><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4.xml"/><Relationship Id="rId2" Type="http://schemas.openxmlformats.org/officeDocument/2006/relationships/image" Target="../media/image48.wmf"/><Relationship Id="rId1"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image" Target="../media/image53.jpeg"/></Relationships>
</file>

<file path=ppt/slides/_rels/slide44.xml.rels><?xml version="1.0" encoding="UTF-8" standalone="yes"?>
<Relationships xmlns="http://schemas.openxmlformats.org/package/2006/relationships"><Relationship Id="rId9" Type="http://schemas.openxmlformats.org/officeDocument/2006/relationships/image" Target="../media/image62.jpeg"/><Relationship Id="rId8" Type="http://schemas.openxmlformats.org/officeDocument/2006/relationships/image" Target="../media/image61.jpeg"/><Relationship Id="rId7" Type="http://schemas.openxmlformats.org/officeDocument/2006/relationships/image" Target="../media/image60.jpeg"/><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hyperlink" Target="http://www.google.com.hk/url?sa=i&amp;source=images&amp;cd=&amp;cad=rja&amp;uact=8&amp;docid=WvQqFP8-4llshM&amp;tbnid=drY5uQwgBUFHbM:&amp;ved=0CAgQjRw&amp;url=http://www.mysafetysign.com/machine-guarding-signs&amp;ei=gIAmU-z8CILyiAf6roBQ&amp;psig=AFQjCNGt3-hS0xsvuUsHTrEVv-nEcTYu1A&amp;ust=1395118592195917" TargetMode="External"/><Relationship Id="rId3" Type="http://schemas.openxmlformats.org/officeDocument/2006/relationships/image" Target="../media/image57.jpeg"/><Relationship Id="rId2" Type="http://schemas.openxmlformats.org/officeDocument/2006/relationships/hyperlink" Target="http://www.store-safe.com/store-safe-products/safety-signs/signs/prohibition-and-restriction-signs/do-not-operate-without-guards" TargetMode="External"/><Relationship Id="rId18" Type="http://schemas.openxmlformats.org/officeDocument/2006/relationships/slideLayout" Target="../slideLayouts/slideLayout7.xml"/><Relationship Id="rId17" Type="http://schemas.openxmlformats.org/officeDocument/2006/relationships/image" Target="../media/image70.jpeg"/><Relationship Id="rId16" Type="http://schemas.openxmlformats.org/officeDocument/2006/relationships/image" Target="../media/image69.png"/><Relationship Id="rId15" Type="http://schemas.openxmlformats.org/officeDocument/2006/relationships/image" Target="../media/image68.jpeg"/><Relationship Id="rId14" Type="http://schemas.openxmlformats.org/officeDocument/2006/relationships/image" Target="../media/image67.png"/><Relationship Id="rId13" Type="http://schemas.openxmlformats.org/officeDocument/2006/relationships/image" Target="../media/image66.jpeg"/><Relationship Id="rId12" Type="http://schemas.openxmlformats.org/officeDocument/2006/relationships/image" Target="../media/image65.png"/><Relationship Id="rId11" Type="http://schemas.openxmlformats.org/officeDocument/2006/relationships/image" Target="../media/image64.png"/><Relationship Id="rId10" Type="http://schemas.openxmlformats.org/officeDocument/2006/relationships/image" Target="../media/image63.png"/><Relationship Id="rId1" Type="http://schemas.openxmlformats.org/officeDocument/2006/relationships/image" Target="../media/image56.jpeg"/></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72.jpeg"/><Relationship Id="rId4" Type="http://schemas.openxmlformats.org/officeDocument/2006/relationships/tags" Target="../tags/tag16.xml"/><Relationship Id="rId3" Type="http://schemas.openxmlformats.org/officeDocument/2006/relationships/image" Target="../media/image71.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70570" y="6492876"/>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
        <p:nvSpPr>
          <p:cNvPr id="5" name="矩形 4"/>
          <p:cNvSpPr/>
          <p:nvPr/>
        </p:nvSpPr>
        <p:spPr>
          <a:xfrm>
            <a:off x="0" y="1650190"/>
            <a:ext cx="9803567" cy="2608288"/>
          </a:xfrm>
          <a:prstGeom prst="rect">
            <a:avLst/>
          </a:prstGeom>
          <a:blipFill>
            <a:blip r:embed="rId1"/>
            <a:srcRect/>
            <a:stretch>
              <a:fillRect t="-30557" b="-280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nvSpPr>
        <p:spPr>
          <a:xfrm>
            <a:off x="9802813" y="1650060"/>
            <a:ext cx="2389187" cy="2608262"/>
          </a:xfrm>
          <a:prstGeom prst="rect">
            <a:avLst/>
          </a:prstGeom>
          <a:solidFill>
            <a:srgbClr val="1262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Rectangle 15"/>
          <p:cNvSpPr>
            <a:spLocks noChangeArrowheads="1"/>
          </p:cNvSpPr>
          <p:nvPr/>
        </p:nvSpPr>
        <p:spPr bwMode="auto">
          <a:xfrm>
            <a:off x="934720" y="2237110"/>
            <a:ext cx="8464550" cy="1570303"/>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2075" tIns="46038" rIns="92075" bIns="46038">
            <a:spAutoFit/>
          </a:bodyPr>
          <a:lstStyle/>
          <a:p>
            <a:pPr algn="ctr" eaLnBrk="0" hangingPunct="0"/>
            <a:r>
              <a:rPr lang="zh-CN" altLang="en-US" sz="4800" b="1" dirty="0" smtClean="0">
                <a:solidFill>
                  <a:schemeClr val="bg1"/>
                </a:solidFill>
                <a:latin typeface="Arial" panose="020B0604020202020204" pitchFamily="34" charset="0"/>
                <a:ea typeface="微软雅黑" panose="020B0503020204020204" charset="-122"/>
                <a:sym typeface="Arial" panose="020B0604020202020204" pitchFamily="34" charset="0"/>
              </a:rPr>
              <a:t>机械安全防护</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eaLnBrk="0" hangingPunct="0"/>
            <a:r>
              <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rPr>
              <a:t>Machine </a:t>
            </a:r>
            <a:r>
              <a:rPr lang="en-US" altLang="zh-CN" sz="4800" b="1" dirty="0" smtClean="0">
                <a:solidFill>
                  <a:schemeClr val="bg1"/>
                </a:solidFill>
                <a:latin typeface="Arial" panose="020B0604020202020204" pitchFamily="34" charset="0"/>
                <a:ea typeface="微软雅黑" panose="020B0503020204020204" charset="-122"/>
                <a:sym typeface="Arial" panose="020B0604020202020204" pitchFamily="34" charset="0"/>
              </a:rPr>
              <a:t>Safeguarding</a:t>
            </a:r>
            <a:endPar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 name="Rectangle 15"/>
          <p:cNvSpPr>
            <a:spLocks noChangeArrowheads="1"/>
          </p:cNvSpPr>
          <p:nvPr/>
        </p:nvSpPr>
        <p:spPr bwMode="auto">
          <a:xfrm>
            <a:off x="643890" y="4406270"/>
            <a:ext cx="8464550" cy="1938020"/>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2075" tIns="46038" rIns="92075" bIns="46038">
            <a:spAutoFit/>
          </a:bodyPr>
          <a:p>
            <a:pPr algn="ctr" eaLnBrk="0" hangingPunct="0"/>
            <a:r>
              <a:rPr lang="zh-CN" altLang="en-US" sz="4800" b="1" dirty="0" smtClean="0">
                <a:solidFill>
                  <a:schemeClr val="tx1"/>
                </a:solidFill>
                <a:latin typeface="Arial" panose="020B0604020202020204" pitchFamily="34" charset="0"/>
                <a:ea typeface="微软雅黑" panose="020B0503020204020204" charset="-122"/>
                <a:sym typeface="Arial" panose="020B0604020202020204" pitchFamily="34" charset="0"/>
              </a:rPr>
              <a:t>Machine Safeguarding </a:t>
            </a:r>
            <a:endParaRPr lang="zh-CN" altLang="en-US" sz="4800" b="1" dirty="0" smtClean="0">
              <a:solidFill>
                <a:schemeClr val="tx1"/>
              </a:solidFill>
              <a:latin typeface="Arial" panose="020B0604020202020204" pitchFamily="34" charset="0"/>
              <a:ea typeface="微软雅黑" panose="020B0503020204020204" charset="-122"/>
              <a:sym typeface="Arial" panose="020B0604020202020204" pitchFamily="34" charset="0"/>
            </a:endParaRPr>
          </a:p>
          <a:p>
            <a:pPr algn="ctr" eaLnBrk="0" hangingPunct="0"/>
            <a:r>
              <a:rPr lang="zh-CN" altLang="en-US" sz="3600" b="1" dirty="0" smtClean="0">
                <a:solidFill>
                  <a:schemeClr val="tx1"/>
                </a:solidFill>
                <a:latin typeface="Arial" panose="020B0604020202020204" pitchFamily="34" charset="0"/>
                <a:ea typeface="微软雅黑" panose="020B0503020204020204" charset="-122"/>
                <a:sym typeface="Arial" panose="020B0604020202020204" pitchFamily="34" charset="0"/>
              </a:rPr>
              <a:t>如何预防机械伤害事故，消除、减少和控制机械安伤害？</a:t>
            </a:r>
            <a:endParaRPr lang="zh-CN" altLang="en-US" sz="3600" b="1" dirty="0" smtClean="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10006330" y="2607310"/>
            <a:ext cx="2185670" cy="829945"/>
          </a:xfrm>
          <a:prstGeom prst="rect">
            <a:avLst/>
          </a:prstGeom>
          <a:noFill/>
        </p:spPr>
        <p:txBody>
          <a:bodyPr wrap="square" rtlCol="0">
            <a:spAutoFit/>
          </a:bodyPr>
          <a:p>
            <a:r>
              <a:rPr lang="zh-CN" altLang="en-US" sz="4800" b="1" dirty="0" smtClean="0">
                <a:solidFill>
                  <a:srgbClr val="FF0000"/>
                </a:solidFill>
                <a:latin typeface="Arial" panose="020B0604020202020204" pitchFamily="34" charset="0"/>
                <a:ea typeface="微软雅黑" panose="020B0503020204020204" charset="-122"/>
              </a:rPr>
              <a:t>第二课</a:t>
            </a:r>
            <a:endParaRPr lang="zh-CN" altLang="en-US" sz="4800" b="1" dirty="0" smtClean="0">
              <a:solidFill>
                <a:srgbClr val="FF0000"/>
              </a:solidFill>
              <a:latin typeface="Arial" panose="020B0604020202020204" pitchFamily="34" charset="0"/>
              <a:ea typeface="微软雅黑" panose="020B0503020204020204" charset="-122"/>
            </a:endParaRPr>
          </a:p>
        </p:txBody>
      </p:sp>
      <p:sp>
        <p:nvSpPr>
          <p:cNvPr id="4" name="文本框 3" descr="7b0a2020202022776f7264617274223a20227b5c2269645c223a32353030343531362c5c227469645c223a31333439377d220a7d0a"/>
          <p:cNvSpPr txBox="1"/>
          <p:nvPr>
            <p:custDataLst>
              <p:tags r:id="rId2"/>
            </p:custDataLst>
          </p:nvPr>
        </p:nvSpPr>
        <p:spPr>
          <a:xfrm>
            <a:off x="9108440" y="444423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6" name="椭圆 5"/>
          <p:cNvSpPr/>
          <p:nvPr>
            <p:custDataLst>
              <p:tags r:id="rId3"/>
            </p:custDataLst>
          </p:nvPr>
        </p:nvSpPr>
        <p:spPr>
          <a:xfrm>
            <a:off x="8658440" y="569216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10" name="椭圆 9"/>
          <p:cNvSpPr/>
          <p:nvPr>
            <p:custDataLst>
              <p:tags r:id="rId4"/>
            </p:custDataLst>
          </p:nvPr>
        </p:nvSpPr>
        <p:spPr>
          <a:xfrm>
            <a:off x="9901555" y="569277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1" name="椭圆 10"/>
          <p:cNvSpPr/>
          <p:nvPr>
            <p:custDataLst>
              <p:tags r:id="rId5"/>
            </p:custDataLst>
          </p:nvPr>
        </p:nvSpPr>
        <p:spPr>
          <a:xfrm>
            <a:off x="11144670" y="569216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10050" y="714356"/>
            <a:ext cx="4843458" cy="628632"/>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ＭＧ改进项目流程</a:t>
            </a:r>
            <a:br>
              <a:rPr lang="en-US" altLang="zh-CN" sz="3200" b="1" dirty="0">
                <a:solidFill>
                  <a:srgbClr val="1262B7"/>
                </a:solidFill>
                <a:latin typeface="Arial" panose="020B0604020202020204" pitchFamily="34" charset="0"/>
                <a:ea typeface="微软雅黑" panose="020B0503020204020204" charset="-122"/>
                <a:sym typeface="Arial" panose="020B0604020202020204" pitchFamily="34" charset="0"/>
              </a:rPr>
            </a:b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0" name="灯片编号占位符 9"/>
          <p:cNvSpPr>
            <a:spLocks noGrp="1"/>
          </p:cNvSpPr>
          <p:nvPr>
            <p:ph type="sldNum" sz="quarter" idx="12"/>
          </p:nvPr>
        </p:nvSpPr>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97</a:t>
            </a:r>
            <a:endParaRPr lang="zh-CN" altLang="en-US" dirty="0">
              <a:latin typeface="Arial" panose="020B0604020202020204" pitchFamily="34" charset="0"/>
              <a:ea typeface="微软雅黑" panose="020B0503020204020204" charset="-122"/>
              <a:sym typeface="Arial" panose="020B0604020202020204" pitchFamily="34" charset="0"/>
            </a:endParaRPr>
          </a:p>
        </p:txBody>
      </p:sp>
      <p:graphicFrame>
        <p:nvGraphicFramePr>
          <p:cNvPr id="7" name="表格 6"/>
          <p:cNvGraphicFramePr>
            <a:graphicFrameLocks noGrp="1"/>
          </p:cNvGraphicFramePr>
          <p:nvPr/>
        </p:nvGraphicFramePr>
        <p:xfrm>
          <a:off x="1691900" y="1342988"/>
          <a:ext cx="8929719" cy="5072073"/>
        </p:xfrm>
        <a:graphic>
          <a:graphicData uri="http://schemas.openxmlformats.org/drawingml/2006/table">
            <a:tbl>
              <a:tblPr/>
              <a:tblGrid>
                <a:gridCol w="1745954"/>
                <a:gridCol w="246362"/>
                <a:gridCol w="1728102"/>
                <a:gridCol w="299919"/>
                <a:gridCol w="1299648"/>
                <a:gridCol w="289208"/>
                <a:gridCol w="1360345"/>
                <a:gridCol w="299919"/>
                <a:gridCol w="1660262"/>
              </a:tblGrid>
              <a:tr h="1476001">
                <a:tc>
                  <a:txBody>
                    <a:bodyPr/>
                    <a:lstStyle/>
                    <a:p>
                      <a:pPr algn="ctr" fontAlgn="ctr"/>
                      <a:r>
                        <a:rPr lang="en-US" sz="12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Establish the Team                              </a:t>
                      </a:r>
                      <a:r>
                        <a:rPr lang="zh-CN" altLang="en-US" sz="12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组建机械安全改进小组</a:t>
                      </a:r>
                      <a:br>
                        <a:rPr lang="zh-CN" altLang="en-US" sz="12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br>
                      <a:endParaRPr lang="zh-CN" altLang="en-US" sz="12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endParaRPr lang="zh-CN" altLang="en-US" sz="12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Machinery IH&amp;RA                         </a:t>
                      </a:r>
                      <a:r>
                        <a:rPr lang="zh-CN" altLang="en-US" sz="1400" b="0" i="0" u="none" strike="noStrike" dirty="0" smtClean="0">
                          <a:solidFill>
                            <a:srgbClr val="000000"/>
                          </a:solidFill>
                          <a:latin typeface="Arial" panose="020B0604020202020204" pitchFamily="34" charset="0"/>
                          <a:ea typeface="微软雅黑" panose="020B0503020204020204" charset="-122"/>
                          <a:sym typeface="Arial" panose="020B0604020202020204" pitchFamily="34" charset="0"/>
                        </a:rPr>
                        <a:t>风险评价（</a:t>
                      </a:r>
                      <a:r>
                        <a:rPr lang="en-US" altLang="zh-CN" sz="1400" b="0" i="0" u="none" strike="noStrike" dirty="0" smtClean="0">
                          <a:solidFill>
                            <a:srgbClr val="000000"/>
                          </a:solidFill>
                          <a:latin typeface="Arial" panose="020B0604020202020204" pitchFamily="34" charset="0"/>
                          <a:ea typeface="微软雅黑" panose="020B0503020204020204" charset="-122"/>
                          <a:sym typeface="Arial" panose="020B0604020202020204" pitchFamily="34" charset="0"/>
                        </a:rPr>
                        <a:t>Zero</a:t>
                      </a:r>
                      <a:r>
                        <a:rPr lang="zh-CN" altLang="en-US" sz="1400" b="0" i="0" u="none" strike="noStrike" dirty="0" smtClean="0">
                          <a:solidFill>
                            <a:srgbClr val="000000"/>
                          </a:solidFill>
                          <a:latin typeface="Arial" panose="020B0604020202020204" pitchFamily="34" charset="0"/>
                          <a:ea typeface="微软雅黑" panose="020B0503020204020204" charset="-122"/>
                          <a:sym typeface="Arial" panose="020B0604020202020204" pitchFamily="34" charset="0"/>
                        </a:rPr>
                        <a:t>）</a:t>
                      </a:r>
                      <a:endPar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endPar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Action plan                      </a:t>
                      </a:r>
                      <a:r>
                        <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制定改进计划</a:t>
                      </a:r>
                      <a:endPar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endPar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err="1" smtClean="0">
                          <a:solidFill>
                            <a:srgbClr val="000000"/>
                          </a:solidFill>
                          <a:latin typeface="Arial" panose="020B0604020202020204" pitchFamily="34" charset="0"/>
                          <a:ea typeface="微软雅黑" panose="020B0503020204020204" charset="-122"/>
                          <a:sym typeface="Arial" panose="020B0604020202020204" pitchFamily="34" charset="0"/>
                        </a:rPr>
                        <a:t>Implimentation</a:t>
                      </a:r>
                      <a:r>
                        <a:rPr lang="en-US" sz="1400" b="0" i="0" u="none" strike="noStrike" dirty="0" smtClean="0">
                          <a:solidFill>
                            <a:srgbClr val="000000"/>
                          </a:solidFill>
                          <a:latin typeface="Arial" panose="020B0604020202020204" pitchFamily="34" charset="0"/>
                          <a:ea typeface="微软雅黑" panose="020B0503020204020204" charset="-122"/>
                          <a:sym typeface="Arial" panose="020B0604020202020204" pitchFamily="34" charset="0"/>
                        </a:rPr>
                        <a:t>                             </a:t>
                      </a:r>
                      <a:r>
                        <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计划实施</a:t>
                      </a:r>
                      <a:endPar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Acceptance                               </a:t>
                      </a:r>
                      <a:r>
                        <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项目验收</a:t>
                      </a:r>
                      <a:endParaRPr lang="zh-CN" altLang="en-US" sz="14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83056">
                <a:tc>
                  <a:txBody>
                    <a:bodyPr/>
                    <a:lstStyle/>
                    <a:p>
                      <a:pPr algn="l" rtl="0" fontAlgn="ctr"/>
                      <a:r>
                        <a:rPr lang="zh-CN" altLang="en-US" sz="900" b="0" i="1" u="sng" strike="noStrike" dirty="0">
                          <a:solidFill>
                            <a:srgbClr val="000000"/>
                          </a:solidFill>
                          <a:latin typeface="Arial" panose="020B0604020202020204" pitchFamily="34" charset="0"/>
                          <a:ea typeface="微软雅黑" panose="020B0503020204020204" charset="-122"/>
                          <a:sym typeface="Arial" panose="020B0604020202020204" pitchFamily="34" charset="0"/>
                        </a:rPr>
                        <a:t>－生产部　现场主管＼班组长 </a:t>
                      </a:r>
                      <a:endParaRPr lang="zh-CN" altLang="en-US" sz="900" b="0" i="1" u="sng"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Work out list of Machine</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proposed options </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do as planed</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rtl="0" fontAlgn="ctr"/>
                      <a:r>
                        <a:rPr lang="zh-CN" altLang="en-US" sz="900" b="0" i="1" u="sng" strike="noStrike" dirty="0">
                          <a:solidFill>
                            <a:srgbClr val="000000"/>
                          </a:solidFill>
                          <a:latin typeface="Arial" panose="020B0604020202020204" pitchFamily="34" charset="0"/>
                          <a:ea typeface="微软雅黑" panose="020B0503020204020204" charset="-122"/>
                          <a:sym typeface="Arial" panose="020B0604020202020204" pitchFamily="34" charset="0"/>
                        </a:rPr>
                        <a:t>－生产部　现场主管＼班组长 </a:t>
                      </a:r>
                      <a:endParaRPr lang="zh-CN" altLang="en-US" sz="900" b="0" i="1" u="sng"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w="6350" cap="flat" cmpd="sng" algn="ctr">
                      <a:solidFill>
                        <a:srgbClr val="000000"/>
                      </a:solidFill>
                      <a:prstDash val="solid"/>
                      <a:round/>
                      <a:headEnd type="none" w="med" len="med"/>
                      <a:tailEnd type="none" w="med" len="med"/>
                    </a:lnT>
                    <a:lnB>
                      <a:noFill/>
                    </a:lnB>
                  </a:tcPr>
                </a:tc>
              </a:tr>
              <a:tr h="483056">
                <a:tc>
                  <a:txBody>
                    <a:bodyPr/>
                    <a:lstStyle/>
                    <a:p>
                      <a:pPr algn="l" rtl="0" fontAlgn="ctr"/>
                      <a:r>
                        <a:rPr lang="zh-CN" altLang="en-US" sz="900" b="0" i="1" u="sng" strike="noStrike" dirty="0">
                          <a:solidFill>
                            <a:srgbClr val="000000"/>
                          </a:solidFill>
                          <a:latin typeface="Arial" panose="020B0604020202020204" pitchFamily="34" charset="0"/>
                          <a:ea typeface="微软雅黑" panose="020B0503020204020204" charset="-122"/>
                          <a:sym typeface="Arial" panose="020B0604020202020204" pitchFamily="34" charset="0"/>
                        </a:rPr>
                        <a:t>－维修部，设备＼电气工程师 </a:t>
                      </a:r>
                      <a:endParaRPr lang="zh-CN" altLang="en-US" sz="900" b="0" i="1" u="sng"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conduct analysis one by one  </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 Budget</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follow up </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rtl="0" fontAlgn="ctr"/>
                      <a:r>
                        <a:rPr lang="zh-CN" altLang="en-US" sz="900" b="0" i="1" u="sng" strike="noStrike">
                          <a:solidFill>
                            <a:srgbClr val="000000"/>
                          </a:solidFill>
                          <a:latin typeface="Arial" panose="020B0604020202020204" pitchFamily="34" charset="0"/>
                          <a:ea typeface="微软雅黑" panose="020B0503020204020204" charset="-122"/>
                          <a:sym typeface="Arial" panose="020B0604020202020204" pitchFamily="34" charset="0"/>
                        </a:rPr>
                        <a:t>－维修部，设备＼电气工程师 </a:t>
                      </a:r>
                      <a:endParaRPr lang="zh-CN" altLang="en-US" sz="900" b="0" i="1" u="sng"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r>
              <a:tr h="483056">
                <a:tc>
                  <a:txBody>
                    <a:bodyPr/>
                    <a:lstStyle/>
                    <a:p>
                      <a:pPr algn="l" rtl="0" fontAlgn="ctr"/>
                      <a:r>
                        <a:rPr lang="en-US" sz="900" b="0" i="1" u="sng" strike="noStrike" dirty="0">
                          <a:solidFill>
                            <a:srgbClr val="000000"/>
                          </a:solidFill>
                          <a:latin typeface="Arial" panose="020B0604020202020204" pitchFamily="34" charset="0"/>
                          <a:ea typeface="微软雅黑" panose="020B0503020204020204" charset="-122"/>
                          <a:sym typeface="Arial" panose="020B0604020202020204" pitchFamily="34" charset="0"/>
                        </a:rPr>
                        <a:t>－ＥＨＳ </a:t>
                      </a:r>
                      <a:endParaRPr lang="en-US" sz="900" b="0" i="1" u="sng"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Risk ranking</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in-charge person</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 periodical review</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rtl="0" fontAlgn="ctr"/>
                      <a:r>
                        <a:rPr lang="en-US" sz="900" b="0" i="1" u="sng" strike="noStrike">
                          <a:solidFill>
                            <a:srgbClr val="000000"/>
                          </a:solidFill>
                          <a:latin typeface="Arial" panose="020B0604020202020204" pitchFamily="34" charset="0"/>
                          <a:ea typeface="微软雅黑" panose="020B0503020204020204" charset="-122"/>
                          <a:sym typeface="Arial" panose="020B0604020202020204" pitchFamily="34" charset="0"/>
                        </a:rPr>
                        <a:t>－ＥＨＳ </a:t>
                      </a:r>
                      <a:endParaRPr lang="en-US" sz="900" b="0" i="1" u="sng"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r>
              <a:tr h="966108">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Time line</a:t>
                      </a:r>
                      <a:endParaRPr 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Material and device       selection</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Cooridanition</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r>
              <a:tr h="590398">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MG safety standard</a:t>
                      </a:r>
                      <a:endParaRPr 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rPr>
                        <a:t>Adjusting as necessary</a:t>
                      </a:r>
                      <a:endParaRPr 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r>
              <a:tr h="590398">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r>
                        <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rPr>
                        <a:t> time line</a:t>
                      </a:r>
                      <a:endParaRPr 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c>
                  <a:txBody>
                    <a:bodyPr/>
                    <a:lstStyle/>
                    <a:p>
                      <a:pPr algn="l" fontAlgn="ctr"/>
                      <a:endParaRPr lang="zh-CN" altLang="en-US" sz="900" b="0" i="0" u="none" strike="noStrike" dirty="0">
                        <a:solidFill>
                          <a:srgbClr val="000000"/>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ChangeArrowheads="1"/>
          </p:cNvSpPr>
          <p:nvPr/>
        </p:nvSpPr>
        <p:spPr bwMode="auto">
          <a:xfrm>
            <a:off x="5257801" y="1828800"/>
            <a:ext cx="1871663" cy="503238"/>
          </a:xfrm>
          <a:prstGeom prst="rect">
            <a:avLst/>
          </a:prstGeom>
          <a:noFill/>
          <a:ln w="3175">
            <a:solidFill>
              <a:srgbClr val="1262B7"/>
            </a:solidFill>
            <a:miter lim="800000"/>
          </a:ln>
          <a:effectLst/>
        </p:spPr>
        <p:txBody>
          <a:bodyPr wrap="none" anchor="ctr"/>
          <a:lstStyle/>
          <a:p>
            <a:pPr algn="ct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明确操作方法和可预</a:t>
            </a:r>
            <a:endParaRPr lang="zh-CN" altLang="en-US" sz="1400">
              <a:solidFill>
                <a:srgbClr val="1262B7"/>
              </a:solidFill>
              <a:latin typeface="Arial" panose="020B0604020202020204" pitchFamily="34" charset="0"/>
              <a:ea typeface="微软雅黑" panose="020B0503020204020204" charset="-122"/>
              <a:sym typeface="Arial" panose="020B0604020202020204" pitchFamily="34" charset="0"/>
            </a:endParaRPr>
          </a:p>
          <a:p>
            <a:pPr algn="ct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见的错误操作方法</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6133" name="AutoShape 5"/>
          <p:cNvSpPr>
            <a:spLocks noChangeArrowheads="1"/>
          </p:cNvSpPr>
          <p:nvPr/>
        </p:nvSpPr>
        <p:spPr bwMode="auto">
          <a:xfrm>
            <a:off x="5176839" y="4941889"/>
            <a:ext cx="2016125" cy="719137"/>
          </a:xfrm>
          <a:prstGeom prst="flowChartDecision">
            <a:avLst/>
          </a:prstGeom>
          <a:noFill/>
          <a:ln w="3175">
            <a:solidFill>
              <a:srgbClr val="1262B7"/>
            </a:solidFill>
            <a:miter lim="800000"/>
          </a:ln>
          <a:effectLst/>
        </p:spPr>
        <p:txBody>
          <a:bodyPr wrap="none" anchor="ctr"/>
          <a:lstStyle/>
          <a:p>
            <a:r>
              <a:rPr lang="zh-CN" altLang="en-US" sz="1200">
                <a:solidFill>
                  <a:srgbClr val="1262B7"/>
                </a:solidFill>
                <a:latin typeface="Arial" panose="020B0604020202020204" pitchFamily="34" charset="0"/>
                <a:ea typeface="微软雅黑" panose="020B0503020204020204" charset="-122"/>
                <a:sym typeface="Arial" panose="020B0604020202020204" pitchFamily="34" charset="0"/>
              </a:rPr>
              <a:t>是否为允许</a:t>
            </a:r>
            <a:endParaRPr lang="zh-CN" altLang="en-US" sz="1200">
              <a:solidFill>
                <a:srgbClr val="1262B7"/>
              </a:solidFill>
              <a:latin typeface="Arial" panose="020B0604020202020204" pitchFamily="34" charset="0"/>
              <a:ea typeface="微软雅黑" panose="020B0503020204020204" charset="-122"/>
              <a:sym typeface="Arial" panose="020B0604020202020204" pitchFamily="34" charset="0"/>
            </a:endParaRPr>
          </a:p>
          <a:p>
            <a:r>
              <a:rPr lang="zh-CN" altLang="en-US" sz="1200">
                <a:solidFill>
                  <a:srgbClr val="1262B7"/>
                </a:solidFill>
                <a:latin typeface="Arial" panose="020B0604020202020204" pitchFamily="34" charset="0"/>
                <a:ea typeface="微软雅黑" panose="020B0503020204020204" charset="-122"/>
                <a:sym typeface="Arial" panose="020B0604020202020204" pitchFamily="34" charset="0"/>
              </a:rPr>
              <a:t>范围内的风险</a:t>
            </a:r>
            <a:r>
              <a:rPr lang="ja-JP" altLang="en-US" sz="12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2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6134" name="Rectangle 6"/>
          <p:cNvSpPr>
            <a:spLocks noChangeArrowheads="1"/>
          </p:cNvSpPr>
          <p:nvPr/>
        </p:nvSpPr>
        <p:spPr bwMode="auto">
          <a:xfrm>
            <a:off x="5537200" y="1268413"/>
            <a:ext cx="1320800" cy="330200"/>
          </a:xfrm>
          <a:prstGeom prst="rect">
            <a:avLst/>
          </a:prstGeom>
          <a:noFill/>
          <a:ln w="3175">
            <a:solidFill>
              <a:srgbClr val="1262B7"/>
            </a:solidFill>
            <a:miter lim="800000"/>
          </a:ln>
          <a:effectLst/>
        </p:spPr>
        <p:txBody>
          <a:bodyPr wrap="none" anchor="ctr"/>
          <a:lstStyle/>
          <a:p>
            <a:pPr algn="ctr"/>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开始</a:t>
            </a:r>
            <a:endPar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6135" name="Rectangle 7"/>
          <p:cNvSpPr>
            <a:spLocks noChangeArrowheads="1"/>
          </p:cNvSpPr>
          <p:nvPr/>
        </p:nvSpPr>
        <p:spPr bwMode="auto">
          <a:xfrm>
            <a:off x="5146676" y="2636838"/>
            <a:ext cx="2092325" cy="411162"/>
          </a:xfrm>
          <a:prstGeom prst="rect">
            <a:avLst/>
          </a:prstGeom>
          <a:noFill/>
          <a:ln w="3175">
            <a:solidFill>
              <a:srgbClr val="1262B7"/>
            </a:solidFill>
            <a:miter lim="800000"/>
          </a:ln>
          <a:effectLst/>
        </p:spPr>
        <p:txBody>
          <a:bodyPr wrap="none" anchor="ctr"/>
          <a:lstStyle/>
          <a:p>
            <a:pPr algn="ctr"/>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危险源的认定</a:t>
            </a:r>
            <a:endPar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ctr"/>
            <a:r>
              <a:rPr lang="en-US" altLang="zh-CN" sz="1400" dirty="0" err="1">
                <a:solidFill>
                  <a:srgbClr val="1262B7"/>
                </a:solidFill>
                <a:latin typeface="Arial" panose="020B0604020202020204" pitchFamily="34" charset="0"/>
                <a:ea typeface="微软雅黑" panose="020B0503020204020204" charset="-122"/>
                <a:sym typeface="Arial" panose="020B0604020202020204" pitchFamily="34" charset="0"/>
              </a:rPr>
              <a:t>harzard</a:t>
            </a:r>
            <a:r>
              <a:rPr lang="en-US" altLang="zh-CN" sz="1400" dirty="0">
                <a:solidFill>
                  <a:srgbClr val="1262B7"/>
                </a:solidFill>
                <a:latin typeface="Arial" panose="020B0604020202020204" pitchFamily="34" charset="0"/>
                <a:ea typeface="微软雅黑" panose="020B0503020204020204" charset="-122"/>
                <a:sym typeface="Arial" panose="020B0604020202020204" pitchFamily="34" charset="0"/>
              </a:rPr>
              <a:t> identification</a:t>
            </a:r>
            <a:endPar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6136" name="Rectangle 8"/>
          <p:cNvSpPr>
            <a:spLocks noChangeArrowheads="1"/>
          </p:cNvSpPr>
          <p:nvPr/>
        </p:nvSpPr>
        <p:spPr bwMode="auto">
          <a:xfrm>
            <a:off x="5249863" y="3357564"/>
            <a:ext cx="1871662" cy="503237"/>
          </a:xfrm>
          <a:prstGeom prst="rect">
            <a:avLst/>
          </a:prstGeom>
          <a:noFill/>
          <a:ln w="3175">
            <a:solidFill>
              <a:srgbClr val="1262B7"/>
            </a:solidFill>
            <a:miter lim="800000"/>
          </a:ln>
          <a:effectLst/>
        </p:spPr>
        <p:txBody>
          <a:bodyPr wrap="none" anchor="ctr"/>
          <a:lstStyle/>
          <a:p>
            <a:pPr algn="ct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风险的预测</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a:p>
            <a:pPr algn="ctr"/>
            <a:r>
              <a:rPr lang="en-US" altLang="zh-CN" sz="1400">
                <a:solidFill>
                  <a:srgbClr val="1262B7"/>
                </a:solidFill>
                <a:latin typeface="Arial" panose="020B0604020202020204" pitchFamily="34" charset="0"/>
                <a:ea typeface="微软雅黑" panose="020B0503020204020204" charset="-122"/>
                <a:sym typeface="Arial" panose="020B0604020202020204" pitchFamily="34" charset="0"/>
              </a:rPr>
              <a:t>risk estimation</a:t>
            </a: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 </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6137" name="Rectangle 9"/>
          <p:cNvSpPr>
            <a:spLocks noChangeArrowheads="1"/>
          </p:cNvSpPr>
          <p:nvPr/>
        </p:nvSpPr>
        <p:spPr bwMode="auto">
          <a:xfrm>
            <a:off x="5249863" y="4076700"/>
            <a:ext cx="1871662" cy="503238"/>
          </a:xfrm>
          <a:prstGeom prst="rect">
            <a:avLst/>
          </a:prstGeom>
          <a:noFill/>
          <a:ln w="3175">
            <a:solidFill>
              <a:srgbClr val="1262B7"/>
            </a:solidFill>
            <a:miter lim="800000"/>
          </a:ln>
          <a:effectLst/>
        </p:spPr>
        <p:txBody>
          <a:bodyPr wrap="none" anchor="ctr"/>
          <a:lstStyle/>
          <a:p>
            <a:pPr algn="ct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风险的评价</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a:p>
            <a:pPr algn="ctr"/>
            <a:r>
              <a:rPr lang="en-US" altLang="zh-CN" sz="1400">
                <a:solidFill>
                  <a:srgbClr val="1262B7"/>
                </a:solidFill>
                <a:latin typeface="Arial" panose="020B0604020202020204" pitchFamily="34" charset="0"/>
                <a:ea typeface="微软雅黑" panose="020B0503020204020204" charset="-122"/>
                <a:sym typeface="Arial" panose="020B0604020202020204" pitchFamily="34" charset="0"/>
              </a:rPr>
              <a:t>risk evaluation</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cxnSp>
        <p:nvCxnSpPr>
          <p:cNvPr id="176138" name="AutoShape 10"/>
          <p:cNvCxnSpPr>
            <a:cxnSpLocks noChangeShapeType="1"/>
            <a:stCxn id="176134" idx="2"/>
            <a:endCxn id="176132" idx="0"/>
          </p:cNvCxnSpPr>
          <p:nvPr/>
        </p:nvCxnSpPr>
        <p:spPr bwMode="auto">
          <a:xfrm flipH="1">
            <a:off x="6194426" y="1611314"/>
            <a:ext cx="3175" cy="204787"/>
          </a:xfrm>
          <a:prstGeom prst="straightConnector1">
            <a:avLst/>
          </a:prstGeom>
          <a:noFill/>
          <a:ln w="25400">
            <a:solidFill>
              <a:srgbClr val="1262B7"/>
            </a:solidFill>
            <a:round/>
            <a:tailEnd type="triangle" w="med" len="med"/>
          </a:ln>
          <a:effectLst/>
        </p:spPr>
      </p:cxnSp>
      <p:cxnSp>
        <p:nvCxnSpPr>
          <p:cNvPr id="176139" name="AutoShape 11"/>
          <p:cNvCxnSpPr>
            <a:cxnSpLocks noChangeShapeType="1"/>
            <a:endCxn id="176135" idx="0"/>
          </p:cNvCxnSpPr>
          <p:nvPr/>
        </p:nvCxnSpPr>
        <p:spPr bwMode="auto">
          <a:xfrm>
            <a:off x="6192838" y="2335214"/>
            <a:ext cx="0" cy="288925"/>
          </a:xfrm>
          <a:prstGeom prst="straightConnector1">
            <a:avLst/>
          </a:prstGeom>
          <a:noFill/>
          <a:ln w="25400">
            <a:solidFill>
              <a:srgbClr val="1262B7"/>
            </a:solidFill>
            <a:round/>
            <a:tailEnd type="triangle" w="med" len="med"/>
          </a:ln>
          <a:effectLst/>
        </p:spPr>
      </p:cxnSp>
      <p:cxnSp>
        <p:nvCxnSpPr>
          <p:cNvPr id="176140" name="AutoShape 12"/>
          <p:cNvCxnSpPr>
            <a:cxnSpLocks noChangeShapeType="1"/>
            <a:endCxn id="176136" idx="0"/>
          </p:cNvCxnSpPr>
          <p:nvPr/>
        </p:nvCxnSpPr>
        <p:spPr bwMode="auto">
          <a:xfrm>
            <a:off x="6186488" y="3127375"/>
            <a:ext cx="0" cy="217488"/>
          </a:xfrm>
          <a:prstGeom prst="straightConnector1">
            <a:avLst/>
          </a:prstGeom>
          <a:noFill/>
          <a:ln w="25400">
            <a:solidFill>
              <a:srgbClr val="1262B7"/>
            </a:solidFill>
            <a:round/>
            <a:tailEnd type="triangle" w="med" len="med"/>
          </a:ln>
          <a:effectLst/>
        </p:spPr>
      </p:cxnSp>
      <p:cxnSp>
        <p:nvCxnSpPr>
          <p:cNvPr id="176141" name="AutoShape 13"/>
          <p:cNvCxnSpPr>
            <a:cxnSpLocks noChangeShapeType="1"/>
          </p:cNvCxnSpPr>
          <p:nvPr/>
        </p:nvCxnSpPr>
        <p:spPr bwMode="auto">
          <a:xfrm flipH="1">
            <a:off x="6184900" y="3860800"/>
            <a:ext cx="1588" cy="190500"/>
          </a:xfrm>
          <a:prstGeom prst="straightConnector1">
            <a:avLst/>
          </a:prstGeom>
          <a:noFill/>
          <a:ln w="25400">
            <a:solidFill>
              <a:srgbClr val="1262B7"/>
            </a:solidFill>
            <a:round/>
            <a:tailEnd type="triangle" w="med" len="med"/>
          </a:ln>
          <a:effectLst/>
        </p:spPr>
      </p:cxnSp>
      <p:cxnSp>
        <p:nvCxnSpPr>
          <p:cNvPr id="176142" name="AutoShape 14"/>
          <p:cNvCxnSpPr>
            <a:cxnSpLocks noChangeShapeType="1"/>
            <a:stCxn id="176137" idx="2"/>
            <a:endCxn id="176133" idx="0"/>
          </p:cNvCxnSpPr>
          <p:nvPr/>
        </p:nvCxnSpPr>
        <p:spPr bwMode="auto">
          <a:xfrm flipH="1">
            <a:off x="6184900" y="4592638"/>
            <a:ext cx="1588" cy="336550"/>
          </a:xfrm>
          <a:prstGeom prst="straightConnector1">
            <a:avLst/>
          </a:prstGeom>
          <a:noFill/>
          <a:ln w="25400">
            <a:solidFill>
              <a:srgbClr val="1262B7"/>
            </a:solidFill>
            <a:round/>
            <a:tailEnd type="triangle" w="med" len="med"/>
          </a:ln>
          <a:effectLst/>
        </p:spPr>
      </p:cxnSp>
      <p:cxnSp>
        <p:nvCxnSpPr>
          <p:cNvPr id="176143" name="AutoShape 15"/>
          <p:cNvCxnSpPr>
            <a:cxnSpLocks noChangeShapeType="1"/>
          </p:cNvCxnSpPr>
          <p:nvPr/>
        </p:nvCxnSpPr>
        <p:spPr bwMode="auto">
          <a:xfrm>
            <a:off x="6184900" y="5661026"/>
            <a:ext cx="0" cy="347663"/>
          </a:xfrm>
          <a:prstGeom prst="straightConnector1">
            <a:avLst/>
          </a:prstGeom>
          <a:noFill/>
          <a:ln w="25400">
            <a:solidFill>
              <a:srgbClr val="1262B7"/>
            </a:solidFill>
            <a:round/>
            <a:tailEnd type="triangle" w="med" len="med"/>
          </a:ln>
          <a:effectLst/>
        </p:spPr>
      </p:cxnSp>
      <p:cxnSp>
        <p:nvCxnSpPr>
          <p:cNvPr id="176175" name="AutoShape 47"/>
          <p:cNvCxnSpPr>
            <a:cxnSpLocks noChangeShapeType="1"/>
          </p:cNvCxnSpPr>
          <p:nvPr/>
        </p:nvCxnSpPr>
        <p:spPr bwMode="auto">
          <a:xfrm>
            <a:off x="7319963" y="1844675"/>
            <a:ext cx="2520950" cy="0"/>
          </a:xfrm>
          <a:prstGeom prst="straightConnector1">
            <a:avLst/>
          </a:prstGeom>
          <a:noFill/>
          <a:ln w="25400">
            <a:solidFill>
              <a:srgbClr val="1262B7"/>
            </a:solidFill>
            <a:round/>
          </a:ln>
          <a:effectLst/>
        </p:spPr>
      </p:cxnSp>
      <p:cxnSp>
        <p:nvCxnSpPr>
          <p:cNvPr id="176178" name="AutoShape 50"/>
          <p:cNvCxnSpPr>
            <a:cxnSpLocks noChangeShapeType="1"/>
          </p:cNvCxnSpPr>
          <p:nvPr/>
        </p:nvCxnSpPr>
        <p:spPr bwMode="auto">
          <a:xfrm>
            <a:off x="8201025" y="1843089"/>
            <a:ext cx="1588" cy="2160587"/>
          </a:xfrm>
          <a:prstGeom prst="straightConnector1">
            <a:avLst/>
          </a:prstGeom>
          <a:noFill/>
          <a:ln w="25400">
            <a:solidFill>
              <a:srgbClr val="1262B7"/>
            </a:solidFill>
            <a:round/>
            <a:headEnd type="arrow" w="lg" len="lg"/>
            <a:tailEnd type="arrow" w="lg" len="lg"/>
          </a:ln>
          <a:effectLst/>
        </p:spPr>
      </p:cxnSp>
      <p:sp>
        <p:nvSpPr>
          <p:cNvPr id="176184" name="Text Box 56"/>
          <p:cNvSpPr txBox="1">
            <a:spLocks noChangeArrowheads="1"/>
          </p:cNvSpPr>
          <p:nvPr/>
        </p:nvSpPr>
        <p:spPr bwMode="auto">
          <a:xfrm>
            <a:off x="6184900" y="5734050"/>
            <a:ext cx="336550" cy="274638"/>
          </a:xfrm>
          <a:prstGeom prst="rect">
            <a:avLst/>
          </a:prstGeom>
          <a:noFill/>
          <a:ln w="25400">
            <a:noFill/>
            <a:miter lim="800000"/>
          </a:ln>
          <a:effectLst/>
        </p:spPr>
        <p:txBody>
          <a:bodyPr wrap="none">
            <a:spAutoFit/>
          </a:bodyPr>
          <a:lstStyle/>
          <a:p>
            <a:pPr algn="l">
              <a:spcBef>
                <a:spcPct val="50000"/>
              </a:spcBef>
            </a:pPr>
            <a:r>
              <a:rPr lang="zh-CN" altLang="en-US" sz="1200" b="1">
                <a:solidFill>
                  <a:srgbClr val="1262B7"/>
                </a:solidFill>
                <a:latin typeface="Arial" panose="020B0604020202020204" pitchFamily="34" charset="0"/>
                <a:ea typeface="微软雅黑" panose="020B0503020204020204" charset="-122"/>
                <a:sym typeface="Arial" panose="020B0604020202020204" pitchFamily="34" charset="0"/>
              </a:rPr>
              <a:t>是</a:t>
            </a:r>
            <a:endParaRPr lang="zh-CN" altLang="en-US" sz="1200" b="1">
              <a:solidFill>
                <a:srgbClr val="1262B7"/>
              </a:solidFill>
              <a:latin typeface="Arial" panose="020B0604020202020204" pitchFamily="34" charset="0"/>
              <a:ea typeface="微软雅黑" panose="020B0503020204020204" charset="-122"/>
              <a:sym typeface="Arial" panose="020B0604020202020204" pitchFamily="34" charset="0"/>
            </a:endParaRPr>
          </a:p>
        </p:txBody>
      </p:sp>
      <p:cxnSp>
        <p:nvCxnSpPr>
          <p:cNvPr id="176186" name="AutoShape 58"/>
          <p:cNvCxnSpPr>
            <a:cxnSpLocks noChangeShapeType="1"/>
          </p:cNvCxnSpPr>
          <p:nvPr/>
        </p:nvCxnSpPr>
        <p:spPr bwMode="auto">
          <a:xfrm>
            <a:off x="7319964" y="4076700"/>
            <a:ext cx="1385887" cy="0"/>
          </a:xfrm>
          <a:prstGeom prst="straightConnector1">
            <a:avLst/>
          </a:prstGeom>
          <a:noFill/>
          <a:ln w="25400">
            <a:solidFill>
              <a:srgbClr val="1262B7"/>
            </a:solidFill>
            <a:round/>
          </a:ln>
          <a:effectLst/>
        </p:spPr>
      </p:cxnSp>
      <p:cxnSp>
        <p:nvCxnSpPr>
          <p:cNvPr id="176187" name="AutoShape 59"/>
          <p:cNvCxnSpPr>
            <a:cxnSpLocks noChangeShapeType="1"/>
          </p:cNvCxnSpPr>
          <p:nvPr/>
        </p:nvCxnSpPr>
        <p:spPr bwMode="auto">
          <a:xfrm>
            <a:off x="7248525" y="6092825"/>
            <a:ext cx="2592388" cy="0"/>
          </a:xfrm>
          <a:prstGeom prst="straightConnector1">
            <a:avLst/>
          </a:prstGeom>
          <a:noFill/>
          <a:ln w="25400">
            <a:solidFill>
              <a:srgbClr val="1262B7"/>
            </a:solidFill>
            <a:round/>
          </a:ln>
          <a:effectLst/>
        </p:spPr>
      </p:cxnSp>
      <p:cxnSp>
        <p:nvCxnSpPr>
          <p:cNvPr id="176188" name="AutoShape 60"/>
          <p:cNvCxnSpPr>
            <a:cxnSpLocks noChangeShapeType="1"/>
          </p:cNvCxnSpPr>
          <p:nvPr/>
        </p:nvCxnSpPr>
        <p:spPr bwMode="auto">
          <a:xfrm>
            <a:off x="9551988" y="1843088"/>
            <a:ext cx="0" cy="4248150"/>
          </a:xfrm>
          <a:prstGeom prst="straightConnector1">
            <a:avLst/>
          </a:prstGeom>
          <a:noFill/>
          <a:ln w="25400">
            <a:solidFill>
              <a:srgbClr val="1262B7"/>
            </a:solidFill>
            <a:round/>
            <a:headEnd type="arrow" w="lg" len="lg"/>
            <a:tailEnd type="arrow" w="lg" len="lg"/>
          </a:ln>
          <a:effectLst/>
        </p:spPr>
      </p:cxnSp>
      <p:sp>
        <p:nvSpPr>
          <p:cNvPr id="176189" name="Text Box 61"/>
          <p:cNvSpPr txBox="1">
            <a:spLocks noChangeArrowheads="1"/>
          </p:cNvSpPr>
          <p:nvPr/>
        </p:nvSpPr>
        <p:spPr bwMode="auto">
          <a:xfrm>
            <a:off x="7750175" y="2635250"/>
            <a:ext cx="1055097" cy="553998"/>
          </a:xfrm>
          <a:prstGeom prst="rect">
            <a:avLst/>
          </a:prstGeom>
          <a:ln w="25400">
            <a:noFill/>
            <a:miter lim="800000"/>
          </a:ln>
          <a:effectLst/>
        </p:spPr>
        <p:txBody>
          <a:bodyPr wrap="none">
            <a:spAutoFit/>
          </a:bodyPr>
          <a:lstStyle/>
          <a:p>
            <a:pPr algn="ctr">
              <a:spcBef>
                <a:spcPct val="50000"/>
              </a:spcBef>
            </a:pPr>
            <a:r>
              <a:rPr lang="zh-CN" altLang="en-US" sz="1200" dirty="0">
                <a:solidFill>
                  <a:srgbClr val="1262B7"/>
                </a:solidFill>
                <a:latin typeface="Arial" panose="020B0604020202020204" pitchFamily="34" charset="0"/>
                <a:ea typeface="微软雅黑" panose="020B0503020204020204" charset="-122"/>
                <a:sym typeface="Arial" panose="020B0604020202020204" pitchFamily="34" charset="0"/>
              </a:rPr>
              <a:t>风险分析</a:t>
            </a:r>
            <a:endParaRPr lang="ja-JP" altLang="en-US" sz="12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ctr">
              <a:spcBef>
                <a:spcPct val="50000"/>
              </a:spcBef>
            </a:pPr>
            <a:r>
              <a:rPr lang="en-US" altLang="zh-CN" sz="1200" dirty="0">
                <a:solidFill>
                  <a:srgbClr val="1262B7"/>
                </a:solidFill>
                <a:latin typeface="Arial" panose="020B0604020202020204" pitchFamily="34" charset="0"/>
                <a:ea typeface="微软雅黑" panose="020B0503020204020204" charset="-122"/>
                <a:sym typeface="Arial" panose="020B0604020202020204" pitchFamily="34" charset="0"/>
              </a:rPr>
              <a:t>risk analysis</a:t>
            </a:r>
            <a:endParaRPr lang="en-US" altLang="ja-JP" sz="12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6190" name="Text Box 62"/>
          <p:cNvSpPr txBox="1">
            <a:spLocks noChangeArrowheads="1"/>
          </p:cNvSpPr>
          <p:nvPr/>
        </p:nvSpPr>
        <p:spPr bwMode="auto">
          <a:xfrm>
            <a:off x="8953500" y="4291013"/>
            <a:ext cx="1285929" cy="553998"/>
          </a:xfrm>
          <a:prstGeom prst="rect">
            <a:avLst/>
          </a:prstGeom>
          <a:ln w="25400">
            <a:noFill/>
            <a:miter lim="800000"/>
          </a:ln>
          <a:effectLst/>
        </p:spPr>
        <p:txBody>
          <a:bodyPr wrap="none">
            <a:spAutoFit/>
          </a:bodyPr>
          <a:lstStyle/>
          <a:p>
            <a:pPr algn="ctr">
              <a:spcBef>
                <a:spcPct val="50000"/>
              </a:spcBef>
            </a:pPr>
            <a:r>
              <a:rPr lang="zh-CN" altLang="en-US" sz="1200">
                <a:solidFill>
                  <a:srgbClr val="1262B7"/>
                </a:solidFill>
                <a:latin typeface="Arial" panose="020B0604020202020204" pitchFamily="34" charset="0"/>
                <a:ea typeface="微软雅黑" panose="020B0503020204020204" charset="-122"/>
                <a:sym typeface="Arial" panose="020B0604020202020204" pitchFamily="34" charset="0"/>
              </a:rPr>
              <a:t>风险评估</a:t>
            </a:r>
            <a:endParaRPr lang="ja-JP" altLang="en-US" sz="1200">
              <a:solidFill>
                <a:srgbClr val="1262B7"/>
              </a:solidFill>
              <a:latin typeface="Arial" panose="020B0604020202020204" pitchFamily="34" charset="0"/>
              <a:ea typeface="微软雅黑" panose="020B0503020204020204" charset="-122"/>
              <a:sym typeface="Arial" panose="020B0604020202020204" pitchFamily="34" charset="0"/>
            </a:endParaRPr>
          </a:p>
          <a:p>
            <a:pPr algn="ctr">
              <a:spcBef>
                <a:spcPct val="50000"/>
              </a:spcBef>
            </a:pPr>
            <a:r>
              <a:rPr lang="en-US" altLang="zh-CN" sz="1200">
                <a:solidFill>
                  <a:srgbClr val="1262B7"/>
                </a:solidFill>
                <a:latin typeface="Arial" panose="020B0604020202020204" pitchFamily="34" charset="0"/>
                <a:ea typeface="微软雅黑" panose="020B0503020204020204" charset="-122"/>
                <a:sym typeface="Arial" panose="020B0604020202020204" pitchFamily="34" charset="0"/>
              </a:rPr>
              <a:t>risk assessment</a:t>
            </a:r>
            <a:endParaRPr lang="en-US" altLang="ja-JP" sz="12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6191" name="Rectangle 63"/>
          <p:cNvSpPr>
            <a:spLocks noChangeArrowheads="1"/>
          </p:cNvSpPr>
          <p:nvPr/>
        </p:nvSpPr>
        <p:spPr bwMode="auto">
          <a:xfrm>
            <a:off x="5334001" y="6039767"/>
            <a:ext cx="1625600" cy="304800"/>
          </a:xfrm>
          <a:prstGeom prst="rect">
            <a:avLst/>
          </a:prstGeom>
          <a:noFill/>
          <a:ln w="3175">
            <a:solidFill>
              <a:srgbClr val="1262B7"/>
            </a:solidFill>
            <a:miter lim="800000"/>
          </a:ln>
          <a:effectLst/>
        </p:spPr>
        <p:txBody>
          <a:bodyPr wrap="none" anchor="ctr"/>
          <a:lstStyle/>
          <a:p>
            <a:pPr algn="ct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结束</a:t>
            </a:r>
            <a:endParaRPr lang="zh-CN"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6192" name="Text Box 64"/>
          <p:cNvSpPr txBox="1">
            <a:spLocks noChangeArrowheads="1"/>
          </p:cNvSpPr>
          <p:nvPr/>
        </p:nvSpPr>
        <p:spPr bwMode="auto">
          <a:xfrm>
            <a:off x="4816475" y="4941889"/>
            <a:ext cx="336550" cy="274637"/>
          </a:xfrm>
          <a:prstGeom prst="rect">
            <a:avLst/>
          </a:prstGeom>
          <a:noFill/>
          <a:ln w="25400">
            <a:noFill/>
            <a:miter lim="800000"/>
          </a:ln>
          <a:effectLst/>
        </p:spPr>
        <p:txBody>
          <a:bodyPr wrap="none">
            <a:spAutoFit/>
          </a:bodyPr>
          <a:lstStyle/>
          <a:p>
            <a:pPr algn="l">
              <a:spcBef>
                <a:spcPct val="50000"/>
              </a:spcBef>
            </a:pPr>
            <a:r>
              <a:rPr lang="zh-CN" altLang="en-US" sz="1200">
                <a:solidFill>
                  <a:srgbClr val="1262B7"/>
                </a:solidFill>
                <a:latin typeface="Arial" panose="020B0604020202020204" pitchFamily="34" charset="0"/>
                <a:ea typeface="微软雅黑" panose="020B0503020204020204" charset="-122"/>
                <a:sym typeface="Arial" panose="020B0604020202020204" pitchFamily="34" charset="0"/>
              </a:rPr>
              <a:t>否</a:t>
            </a:r>
            <a:endParaRPr lang="zh-CN" altLang="en-US" sz="12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 name="灯片编号占位符 33"/>
          <p:cNvSpPr>
            <a:spLocks noGrp="1"/>
          </p:cNvSpPr>
          <p:nvPr>
            <p:ph type="sldNum" sz="quarter" idx="12"/>
          </p:nvPr>
        </p:nvSpPr>
        <p:spPr>
          <a:xfrm>
            <a:off x="2152650" y="6356352"/>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
        <p:nvSpPr>
          <p:cNvPr id="176193" name="Rectangle 65"/>
          <p:cNvSpPr>
            <a:spLocks noGrp="1" noChangeArrowheads="1"/>
          </p:cNvSpPr>
          <p:nvPr>
            <p:ph type="title" idx="4294967295"/>
          </p:nvPr>
        </p:nvSpPr>
        <p:spPr>
          <a:xfrm>
            <a:off x="3718167" y="360364"/>
            <a:ext cx="5606566" cy="8509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风险评估的程序（</a:t>
            </a:r>
            <a:r>
              <a:rPr lang="en-US" altLang="zh-CN" sz="3200" b="1" dirty="0">
                <a:solidFill>
                  <a:srgbClr val="1262B7"/>
                </a:solidFill>
                <a:latin typeface="Arial" panose="020B0604020202020204" pitchFamily="34" charset="0"/>
                <a:ea typeface="微软雅黑" panose="020B0503020204020204" charset="-122"/>
                <a:sym typeface="Arial" panose="020B0604020202020204" pitchFamily="34" charset="0"/>
              </a:rPr>
              <a:t>ISO14121</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6199" name="Rectangle 71"/>
          <p:cNvSpPr>
            <a:spLocks noChangeArrowheads="1"/>
          </p:cNvSpPr>
          <p:nvPr/>
        </p:nvSpPr>
        <p:spPr bwMode="auto">
          <a:xfrm>
            <a:off x="2208213" y="3789363"/>
            <a:ext cx="1871662" cy="1008062"/>
          </a:xfrm>
          <a:prstGeom prst="rect">
            <a:avLst/>
          </a:prstGeom>
          <a:noFill/>
          <a:ln w="3175">
            <a:solidFill>
              <a:srgbClr val="1262B7"/>
            </a:solidFill>
            <a:miter lim="800000"/>
          </a:ln>
          <a:effectLst/>
        </p:spPr>
        <p:txBody>
          <a:bodyPr wrap="none" anchor="ctr"/>
          <a:lstStyle/>
          <a:p>
            <a:pPr algn="ct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根据国际标准</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a:p>
            <a:pPr algn="ct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采用与风险等级相应的</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a:p>
            <a:pPr algn="ct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安全对策</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cxnSp>
        <p:nvCxnSpPr>
          <p:cNvPr id="176200" name="AutoShape 72"/>
          <p:cNvCxnSpPr>
            <a:cxnSpLocks noChangeShapeType="1"/>
            <a:stCxn id="176133" idx="1"/>
            <a:endCxn id="176199" idx="2"/>
          </p:cNvCxnSpPr>
          <p:nvPr/>
        </p:nvCxnSpPr>
        <p:spPr bwMode="auto">
          <a:xfrm rot="10800000">
            <a:off x="3144838" y="4810126"/>
            <a:ext cx="2019300" cy="492125"/>
          </a:xfrm>
          <a:prstGeom prst="bentConnector2">
            <a:avLst/>
          </a:prstGeom>
          <a:noFill/>
          <a:ln w="28575">
            <a:solidFill>
              <a:srgbClr val="1262B7"/>
            </a:solidFill>
            <a:miter lim="800000"/>
            <a:tailEnd type="triangle" w="med" len="med"/>
          </a:ln>
          <a:effectLst/>
        </p:spPr>
      </p:cxnSp>
      <p:cxnSp>
        <p:nvCxnSpPr>
          <p:cNvPr id="176201" name="AutoShape 73"/>
          <p:cNvCxnSpPr>
            <a:cxnSpLocks noChangeShapeType="1"/>
            <a:stCxn id="176202" idx="0"/>
            <a:endCxn id="176132" idx="1"/>
          </p:cNvCxnSpPr>
          <p:nvPr/>
        </p:nvCxnSpPr>
        <p:spPr bwMode="auto">
          <a:xfrm rot="16200000">
            <a:off x="3887788" y="1338263"/>
            <a:ext cx="614362" cy="2100262"/>
          </a:xfrm>
          <a:prstGeom prst="bentConnector2">
            <a:avLst/>
          </a:prstGeom>
          <a:noFill/>
          <a:ln w="28575">
            <a:solidFill>
              <a:srgbClr val="1262B7"/>
            </a:solidFill>
            <a:miter lim="800000"/>
            <a:tailEnd type="triangle" w="med" len="med"/>
          </a:ln>
          <a:effectLst/>
        </p:spPr>
      </p:cxnSp>
      <p:sp>
        <p:nvSpPr>
          <p:cNvPr id="176202" name="Rectangle 74"/>
          <p:cNvSpPr>
            <a:spLocks noChangeArrowheads="1"/>
          </p:cNvSpPr>
          <p:nvPr/>
        </p:nvSpPr>
        <p:spPr bwMode="auto">
          <a:xfrm>
            <a:off x="2208213" y="2708275"/>
            <a:ext cx="1871662" cy="503238"/>
          </a:xfrm>
          <a:prstGeom prst="rect">
            <a:avLst/>
          </a:prstGeom>
          <a:solidFill>
            <a:srgbClr val="1262B7"/>
          </a:solidFill>
          <a:ln w="3175">
            <a:solidFill>
              <a:srgbClr val="1262B7"/>
            </a:solidFill>
            <a:miter lim="800000"/>
          </a:ln>
          <a:effectLst/>
        </p:spPr>
        <p:txBody>
          <a:bodyPr wrap="none" anchor="ctr"/>
          <a:lstStyle/>
          <a:p>
            <a:pPr algn="ctr"/>
            <a:r>
              <a:rPr lang="zh-CN" altLang="en-US">
                <a:solidFill>
                  <a:schemeClr val="bg1"/>
                </a:solidFill>
                <a:latin typeface="Arial" panose="020B0604020202020204" pitchFamily="34" charset="0"/>
                <a:ea typeface="微软雅黑" panose="020B0503020204020204" charset="-122"/>
                <a:sym typeface="Arial" panose="020B0604020202020204" pitchFamily="34" charset="0"/>
              </a:rPr>
              <a:t>风险的降低</a:t>
            </a:r>
            <a:r>
              <a:rPr lang="ja-JP" altLang="en-US">
                <a:solidFill>
                  <a:schemeClr val="bg1"/>
                </a:solidFill>
                <a:latin typeface="Arial" panose="020B0604020202020204" pitchFamily="34" charset="0"/>
                <a:ea typeface="微软雅黑" panose="020B0503020204020204" charset="-122"/>
                <a:sym typeface="Arial" panose="020B0604020202020204" pitchFamily="34" charset="0"/>
              </a:rPr>
              <a:t>　</a:t>
            </a:r>
            <a:endParaRPr lang="ja-JP"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cxnSp>
        <p:nvCxnSpPr>
          <p:cNvPr id="176203" name="AutoShape 75"/>
          <p:cNvCxnSpPr>
            <a:cxnSpLocks noChangeShapeType="1"/>
            <a:stCxn id="176199" idx="0"/>
            <a:endCxn id="176202" idx="2"/>
          </p:cNvCxnSpPr>
          <p:nvPr/>
        </p:nvCxnSpPr>
        <p:spPr bwMode="auto">
          <a:xfrm flipV="1">
            <a:off x="3144838" y="3224213"/>
            <a:ext cx="0" cy="552450"/>
          </a:xfrm>
          <a:prstGeom prst="straightConnector1">
            <a:avLst/>
          </a:prstGeom>
          <a:noFill/>
          <a:ln w="28575">
            <a:solidFill>
              <a:srgbClr val="1262B7"/>
            </a:solidFill>
            <a:miter lim="800000"/>
            <a:tailEnd type="triangle" w="med" len="med"/>
          </a:ln>
          <a:effectLst/>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5016592" y="1620249"/>
            <a:ext cx="5286375" cy="4473575"/>
          </a:xfrm>
          <a:prstGeom prst="rect">
            <a:avLst/>
          </a:prstGeom>
          <a:solidFill>
            <a:schemeClr val="bg1"/>
          </a:solidFill>
          <a:ln w="19050">
            <a:solidFill>
              <a:srgbClr val="1262B7"/>
            </a:solidFill>
            <a:miter lim="800000"/>
          </a:ln>
          <a:effectLst/>
        </p:spPr>
        <p:txBody>
          <a:bodyPr wrap="none"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39971" name="Rectangle 3"/>
          <p:cNvSpPr>
            <a:spLocks noGrp="1" noChangeArrowheads="1"/>
          </p:cNvSpPr>
          <p:nvPr>
            <p:ph type="title"/>
          </p:nvPr>
        </p:nvSpPr>
        <p:spPr>
          <a:xfrm>
            <a:off x="3312852" y="208961"/>
            <a:ext cx="4861445" cy="8509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风险评定和安全等级</a:t>
            </a:r>
            <a:endPar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7" name="灯片编号占位符 36"/>
          <p:cNvSpPr>
            <a:spLocks noGrp="1"/>
          </p:cNvSpPr>
          <p:nvPr>
            <p:ph type="sldNum" sz="quarter" idx="12"/>
          </p:nvPr>
        </p:nvSpPr>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99</a:t>
            </a:r>
            <a:endParaRPr lang="zh-CN" altLang="en-US" dirty="0">
              <a:latin typeface="Arial" panose="020B0604020202020204" pitchFamily="34" charset="0"/>
              <a:ea typeface="微软雅黑" panose="020B0503020204020204" charset="-122"/>
              <a:sym typeface="Arial" panose="020B0604020202020204" pitchFamily="34" charset="0"/>
            </a:endParaRPr>
          </a:p>
        </p:txBody>
      </p:sp>
      <p:graphicFrame>
        <p:nvGraphicFramePr>
          <p:cNvPr id="339972" name="Group 4"/>
          <p:cNvGraphicFramePr>
            <a:graphicFrameLocks noGrp="1"/>
          </p:cNvGraphicFramePr>
          <p:nvPr/>
        </p:nvGraphicFramePr>
        <p:xfrm>
          <a:off x="7539265" y="2953476"/>
          <a:ext cx="2508250" cy="3063240"/>
        </p:xfrm>
        <a:graphic>
          <a:graphicData uri="http://schemas.openxmlformats.org/drawingml/2006/table">
            <a:tbl>
              <a:tblPr/>
              <a:tblGrid>
                <a:gridCol w="501650"/>
                <a:gridCol w="501650"/>
                <a:gridCol w="501650"/>
                <a:gridCol w="501650"/>
                <a:gridCol w="501650"/>
              </a:tblGrid>
              <a:tr h="152400">
                <a:tc gridSpan="5">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4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使用的安全等级</a:t>
                      </a:r>
                      <a:endParaRPr kumimoji="1" lang="zh-CN" altLang="en-US" sz="14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c hMerge="1">
                  <a:tcPr/>
                </a:tc>
                <a:tc hMerge="1">
                  <a:tcPr/>
                </a:tc>
                <a:tc hMerge="1">
                  <a:tcPr/>
                </a:tc>
                <a:tc hMerge="1">
                  <a:tcPr/>
                </a:tc>
              </a:tr>
              <a:tr h="157163">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0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B</a:t>
                      </a:r>
                      <a:endParaRPr kumimoji="1" lang="en-US" altLang="ja-JP" sz="20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0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1</a:t>
                      </a:r>
                      <a:endParaRPr kumimoji="1" lang="en-US" altLang="ja-JP" sz="20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0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2</a:t>
                      </a:r>
                      <a:endParaRPr kumimoji="1" lang="en-US" altLang="ja-JP" sz="20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0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3</a:t>
                      </a:r>
                      <a:endParaRPr kumimoji="1" lang="en-US" altLang="ja-JP" sz="20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0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4</a:t>
                      </a:r>
                      <a:endParaRPr kumimoji="1" lang="en-US" altLang="ja-JP" sz="20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r>
              <a:tr h="180975">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7325">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7325">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ja-JP" altLang="en-US" sz="2500" b="0" i="0" u="none" strike="noStrike" cap="none" normalizeH="0" baseline="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58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ja-JP" sz="25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rPr>
                        <a:t>●</a:t>
                      </a:r>
                      <a:endParaRPr kumimoji="1" lang="en-US" altLang="ja-JP" sz="2500" b="0" i="0" u="none" strike="noStrike" cap="none" normalizeH="0" baseline="0" dirty="0" smtClean="0">
                        <a:ln>
                          <a:noFill/>
                        </a:ln>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0"/>
          <p:cNvGrpSpPr/>
          <p:nvPr/>
        </p:nvGrpSpPr>
        <p:grpSpPr bwMode="auto">
          <a:xfrm>
            <a:off x="5321300" y="3503251"/>
            <a:ext cx="2152650" cy="2579687"/>
            <a:chOff x="2392" y="2503"/>
            <a:chExt cx="1356" cy="1625"/>
          </a:xfrm>
        </p:grpSpPr>
        <p:sp>
          <p:nvSpPr>
            <p:cNvPr id="340019" name="Line 51"/>
            <p:cNvSpPr>
              <a:spLocks noChangeShapeType="1"/>
            </p:cNvSpPr>
            <p:nvPr/>
          </p:nvSpPr>
          <p:spPr bwMode="auto">
            <a:xfrm>
              <a:off x="2392" y="3079"/>
              <a:ext cx="266" cy="0"/>
            </a:xfrm>
            <a:prstGeom prst="line">
              <a:avLst/>
            </a:prstGeom>
            <a:noFill/>
            <a:ln w="38100">
              <a:solidFill>
                <a:schemeClr val="tx1"/>
              </a:solidFill>
              <a:round/>
              <a:headEnd type="oval"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20" name="Line 52"/>
            <p:cNvSpPr>
              <a:spLocks noChangeShapeType="1"/>
            </p:cNvSpPr>
            <p:nvPr/>
          </p:nvSpPr>
          <p:spPr bwMode="auto">
            <a:xfrm flipV="1">
              <a:off x="2658" y="2728"/>
              <a:ext cx="1090" cy="1"/>
            </a:xfrm>
            <a:prstGeom prst="line">
              <a:avLst/>
            </a:prstGeom>
            <a:noFill/>
            <a:ln w="38100">
              <a:solidFill>
                <a:schemeClr val="tx1"/>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21" name="Line 53"/>
            <p:cNvSpPr>
              <a:spLocks noChangeShapeType="1"/>
            </p:cNvSpPr>
            <p:nvPr/>
          </p:nvSpPr>
          <p:spPr bwMode="auto">
            <a:xfrm>
              <a:off x="2658" y="3463"/>
              <a:ext cx="266" cy="1"/>
            </a:xfrm>
            <a:prstGeom prst="line">
              <a:avLst/>
            </a:prstGeom>
            <a:noFill/>
            <a:ln w="38100">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22" name="Line 54"/>
            <p:cNvSpPr>
              <a:spLocks noChangeShapeType="1"/>
            </p:cNvSpPr>
            <p:nvPr/>
          </p:nvSpPr>
          <p:spPr bwMode="auto">
            <a:xfrm flipV="1">
              <a:off x="3296" y="2991"/>
              <a:ext cx="452" cy="1"/>
            </a:xfrm>
            <a:prstGeom prst="line">
              <a:avLst/>
            </a:prstGeom>
            <a:noFill/>
            <a:ln w="38100">
              <a:solidFill>
                <a:schemeClr val="tx1"/>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23" name="Line 55"/>
            <p:cNvSpPr>
              <a:spLocks noChangeShapeType="1"/>
            </p:cNvSpPr>
            <p:nvPr/>
          </p:nvSpPr>
          <p:spPr bwMode="auto">
            <a:xfrm flipV="1">
              <a:off x="3300" y="3309"/>
              <a:ext cx="448" cy="1"/>
            </a:xfrm>
            <a:prstGeom prst="line">
              <a:avLst/>
            </a:prstGeom>
            <a:noFill/>
            <a:ln w="38100">
              <a:solidFill>
                <a:schemeClr val="tx1"/>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24" name="Line 56"/>
            <p:cNvSpPr>
              <a:spLocks noChangeShapeType="1"/>
            </p:cNvSpPr>
            <p:nvPr/>
          </p:nvSpPr>
          <p:spPr bwMode="auto">
            <a:xfrm>
              <a:off x="3300" y="3614"/>
              <a:ext cx="448" cy="2"/>
            </a:xfrm>
            <a:prstGeom prst="line">
              <a:avLst/>
            </a:prstGeom>
            <a:noFill/>
            <a:ln w="38100">
              <a:solidFill>
                <a:schemeClr val="tx1"/>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25" name="Line 57"/>
            <p:cNvSpPr>
              <a:spLocks noChangeShapeType="1"/>
            </p:cNvSpPr>
            <p:nvPr/>
          </p:nvSpPr>
          <p:spPr bwMode="auto">
            <a:xfrm>
              <a:off x="3296" y="3934"/>
              <a:ext cx="452" cy="1"/>
            </a:xfrm>
            <a:prstGeom prst="line">
              <a:avLst/>
            </a:prstGeom>
            <a:noFill/>
            <a:ln w="38100">
              <a:solidFill>
                <a:schemeClr val="tx1"/>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26" name="Line 58"/>
            <p:cNvSpPr>
              <a:spLocks noChangeShapeType="1"/>
            </p:cNvSpPr>
            <p:nvPr/>
          </p:nvSpPr>
          <p:spPr bwMode="auto">
            <a:xfrm flipH="1">
              <a:off x="2924" y="3150"/>
              <a:ext cx="372" cy="1"/>
            </a:xfrm>
            <a:prstGeom prst="line">
              <a:avLst/>
            </a:prstGeom>
            <a:noFill/>
            <a:ln w="38100">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27" name="Line 59"/>
            <p:cNvSpPr>
              <a:spLocks noChangeShapeType="1"/>
            </p:cNvSpPr>
            <p:nvPr/>
          </p:nvSpPr>
          <p:spPr bwMode="auto">
            <a:xfrm flipH="1" flipV="1">
              <a:off x="2924" y="3751"/>
              <a:ext cx="372" cy="1"/>
            </a:xfrm>
            <a:prstGeom prst="line">
              <a:avLst/>
            </a:prstGeom>
            <a:noFill/>
            <a:ln w="38100">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28" name="Text Box 60"/>
            <p:cNvSpPr txBox="1">
              <a:spLocks noChangeArrowheads="1"/>
            </p:cNvSpPr>
            <p:nvPr/>
          </p:nvSpPr>
          <p:spPr bwMode="auto">
            <a:xfrm>
              <a:off x="2527" y="2503"/>
              <a:ext cx="292" cy="196"/>
            </a:xfrm>
            <a:prstGeom prst="rect">
              <a:avLst/>
            </a:prstGeom>
            <a:noFill/>
            <a:ln w="38100">
              <a:noFill/>
              <a:miter lim="800000"/>
            </a:ln>
            <a:effectLst/>
          </p:spPr>
          <p:txBody>
            <a:bodyPr wrap="none">
              <a:spAutoFit/>
            </a:bodyPr>
            <a:lstStyle/>
            <a:p>
              <a:pPr>
                <a:lnSpc>
                  <a:spcPct val="80000"/>
                </a:lnSpc>
                <a:spcBef>
                  <a:spcPct val="50000"/>
                </a:spcBef>
              </a:pPr>
              <a:r>
                <a:rPr lang="en-US" altLang="ja-JP" b="1">
                  <a:solidFill>
                    <a:srgbClr val="FF9900"/>
                  </a:solidFill>
                  <a:latin typeface="Arial" panose="020B0604020202020204" pitchFamily="34" charset="0"/>
                  <a:ea typeface="微软雅黑" panose="020B0503020204020204" charset="-122"/>
                  <a:sym typeface="Arial" panose="020B0604020202020204" pitchFamily="34" charset="0"/>
                </a:rPr>
                <a:t>S1</a:t>
              </a:r>
              <a:endParaRPr lang="en-US" altLang="ja-JP" b="1">
                <a:solidFill>
                  <a:srgbClr val="FF9900"/>
                </a:solidFill>
                <a:latin typeface="Arial" panose="020B0604020202020204" pitchFamily="34" charset="0"/>
                <a:ea typeface="微软雅黑" panose="020B0503020204020204" charset="-122"/>
                <a:sym typeface="Arial" panose="020B0604020202020204" pitchFamily="34" charset="0"/>
              </a:endParaRPr>
            </a:p>
          </p:txBody>
        </p:sp>
        <p:sp>
          <p:nvSpPr>
            <p:cNvPr id="340029" name="Text Box 61"/>
            <p:cNvSpPr txBox="1">
              <a:spLocks noChangeArrowheads="1"/>
            </p:cNvSpPr>
            <p:nvPr/>
          </p:nvSpPr>
          <p:spPr bwMode="auto">
            <a:xfrm>
              <a:off x="2527" y="3463"/>
              <a:ext cx="292" cy="196"/>
            </a:xfrm>
            <a:prstGeom prst="rect">
              <a:avLst/>
            </a:prstGeom>
            <a:noFill/>
            <a:ln w="38100">
              <a:noFill/>
              <a:miter lim="800000"/>
            </a:ln>
            <a:effectLst/>
          </p:spPr>
          <p:txBody>
            <a:bodyPr wrap="none">
              <a:spAutoFit/>
            </a:bodyPr>
            <a:lstStyle/>
            <a:p>
              <a:pPr>
                <a:lnSpc>
                  <a:spcPct val="80000"/>
                </a:lnSpc>
                <a:spcBef>
                  <a:spcPct val="50000"/>
                </a:spcBef>
              </a:pPr>
              <a:r>
                <a:rPr lang="en-US" altLang="ja-JP" b="1">
                  <a:solidFill>
                    <a:srgbClr val="FF9900"/>
                  </a:solidFill>
                  <a:latin typeface="Arial" panose="020B0604020202020204" pitchFamily="34" charset="0"/>
                  <a:ea typeface="微软雅黑" panose="020B0503020204020204" charset="-122"/>
                  <a:sym typeface="Arial" panose="020B0604020202020204" pitchFamily="34" charset="0"/>
                </a:rPr>
                <a:t>S2</a:t>
              </a:r>
              <a:endParaRPr lang="en-US" altLang="ja-JP" b="1">
                <a:solidFill>
                  <a:srgbClr val="FF9900"/>
                </a:solidFill>
                <a:latin typeface="Arial" panose="020B0604020202020204" pitchFamily="34" charset="0"/>
                <a:ea typeface="微软雅黑" panose="020B0503020204020204" charset="-122"/>
                <a:sym typeface="Arial" panose="020B0604020202020204" pitchFamily="34" charset="0"/>
              </a:endParaRPr>
            </a:p>
          </p:txBody>
        </p:sp>
        <p:sp>
          <p:nvSpPr>
            <p:cNvPr id="340030" name="Text Box 62"/>
            <p:cNvSpPr txBox="1">
              <a:spLocks noChangeArrowheads="1"/>
            </p:cNvSpPr>
            <p:nvPr/>
          </p:nvSpPr>
          <p:spPr bwMode="auto">
            <a:xfrm>
              <a:off x="2739" y="2959"/>
              <a:ext cx="446" cy="196"/>
            </a:xfrm>
            <a:prstGeom prst="rect">
              <a:avLst/>
            </a:prstGeom>
            <a:noFill/>
            <a:ln w="38100">
              <a:noFill/>
              <a:miter lim="800000"/>
            </a:ln>
            <a:effectLst/>
          </p:spPr>
          <p:txBody>
            <a:bodyPr>
              <a:spAutoFit/>
            </a:bodyPr>
            <a:lstStyle/>
            <a:p>
              <a:pPr>
                <a:lnSpc>
                  <a:spcPct val="80000"/>
                </a:lnSpc>
                <a:spcBef>
                  <a:spcPct val="50000"/>
                </a:spcBef>
              </a:pPr>
              <a:r>
                <a:rPr lang="en-US" altLang="ja-JP" b="1">
                  <a:solidFill>
                    <a:schemeClr val="folHlink"/>
                  </a:solidFill>
                  <a:latin typeface="Arial" panose="020B0604020202020204" pitchFamily="34" charset="0"/>
                  <a:ea typeface="微软雅黑" panose="020B0503020204020204" charset="-122"/>
                  <a:sym typeface="Arial" panose="020B0604020202020204" pitchFamily="34" charset="0"/>
                </a:rPr>
                <a:t>F1</a:t>
              </a:r>
              <a:endParaRPr lang="en-US" altLang="ja-JP" b="1">
                <a:solidFill>
                  <a:schemeClr val="folHlink"/>
                </a:solidFill>
                <a:latin typeface="Arial" panose="020B0604020202020204" pitchFamily="34" charset="0"/>
                <a:ea typeface="微软雅黑" panose="020B0503020204020204" charset="-122"/>
                <a:sym typeface="Arial" panose="020B0604020202020204" pitchFamily="34" charset="0"/>
              </a:endParaRPr>
            </a:p>
          </p:txBody>
        </p:sp>
        <p:sp>
          <p:nvSpPr>
            <p:cNvPr id="340031" name="Text Box 63"/>
            <p:cNvSpPr txBox="1">
              <a:spLocks noChangeArrowheads="1"/>
            </p:cNvSpPr>
            <p:nvPr/>
          </p:nvSpPr>
          <p:spPr bwMode="auto">
            <a:xfrm>
              <a:off x="2700" y="3751"/>
              <a:ext cx="445" cy="196"/>
            </a:xfrm>
            <a:prstGeom prst="rect">
              <a:avLst/>
            </a:prstGeom>
            <a:noFill/>
            <a:ln w="38100">
              <a:noFill/>
              <a:miter lim="800000"/>
            </a:ln>
            <a:effectLst/>
          </p:spPr>
          <p:txBody>
            <a:bodyPr>
              <a:spAutoFit/>
            </a:bodyPr>
            <a:lstStyle/>
            <a:p>
              <a:pPr>
                <a:lnSpc>
                  <a:spcPct val="80000"/>
                </a:lnSpc>
                <a:spcBef>
                  <a:spcPct val="50000"/>
                </a:spcBef>
              </a:pPr>
              <a:r>
                <a:rPr lang="en-US" altLang="ja-JP" b="1">
                  <a:solidFill>
                    <a:schemeClr val="folHlink"/>
                  </a:solidFill>
                  <a:latin typeface="Arial" panose="020B0604020202020204" pitchFamily="34" charset="0"/>
                  <a:ea typeface="微软雅黑" panose="020B0503020204020204" charset="-122"/>
                  <a:sym typeface="Arial" panose="020B0604020202020204" pitchFamily="34" charset="0"/>
                </a:rPr>
                <a:t>F2</a:t>
              </a:r>
              <a:endParaRPr lang="en-US" altLang="ja-JP" b="1">
                <a:solidFill>
                  <a:schemeClr val="folHlink"/>
                </a:solidFill>
                <a:latin typeface="Arial" panose="020B0604020202020204" pitchFamily="34" charset="0"/>
                <a:ea typeface="微软雅黑" panose="020B0503020204020204" charset="-122"/>
                <a:sym typeface="Arial" panose="020B0604020202020204" pitchFamily="34" charset="0"/>
              </a:endParaRPr>
            </a:p>
          </p:txBody>
        </p:sp>
        <p:sp>
          <p:nvSpPr>
            <p:cNvPr id="340032" name="Text Box 64"/>
            <p:cNvSpPr txBox="1">
              <a:spLocks noChangeArrowheads="1"/>
            </p:cNvSpPr>
            <p:nvPr/>
          </p:nvSpPr>
          <p:spPr bwMode="auto">
            <a:xfrm>
              <a:off x="3188" y="2791"/>
              <a:ext cx="292" cy="196"/>
            </a:xfrm>
            <a:prstGeom prst="rect">
              <a:avLst/>
            </a:prstGeom>
            <a:noFill/>
            <a:ln w="38100">
              <a:noFill/>
              <a:miter lim="800000"/>
            </a:ln>
            <a:effectLst/>
          </p:spPr>
          <p:txBody>
            <a:bodyPr wrap="none">
              <a:spAutoFit/>
            </a:bodyPr>
            <a:lstStyle/>
            <a:p>
              <a:pPr>
                <a:lnSpc>
                  <a:spcPct val="80000"/>
                </a:lnSpc>
                <a:spcBef>
                  <a:spcPct val="50000"/>
                </a:spcBef>
              </a:pPr>
              <a:r>
                <a:rPr lang="en-US" altLang="ja-JP" b="1">
                  <a:solidFill>
                    <a:srgbClr val="008000"/>
                  </a:solidFill>
                  <a:latin typeface="Arial" panose="020B0604020202020204" pitchFamily="34" charset="0"/>
                  <a:ea typeface="微软雅黑" panose="020B0503020204020204" charset="-122"/>
                  <a:sym typeface="Arial" panose="020B0604020202020204" pitchFamily="34" charset="0"/>
                </a:rPr>
                <a:t>P1</a:t>
              </a:r>
              <a:endParaRPr lang="en-US" altLang="ja-JP" b="1">
                <a:solidFill>
                  <a:srgbClr val="008000"/>
                </a:solidFill>
                <a:latin typeface="Arial" panose="020B0604020202020204" pitchFamily="34" charset="0"/>
                <a:ea typeface="微软雅黑" panose="020B0503020204020204" charset="-122"/>
                <a:sym typeface="Arial" panose="020B0604020202020204" pitchFamily="34" charset="0"/>
              </a:endParaRPr>
            </a:p>
          </p:txBody>
        </p:sp>
        <p:sp>
          <p:nvSpPr>
            <p:cNvPr id="340033" name="Text Box 65"/>
            <p:cNvSpPr txBox="1">
              <a:spLocks noChangeArrowheads="1"/>
            </p:cNvSpPr>
            <p:nvPr/>
          </p:nvSpPr>
          <p:spPr bwMode="auto">
            <a:xfrm>
              <a:off x="3166" y="3289"/>
              <a:ext cx="292" cy="196"/>
            </a:xfrm>
            <a:prstGeom prst="rect">
              <a:avLst/>
            </a:prstGeom>
            <a:noFill/>
            <a:ln w="38100">
              <a:noFill/>
              <a:miter lim="800000"/>
            </a:ln>
            <a:effectLst/>
          </p:spPr>
          <p:txBody>
            <a:bodyPr wrap="none">
              <a:spAutoFit/>
            </a:bodyPr>
            <a:lstStyle/>
            <a:p>
              <a:pPr>
                <a:lnSpc>
                  <a:spcPct val="80000"/>
                </a:lnSpc>
                <a:spcBef>
                  <a:spcPct val="50000"/>
                </a:spcBef>
              </a:pPr>
              <a:r>
                <a:rPr lang="en-US" altLang="ja-JP" b="1">
                  <a:solidFill>
                    <a:srgbClr val="008000"/>
                  </a:solidFill>
                  <a:latin typeface="Arial" panose="020B0604020202020204" pitchFamily="34" charset="0"/>
                  <a:ea typeface="微软雅黑" panose="020B0503020204020204" charset="-122"/>
                  <a:sym typeface="Arial" panose="020B0604020202020204" pitchFamily="34" charset="0"/>
                </a:rPr>
                <a:t>P2</a:t>
              </a:r>
              <a:endParaRPr lang="en-US" altLang="ja-JP" b="1">
                <a:solidFill>
                  <a:srgbClr val="008000"/>
                </a:solidFill>
                <a:latin typeface="Arial" panose="020B0604020202020204" pitchFamily="34" charset="0"/>
                <a:ea typeface="微软雅黑" panose="020B0503020204020204" charset="-122"/>
                <a:sym typeface="Arial" panose="020B0604020202020204" pitchFamily="34" charset="0"/>
              </a:endParaRPr>
            </a:p>
          </p:txBody>
        </p:sp>
        <p:sp>
          <p:nvSpPr>
            <p:cNvPr id="340034" name="Text Box 66"/>
            <p:cNvSpPr txBox="1">
              <a:spLocks noChangeArrowheads="1"/>
            </p:cNvSpPr>
            <p:nvPr/>
          </p:nvSpPr>
          <p:spPr bwMode="auto">
            <a:xfrm>
              <a:off x="3166" y="3447"/>
              <a:ext cx="292" cy="196"/>
            </a:xfrm>
            <a:prstGeom prst="rect">
              <a:avLst/>
            </a:prstGeom>
            <a:noFill/>
            <a:ln w="38100">
              <a:noFill/>
              <a:miter lim="800000"/>
            </a:ln>
            <a:effectLst/>
          </p:spPr>
          <p:txBody>
            <a:bodyPr wrap="none">
              <a:spAutoFit/>
            </a:bodyPr>
            <a:lstStyle/>
            <a:p>
              <a:pPr>
                <a:lnSpc>
                  <a:spcPct val="80000"/>
                </a:lnSpc>
                <a:spcBef>
                  <a:spcPct val="50000"/>
                </a:spcBef>
              </a:pPr>
              <a:r>
                <a:rPr lang="en-US" altLang="ja-JP" b="1">
                  <a:solidFill>
                    <a:srgbClr val="008000"/>
                  </a:solidFill>
                  <a:latin typeface="Arial" panose="020B0604020202020204" pitchFamily="34" charset="0"/>
                  <a:ea typeface="微软雅黑" panose="020B0503020204020204" charset="-122"/>
                  <a:sym typeface="Arial" panose="020B0604020202020204" pitchFamily="34" charset="0"/>
                </a:rPr>
                <a:t>P1</a:t>
              </a:r>
              <a:endParaRPr lang="en-US" altLang="ja-JP" b="1">
                <a:solidFill>
                  <a:srgbClr val="008000"/>
                </a:solidFill>
                <a:latin typeface="Arial" panose="020B0604020202020204" pitchFamily="34" charset="0"/>
                <a:ea typeface="微软雅黑" panose="020B0503020204020204" charset="-122"/>
                <a:sym typeface="Arial" panose="020B0604020202020204" pitchFamily="34" charset="0"/>
              </a:endParaRPr>
            </a:p>
          </p:txBody>
        </p:sp>
        <p:sp>
          <p:nvSpPr>
            <p:cNvPr id="340035" name="Text Box 67"/>
            <p:cNvSpPr txBox="1">
              <a:spLocks noChangeArrowheads="1"/>
            </p:cNvSpPr>
            <p:nvPr/>
          </p:nvSpPr>
          <p:spPr bwMode="auto">
            <a:xfrm>
              <a:off x="3188" y="3932"/>
              <a:ext cx="292" cy="196"/>
            </a:xfrm>
            <a:prstGeom prst="rect">
              <a:avLst/>
            </a:prstGeom>
            <a:noFill/>
            <a:ln w="38100">
              <a:noFill/>
              <a:miter lim="800000"/>
            </a:ln>
            <a:effectLst/>
          </p:spPr>
          <p:txBody>
            <a:bodyPr wrap="none">
              <a:spAutoFit/>
            </a:bodyPr>
            <a:lstStyle/>
            <a:p>
              <a:pPr>
                <a:lnSpc>
                  <a:spcPct val="80000"/>
                </a:lnSpc>
                <a:spcBef>
                  <a:spcPct val="50000"/>
                </a:spcBef>
              </a:pPr>
              <a:r>
                <a:rPr lang="en-US" altLang="ja-JP" b="1">
                  <a:solidFill>
                    <a:srgbClr val="008000"/>
                  </a:solidFill>
                  <a:latin typeface="Arial" panose="020B0604020202020204" pitchFamily="34" charset="0"/>
                  <a:ea typeface="微软雅黑" panose="020B0503020204020204" charset="-122"/>
                  <a:sym typeface="Arial" panose="020B0604020202020204" pitchFamily="34" charset="0"/>
                </a:rPr>
                <a:t>P2</a:t>
              </a:r>
              <a:endParaRPr lang="en-US" altLang="ja-JP" b="1">
                <a:solidFill>
                  <a:srgbClr val="008000"/>
                </a:solidFill>
                <a:latin typeface="Arial" panose="020B0604020202020204" pitchFamily="34" charset="0"/>
                <a:ea typeface="微软雅黑" panose="020B0503020204020204" charset="-122"/>
                <a:sym typeface="Arial" panose="020B0604020202020204" pitchFamily="34" charset="0"/>
              </a:endParaRPr>
            </a:p>
          </p:txBody>
        </p:sp>
        <p:sp>
          <p:nvSpPr>
            <p:cNvPr id="340036" name="Line 68"/>
            <p:cNvSpPr>
              <a:spLocks noChangeShapeType="1"/>
            </p:cNvSpPr>
            <p:nvPr/>
          </p:nvSpPr>
          <p:spPr bwMode="auto">
            <a:xfrm>
              <a:off x="2658" y="2719"/>
              <a:ext cx="0" cy="745"/>
            </a:xfrm>
            <a:prstGeom prst="line">
              <a:avLst/>
            </a:prstGeom>
            <a:noFill/>
            <a:ln w="38100">
              <a:solidFill>
                <a:schemeClr val="tx1"/>
              </a:solidFill>
              <a:miter lim="800000"/>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37" name="Line 69"/>
            <p:cNvSpPr>
              <a:spLocks noChangeShapeType="1"/>
            </p:cNvSpPr>
            <p:nvPr/>
          </p:nvSpPr>
          <p:spPr bwMode="auto">
            <a:xfrm>
              <a:off x="3300" y="2983"/>
              <a:ext cx="0" cy="336"/>
            </a:xfrm>
            <a:prstGeom prst="line">
              <a:avLst/>
            </a:prstGeom>
            <a:noFill/>
            <a:ln w="38100">
              <a:solidFill>
                <a:schemeClr val="tx1"/>
              </a:solidFill>
              <a:miter lim="800000"/>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38" name="Line 70"/>
            <p:cNvSpPr>
              <a:spLocks noChangeShapeType="1"/>
            </p:cNvSpPr>
            <p:nvPr/>
          </p:nvSpPr>
          <p:spPr bwMode="auto">
            <a:xfrm>
              <a:off x="3300" y="3607"/>
              <a:ext cx="0" cy="336"/>
            </a:xfrm>
            <a:prstGeom prst="line">
              <a:avLst/>
            </a:prstGeom>
            <a:noFill/>
            <a:ln w="38100">
              <a:solidFill>
                <a:schemeClr val="tx1"/>
              </a:solidFill>
              <a:miter lim="800000"/>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0039" name="Line 71"/>
            <p:cNvSpPr>
              <a:spLocks noChangeShapeType="1"/>
            </p:cNvSpPr>
            <p:nvPr/>
          </p:nvSpPr>
          <p:spPr bwMode="auto">
            <a:xfrm>
              <a:off x="2924" y="3155"/>
              <a:ext cx="0" cy="605"/>
            </a:xfrm>
            <a:prstGeom prst="line">
              <a:avLst/>
            </a:prstGeom>
            <a:noFill/>
            <a:ln w="38100">
              <a:solidFill>
                <a:schemeClr val="tx1"/>
              </a:solidFill>
              <a:miter lim="800000"/>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3" name="Group 72"/>
          <p:cNvGrpSpPr/>
          <p:nvPr/>
        </p:nvGrpSpPr>
        <p:grpSpPr bwMode="auto">
          <a:xfrm>
            <a:off x="5011738" y="1889126"/>
            <a:ext cx="4506913" cy="969963"/>
            <a:chOff x="2381" y="1142"/>
            <a:chExt cx="2839" cy="611"/>
          </a:xfrm>
        </p:grpSpPr>
        <p:sp>
          <p:nvSpPr>
            <p:cNvPr id="340041" name="Text Box 73"/>
            <p:cNvSpPr txBox="1">
              <a:spLocks noChangeArrowheads="1"/>
            </p:cNvSpPr>
            <p:nvPr/>
          </p:nvSpPr>
          <p:spPr bwMode="auto">
            <a:xfrm>
              <a:off x="2381" y="1171"/>
              <a:ext cx="239" cy="582"/>
            </a:xfrm>
            <a:prstGeom prst="rect">
              <a:avLst/>
            </a:prstGeom>
            <a:noFill/>
            <a:ln w="9525">
              <a:noFill/>
              <a:miter lim="800000"/>
            </a:ln>
            <a:effectLst/>
          </p:spPr>
          <p:txBody>
            <a:bodyPr wrap="square">
              <a:spAutoFit/>
            </a:bodyPr>
            <a:lstStyle/>
            <a:p>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dirty="0">
                <a:solidFill>
                  <a:srgbClr val="1262B7"/>
                </a:solidFill>
                <a:latin typeface="Arial" panose="020B0604020202020204" pitchFamily="34" charset="0"/>
                <a:ea typeface="微软雅黑" panose="020B0503020204020204" charset="-122"/>
                <a:sym typeface="Arial" panose="020B0604020202020204" pitchFamily="34" charset="0"/>
              </a:endParaRPr>
            </a:p>
            <a:p>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a:p>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0042" name="Text Box 74"/>
            <p:cNvSpPr txBox="1">
              <a:spLocks noChangeArrowheads="1"/>
            </p:cNvSpPr>
            <p:nvPr/>
          </p:nvSpPr>
          <p:spPr bwMode="auto">
            <a:xfrm>
              <a:off x="2579" y="1142"/>
              <a:ext cx="2641" cy="587"/>
            </a:xfrm>
            <a:prstGeom prst="rect">
              <a:avLst/>
            </a:prstGeom>
            <a:noFill/>
            <a:ln w="9525">
              <a:noFill/>
              <a:miter lim="800000"/>
            </a:ln>
            <a:effectLst/>
          </p:spPr>
          <p:txBody>
            <a:bodyPr wrap="none">
              <a:spAutoFit/>
            </a:bodyPr>
            <a:lstStyle/>
            <a:p>
              <a:pPr algn="l">
                <a:lnSpc>
                  <a:spcPct val="130000"/>
                </a:lnSpc>
              </a:pPr>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一般选择</a:t>
              </a:r>
              <a:r>
                <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rPr>
                <a:t>EN954-1</a:t>
              </a:r>
              <a:r>
                <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rPr>
                <a:t>4.2</a:t>
              </a:r>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项</a:t>
              </a:r>
              <a:r>
                <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30000"/>
                </a:lnSpc>
              </a:pPr>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可选择同时使用其他手段</a:t>
              </a:r>
              <a:r>
                <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rPr>
                <a:t>EN954-1</a:t>
              </a:r>
              <a:r>
                <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附录</a:t>
              </a:r>
              <a:r>
                <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rPr>
                <a:t>8.1</a:t>
              </a:r>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项</a:t>
              </a:r>
              <a:r>
                <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30000"/>
                </a:lnSpc>
              </a:pPr>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留有余量的选择</a:t>
              </a:r>
              <a:r>
                <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根据具体要求</a:t>
              </a:r>
              <a:r>
                <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sp>
        <p:nvSpPr>
          <p:cNvPr id="340043" name="Rectangle 75"/>
          <p:cNvSpPr>
            <a:spLocks noChangeArrowheads="1"/>
          </p:cNvSpPr>
          <p:nvPr/>
        </p:nvSpPr>
        <p:spPr bwMode="auto">
          <a:xfrm>
            <a:off x="4873708" y="1107473"/>
            <a:ext cx="2016899" cy="707886"/>
          </a:xfrm>
          <a:prstGeom prst="rect">
            <a:avLst/>
          </a:prstGeom>
          <a:solidFill>
            <a:schemeClr val="bg1"/>
          </a:solidFill>
          <a:ln w="28575">
            <a:solidFill>
              <a:srgbClr val="1262B7"/>
            </a:solidFill>
            <a:miter lim="800000"/>
          </a:ln>
          <a:effectLst/>
        </p:spPr>
        <p:txBody>
          <a:bodyPr wrap="none" anchor="ctr">
            <a:spAutoFit/>
          </a:bodyPr>
          <a:lstStyle/>
          <a:p>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基于</a:t>
            </a:r>
            <a:r>
              <a:rPr lang="en-US" altLang="ja-JP" sz="2000" dirty="0">
                <a:solidFill>
                  <a:srgbClr val="1262B7"/>
                </a:solidFill>
                <a:latin typeface="Arial" panose="020B0604020202020204" pitchFamily="34" charset="0"/>
                <a:ea typeface="微软雅黑" panose="020B0503020204020204" charset="-122"/>
                <a:sym typeface="Arial" panose="020B0604020202020204" pitchFamily="34" charset="0"/>
              </a:rPr>
              <a:t>EN954-1</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的</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评定表</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0044" name="Text Box 76"/>
          <p:cNvSpPr txBox="1">
            <a:spLocks noChangeArrowheads="1"/>
          </p:cNvSpPr>
          <p:nvPr/>
        </p:nvSpPr>
        <p:spPr bwMode="auto">
          <a:xfrm>
            <a:off x="6770780" y="1231311"/>
            <a:ext cx="3897221" cy="338554"/>
          </a:xfrm>
          <a:prstGeom prst="rect">
            <a:avLst/>
          </a:prstGeom>
          <a:noFill/>
          <a:ln w="9525">
            <a:noFill/>
            <a:miter lim="800000"/>
          </a:ln>
          <a:effectLst/>
        </p:spPr>
        <p:txBody>
          <a:bodyPr wrap="none">
            <a:spAutoFit/>
          </a:bodyPr>
          <a:lstStyle/>
          <a:p>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ISO13849-1</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GB/T16855.1)</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也相同</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0045" name="Text Box 77"/>
          <p:cNvSpPr txBox="1">
            <a:spLocks noChangeArrowheads="1"/>
          </p:cNvSpPr>
          <p:nvPr/>
        </p:nvSpPr>
        <p:spPr bwMode="auto">
          <a:xfrm>
            <a:off x="1863636" y="1707549"/>
            <a:ext cx="3296095" cy="3933384"/>
          </a:xfrm>
          <a:prstGeom prst="rect">
            <a:avLst/>
          </a:prstGeom>
          <a:noFill/>
          <a:ln w="9525">
            <a:noFill/>
            <a:miter lim="800000"/>
          </a:ln>
          <a:effectLst/>
        </p:spPr>
        <p:txBody>
          <a:bodyPr wrap="none">
            <a:spAutoFit/>
          </a:bodyPr>
          <a:lstStyle/>
          <a:p>
            <a:pPr algn="l">
              <a:lnSpc>
                <a:spcPct val="120000"/>
              </a:lnSpc>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受伤程度</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Se</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v</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e</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rity of Injury)</a:t>
            </a:r>
            <a:endPar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S1</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轻伤</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S2</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重伤</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后遗症</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死亡等</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发生危险的可能性</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(Fr</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e</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qu</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enc</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y </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and</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/or E</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x</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po</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s</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ur</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e</a:t>
            </a:r>
            <a:endPar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 Tim</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e</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 to th</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e</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 Hazard)</a:t>
            </a:r>
            <a:endPar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F1</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偶发或短时间</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F2</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频繁发生或长时间</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避免危险的可能性</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(Po</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ss</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i</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b</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ility of Avoi</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d</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ing Hazard)</a:t>
            </a:r>
            <a:endPar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P1</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可能</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P2</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不可能</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338" name="Text Box 82"/>
          <p:cNvSpPr txBox="1">
            <a:spLocks noChangeArrowheads="1"/>
          </p:cNvSpPr>
          <p:nvPr/>
        </p:nvSpPr>
        <p:spPr bwMode="auto">
          <a:xfrm>
            <a:off x="2088533" y="4438933"/>
            <a:ext cx="3500462" cy="923330"/>
          </a:xfrm>
          <a:prstGeom prst="rect">
            <a:avLst/>
          </a:prstGeom>
          <a:noFill/>
          <a:ln w="9525">
            <a:noFill/>
            <a:miter lim="800000"/>
          </a:ln>
        </p:spPr>
        <p:txBody>
          <a:bodyPr wrap="square">
            <a:spAutoFit/>
          </a:bodyPr>
          <a:lstStyle/>
          <a:p>
            <a:pPr algn="l">
              <a:spcBef>
                <a:spcPct val="50000"/>
              </a:spcBef>
            </a:pPr>
            <a:r>
              <a:rPr lang="ja-JP" altLang="en-US" b="1" dirty="0">
                <a:solidFill>
                  <a:srgbClr val="1262B7"/>
                </a:solidFill>
                <a:latin typeface="Arial" panose="020B0604020202020204" pitchFamily="34" charset="0"/>
                <a:ea typeface="微软雅黑" panose="020B0503020204020204" charset="-122"/>
                <a:sym typeface="Arial" panose="020B0604020202020204" pitchFamily="34" charset="0"/>
              </a:rPr>
              <a:t>Ｓ：</a:t>
            </a:r>
            <a:r>
              <a:rPr lang="zh-CN" altLang="en-US" b="1" dirty="0">
                <a:solidFill>
                  <a:srgbClr val="1262B7"/>
                </a:solidFill>
                <a:latin typeface="Arial" panose="020B0604020202020204" pitchFamily="34" charset="0"/>
                <a:ea typeface="微软雅黑" panose="020B0503020204020204" charset="-122"/>
                <a:sym typeface="Arial" panose="020B0604020202020204" pitchFamily="34" charset="0"/>
              </a:rPr>
              <a:t>受伤情况</a:t>
            </a:r>
            <a:br>
              <a:rPr lang="ja-JP" altLang="en-US" u="sng"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S1:</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轻伤</a:t>
            </a: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被击打等</a:t>
            </a: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a:t>
            </a:r>
            <a:b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S2:</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重伤</a:t>
            </a: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切断手脚</a:t>
            </a: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、死亡</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等</a:t>
            </a: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52339" name="Text Box 83"/>
          <p:cNvSpPr txBox="1">
            <a:spLocks noChangeArrowheads="1"/>
          </p:cNvSpPr>
          <p:nvPr/>
        </p:nvSpPr>
        <p:spPr bwMode="auto">
          <a:xfrm>
            <a:off x="2088533" y="5372967"/>
            <a:ext cx="2986118" cy="923330"/>
          </a:xfrm>
          <a:prstGeom prst="rect">
            <a:avLst/>
          </a:prstGeom>
          <a:noFill/>
          <a:ln w="9525">
            <a:noFill/>
            <a:miter lim="800000"/>
          </a:ln>
        </p:spPr>
        <p:txBody>
          <a:bodyPr wrap="square">
            <a:spAutoFit/>
          </a:bodyPr>
          <a:lstStyle/>
          <a:p>
            <a:pPr algn="l">
              <a:spcBef>
                <a:spcPct val="50000"/>
              </a:spcBef>
            </a:pPr>
            <a:r>
              <a:rPr lang="en-US" altLang="ja-JP" b="1" dirty="0">
                <a:solidFill>
                  <a:srgbClr val="1262B7"/>
                </a:solidFill>
                <a:latin typeface="Arial" panose="020B0604020202020204" pitchFamily="34" charset="0"/>
                <a:ea typeface="微软雅黑" panose="020B0503020204020204" charset="-122"/>
                <a:sym typeface="Arial" panose="020B0604020202020204" pitchFamily="34" charset="0"/>
              </a:rPr>
              <a:t>F</a:t>
            </a:r>
            <a:r>
              <a:rPr lang="ja-JP" altLang="en-US" b="1"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b="1" dirty="0">
                <a:solidFill>
                  <a:srgbClr val="1262B7"/>
                </a:solidFill>
                <a:latin typeface="Arial" panose="020B0604020202020204" pitchFamily="34" charset="0"/>
                <a:ea typeface="微软雅黑" panose="020B0503020204020204" charset="-122"/>
                <a:sym typeface="Arial" panose="020B0604020202020204" pitchFamily="34" charset="0"/>
              </a:rPr>
              <a:t>危险情况</a:t>
            </a:r>
            <a:b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F1:</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偶尔发生短时间</a:t>
            </a:r>
            <a:b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F2:</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频繁发生、长时间</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52340" name="Text Box 84"/>
          <p:cNvSpPr txBox="1">
            <a:spLocks noChangeArrowheads="1"/>
          </p:cNvSpPr>
          <p:nvPr/>
        </p:nvSpPr>
        <p:spPr bwMode="auto">
          <a:xfrm>
            <a:off x="7160631" y="5372967"/>
            <a:ext cx="3200400" cy="923330"/>
          </a:xfrm>
          <a:prstGeom prst="rect">
            <a:avLst/>
          </a:prstGeom>
          <a:noFill/>
          <a:ln w="9525">
            <a:noFill/>
            <a:miter lim="800000"/>
          </a:ln>
        </p:spPr>
        <p:txBody>
          <a:bodyPr>
            <a:spAutoFit/>
          </a:bodyPr>
          <a:lstStyle/>
          <a:p>
            <a:pPr algn="l">
              <a:spcBef>
                <a:spcPct val="50000"/>
              </a:spcBef>
            </a:pPr>
            <a:r>
              <a:rPr lang="en-US" altLang="ja-JP" b="1" dirty="0">
                <a:solidFill>
                  <a:srgbClr val="1262B7"/>
                </a:solidFill>
                <a:latin typeface="Arial" panose="020B0604020202020204" pitchFamily="34" charset="0"/>
                <a:ea typeface="微软雅黑" panose="020B0503020204020204" charset="-122"/>
                <a:sym typeface="Arial" panose="020B0604020202020204" pitchFamily="34" charset="0"/>
              </a:rPr>
              <a:t>P</a:t>
            </a:r>
            <a:r>
              <a:rPr lang="ja-JP" altLang="en-US" b="1"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b="1" dirty="0">
                <a:solidFill>
                  <a:srgbClr val="1262B7"/>
                </a:solidFill>
                <a:latin typeface="Arial" panose="020B0604020202020204" pitchFamily="34" charset="0"/>
                <a:ea typeface="微软雅黑" panose="020B0503020204020204" charset="-122"/>
                <a:sym typeface="Arial" panose="020B0604020202020204" pitchFamily="34" charset="0"/>
              </a:rPr>
              <a:t>避免危险情况</a:t>
            </a:r>
            <a:b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P1:</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在特定条件下</a:t>
            </a: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可能</a:t>
            </a:r>
            <a:b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P2:</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几乎不能避免</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46" name="灯片编号占位符 45"/>
          <p:cNvSpPr>
            <a:spLocks noGrp="1"/>
          </p:cNvSpPr>
          <p:nvPr>
            <p:ph type="sldNum" sz="quarter" idx="12"/>
          </p:nvPr>
        </p:nvSpPr>
        <p:spPr>
          <a:xfrm>
            <a:off x="8534400" y="6500834"/>
            <a:ext cx="2133600" cy="357166"/>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pic>
        <p:nvPicPr>
          <p:cNvPr id="44" name="图片 43" descr="text3_safety.jpg"/>
          <p:cNvPicPr>
            <a:picLocks noChangeAspect="1"/>
          </p:cNvPicPr>
          <p:nvPr/>
        </p:nvPicPr>
        <p:blipFill>
          <a:blip r:embed="rId1" cstate="print"/>
          <a:stretch>
            <a:fillRect/>
          </a:stretch>
        </p:blipFill>
        <p:spPr>
          <a:xfrm>
            <a:off x="6396249" y="1171217"/>
            <a:ext cx="3449761" cy="2839088"/>
          </a:xfrm>
          <a:prstGeom prst="rect">
            <a:avLst/>
          </a:prstGeom>
          <a:ln>
            <a:noFill/>
          </a:ln>
          <a:effectLst>
            <a:outerShdw blurRad="190500" algn="tl" rotWithShape="0">
              <a:srgbClr val="000000">
                <a:alpha val="70000"/>
              </a:srgbClr>
            </a:outerShdw>
          </a:effectLst>
        </p:spPr>
      </p:pic>
      <p:pic>
        <p:nvPicPr>
          <p:cNvPr id="752644" name="Picture 4" descr="http://epub1.rockwellautomation.com/images/web-proof-large/GL/42699.jpg"/>
          <p:cNvPicPr>
            <a:picLocks noChangeAspect="1" noChangeArrowheads="1"/>
          </p:cNvPicPr>
          <p:nvPr/>
        </p:nvPicPr>
        <p:blipFill>
          <a:blip r:embed="rId2" cstate="print"/>
          <a:srcRect/>
          <a:stretch>
            <a:fillRect/>
          </a:stretch>
        </p:blipFill>
        <p:spPr bwMode="auto">
          <a:xfrm>
            <a:off x="2018795" y="1171217"/>
            <a:ext cx="3657615" cy="2839088"/>
          </a:xfrm>
          <a:prstGeom prst="rect">
            <a:avLst/>
          </a:prstGeom>
          <a:ln>
            <a:noFill/>
          </a:ln>
          <a:effectLst>
            <a:outerShdw blurRad="190500" algn="tl" rotWithShape="0">
              <a:srgbClr val="000000">
                <a:alpha val="70000"/>
              </a:srgbClr>
            </a:outerShdw>
          </a:effectLst>
        </p:spPr>
      </p:pic>
      <p:sp>
        <p:nvSpPr>
          <p:cNvPr id="47" name="Text Box 82"/>
          <p:cNvSpPr txBox="1">
            <a:spLocks noChangeArrowheads="1"/>
          </p:cNvSpPr>
          <p:nvPr/>
        </p:nvSpPr>
        <p:spPr bwMode="auto">
          <a:xfrm>
            <a:off x="2231409" y="4010305"/>
            <a:ext cx="2357454" cy="369332"/>
          </a:xfrm>
          <a:prstGeom prst="rect">
            <a:avLst/>
          </a:prstGeom>
          <a:noFill/>
          <a:ln w="9525">
            <a:noFill/>
            <a:miter lim="800000"/>
          </a:ln>
        </p:spPr>
        <p:txBody>
          <a:bodyPr wrap="square">
            <a:spAutoFit/>
          </a:bodyPr>
          <a:lstStyle/>
          <a:p>
            <a:pPr>
              <a:spcBef>
                <a:spcPct val="50000"/>
              </a:spcBef>
            </a:pP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EN 954-1 1996</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48" name="Text Box 82"/>
          <p:cNvSpPr txBox="1">
            <a:spLocks noChangeArrowheads="1"/>
          </p:cNvSpPr>
          <p:nvPr/>
        </p:nvSpPr>
        <p:spPr bwMode="auto">
          <a:xfrm>
            <a:off x="6732003" y="4081743"/>
            <a:ext cx="2928958" cy="369332"/>
          </a:xfrm>
          <a:prstGeom prst="rect">
            <a:avLst/>
          </a:prstGeom>
          <a:noFill/>
          <a:ln w="9525">
            <a:noFill/>
            <a:miter lim="800000"/>
          </a:ln>
        </p:spPr>
        <p:txBody>
          <a:bodyPr wrap="square">
            <a:spAutoFit/>
          </a:bodyPr>
          <a:lstStyle/>
          <a:p>
            <a:pPr>
              <a:spcBef>
                <a:spcPct val="50000"/>
              </a:spcBef>
            </a:pP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PLr-ISO13849-1  2006</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49" name="矩形 48"/>
          <p:cNvSpPr/>
          <p:nvPr/>
        </p:nvSpPr>
        <p:spPr>
          <a:xfrm>
            <a:off x="6732003" y="4510372"/>
            <a:ext cx="3357586" cy="646331"/>
          </a:xfrm>
          <a:prstGeom prst="rect">
            <a:avLst/>
          </a:prstGeom>
        </p:spPr>
        <p:txBody>
          <a:bodyPr wrap="square">
            <a:spAutoFit/>
          </a:bodyPr>
          <a:lstStyle/>
          <a:p>
            <a:pPr algn="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代替</a:t>
            </a:r>
            <a:r>
              <a:rPr lang="en-US" altLang="zh-CN" dirty="0">
                <a:solidFill>
                  <a:srgbClr val="1262B7"/>
                </a:solidFill>
                <a:latin typeface="Arial" panose="020B0604020202020204" pitchFamily="34" charset="0"/>
                <a:ea typeface="微软雅黑" panose="020B0503020204020204" charset="-122"/>
                <a:sym typeface="Arial" panose="020B0604020202020204" pitchFamily="34" charset="0"/>
              </a:rPr>
              <a:t>EN 954-1</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的新标准</a:t>
            </a:r>
            <a:r>
              <a:rPr lang="en-US" altLang="zh-CN" dirty="0">
                <a:solidFill>
                  <a:srgbClr val="1262B7"/>
                </a:solidFill>
                <a:latin typeface="Arial" panose="020B0604020202020204" pitchFamily="34" charset="0"/>
                <a:ea typeface="微软雅黑" panose="020B0503020204020204" charset="-122"/>
                <a:sym typeface="Arial" panose="020B0604020202020204" pitchFamily="34" charset="0"/>
              </a:rPr>
              <a:t>EN ISO 13849-1:2006</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3" name="Rectangle 3"/>
          <p:cNvSpPr txBox="1">
            <a:spLocks noChangeArrowheads="1"/>
          </p:cNvSpPr>
          <p:nvPr/>
        </p:nvSpPr>
        <p:spPr>
          <a:xfrm>
            <a:off x="3965526" y="376435"/>
            <a:ext cx="4861445" cy="8509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nSpc>
                <a:spcPct val="90000"/>
              </a:lnSpc>
              <a:spcBef>
                <a:spcPct val="0"/>
              </a:spcBef>
              <a:defRPr/>
            </a:pPr>
            <a:r>
              <a:rPr lang="zh-CN" altLang="en-US" sz="3200" b="1" dirty="0">
                <a:solidFill>
                  <a:srgbClr val="1262B7"/>
                </a:solidFill>
                <a:latin typeface="Arial" panose="020B0604020202020204" pitchFamily="34" charset="0"/>
                <a:ea typeface="微软雅黑" panose="020B0503020204020204" charset="-122"/>
                <a:cs typeface="+mj-cs"/>
                <a:sym typeface="Arial" panose="020B0604020202020204" pitchFamily="34" charset="0"/>
              </a:rPr>
              <a:t>风险评定和安全等级</a:t>
            </a:r>
            <a:endParaRPr lang="ja-JP" altLang="en-US" sz="3200" b="1"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ChangeArrowheads="1"/>
          </p:cNvSpPr>
          <p:nvPr/>
        </p:nvSpPr>
        <p:spPr bwMode="auto">
          <a:xfrm>
            <a:off x="3881422" y="357166"/>
            <a:ext cx="6429420" cy="857232"/>
          </a:xfrm>
          <a:prstGeom prst="rect">
            <a:avLst/>
          </a:prstGeom>
          <a:noFill/>
          <a:ln w="9525">
            <a:noFill/>
            <a:miter lim="800000"/>
          </a:ln>
        </p:spPr>
        <p:txBody>
          <a:bodyPr/>
          <a:lstStyle/>
          <a:p>
            <a:pPr algn="l"/>
            <a:endParaRPr lang="zh-CN" altLang="en-US" sz="3200" dirty="0">
              <a:latin typeface="Arial" panose="020B0604020202020204" pitchFamily="34" charset="0"/>
              <a:ea typeface="微软雅黑" panose="020B0503020204020204" charset="-122"/>
              <a:sym typeface="Arial" panose="020B0604020202020204" pitchFamily="34" charset="0"/>
            </a:endParaRPr>
          </a:p>
        </p:txBody>
      </p:sp>
      <p:sp>
        <p:nvSpPr>
          <p:cNvPr id="46" name="灯片编号占位符 45"/>
          <p:cNvSpPr>
            <a:spLocks noGrp="1"/>
          </p:cNvSpPr>
          <p:nvPr>
            <p:ph type="sldNum" sz="quarter" idx="12"/>
          </p:nvPr>
        </p:nvSpPr>
        <p:spPr>
          <a:xfrm>
            <a:off x="8534400" y="6500834"/>
            <a:ext cx="2133600" cy="357166"/>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pic>
        <p:nvPicPr>
          <p:cNvPr id="7" name="图片 6" descr="C:\Users\dell\AppData\Roaming\Tencent\Users\2373613282\QQ\WinTemp\RichOle\N0U43$8OG1{]IK23`~SOOHB.jpg"/>
          <p:cNvPicPr/>
          <p:nvPr/>
        </p:nvPicPr>
        <p:blipFill>
          <a:blip r:embed="rId1" cstate="print"/>
          <a:srcRect/>
          <a:stretch>
            <a:fillRect/>
          </a:stretch>
        </p:blipFill>
        <p:spPr bwMode="auto">
          <a:xfrm>
            <a:off x="2374945" y="1396464"/>
            <a:ext cx="3133725" cy="2619375"/>
          </a:xfrm>
          <a:prstGeom prst="rect">
            <a:avLst/>
          </a:prstGeom>
          <a:ln>
            <a:noFill/>
          </a:ln>
          <a:effectLst>
            <a:outerShdw blurRad="190500" algn="tl" rotWithShape="0">
              <a:srgbClr val="000000">
                <a:alpha val="70000"/>
              </a:srgbClr>
            </a:outerShdw>
          </a:effectLst>
        </p:spPr>
      </p:pic>
      <p:pic>
        <p:nvPicPr>
          <p:cNvPr id="8" name="图片 7" descr="C:\Users\dell\AppData\Roaming\Tencent\Users\2373613282\QQ\WinTemp\RichOle\@(D4%%9J](~@5Z}F)YGA8D1.jpg"/>
          <p:cNvPicPr/>
          <p:nvPr/>
        </p:nvPicPr>
        <p:blipFill>
          <a:blip r:embed="rId2" cstate="print"/>
          <a:srcRect/>
          <a:stretch>
            <a:fillRect/>
          </a:stretch>
        </p:blipFill>
        <p:spPr bwMode="auto">
          <a:xfrm>
            <a:off x="5407559" y="1798150"/>
            <a:ext cx="3067050" cy="2543175"/>
          </a:xfrm>
          <a:prstGeom prst="rect">
            <a:avLst/>
          </a:prstGeom>
          <a:ln>
            <a:noFill/>
          </a:ln>
          <a:effectLst>
            <a:outerShdw blurRad="190500" algn="tl" rotWithShape="0">
              <a:srgbClr val="000000">
                <a:alpha val="70000"/>
              </a:srgbClr>
            </a:outerShdw>
          </a:effectLst>
        </p:spPr>
      </p:pic>
      <p:pic>
        <p:nvPicPr>
          <p:cNvPr id="9" name="图片 8" descr="C:\Users\dell\AppData\Roaming\Tencent\Users\2373613282\QQ\WinTemp\RichOle\JT%L_[8(D7(7}3)A%A6JCMF.jpg"/>
          <p:cNvPicPr/>
          <p:nvPr/>
        </p:nvPicPr>
        <p:blipFill>
          <a:blip r:embed="rId3" cstate="print"/>
          <a:srcRect/>
          <a:stretch>
            <a:fillRect/>
          </a:stretch>
        </p:blipFill>
        <p:spPr bwMode="auto">
          <a:xfrm>
            <a:off x="8375694" y="3290594"/>
            <a:ext cx="3143250" cy="2562225"/>
          </a:xfrm>
          <a:prstGeom prst="rect">
            <a:avLst/>
          </a:prstGeom>
          <a:ln>
            <a:noFill/>
          </a:ln>
          <a:effectLst>
            <a:outerShdw blurRad="190500" algn="tl" rotWithShape="0">
              <a:srgbClr val="000000">
                <a:alpha val="70000"/>
              </a:srgbClr>
            </a:outerShdw>
          </a:effectLst>
        </p:spPr>
      </p:pic>
      <p:sp>
        <p:nvSpPr>
          <p:cNvPr id="10" name="矩形 9"/>
          <p:cNvSpPr/>
          <p:nvPr/>
        </p:nvSpPr>
        <p:spPr>
          <a:xfrm>
            <a:off x="4392505" y="539232"/>
            <a:ext cx="3057247"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zh-CN" altLang="en-US" sz="3200" b="1" kern="0" dirty="0">
                <a:solidFill>
                  <a:srgbClr val="1262B7"/>
                </a:solidFill>
                <a:latin typeface="Arial" panose="020B0604020202020204" pitchFamily="34" charset="0"/>
                <a:ea typeface="微软雅黑" panose="020B0503020204020204" charset="-122"/>
                <a:sym typeface="Arial" panose="020B0604020202020204" pitchFamily="34" charset="0"/>
              </a:rPr>
              <a:t>风险评估的步骤</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11" name="图片 10" descr="C:\Users\dell\AppData\Roaming\Tencent\Users\2373613282\QQ\WinTemp\RichOle\E8P29I`XY$5124UFL]JZ]HC.jpg"/>
          <p:cNvPicPr/>
          <p:nvPr/>
        </p:nvPicPr>
        <p:blipFill>
          <a:blip r:embed="rId4" cstate="print"/>
          <a:srcRect/>
          <a:stretch>
            <a:fillRect/>
          </a:stretch>
        </p:blipFill>
        <p:spPr bwMode="auto">
          <a:xfrm>
            <a:off x="987118" y="4119550"/>
            <a:ext cx="1423990" cy="2000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ChangeArrowheads="1"/>
          </p:cNvSpPr>
          <p:nvPr/>
        </p:nvSpPr>
        <p:spPr bwMode="auto">
          <a:xfrm>
            <a:off x="3881422" y="357166"/>
            <a:ext cx="6429420" cy="857232"/>
          </a:xfrm>
          <a:prstGeom prst="rect">
            <a:avLst/>
          </a:prstGeom>
          <a:noFill/>
          <a:ln w="9525">
            <a:noFill/>
            <a:miter lim="800000"/>
          </a:ln>
        </p:spPr>
        <p:txBody>
          <a:bodyPr/>
          <a:lstStyle/>
          <a:p>
            <a:pPr algn="l"/>
            <a:endParaRPr lang="zh-CN" altLang="en-US" sz="3200" dirty="0">
              <a:latin typeface="Arial" panose="020B0604020202020204" pitchFamily="34" charset="0"/>
              <a:ea typeface="微软雅黑" panose="020B0503020204020204" charset="-122"/>
              <a:sym typeface="Arial" panose="020B0604020202020204" pitchFamily="34" charset="0"/>
            </a:endParaRPr>
          </a:p>
        </p:txBody>
      </p:sp>
      <p:sp>
        <p:nvSpPr>
          <p:cNvPr id="46" name="灯片编号占位符 45"/>
          <p:cNvSpPr>
            <a:spLocks noGrp="1"/>
          </p:cNvSpPr>
          <p:nvPr>
            <p:ph type="sldNum" sz="quarter" idx="12"/>
          </p:nvPr>
        </p:nvSpPr>
        <p:spPr>
          <a:xfrm>
            <a:off x="8534400" y="6500834"/>
            <a:ext cx="2133600" cy="357166"/>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4248814" y="513106"/>
            <a:ext cx="3057247"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zh-CN" altLang="en-US" sz="3200" b="1" kern="0" dirty="0">
                <a:solidFill>
                  <a:srgbClr val="1262B7"/>
                </a:solidFill>
                <a:latin typeface="Arial" panose="020B0604020202020204" pitchFamily="34" charset="0"/>
                <a:ea typeface="微软雅黑" panose="020B0503020204020204" charset="-122"/>
                <a:sym typeface="Arial" panose="020B0604020202020204" pitchFamily="34" charset="0"/>
              </a:rPr>
              <a:t>风险评估的步骤</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11" name="图片 10" descr="C:\Users\dell\AppData\Roaming\Tencent\Users\2373613282\QQ\WinTemp\RichOle\[ZL%EV8NS96[R~XPVC1_@Y4.jpg"/>
          <p:cNvPicPr/>
          <p:nvPr/>
        </p:nvPicPr>
        <p:blipFill>
          <a:blip r:embed="rId1" cstate="print"/>
          <a:srcRect/>
          <a:stretch>
            <a:fillRect/>
          </a:stretch>
        </p:blipFill>
        <p:spPr bwMode="auto">
          <a:xfrm>
            <a:off x="2203269" y="1123406"/>
            <a:ext cx="7983069" cy="498470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ChangeArrowheads="1"/>
          </p:cNvSpPr>
          <p:nvPr/>
        </p:nvSpPr>
        <p:spPr bwMode="auto">
          <a:xfrm>
            <a:off x="3881422" y="357166"/>
            <a:ext cx="6429420" cy="857232"/>
          </a:xfrm>
          <a:prstGeom prst="rect">
            <a:avLst/>
          </a:prstGeom>
          <a:noFill/>
          <a:ln w="9525">
            <a:noFill/>
            <a:miter lim="800000"/>
          </a:ln>
        </p:spPr>
        <p:txBody>
          <a:bodyPr/>
          <a:lstStyle/>
          <a:p>
            <a:pPr algn="l"/>
            <a:endParaRPr lang="zh-CN" altLang="en-US" sz="3200" dirty="0">
              <a:latin typeface="Arial" panose="020B0604020202020204" pitchFamily="34" charset="0"/>
              <a:ea typeface="微软雅黑" panose="020B0503020204020204" charset="-122"/>
              <a:sym typeface="Arial" panose="020B0604020202020204" pitchFamily="34" charset="0"/>
            </a:endParaRPr>
          </a:p>
        </p:txBody>
      </p:sp>
      <p:sp>
        <p:nvSpPr>
          <p:cNvPr id="46" name="灯片编号占位符 45"/>
          <p:cNvSpPr>
            <a:spLocks noGrp="1"/>
          </p:cNvSpPr>
          <p:nvPr>
            <p:ph type="sldNum" sz="quarter" idx="12"/>
          </p:nvPr>
        </p:nvSpPr>
        <p:spPr>
          <a:xfrm>
            <a:off x="8534400" y="6500834"/>
            <a:ext cx="2133600" cy="357166"/>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pic>
        <p:nvPicPr>
          <p:cNvPr id="753666" name="Picture 2"/>
          <p:cNvPicPr>
            <a:picLocks noChangeAspect="1" noChangeArrowheads="1"/>
          </p:cNvPicPr>
          <p:nvPr/>
        </p:nvPicPr>
        <p:blipFill>
          <a:blip r:embed="rId1" cstate="print"/>
          <a:srcRect/>
          <a:stretch>
            <a:fillRect/>
          </a:stretch>
        </p:blipFill>
        <p:spPr bwMode="auto">
          <a:xfrm>
            <a:off x="1738282" y="1119720"/>
            <a:ext cx="8929718" cy="5072098"/>
          </a:xfrm>
          <a:prstGeom prst="rect">
            <a:avLst/>
          </a:prstGeom>
          <a:ln>
            <a:noFill/>
          </a:ln>
          <a:effectLst>
            <a:outerShdw blurRad="190500" algn="tl" rotWithShape="0">
              <a:srgbClr val="000000">
                <a:alpha val="70000"/>
              </a:srgbClr>
            </a:outerShdw>
          </a:effectLst>
        </p:spPr>
      </p:pic>
      <p:sp>
        <p:nvSpPr>
          <p:cNvPr id="5" name="Rectangle 2"/>
          <p:cNvSpPr>
            <a:spLocks noChangeArrowheads="1"/>
          </p:cNvSpPr>
          <p:nvPr/>
        </p:nvSpPr>
        <p:spPr bwMode="auto">
          <a:xfrm>
            <a:off x="4659661" y="406983"/>
            <a:ext cx="2786082" cy="857232"/>
          </a:xfrm>
          <a:prstGeom prst="rect">
            <a:avLst/>
          </a:prstGeom>
          <a:noFill/>
          <a:ln w="9525">
            <a:noFill/>
            <a:miter lim="800000"/>
          </a:ln>
        </p:spPr>
        <p:txBody>
          <a:bodyPr/>
          <a:lstStyle/>
          <a:p>
            <a:pPr algn="l"/>
            <a:r>
              <a:rPr lang="en-US" altLang="zh-CN" sz="3200" b="1" dirty="0">
                <a:solidFill>
                  <a:srgbClr val="1262B7"/>
                </a:solidFill>
                <a:latin typeface="Arial" panose="020B0604020202020204" pitchFamily="34" charset="0"/>
                <a:ea typeface="微软雅黑" panose="020B0503020204020204" charset="-122"/>
                <a:sym typeface="Arial" panose="020B0604020202020204" pitchFamily="34" charset="0"/>
              </a:rPr>
              <a:t>PL</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值计算</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6" name="Rectangle 2"/>
          <p:cNvSpPr>
            <a:spLocks noChangeArrowheads="1"/>
          </p:cNvSpPr>
          <p:nvPr/>
        </p:nvSpPr>
        <p:spPr bwMode="auto">
          <a:xfrm>
            <a:off x="4540035" y="1291703"/>
            <a:ext cx="5549362" cy="857232"/>
          </a:xfrm>
          <a:prstGeom prst="rect">
            <a:avLst/>
          </a:prstGeom>
          <a:noFill/>
          <a:ln w="9525">
            <a:noFill/>
            <a:miter lim="800000"/>
          </a:ln>
        </p:spPr>
        <p:txBody>
          <a:bodyPr/>
          <a:lstStyle/>
          <a:p>
            <a:pPr algn="l"/>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计算</a:t>
            </a:r>
            <a:r>
              <a:rPr lang="en-US" altLang="zh-CN" dirty="0">
                <a:solidFill>
                  <a:srgbClr val="1262B7"/>
                </a:solidFill>
                <a:latin typeface="Arial" panose="020B0604020202020204" pitchFamily="34" charset="0"/>
                <a:ea typeface="微软雅黑" panose="020B0503020204020204" charset="-122"/>
                <a:sym typeface="Arial" panose="020B0604020202020204" pitchFamily="34" charset="0"/>
              </a:rPr>
              <a:t>PL</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值，与风险分析得出的</a:t>
            </a:r>
            <a:r>
              <a:rPr lang="en-US" dirty="0" err="1">
                <a:solidFill>
                  <a:srgbClr val="1262B7"/>
                </a:solidFill>
                <a:latin typeface="Arial" panose="020B0604020202020204" pitchFamily="34" charset="0"/>
                <a:ea typeface="微软雅黑" panose="020B0503020204020204" charset="-122"/>
                <a:sym typeface="Arial" panose="020B0604020202020204" pitchFamily="34" charset="0"/>
              </a:rPr>
              <a:t>PLr</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进行比较，如果</a:t>
            </a:r>
            <a:r>
              <a:rPr lang="en-US" dirty="0" err="1">
                <a:solidFill>
                  <a:srgbClr val="1262B7"/>
                </a:solidFill>
                <a:latin typeface="Arial" panose="020B0604020202020204" pitchFamily="34" charset="0"/>
                <a:ea typeface="微软雅黑" panose="020B0503020204020204" charset="-122"/>
                <a:sym typeface="Arial" panose="020B0604020202020204" pitchFamily="34" charset="0"/>
              </a:rPr>
              <a:t>PL≥PLr</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，则说明产品符合要求。</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16" name="Rectangle 16"/>
          <p:cNvSpPr>
            <a:spLocks noGrp="1" noChangeArrowheads="1"/>
          </p:cNvSpPr>
          <p:nvPr>
            <p:ph type="title"/>
          </p:nvPr>
        </p:nvSpPr>
        <p:spPr>
          <a:xfrm>
            <a:off x="2842851" y="256435"/>
            <a:ext cx="8229600" cy="8509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2800" b="1" dirty="0">
                <a:solidFill>
                  <a:srgbClr val="1262B7"/>
                </a:solidFill>
                <a:latin typeface="Arial" panose="020B0604020202020204" pitchFamily="34" charset="0"/>
                <a:ea typeface="微软雅黑" panose="020B0503020204020204" charset="-122"/>
                <a:sym typeface="Arial" panose="020B0604020202020204" pitchFamily="34" charset="0"/>
              </a:rPr>
              <a:t>降低风险的优先顺序（</a:t>
            </a:r>
            <a:r>
              <a:rPr lang="en-US" altLang="zh-CN" sz="2800" b="1" dirty="0">
                <a:solidFill>
                  <a:srgbClr val="1262B7"/>
                </a:solidFill>
                <a:latin typeface="Arial" panose="020B0604020202020204" pitchFamily="34" charset="0"/>
                <a:ea typeface="微软雅黑" panose="020B0503020204020204" charset="-122"/>
                <a:sym typeface="Arial" panose="020B0604020202020204" pitchFamily="34" charset="0"/>
              </a:rPr>
              <a:t>ISO12100</a:t>
            </a:r>
            <a:r>
              <a:rPr lang="zh-CN" altLang="en-US" sz="2800" b="1"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28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28" name="灯片编号占位符 3"/>
          <p:cNvSpPr>
            <a:spLocks noGrp="1"/>
          </p:cNvSpPr>
          <p:nvPr>
            <p:ph type="sldNum" sz="quarter" idx="12"/>
          </p:nvPr>
        </p:nvSpPr>
        <p:spPr/>
        <p:txBody>
          <a:bodyPr/>
          <a:lstStyle/>
          <a:p>
            <a:fld id="{BF0EECB8-BA63-42DD-84F7-2468AFD7209F}" type="slidenum">
              <a:rPr lang="en-US" altLang="ja-JP">
                <a:latin typeface="Arial" panose="020B0604020202020204" pitchFamily="34" charset="0"/>
                <a:ea typeface="微软雅黑" panose="020B0503020204020204" charset="-122"/>
                <a:sym typeface="Arial" panose="020B0604020202020204" pitchFamily="34" charset="0"/>
              </a:rPr>
            </a:fld>
            <a:endParaRPr lang="en-US" altLang="ja-JP">
              <a:latin typeface="Arial" panose="020B0604020202020204" pitchFamily="34" charset="0"/>
              <a:ea typeface="微软雅黑" panose="020B0503020204020204" charset="-122"/>
              <a:sym typeface="Arial" panose="020B0604020202020204" pitchFamily="34" charset="0"/>
            </a:endParaRPr>
          </a:p>
        </p:txBody>
      </p:sp>
      <p:sp>
        <p:nvSpPr>
          <p:cNvPr id="179202" name="Rectangle 2"/>
          <p:cNvSpPr>
            <a:spLocks noChangeArrowheads="1"/>
          </p:cNvSpPr>
          <p:nvPr/>
        </p:nvSpPr>
        <p:spPr bwMode="auto">
          <a:xfrm>
            <a:off x="2882038" y="2101034"/>
            <a:ext cx="3505200" cy="825046"/>
          </a:xfrm>
          <a:prstGeom prst="rect">
            <a:avLst/>
          </a:prstGeom>
          <a:solidFill>
            <a:srgbClr val="1262B7"/>
          </a:solidFill>
          <a:ln w="9525">
            <a:solidFill>
              <a:schemeClr val="tx1"/>
            </a:solidFill>
            <a:miter lim="800000"/>
          </a:ln>
        </p:spPr>
        <p:txBody>
          <a:bodyPr wrap="none" anchor="ctr"/>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03" name="Rectangle 3"/>
          <p:cNvSpPr>
            <a:spLocks noChangeArrowheads="1"/>
          </p:cNvSpPr>
          <p:nvPr/>
        </p:nvSpPr>
        <p:spPr bwMode="auto">
          <a:xfrm>
            <a:off x="2855913" y="3131232"/>
            <a:ext cx="3505200" cy="826815"/>
          </a:xfrm>
          <a:prstGeom prst="rect">
            <a:avLst/>
          </a:prstGeom>
          <a:solidFill>
            <a:srgbClr val="1262B7"/>
          </a:solidFill>
          <a:ln w="9525">
            <a:solidFill>
              <a:schemeClr val="tx1"/>
            </a:solidFill>
            <a:miter lim="800000"/>
          </a:ln>
        </p:spPr>
        <p:txBody>
          <a:bodyPr wrap="none" anchor="ctr"/>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04" name="Rectangle 4"/>
          <p:cNvSpPr>
            <a:spLocks noChangeArrowheads="1"/>
          </p:cNvSpPr>
          <p:nvPr/>
        </p:nvSpPr>
        <p:spPr bwMode="auto">
          <a:xfrm>
            <a:off x="2842851" y="4140926"/>
            <a:ext cx="3505200" cy="849585"/>
          </a:xfrm>
          <a:prstGeom prst="rect">
            <a:avLst/>
          </a:prstGeom>
          <a:solidFill>
            <a:srgbClr val="1262B7"/>
          </a:solidFill>
          <a:ln w="9525">
            <a:solidFill>
              <a:schemeClr val="tx1"/>
            </a:solidFill>
            <a:miter lim="800000"/>
          </a:ln>
        </p:spPr>
        <p:txBody>
          <a:bodyPr wrap="none" anchor="ctr"/>
          <a:lstStyle/>
          <a:p>
            <a:pPr algn="ctr"/>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05" name="Rectangle 5"/>
          <p:cNvSpPr>
            <a:spLocks noChangeArrowheads="1"/>
          </p:cNvSpPr>
          <p:nvPr/>
        </p:nvSpPr>
        <p:spPr bwMode="auto">
          <a:xfrm>
            <a:off x="2908164" y="5129848"/>
            <a:ext cx="3505200" cy="813752"/>
          </a:xfrm>
          <a:prstGeom prst="rect">
            <a:avLst/>
          </a:prstGeom>
          <a:solidFill>
            <a:srgbClr val="1262B7"/>
          </a:solidFill>
          <a:ln w="9525">
            <a:solidFill>
              <a:schemeClr val="tx1"/>
            </a:solidFill>
            <a:miter lim="800000"/>
          </a:ln>
        </p:spPr>
        <p:txBody>
          <a:bodyPr wrap="none" anchor="ctr"/>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06" name="Text Box 6"/>
          <p:cNvSpPr txBox="1">
            <a:spLocks noChangeArrowheads="1"/>
          </p:cNvSpPr>
          <p:nvPr/>
        </p:nvSpPr>
        <p:spPr bwMode="auto">
          <a:xfrm>
            <a:off x="2909889" y="2145892"/>
            <a:ext cx="3451225" cy="641350"/>
          </a:xfrm>
          <a:prstGeom prst="rect">
            <a:avLst/>
          </a:prstGeom>
          <a:noFill/>
          <a:ln w="9525">
            <a:noFill/>
            <a:miter lim="800000"/>
          </a:ln>
        </p:spPr>
        <p:txBody>
          <a:bodyPr>
            <a:spAutoFit/>
          </a:bodyPr>
          <a:lstStyle/>
          <a:p>
            <a:pPr algn="ct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通过本质上的安全设计降低风险</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ja-JP" dirty="0">
                <a:solidFill>
                  <a:schemeClr val="bg1"/>
                </a:solidFill>
                <a:latin typeface="Arial" panose="020B0604020202020204" pitchFamily="34" charset="0"/>
                <a:ea typeface="微软雅黑" panose="020B0503020204020204" charset="-122"/>
                <a:sym typeface="Arial" panose="020B0604020202020204" pitchFamily="34" charset="0"/>
              </a:rPr>
              <a:t>ISO12100-2</a:t>
            </a: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zh-CN" dirty="0">
                <a:solidFill>
                  <a:schemeClr val="bg1"/>
                </a:solidFill>
                <a:latin typeface="Arial" panose="020B0604020202020204" pitchFamily="34" charset="0"/>
                <a:ea typeface="微软雅黑" panose="020B0503020204020204" charset="-122"/>
                <a:sym typeface="Arial" panose="020B0604020202020204" pitchFamily="34" charset="0"/>
              </a:rPr>
              <a:t>3</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项</a:t>
            </a: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ja-JP"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07" name="Text Box 7"/>
          <p:cNvSpPr txBox="1">
            <a:spLocks noChangeArrowheads="1"/>
          </p:cNvSpPr>
          <p:nvPr/>
        </p:nvSpPr>
        <p:spPr bwMode="auto">
          <a:xfrm>
            <a:off x="3136901" y="3288892"/>
            <a:ext cx="2995613" cy="641350"/>
          </a:xfrm>
          <a:prstGeom prst="rect">
            <a:avLst/>
          </a:prstGeom>
          <a:noFill/>
          <a:ln w="9525">
            <a:noFill/>
            <a:miter lim="800000"/>
          </a:ln>
        </p:spPr>
        <p:txBody>
          <a:bodyPr>
            <a:spAutoFit/>
          </a:bodyPr>
          <a:lstStyle/>
          <a:p>
            <a:pPr algn="ct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通过安全防护对策降低风险</a:t>
            </a:r>
            <a:endParaRPr lang="ja-JP" altLang="en-US"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ja-JP" dirty="0">
                <a:solidFill>
                  <a:schemeClr val="bg1"/>
                </a:solidFill>
                <a:latin typeface="Arial" panose="020B0604020202020204" pitchFamily="34" charset="0"/>
                <a:ea typeface="微软雅黑" panose="020B0503020204020204" charset="-122"/>
                <a:sym typeface="Arial" panose="020B0604020202020204" pitchFamily="34" charset="0"/>
              </a:rPr>
              <a:t>ISO12100-2</a:t>
            </a: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zh-CN" dirty="0">
                <a:solidFill>
                  <a:schemeClr val="bg1"/>
                </a:solidFill>
                <a:latin typeface="Arial" panose="020B0604020202020204" pitchFamily="34" charset="0"/>
                <a:ea typeface="微软雅黑" panose="020B0503020204020204" charset="-122"/>
                <a:sym typeface="Arial" panose="020B0604020202020204" pitchFamily="34" charset="0"/>
              </a:rPr>
              <a:t>4</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项</a:t>
            </a: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ja-JP"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08" name="Text Box 8"/>
          <p:cNvSpPr txBox="1">
            <a:spLocks noChangeArrowheads="1"/>
          </p:cNvSpPr>
          <p:nvPr/>
        </p:nvSpPr>
        <p:spPr bwMode="auto">
          <a:xfrm>
            <a:off x="2974249" y="4314327"/>
            <a:ext cx="3284538" cy="641350"/>
          </a:xfrm>
          <a:prstGeom prst="rect">
            <a:avLst/>
          </a:prstGeom>
          <a:noFill/>
          <a:ln w="9525">
            <a:noFill/>
            <a:miter lim="800000"/>
          </a:ln>
        </p:spPr>
        <p:txBody>
          <a:bodyPr>
            <a:spAutoFit/>
          </a:bodyPr>
          <a:lstStyle/>
          <a:p>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通过补充的预防对策降低风险</a:t>
            </a:r>
            <a:endParaRPr lang="ja-JP" altLang="en-US" dirty="0">
              <a:solidFill>
                <a:schemeClr val="bg1"/>
              </a:solidFill>
              <a:latin typeface="Arial" panose="020B0604020202020204" pitchFamily="34" charset="0"/>
              <a:ea typeface="微软雅黑" panose="020B0503020204020204" charset="-122"/>
              <a:sym typeface="Arial" panose="020B0604020202020204" pitchFamily="34" charset="0"/>
            </a:endParaRPr>
          </a:p>
          <a:p>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ja-JP" dirty="0">
                <a:solidFill>
                  <a:schemeClr val="bg1"/>
                </a:solidFill>
                <a:latin typeface="Arial" panose="020B0604020202020204" pitchFamily="34" charset="0"/>
                <a:ea typeface="微软雅黑" panose="020B0503020204020204" charset="-122"/>
                <a:sym typeface="Arial" panose="020B0604020202020204" pitchFamily="34" charset="0"/>
              </a:rPr>
              <a:t>ISO12100-2, </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5项</a:t>
            </a: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ja-JP"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09" name="Text Box 9"/>
          <p:cNvSpPr txBox="1">
            <a:spLocks noChangeArrowheads="1"/>
          </p:cNvSpPr>
          <p:nvPr/>
        </p:nvSpPr>
        <p:spPr bwMode="auto">
          <a:xfrm>
            <a:off x="3154726" y="5261383"/>
            <a:ext cx="2990850" cy="641350"/>
          </a:xfrm>
          <a:prstGeom prst="rect">
            <a:avLst/>
          </a:prstGeom>
          <a:noFill/>
          <a:ln w="9525">
            <a:noFill/>
            <a:miter lim="800000"/>
          </a:ln>
        </p:spPr>
        <p:txBody>
          <a:bodyPr>
            <a:spAutoFit/>
          </a:bodyPr>
          <a:lstStyle/>
          <a:p>
            <a:pPr algn="ct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通过使用中的信息降低风险</a:t>
            </a:r>
            <a:endParaRPr lang="ja-JP" altLang="en-US"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ja-JP" dirty="0">
                <a:solidFill>
                  <a:schemeClr val="bg1"/>
                </a:solidFill>
                <a:latin typeface="Arial" panose="020B0604020202020204" pitchFamily="34" charset="0"/>
                <a:ea typeface="微软雅黑" panose="020B0503020204020204" charset="-122"/>
                <a:sym typeface="Arial" panose="020B0604020202020204" pitchFamily="34" charset="0"/>
              </a:rPr>
              <a:t>ISO12100-2</a:t>
            </a: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6项</a:t>
            </a: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ja-JP"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11" name="AutoShape 11"/>
          <p:cNvSpPr>
            <a:spLocks noChangeArrowheads="1"/>
          </p:cNvSpPr>
          <p:nvPr/>
        </p:nvSpPr>
        <p:spPr bwMode="auto">
          <a:xfrm flipH="1" flipV="1">
            <a:off x="1809719" y="1535674"/>
            <a:ext cx="469203" cy="4728754"/>
          </a:xfrm>
          <a:prstGeom prst="rtTriangl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9525">
            <a:noFill/>
            <a:miter lim="800000"/>
          </a:ln>
        </p:spPr>
        <p:txBody>
          <a:bodyPr rot="10800000" wrap="none"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9212" name="Text Box 12"/>
          <p:cNvSpPr txBox="1">
            <a:spLocks noChangeArrowheads="1"/>
          </p:cNvSpPr>
          <p:nvPr/>
        </p:nvSpPr>
        <p:spPr bwMode="auto">
          <a:xfrm>
            <a:off x="1809720" y="1928802"/>
            <a:ext cx="412750" cy="369332"/>
          </a:xfrm>
          <a:prstGeom prst="rect">
            <a:avLst/>
          </a:prstGeom>
          <a:noFill/>
          <a:ln w="9525">
            <a:noFill/>
            <a:miter lim="800000"/>
          </a:ln>
          <a:effectLst/>
        </p:spPr>
        <p:txBody>
          <a:bodyPr wrap="square" anchor="ctr">
            <a:spAutoFit/>
          </a:bodyPr>
          <a:lstStyle/>
          <a:p>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大</a:t>
            </a:r>
            <a:endParaRPr lang="ja-JP"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13" name="Text Box 13"/>
          <p:cNvSpPr txBox="1">
            <a:spLocks noChangeArrowheads="1"/>
          </p:cNvSpPr>
          <p:nvPr/>
        </p:nvSpPr>
        <p:spPr bwMode="auto">
          <a:xfrm>
            <a:off x="1856876" y="5760243"/>
            <a:ext cx="412750" cy="366713"/>
          </a:xfrm>
          <a:prstGeom prst="rect">
            <a:avLst/>
          </a:prstGeom>
          <a:noFill/>
          <a:ln w="9525">
            <a:noFill/>
            <a:miter lim="800000"/>
          </a:ln>
          <a:effectLst/>
        </p:spPr>
        <p:txBody>
          <a:bodyPr wrap="none" anchor="ctr">
            <a:spAutoFit/>
          </a:bodyPr>
          <a:lstStyle/>
          <a:p>
            <a:pPr algn="ct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小</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9215" name="Text Box 15"/>
          <p:cNvSpPr txBox="1">
            <a:spLocks noChangeArrowheads="1"/>
          </p:cNvSpPr>
          <p:nvPr/>
        </p:nvSpPr>
        <p:spPr bwMode="auto">
          <a:xfrm>
            <a:off x="7718425" y="2120492"/>
            <a:ext cx="2927350" cy="641350"/>
          </a:xfrm>
          <a:prstGeom prst="rect">
            <a:avLst/>
          </a:prstGeom>
          <a:noFill/>
          <a:ln w="9525">
            <a:noFill/>
            <a:miter lim="800000"/>
          </a:ln>
          <a:effectLst/>
        </p:spPr>
        <p:txBody>
          <a:bodyPr wrap="none" anchor="ctr">
            <a:spAutoFit/>
          </a:bodyPr>
          <a:lstStyle/>
          <a:p>
            <a:pPr algn="ct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设计者应向使用者提供残留</a:t>
            </a:r>
            <a:endParaRPr lang="ja-JP" altLang="en-US">
              <a:solidFill>
                <a:srgbClr val="1262B7"/>
              </a:solidFill>
              <a:latin typeface="Arial" panose="020B0604020202020204" pitchFamily="34" charset="0"/>
              <a:ea typeface="微软雅黑" panose="020B0503020204020204" charset="-122"/>
              <a:sym typeface="Arial" panose="020B0604020202020204" pitchFamily="34" charset="0"/>
            </a:endParaRPr>
          </a:p>
          <a:p>
            <a:pPr algn="ct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风险的相关信息</a:t>
            </a:r>
            <a:endParaRPr lang="ja-JP"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9229" name="AutoShape 29">
            <a:hlinkClick r:id="rId1" action="ppaction://hlinksldjump" highlightClick="1"/>
          </p:cNvPr>
          <p:cNvSpPr>
            <a:spLocks noChangeArrowheads="1"/>
          </p:cNvSpPr>
          <p:nvPr/>
        </p:nvSpPr>
        <p:spPr bwMode="auto">
          <a:xfrm>
            <a:off x="6508614" y="2090058"/>
            <a:ext cx="996959" cy="691968"/>
          </a:xfrm>
          <a:prstGeom prst="actionButtonBlank">
            <a:avLst/>
          </a:prstGeom>
          <a:solidFill>
            <a:srgbClr val="1262B7"/>
          </a:solidFill>
          <a:ln w="9525">
            <a:noFill/>
            <a:miter lim="800000"/>
          </a:ln>
          <a:effectLst/>
        </p:spPr>
        <p:txBody>
          <a:bodyPr wrap="none" anchor="ctr"/>
          <a:lstStyle/>
          <a:p>
            <a:pPr algn="ctr"/>
            <a:r>
              <a:rPr lang="en-US" altLang="ja-JP">
                <a:solidFill>
                  <a:schemeClr val="bg1"/>
                </a:solidFill>
                <a:latin typeface="Arial" panose="020B0604020202020204" pitchFamily="34" charset="0"/>
                <a:ea typeface="微软雅黑" panose="020B0503020204020204" charset="-122"/>
                <a:sym typeface="Arial" panose="020B0604020202020204" pitchFamily="34" charset="0"/>
              </a:rPr>
              <a:t>Ⅰ</a:t>
            </a:r>
            <a:r>
              <a:rPr lang="ja-JP" altLang="en-US">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a:solidFill>
                  <a:schemeClr val="bg1"/>
                </a:solidFill>
                <a:latin typeface="Arial" panose="020B0604020202020204" pitchFamily="34" charset="0"/>
                <a:ea typeface="微软雅黑" panose="020B0503020204020204" charset="-122"/>
                <a:sym typeface="Arial" panose="020B0604020202020204" pitchFamily="34" charset="0"/>
              </a:rPr>
              <a:t>例</a:t>
            </a:r>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30" name="AutoShape 30">
            <a:hlinkClick r:id="rId1" action="ppaction://hlinksldjump" highlightClick="1"/>
          </p:cNvPr>
          <p:cNvSpPr>
            <a:spLocks noChangeArrowheads="1"/>
          </p:cNvSpPr>
          <p:nvPr/>
        </p:nvSpPr>
        <p:spPr bwMode="auto">
          <a:xfrm>
            <a:off x="6534740" y="3135086"/>
            <a:ext cx="996959" cy="778691"/>
          </a:xfrm>
          <a:prstGeom prst="actionButtonBlank">
            <a:avLst/>
          </a:prstGeom>
          <a:solidFill>
            <a:srgbClr val="1262B7"/>
          </a:solidFill>
          <a:ln w="9525">
            <a:noFill/>
            <a:miter lim="800000"/>
          </a:ln>
          <a:effectLst/>
        </p:spPr>
        <p:txBody>
          <a:bodyPr wrap="none" anchor="ctr"/>
          <a:lstStyle/>
          <a:p>
            <a:pPr algn="ctr"/>
            <a:r>
              <a:rPr lang="en-US" altLang="ja-JP" dirty="0">
                <a:solidFill>
                  <a:schemeClr val="bg1"/>
                </a:solidFill>
                <a:latin typeface="Arial" panose="020B0604020202020204" pitchFamily="34" charset="0"/>
                <a:ea typeface="微软雅黑" panose="020B0503020204020204" charset="-122"/>
                <a:sym typeface="Arial" panose="020B0604020202020204" pitchFamily="34" charset="0"/>
              </a:rPr>
              <a:t>Ⅱ</a:t>
            </a: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例</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31" name="AutoShape 31">
            <a:hlinkClick r:id="rId2" action="ppaction://hlinksldjump" highlightClick="1"/>
          </p:cNvPr>
          <p:cNvSpPr>
            <a:spLocks noChangeArrowheads="1"/>
          </p:cNvSpPr>
          <p:nvPr/>
        </p:nvSpPr>
        <p:spPr bwMode="auto">
          <a:xfrm>
            <a:off x="6521678" y="4193177"/>
            <a:ext cx="996959" cy="729433"/>
          </a:xfrm>
          <a:prstGeom prst="actionButtonBlank">
            <a:avLst/>
          </a:prstGeom>
          <a:solidFill>
            <a:srgbClr val="1262B7"/>
          </a:solidFill>
          <a:ln w="9525">
            <a:noFill/>
            <a:miter lim="800000"/>
          </a:ln>
          <a:effectLst/>
        </p:spPr>
        <p:txBody>
          <a:bodyPr wrap="none" anchor="ctr"/>
          <a:lstStyle/>
          <a:p>
            <a:pPr algn="ctr"/>
            <a:r>
              <a:rPr lang="en-US" altLang="ja-JP">
                <a:solidFill>
                  <a:schemeClr val="bg1"/>
                </a:solidFill>
                <a:latin typeface="Arial" panose="020B0604020202020204" pitchFamily="34" charset="0"/>
                <a:ea typeface="微软雅黑" panose="020B0503020204020204" charset="-122"/>
                <a:sym typeface="Arial" panose="020B0604020202020204" pitchFamily="34" charset="0"/>
              </a:rPr>
              <a:t>Ⅲ</a:t>
            </a:r>
            <a:r>
              <a:rPr lang="ja-JP" altLang="en-US">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a:solidFill>
                  <a:schemeClr val="bg1"/>
                </a:solidFill>
                <a:latin typeface="Arial" panose="020B0604020202020204" pitchFamily="34" charset="0"/>
                <a:ea typeface="微软雅黑" panose="020B0503020204020204" charset="-122"/>
                <a:sym typeface="Arial" panose="020B0604020202020204" pitchFamily="34" charset="0"/>
              </a:rPr>
              <a:t>例</a:t>
            </a:r>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32" name="AutoShape 32">
            <a:hlinkClick r:id="rId2" action="ppaction://hlinksldjump" highlightClick="1"/>
          </p:cNvPr>
          <p:cNvSpPr>
            <a:spLocks noChangeArrowheads="1"/>
          </p:cNvSpPr>
          <p:nvPr/>
        </p:nvSpPr>
        <p:spPr bwMode="auto">
          <a:xfrm>
            <a:off x="6534740" y="5159828"/>
            <a:ext cx="996959" cy="666207"/>
          </a:xfrm>
          <a:prstGeom prst="actionButtonBlank">
            <a:avLst/>
          </a:prstGeom>
          <a:solidFill>
            <a:srgbClr val="1262B7"/>
          </a:solidFill>
          <a:ln w="9525">
            <a:noFill/>
            <a:miter lim="800000"/>
          </a:ln>
          <a:effectLst/>
        </p:spPr>
        <p:txBody>
          <a:bodyPr wrap="none" anchor="ctr"/>
          <a:lstStyle/>
          <a:p>
            <a:pPr algn="ctr"/>
            <a:r>
              <a:rPr lang="en-US" altLang="ja-JP" dirty="0">
                <a:solidFill>
                  <a:schemeClr val="bg1"/>
                </a:solidFill>
                <a:latin typeface="Arial" panose="020B0604020202020204" pitchFamily="34" charset="0"/>
                <a:ea typeface="微软雅黑" panose="020B0503020204020204" charset="-122"/>
                <a:sym typeface="Arial" panose="020B0604020202020204" pitchFamily="34" charset="0"/>
              </a:rPr>
              <a:t>Ⅳ</a:t>
            </a:r>
            <a:r>
              <a:rPr lang="ja-JP" altLang="en-US"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例</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33" name="AutoShape 33"/>
          <p:cNvSpPr>
            <a:spLocks noChangeArrowheads="1"/>
          </p:cNvSpPr>
          <p:nvPr/>
        </p:nvSpPr>
        <p:spPr bwMode="auto">
          <a:xfrm rot="5400000" flipH="1">
            <a:off x="6075274" y="-1928125"/>
            <a:ext cx="358775" cy="6408737"/>
          </a:xfrm>
          <a:prstGeom prst="rtTriangl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9525">
            <a:noFill/>
            <a:miter lim="800000"/>
          </a:ln>
        </p:spPr>
        <p:txBody>
          <a:bodyPr wrap="none"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9235" name="Text Box 35"/>
          <p:cNvSpPr txBox="1">
            <a:spLocks noChangeArrowheads="1"/>
          </p:cNvSpPr>
          <p:nvPr/>
        </p:nvSpPr>
        <p:spPr bwMode="auto">
          <a:xfrm>
            <a:off x="1328057" y="1142169"/>
            <a:ext cx="1528354" cy="787011"/>
          </a:xfrm>
          <a:prstGeom prst="rect">
            <a:avLst/>
          </a:prstGeom>
          <a:noFill/>
          <a:ln w="9525">
            <a:noFill/>
            <a:miter lim="800000"/>
          </a:ln>
          <a:effectLst/>
        </p:spPr>
        <p:txBody>
          <a:bodyPr wrap="square" lIns="90000" tIns="46800" rIns="90000" bIns="46800">
            <a:spAutoFit/>
          </a:bodyPr>
          <a:lstStyle/>
          <a:p>
            <a:pPr algn="ctr">
              <a:spcBef>
                <a:spcPct val="50000"/>
              </a:spcBef>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优先</a:t>
            </a:r>
            <a:r>
              <a:rPr lang="zh-CN" altLang="en-US" dirty="0" smtClean="0">
                <a:solidFill>
                  <a:srgbClr val="1262B7"/>
                </a:solidFill>
                <a:latin typeface="Arial" panose="020B0604020202020204" pitchFamily="34" charset="0"/>
                <a:ea typeface="微软雅黑" panose="020B0503020204020204" charset="-122"/>
                <a:sym typeface="Arial" panose="020B0604020202020204" pitchFamily="34" charset="0"/>
              </a:rPr>
              <a:t>顺序</a:t>
            </a:r>
            <a:endParaRPr lang="en-US" altLang="zh-CN"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gn="ctr">
              <a:spcBef>
                <a:spcPct val="50000"/>
              </a:spcBef>
            </a:pPr>
            <a:r>
              <a:rPr lang="zh-CN" altLang="en-US" dirty="0" smtClean="0">
                <a:solidFill>
                  <a:schemeClr val="bg1"/>
                </a:solidFill>
                <a:latin typeface="Arial" panose="020B0604020202020204" pitchFamily="34" charset="0"/>
                <a:ea typeface="微软雅黑" panose="020B0503020204020204" charset="-122"/>
                <a:sym typeface="Arial" panose="020B0604020202020204" pitchFamily="34" charset="0"/>
              </a:rPr>
              <a:t>风险</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36" name="AutoShape 36"/>
          <p:cNvSpPr>
            <a:spLocks noChangeArrowheads="1"/>
          </p:cNvSpPr>
          <p:nvPr/>
        </p:nvSpPr>
        <p:spPr bwMode="auto">
          <a:xfrm>
            <a:off x="2848203" y="1492024"/>
            <a:ext cx="3600450" cy="576262"/>
          </a:xfrm>
          <a:prstGeom prst="roundRect">
            <a:avLst>
              <a:gd name="adj" fmla="val 16667"/>
            </a:avLst>
          </a:prstGeom>
          <a:noFill/>
          <a:ln w="9525">
            <a:solidFill>
              <a:srgbClr val="1262B7"/>
            </a:solidFill>
            <a:prstDash val="sysDash"/>
            <a:round/>
          </a:ln>
          <a:effectLst/>
        </p:spPr>
        <p:txBody>
          <a:bodyPr wrap="none" lIns="90000" tIns="46800" rIns="90000" bIns="46800" anchor="ctr"/>
          <a:lstStyle/>
          <a:p>
            <a:pPr algn="ct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设备设计工程师</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9237" name="AutoShape 37"/>
          <p:cNvSpPr>
            <a:spLocks noChangeArrowheads="1"/>
          </p:cNvSpPr>
          <p:nvPr/>
        </p:nvSpPr>
        <p:spPr bwMode="auto">
          <a:xfrm>
            <a:off x="7941538" y="1465897"/>
            <a:ext cx="2376487" cy="576262"/>
          </a:xfrm>
          <a:prstGeom prst="roundRect">
            <a:avLst>
              <a:gd name="adj" fmla="val 16667"/>
            </a:avLst>
          </a:prstGeom>
          <a:noFill/>
          <a:ln w="9525">
            <a:solidFill>
              <a:srgbClr val="1262B7"/>
            </a:solidFill>
            <a:prstDash val="sysDash"/>
            <a:round/>
          </a:ln>
          <a:effectLst/>
        </p:spPr>
        <p:txBody>
          <a:bodyPr wrap="none" lIns="90000" tIns="46800" rIns="90000" bIns="46800" anchor="ctr"/>
          <a:lstStyle/>
          <a:p>
            <a:pPr algn="ct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用户</a:t>
            </a:r>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79238" name="Line 38"/>
          <p:cNvSpPr>
            <a:spLocks noChangeShapeType="1"/>
          </p:cNvSpPr>
          <p:nvPr/>
        </p:nvSpPr>
        <p:spPr bwMode="auto">
          <a:xfrm>
            <a:off x="2324962" y="2971030"/>
            <a:ext cx="7993062" cy="0"/>
          </a:xfrm>
          <a:prstGeom prst="line">
            <a:avLst/>
          </a:prstGeom>
          <a:noFill/>
          <a:ln w="9525">
            <a:solidFill>
              <a:srgbClr val="000000"/>
            </a:solidFill>
            <a:prstDash val="sysDot"/>
            <a:round/>
          </a:ln>
          <a:effectLst/>
        </p:spPr>
        <p:txBody>
          <a:bodyPr wrap="none" lIns="90000" tIns="46800" rIns="90000" bIns="4680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9239" name="Line 39"/>
          <p:cNvSpPr>
            <a:spLocks noChangeShapeType="1"/>
          </p:cNvSpPr>
          <p:nvPr/>
        </p:nvSpPr>
        <p:spPr bwMode="auto">
          <a:xfrm>
            <a:off x="2377214" y="4084366"/>
            <a:ext cx="7993062" cy="0"/>
          </a:xfrm>
          <a:prstGeom prst="line">
            <a:avLst/>
          </a:prstGeom>
          <a:noFill/>
          <a:ln w="9525">
            <a:solidFill>
              <a:srgbClr val="000000"/>
            </a:solidFill>
            <a:prstDash val="sysDot"/>
            <a:round/>
          </a:ln>
          <a:effectLst/>
        </p:spPr>
        <p:txBody>
          <a:bodyPr wrap="none" lIns="90000" tIns="46800" rIns="90000" bIns="4680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9240" name="Rectangle 40"/>
          <p:cNvSpPr>
            <a:spLocks noChangeArrowheads="1"/>
          </p:cNvSpPr>
          <p:nvPr/>
        </p:nvSpPr>
        <p:spPr bwMode="auto">
          <a:xfrm>
            <a:off x="7751764" y="3063242"/>
            <a:ext cx="2809875" cy="2873602"/>
          </a:xfrm>
          <a:prstGeom prst="rect">
            <a:avLst/>
          </a:prstGeom>
          <a:solidFill>
            <a:srgbClr val="1262B7"/>
          </a:solidFill>
          <a:ln w="9525">
            <a:solidFill>
              <a:schemeClr val="tx1"/>
            </a:solidFill>
            <a:miter lim="800000"/>
          </a:ln>
        </p:spPr>
        <p:txBody>
          <a:bodyPr wrap="none" anchor="ctr"/>
          <a:lstStyle/>
          <a:p>
            <a:pPr algn="ctr"/>
            <a:endParaRPr lang="zh-CN" altLang="en-US" sz="2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41" name="Text Box 41"/>
          <p:cNvSpPr txBox="1">
            <a:spLocks noChangeArrowheads="1"/>
          </p:cNvSpPr>
          <p:nvPr/>
        </p:nvSpPr>
        <p:spPr bwMode="auto">
          <a:xfrm>
            <a:off x="7699513" y="3141620"/>
            <a:ext cx="2843212" cy="648512"/>
          </a:xfrm>
          <a:prstGeom prst="rect">
            <a:avLst/>
          </a:prstGeom>
          <a:noFill/>
          <a:ln w="9525">
            <a:noFill/>
            <a:miter lim="800000"/>
          </a:ln>
          <a:effectLst/>
        </p:spPr>
        <p:txBody>
          <a:bodyPr lIns="90000" tIns="46800" rIns="90000" bIns="46800">
            <a:spAutoFit/>
          </a:bodyPr>
          <a:lstStyle/>
          <a:p>
            <a:pPr algn="ct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针对操作者</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个人的防护措施</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9242" name="Text Box 42"/>
          <p:cNvSpPr txBox="1">
            <a:spLocks noChangeArrowheads="1"/>
          </p:cNvSpPr>
          <p:nvPr/>
        </p:nvSpPr>
        <p:spPr bwMode="auto">
          <a:xfrm>
            <a:off x="8049487" y="4092678"/>
            <a:ext cx="2160587" cy="1604963"/>
          </a:xfrm>
          <a:prstGeom prst="rect">
            <a:avLst/>
          </a:prstGeom>
          <a:noFill/>
          <a:ln w="9525">
            <a:noFill/>
            <a:miter lim="800000"/>
          </a:ln>
          <a:effectLst/>
        </p:spPr>
        <p:txBody>
          <a:bodyPr lIns="90000" tIns="46800" rIns="90000" bIns="46800">
            <a:spAutoFit/>
          </a:bodyPr>
          <a:lstStyle/>
          <a:p>
            <a:pPr>
              <a:spcBef>
                <a:spcPct val="50000"/>
              </a:spcBef>
            </a:pP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如：安全教育</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a:p>
            <a:pPr>
              <a:spcBef>
                <a:spcPct val="50000"/>
              </a:spcBef>
            </a:pP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     安全操作程序</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a:p>
            <a:pPr>
              <a:spcBef>
                <a:spcPct val="50000"/>
              </a:spcBef>
            </a:pP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     安全监督</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a:p>
            <a:pPr>
              <a:spcBef>
                <a:spcPct val="50000"/>
              </a:spcBef>
            </a:pP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     </a:t>
            </a:r>
            <a:r>
              <a:rPr lang="en-US" altLang="zh-CN" dirty="0" smtClean="0">
                <a:solidFill>
                  <a:schemeClr val="bg1"/>
                </a:solidFill>
                <a:latin typeface="Arial" panose="020B0604020202020204" pitchFamily="34" charset="0"/>
                <a:ea typeface="微软雅黑" panose="020B0503020204020204" charset="-122"/>
                <a:sym typeface="Arial" panose="020B0604020202020204" pitchFamily="34" charset="0"/>
              </a:rPr>
              <a:t>…….</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3474027" y="544539"/>
            <a:ext cx="4843458" cy="628632"/>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fontScale="90000"/>
          </a:bodyPr>
          <a:lstStyle/>
          <a:p>
            <a:r>
              <a:rPr lang="zh-CN" altLang="en-US" b="1" dirty="0" smtClean="0">
                <a:solidFill>
                  <a:srgbClr val="1262B7"/>
                </a:solidFill>
                <a:latin typeface="Arial" panose="020B0604020202020204" pitchFamily="34" charset="0"/>
                <a:ea typeface="微软雅黑" panose="020B0503020204020204" charset="-122"/>
                <a:sym typeface="Arial" panose="020B0604020202020204" pitchFamily="34" charset="0"/>
              </a:rPr>
              <a:t>ＭＧ改进项目流程</a:t>
            </a:r>
            <a:br>
              <a:rPr lang="en-US" altLang="zh-CN" b="1" dirty="0" smtClean="0">
                <a:solidFill>
                  <a:srgbClr val="1262B7"/>
                </a:solidFill>
                <a:latin typeface="Arial" panose="020B0604020202020204" pitchFamily="34" charset="0"/>
                <a:ea typeface="微软雅黑" panose="020B0503020204020204" charset="-122"/>
                <a:sym typeface="Arial" panose="020B0604020202020204" pitchFamily="34" charset="0"/>
              </a:rPr>
            </a:br>
            <a:endParaRPr lang="zh-CN" altLang="en-US"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2" name="灯片编号占位符 11"/>
          <p:cNvSpPr>
            <a:spLocks noGrp="1"/>
          </p:cNvSpPr>
          <p:nvPr>
            <p:ph type="sldNum" sz="quarter" idx="12"/>
          </p:nvPr>
        </p:nvSpPr>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101</a:t>
            </a:r>
            <a:endParaRPr lang="zh-CN" altLang="en-US" dirty="0">
              <a:latin typeface="Arial" panose="020B0604020202020204" pitchFamily="34" charset="0"/>
              <a:ea typeface="微软雅黑" panose="020B0503020204020204" charset="-122"/>
              <a:sym typeface="Arial" panose="020B0604020202020204" pitchFamily="34" charset="0"/>
            </a:endParaRPr>
          </a:p>
        </p:txBody>
      </p:sp>
      <p:graphicFrame>
        <p:nvGraphicFramePr>
          <p:cNvPr id="360452" name="Object 4"/>
          <p:cNvGraphicFramePr>
            <a:graphicFrameLocks noChangeAspect="1"/>
          </p:cNvGraphicFramePr>
          <p:nvPr/>
        </p:nvGraphicFramePr>
        <p:xfrm>
          <a:off x="3783993" y="4205373"/>
          <a:ext cx="1813392" cy="1643062"/>
        </p:xfrm>
        <a:graphic>
          <a:graphicData uri="http://schemas.openxmlformats.org/presentationml/2006/ole">
            <mc:AlternateContent xmlns:mc="http://schemas.openxmlformats.org/markup-compatibility/2006">
              <mc:Choice xmlns:v="urn:schemas-microsoft-com:vml" Requires="v">
                <p:oleObj spid="_x0000_s4128" name="Worksheet" showAsIcon="1" r:id="rId1" imgW="914400" imgH="828675" progId="Excel.Sheet.8">
                  <p:link updateAutomatic="1"/>
                </p:oleObj>
              </mc:Choice>
              <mc:Fallback>
                <p:oleObj name="Worksheet" showAsIcon="1" r:id="rId1" imgW="914400" imgH="828675" progId="Excel.Sheet.8">
                  <p:link updateAutomatic="1"/>
                  <p:pic>
                    <p:nvPicPr>
                      <p:cNvPr id="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993" y="4205373"/>
                        <a:ext cx="1813392" cy="164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6315163" y="4205373"/>
          <a:ext cx="1428760" cy="1294814"/>
        </p:xfrm>
        <a:graphic>
          <a:graphicData uri="http://schemas.openxmlformats.org/presentationml/2006/ole">
            <mc:AlternateContent xmlns:mc="http://schemas.openxmlformats.org/markup-compatibility/2006">
              <mc:Choice xmlns:v="urn:schemas-microsoft-com:vml" Requires="v">
                <p:oleObj spid="_x0000_s4129" name="工作表" showAsIcon="1" r:id="rId3" imgW="914400" imgH="828675" progId="Excel.Sheet.12">
                  <p:link updateAutomatic="1"/>
                </p:oleObj>
              </mc:Choice>
              <mc:Fallback>
                <p:oleObj name="工作表" showAsIcon="1" r:id="rId3" imgW="914400" imgH="828675" progId="Excel.Sheet.12">
                  <p:link updateAutomatic="1"/>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163" y="4205373"/>
                        <a:ext cx="1428760" cy="12948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表格 5"/>
          <p:cNvGraphicFramePr>
            <a:graphicFrameLocks noGrp="1"/>
          </p:cNvGraphicFramePr>
          <p:nvPr/>
        </p:nvGraphicFramePr>
        <p:xfrm>
          <a:off x="2405438" y="1633605"/>
          <a:ext cx="6334148" cy="2701574"/>
        </p:xfrm>
        <a:graphic>
          <a:graphicData uri="http://schemas.openxmlformats.org/drawingml/2006/table">
            <a:tbl>
              <a:tblPr/>
              <a:tblGrid>
                <a:gridCol w="6334148"/>
              </a:tblGrid>
              <a:tr h="580730">
                <a:tc>
                  <a:txBody>
                    <a:bodyPr/>
                    <a:lstStyle/>
                    <a:p>
                      <a:pPr algn="ctr" fontAlgn="ctr"/>
                      <a:r>
                        <a:rPr lang="en-US" sz="2000" b="0" i="0" u="none" strike="noStrike" dirty="0">
                          <a:solidFill>
                            <a:schemeClr val="bg1"/>
                          </a:solidFill>
                          <a:latin typeface="Arial" panose="020B0604020202020204" pitchFamily="34" charset="0"/>
                          <a:ea typeface="微软雅黑" panose="020B0503020204020204" charset="-122"/>
                          <a:sym typeface="Arial" panose="020B0604020202020204" pitchFamily="34" charset="0"/>
                        </a:rPr>
                        <a:t>Machinery IH&amp;RA  </a:t>
                      </a:r>
                      <a:r>
                        <a:rPr lang="en-US" sz="2000" b="0" i="0" u="none" strike="noStrike" dirty="0" smtClean="0">
                          <a:solidFill>
                            <a:schemeClr val="bg1"/>
                          </a:solidFill>
                          <a:latin typeface="Arial" panose="020B0604020202020204" pitchFamily="34" charset="0"/>
                          <a:ea typeface="微软雅黑" panose="020B0503020204020204" charset="-122"/>
                          <a:sym typeface="Arial" panose="020B0604020202020204" pitchFamily="34" charset="0"/>
                        </a:rPr>
                        <a:t>         </a:t>
                      </a:r>
                      <a:r>
                        <a:rPr lang="zh-CN" altLang="en-US" sz="2000" b="0" i="0" u="none" strike="noStrike" dirty="0" smtClean="0">
                          <a:solidFill>
                            <a:schemeClr val="bg1"/>
                          </a:solidFill>
                          <a:latin typeface="Arial" panose="020B0604020202020204" pitchFamily="34" charset="0"/>
                          <a:ea typeface="微软雅黑" panose="020B0503020204020204" charset="-122"/>
                          <a:sym typeface="Arial" panose="020B0604020202020204" pitchFamily="34" charset="0"/>
                        </a:rPr>
                        <a:t>风险评价（</a:t>
                      </a:r>
                      <a:r>
                        <a:rPr lang="en-US" altLang="zh-CN" sz="2000" b="0" i="0" u="none" strike="noStrike" dirty="0" smtClean="0">
                          <a:solidFill>
                            <a:schemeClr val="bg1"/>
                          </a:solidFill>
                          <a:latin typeface="Arial" panose="020B0604020202020204" pitchFamily="34" charset="0"/>
                          <a:ea typeface="微软雅黑" panose="020B0503020204020204" charset="-122"/>
                          <a:sym typeface="Arial" panose="020B0604020202020204" pitchFamily="34" charset="0"/>
                        </a:rPr>
                        <a:t>Zero access</a:t>
                      </a:r>
                      <a:r>
                        <a:rPr lang="zh-CN" altLang="en-US" sz="2000" b="0" i="0" u="none" strike="noStrike" dirty="0" smtClean="0">
                          <a:solidFill>
                            <a:schemeClr val="bg1"/>
                          </a:solidFill>
                          <a:latin typeface="Arial" panose="020B0604020202020204" pitchFamily="34" charset="0"/>
                          <a:ea typeface="微软雅黑" panose="020B0503020204020204" charset="-122"/>
                          <a:sym typeface="Arial" panose="020B0604020202020204" pitchFamily="34" charset="0"/>
                        </a:rPr>
                        <a:t>）</a:t>
                      </a:r>
                      <a:endParaRPr lang="zh-CN" altLang="en-US" sz="2000" b="0" i="0" u="none" strike="noStrike" dirty="0">
                        <a:solidFill>
                          <a:schemeClr val="bg1"/>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62B7"/>
                    </a:solidFill>
                  </a:tcPr>
                </a:tc>
              </a:tr>
              <a:tr h="375980">
                <a:tc>
                  <a:txBody>
                    <a:bodyPr/>
                    <a:lstStyle/>
                    <a:p>
                      <a:pPr algn="l" fontAlgn="ctr"/>
                      <a:endParaRPr lang="en-US" sz="2000" b="0" i="0" u="none" strike="noStrike"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gn="l" fontAlgn="ctr"/>
                      <a:r>
                        <a:rPr lang="en-US" sz="2000" b="0" i="0" u="none" strike="noStrike" dirty="0" smtClean="0">
                          <a:solidFill>
                            <a:srgbClr val="1262B7"/>
                          </a:solidFill>
                          <a:latin typeface="Arial" panose="020B0604020202020204" pitchFamily="34" charset="0"/>
                          <a:ea typeface="微软雅黑" panose="020B0503020204020204" charset="-122"/>
                          <a:sym typeface="Arial" panose="020B0604020202020204" pitchFamily="34" charset="0"/>
                        </a:rPr>
                        <a:t>Work </a:t>
                      </a:r>
                      <a:r>
                        <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rPr>
                        <a:t>out list of Machine</a:t>
                      </a:r>
                      <a:endPar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w="6350" cap="flat" cmpd="sng" algn="ctr">
                      <a:solidFill>
                        <a:srgbClr val="000000"/>
                      </a:solidFill>
                      <a:prstDash val="solid"/>
                      <a:round/>
                      <a:headEnd type="none" w="med" len="med"/>
                      <a:tailEnd type="none" w="med" len="med"/>
                    </a:lnT>
                    <a:lnB>
                      <a:noFill/>
                    </a:lnB>
                  </a:tcPr>
                </a:tc>
              </a:tr>
              <a:tr h="375980">
                <a:tc>
                  <a:txBody>
                    <a:bodyPr/>
                    <a:lstStyle/>
                    <a:p>
                      <a:pPr algn="l" fontAlgn="ctr"/>
                      <a:r>
                        <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rPr>
                        <a:t>conduct analysis one by one  </a:t>
                      </a:r>
                      <a:endPar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r>
              <a:tr h="375980">
                <a:tc>
                  <a:txBody>
                    <a:bodyPr/>
                    <a:lstStyle/>
                    <a:p>
                      <a:pPr algn="l" fontAlgn="ctr"/>
                      <a:r>
                        <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rPr>
                        <a:t>Risk ranking</a:t>
                      </a:r>
                      <a:endPar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r>
              <a:tr h="751957">
                <a:tc>
                  <a:txBody>
                    <a:bodyPr/>
                    <a:lstStyle/>
                    <a:p>
                      <a:pPr algn="l" fontAlgn="ctr"/>
                      <a:r>
                        <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rPr>
                        <a:t>Time line</a:t>
                      </a:r>
                      <a:endPar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endParaRPr>
                    </a:p>
                  </a:txBody>
                  <a:tcPr marL="7327" marR="7327" marT="7327" marB="0" anchor="ctr">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1881159" y="1142984"/>
            <a:ext cx="8229600" cy="619602"/>
          </a:xfrm>
        </p:spPr>
        <p:txBody>
          <a:bodyPr/>
          <a:lstStyle/>
          <a:p>
            <a:r>
              <a:rPr lang="zh-CN" altLang="en-US" sz="2200" dirty="0">
                <a:solidFill>
                  <a:srgbClr val="1262B7"/>
                </a:solidFill>
                <a:latin typeface="Arial" panose="020B0604020202020204" pitchFamily="34" charset="0"/>
                <a:ea typeface="微软雅黑" panose="020B0503020204020204" charset="-122"/>
                <a:sym typeface="Arial" panose="020B0604020202020204" pitchFamily="34" charset="0"/>
              </a:rPr>
              <a:t>安全门互锁开关</a:t>
            </a:r>
            <a:endParaRPr lang="ja-JP" altLang="en-US" sz="22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23" name="灯片编号占位符 22"/>
          <p:cNvSpPr>
            <a:spLocks noGrp="1"/>
          </p:cNvSpPr>
          <p:nvPr>
            <p:ph type="sldNum" sz="quarter" idx="12"/>
          </p:nvPr>
        </p:nvSpPr>
        <p:spPr>
          <a:xfrm>
            <a:off x="7874181" y="6492876"/>
            <a:ext cx="2057400" cy="365125"/>
          </a:xfrm>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110</a:t>
            </a:r>
            <a:endParaRPr lang="zh-CN" altLang="en-US" dirty="0">
              <a:latin typeface="Arial" panose="020B0604020202020204" pitchFamily="34" charset="0"/>
              <a:ea typeface="微软雅黑" panose="020B0503020204020204" charset="-122"/>
              <a:sym typeface="Arial" panose="020B0604020202020204" pitchFamily="34" charset="0"/>
            </a:endParaRPr>
          </a:p>
        </p:txBody>
      </p:sp>
      <p:pic>
        <p:nvPicPr>
          <p:cNvPr id="300035" name="Picture 3" descr="door-sw"/>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6534448" y="4158164"/>
            <a:ext cx="3500438" cy="2044700"/>
          </a:xfrm>
          <a:prstGeom prst="rect">
            <a:avLst/>
          </a:prstGeom>
          <a:noFill/>
        </p:spPr>
      </p:pic>
      <p:sp>
        <p:nvSpPr>
          <p:cNvPr id="300036" name="AutoShape 4"/>
          <p:cNvSpPr>
            <a:spLocks noChangeArrowheads="1"/>
          </p:cNvSpPr>
          <p:nvPr/>
        </p:nvSpPr>
        <p:spPr bwMode="auto">
          <a:xfrm>
            <a:off x="1941338" y="1875862"/>
            <a:ext cx="2566855" cy="476726"/>
          </a:xfrm>
          <a:prstGeom prst="roundRect">
            <a:avLst>
              <a:gd name="adj" fmla="val 16667"/>
            </a:avLst>
          </a:prstGeom>
          <a:solidFill>
            <a:srgbClr val="1262B7"/>
          </a:solidFill>
          <a:ln w="38100">
            <a:noFill/>
            <a:round/>
          </a:ln>
          <a:effectLst/>
        </p:spPr>
        <p:txBody>
          <a:bodyPr wrap="square" anchor="ctr">
            <a:spAutoFit/>
          </a:bodyPr>
          <a:lstStyle/>
          <a:p>
            <a:r>
              <a:rPr lang="zh-CN" altLang="en-US" sz="2200">
                <a:solidFill>
                  <a:schemeClr val="bg1"/>
                </a:solidFill>
                <a:latin typeface="Arial" panose="020B0604020202020204" pitchFamily="34" charset="0"/>
                <a:ea typeface="微软雅黑" panose="020B0503020204020204" charset="-122"/>
                <a:sym typeface="Arial" panose="020B0604020202020204" pitchFamily="34" charset="0"/>
              </a:rPr>
              <a:t>防止无效化的功能</a:t>
            </a:r>
            <a:endParaRPr lang="ja-JP" altLang="en-US" sz="2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0037" name="Text Box 5"/>
          <p:cNvSpPr txBox="1">
            <a:spLocks noChangeArrowheads="1"/>
          </p:cNvSpPr>
          <p:nvPr/>
        </p:nvSpPr>
        <p:spPr bwMode="auto">
          <a:xfrm>
            <a:off x="1876724" y="2572069"/>
            <a:ext cx="8158162" cy="809709"/>
          </a:xfrm>
          <a:prstGeom prst="rect">
            <a:avLst/>
          </a:prstGeom>
          <a:noFill/>
          <a:ln w="9525">
            <a:noFill/>
            <a:miter lim="800000"/>
          </a:ln>
          <a:effectLst/>
        </p:spPr>
        <p:txBody>
          <a:bodyPr wrap="square">
            <a:spAutoFit/>
          </a:bodyPr>
          <a:lstStyle/>
          <a:p>
            <a:pPr algn="l">
              <a:lnSpc>
                <a:spcPts val="2900"/>
              </a:lnSpc>
              <a:spcBef>
                <a:spcPct val="50000"/>
              </a:spcBef>
            </a:pPr>
            <a:r>
              <a:rPr lang="zh-CN" altLang="en-US" sz="2200" dirty="0">
                <a:solidFill>
                  <a:srgbClr val="1262B7"/>
                </a:solidFill>
                <a:latin typeface="Arial" panose="020B0604020202020204" pitchFamily="34" charset="0"/>
                <a:ea typeface="微软雅黑" panose="020B0503020204020204" charset="-122"/>
                <a:sym typeface="Arial" panose="020B0604020202020204" pitchFamily="34" charset="0"/>
              </a:rPr>
              <a:t>除了使用专用装置</a:t>
            </a:r>
            <a:r>
              <a:rPr lang="ja-JP" altLang="en-US" sz="22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rgbClr val="1262B7"/>
                </a:solidFill>
                <a:latin typeface="Arial" panose="020B0604020202020204" pitchFamily="34" charset="0"/>
                <a:ea typeface="微软雅黑" panose="020B0503020204020204" charset="-122"/>
                <a:sym typeface="Arial" panose="020B0604020202020204" pitchFamily="34" charset="0"/>
              </a:rPr>
              <a:t>钥匙等</a:t>
            </a:r>
            <a:r>
              <a:rPr lang="ja-JP" altLang="en-US" sz="22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rgbClr val="1262B7"/>
                </a:solidFill>
                <a:latin typeface="Arial" panose="020B0604020202020204" pitchFamily="34" charset="0"/>
                <a:ea typeface="微软雅黑" panose="020B0503020204020204" charset="-122"/>
                <a:sym typeface="Arial" panose="020B0604020202020204" pitchFamily="34" charset="0"/>
              </a:rPr>
              <a:t>以外，用日常使用</a:t>
            </a:r>
            <a:r>
              <a:rPr lang="zh-CN" altLang="en-US" sz="2200" dirty="0" smtClean="0">
                <a:solidFill>
                  <a:srgbClr val="1262B7"/>
                </a:solidFill>
                <a:latin typeface="Arial" panose="020B0604020202020204" pitchFamily="34" charset="0"/>
                <a:ea typeface="微软雅黑" panose="020B0503020204020204" charset="-122"/>
                <a:sym typeface="Arial" panose="020B0604020202020204" pitchFamily="34" charset="0"/>
              </a:rPr>
              <a:t>的钥匙</a:t>
            </a:r>
            <a:r>
              <a:rPr lang="ja-JP" altLang="en-US" sz="22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rgbClr val="1262B7"/>
                </a:solidFill>
                <a:latin typeface="Arial" panose="020B0604020202020204" pitchFamily="34" charset="0"/>
                <a:ea typeface="微软雅黑" panose="020B0503020204020204" charset="-122"/>
                <a:sym typeface="Arial" panose="020B0604020202020204" pitchFamily="34" charset="0"/>
              </a:rPr>
              <a:t>硬币</a:t>
            </a:r>
            <a:r>
              <a:rPr lang="ja-JP" altLang="en-US" sz="22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rgbClr val="1262B7"/>
                </a:solidFill>
                <a:latin typeface="Arial" panose="020B0604020202020204" pitchFamily="34" charset="0"/>
                <a:ea typeface="微软雅黑" panose="020B0503020204020204" charset="-122"/>
                <a:sym typeface="Arial" panose="020B0604020202020204" pitchFamily="34" charset="0"/>
              </a:rPr>
              <a:t>螺刀</a:t>
            </a:r>
            <a:r>
              <a:rPr lang="ja-JP" altLang="en-US" sz="22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rgbClr val="1262B7"/>
                </a:solidFill>
                <a:latin typeface="Arial" panose="020B0604020202020204" pitchFamily="34" charset="0"/>
                <a:ea typeface="微软雅黑" panose="020B0503020204020204" charset="-122"/>
                <a:sym typeface="Arial" panose="020B0604020202020204" pitchFamily="34" charset="0"/>
              </a:rPr>
              <a:t>扁嘴钳</a:t>
            </a:r>
            <a:r>
              <a:rPr lang="ja-JP" altLang="en-US" sz="22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rgbClr val="1262B7"/>
                </a:solidFill>
                <a:latin typeface="Arial" panose="020B0604020202020204" pitchFamily="34" charset="0"/>
                <a:ea typeface="微软雅黑" panose="020B0503020204020204" charset="-122"/>
                <a:sym typeface="Arial" panose="020B0604020202020204" pitchFamily="34" charset="0"/>
              </a:rPr>
              <a:t>刀</a:t>
            </a:r>
            <a:r>
              <a:rPr lang="zh-CN" altLang="en-US" sz="2200" dirty="0" smtClean="0">
                <a:solidFill>
                  <a:srgbClr val="1262B7"/>
                </a:solidFill>
                <a:latin typeface="Arial" panose="020B0604020202020204" pitchFamily="34" charset="0"/>
                <a:ea typeface="微软雅黑" panose="020B0503020204020204" charset="-122"/>
                <a:sym typeface="Arial" panose="020B0604020202020204" pitchFamily="34" charset="0"/>
              </a:rPr>
              <a:t>等常用</a:t>
            </a:r>
            <a:r>
              <a:rPr lang="zh-CN" altLang="en-US" sz="2200" dirty="0">
                <a:solidFill>
                  <a:srgbClr val="1262B7"/>
                </a:solidFill>
                <a:latin typeface="Arial" panose="020B0604020202020204" pitchFamily="34" charset="0"/>
                <a:ea typeface="微软雅黑" panose="020B0503020204020204" charset="-122"/>
                <a:sym typeface="Arial" panose="020B0604020202020204" pitchFamily="34" charset="0"/>
              </a:rPr>
              <a:t>工具无法轻易操作的开关</a:t>
            </a:r>
            <a:endParaRPr lang="ja-JP" altLang="en-US" sz="22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0038" name="AutoShape 6"/>
          <p:cNvSpPr>
            <a:spLocks noChangeArrowheads="1"/>
          </p:cNvSpPr>
          <p:nvPr/>
        </p:nvSpPr>
        <p:spPr bwMode="auto">
          <a:xfrm>
            <a:off x="7917539" y="3184546"/>
            <a:ext cx="905788" cy="796469"/>
          </a:xfrm>
          <a:prstGeom prst="cloudCallout">
            <a:avLst>
              <a:gd name="adj1" fmla="val -86287"/>
              <a:gd name="adj2" fmla="val 92106"/>
            </a:avLst>
          </a:prstGeom>
          <a:solidFill>
            <a:srgbClr val="1262B7"/>
          </a:solidFill>
          <a:ln w="25400">
            <a:noFill/>
            <a:miter lim="800000"/>
          </a:ln>
          <a:effectLst/>
        </p:spPr>
        <p:txBody>
          <a:bodyPr wrap="none">
            <a:spAutoFit/>
          </a:bodyPr>
          <a:lstStyle/>
          <a:p>
            <a:r>
              <a:rPr lang="en-US" altLang="ja-JP" sz="2800" b="1"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ja-JP" sz="2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0039" name="Rectangle 7"/>
          <p:cNvSpPr>
            <a:spLocks noChangeArrowheads="1"/>
          </p:cNvSpPr>
          <p:nvPr/>
        </p:nvSpPr>
        <p:spPr bwMode="auto">
          <a:xfrm>
            <a:off x="2627313" y="4116388"/>
            <a:ext cx="1371600" cy="838200"/>
          </a:xfrm>
          <a:prstGeom prst="rect">
            <a:avLst/>
          </a:prstGeom>
          <a:solidFill>
            <a:schemeClr val="bg1"/>
          </a:solidFill>
          <a:ln w="9525">
            <a:no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0040" name="Rectangle 8"/>
          <p:cNvSpPr>
            <a:spLocks noChangeArrowheads="1"/>
          </p:cNvSpPr>
          <p:nvPr/>
        </p:nvSpPr>
        <p:spPr bwMode="auto">
          <a:xfrm>
            <a:off x="2627313" y="4116388"/>
            <a:ext cx="1371600" cy="838200"/>
          </a:xfrm>
          <a:prstGeom prst="rect">
            <a:avLst/>
          </a:prstGeom>
          <a:solidFill>
            <a:schemeClr val="bg1"/>
          </a:solidFill>
          <a:ln w="9525">
            <a:no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0041" name="Rectangle 9"/>
          <p:cNvSpPr>
            <a:spLocks noChangeArrowheads="1"/>
          </p:cNvSpPr>
          <p:nvPr/>
        </p:nvSpPr>
        <p:spPr bwMode="auto">
          <a:xfrm>
            <a:off x="2627313" y="4116388"/>
            <a:ext cx="1371600" cy="838200"/>
          </a:xfrm>
          <a:prstGeom prst="rect">
            <a:avLst/>
          </a:prstGeom>
          <a:solidFill>
            <a:schemeClr val="bg1"/>
          </a:solidFill>
          <a:ln w="9525">
            <a:no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0042" name="Rectangle 10"/>
          <p:cNvSpPr>
            <a:spLocks noChangeArrowheads="1"/>
          </p:cNvSpPr>
          <p:nvPr/>
        </p:nvSpPr>
        <p:spPr bwMode="auto">
          <a:xfrm>
            <a:off x="2627313" y="4116388"/>
            <a:ext cx="1371600" cy="838200"/>
          </a:xfrm>
          <a:prstGeom prst="rect">
            <a:avLst/>
          </a:prstGeom>
          <a:solidFill>
            <a:schemeClr val="bg1"/>
          </a:solidFill>
          <a:ln w="9525">
            <a:no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300043" name="Picture 11" descr="D4NS_mono"/>
          <p:cNvPicPr>
            <a:picLocks noChangeAspect="1" noChangeArrowheads="1"/>
          </p:cNvPicPr>
          <p:nvPr/>
        </p:nvPicPr>
        <p:blipFill>
          <a:blip r:embed="rId2" cstate="print"/>
          <a:srcRect/>
          <a:stretch>
            <a:fillRect/>
          </a:stretch>
        </p:blipFill>
        <p:spPr bwMode="auto">
          <a:xfrm>
            <a:off x="4127094" y="3698694"/>
            <a:ext cx="1101725" cy="2376488"/>
          </a:xfrm>
          <a:prstGeom prst="rect">
            <a:avLst/>
          </a:prstGeom>
          <a:noFill/>
        </p:spPr>
      </p:pic>
      <p:pic>
        <p:nvPicPr>
          <p:cNvPr id="300044" name="Picture 12" descr="D4NS-K"/>
          <p:cNvPicPr>
            <a:picLocks noChangeAspect="1" noChangeArrowheads="1"/>
          </p:cNvPicPr>
          <p:nvPr/>
        </p:nvPicPr>
        <p:blipFill>
          <a:blip r:embed="rId3" cstate="print"/>
          <a:srcRect/>
          <a:stretch>
            <a:fillRect/>
          </a:stretch>
        </p:blipFill>
        <p:spPr bwMode="auto">
          <a:xfrm>
            <a:off x="2339930" y="4619400"/>
            <a:ext cx="1014412" cy="903287"/>
          </a:xfrm>
          <a:prstGeom prst="rect">
            <a:avLst/>
          </a:prstGeom>
          <a:noFill/>
        </p:spPr>
      </p:pic>
      <p:sp>
        <p:nvSpPr>
          <p:cNvPr id="300045" name="Text Box 13"/>
          <p:cNvSpPr txBox="1">
            <a:spLocks noChangeArrowheads="1"/>
          </p:cNvSpPr>
          <p:nvPr/>
        </p:nvSpPr>
        <p:spPr bwMode="auto">
          <a:xfrm>
            <a:off x="2201817" y="4132037"/>
            <a:ext cx="1200150" cy="396875"/>
          </a:xfrm>
          <a:prstGeom prst="rect">
            <a:avLst/>
          </a:prstGeom>
          <a:noFill/>
          <a:ln w="9525">
            <a:noFill/>
            <a:miter lim="800000"/>
          </a:ln>
          <a:effectLst/>
        </p:spPr>
        <p:txBody>
          <a:bodyPr wrap="none">
            <a:spAutoFit/>
          </a:bodyPr>
          <a:lstStyle/>
          <a:p>
            <a:pPr algn="l">
              <a:spcBef>
                <a:spcPct val="50000"/>
              </a:spcBef>
            </a:pPr>
            <a:r>
              <a:rPr lang="zh-CN" altLang="en-US" sz="2000">
                <a:solidFill>
                  <a:srgbClr val="1262B7"/>
                </a:solidFill>
                <a:latin typeface="Arial" panose="020B0604020202020204" pitchFamily="34" charset="0"/>
                <a:ea typeface="微软雅黑" panose="020B0503020204020204" charset="-122"/>
                <a:sym typeface="Arial" panose="020B0604020202020204" pitchFamily="34" charset="0"/>
              </a:rPr>
              <a:t>专用钥匙</a:t>
            </a:r>
            <a:endParaRPr lang="ja-JP" altLang="en-US" sz="20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0046" name="Text Box 14"/>
          <p:cNvSpPr txBox="1">
            <a:spLocks noChangeArrowheads="1"/>
          </p:cNvSpPr>
          <p:nvPr/>
        </p:nvSpPr>
        <p:spPr bwMode="auto">
          <a:xfrm>
            <a:off x="2926944" y="5525114"/>
            <a:ext cx="1200150" cy="396875"/>
          </a:xfrm>
          <a:prstGeom prst="rect">
            <a:avLst/>
          </a:prstGeom>
          <a:noFill/>
          <a:ln w="9525">
            <a:noFill/>
            <a:miter lim="800000"/>
          </a:ln>
          <a:effectLst/>
        </p:spPr>
        <p:txBody>
          <a:bodyPr wrap="none">
            <a:spAutoFit/>
          </a:bodyPr>
          <a:lstStyle/>
          <a:p>
            <a:pPr algn="l">
              <a:spcBef>
                <a:spcPct val="50000"/>
              </a:spcBef>
            </a:pP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开关本体</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0047" name="AutoShape 15"/>
          <p:cNvSpPr>
            <a:spLocks noChangeArrowheads="1"/>
          </p:cNvSpPr>
          <p:nvPr/>
        </p:nvSpPr>
        <p:spPr bwMode="auto">
          <a:xfrm rot="-2154942">
            <a:off x="3492456" y="4114575"/>
            <a:ext cx="719137" cy="433387"/>
          </a:xfrm>
          <a:prstGeom prst="rightArrow">
            <a:avLst>
              <a:gd name="adj1" fmla="val 59389"/>
              <a:gd name="adj2" fmla="val 52039"/>
            </a:avLst>
          </a:prstGeom>
          <a:solidFill>
            <a:srgbClr val="FF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0048" name="Rectangle 16"/>
          <p:cNvSpPr>
            <a:spLocks noChangeArrowheads="1"/>
          </p:cNvSpPr>
          <p:nvPr/>
        </p:nvSpPr>
        <p:spPr bwMode="auto">
          <a:xfrm>
            <a:off x="4508193" y="1808925"/>
            <a:ext cx="3616696" cy="584775"/>
          </a:xfrm>
          <a:prstGeom prst="rect">
            <a:avLst/>
          </a:prstGeom>
          <a:noFill/>
          <a:ln w="9525">
            <a:noFill/>
            <a:miter lim="800000"/>
          </a:ln>
          <a:effectLst/>
        </p:spPr>
        <p:txBody>
          <a:bodyPr wrap="none">
            <a:spAutoFit/>
          </a:bodyPr>
          <a:lstStyle/>
          <a:p>
            <a:pPr algn="l"/>
            <a:r>
              <a:rPr lang="ja-JP" altLang="en-US" sz="32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ja-JP" sz="3200" dirty="0">
                <a:solidFill>
                  <a:srgbClr val="1262B7"/>
                </a:solidFill>
                <a:latin typeface="Arial" panose="020B0604020202020204" pitchFamily="34" charset="0"/>
                <a:ea typeface="微软雅黑" panose="020B0503020204020204" charset="-122"/>
                <a:sym typeface="Arial" panose="020B0604020202020204" pitchFamily="34" charset="0"/>
              </a:rPr>
              <a:t>ISO14119</a:t>
            </a:r>
            <a:r>
              <a:rPr lang="en-US" altLang="zh-CN" sz="3200" dirty="0">
                <a:solidFill>
                  <a:srgbClr val="1262B7"/>
                </a:solidFill>
                <a:latin typeface="Arial" panose="020B0604020202020204" pitchFamily="34" charset="0"/>
                <a:ea typeface="微软雅黑" panose="020B0503020204020204" charset="-122"/>
                <a:sym typeface="Arial" panose="020B0604020202020204" pitchFamily="34" charset="0"/>
              </a:rPr>
              <a:t>  5.7</a:t>
            </a:r>
            <a:r>
              <a:rPr lang="ja-JP" altLang="en-US" sz="32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32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8" name="Rectangle 2"/>
          <p:cNvSpPr txBox="1">
            <a:spLocks noChangeArrowheads="1"/>
          </p:cNvSpPr>
          <p:nvPr/>
        </p:nvSpPr>
        <p:spPr bwMode="auto">
          <a:xfrm>
            <a:off x="3022640" y="545735"/>
            <a:ext cx="6943716" cy="571504"/>
          </a:xfrm>
          <a:prstGeom prst="rect">
            <a:avLst/>
          </a:prstGeo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lstStyle/>
          <a:p>
            <a:pPr eaLnBrk="0" fontAlgn="base" hangingPunct="0">
              <a:lnSpc>
                <a:spcPct val="95000"/>
              </a:lnSpc>
              <a:spcBef>
                <a:spcPct val="0"/>
              </a:spcBef>
              <a:spcAft>
                <a:spcPct val="0"/>
              </a:spcAft>
              <a:defRPr/>
            </a:pPr>
            <a:r>
              <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机械安全防护罩和装置的选材和选型</a:t>
            </a:r>
            <a:endPar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809984" y="285728"/>
            <a:ext cx="4414830" cy="857256"/>
          </a:xfrm>
          <a:prstGeom prst="rect">
            <a:avLst/>
          </a:prstGeom>
          <a:noFill/>
          <a:ln>
            <a:miter lim="800000"/>
          </a:ln>
        </p:spPr>
        <p:txBody>
          <a:bodyPr vert="horz" wrap="square" lIns="91440" tIns="45720" rIns="91440" bIns="45720" numCol="1" anchor="t" anchorCtr="0" compatLnSpc="1"/>
          <a:lstStyle/>
          <a:p>
            <a:pPr algn="ctr" eaLnBrk="0" fontAlgn="base" hangingPunct="0">
              <a:lnSpc>
                <a:spcPct val="95000"/>
              </a:lnSpc>
              <a:spcBef>
                <a:spcPct val="0"/>
              </a:spcBef>
              <a:spcAft>
                <a:spcPct val="0"/>
              </a:spcAft>
              <a:defRPr/>
            </a:pPr>
            <a:endParaRPr lang="zh-CN" altLang="en-US" sz="3200" kern="0" dirty="0">
              <a:latin typeface="Arial" panose="020B0604020202020204" pitchFamily="34" charset="0"/>
              <a:ea typeface="微软雅黑" panose="020B0503020204020204" charset="-122"/>
              <a:cs typeface="+mj-cs"/>
              <a:sym typeface="Arial" panose="020B0604020202020204" pitchFamily="34" charset="0"/>
            </a:endParaRPr>
          </a:p>
        </p:txBody>
      </p:sp>
      <p:sp>
        <p:nvSpPr>
          <p:cNvPr id="8" name="Rectangle 2"/>
          <p:cNvSpPr txBox="1">
            <a:spLocks noChangeArrowheads="1"/>
          </p:cNvSpPr>
          <p:nvPr/>
        </p:nvSpPr>
        <p:spPr bwMode="auto">
          <a:xfrm>
            <a:off x="3238479" y="571480"/>
            <a:ext cx="6972321" cy="571504"/>
          </a:xfrm>
          <a:prstGeom prst="rect">
            <a:avLst/>
          </a:prstGeo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lstStyle/>
          <a:p>
            <a:pPr eaLnBrk="0" fontAlgn="base" hangingPunct="0">
              <a:lnSpc>
                <a:spcPct val="95000"/>
              </a:lnSpc>
              <a:spcBef>
                <a:spcPct val="0"/>
              </a:spcBef>
              <a:spcAft>
                <a:spcPct val="0"/>
              </a:spcAft>
              <a:defRPr/>
            </a:pPr>
            <a:r>
              <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机械安全防护罩和装置的选材和选型</a:t>
            </a:r>
            <a:endPar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6" name="Rectangle 2"/>
          <p:cNvSpPr txBox="1">
            <a:spLocks noChangeArrowheads="1"/>
          </p:cNvSpPr>
          <p:nvPr/>
        </p:nvSpPr>
        <p:spPr>
          <a:xfrm>
            <a:off x="3680172" y="1460170"/>
            <a:ext cx="2943215" cy="500066"/>
          </a:xfrm>
          <a:prstGeom prst="rect">
            <a:avLst/>
          </a:prstGeom>
        </p:spPr>
        <p:txBody>
          <a:bodyPr/>
          <a:lstStyle/>
          <a:p>
            <a:pPr eaLnBrk="0" fontAlgn="base" hangingPunct="0">
              <a:lnSpc>
                <a:spcPct val="95000"/>
              </a:lnSpc>
              <a:spcBef>
                <a:spcPct val="0"/>
              </a:spcBef>
              <a:spcAft>
                <a:spcPct val="0"/>
              </a:spcAft>
              <a:defRPr/>
            </a:pPr>
            <a:r>
              <a:rPr lang="zh-CN" altLang="en-US" sz="2400"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锁定型安全门开关</a:t>
            </a:r>
            <a:endParaRPr lang="ja-JP" altLang="en-US" sz="2400"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p:txBody>
      </p:sp>
      <p:pic>
        <p:nvPicPr>
          <p:cNvPr id="9" name="Picture 3" descr="拉不动"/>
          <p:cNvPicPr>
            <a:picLocks noChangeAspect="1" noChangeArrowheads="1"/>
          </p:cNvPicPr>
          <p:nvPr/>
        </p:nvPicPr>
        <p:blipFill>
          <a:blip r:embed="rId1" cstate="print"/>
          <a:srcRect/>
          <a:stretch>
            <a:fillRect/>
          </a:stretch>
        </p:blipFill>
        <p:spPr>
          <a:xfrm>
            <a:off x="2572365" y="3367324"/>
            <a:ext cx="3301385" cy="2652113"/>
          </a:xfrm>
          <a:prstGeom prst="rect">
            <a:avLst/>
          </a:prstGeom>
          <a:noFill/>
        </p:spPr>
      </p:pic>
      <p:pic>
        <p:nvPicPr>
          <p:cNvPr id="10" name="Picture 4" descr="拉动"/>
          <p:cNvPicPr>
            <a:picLocks noChangeAspect="1" noChangeArrowheads="1"/>
          </p:cNvPicPr>
          <p:nvPr/>
        </p:nvPicPr>
        <p:blipFill>
          <a:blip r:embed="rId2" cstate="print"/>
          <a:srcRect/>
          <a:stretch>
            <a:fillRect/>
          </a:stretch>
        </p:blipFill>
        <p:spPr>
          <a:xfrm>
            <a:off x="7027727" y="3371986"/>
            <a:ext cx="3244987" cy="2682376"/>
          </a:xfrm>
          <a:prstGeom prst="rect">
            <a:avLst/>
          </a:prstGeom>
          <a:noFill/>
        </p:spPr>
      </p:pic>
      <p:pic>
        <p:nvPicPr>
          <p:cNvPr id="11" name="Picture 5" descr="D4NL下面ﾘﾘｰｽ"/>
          <p:cNvPicPr>
            <a:picLocks noChangeAspect="1" noChangeArrowheads="1"/>
          </p:cNvPicPr>
          <p:nvPr/>
        </p:nvPicPr>
        <p:blipFill>
          <a:blip r:embed="rId3" cstate="print"/>
          <a:srcRect/>
          <a:stretch>
            <a:fillRect/>
          </a:stretch>
        </p:blipFill>
        <p:spPr>
          <a:xfrm>
            <a:off x="2059577" y="1279768"/>
            <a:ext cx="1621806" cy="1621805"/>
          </a:xfrm>
          <a:prstGeom prst="rect">
            <a:avLst/>
          </a:prstGeom>
          <a:noFill/>
        </p:spPr>
      </p:pic>
      <p:sp>
        <p:nvSpPr>
          <p:cNvPr id="12" name="Text Box 6"/>
          <p:cNvSpPr txBox="1">
            <a:spLocks noChangeArrowheads="1"/>
          </p:cNvSpPr>
          <p:nvPr/>
        </p:nvSpPr>
        <p:spPr bwMode="auto">
          <a:xfrm>
            <a:off x="3394008" y="2934537"/>
            <a:ext cx="2087562" cy="371513"/>
          </a:xfrm>
          <a:prstGeom prst="rect">
            <a:avLst/>
          </a:prstGeom>
          <a:noFill/>
          <a:ln w="9525">
            <a:noFill/>
            <a:miter lim="800000"/>
          </a:ln>
          <a:effectLst/>
        </p:spPr>
        <p:txBody>
          <a:bodyPr lIns="90000" tIns="46800" rIns="90000" bIns="46800">
            <a:spAutoFit/>
          </a:bodyPr>
          <a:lstStyle/>
          <a:p>
            <a:pPr>
              <a:spcBef>
                <a:spcPct val="50000"/>
              </a:spcBef>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设备运转中</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3" name="Text Box 7"/>
          <p:cNvSpPr txBox="1">
            <a:spLocks noChangeArrowheads="1"/>
          </p:cNvSpPr>
          <p:nvPr/>
        </p:nvSpPr>
        <p:spPr bwMode="auto">
          <a:xfrm>
            <a:off x="8045745" y="2934537"/>
            <a:ext cx="1237739" cy="371513"/>
          </a:xfrm>
          <a:prstGeom prst="rect">
            <a:avLst/>
          </a:prstGeom>
          <a:noFill/>
          <a:ln w="9525">
            <a:noFill/>
            <a:miter lim="800000"/>
          </a:ln>
          <a:effectLst/>
        </p:spPr>
        <p:txBody>
          <a:bodyPr wrap="square" lIns="90000" tIns="46800" rIns="90000" bIns="46800">
            <a:spAutoFit/>
          </a:bodyPr>
          <a:lstStyle/>
          <a:p>
            <a:pPr>
              <a:spcBef>
                <a:spcPct val="50000"/>
              </a:spcBef>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设备停止</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4" name="AutoShape 8"/>
          <p:cNvSpPr>
            <a:spLocks noChangeArrowheads="1"/>
          </p:cNvSpPr>
          <p:nvPr/>
        </p:nvSpPr>
        <p:spPr bwMode="auto">
          <a:xfrm>
            <a:off x="2556759" y="5668558"/>
            <a:ext cx="3316991" cy="582762"/>
          </a:xfrm>
          <a:prstGeom prst="roundRect">
            <a:avLst>
              <a:gd name="adj" fmla="val 16667"/>
            </a:avLst>
          </a:prstGeom>
          <a:solidFill>
            <a:schemeClr val="bg1"/>
          </a:solidFill>
          <a:ln w="9525">
            <a:solidFill>
              <a:srgbClr val="1262B7"/>
            </a:solidFill>
            <a:round/>
          </a:ln>
          <a:effectLst/>
        </p:spPr>
        <p:txBody>
          <a:bodyPr wrap="none" lIns="90000" tIns="46800" rIns="90000" bIns="46800" anchor="ctr"/>
          <a:lstStyle/>
          <a:p>
            <a:pPr algn="ctr"/>
            <a:r>
              <a:rPr lang="zh-CN" altLang="en-US" dirty="0" smtClean="0">
                <a:solidFill>
                  <a:srgbClr val="1262B7"/>
                </a:solidFill>
                <a:latin typeface="Arial" panose="020B0604020202020204" pitchFamily="34" charset="0"/>
                <a:ea typeface="微软雅黑" panose="020B0503020204020204" charset="-122"/>
                <a:sym typeface="Arial" panose="020B0604020202020204" pitchFamily="34" charset="0"/>
              </a:rPr>
              <a:t>防护门</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被开关锁定</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5" name="AutoShape 9"/>
          <p:cNvSpPr>
            <a:spLocks noChangeArrowheads="1"/>
          </p:cNvSpPr>
          <p:nvPr/>
        </p:nvSpPr>
        <p:spPr bwMode="auto">
          <a:xfrm>
            <a:off x="6985111" y="5615973"/>
            <a:ext cx="3225690" cy="582762"/>
          </a:xfrm>
          <a:prstGeom prst="roundRect">
            <a:avLst>
              <a:gd name="adj" fmla="val 16667"/>
            </a:avLst>
          </a:prstGeom>
          <a:solidFill>
            <a:schemeClr val="bg1"/>
          </a:solidFill>
          <a:ln w="9525">
            <a:solidFill>
              <a:srgbClr val="1262B7"/>
            </a:solidFill>
            <a:round/>
          </a:ln>
          <a:effectLst/>
        </p:spPr>
        <p:txBody>
          <a:bodyPr wrap="none" lIns="90000" tIns="46800" rIns="90000" bIns="46800" anchor="ctr"/>
          <a:lstStyle/>
          <a:p>
            <a:pPr algn="ct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防护门解锁，可以打开</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6" name="Line 10"/>
          <p:cNvSpPr>
            <a:spLocks noChangeShapeType="1"/>
          </p:cNvSpPr>
          <p:nvPr/>
        </p:nvSpPr>
        <p:spPr bwMode="auto">
          <a:xfrm>
            <a:off x="2625863" y="2499805"/>
            <a:ext cx="1309550" cy="1754332"/>
          </a:xfrm>
          <a:prstGeom prst="line">
            <a:avLst/>
          </a:prstGeom>
          <a:noFill/>
          <a:ln w="3175">
            <a:solidFill>
              <a:schemeClr val="hlink"/>
            </a:solidFill>
            <a:round/>
            <a:headEnd type="arrow"/>
            <a:tailEnd type="triangle" w="med" len="med"/>
          </a:ln>
          <a:effectLst/>
        </p:spPr>
        <p:txBody>
          <a:bodyPr wrap="none" lIns="90000" tIns="46800" rIns="90000" bIns="4680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 name="Line 11"/>
          <p:cNvSpPr>
            <a:spLocks noChangeShapeType="1"/>
          </p:cNvSpPr>
          <p:nvPr/>
        </p:nvSpPr>
        <p:spPr bwMode="auto">
          <a:xfrm>
            <a:off x="3432176" y="2205038"/>
            <a:ext cx="4824413" cy="2303462"/>
          </a:xfrm>
          <a:prstGeom prst="line">
            <a:avLst/>
          </a:prstGeom>
          <a:noFill/>
          <a:ln w="3175">
            <a:solidFill>
              <a:schemeClr val="hlink"/>
            </a:solidFill>
            <a:round/>
            <a:headEnd type="arrow"/>
            <a:tailEnd type="triangle" w="med" len="med"/>
          </a:ln>
          <a:effectLst/>
        </p:spPr>
        <p:txBody>
          <a:bodyPr wrap="none" lIns="90000" tIns="46800" rIns="90000" bIns="4680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 name="Text Box 12"/>
          <p:cNvSpPr txBox="1">
            <a:spLocks noChangeArrowheads="1"/>
          </p:cNvSpPr>
          <p:nvPr/>
        </p:nvSpPr>
        <p:spPr bwMode="auto">
          <a:xfrm>
            <a:off x="3742068" y="1856387"/>
            <a:ext cx="6468732" cy="648512"/>
          </a:xfrm>
          <a:prstGeom prst="rect">
            <a:avLst/>
          </a:prstGeom>
          <a:noFill/>
          <a:ln w="9525">
            <a:noFill/>
            <a:miter lim="800000"/>
          </a:ln>
          <a:effectLst/>
        </p:spPr>
        <p:txBody>
          <a:bodyPr wrap="square" lIns="90000" tIns="46800" rIns="90000" bIns="46800">
            <a:spAutoFit/>
          </a:bodyPr>
          <a:lstStyle/>
          <a:p>
            <a:pPr algn="l">
              <a:spcBef>
                <a:spcPct val="50000"/>
              </a:spcBef>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操作人员在设备运行时无法打开防护门进入危险区域，所以可以确保安全。（锁定力</a:t>
            </a:r>
            <a:r>
              <a:rPr lang="en-US" altLang="zh-CN" dirty="0">
                <a:solidFill>
                  <a:srgbClr val="1262B7"/>
                </a:solidFill>
                <a:latin typeface="Arial" panose="020B0604020202020204" pitchFamily="34" charset="0"/>
                <a:ea typeface="微软雅黑" panose="020B0503020204020204" charset="-122"/>
                <a:sym typeface="Arial" panose="020B0604020202020204" pitchFamily="34" charset="0"/>
              </a:rPr>
              <a:t>200KG</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4595803" y="1390916"/>
            <a:ext cx="2214577" cy="500066"/>
          </a:xfrm>
          <a:prstGeom prst="rect">
            <a:avLst/>
          </a:prstGeom>
          <a:noFill/>
          <a:ln w="9525">
            <a:noFill/>
            <a:miter lim="800000"/>
          </a:ln>
          <a:effectLst/>
        </p:spPr>
        <p:txBody>
          <a:bodyPr anchor="b"/>
          <a:lstStyle/>
          <a:p>
            <a:pPr algn="l"/>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紧急停止按钮</a:t>
            </a:r>
            <a:endPar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06179" name="Picture 3"/>
          <p:cNvPicPr>
            <a:picLocks noChangeAspect="1" noChangeArrowheads="1"/>
          </p:cNvPicPr>
          <p:nvPr/>
        </p:nvPicPr>
        <p:blipFill>
          <a:blip r:embed="rId1" cstate="print"/>
          <a:srcRect/>
          <a:stretch>
            <a:fillRect/>
          </a:stretch>
        </p:blipFill>
        <p:spPr bwMode="auto">
          <a:xfrm>
            <a:off x="2000331" y="1152745"/>
            <a:ext cx="1982751" cy="1727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5"/>
          <p:cNvGrpSpPr/>
          <p:nvPr/>
        </p:nvGrpSpPr>
        <p:grpSpPr bwMode="auto">
          <a:xfrm>
            <a:off x="1524001" y="3044055"/>
            <a:ext cx="3025775" cy="3095625"/>
            <a:chOff x="68" y="2024"/>
            <a:chExt cx="1906" cy="2041"/>
          </a:xfrm>
        </p:grpSpPr>
        <p:grpSp>
          <p:nvGrpSpPr>
            <p:cNvPr id="3" name="Group 6"/>
            <p:cNvGrpSpPr/>
            <p:nvPr/>
          </p:nvGrpSpPr>
          <p:grpSpPr bwMode="auto">
            <a:xfrm>
              <a:off x="113" y="2431"/>
              <a:ext cx="725" cy="363"/>
              <a:chOff x="576" y="1506"/>
              <a:chExt cx="1848" cy="1248"/>
            </a:xfrm>
          </p:grpSpPr>
          <p:grpSp>
            <p:nvGrpSpPr>
              <p:cNvPr id="4" name="Group 7"/>
              <p:cNvGrpSpPr/>
              <p:nvPr/>
            </p:nvGrpSpPr>
            <p:grpSpPr bwMode="auto">
              <a:xfrm>
                <a:off x="576" y="2610"/>
                <a:ext cx="612" cy="144"/>
                <a:chOff x="444" y="2016"/>
                <a:chExt cx="612" cy="144"/>
              </a:xfrm>
            </p:grpSpPr>
            <p:sp>
              <p:nvSpPr>
                <p:cNvPr id="306184" name="Oval 8"/>
                <p:cNvSpPr>
                  <a:spLocks noChangeArrowheads="1"/>
                </p:cNvSpPr>
                <p:nvPr/>
              </p:nvSpPr>
              <p:spPr bwMode="auto">
                <a:xfrm>
                  <a:off x="912" y="2016"/>
                  <a:ext cx="144" cy="144"/>
                </a:xfrm>
                <a:prstGeom prst="ellipse">
                  <a:avLst/>
                </a:prstGeom>
                <a:solidFill>
                  <a:srgbClr val="FFFFFF"/>
                </a:solid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185" name="Line 9"/>
                <p:cNvSpPr>
                  <a:spLocks noChangeShapeType="1"/>
                </p:cNvSpPr>
                <p:nvPr/>
              </p:nvSpPr>
              <p:spPr bwMode="auto">
                <a:xfrm>
                  <a:off x="444" y="2094"/>
                  <a:ext cx="480" cy="0"/>
                </a:xfrm>
                <a:prstGeom prst="line">
                  <a:avLst/>
                </a:prstGeom>
                <a:no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5" name="Group 10"/>
              <p:cNvGrpSpPr/>
              <p:nvPr/>
            </p:nvGrpSpPr>
            <p:grpSpPr bwMode="auto">
              <a:xfrm flipH="1">
                <a:off x="1812" y="2610"/>
                <a:ext cx="612" cy="144"/>
                <a:chOff x="444" y="2016"/>
                <a:chExt cx="612" cy="144"/>
              </a:xfrm>
            </p:grpSpPr>
            <p:sp>
              <p:nvSpPr>
                <p:cNvPr id="306187" name="Oval 11"/>
                <p:cNvSpPr>
                  <a:spLocks noChangeArrowheads="1"/>
                </p:cNvSpPr>
                <p:nvPr/>
              </p:nvSpPr>
              <p:spPr bwMode="auto">
                <a:xfrm>
                  <a:off x="912" y="2016"/>
                  <a:ext cx="144" cy="144"/>
                </a:xfrm>
                <a:prstGeom prst="ellipse">
                  <a:avLst/>
                </a:prstGeom>
                <a:solidFill>
                  <a:srgbClr val="FFFFFF"/>
                </a:solid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188" name="Line 12"/>
                <p:cNvSpPr>
                  <a:spLocks noChangeShapeType="1"/>
                </p:cNvSpPr>
                <p:nvPr/>
              </p:nvSpPr>
              <p:spPr bwMode="auto">
                <a:xfrm>
                  <a:off x="444" y="2094"/>
                  <a:ext cx="480" cy="0"/>
                </a:xfrm>
                <a:prstGeom prst="line">
                  <a:avLst/>
                </a:prstGeom>
                <a:no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06189" name="Line 13"/>
              <p:cNvSpPr>
                <a:spLocks noChangeShapeType="1"/>
              </p:cNvSpPr>
              <p:nvPr/>
            </p:nvSpPr>
            <p:spPr bwMode="auto">
              <a:xfrm>
                <a:off x="1044" y="2418"/>
                <a:ext cx="912" cy="0"/>
              </a:xfrm>
              <a:prstGeom prst="line">
                <a:avLst/>
              </a:prstGeom>
              <a:no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190" name="AutoShape 14"/>
              <p:cNvSpPr>
                <a:spLocks noChangeArrowheads="1"/>
              </p:cNvSpPr>
              <p:nvPr/>
            </p:nvSpPr>
            <p:spPr bwMode="auto">
              <a:xfrm rot="-5400000">
                <a:off x="1284" y="1362"/>
                <a:ext cx="432" cy="720"/>
              </a:xfrm>
              <a:prstGeom prst="flowChartDelay">
                <a:avLst/>
              </a:prstGeom>
              <a:solidFill>
                <a:srgbClr val="00FF00"/>
              </a:solidFill>
              <a:ln w="38100">
                <a:solidFill>
                  <a:srgbClr val="00FF00"/>
                </a:solidFill>
                <a:miter lim="800000"/>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191" name="Line 15"/>
              <p:cNvSpPr>
                <a:spLocks noChangeShapeType="1"/>
              </p:cNvSpPr>
              <p:nvPr/>
            </p:nvSpPr>
            <p:spPr bwMode="auto">
              <a:xfrm>
                <a:off x="1500" y="1938"/>
                <a:ext cx="0" cy="480"/>
              </a:xfrm>
              <a:prstGeom prst="line">
                <a:avLst/>
              </a:prstGeom>
              <a:no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6" name="Group 16"/>
            <p:cNvGrpSpPr/>
            <p:nvPr/>
          </p:nvGrpSpPr>
          <p:grpSpPr bwMode="auto">
            <a:xfrm>
              <a:off x="1065" y="2414"/>
              <a:ext cx="726" cy="381"/>
              <a:chOff x="3216" y="1506"/>
              <a:chExt cx="1908" cy="1248"/>
            </a:xfrm>
          </p:grpSpPr>
          <p:sp>
            <p:nvSpPr>
              <p:cNvPr id="306193" name="Oval 17"/>
              <p:cNvSpPr>
                <a:spLocks noChangeArrowheads="1"/>
              </p:cNvSpPr>
              <p:nvPr/>
            </p:nvSpPr>
            <p:spPr bwMode="auto">
              <a:xfrm>
                <a:off x="3684" y="2610"/>
                <a:ext cx="144" cy="144"/>
              </a:xfrm>
              <a:prstGeom prst="ellipse">
                <a:avLst/>
              </a:prstGeom>
              <a:solidFill>
                <a:schemeClr val="tx1"/>
              </a:solid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194" name="Line 18"/>
              <p:cNvSpPr>
                <a:spLocks noChangeShapeType="1"/>
              </p:cNvSpPr>
              <p:nvPr/>
            </p:nvSpPr>
            <p:spPr bwMode="auto">
              <a:xfrm>
                <a:off x="3216" y="2688"/>
                <a:ext cx="480" cy="0"/>
              </a:xfrm>
              <a:prstGeom prst="line">
                <a:avLst/>
              </a:prstGeom>
              <a:no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7" name="Group 19"/>
              <p:cNvGrpSpPr/>
              <p:nvPr/>
            </p:nvGrpSpPr>
            <p:grpSpPr bwMode="auto">
              <a:xfrm flipH="1">
                <a:off x="4512" y="2610"/>
                <a:ext cx="612" cy="144"/>
                <a:chOff x="3168" y="2322"/>
                <a:chExt cx="612" cy="144"/>
              </a:xfrm>
            </p:grpSpPr>
            <p:sp>
              <p:nvSpPr>
                <p:cNvPr id="306196" name="Oval 20"/>
                <p:cNvSpPr>
                  <a:spLocks noChangeArrowheads="1"/>
                </p:cNvSpPr>
                <p:nvPr/>
              </p:nvSpPr>
              <p:spPr bwMode="auto">
                <a:xfrm>
                  <a:off x="3636" y="2322"/>
                  <a:ext cx="144" cy="144"/>
                </a:xfrm>
                <a:prstGeom prst="ellipse">
                  <a:avLst/>
                </a:prstGeom>
                <a:solidFill>
                  <a:schemeClr val="tx1"/>
                </a:solid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197" name="Line 21"/>
                <p:cNvSpPr>
                  <a:spLocks noChangeShapeType="1"/>
                </p:cNvSpPr>
                <p:nvPr/>
              </p:nvSpPr>
              <p:spPr bwMode="auto">
                <a:xfrm>
                  <a:off x="3168" y="2400"/>
                  <a:ext cx="480" cy="0"/>
                </a:xfrm>
                <a:prstGeom prst="line">
                  <a:avLst/>
                </a:prstGeom>
                <a:no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06198" name="Line 22"/>
              <p:cNvSpPr>
                <a:spLocks noChangeShapeType="1"/>
              </p:cNvSpPr>
              <p:nvPr/>
            </p:nvSpPr>
            <p:spPr bwMode="auto">
              <a:xfrm>
                <a:off x="3690" y="2754"/>
                <a:ext cx="912" cy="0"/>
              </a:xfrm>
              <a:prstGeom prst="line">
                <a:avLst/>
              </a:prstGeom>
              <a:no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199" name="AutoShape 23"/>
              <p:cNvSpPr>
                <a:spLocks noChangeArrowheads="1"/>
              </p:cNvSpPr>
              <p:nvPr/>
            </p:nvSpPr>
            <p:spPr bwMode="auto">
              <a:xfrm rot="-5400000">
                <a:off x="3930" y="1362"/>
                <a:ext cx="432" cy="720"/>
              </a:xfrm>
              <a:prstGeom prst="flowChartDelay">
                <a:avLst/>
              </a:prstGeom>
              <a:solidFill>
                <a:srgbClr val="FF0000"/>
              </a:solidFill>
              <a:ln w="38100">
                <a:solidFill>
                  <a:srgbClr val="FF0000"/>
                </a:solidFill>
                <a:miter lim="800000"/>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200" name="Line 24"/>
              <p:cNvSpPr>
                <a:spLocks noChangeShapeType="1"/>
              </p:cNvSpPr>
              <p:nvPr/>
            </p:nvSpPr>
            <p:spPr bwMode="auto">
              <a:xfrm>
                <a:off x="4146" y="1938"/>
                <a:ext cx="0" cy="816"/>
              </a:xfrm>
              <a:prstGeom prst="line">
                <a:avLst/>
              </a:prstGeom>
              <a:noFill/>
              <a:ln w="38100">
                <a:solidFill>
                  <a:schemeClr val="tx1"/>
                </a:solidFill>
                <a:round/>
                <a:headEnd type="none" w="sm" len="sm"/>
                <a:tailEnd type="none" w="sm" len="sm"/>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06201" name="Rectangle 25"/>
            <p:cNvSpPr>
              <a:spLocks noChangeArrowheads="1"/>
            </p:cNvSpPr>
            <p:nvPr/>
          </p:nvSpPr>
          <p:spPr bwMode="auto">
            <a:xfrm>
              <a:off x="203" y="2943"/>
              <a:ext cx="545" cy="170"/>
            </a:xfrm>
            <a:prstGeom prst="rect">
              <a:avLst/>
            </a:prstGeom>
            <a:solidFill>
              <a:schemeClr val="bg1"/>
            </a:solidFill>
            <a:ln w="12700">
              <a:solidFill>
                <a:srgbClr val="1262B7"/>
              </a:solidFill>
              <a:miter lim="800000"/>
            </a:ln>
            <a:effectLst>
              <a:outerShdw dist="107763" dir="2700000" algn="ctr" rotWithShape="0">
                <a:schemeClr val="bg2"/>
              </a:outerShdw>
            </a:effectLst>
          </p:spPr>
          <p:txBody>
            <a:bodyPr wrap="none" lIns="92075" tIns="46038" rIns="92075" bIns="46038" anchor="ctr"/>
            <a:lstStyle/>
            <a:p>
              <a:pPr>
                <a:lnSpc>
                  <a:spcPct val="210000"/>
                </a:lnSpc>
              </a:pPr>
              <a:r>
                <a:rPr lang="zh-CN" altLang="en-US" sz="2000" baseline="22000" dirty="0">
                  <a:solidFill>
                    <a:srgbClr val="1262B7"/>
                  </a:solidFill>
                  <a:latin typeface="Arial" panose="020B0604020202020204" pitchFamily="34" charset="0"/>
                  <a:ea typeface="微软雅黑" panose="020B0503020204020204" charset="-122"/>
                  <a:sym typeface="Arial" panose="020B0604020202020204" pitchFamily="34" charset="0"/>
                </a:rPr>
                <a:t>常开触点</a:t>
              </a:r>
              <a:endParaRPr lang="en-US" altLang="zh-CN" sz="2000" baseline="2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6202" name="Rectangle 26"/>
            <p:cNvSpPr>
              <a:spLocks noChangeArrowheads="1"/>
            </p:cNvSpPr>
            <p:nvPr/>
          </p:nvSpPr>
          <p:spPr bwMode="auto">
            <a:xfrm>
              <a:off x="1111" y="2943"/>
              <a:ext cx="544" cy="170"/>
            </a:xfrm>
            <a:prstGeom prst="rect">
              <a:avLst/>
            </a:prstGeom>
            <a:solidFill>
              <a:schemeClr val="bg1"/>
            </a:solidFill>
            <a:ln w="12700">
              <a:solidFill>
                <a:srgbClr val="1262B7"/>
              </a:solidFill>
              <a:miter lim="800000"/>
            </a:ln>
            <a:effectLst>
              <a:outerShdw dist="107763" dir="2700000" algn="ctr" rotWithShape="0">
                <a:schemeClr val="bg2"/>
              </a:outerShdw>
            </a:effectLst>
          </p:spPr>
          <p:txBody>
            <a:bodyPr wrap="none" lIns="92075" tIns="46038" rIns="92075" bIns="46038" anchor="ctr"/>
            <a:lstStyle/>
            <a:p>
              <a:pPr>
                <a:lnSpc>
                  <a:spcPct val="210000"/>
                </a:lnSpc>
              </a:pPr>
              <a:r>
                <a:rPr lang="zh-CN" altLang="en-US" sz="2000" baseline="22000">
                  <a:solidFill>
                    <a:srgbClr val="1262B7"/>
                  </a:solidFill>
                  <a:latin typeface="Arial" panose="020B0604020202020204" pitchFamily="34" charset="0"/>
                  <a:ea typeface="微软雅黑" panose="020B0503020204020204" charset="-122"/>
                  <a:sym typeface="Arial" panose="020B0604020202020204" pitchFamily="34" charset="0"/>
                </a:rPr>
                <a:t>常闭触点</a:t>
              </a:r>
              <a:endParaRPr lang="en-US" altLang="zh-CN" sz="2000" baseline="2200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nvGrpSpPr>
            <p:cNvPr id="8" name="Group 27"/>
            <p:cNvGrpSpPr/>
            <p:nvPr/>
          </p:nvGrpSpPr>
          <p:grpSpPr bwMode="auto">
            <a:xfrm>
              <a:off x="113" y="2024"/>
              <a:ext cx="1678" cy="363"/>
              <a:chOff x="113" y="2069"/>
              <a:chExt cx="1678" cy="363"/>
            </a:xfrm>
          </p:grpSpPr>
          <p:sp>
            <p:nvSpPr>
              <p:cNvPr id="306204" name="AutoShape 28"/>
              <p:cNvSpPr>
                <a:spLocks noChangeArrowheads="1"/>
              </p:cNvSpPr>
              <p:nvPr/>
            </p:nvSpPr>
            <p:spPr bwMode="auto">
              <a:xfrm>
                <a:off x="113" y="2069"/>
                <a:ext cx="1678" cy="182"/>
              </a:xfrm>
              <a:prstGeom prst="roundRect">
                <a:avLst>
                  <a:gd name="adj" fmla="val 16667"/>
                </a:avLst>
              </a:prstGeom>
              <a:solidFill>
                <a:srgbClr val="1262B7"/>
              </a:solidFill>
              <a:ln w="9525">
                <a:solidFill>
                  <a:srgbClr val="B2B2B2"/>
                </a:solidFill>
                <a:round/>
              </a:ln>
              <a:effectLst/>
            </p:spPr>
            <p:txBody>
              <a:bodyPr wrap="none" lIns="90000" tIns="46800" rIns="90000" bIns="46800" anchor="ctr"/>
              <a:lstStyle/>
              <a:p>
                <a:pPr algn="ctr"/>
                <a:r>
                  <a:rPr lang="zh-CN" altLang="en-US" sz="2000" dirty="0">
                    <a:solidFill>
                      <a:schemeClr val="bg1"/>
                    </a:solidFill>
                    <a:latin typeface="Arial" panose="020B0604020202020204" pitchFamily="34" charset="0"/>
                    <a:ea typeface="微软雅黑" panose="020B0503020204020204" charset="-122"/>
                    <a:sym typeface="Arial" panose="020B0604020202020204" pitchFamily="34" charset="0"/>
                  </a:rPr>
                  <a:t>按下急停</a:t>
                </a:r>
                <a:endParaRPr lang="zh-CN" altLang="en-US"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6205" name="AutoShape 29"/>
              <p:cNvSpPr>
                <a:spLocks noChangeArrowheads="1"/>
              </p:cNvSpPr>
              <p:nvPr/>
            </p:nvSpPr>
            <p:spPr bwMode="auto">
              <a:xfrm>
                <a:off x="386" y="2251"/>
                <a:ext cx="181" cy="181"/>
              </a:xfrm>
              <a:prstGeom prst="downArrow">
                <a:avLst>
                  <a:gd name="adj1" fmla="val 50000"/>
                  <a:gd name="adj2" fmla="val 25000"/>
                </a:avLst>
              </a:prstGeom>
              <a:solidFill>
                <a:srgbClr val="1262B7"/>
              </a:solidFill>
              <a:ln w="9525">
                <a:noFill/>
                <a:miter lim="800000"/>
              </a:ln>
              <a:effectLst/>
            </p:spPr>
            <p:txBody>
              <a:bodyPr wrap="none" lIns="90000" tIns="46800" rIns="90000" bIns="4680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206" name="AutoShape 30"/>
              <p:cNvSpPr>
                <a:spLocks noChangeArrowheads="1"/>
              </p:cNvSpPr>
              <p:nvPr/>
            </p:nvSpPr>
            <p:spPr bwMode="auto">
              <a:xfrm>
                <a:off x="1338" y="2251"/>
                <a:ext cx="181" cy="181"/>
              </a:xfrm>
              <a:prstGeom prst="downArrow">
                <a:avLst>
                  <a:gd name="adj1" fmla="val 50000"/>
                  <a:gd name="adj2" fmla="val 25000"/>
                </a:avLst>
              </a:prstGeom>
              <a:solidFill>
                <a:srgbClr val="1262B7"/>
              </a:solidFill>
              <a:ln w="9525">
                <a:noFill/>
                <a:miter lim="800000"/>
              </a:ln>
              <a:effectLst/>
            </p:spPr>
            <p:txBody>
              <a:bodyPr wrap="none" lIns="90000" tIns="46800" rIns="90000" bIns="4680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06207" name="Text Box 31"/>
            <p:cNvSpPr txBox="1">
              <a:spLocks noChangeArrowheads="1"/>
            </p:cNvSpPr>
            <p:nvPr/>
          </p:nvSpPr>
          <p:spPr bwMode="auto">
            <a:xfrm>
              <a:off x="158" y="3249"/>
              <a:ext cx="635" cy="164"/>
            </a:xfrm>
            <a:prstGeom prst="rect">
              <a:avLst/>
            </a:prstGeom>
            <a:noFill/>
            <a:ln w="9525">
              <a:noFill/>
              <a:miter lim="800000"/>
            </a:ln>
            <a:effectLst/>
          </p:spPr>
          <p:txBody>
            <a:bodyPr lIns="90000" tIns="46800" rIns="90000" bIns="46800">
              <a:spAutoFit/>
            </a:bodyPr>
            <a:lstStyle/>
            <a:p>
              <a:pPr>
                <a:spcBef>
                  <a:spcPct val="50000"/>
                </a:spcBef>
              </a:pPr>
              <a:r>
                <a:rPr lang="zh-CN" altLang="en-US" sz="1000">
                  <a:solidFill>
                    <a:srgbClr val="1262B7"/>
                  </a:solidFill>
                  <a:latin typeface="Arial" panose="020B0604020202020204" pitchFamily="34" charset="0"/>
                  <a:ea typeface="微软雅黑" panose="020B0503020204020204" charset="-122"/>
                  <a:sym typeface="Arial" panose="020B0604020202020204" pitchFamily="34" charset="0"/>
                </a:rPr>
                <a:t>断线</a:t>
              </a:r>
              <a:r>
                <a:rPr lang="en-US" altLang="zh-CN" sz="100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000">
                  <a:solidFill>
                    <a:srgbClr val="1262B7"/>
                  </a:solidFill>
                  <a:latin typeface="Arial" panose="020B0604020202020204" pitchFamily="34" charset="0"/>
                  <a:ea typeface="微软雅黑" panose="020B0503020204020204" charset="-122"/>
                  <a:sym typeface="Arial" panose="020B0604020202020204" pitchFamily="34" charset="0"/>
                </a:rPr>
                <a:t>触点故障</a:t>
              </a:r>
              <a:endParaRPr lang="zh-CN" altLang="en-US" sz="10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6208" name="Text Box 32"/>
            <p:cNvSpPr txBox="1">
              <a:spLocks noChangeArrowheads="1"/>
            </p:cNvSpPr>
            <p:nvPr/>
          </p:nvSpPr>
          <p:spPr bwMode="auto">
            <a:xfrm>
              <a:off x="1066" y="3249"/>
              <a:ext cx="635" cy="164"/>
            </a:xfrm>
            <a:prstGeom prst="rect">
              <a:avLst/>
            </a:prstGeom>
            <a:noFill/>
            <a:ln w="9525">
              <a:noFill/>
              <a:miter lim="800000"/>
            </a:ln>
            <a:effectLst/>
          </p:spPr>
          <p:txBody>
            <a:bodyPr lIns="90000" tIns="46800" rIns="90000" bIns="46800">
              <a:spAutoFit/>
            </a:bodyPr>
            <a:lstStyle/>
            <a:p>
              <a:pPr>
                <a:spcBef>
                  <a:spcPct val="50000"/>
                </a:spcBef>
              </a:pPr>
              <a:r>
                <a:rPr lang="zh-CN" altLang="en-US" sz="1000">
                  <a:solidFill>
                    <a:srgbClr val="1262B7"/>
                  </a:solidFill>
                  <a:latin typeface="Arial" panose="020B0604020202020204" pitchFamily="34" charset="0"/>
                  <a:ea typeface="微软雅黑" panose="020B0503020204020204" charset="-122"/>
                  <a:sym typeface="Arial" panose="020B0604020202020204" pitchFamily="34" charset="0"/>
                </a:rPr>
                <a:t>断线</a:t>
              </a:r>
              <a:r>
                <a:rPr lang="en-US" altLang="zh-CN" sz="100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000">
                  <a:solidFill>
                    <a:srgbClr val="1262B7"/>
                  </a:solidFill>
                  <a:latin typeface="Arial" panose="020B0604020202020204" pitchFamily="34" charset="0"/>
                  <a:ea typeface="微软雅黑" panose="020B0503020204020204" charset="-122"/>
                  <a:sym typeface="Arial" panose="020B0604020202020204" pitchFamily="34" charset="0"/>
                </a:rPr>
                <a:t>触点故障</a:t>
              </a:r>
              <a:endParaRPr lang="zh-CN" altLang="en-US" sz="10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6209" name="Text Box 33"/>
            <p:cNvSpPr txBox="1">
              <a:spLocks noChangeArrowheads="1"/>
            </p:cNvSpPr>
            <p:nvPr/>
          </p:nvSpPr>
          <p:spPr bwMode="auto">
            <a:xfrm>
              <a:off x="68" y="3566"/>
              <a:ext cx="817" cy="164"/>
            </a:xfrm>
            <a:prstGeom prst="rect">
              <a:avLst/>
            </a:prstGeom>
            <a:noFill/>
            <a:ln w="9525">
              <a:noFill/>
              <a:miter lim="800000"/>
            </a:ln>
            <a:effectLst/>
          </p:spPr>
          <p:txBody>
            <a:bodyPr lIns="90000" tIns="46800" rIns="90000" bIns="46800">
              <a:spAutoFit/>
            </a:bodyPr>
            <a:lstStyle/>
            <a:p>
              <a:pPr>
                <a:spcBef>
                  <a:spcPct val="50000"/>
                </a:spcBef>
              </a:pPr>
              <a:r>
                <a:rPr lang="zh-CN" altLang="en-US" sz="1000">
                  <a:solidFill>
                    <a:srgbClr val="1262B7"/>
                  </a:solidFill>
                  <a:latin typeface="Arial" panose="020B0604020202020204" pitchFamily="34" charset="0"/>
                  <a:ea typeface="微软雅黑" panose="020B0503020204020204" charset="-122"/>
                  <a:sym typeface="Arial" panose="020B0604020202020204" pitchFamily="34" charset="0"/>
                </a:rPr>
                <a:t>急停信号没有发出</a:t>
              </a:r>
              <a:endParaRPr lang="zh-CN" altLang="en-US" sz="10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6210" name="Text Box 34"/>
            <p:cNvSpPr txBox="1">
              <a:spLocks noChangeArrowheads="1"/>
            </p:cNvSpPr>
            <p:nvPr/>
          </p:nvSpPr>
          <p:spPr bwMode="auto">
            <a:xfrm>
              <a:off x="976" y="3566"/>
              <a:ext cx="861" cy="164"/>
            </a:xfrm>
            <a:prstGeom prst="rect">
              <a:avLst/>
            </a:prstGeom>
            <a:noFill/>
            <a:ln w="9525">
              <a:noFill/>
              <a:miter lim="800000"/>
            </a:ln>
            <a:effectLst/>
          </p:spPr>
          <p:txBody>
            <a:bodyPr lIns="90000" tIns="46800" rIns="90000" bIns="46800">
              <a:spAutoFit/>
            </a:bodyPr>
            <a:lstStyle/>
            <a:p>
              <a:pPr>
                <a:spcBef>
                  <a:spcPct val="50000"/>
                </a:spcBef>
              </a:pPr>
              <a:r>
                <a:rPr lang="zh-CN" altLang="en-US" sz="1000">
                  <a:solidFill>
                    <a:srgbClr val="1262B7"/>
                  </a:solidFill>
                  <a:latin typeface="Arial" panose="020B0604020202020204" pitchFamily="34" charset="0"/>
                  <a:ea typeface="微软雅黑" panose="020B0503020204020204" charset="-122"/>
                  <a:sym typeface="Arial" panose="020B0604020202020204" pitchFamily="34" charset="0"/>
                </a:rPr>
                <a:t>运行信号没有发出</a:t>
              </a:r>
              <a:endParaRPr lang="zh-CN" altLang="en-US" sz="10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6211" name="Rectangle 35"/>
            <p:cNvSpPr>
              <a:spLocks noChangeArrowheads="1"/>
            </p:cNvSpPr>
            <p:nvPr/>
          </p:nvSpPr>
          <p:spPr bwMode="auto">
            <a:xfrm>
              <a:off x="68" y="3838"/>
              <a:ext cx="908" cy="227"/>
            </a:xfrm>
            <a:prstGeom prst="rect">
              <a:avLst/>
            </a:prstGeom>
            <a:solidFill>
              <a:srgbClr val="1262B7"/>
            </a:solidFill>
            <a:ln w="9525">
              <a:noFill/>
              <a:miter lim="800000"/>
            </a:ln>
            <a:effectLst/>
          </p:spPr>
          <p:txBody>
            <a:bodyPr wrap="none" lIns="90000" tIns="46800" rIns="90000" bIns="46800" anchor="ctr"/>
            <a:lstStyle/>
            <a:p>
              <a:r>
                <a:rPr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Failure to danger</a:t>
              </a:r>
              <a:endParaRPr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6212" name="Rectangle 36"/>
            <p:cNvSpPr>
              <a:spLocks noChangeArrowheads="1"/>
            </p:cNvSpPr>
            <p:nvPr/>
          </p:nvSpPr>
          <p:spPr bwMode="auto">
            <a:xfrm>
              <a:off x="1066" y="3838"/>
              <a:ext cx="908" cy="227"/>
            </a:xfrm>
            <a:prstGeom prst="rect">
              <a:avLst/>
            </a:prstGeom>
            <a:solidFill>
              <a:srgbClr val="1262B7"/>
            </a:solidFill>
            <a:ln w="9525">
              <a:noFill/>
              <a:miter lim="800000"/>
            </a:ln>
            <a:effectLst/>
          </p:spPr>
          <p:txBody>
            <a:bodyPr wrap="none" lIns="90000" tIns="46800" rIns="90000" bIns="46800" anchor="ctr"/>
            <a:lstStyle/>
            <a:p>
              <a:r>
                <a:rPr lang="en-US" altLang="zh-CN" sz="1400">
                  <a:solidFill>
                    <a:schemeClr val="bg1"/>
                  </a:solidFill>
                  <a:latin typeface="Arial" panose="020B0604020202020204" pitchFamily="34" charset="0"/>
                  <a:ea typeface="微软雅黑" panose="020B0503020204020204" charset="-122"/>
                  <a:sym typeface="Arial" panose="020B0604020202020204" pitchFamily="34" charset="0"/>
                </a:rPr>
                <a:t>Failure to safety</a:t>
              </a:r>
              <a:endParaRPr lang="en-US" altLang="zh-CN" sz="14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6213" name="Line 37"/>
            <p:cNvSpPr>
              <a:spLocks noChangeShapeType="1"/>
            </p:cNvSpPr>
            <p:nvPr/>
          </p:nvSpPr>
          <p:spPr bwMode="auto">
            <a:xfrm>
              <a:off x="431" y="3385"/>
              <a:ext cx="0" cy="181"/>
            </a:xfrm>
            <a:prstGeom prst="line">
              <a:avLst/>
            </a:prstGeom>
            <a:noFill/>
            <a:ln w="9525">
              <a:solidFill>
                <a:srgbClr val="1262B7"/>
              </a:solidFill>
              <a:round/>
              <a:tailEnd type="triangle" w="med" len="med"/>
            </a:ln>
            <a:effectLst/>
          </p:spPr>
          <p:txBody>
            <a:bodyPr wrap="none" lIns="90000" tIns="46800" rIns="90000" bIns="4680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214" name="Line 38"/>
            <p:cNvSpPr>
              <a:spLocks noChangeShapeType="1"/>
            </p:cNvSpPr>
            <p:nvPr/>
          </p:nvSpPr>
          <p:spPr bwMode="auto">
            <a:xfrm>
              <a:off x="1383" y="3385"/>
              <a:ext cx="0" cy="181"/>
            </a:xfrm>
            <a:prstGeom prst="line">
              <a:avLst/>
            </a:prstGeom>
            <a:noFill/>
            <a:ln w="9525">
              <a:solidFill>
                <a:srgbClr val="1262B7"/>
              </a:solidFill>
              <a:round/>
              <a:tailEnd type="triangle" w="med" len="med"/>
            </a:ln>
            <a:effectLst/>
          </p:spPr>
          <p:txBody>
            <a:bodyPr wrap="none" lIns="90000" tIns="46800" rIns="90000" bIns="4680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06215" name="Text Box 39"/>
          <p:cNvSpPr txBox="1">
            <a:spLocks noChangeArrowheads="1"/>
          </p:cNvSpPr>
          <p:nvPr/>
        </p:nvSpPr>
        <p:spPr bwMode="auto">
          <a:xfrm>
            <a:off x="4595803" y="2071678"/>
            <a:ext cx="5832475" cy="1017844"/>
          </a:xfrm>
          <a:prstGeom prst="rect">
            <a:avLst/>
          </a:prstGeom>
          <a:noFill/>
          <a:ln w="9525">
            <a:noFill/>
            <a:miter lim="800000"/>
          </a:ln>
          <a:effectLst/>
        </p:spPr>
        <p:txBody>
          <a:bodyPr lIns="90000" tIns="46800" rIns="90000" bIns="46800">
            <a:spAutoFit/>
          </a:bodyPr>
          <a:lstStyle/>
          <a:p>
            <a:pPr algn="l">
              <a:spcBef>
                <a:spcPct val="50000"/>
              </a:spcBef>
            </a:pP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相关标准：</a:t>
            </a:r>
            <a:endPar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buFont typeface="Wingdings" panose="05000000000000000000" pitchFamily="2" charset="2"/>
              <a:buChar char="l"/>
            </a:pP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使用带直接断开机构的常闭触点，</a:t>
            </a:r>
            <a:r>
              <a:rPr lang="en-US" altLang="zh-CN" sz="1600" u="sng" dirty="0">
                <a:solidFill>
                  <a:srgbClr val="1262B7"/>
                </a:solidFill>
                <a:latin typeface="Arial" panose="020B0604020202020204" pitchFamily="34" charset="0"/>
                <a:ea typeface="微软雅黑" panose="020B0503020204020204" charset="-122"/>
                <a:sym typeface="Arial" panose="020B0604020202020204" pitchFamily="34" charset="0"/>
              </a:rPr>
              <a:t>IEC60947-5-5/-1</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   </a:t>
            </a:r>
            <a:endParaRPr lang="en-US" altLang="zh-CN" sz="2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6216" name="Text Box 40"/>
          <p:cNvSpPr txBox="1">
            <a:spLocks noChangeArrowheads="1"/>
          </p:cNvSpPr>
          <p:nvPr/>
        </p:nvSpPr>
        <p:spPr bwMode="auto">
          <a:xfrm>
            <a:off x="4727576" y="2809876"/>
            <a:ext cx="5832475" cy="3049169"/>
          </a:xfrm>
          <a:prstGeom prst="rect">
            <a:avLst/>
          </a:prstGeom>
          <a:noFill/>
          <a:ln w="9525">
            <a:noFill/>
            <a:miter lim="800000"/>
          </a:ln>
          <a:effectLst/>
        </p:spPr>
        <p:txBody>
          <a:bodyPr lIns="90000" tIns="46800" rIns="90000" bIns="46800">
            <a:spAutoFit/>
          </a:bodyPr>
          <a:lstStyle/>
          <a:p>
            <a:pPr algn="l">
              <a:spcBef>
                <a:spcPct val="50000"/>
              </a:spcBef>
            </a:pPr>
            <a:endPar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buFont typeface="Wingdings" panose="05000000000000000000" pitchFamily="2" charset="2"/>
              <a:buChar char="l"/>
            </a:pP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按钮为红色，背景为黄色，形状是掌型或蘑菇型  </a:t>
            </a:r>
            <a:endPar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pP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           IEC60947-5-5</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ISO13850</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IEC90204-1</a:t>
            </a:r>
            <a:endPar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buFont typeface="Wingdings" panose="05000000000000000000" pitchFamily="2" charset="2"/>
              <a:buChar char="l"/>
            </a:pP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操动头被按下后必须一直保持停止状态，只能用手动复</a:t>
            </a:r>
            <a:endPar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buFont typeface="Wingdings" panose="05000000000000000000" pitchFamily="2" charset="2"/>
              <a:buNone/>
            </a:pP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                     位</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IEC60947-5-5</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ISO13850</a:t>
            </a:r>
            <a:endPar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buFont typeface="Wingdings" panose="05000000000000000000" pitchFamily="2" charset="2"/>
              <a:buChar char="n"/>
            </a:pP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急停开关在机器的任何运行状态下均应有效，并且优先于其他  任何控制，</a:t>
            </a:r>
            <a:r>
              <a:rPr lang="en-US" altLang="zh-CN" sz="1600" u="sng" dirty="0">
                <a:solidFill>
                  <a:srgbClr val="1262B7"/>
                </a:solidFill>
                <a:latin typeface="Arial" panose="020B0604020202020204" pitchFamily="34" charset="0"/>
                <a:ea typeface="微软雅黑" panose="020B0503020204020204" charset="-122"/>
                <a:sym typeface="Arial" panose="020B0604020202020204" pitchFamily="34" charset="0"/>
              </a:rPr>
              <a:t>ISO13850</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zh-CN" sz="1600" u="sng" dirty="0">
                <a:solidFill>
                  <a:srgbClr val="1262B7"/>
                </a:solidFill>
                <a:latin typeface="Arial" panose="020B0604020202020204" pitchFamily="34" charset="0"/>
                <a:ea typeface="微软雅黑" panose="020B0503020204020204" charset="-122"/>
                <a:sym typeface="Arial" panose="020B0604020202020204" pitchFamily="34" charset="0"/>
              </a:rPr>
              <a:t>IEC60204-1</a:t>
            </a:r>
            <a:endParaRPr lang="en-US" altLang="zh-CN" sz="1600" u="sng"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buFont typeface="Wingdings" panose="05000000000000000000" pitchFamily="2" charset="2"/>
              <a:buChar char="n"/>
            </a:pP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开关的安装位置应在操作控制台或工位附近，紧急情况能够立即操动开关</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ISO12100</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ISO13850</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zh-CN" sz="1600" dirty="0">
                <a:solidFill>
                  <a:srgbClr val="1262B7"/>
                </a:solidFill>
                <a:latin typeface="Arial" panose="020B0604020202020204" pitchFamily="34" charset="0"/>
                <a:ea typeface="微软雅黑" panose="020B0503020204020204" charset="-122"/>
                <a:sym typeface="Arial" panose="020B0604020202020204" pitchFamily="34" charset="0"/>
              </a:rPr>
              <a:t>IEC60204-1         </a:t>
            </a:r>
            <a:endParaRPr lang="en-US" altLang="zh-CN" sz="2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42" name="Rectangle 2"/>
          <p:cNvSpPr txBox="1">
            <a:spLocks noChangeArrowheads="1"/>
          </p:cNvSpPr>
          <p:nvPr/>
        </p:nvSpPr>
        <p:spPr bwMode="auto">
          <a:xfrm>
            <a:off x="3238480" y="571480"/>
            <a:ext cx="6215106" cy="571504"/>
          </a:xfrm>
          <a:prstGeom prst="rect">
            <a:avLst/>
          </a:prstGeo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lstStyle/>
          <a:p>
            <a:pPr eaLnBrk="0" fontAlgn="base" hangingPunct="0">
              <a:lnSpc>
                <a:spcPct val="95000"/>
              </a:lnSpc>
              <a:spcBef>
                <a:spcPct val="0"/>
              </a:spcBef>
              <a:spcAft>
                <a:spcPct val="0"/>
              </a:spcAft>
              <a:defRPr/>
            </a:pPr>
            <a:r>
              <a:rPr lang="zh-CN" altLang="en-US" sz="28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机械安全防护罩和装置的选材和选型</a:t>
            </a:r>
            <a:endParaRPr lang="zh-CN" altLang="en-US" sz="28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06216"/>
                                        </p:tgtEl>
                                        <p:attrNameLst>
                                          <p:attrName>style.visibility</p:attrName>
                                        </p:attrNameLst>
                                      </p:cBhvr>
                                      <p:to>
                                        <p:strVal val="visible"/>
                                      </p:to>
                                    </p:set>
                                    <p:anim calcmode="lin" valueType="num">
                                      <p:cBhvr additive="base">
                                        <p:cTn id="12" dur="500" fill="hold"/>
                                        <p:tgtEl>
                                          <p:spTgt spid="306216"/>
                                        </p:tgtEl>
                                        <p:attrNameLst>
                                          <p:attrName>ppt_x</p:attrName>
                                        </p:attrNameLst>
                                      </p:cBhvr>
                                      <p:tavLst>
                                        <p:tav tm="0">
                                          <p:val>
                                            <p:strVal val="1+#ppt_w/2"/>
                                          </p:val>
                                        </p:tav>
                                        <p:tav tm="100000">
                                          <p:val>
                                            <p:strVal val="#ppt_x"/>
                                          </p:val>
                                        </p:tav>
                                      </p:tavLst>
                                    </p:anim>
                                    <p:anim calcmode="lin" valueType="num">
                                      <p:cBhvr additive="base">
                                        <p:cTn id="13" dur="500" fill="hold"/>
                                        <p:tgtEl>
                                          <p:spTgt spid="306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1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2514600" y="2374901"/>
            <a:ext cx="2159000" cy="2352675"/>
            <a:chOff x="624" y="1496"/>
            <a:chExt cx="1360" cy="1482"/>
          </a:xfrm>
        </p:grpSpPr>
        <p:sp>
          <p:nvSpPr>
            <p:cNvPr id="307203" name="Oval 3"/>
            <p:cNvSpPr>
              <a:spLocks noChangeArrowheads="1"/>
            </p:cNvSpPr>
            <p:nvPr/>
          </p:nvSpPr>
          <p:spPr bwMode="auto">
            <a:xfrm>
              <a:off x="624" y="1496"/>
              <a:ext cx="1360" cy="1360"/>
            </a:xfrm>
            <a:prstGeom prst="ellipse">
              <a:avLst/>
            </a:prstGeom>
            <a:solidFill>
              <a:srgbClr val="FFFF00"/>
            </a:solidFill>
            <a:ln w="38100">
              <a:noFill/>
              <a:round/>
            </a:ln>
            <a:effectLst/>
          </p:spPr>
          <p:txBody>
            <a:bodyPr lIns="0" tIns="0" rIns="0" bIns="0"/>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04" name="Freeform 4"/>
            <p:cNvSpPr/>
            <p:nvPr/>
          </p:nvSpPr>
          <p:spPr bwMode="auto">
            <a:xfrm>
              <a:off x="624" y="2525"/>
              <a:ext cx="907" cy="453"/>
            </a:xfrm>
            <a:custGeom>
              <a:avLst/>
              <a:gdLst/>
              <a:ahLst/>
              <a:cxnLst>
                <a:cxn ang="0">
                  <a:pos x="0" y="0"/>
                </a:cxn>
                <a:cxn ang="0">
                  <a:pos x="20" y="78"/>
                </a:cxn>
                <a:cxn ang="0">
                  <a:pos x="51" y="150"/>
                </a:cxn>
                <a:cxn ang="0">
                  <a:pos x="91" y="216"/>
                </a:cxn>
                <a:cxn ang="0">
                  <a:pos x="140" y="277"/>
                </a:cxn>
                <a:cxn ang="0">
                  <a:pos x="197" y="333"/>
                </a:cxn>
                <a:cxn ang="0">
                  <a:pos x="261" y="380"/>
                </a:cxn>
                <a:cxn ang="0">
                  <a:pos x="330" y="422"/>
                </a:cxn>
                <a:cxn ang="0">
                  <a:pos x="406" y="456"/>
                </a:cxn>
                <a:cxn ang="0">
                  <a:pos x="484" y="483"/>
                </a:cxn>
                <a:cxn ang="0">
                  <a:pos x="567" y="503"/>
                </a:cxn>
                <a:cxn ang="0">
                  <a:pos x="652" y="514"/>
                </a:cxn>
                <a:cxn ang="0">
                  <a:pos x="739" y="516"/>
                </a:cxn>
                <a:cxn ang="0">
                  <a:pos x="826" y="510"/>
                </a:cxn>
                <a:cxn ang="0">
                  <a:pos x="913" y="494"/>
                </a:cxn>
                <a:cxn ang="0">
                  <a:pos x="999" y="469"/>
                </a:cxn>
                <a:cxn ang="0">
                  <a:pos x="1084" y="433"/>
                </a:cxn>
              </a:cxnLst>
              <a:rect l="0" t="0" r="r" b="b"/>
              <a:pathLst>
                <a:path w="1085" h="517">
                  <a:moveTo>
                    <a:pt x="0" y="0"/>
                  </a:moveTo>
                  <a:lnTo>
                    <a:pt x="20" y="78"/>
                  </a:lnTo>
                  <a:lnTo>
                    <a:pt x="51" y="150"/>
                  </a:lnTo>
                  <a:lnTo>
                    <a:pt x="91" y="216"/>
                  </a:lnTo>
                  <a:lnTo>
                    <a:pt x="140" y="277"/>
                  </a:lnTo>
                  <a:lnTo>
                    <a:pt x="197" y="333"/>
                  </a:lnTo>
                  <a:lnTo>
                    <a:pt x="261" y="380"/>
                  </a:lnTo>
                  <a:lnTo>
                    <a:pt x="330" y="422"/>
                  </a:lnTo>
                  <a:lnTo>
                    <a:pt x="406" y="456"/>
                  </a:lnTo>
                  <a:lnTo>
                    <a:pt x="484" y="483"/>
                  </a:lnTo>
                  <a:lnTo>
                    <a:pt x="567" y="503"/>
                  </a:lnTo>
                  <a:lnTo>
                    <a:pt x="652" y="514"/>
                  </a:lnTo>
                  <a:lnTo>
                    <a:pt x="739" y="516"/>
                  </a:lnTo>
                  <a:lnTo>
                    <a:pt x="826" y="510"/>
                  </a:lnTo>
                  <a:lnTo>
                    <a:pt x="913" y="494"/>
                  </a:lnTo>
                  <a:lnTo>
                    <a:pt x="999" y="469"/>
                  </a:lnTo>
                  <a:lnTo>
                    <a:pt x="1084" y="433"/>
                  </a:lnTo>
                </a:path>
              </a:pathLst>
            </a:custGeom>
            <a:noFill/>
            <a:ln w="50800" cap="flat" cmpd="sng">
              <a:solidFill>
                <a:srgbClr val="1262B7"/>
              </a:solidFill>
              <a:prstDash val="solid"/>
              <a:round/>
              <a:headEnd type="triangle" w="med" len="med"/>
              <a:tailEnd type="non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05" name="Oval 5"/>
            <p:cNvSpPr>
              <a:spLocks noChangeArrowheads="1"/>
            </p:cNvSpPr>
            <p:nvPr/>
          </p:nvSpPr>
          <p:spPr bwMode="auto">
            <a:xfrm>
              <a:off x="906" y="1774"/>
              <a:ext cx="793" cy="793"/>
            </a:xfrm>
            <a:prstGeom prst="ellipse">
              <a:avLst/>
            </a:prstGeom>
            <a:solidFill>
              <a:srgbClr val="FF0000"/>
            </a:solidFill>
            <a:ln w="38100">
              <a:solidFill>
                <a:srgbClr val="000000"/>
              </a:solidFill>
              <a:round/>
            </a:ln>
            <a:effectLst/>
          </p:spPr>
          <p:txBody>
            <a:bodyPr lIns="0" tIns="0" rIns="0" bIns="0"/>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06" name="AutoShape 6"/>
            <p:cNvSpPr>
              <a:spLocks noChangeArrowheads="1"/>
            </p:cNvSpPr>
            <p:nvPr/>
          </p:nvSpPr>
          <p:spPr bwMode="auto">
            <a:xfrm rot="14400000">
              <a:off x="1016" y="1872"/>
              <a:ext cx="589" cy="589"/>
            </a:xfrm>
            <a:custGeom>
              <a:avLst/>
              <a:gdLst>
                <a:gd name="G0" fmla="+- 10907246 0 0"/>
                <a:gd name="G1" fmla="+- 6083858 0 0"/>
                <a:gd name="G2" fmla="+- 10907246 0 6083858"/>
                <a:gd name="G3" fmla="+- 10800 0 0"/>
                <a:gd name="G4" fmla="+- 0 0 10907246"/>
                <a:gd name="T0" fmla="*/ 360 256 1"/>
                <a:gd name="T1" fmla="*/ 0 256 1"/>
                <a:gd name="G5" fmla="+- G2 T0 T1"/>
                <a:gd name="G6" fmla="?: G2 G2 G5"/>
                <a:gd name="G7" fmla="+- 0 0 G6"/>
                <a:gd name="G8" fmla="+- 8529 0 0"/>
                <a:gd name="G9" fmla="+- 0 0 6083858"/>
                <a:gd name="G10" fmla="+- 8529 0 2700"/>
                <a:gd name="G11" fmla="cos G10 10907246"/>
                <a:gd name="G12" fmla="sin G10 10907246"/>
                <a:gd name="G13" fmla="cos 13500 10907246"/>
                <a:gd name="G14" fmla="sin 13500 10907246"/>
                <a:gd name="G15" fmla="+- G11 10800 0"/>
                <a:gd name="G16" fmla="+- G12 10800 0"/>
                <a:gd name="G17" fmla="+- G13 10800 0"/>
                <a:gd name="G18" fmla="+- G14 10800 0"/>
                <a:gd name="G19" fmla="*/ 8529 1 2"/>
                <a:gd name="G20" fmla="+- G19 5400 0"/>
                <a:gd name="G21" fmla="cos G20 10907246"/>
                <a:gd name="G22" fmla="sin G20 10907246"/>
                <a:gd name="G23" fmla="+- G21 10800 0"/>
                <a:gd name="G24" fmla="+- G12 G23 G22"/>
                <a:gd name="G25" fmla="+- G22 G23 G11"/>
                <a:gd name="G26" fmla="cos 10800 10907246"/>
                <a:gd name="G27" fmla="sin 10800 10907246"/>
                <a:gd name="G28" fmla="cos 8529 10907246"/>
                <a:gd name="G29" fmla="sin 8529 10907246"/>
                <a:gd name="G30" fmla="+- G26 10800 0"/>
                <a:gd name="G31" fmla="+- G27 10800 0"/>
                <a:gd name="G32" fmla="+- G28 10800 0"/>
                <a:gd name="G33" fmla="+- G29 10800 0"/>
                <a:gd name="G34" fmla="+- G19 5400 0"/>
                <a:gd name="G35" fmla="cos G34 6083858"/>
                <a:gd name="G36" fmla="sin G34 6083858"/>
                <a:gd name="G37" fmla="+/ 6083858 10907246 2"/>
                <a:gd name="T2" fmla="*/ 180 256 1"/>
                <a:gd name="T3" fmla="*/ 0 256 1"/>
                <a:gd name="G38" fmla="+- G37 T2 T3"/>
                <a:gd name="G39" fmla="?: G2 G37 G38"/>
                <a:gd name="G40" fmla="cos 10800 G39"/>
                <a:gd name="G41" fmla="sin 10800 G39"/>
                <a:gd name="G42" fmla="cos 8529 G39"/>
                <a:gd name="G43" fmla="sin 8529 G39"/>
                <a:gd name="G44" fmla="+- G40 10800 0"/>
                <a:gd name="G45" fmla="+- G41 10800 0"/>
                <a:gd name="G46" fmla="+- G42 10800 0"/>
                <a:gd name="G47" fmla="+- G43 10800 0"/>
                <a:gd name="G48" fmla="+- G35 10800 0"/>
                <a:gd name="G49" fmla="+- G36 10800 0"/>
                <a:gd name="T4" fmla="*/ 3911 w 21600"/>
                <a:gd name="T5" fmla="*/ 19117 h 21600"/>
                <a:gd name="T6" fmla="*/ 10322 w 21600"/>
                <a:gd name="T7" fmla="*/ 20453 h 21600"/>
                <a:gd name="T8" fmla="*/ 5359 w 21600"/>
                <a:gd name="T9" fmla="*/ 17368 h 21600"/>
                <a:gd name="T10" fmla="*/ -2324 w 21600"/>
                <a:gd name="T11" fmla="*/ 13967 h 21600"/>
                <a:gd name="T12" fmla="*/ 504 w 21600"/>
                <a:gd name="T13" fmla="*/ 9338 h 21600"/>
                <a:gd name="T14" fmla="*/ 5133 w 21600"/>
                <a:gd name="T15" fmla="*/ 1216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509" y="12800"/>
                  </a:moveTo>
                  <a:cubicBezTo>
                    <a:pt x="3396" y="16478"/>
                    <a:pt x="6600" y="19131"/>
                    <a:pt x="10378" y="19318"/>
                  </a:cubicBezTo>
                  <a:lnTo>
                    <a:pt x="10266" y="21586"/>
                  </a:lnTo>
                  <a:cubicBezTo>
                    <a:pt x="5482" y="21350"/>
                    <a:pt x="1425" y="17990"/>
                    <a:pt x="301" y="13333"/>
                  </a:cubicBezTo>
                  <a:lnTo>
                    <a:pt x="-2324" y="13967"/>
                  </a:lnTo>
                  <a:lnTo>
                    <a:pt x="504" y="9338"/>
                  </a:lnTo>
                  <a:lnTo>
                    <a:pt x="5133" y="12167"/>
                  </a:lnTo>
                  <a:lnTo>
                    <a:pt x="2509" y="12800"/>
                  </a:lnTo>
                  <a:close/>
                </a:path>
              </a:pathLst>
            </a:custGeom>
            <a:solidFill>
              <a:schemeClr val="bg1"/>
            </a:solidFill>
            <a:ln w="38100">
              <a:no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07" name="AutoShape 7"/>
            <p:cNvSpPr>
              <a:spLocks noChangeArrowheads="1"/>
            </p:cNvSpPr>
            <p:nvPr/>
          </p:nvSpPr>
          <p:spPr bwMode="auto">
            <a:xfrm rot="7200000">
              <a:off x="1008" y="1872"/>
              <a:ext cx="589" cy="589"/>
            </a:xfrm>
            <a:custGeom>
              <a:avLst/>
              <a:gdLst>
                <a:gd name="G0" fmla="+- 10907246 0 0"/>
                <a:gd name="G1" fmla="+- 6122415 0 0"/>
                <a:gd name="G2" fmla="+- 10907246 0 6122415"/>
                <a:gd name="G3" fmla="+- 10800 0 0"/>
                <a:gd name="G4" fmla="+- 0 0 10907246"/>
                <a:gd name="T0" fmla="*/ 360 256 1"/>
                <a:gd name="T1" fmla="*/ 0 256 1"/>
                <a:gd name="G5" fmla="+- G2 T0 T1"/>
                <a:gd name="G6" fmla="?: G2 G2 G5"/>
                <a:gd name="G7" fmla="+- 0 0 G6"/>
                <a:gd name="G8" fmla="+- 8529 0 0"/>
                <a:gd name="G9" fmla="+- 0 0 6122415"/>
                <a:gd name="G10" fmla="+- 8529 0 2700"/>
                <a:gd name="G11" fmla="cos G10 10907246"/>
                <a:gd name="G12" fmla="sin G10 10907246"/>
                <a:gd name="G13" fmla="cos 13500 10907246"/>
                <a:gd name="G14" fmla="sin 13500 10907246"/>
                <a:gd name="G15" fmla="+- G11 10800 0"/>
                <a:gd name="G16" fmla="+- G12 10800 0"/>
                <a:gd name="G17" fmla="+- G13 10800 0"/>
                <a:gd name="G18" fmla="+- G14 10800 0"/>
                <a:gd name="G19" fmla="*/ 8529 1 2"/>
                <a:gd name="G20" fmla="+- G19 5400 0"/>
                <a:gd name="G21" fmla="cos G20 10907246"/>
                <a:gd name="G22" fmla="sin G20 10907246"/>
                <a:gd name="G23" fmla="+- G21 10800 0"/>
                <a:gd name="G24" fmla="+- G12 G23 G22"/>
                <a:gd name="G25" fmla="+- G22 G23 G11"/>
                <a:gd name="G26" fmla="cos 10800 10907246"/>
                <a:gd name="G27" fmla="sin 10800 10907246"/>
                <a:gd name="G28" fmla="cos 8529 10907246"/>
                <a:gd name="G29" fmla="sin 8529 10907246"/>
                <a:gd name="G30" fmla="+- G26 10800 0"/>
                <a:gd name="G31" fmla="+- G27 10800 0"/>
                <a:gd name="G32" fmla="+- G28 10800 0"/>
                <a:gd name="G33" fmla="+- G29 10800 0"/>
                <a:gd name="G34" fmla="+- G19 5400 0"/>
                <a:gd name="G35" fmla="cos G34 6122415"/>
                <a:gd name="G36" fmla="sin G34 6122415"/>
                <a:gd name="G37" fmla="+/ 6122415 10907246 2"/>
                <a:gd name="T2" fmla="*/ 180 256 1"/>
                <a:gd name="T3" fmla="*/ 0 256 1"/>
                <a:gd name="G38" fmla="+- G37 T2 T3"/>
                <a:gd name="G39" fmla="?: G2 G37 G38"/>
                <a:gd name="G40" fmla="cos 10800 G39"/>
                <a:gd name="G41" fmla="sin 10800 G39"/>
                <a:gd name="G42" fmla="cos 8529 G39"/>
                <a:gd name="G43" fmla="sin 8529 G39"/>
                <a:gd name="G44" fmla="+- G40 10800 0"/>
                <a:gd name="G45" fmla="+- G41 10800 0"/>
                <a:gd name="G46" fmla="+- G42 10800 0"/>
                <a:gd name="G47" fmla="+- G43 10800 0"/>
                <a:gd name="G48" fmla="+- G35 10800 0"/>
                <a:gd name="G49" fmla="+- G36 10800 0"/>
                <a:gd name="T4" fmla="*/ 3868 w 21600"/>
                <a:gd name="T5" fmla="*/ 19082 h 21600"/>
                <a:gd name="T6" fmla="*/ 10223 w 21600"/>
                <a:gd name="T7" fmla="*/ 20447 h 21600"/>
                <a:gd name="T8" fmla="*/ 5326 w 21600"/>
                <a:gd name="T9" fmla="*/ 17340 h 21600"/>
                <a:gd name="T10" fmla="*/ -2324 w 21600"/>
                <a:gd name="T11" fmla="*/ 13967 h 21600"/>
                <a:gd name="T12" fmla="*/ 504 w 21600"/>
                <a:gd name="T13" fmla="*/ 9338 h 21600"/>
                <a:gd name="T14" fmla="*/ 5133 w 21600"/>
                <a:gd name="T15" fmla="*/ 1216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509" y="12800"/>
                  </a:moveTo>
                  <a:cubicBezTo>
                    <a:pt x="3388" y="16446"/>
                    <a:pt x="6547" y="19090"/>
                    <a:pt x="10291" y="19313"/>
                  </a:cubicBezTo>
                  <a:lnTo>
                    <a:pt x="10155" y="21580"/>
                  </a:lnTo>
                  <a:cubicBezTo>
                    <a:pt x="5414" y="21297"/>
                    <a:pt x="1415" y="17950"/>
                    <a:pt x="301" y="13333"/>
                  </a:cubicBezTo>
                  <a:lnTo>
                    <a:pt x="-2324" y="13967"/>
                  </a:lnTo>
                  <a:lnTo>
                    <a:pt x="504" y="9338"/>
                  </a:lnTo>
                  <a:lnTo>
                    <a:pt x="5133" y="12167"/>
                  </a:lnTo>
                  <a:lnTo>
                    <a:pt x="2509" y="12800"/>
                  </a:lnTo>
                  <a:close/>
                </a:path>
              </a:pathLst>
            </a:custGeom>
            <a:solidFill>
              <a:schemeClr val="bg1"/>
            </a:solidFill>
            <a:ln w="38100">
              <a:no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08" name="AutoShape 8"/>
            <p:cNvSpPr>
              <a:spLocks noChangeArrowheads="1"/>
            </p:cNvSpPr>
            <p:nvPr/>
          </p:nvSpPr>
          <p:spPr bwMode="auto">
            <a:xfrm>
              <a:off x="1016" y="1872"/>
              <a:ext cx="589" cy="589"/>
            </a:xfrm>
            <a:custGeom>
              <a:avLst/>
              <a:gdLst>
                <a:gd name="G0" fmla="+- 10907246 0 0"/>
                <a:gd name="G1" fmla="+- 6542762 0 0"/>
                <a:gd name="G2" fmla="+- 10907246 0 6542762"/>
                <a:gd name="G3" fmla="+- 10800 0 0"/>
                <a:gd name="G4" fmla="+- 0 0 10907246"/>
                <a:gd name="T0" fmla="*/ 360 256 1"/>
                <a:gd name="T1" fmla="*/ 0 256 1"/>
                <a:gd name="G5" fmla="+- G2 T0 T1"/>
                <a:gd name="G6" fmla="?: G2 G2 G5"/>
                <a:gd name="G7" fmla="+- 0 0 G6"/>
                <a:gd name="G8" fmla="+- 8529 0 0"/>
                <a:gd name="G9" fmla="+- 0 0 6542762"/>
                <a:gd name="G10" fmla="+- 8529 0 2700"/>
                <a:gd name="G11" fmla="cos G10 10907246"/>
                <a:gd name="G12" fmla="sin G10 10907246"/>
                <a:gd name="G13" fmla="cos 13500 10907246"/>
                <a:gd name="G14" fmla="sin 13500 10907246"/>
                <a:gd name="G15" fmla="+- G11 10800 0"/>
                <a:gd name="G16" fmla="+- G12 10800 0"/>
                <a:gd name="G17" fmla="+- G13 10800 0"/>
                <a:gd name="G18" fmla="+- G14 10800 0"/>
                <a:gd name="G19" fmla="*/ 8529 1 2"/>
                <a:gd name="G20" fmla="+- G19 5400 0"/>
                <a:gd name="G21" fmla="cos G20 10907246"/>
                <a:gd name="G22" fmla="sin G20 10907246"/>
                <a:gd name="G23" fmla="+- G21 10800 0"/>
                <a:gd name="G24" fmla="+- G12 G23 G22"/>
                <a:gd name="G25" fmla="+- G22 G23 G11"/>
                <a:gd name="G26" fmla="cos 10800 10907246"/>
                <a:gd name="G27" fmla="sin 10800 10907246"/>
                <a:gd name="G28" fmla="cos 8529 10907246"/>
                <a:gd name="G29" fmla="sin 8529 10907246"/>
                <a:gd name="G30" fmla="+- G26 10800 0"/>
                <a:gd name="G31" fmla="+- G27 10800 0"/>
                <a:gd name="G32" fmla="+- G28 10800 0"/>
                <a:gd name="G33" fmla="+- G29 10800 0"/>
                <a:gd name="G34" fmla="+- G19 5400 0"/>
                <a:gd name="G35" fmla="cos G34 6542762"/>
                <a:gd name="G36" fmla="sin G34 6542762"/>
                <a:gd name="G37" fmla="+/ 6542762 10907246 2"/>
                <a:gd name="T2" fmla="*/ 180 256 1"/>
                <a:gd name="T3" fmla="*/ 0 256 1"/>
                <a:gd name="G38" fmla="+- G37 T2 T3"/>
                <a:gd name="G39" fmla="?: G2 G37 G38"/>
                <a:gd name="G40" fmla="cos 10800 G39"/>
                <a:gd name="G41" fmla="sin 10800 G39"/>
                <a:gd name="G42" fmla="cos 8529 G39"/>
                <a:gd name="G43" fmla="sin 8529 G39"/>
                <a:gd name="G44" fmla="+- G40 10800 0"/>
                <a:gd name="G45" fmla="+- G41 10800 0"/>
                <a:gd name="G46" fmla="+- G42 10800 0"/>
                <a:gd name="G47" fmla="+- G43 10800 0"/>
                <a:gd name="G48" fmla="+- G35 10800 0"/>
                <a:gd name="G49" fmla="+- G36 10800 0"/>
                <a:gd name="T4" fmla="*/ 3416 w 21600"/>
                <a:gd name="T5" fmla="*/ 18681 h 21600"/>
                <a:gd name="T6" fmla="*/ 9149 w 21600"/>
                <a:gd name="T7" fmla="*/ 20322 h 21600"/>
                <a:gd name="T8" fmla="*/ 4968 w 21600"/>
                <a:gd name="T9" fmla="*/ 17024 h 21600"/>
                <a:gd name="T10" fmla="*/ -2324 w 21600"/>
                <a:gd name="T11" fmla="*/ 13967 h 21600"/>
                <a:gd name="T12" fmla="*/ 504 w 21600"/>
                <a:gd name="T13" fmla="*/ 9338 h 21600"/>
                <a:gd name="T14" fmla="*/ 5133 w 21600"/>
                <a:gd name="T15" fmla="*/ 1216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509" y="12800"/>
                  </a:moveTo>
                  <a:cubicBezTo>
                    <a:pt x="3306" y="16106"/>
                    <a:pt x="5992" y="18622"/>
                    <a:pt x="9343" y="19203"/>
                  </a:cubicBezTo>
                  <a:lnTo>
                    <a:pt x="8955" y="21441"/>
                  </a:lnTo>
                  <a:cubicBezTo>
                    <a:pt x="4712" y="20705"/>
                    <a:pt x="1311" y="17519"/>
                    <a:pt x="301" y="13333"/>
                  </a:cubicBezTo>
                  <a:lnTo>
                    <a:pt x="-2324" y="13967"/>
                  </a:lnTo>
                  <a:lnTo>
                    <a:pt x="504" y="9338"/>
                  </a:lnTo>
                  <a:lnTo>
                    <a:pt x="5133" y="12167"/>
                  </a:lnTo>
                  <a:lnTo>
                    <a:pt x="2509" y="12800"/>
                  </a:lnTo>
                  <a:close/>
                </a:path>
              </a:pathLst>
            </a:custGeom>
            <a:solidFill>
              <a:schemeClr val="bg1"/>
            </a:solidFill>
            <a:ln w="38100">
              <a:no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09" name="WordArt 9"/>
            <p:cNvSpPr>
              <a:spLocks noChangeArrowheads="1" noChangeShapeType="1" noTextEdit="1"/>
            </p:cNvSpPr>
            <p:nvPr/>
          </p:nvSpPr>
          <p:spPr bwMode="auto">
            <a:xfrm>
              <a:off x="864" y="1651"/>
              <a:ext cx="864" cy="521"/>
            </a:xfrm>
            <a:prstGeom prst="rect">
              <a:avLst/>
            </a:prstGeom>
          </p:spPr>
          <p:txBody>
            <a:bodyPr spcFirstLastPara="1" wrap="none" fromWordArt="1">
              <a:prstTxWarp prst="textArchUp">
                <a:avLst>
                  <a:gd name="adj" fmla="val 10800000"/>
                </a:avLst>
              </a:prstTxWarp>
            </a:bodyPr>
            <a:lstStyle/>
            <a:p>
              <a:r>
                <a:rPr lang="en-US" altLang="zh-CN" sz="2400" kern="10" dirty="0">
                  <a:ln w="9525">
                    <a:solidFill>
                      <a:srgbClr val="000000"/>
                    </a:solidFill>
                    <a:miter lim="800000"/>
                  </a:ln>
                  <a:solidFill>
                    <a:srgbClr val="1262B7"/>
                  </a:solidFill>
                  <a:latin typeface="Arial" panose="020B0604020202020204" pitchFamily="34" charset="0"/>
                  <a:ea typeface="微软雅黑" panose="020B0503020204020204" charset="-122"/>
                  <a:sym typeface="Arial" panose="020B0604020202020204" pitchFamily="34" charset="0"/>
                </a:rPr>
                <a:t>EMERGENCY</a:t>
              </a:r>
              <a:endParaRPr lang="zh-CN" altLang="en-US" sz="2400" kern="10" dirty="0">
                <a:ln w="9525">
                  <a:solidFill>
                    <a:srgbClr val="000000"/>
                  </a:solidFill>
                  <a:miter lim="800000"/>
                </a:ln>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7210" name="WordArt 10"/>
            <p:cNvSpPr>
              <a:spLocks noChangeArrowheads="1" noChangeShapeType="1" noTextEdit="1"/>
            </p:cNvSpPr>
            <p:nvPr/>
          </p:nvSpPr>
          <p:spPr bwMode="auto">
            <a:xfrm>
              <a:off x="1058" y="2510"/>
              <a:ext cx="486" cy="198"/>
            </a:xfrm>
            <a:prstGeom prst="rect">
              <a:avLst/>
            </a:prstGeom>
          </p:spPr>
          <p:txBody>
            <a:bodyPr spcFirstLastPara="1" wrap="none" fromWordArt="1">
              <a:prstTxWarp prst="textArchDown">
                <a:avLst>
                  <a:gd name="adj" fmla="val 0"/>
                </a:avLst>
              </a:prstTxWarp>
            </a:bodyPr>
            <a:lstStyle/>
            <a:p>
              <a:r>
                <a:rPr lang="en-US" altLang="zh-CN" sz="2400" kern="10">
                  <a:ln w="9525">
                    <a:solidFill>
                      <a:srgbClr val="000000"/>
                    </a:solidFill>
                    <a:miter lim="800000"/>
                  </a:ln>
                  <a:solidFill>
                    <a:srgbClr val="000000"/>
                  </a:solidFill>
                  <a:latin typeface="Arial" panose="020B0604020202020204" pitchFamily="34" charset="0"/>
                  <a:ea typeface="微软雅黑" panose="020B0503020204020204" charset="-122"/>
                  <a:sym typeface="Arial" panose="020B0604020202020204" pitchFamily="34" charset="0"/>
                </a:rPr>
                <a:t>STOP</a:t>
              </a:r>
              <a:endParaRPr lang="zh-CN" altLang="en-US" sz="2400" kern="10">
                <a:ln w="9525">
                  <a:solidFill>
                    <a:srgbClr val="000000"/>
                  </a:solidFill>
                  <a:miter lim="800000"/>
                </a:ln>
                <a:solidFill>
                  <a:srgbClr val="000000"/>
                </a:solidFill>
                <a:latin typeface="Arial" panose="020B0604020202020204" pitchFamily="34" charset="0"/>
                <a:ea typeface="微软雅黑" panose="020B0503020204020204" charset="-122"/>
                <a:sym typeface="Arial" panose="020B0604020202020204" pitchFamily="34" charset="0"/>
              </a:endParaRPr>
            </a:p>
          </p:txBody>
        </p:sp>
      </p:grpSp>
      <p:sp>
        <p:nvSpPr>
          <p:cNvPr id="307211" name="Text Box 11"/>
          <p:cNvSpPr txBox="1">
            <a:spLocks noChangeArrowheads="1"/>
          </p:cNvSpPr>
          <p:nvPr/>
        </p:nvSpPr>
        <p:spPr bwMode="auto">
          <a:xfrm>
            <a:off x="8751888" y="1447801"/>
            <a:ext cx="1687512" cy="549275"/>
          </a:xfrm>
          <a:prstGeom prst="rect">
            <a:avLst/>
          </a:prstGeom>
          <a:noFill/>
          <a:ln w="9525">
            <a:noFill/>
            <a:miter lim="800000"/>
          </a:ln>
          <a:effectLst/>
        </p:spPr>
        <p:txBody>
          <a:bodyPr lIns="0" tIns="0" rIns="0" bIns="0">
            <a:spAutoFit/>
          </a:bodyPr>
          <a:lstStyle/>
          <a:p>
            <a:pPr defTabSz="401955">
              <a:buClr>
                <a:srgbClr val="808080"/>
              </a:buClr>
              <a:buSzPct val="90000"/>
            </a:pP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保持停止状态</a:t>
            </a:r>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a:p>
            <a:pPr defTabSz="401955">
              <a:buClr>
                <a:srgbClr val="808080"/>
              </a:buClr>
              <a:buSzPct val="90000"/>
            </a:pP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所需的结构</a:t>
            </a:r>
            <a:endParaRPr lang="ja-JP"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7212" name="Freeform 12"/>
          <p:cNvSpPr/>
          <p:nvPr/>
        </p:nvSpPr>
        <p:spPr bwMode="auto">
          <a:xfrm>
            <a:off x="4356101" y="4191001"/>
            <a:ext cx="3629025" cy="498475"/>
          </a:xfrm>
          <a:custGeom>
            <a:avLst/>
            <a:gdLst/>
            <a:ahLst/>
            <a:cxnLst>
              <a:cxn ang="0">
                <a:pos x="0" y="30"/>
              </a:cxn>
              <a:cxn ang="0">
                <a:pos x="417" y="364"/>
              </a:cxn>
              <a:cxn ang="0">
                <a:pos x="1132" y="364"/>
              </a:cxn>
              <a:cxn ang="0">
                <a:pos x="1499" y="0"/>
              </a:cxn>
            </a:cxnLst>
            <a:rect l="0" t="0" r="r" b="b"/>
            <a:pathLst>
              <a:path w="1500" h="365">
                <a:moveTo>
                  <a:pt x="0" y="30"/>
                </a:moveTo>
                <a:lnTo>
                  <a:pt x="417" y="364"/>
                </a:lnTo>
                <a:lnTo>
                  <a:pt x="1132" y="364"/>
                </a:lnTo>
                <a:lnTo>
                  <a:pt x="1499" y="0"/>
                </a:lnTo>
              </a:path>
            </a:pathLst>
          </a:custGeom>
          <a:noFill/>
          <a:ln w="3175" cap="flat" cmpd="sng">
            <a:solidFill>
              <a:srgbClr val="1262B7"/>
            </a:solidFill>
            <a:prstDash val="solid"/>
            <a:round/>
            <a:headEnd type="triangle" w="med" len="me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13" name="Line 13"/>
          <p:cNvSpPr>
            <a:spLocks noChangeShapeType="1"/>
          </p:cNvSpPr>
          <p:nvPr/>
        </p:nvSpPr>
        <p:spPr bwMode="auto">
          <a:xfrm>
            <a:off x="4037013" y="4343401"/>
            <a:ext cx="704850" cy="1266825"/>
          </a:xfrm>
          <a:prstGeom prst="line">
            <a:avLst/>
          </a:prstGeom>
          <a:noFill/>
          <a:ln w="3175">
            <a:solidFill>
              <a:srgbClr val="1262B7"/>
            </a:solidFill>
            <a:round/>
            <a:head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14" name="Text Box 14"/>
          <p:cNvSpPr txBox="1">
            <a:spLocks noChangeArrowheads="1"/>
          </p:cNvSpPr>
          <p:nvPr/>
        </p:nvSpPr>
        <p:spPr bwMode="auto">
          <a:xfrm>
            <a:off x="4386263" y="5673726"/>
            <a:ext cx="2057400" cy="549275"/>
          </a:xfrm>
          <a:prstGeom prst="rect">
            <a:avLst/>
          </a:prstGeom>
          <a:noFill/>
          <a:ln w="9525">
            <a:noFill/>
            <a:miter lim="800000"/>
          </a:ln>
          <a:effectLst/>
        </p:spPr>
        <p:txBody>
          <a:bodyPr wrap="none" lIns="0" tIns="0" rIns="0" bIns="0">
            <a:spAutoFit/>
          </a:bodyPr>
          <a:lstStyle/>
          <a:p>
            <a:pPr defTabSz="401955">
              <a:buClr>
                <a:srgbClr val="808080"/>
              </a:buClr>
              <a:buSzPct val="90000"/>
            </a:pP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标记为紧急停止开关</a:t>
            </a:r>
            <a:endParaRPr lang="ja-JP" altLang="en-US">
              <a:solidFill>
                <a:srgbClr val="1262B7"/>
              </a:solidFill>
              <a:latin typeface="Arial" panose="020B0604020202020204" pitchFamily="34" charset="0"/>
              <a:ea typeface="微软雅黑" panose="020B0503020204020204" charset="-122"/>
              <a:sym typeface="Arial" panose="020B0604020202020204" pitchFamily="34" charset="0"/>
            </a:endParaRPr>
          </a:p>
          <a:p>
            <a:pPr defTabSz="401955">
              <a:buClr>
                <a:srgbClr val="808080"/>
              </a:buClr>
              <a:buSzPct val="90000"/>
            </a:pPr>
            <a:endParaRPr lang="en-US" altLang="ja-JP">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7215" name="Text Box 15"/>
          <p:cNvSpPr txBox="1">
            <a:spLocks noChangeArrowheads="1"/>
          </p:cNvSpPr>
          <p:nvPr/>
        </p:nvSpPr>
        <p:spPr bwMode="auto">
          <a:xfrm>
            <a:off x="2282826" y="5112154"/>
            <a:ext cx="1790700" cy="304800"/>
          </a:xfrm>
          <a:prstGeom prst="rect">
            <a:avLst/>
          </a:prstGeom>
          <a:noFill/>
          <a:ln w="9525">
            <a:noFill/>
            <a:miter lim="800000"/>
          </a:ln>
          <a:effectLst/>
        </p:spPr>
        <p:txBody>
          <a:bodyPr lIns="0" tIns="0" rIns="0" bIns="0">
            <a:spAutoFit/>
          </a:bodyPr>
          <a:lstStyle/>
          <a:p>
            <a:pPr defTabSz="401955">
              <a:buClr>
                <a:srgbClr val="808080"/>
              </a:buClr>
              <a:buSzPct val="90000"/>
            </a:pPr>
            <a:r>
              <a:rPr lang="zh-CN" altLang="en-US" sz="2000" b="1" dirty="0">
                <a:solidFill>
                  <a:srgbClr val="1262B7"/>
                </a:solidFill>
                <a:latin typeface="Arial" panose="020B0604020202020204" pitchFamily="34" charset="0"/>
                <a:ea typeface="微软雅黑" panose="020B0503020204020204" charset="-122"/>
                <a:sym typeface="Arial" panose="020B0604020202020204" pitchFamily="34" charset="0"/>
              </a:rPr>
              <a:t>手动解除操作</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7216" name="Text Box 16"/>
          <p:cNvSpPr txBox="1">
            <a:spLocks noChangeArrowheads="1"/>
          </p:cNvSpPr>
          <p:nvPr/>
        </p:nvSpPr>
        <p:spPr bwMode="auto">
          <a:xfrm>
            <a:off x="2318545" y="5499112"/>
            <a:ext cx="1719262" cy="914400"/>
          </a:xfrm>
          <a:prstGeom prst="rect">
            <a:avLst/>
          </a:prstGeom>
          <a:noFill/>
          <a:ln w="9525">
            <a:noFill/>
            <a:miter lim="800000"/>
          </a:ln>
          <a:effectLst/>
        </p:spPr>
        <p:txBody>
          <a:bodyPr lIns="0" tIns="0" rIns="0" bIns="0"/>
          <a:lstStyle/>
          <a:p>
            <a:pPr defTabSz="401955">
              <a:lnSpc>
                <a:spcPct val="110000"/>
              </a:lnSpc>
              <a:buClr>
                <a:srgbClr val="808080"/>
              </a:buClr>
              <a:buSzPct val="90000"/>
            </a:pPr>
            <a:r>
              <a:rPr lang="en-US" altLang="ja-JP">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旋转</a:t>
            </a:r>
            <a:endParaRPr lang="ja-JP" altLang="en-US">
              <a:solidFill>
                <a:srgbClr val="1262B7"/>
              </a:solidFill>
              <a:latin typeface="Arial" panose="020B0604020202020204" pitchFamily="34" charset="0"/>
              <a:ea typeface="微软雅黑" panose="020B0503020204020204" charset="-122"/>
              <a:sym typeface="Arial" panose="020B0604020202020204" pitchFamily="34" charset="0"/>
            </a:endParaRPr>
          </a:p>
          <a:p>
            <a:pPr defTabSz="401955">
              <a:lnSpc>
                <a:spcPct val="110000"/>
              </a:lnSpc>
              <a:buClr>
                <a:srgbClr val="808080"/>
              </a:buClr>
              <a:buSzPct val="90000"/>
            </a:pPr>
            <a:r>
              <a:rPr lang="en-US" altLang="ja-JP">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拉动</a:t>
            </a:r>
            <a:endParaRPr lang="ja-JP" altLang="en-US">
              <a:solidFill>
                <a:srgbClr val="1262B7"/>
              </a:solidFill>
              <a:latin typeface="Arial" panose="020B0604020202020204" pitchFamily="34" charset="0"/>
              <a:ea typeface="微软雅黑" panose="020B0503020204020204" charset="-122"/>
              <a:sym typeface="Arial" panose="020B0604020202020204" pitchFamily="34" charset="0"/>
            </a:endParaRPr>
          </a:p>
          <a:p>
            <a:pPr defTabSz="401955">
              <a:lnSpc>
                <a:spcPct val="110000"/>
              </a:lnSpc>
              <a:buClr>
                <a:srgbClr val="808080"/>
              </a:buClr>
              <a:buSzPct val="90000"/>
            </a:pPr>
            <a:r>
              <a:rPr lang="en-US" altLang="ja-JP">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用钥匙解除</a:t>
            </a:r>
            <a:endParaRPr lang="ja-JP"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7217" name="Rectangle 17"/>
          <p:cNvSpPr>
            <a:spLocks noGrp="1" noChangeArrowheads="1"/>
          </p:cNvSpPr>
          <p:nvPr>
            <p:ph type="title"/>
          </p:nvPr>
        </p:nvSpPr>
        <p:spPr>
          <a:xfrm>
            <a:off x="1952596" y="1285860"/>
            <a:ext cx="3459192" cy="616291"/>
          </a:xfrm>
        </p:spPr>
        <p:txBody>
          <a:bodyPr/>
          <a:lstStyle/>
          <a:p>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紧急停止按钮的要求</a:t>
            </a:r>
            <a:endPar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48" name="灯片编号占位符 47"/>
          <p:cNvSpPr>
            <a:spLocks noGrp="1"/>
          </p:cNvSpPr>
          <p:nvPr>
            <p:ph type="sldNum" sz="quarter" idx="12"/>
          </p:nvPr>
        </p:nvSpPr>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105</a:t>
            </a:r>
            <a:endParaRPr lang="zh-CN" altLang="en-US" dirty="0">
              <a:latin typeface="Arial" panose="020B0604020202020204" pitchFamily="34" charset="0"/>
              <a:ea typeface="微软雅黑" panose="020B0503020204020204" charset="-122"/>
              <a:sym typeface="Arial" panose="020B0604020202020204" pitchFamily="34" charset="0"/>
            </a:endParaRPr>
          </a:p>
        </p:txBody>
      </p:sp>
      <p:grpSp>
        <p:nvGrpSpPr>
          <p:cNvPr id="3" name="Group 18"/>
          <p:cNvGrpSpPr/>
          <p:nvPr/>
        </p:nvGrpSpPr>
        <p:grpSpPr bwMode="auto">
          <a:xfrm>
            <a:off x="7026276" y="2324100"/>
            <a:ext cx="2803525" cy="2159000"/>
            <a:chOff x="3497" y="1410"/>
            <a:chExt cx="1766" cy="1360"/>
          </a:xfrm>
        </p:grpSpPr>
        <p:sp>
          <p:nvSpPr>
            <p:cNvPr id="307219" name="AutoShape 19"/>
            <p:cNvSpPr>
              <a:spLocks noChangeArrowheads="1"/>
            </p:cNvSpPr>
            <p:nvPr/>
          </p:nvSpPr>
          <p:spPr bwMode="auto">
            <a:xfrm flipV="1">
              <a:off x="4018" y="1853"/>
              <a:ext cx="340" cy="530"/>
            </a:xfrm>
            <a:prstGeom prst="roundRect">
              <a:avLst>
                <a:gd name="adj" fmla="val 0"/>
              </a:avLst>
            </a:prstGeom>
            <a:solidFill>
              <a:srgbClr val="969696"/>
            </a:solidFill>
            <a:ln w="38100">
              <a:solidFill>
                <a:srgbClr val="00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20" name="AutoShape 20"/>
            <p:cNvSpPr>
              <a:spLocks noChangeArrowheads="1"/>
            </p:cNvSpPr>
            <p:nvPr/>
          </p:nvSpPr>
          <p:spPr bwMode="auto">
            <a:xfrm flipV="1">
              <a:off x="4810" y="2207"/>
              <a:ext cx="453" cy="227"/>
            </a:xfrm>
            <a:prstGeom prst="roundRect">
              <a:avLst>
                <a:gd name="adj" fmla="val 0"/>
              </a:avLst>
            </a:prstGeom>
            <a:solidFill>
              <a:srgbClr val="FF9900"/>
            </a:solidFill>
            <a:ln w="38100">
              <a:solidFill>
                <a:srgbClr val="00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4" name="Group 21"/>
            <p:cNvGrpSpPr/>
            <p:nvPr/>
          </p:nvGrpSpPr>
          <p:grpSpPr bwMode="auto">
            <a:xfrm>
              <a:off x="3497" y="1722"/>
              <a:ext cx="521" cy="793"/>
              <a:chOff x="2852" y="1760"/>
              <a:chExt cx="447" cy="680"/>
            </a:xfrm>
          </p:grpSpPr>
          <p:sp>
            <p:nvSpPr>
              <p:cNvPr id="307222" name="AutoShape 22"/>
              <p:cNvSpPr>
                <a:spLocks noChangeArrowheads="1"/>
              </p:cNvSpPr>
              <p:nvPr/>
            </p:nvSpPr>
            <p:spPr bwMode="auto">
              <a:xfrm flipV="1">
                <a:off x="3072" y="1872"/>
                <a:ext cx="227" cy="453"/>
              </a:xfrm>
              <a:prstGeom prst="roundRect">
                <a:avLst>
                  <a:gd name="adj" fmla="val 0"/>
                </a:avLst>
              </a:prstGeom>
              <a:solidFill>
                <a:srgbClr val="FF0000"/>
              </a:solidFill>
              <a:ln w="38100">
                <a:solidFill>
                  <a:srgbClr val="00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23" name="Oval 23"/>
              <p:cNvSpPr>
                <a:spLocks noChangeArrowheads="1"/>
              </p:cNvSpPr>
              <p:nvPr/>
            </p:nvSpPr>
            <p:spPr bwMode="auto">
              <a:xfrm>
                <a:off x="2852" y="1760"/>
                <a:ext cx="227" cy="680"/>
              </a:xfrm>
              <a:prstGeom prst="ellipse">
                <a:avLst/>
              </a:prstGeom>
              <a:solidFill>
                <a:srgbClr val="FF0000"/>
              </a:solidFill>
              <a:ln w="38100">
                <a:solidFill>
                  <a:srgbClr val="00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24" name="AutoShape 24"/>
              <p:cNvSpPr>
                <a:spLocks noChangeArrowheads="1"/>
              </p:cNvSpPr>
              <p:nvPr/>
            </p:nvSpPr>
            <p:spPr bwMode="auto">
              <a:xfrm flipV="1">
                <a:off x="2968" y="1760"/>
                <a:ext cx="113" cy="680"/>
              </a:xfrm>
              <a:prstGeom prst="roundRect">
                <a:avLst>
                  <a:gd name="adj" fmla="val 0"/>
                </a:avLst>
              </a:prstGeom>
              <a:solidFill>
                <a:srgbClr val="FF0000"/>
              </a:solidFill>
              <a:ln w="38100">
                <a:solidFill>
                  <a:srgbClr val="00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07225" name="AutoShape 25"/>
            <p:cNvSpPr>
              <a:spLocks noChangeArrowheads="1"/>
            </p:cNvSpPr>
            <p:nvPr/>
          </p:nvSpPr>
          <p:spPr bwMode="auto">
            <a:xfrm flipV="1">
              <a:off x="4470" y="1754"/>
              <a:ext cx="340" cy="680"/>
            </a:xfrm>
            <a:prstGeom prst="roundRect">
              <a:avLst>
                <a:gd name="adj" fmla="val 0"/>
              </a:avLst>
            </a:prstGeom>
            <a:solidFill>
              <a:srgbClr val="969696"/>
            </a:solidFill>
            <a:ln w="38100">
              <a:solidFill>
                <a:srgbClr val="00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26" name="AutoShape 26"/>
            <p:cNvSpPr>
              <a:spLocks noChangeArrowheads="1"/>
            </p:cNvSpPr>
            <p:nvPr/>
          </p:nvSpPr>
          <p:spPr bwMode="auto">
            <a:xfrm flipV="1">
              <a:off x="4810" y="1754"/>
              <a:ext cx="453" cy="227"/>
            </a:xfrm>
            <a:prstGeom prst="roundRect">
              <a:avLst>
                <a:gd name="adj" fmla="val 0"/>
              </a:avLst>
            </a:prstGeom>
            <a:solidFill>
              <a:srgbClr val="FF9900"/>
            </a:solidFill>
            <a:ln w="38100">
              <a:solidFill>
                <a:srgbClr val="00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27" name="AutoShape 27"/>
            <p:cNvSpPr>
              <a:spLocks noChangeArrowheads="1"/>
            </p:cNvSpPr>
            <p:nvPr/>
          </p:nvSpPr>
          <p:spPr bwMode="auto">
            <a:xfrm flipV="1">
              <a:off x="4358" y="1888"/>
              <a:ext cx="113" cy="453"/>
            </a:xfrm>
            <a:prstGeom prst="roundRect">
              <a:avLst>
                <a:gd name="adj" fmla="val 0"/>
              </a:avLst>
            </a:prstGeom>
            <a:solidFill>
              <a:srgbClr val="969696"/>
            </a:solidFill>
            <a:ln w="38100">
              <a:solidFill>
                <a:srgbClr val="00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28" name="AutoShape 28"/>
            <p:cNvSpPr>
              <a:spLocks noChangeArrowheads="1"/>
            </p:cNvSpPr>
            <p:nvPr/>
          </p:nvSpPr>
          <p:spPr bwMode="auto">
            <a:xfrm flipV="1">
              <a:off x="4120" y="1410"/>
              <a:ext cx="113" cy="1360"/>
            </a:xfrm>
            <a:prstGeom prst="roundRect">
              <a:avLst>
                <a:gd name="adj" fmla="val 0"/>
              </a:avLst>
            </a:prstGeom>
            <a:solidFill>
              <a:srgbClr val="FFFF00"/>
            </a:solidFill>
            <a:ln w="38100">
              <a:no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07229" name="AutoShape 29"/>
          <p:cNvSpPr>
            <a:spLocks noChangeArrowheads="1"/>
          </p:cNvSpPr>
          <p:nvPr/>
        </p:nvSpPr>
        <p:spPr bwMode="auto">
          <a:xfrm>
            <a:off x="2095472" y="2071678"/>
            <a:ext cx="869950" cy="514350"/>
          </a:xfrm>
          <a:prstGeom prst="wedgeRoundRectCallout">
            <a:avLst>
              <a:gd name="adj1" fmla="val 52736"/>
              <a:gd name="adj2" fmla="val 201542"/>
              <a:gd name="adj3" fmla="val 16667"/>
            </a:avLst>
          </a:prstGeom>
          <a:solidFill>
            <a:srgbClr val="1262B7"/>
          </a:solidFill>
          <a:ln w="25400">
            <a:noFill/>
            <a:miter lim="800000"/>
          </a:ln>
          <a:effectLst/>
        </p:spPr>
        <p:txBody>
          <a:bodyPr wrap="none">
            <a:spAutoFit/>
          </a:bodyPr>
          <a:lstStyle/>
          <a:p>
            <a:r>
              <a:rPr lang="zh-CN" altLang="en-US" sz="2400" dirty="0">
                <a:solidFill>
                  <a:schemeClr val="bg1"/>
                </a:solidFill>
                <a:latin typeface="Arial" panose="020B0604020202020204" pitchFamily="34" charset="0"/>
                <a:ea typeface="微软雅黑" panose="020B0503020204020204" charset="-122"/>
                <a:sym typeface="Arial" panose="020B0604020202020204" pitchFamily="34" charset="0"/>
              </a:rPr>
              <a:t>红色</a:t>
            </a:r>
            <a:endParaRPr lang="ja-JP" altLang="en-US" sz="2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7230" name="Line 30"/>
          <p:cNvSpPr>
            <a:spLocks noChangeShapeType="1"/>
          </p:cNvSpPr>
          <p:nvPr/>
        </p:nvSpPr>
        <p:spPr bwMode="auto">
          <a:xfrm>
            <a:off x="8291513" y="1806576"/>
            <a:ext cx="0" cy="1241425"/>
          </a:xfrm>
          <a:prstGeom prst="line">
            <a:avLst/>
          </a:prstGeom>
          <a:noFill/>
          <a:ln w="3175">
            <a:solidFill>
              <a:srgbClr val="1262B7"/>
            </a:solidFill>
            <a:roun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31" name="AutoShape 31"/>
          <p:cNvSpPr>
            <a:spLocks noChangeArrowheads="1"/>
          </p:cNvSpPr>
          <p:nvPr/>
        </p:nvSpPr>
        <p:spPr bwMode="auto">
          <a:xfrm>
            <a:off x="7316788" y="1371600"/>
            <a:ext cx="1293812" cy="442674"/>
          </a:xfrm>
          <a:prstGeom prst="roundRect">
            <a:avLst>
              <a:gd name="adj" fmla="val 16667"/>
            </a:avLst>
          </a:prstGeom>
          <a:solidFill>
            <a:srgbClr val="1262B7"/>
          </a:solidFill>
          <a:ln w="38100">
            <a:noFill/>
            <a:round/>
          </a:ln>
          <a:effectLst/>
        </p:spPr>
        <p:txBody>
          <a:bodyPr anchor="ctr">
            <a:spAutoFit/>
          </a:bodyPr>
          <a:lstStyle/>
          <a:p>
            <a:r>
              <a:rPr lang="zh-CN" altLang="en-US" sz="2000">
                <a:solidFill>
                  <a:schemeClr val="bg1"/>
                </a:solidFill>
                <a:latin typeface="Arial" panose="020B0604020202020204" pitchFamily="34" charset="0"/>
                <a:ea typeface="微软雅黑" panose="020B0503020204020204" charset="-122"/>
                <a:sym typeface="Arial" panose="020B0604020202020204" pitchFamily="34" charset="0"/>
              </a:rPr>
              <a:t>辅助结构</a:t>
            </a:r>
            <a:endParaRPr lang="ja-JP"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7232" name="Line 32"/>
          <p:cNvSpPr>
            <a:spLocks noChangeShapeType="1"/>
          </p:cNvSpPr>
          <p:nvPr/>
        </p:nvSpPr>
        <p:spPr bwMode="auto">
          <a:xfrm flipH="1">
            <a:off x="9110664" y="3802063"/>
            <a:ext cx="261937" cy="989012"/>
          </a:xfrm>
          <a:prstGeom prst="line">
            <a:avLst/>
          </a:prstGeom>
          <a:noFill/>
          <a:ln w="3175">
            <a:solidFill>
              <a:srgbClr val="1262B7"/>
            </a:solidFill>
            <a:round/>
            <a:head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33" name="AutoShape 33"/>
          <p:cNvSpPr>
            <a:spLocks noChangeArrowheads="1"/>
          </p:cNvSpPr>
          <p:nvPr/>
        </p:nvSpPr>
        <p:spPr bwMode="auto">
          <a:xfrm>
            <a:off x="7319963" y="4800600"/>
            <a:ext cx="3168650" cy="442674"/>
          </a:xfrm>
          <a:prstGeom prst="roundRect">
            <a:avLst>
              <a:gd name="adj" fmla="val 16667"/>
            </a:avLst>
          </a:prstGeom>
          <a:solidFill>
            <a:srgbClr val="1262B7"/>
          </a:solidFill>
          <a:ln w="38100">
            <a:noFill/>
            <a:round/>
          </a:ln>
          <a:effectLst/>
        </p:spPr>
        <p:txBody>
          <a:bodyPr anchor="ctr">
            <a:spAutoFit/>
          </a:bodyPr>
          <a:lstStyle/>
          <a:p>
            <a:r>
              <a:rPr lang="zh-CN" altLang="en-US" sz="2000">
                <a:solidFill>
                  <a:schemeClr val="bg1"/>
                </a:solidFill>
                <a:latin typeface="Arial" panose="020B0604020202020204" pitchFamily="34" charset="0"/>
                <a:ea typeface="微软雅黑" panose="020B0503020204020204" charset="-122"/>
                <a:sym typeface="Arial" panose="020B0604020202020204" pitchFamily="34" charset="0"/>
              </a:rPr>
              <a:t>直接断开动作的常闭触点</a:t>
            </a:r>
            <a:endParaRPr lang="ja-JP"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7234" name="AutoShape 34"/>
          <p:cNvSpPr>
            <a:spLocks noChangeArrowheads="1"/>
          </p:cNvSpPr>
          <p:nvPr/>
        </p:nvSpPr>
        <p:spPr bwMode="auto">
          <a:xfrm>
            <a:off x="5411788" y="4114800"/>
            <a:ext cx="1827212" cy="442674"/>
          </a:xfrm>
          <a:prstGeom prst="roundRect">
            <a:avLst>
              <a:gd name="adj" fmla="val 16667"/>
            </a:avLst>
          </a:prstGeom>
          <a:solidFill>
            <a:srgbClr val="1262B7"/>
          </a:solidFill>
          <a:ln w="38100">
            <a:noFill/>
            <a:round/>
          </a:ln>
          <a:effectLst/>
        </p:spPr>
        <p:txBody>
          <a:bodyPr anchor="ctr">
            <a:spAutoFit/>
          </a:bodyPr>
          <a:lstStyle/>
          <a:p>
            <a:r>
              <a:rPr lang="zh-CN" altLang="en-US" sz="2000">
                <a:solidFill>
                  <a:schemeClr val="bg1"/>
                </a:solidFill>
                <a:latin typeface="Arial" panose="020B0604020202020204" pitchFamily="34" charset="0"/>
                <a:ea typeface="微软雅黑" panose="020B0503020204020204" charset="-122"/>
                <a:sym typeface="Arial" panose="020B0604020202020204" pitchFamily="34" charset="0"/>
              </a:rPr>
              <a:t>背景</a:t>
            </a:r>
            <a:r>
              <a:rPr lang="ja-JP" altLang="en-US" sz="200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2000">
                <a:solidFill>
                  <a:schemeClr val="bg1"/>
                </a:solidFill>
                <a:latin typeface="Arial" panose="020B0604020202020204" pitchFamily="34" charset="0"/>
                <a:ea typeface="微软雅黑" panose="020B0503020204020204" charset="-122"/>
                <a:sym typeface="Arial" panose="020B0604020202020204" pitchFamily="34" charset="0"/>
              </a:rPr>
              <a:t>黄色</a:t>
            </a:r>
            <a:endParaRPr lang="ja-JP"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7235" name="Freeform 35"/>
          <p:cNvSpPr/>
          <p:nvPr/>
        </p:nvSpPr>
        <p:spPr bwMode="auto">
          <a:xfrm flipV="1">
            <a:off x="4191001" y="2514600"/>
            <a:ext cx="2867025" cy="762000"/>
          </a:xfrm>
          <a:custGeom>
            <a:avLst/>
            <a:gdLst/>
            <a:ahLst/>
            <a:cxnLst>
              <a:cxn ang="0">
                <a:pos x="0" y="30"/>
              </a:cxn>
              <a:cxn ang="0">
                <a:pos x="417" y="364"/>
              </a:cxn>
              <a:cxn ang="0">
                <a:pos x="1132" y="364"/>
              </a:cxn>
              <a:cxn ang="0">
                <a:pos x="1499" y="0"/>
              </a:cxn>
            </a:cxnLst>
            <a:rect l="0" t="0" r="r" b="b"/>
            <a:pathLst>
              <a:path w="1500" h="365">
                <a:moveTo>
                  <a:pt x="0" y="30"/>
                </a:moveTo>
                <a:lnTo>
                  <a:pt x="417" y="364"/>
                </a:lnTo>
                <a:lnTo>
                  <a:pt x="1132" y="364"/>
                </a:lnTo>
                <a:lnTo>
                  <a:pt x="1499" y="0"/>
                </a:lnTo>
              </a:path>
            </a:pathLst>
          </a:custGeom>
          <a:noFill/>
          <a:ln w="3175" cap="flat" cmpd="sng">
            <a:solidFill>
              <a:srgbClr val="1262B7"/>
            </a:solidFill>
            <a:prstDash val="solid"/>
            <a:round/>
            <a:headEnd type="triangle" w="med" len="me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36" name="AutoShape 36"/>
          <p:cNvSpPr>
            <a:spLocks noChangeArrowheads="1"/>
          </p:cNvSpPr>
          <p:nvPr/>
        </p:nvSpPr>
        <p:spPr bwMode="auto">
          <a:xfrm>
            <a:off x="4484688" y="1905000"/>
            <a:ext cx="2449512" cy="442674"/>
          </a:xfrm>
          <a:prstGeom prst="roundRect">
            <a:avLst>
              <a:gd name="adj" fmla="val 16667"/>
            </a:avLst>
          </a:prstGeom>
          <a:solidFill>
            <a:srgbClr val="1262B7"/>
          </a:solidFill>
          <a:ln w="38100">
            <a:noFill/>
            <a:round/>
          </a:ln>
          <a:effectLst/>
        </p:spPr>
        <p:txBody>
          <a:bodyPr anchor="ctr">
            <a:spAutoFit/>
          </a:bodyPr>
          <a:lstStyle/>
          <a:p>
            <a:r>
              <a:rPr lang="zh-CN" altLang="en-US" sz="2000">
                <a:solidFill>
                  <a:schemeClr val="bg1"/>
                </a:solidFill>
                <a:latin typeface="Arial" panose="020B0604020202020204" pitchFamily="34" charset="0"/>
                <a:ea typeface="微软雅黑" panose="020B0503020204020204" charset="-122"/>
                <a:sym typeface="Arial" panose="020B0604020202020204" pitchFamily="34" charset="0"/>
              </a:rPr>
              <a:t>操动装置</a:t>
            </a:r>
            <a:r>
              <a:rPr lang="ja-JP" altLang="en-US" sz="200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2000">
                <a:solidFill>
                  <a:schemeClr val="bg1"/>
                </a:solidFill>
                <a:latin typeface="Arial" panose="020B0604020202020204" pitchFamily="34" charset="0"/>
                <a:ea typeface="微软雅黑" panose="020B0503020204020204" charset="-122"/>
                <a:sym typeface="Arial" panose="020B0604020202020204" pitchFamily="34" charset="0"/>
              </a:rPr>
              <a:t>蘑菇型</a:t>
            </a:r>
            <a:endParaRPr lang="ja-JP"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7237" name="AutoShape 37"/>
          <p:cNvSpPr>
            <a:spLocks noChangeArrowheads="1"/>
          </p:cNvSpPr>
          <p:nvPr/>
        </p:nvSpPr>
        <p:spPr bwMode="auto">
          <a:xfrm>
            <a:off x="1952596" y="4506982"/>
            <a:ext cx="920750" cy="442674"/>
          </a:xfrm>
          <a:prstGeom prst="roundRect">
            <a:avLst>
              <a:gd name="adj" fmla="val 16667"/>
            </a:avLst>
          </a:prstGeom>
          <a:solidFill>
            <a:srgbClr val="1262B7"/>
          </a:solidFill>
          <a:ln w="38100">
            <a:noFill/>
            <a:round/>
          </a:ln>
          <a:effectLst/>
        </p:spPr>
        <p:txBody>
          <a:bodyPr anchor="ctr">
            <a:spAutoFit/>
          </a:bodyPr>
          <a:lstStyle/>
          <a:p>
            <a:pPr algn="ctr"/>
            <a:r>
              <a:rPr lang="zh-CN" altLang="en-US" sz="2000">
                <a:solidFill>
                  <a:schemeClr val="bg1"/>
                </a:solidFill>
                <a:latin typeface="Arial" panose="020B0604020202020204" pitchFamily="34" charset="0"/>
                <a:ea typeface="微软雅黑" panose="020B0503020204020204" charset="-122"/>
                <a:sym typeface="Arial" panose="020B0604020202020204" pitchFamily="34" charset="0"/>
              </a:rPr>
              <a:t>解除</a:t>
            </a:r>
            <a:endParaRPr lang="ja-JP"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07238" name="AutoShape 38"/>
          <p:cNvSpPr>
            <a:spLocks noChangeArrowheads="1"/>
          </p:cNvSpPr>
          <p:nvPr/>
        </p:nvSpPr>
        <p:spPr bwMode="auto">
          <a:xfrm>
            <a:off x="5943601" y="3025776"/>
            <a:ext cx="916305" cy="917079"/>
          </a:xfrm>
          <a:prstGeom prst="rightArrow">
            <a:avLst>
              <a:gd name="adj1" fmla="val 50000"/>
              <a:gd name="adj2" fmla="val 26707"/>
            </a:avLst>
          </a:prstGeom>
          <a:solidFill>
            <a:srgbClr val="1262B7"/>
          </a:solidFill>
          <a:ln w="38100">
            <a:noFill/>
            <a:miter lim="800000"/>
          </a:ln>
          <a:effectLst/>
        </p:spPr>
        <p:txBody>
          <a:bodyPr wrap="none" anchor="ctr">
            <a:spAutoFit/>
          </a:bodyPr>
          <a:lstStyle/>
          <a:p>
            <a:pPr algn="ctr"/>
            <a:r>
              <a:rPr lang="zh-CN" altLang="en-US" sz="2400">
                <a:solidFill>
                  <a:schemeClr val="bg1"/>
                </a:solidFill>
                <a:latin typeface="Arial" panose="020B0604020202020204" pitchFamily="34" charset="0"/>
                <a:ea typeface="微软雅黑" panose="020B0503020204020204" charset="-122"/>
                <a:sym typeface="Arial" panose="020B0604020202020204" pitchFamily="34" charset="0"/>
              </a:rPr>
              <a:t>停止</a:t>
            </a:r>
            <a:endParaRPr lang="ja-JP" altLang="en-US" sz="24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5" name="Group 39"/>
          <p:cNvGrpSpPr/>
          <p:nvPr/>
        </p:nvGrpSpPr>
        <p:grpSpPr bwMode="auto">
          <a:xfrm>
            <a:off x="7772401" y="5332414"/>
            <a:ext cx="593725" cy="850901"/>
            <a:chOff x="336" y="1691"/>
            <a:chExt cx="374" cy="536"/>
          </a:xfrm>
        </p:grpSpPr>
        <p:sp>
          <p:nvSpPr>
            <p:cNvPr id="307240" name="Oval 40"/>
            <p:cNvSpPr>
              <a:spLocks noChangeArrowheads="1"/>
            </p:cNvSpPr>
            <p:nvPr/>
          </p:nvSpPr>
          <p:spPr bwMode="auto">
            <a:xfrm>
              <a:off x="336" y="1797"/>
              <a:ext cx="164" cy="327"/>
            </a:xfrm>
            <a:prstGeom prst="ellipse">
              <a:avLst/>
            </a:prstGeom>
            <a:solidFill>
              <a:srgbClr val="CCFFFF"/>
            </a:solidFill>
            <a:ln w="38100">
              <a:solidFill>
                <a:schemeClr val="tx1"/>
              </a:solidFill>
              <a:round/>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241" name="AutoShape 41"/>
            <p:cNvSpPr>
              <a:spLocks noChangeArrowheads="1"/>
            </p:cNvSpPr>
            <p:nvPr/>
          </p:nvSpPr>
          <p:spPr bwMode="auto">
            <a:xfrm>
              <a:off x="423" y="1691"/>
              <a:ext cx="287" cy="536"/>
            </a:xfrm>
            <a:prstGeom prst="rightArrow">
              <a:avLst>
                <a:gd name="adj1" fmla="val 42981"/>
                <a:gd name="adj2" fmla="val 75508"/>
              </a:avLst>
            </a:prstGeom>
            <a:solidFill>
              <a:schemeClr val="bg1"/>
            </a:solidFill>
            <a:ln w="38100">
              <a:solidFill>
                <a:schemeClr val="tx1"/>
              </a:solidFill>
              <a:miter lim="800000"/>
            </a:ln>
            <a:effectLst/>
          </p:spPr>
          <p:txBody>
            <a:bodyPr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43" name="Rectangle 2"/>
          <p:cNvSpPr txBox="1">
            <a:spLocks noChangeArrowheads="1"/>
          </p:cNvSpPr>
          <p:nvPr/>
        </p:nvSpPr>
        <p:spPr bwMode="auto">
          <a:xfrm>
            <a:off x="2667000" y="431878"/>
            <a:ext cx="6782637" cy="571504"/>
          </a:xfrm>
          <a:prstGeom prst="rect">
            <a:avLst/>
          </a:prstGeo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lstStyle/>
          <a:p>
            <a:pPr eaLnBrk="0" fontAlgn="base" hangingPunct="0">
              <a:lnSpc>
                <a:spcPct val="95000"/>
              </a:lnSpc>
              <a:spcBef>
                <a:spcPct val="0"/>
              </a:spcBef>
              <a:spcAft>
                <a:spcPct val="0"/>
              </a:spcAft>
              <a:defRPr/>
            </a:pPr>
            <a:r>
              <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机械安全防护罩和装置的选材和选型</a:t>
            </a:r>
            <a:endPar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276170" y="553109"/>
            <a:ext cx="5464168" cy="762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光幕的标准</a:t>
            </a:r>
            <a:endPar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10275" name="Text Box 3"/>
          <p:cNvSpPr txBox="1">
            <a:spLocks noChangeArrowheads="1"/>
          </p:cNvSpPr>
          <p:nvPr/>
        </p:nvSpPr>
        <p:spPr bwMode="auto">
          <a:xfrm>
            <a:off x="1915252" y="2265771"/>
            <a:ext cx="8094663" cy="1980286"/>
          </a:xfrm>
          <a:prstGeom prst="rect">
            <a:avLst/>
          </a:prstGeom>
          <a:noFill/>
          <a:ln w="9525">
            <a:noFill/>
            <a:miter lim="800000"/>
          </a:ln>
          <a:effectLst/>
        </p:spPr>
        <p:txBody>
          <a:bodyPr>
            <a:spAutoFit/>
          </a:bodyPr>
          <a:lstStyle/>
          <a:p>
            <a:pPr algn="l">
              <a:lnSpc>
                <a:spcPts val="3000"/>
              </a:lnSpc>
            </a:pPr>
            <a:r>
              <a:rPr lang="en-US" altLang="zh-CN" sz="2800" dirty="0">
                <a:solidFill>
                  <a:srgbClr val="1262B7"/>
                </a:solidFill>
                <a:latin typeface="Arial" panose="020B0604020202020204" pitchFamily="34" charset="0"/>
                <a:ea typeface="微软雅黑" panose="020B0503020204020204" charset="-122"/>
                <a:sym typeface="Arial" panose="020B0604020202020204" pitchFamily="34" charset="0"/>
              </a:rPr>
              <a:t>IEC</a:t>
            </a:r>
            <a:r>
              <a:rPr lang="en-US" altLang="ja-JP" sz="2800" dirty="0">
                <a:solidFill>
                  <a:srgbClr val="1262B7"/>
                </a:solidFill>
                <a:latin typeface="Arial" panose="020B0604020202020204" pitchFamily="34" charset="0"/>
                <a:ea typeface="微软雅黑" panose="020B0503020204020204" charset="-122"/>
                <a:sym typeface="Arial" panose="020B0604020202020204" pitchFamily="34" charset="0"/>
              </a:rPr>
              <a:t>61496-1</a:t>
            </a:r>
            <a:r>
              <a:rPr lang="en-US" altLang="zh-CN" sz="2800" dirty="0">
                <a:solidFill>
                  <a:srgbClr val="1262B7"/>
                </a:solidFill>
                <a:latin typeface="Arial" panose="020B0604020202020204" pitchFamily="34" charset="0"/>
                <a:ea typeface="微软雅黑" panose="020B0503020204020204" charset="-122"/>
                <a:sym typeface="Arial" panose="020B0604020202020204" pitchFamily="34" charset="0"/>
              </a:rPr>
              <a:t> (GB/T19436.1-2004)</a:t>
            </a:r>
            <a:endParaRPr lang="en-US" altLang="ja-JP" sz="28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ts val="3000"/>
              </a:lnSpc>
            </a:pPr>
            <a:r>
              <a:rPr lang="en-US" altLang="ja-JP" sz="2000" dirty="0" smtClean="0">
                <a:solidFill>
                  <a:srgbClr val="1262B7"/>
                </a:solidFill>
                <a:latin typeface="Arial" panose="020B0604020202020204" pitchFamily="34" charset="0"/>
                <a:ea typeface="微软雅黑" panose="020B0503020204020204" charset="-122"/>
                <a:sym typeface="Arial" panose="020B0604020202020204" pitchFamily="34" charset="0"/>
              </a:rPr>
              <a:t>Electro-sensitive </a:t>
            </a:r>
            <a:r>
              <a:rPr lang="en-US" altLang="ja-JP" sz="2000" dirty="0">
                <a:solidFill>
                  <a:srgbClr val="1262B7"/>
                </a:solidFill>
                <a:latin typeface="Arial" panose="020B0604020202020204" pitchFamily="34" charset="0"/>
                <a:ea typeface="微软雅黑" panose="020B0503020204020204" charset="-122"/>
                <a:sym typeface="Arial" panose="020B0604020202020204" pitchFamily="34" charset="0"/>
              </a:rPr>
              <a:t>protective equipment</a:t>
            </a:r>
            <a:endParaRPr lang="en-US" altLang="ja-JP"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ts val="3000"/>
              </a:lnSpc>
            </a:pPr>
            <a:r>
              <a:rPr lang="en-US" altLang="ja-JP" sz="2000" dirty="0" smtClean="0">
                <a:solidFill>
                  <a:srgbClr val="1262B7"/>
                </a:solidFill>
                <a:latin typeface="Arial" panose="020B0604020202020204" pitchFamily="34" charset="0"/>
                <a:ea typeface="微软雅黑" panose="020B0503020204020204" charset="-122"/>
                <a:sym typeface="Arial" panose="020B0604020202020204" pitchFamily="34" charset="0"/>
              </a:rPr>
              <a:t>Part </a:t>
            </a:r>
            <a:r>
              <a:rPr lang="en-US" altLang="ja-JP" sz="2000" dirty="0">
                <a:solidFill>
                  <a:srgbClr val="1262B7"/>
                </a:solidFill>
                <a:latin typeface="Arial" panose="020B0604020202020204" pitchFamily="34" charset="0"/>
                <a:ea typeface="微软雅黑" panose="020B0503020204020204" charset="-122"/>
                <a:sym typeface="Arial" panose="020B0604020202020204" pitchFamily="34" charset="0"/>
              </a:rPr>
              <a:t>1</a:t>
            </a:r>
            <a:r>
              <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ja-JP" sz="2000" dirty="0">
                <a:solidFill>
                  <a:srgbClr val="1262B7"/>
                </a:solidFill>
                <a:latin typeface="Arial" panose="020B0604020202020204" pitchFamily="34" charset="0"/>
                <a:ea typeface="微软雅黑" panose="020B0503020204020204" charset="-122"/>
                <a:sym typeface="Arial" panose="020B0604020202020204" pitchFamily="34" charset="0"/>
              </a:rPr>
              <a:t>General requirements and tests</a:t>
            </a:r>
            <a:endParaRPr lang="en-US" altLang="ja-JP"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ts val="3000"/>
              </a:lnSpc>
            </a:pPr>
            <a:r>
              <a:rPr lang="ja-JP"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光电保护装置</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ts val="3000"/>
              </a:lnSpc>
            </a:pPr>
            <a:r>
              <a:rPr lang="ja-JP"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第一</a:t>
            </a:r>
            <a:r>
              <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rPr>
              <a:t>部　一般要求事項</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以及测试要求（安全等级、故障自检等）</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10276" name="Text Box 4"/>
          <p:cNvSpPr txBox="1">
            <a:spLocks noChangeArrowheads="1"/>
          </p:cNvSpPr>
          <p:nvPr/>
        </p:nvSpPr>
        <p:spPr bwMode="auto">
          <a:xfrm>
            <a:off x="1915252" y="4428913"/>
            <a:ext cx="9517251" cy="1754326"/>
          </a:xfrm>
          <a:prstGeom prst="rect">
            <a:avLst/>
          </a:prstGeom>
          <a:solidFill>
            <a:srgbClr val="1262B7"/>
          </a:solidFill>
          <a:ln w="9525">
            <a:noFill/>
            <a:miter lim="800000"/>
          </a:ln>
          <a:effectLst/>
        </p:spPr>
        <p:txBody>
          <a:bodyPr wrap="square">
            <a:spAutoFit/>
          </a:bodyPr>
          <a:lstStyle/>
          <a:p>
            <a:pPr algn="l"/>
            <a:r>
              <a:rPr lang="en-US" altLang="zh-CN" sz="2800" dirty="0">
                <a:solidFill>
                  <a:schemeClr val="bg1"/>
                </a:solidFill>
                <a:latin typeface="Arial" panose="020B0604020202020204" pitchFamily="34" charset="0"/>
                <a:ea typeface="微软雅黑" panose="020B0503020204020204" charset="-122"/>
                <a:sym typeface="Arial" panose="020B0604020202020204" pitchFamily="34" charset="0"/>
              </a:rPr>
              <a:t>IEC</a:t>
            </a:r>
            <a:r>
              <a:rPr lang="en-US" altLang="ja-JP" sz="2800" dirty="0">
                <a:solidFill>
                  <a:schemeClr val="bg1"/>
                </a:solidFill>
                <a:latin typeface="Arial" panose="020B0604020202020204" pitchFamily="34" charset="0"/>
                <a:ea typeface="微软雅黑" panose="020B0503020204020204" charset="-122"/>
                <a:sym typeface="Arial" panose="020B0604020202020204" pitchFamily="34" charset="0"/>
              </a:rPr>
              <a:t>61496-2</a:t>
            </a:r>
            <a:r>
              <a:rPr lang="en-US" altLang="zh-CN" sz="2800" dirty="0">
                <a:solidFill>
                  <a:schemeClr val="bg1"/>
                </a:solidFill>
                <a:latin typeface="Arial" panose="020B0604020202020204" pitchFamily="34" charset="0"/>
                <a:ea typeface="微软雅黑" panose="020B0503020204020204" charset="-122"/>
                <a:sym typeface="Arial" panose="020B0604020202020204" pitchFamily="34" charset="0"/>
              </a:rPr>
              <a:t> (</a:t>
            </a:r>
            <a:r>
              <a:rPr lang="en-US" altLang="zh-CN" sz="2400" dirty="0">
                <a:solidFill>
                  <a:schemeClr val="bg1"/>
                </a:solidFill>
                <a:latin typeface="Arial" panose="020B0604020202020204" pitchFamily="34" charset="0"/>
                <a:ea typeface="微软雅黑" panose="020B0503020204020204" charset="-122"/>
                <a:sym typeface="Arial" panose="020B0604020202020204" pitchFamily="34" charset="0"/>
              </a:rPr>
              <a:t>GB/T19436.2-2004)</a:t>
            </a:r>
            <a:endParaRPr lang="en-US" altLang="ja-JP" sz="28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l"/>
            <a:r>
              <a:rPr lang="en-US" altLang="ja-JP" sz="2000" dirty="0" smtClean="0">
                <a:solidFill>
                  <a:schemeClr val="bg1"/>
                </a:solidFill>
                <a:latin typeface="Arial" panose="020B0604020202020204" pitchFamily="34" charset="0"/>
                <a:ea typeface="微软雅黑" panose="020B0503020204020204" charset="-122"/>
                <a:sym typeface="Arial" panose="020B0604020202020204" pitchFamily="34" charset="0"/>
              </a:rPr>
              <a:t>Electro-sensitive </a:t>
            </a:r>
            <a:r>
              <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rPr>
              <a:t>protective </a:t>
            </a:r>
            <a:r>
              <a:rPr lang="en-US" altLang="ja-JP" sz="2000" dirty="0" smtClean="0">
                <a:solidFill>
                  <a:schemeClr val="bg1"/>
                </a:solidFill>
                <a:latin typeface="Arial" panose="020B0604020202020204" pitchFamily="34" charset="0"/>
                <a:ea typeface="微软雅黑" panose="020B0503020204020204" charset="-122"/>
                <a:sym typeface="Arial" panose="020B0604020202020204" pitchFamily="34" charset="0"/>
              </a:rPr>
              <a:t>equipment</a:t>
            </a:r>
            <a:endParaRPr lang="en-US" altLang="ja-JP" sz="2000" dirty="0" smtClean="0">
              <a:solidFill>
                <a:schemeClr val="bg1"/>
              </a:solidFill>
              <a:latin typeface="Arial" panose="020B0604020202020204" pitchFamily="34" charset="0"/>
              <a:ea typeface="微软雅黑" panose="020B0503020204020204" charset="-122"/>
              <a:sym typeface="Arial" panose="020B0604020202020204" pitchFamily="34" charset="0"/>
            </a:endParaRPr>
          </a:p>
          <a:p>
            <a:pPr algn="l"/>
            <a:r>
              <a:rPr lang="en-US" altLang="ja-JP" sz="2000" dirty="0" smtClean="0">
                <a:solidFill>
                  <a:schemeClr val="bg1"/>
                </a:solidFill>
                <a:latin typeface="Arial" panose="020B0604020202020204" pitchFamily="34" charset="0"/>
                <a:ea typeface="微软雅黑" panose="020B0503020204020204" charset="-122"/>
                <a:sym typeface="Arial" panose="020B0604020202020204" pitchFamily="34" charset="0"/>
              </a:rPr>
              <a:t>Part 2</a:t>
            </a:r>
            <a:r>
              <a:rPr lang="ja-JP" altLang="en-US" sz="2000" dirty="0" smtClean="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ja-JP" sz="2000" dirty="0" smtClean="0">
                <a:solidFill>
                  <a:schemeClr val="bg1"/>
                </a:solidFill>
                <a:latin typeface="Arial" panose="020B0604020202020204" pitchFamily="34" charset="0"/>
                <a:ea typeface="微软雅黑" panose="020B0503020204020204" charset="-122"/>
                <a:sym typeface="Arial" panose="020B0604020202020204" pitchFamily="34" charset="0"/>
              </a:rPr>
              <a:t>Particular requirements for equipment using active </a:t>
            </a:r>
            <a:r>
              <a:rPr lang="en-US" altLang="ja-JP" sz="2000" dirty="0" err="1">
                <a:solidFill>
                  <a:schemeClr val="bg1"/>
                </a:solidFill>
                <a:latin typeface="Arial" panose="020B0604020202020204" pitchFamily="34" charset="0"/>
                <a:ea typeface="微软雅黑" panose="020B0503020204020204" charset="-122"/>
                <a:sym typeface="Arial" panose="020B0604020202020204" pitchFamily="34" charset="0"/>
              </a:rPr>
              <a:t>opto</a:t>
            </a:r>
            <a:r>
              <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rPr>
              <a:t>-electronic </a:t>
            </a:r>
            <a:r>
              <a:rPr lang="en-US" altLang="ja-JP" sz="2000" dirty="0" smtClean="0">
                <a:solidFill>
                  <a:schemeClr val="bg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rPr>
              <a:t>devices</a:t>
            </a:r>
            <a:endParaRPr lang="ja-JP" altLang="en-US" sz="2000" dirty="0">
              <a:solidFill>
                <a:schemeClr val="bg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endParaRPr>
          </a:p>
          <a:p>
            <a:pPr algn="l"/>
            <a:r>
              <a:rPr lang="ja-JP" altLang="en-US" sz="2000" dirty="0" smtClean="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2000" dirty="0">
                <a:solidFill>
                  <a:schemeClr val="bg1"/>
                </a:solidFill>
                <a:latin typeface="Arial" panose="020B0604020202020204" pitchFamily="34" charset="0"/>
                <a:ea typeface="微软雅黑" panose="020B0503020204020204" charset="-122"/>
                <a:sym typeface="Arial" panose="020B0604020202020204" pitchFamily="34" charset="0"/>
              </a:rPr>
              <a:t>光电</a:t>
            </a:r>
            <a:r>
              <a:rPr lang="zh-CN" altLang="en-US" sz="2000" dirty="0" smtClean="0">
                <a:solidFill>
                  <a:schemeClr val="bg1"/>
                </a:solidFill>
                <a:latin typeface="Arial" panose="020B0604020202020204" pitchFamily="34" charset="0"/>
                <a:ea typeface="微软雅黑" panose="020B0503020204020204" charset="-122"/>
                <a:sym typeface="Arial" panose="020B0604020202020204" pitchFamily="34" charset="0"/>
              </a:rPr>
              <a:t>保护装置</a:t>
            </a:r>
            <a:endParaRPr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l"/>
            <a:r>
              <a:rPr lang="ja-JP" altLang="en-US" sz="2000" dirty="0" smtClean="0">
                <a:solidFill>
                  <a:schemeClr val="bg1"/>
                </a:solidFill>
                <a:latin typeface="Arial" panose="020B0604020202020204" pitchFamily="34" charset="0"/>
                <a:ea typeface="微软雅黑" panose="020B0503020204020204" charset="-122"/>
                <a:sym typeface="Arial" panose="020B0604020202020204" pitchFamily="34" charset="0"/>
              </a:rPr>
              <a:t>第</a:t>
            </a:r>
            <a:r>
              <a:rPr lang="ja-JP" altLang="en-US" sz="2000" dirty="0">
                <a:solidFill>
                  <a:schemeClr val="bg1"/>
                </a:solidFill>
                <a:latin typeface="Arial" panose="020B0604020202020204" pitchFamily="34" charset="0"/>
                <a:ea typeface="微软雅黑" panose="020B0503020204020204" charset="-122"/>
                <a:sym typeface="Arial" panose="020B0604020202020204" pitchFamily="34" charset="0"/>
              </a:rPr>
              <a:t>ニ部　</a:t>
            </a:r>
            <a:r>
              <a:rPr lang="zh-CN" altLang="en-US" sz="2000" dirty="0">
                <a:solidFill>
                  <a:schemeClr val="bg1"/>
                </a:solidFill>
                <a:latin typeface="Arial" panose="020B0604020202020204" pitchFamily="34" charset="0"/>
                <a:ea typeface="微软雅黑" panose="020B0503020204020204" charset="-122"/>
                <a:sym typeface="Arial" panose="020B0604020202020204" pitchFamily="34" charset="0"/>
              </a:rPr>
              <a:t>对射式安全光幕的特殊要求（分辨率、扩散角等）</a:t>
            </a:r>
            <a:endParaRPr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10277" name="Text Box 5"/>
          <p:cNvSpPr txBox="1">
            <a:spLocks noChangeArrowheads="1"/>
          </p:cNvSpPr>
          <p:nvPr/>
        </p:nvSpPr>
        <p:spPr bwMode="auto">
          <a:xfrm>
            <a:off x="1915252" y="1373851"/>
            <a:ext cx="8281987" cy="833178"/>
          </a:xfrm>
          <a:prstGeom prst="rect">
            <a:avLst/>
          </a:prstGeom>
          <a:noFill/>
          <a:ln w="9525">
            <a:noFill/>
            <a:miter lim="800000"/>
          </a:ln>
          <a:effectLst/>
        </p:spPr>
        <p:txBody>
          <a:bodyPr lIns="90000" tIns="46800" rIns="90000" bIns="46800">
            <a:spAutoFit/>
          </a:bodyPr>
          <a:lstStyle/>
          <a:p>
            <a:pPr algn="l">
              <a:spcBef>
                <a:spcPct val="50000"/>
              </a:spcBef>
            </a:pP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因为安全光幕是应用于保护人的场合，所以国 际标准（</a:t>
            </a:r>
            <a:r>
              <a:rPr lang="en-US" altLang="zh-CN" sz="2400" dirty="0">
                <a:solidFill>
                  <a:srgbClr val="1262B7"/>
                </a:solidFill>
                <a:latin typeface="Arial" panose="020B0604020202020204" pitchFamily="34" charset="0"/>
                <a:ea typeface="微软雅黑" panose="020B0503020204020204" charset="-122"/>
                <a:sym typeface="Arial" panose="020B0604020202020204" pitchFamily="34" charset="0"/>
              </a:rPr>
              <a:t>IEC61496</a:t>
            </a: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）对其功能和安全性有详细的规定</a:t>
            </a:r>
            <a:endParaRPr lang="en-US" altLang="zh-CN" sz="2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idx="4294967295"/>
          </p:nvPr>
        </p:nvSpPr>
        <p:spPr bwMode="auto">
          <a:xfrm>
            <a:off x="4510856" y="667386"/>
            <a:ext cx="4357687" cy="511014"/>
          </a:xfrm>
          <a:prstGeom prst="rect">
            <a:avLst/>
          </a:prstGeo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安全光幕术语</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38" name="Rectangle 10"/>
          <p:cNvSpPr>
            <a:spLocks noChangeArrowheads="1"/>
          </p:cNvSpPr>
          <p:nvPr/>
        </p:nvSpPr>
        <p:spPr bwMode="auto">
          <a:xfrm>
            <a:off x="2854326" y="3702328"/>
            <a:ext cx="184731" cy="369332"/>
          </a:xfrm>
          <a:prstGeom prst="rect">
            <a:avLst/>
          </a:prstGeom>
          <a:solidFill>
            <a:srgbClr val="1262B7"/>
          </a:solidFill>
          <a:ln w="9525" algn="ctr">
            <a:solidFill>
              <a:srgbClr val="1262B7"/>
            </a:solidFill>
            <a:miter lim="800000"/>
          </a:ln>
          <a:effectLst/>
        </p:spPr>
        <p:txBody>
          <a:bodyPr wrap="none" anchor="ct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39" name="Rectangle 11"/>
          <p:cNvSpPr>
            <a:spLocks noChangeArrowheads="1"/>
          </p:cNvSpPr>
          <p:nvPr/>
        </p:nvSpPr>
        <p:spPr bwMode="auto">
          <a:xfrm>
            <a:off x="8543926" y="3702328"/>
            <a:ext cx="184731" cy="369332"/>
          </a:xfrm>
          <a:prstGeom prst="rect">
            <a:avLst/>
          </a:prstGeom>
          <a:solidFill>
            <a:srgbClr val="1262B7"/>
          </a:solidFill>
          <a:ln w="9525" algn="ctr">
            <a:solidFill>
              <a:srgbClr val="1262B7"/>
            </a:solidFill>
            <a:miter lim="800000"/>
          </a:ln>
          <a:effectLst/>
        </p:spPr>
        <p:txBody>
          <a:bodyPr wrap="none" anchor="ct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42" name="Line 14"/>
          <p:cNvSpPr>
            <a:spLocks noChangeShapeType="1"/>
          </p:cNvSpPr>
          <p:nvPr/>
        </p:nvSpPr>
        <p:spPr bwMode="auto">
          <a:xfrm>
            <a:off x="3214689" y="1752600"/>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43" name="Line 15"/>
          <p:cNvSpPr>
            <a:spLocks noChangeShapeType="1"/>
          </p:cNvSpPr>
          <p:nvPr/>
        </p:nvSpPr>
        <p:spPr bwMode="auto">
          <a:xfrm>
            <a:off x="3214689" y="6021388"/>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44" name="Line 16"/>
          <p:cNvSpPr>
            <a:spLocks noChangeShapeType="1"/>
          </p:cNvSpPr>
          <p:nvPr/>
        </p:nvSpPr>
        <p:spPr bwMode="auto">
          <a:xfrm>
            <a:off x="3214689" y="2133600"/>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45" name="Line 17"/>
          <p:cNvSpPr>
            <a:spLocks noChangeShapeType="1"/>
          </p:cNvSpPr>
          <p:nvPr/>
        </p:nvSpPr>
        <p:spPr bwMode="auto">
          <a:xfrm>
            <a:off x="3214689" y="2565400"/>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46" name="Line 18"/>
          <p:cNvSpPr>
            <a:spLocks noChangeShapeType="1"/>
          </p:cNvSpPr>
          <p:nvPr/>
        </p:nvSpPr>
        <p:spPr bwMode="auto">
          <a:xfrm>
            <a:off x="3214689" y="3429000"/>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47" name="Line 19"/>
          <p:cNvSpPr>
            <a:spLocks noChangeShapeType="1"/>
          </p:cNvSpPr>
          <p:nvPr/>
        </p:nvSpPr>
        <p:spPr bwMode="auto">
          <a:xfrm>
            <a:off x="3214689" y="2997200"/>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48" name="Line 20"/>
          <p:cNvSpPr>
            <a:spLocks noChangeShapeType="1"/>
          </p:cNvSpPr>
          <p:nvPr/>
        </p:nvSpPr>
        <p:spPr bwMode="auto">
          <a:xfrm>
            <a:off x="3214689" y="3943350"/>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49" name="Line 21"/>
          <p:cNvSpPr>
            <a:spLocks noChangeShapeType="1"/>
          </p:cNvSpPr>
          <p:nvPr/>
        </p:nvSpPr>
        <p:spPr bwMode="auto">
          <a:xfrm>
            <a:off x="3214689" y="4470400"/>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50" name="Line 22"/>
          <p:cNvSpPr>
            <a:spLocks noChangeShapeType="1"/>
          </p:cNvSpPr>
          <p:nvPr/>
        </p:nvSpPr>
        <p:spPr bwMode="auto">
          <a:xfrm>
            <a:off x="3214689" y="5013325"/>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51" name="Line 23"/>
          <p:cNvSpPr>
            <a:spLocks noChangeShapeType="1"/>
          </p:cNvSpPr>
          <p:nvPr/>
        </p:nvSpPr>
        <p:spPr bwMode="auto">
          <a:xfrm>
            <a:off x="3214689" y="5516563"/>
            <a:ext cx="5329237" cy="0"/>
          </a:xfrm>
          <a:prstGeom prst="line">
            <a:avLst/>
          </a:prstGeom>
          <a:noFill/>
          <a:ln w="9525">
            <a:solidFill>
              <a:srgbClr val="1262B7"/>
            </a:solidFill>
            <a:round/>
            <a:tailEnd type="triangle" w="med" len="me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53" name="Text Box 25"/>
          <p:cNvSpPr txBox="1">
            <a:spLocks noChangeArrowheads="1"/>
          </p:cNvSpPr>
          <p:nvPr/>
        </p:nvSpPr>
        <p:spPr bwMode="auto">
          <a:xfrm>
            <a:off x="3181350" y="3486844"/>
            <a:ext cx="5099685" cy="400110"/>
          </a:xfrm>
          <a:prstGeom prst="rect">
            <a:avLst/>
          </a:prstGeom>
          <a:noFill/>
          <a:ln w="9525" algn="ctr">
            <a:solidFill>
              <a:srgbClr val="1262B7"/>
            </a:solidFill>
            <a:miter lim="800000"/>
          </a:ln>
          <a:effectLst/>
        </p:spPr>
        <p:txBody>
          <a:bodyPr wrap="square">
            <a:spAutoFit/>
          </a:bodyPr>
          <a:lstStyle/>
          <a:p>
            <a:pPr algn="ct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保       护       宽        度</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54" name="Line 26"/>
          <p:cNvSpPr>
            <a:spLocks noChangeShapeType="1"/>
          </p:cNvSpPr>
          <p:nvPr/>
        </p:nvSpPr>
        <p:spPr bwMode="auto">
          <a:xfrm flipH="1">
            <a:off x="8801100" y="1752600"/>
            <a:ext cx="431800" cy="0"/>
          </a:xfrm>
          <a:prstGeom prst="line">
            <a:avLst/>
          </a:prstGeom>
          <a:noFill/>
          <a:ln w="9525">
            <a:solidFill>
              <a:srgbClr val="1262B7"/>
            </a:solidFill>
            <a:roun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55" name="Line 27"/>
          <p:cNvSpPr>
            <a:spLocks noChangeShapeType="1"/>
          </p:cNvSpPr>
          <p:nvPr/>
        </p:nvSpPr>
        <p:spPr bwMode="auto">
          <a:xfrm flipH="1">
            <a:off x="8801100" y="6021388"/>
            <a:ext cx="431800" cy="0"/>
          </a:xfrm>
          <a:prstGeom prst="line">
            <a:avLst/>
          </a:prstGeom>
          <a:noFill/>
          <a:ln w="9525">
            <a:solidFill>
              <a:srgbClr val="1262B7"/>
            </a:solidFill>
            <a:roun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64" name="Text Box 36"/>
          <p:cNvSpPr txBox="1">
            <a:spLocks noChangeArrowheads="1"/>
          </p:cNvSpPr>
          <p:nvPr/>
        </p:nvSpPr>
        <p:spPr bwMode="auto">
          <a:xfrm>
            <a:off x="8902700" y="3989388"/>
            <a:ext cx="268288" cy="369332"/>
          </a:xfrm>
          <a:prstGeom prst="rect">
            <a:avLst/>
          </a:prstGeom>
          <a:noFill/>
          <a:ln w="9525" algn="ctr">
            <a:solidFill>
              <a:srgbClr val="1262B7"/>
            </a:solidFill>
            <a:miter lim="800000"/>
          </a:ln>
          <a:effectLst/>
        </p:spPr>
        <p:txBody>
          <a:bodyPr>
            <a:spAutoFit/>
          </a:bodyPr>
          <a:lstStyle/>
          <a:p>
            <a:pPr algn="ct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高</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69" name="Text Box 41"/>
          <p:cNvSpPr txBox="1">
            <a:spLocks noChangeArrowheads="1"/>
          </p:cNvSpPr>
          <p:nvPr/>
        </p:nvSpPr>
        <p:spPr bwMode="auto">
          <a:xfrm>
            <a:off x="8902700" y="2133600"/>
            <a:ext cx="268288" cy="369332"/>
          </a:xfrm>
          <a:prstGeom prst="rect">
            <a:avLst/>
          </a:prstGeom>
          <a:noFill/>
          <a:ln w="9525" algn="ctr">
            <a:solidFill>
              <a:srgbClr val="1262B7"/>
            </a:solidFill>
            <a:miter lim="800000"/>
          </a:ln>
          <a:effectLst/>
        </p:spPr>
        <p:txBody>
          <a:bodyPr>
            <a:spAutoFit/>
          </a:bodyPr>
          <a:lstStyle/>
          <a:p>
            <a:pPr algn="ct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保</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70" name="Text Box 42"/>
          <p:cNvSpPr txBox="1">
            <a:spLocks noChangeArrowheads="1"/>
          </p:cNvSpPr>
          <p:nvPr/>
        </p:nvSpPr>
        <p:spPr bwMode="auto">
          <a:xfrm>
            <a:off x="8902700" y="3032125"/>
            <a:ext cx="268288" cy="369332"/>
          </a:xfrm>
          <a:prstGeom prst="rect">
            <a:avLst/>
          </a:prstGeom>
          <a:noFill/>
          <a:ln w="9525" algn="ctr">
            <a:solidFill>
              <a:srgbClr val="1262B7"/>
            </a:solidFill>
            <a:miter lim="800000"/>
          </a:ln>
          <a:effectLst/>
        </p:spPr>
        <p:txBody>
          <a:bodyPr>
            <a:spAutoFit/>
          </a:bodyPr>
          <a:lstStyle/>
          <a:p>
            <a:pPr algn="ct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护</a:t>
            </a:r>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71" name="Text Box 43"/>
          <p:cNvSpPr txBox="1">
            <a:spLocks noChangeArrowheads="1"/>
          </p:cNvSpPr>
          <p:nvPr/>
        </p:nvSpPr>
        <p:spPr bwMode="auto">
          <a:xfrm>
            <a:off x="8902700" y="4814888"/>
            <a:ext cx="268288" cy="369332"/>
          </a:xfrm>
          <a:prstGeom prst="rect">
            <a:avLst/>
          </a:prstGeom>
          <a:noFill/>
          <a:ln w="9525" algn="ctr">
            <a:solidFill>
              <a:srgbClr val="1262B7"/>
            </a:solidFill>
            <a:miter lim="800000"/>
          </a:ln>
          <a:effectLst/>
        </p:spPr>
        <p:txBody>
          <a:bodyPr>
            <a:spAutoFit/>
          </a:bodyPr>
          <a:lstStyle/>
          <a:p>
            <a:pPr algn="ct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度</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72" name="Line 44"/>
          <p:cNvSpPr>
            <a:spLocks noChangeShapeType="1"/>
          </p:cNvSpPr>
          <p:nvPr/>
        </p:nvSpPr>
        <p:spPr bwMode="auto">
          <a:xfrm>
            <a:off x="9170988" y="1752600"/>
            <a:ext cx="0" cy="381000"/>
          </a:xfrm>
          <a:prstGeom prst="line">
            <a:avLst/>
          </a:prstGeom>
          <a:noFill/>
          <a:ln w="9525">
            <a:solidFill>
              <a:srgbClr val="1262B7"/>
            </a:solidFill>
            <a:roun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73" name="Line 45"/>
          <p:cNvSpPr>
            <a:spLocks noChangeShapeType="1"/>
          </p:cNvSpPr>
          <p:nvPr/>
        </p:nvSpPr>
        <p:spPr bwMode="auto">
          <a:xfrm flipV="1">
            <a:off x="9170988" y="5211764"/>
            <a:ext cx="0" cy="809625"/>
          </a:xfrm>
          <a:prstGeom prst="line">
            <a:avLst/>
          </a:prstGeom>
          <a:noFill/>
          <a:ln w="9525">
            <a:solidFill>
              <a:srgbClr val="1262B7"/>
            </a:solidFill>
            <a:round/>
          </a:ln>
          <a:effectLst/>
        </p:spPr>
        <p:txBody>
          <a:bodyP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75" name="Text Box 47"/>
          <p:cNvSpPr txBox="1">
            <a:spLocks noChangeArrowheads="1"/>
          </p:cNvSpPr>
          <p:nvPr/>
        </p:nvSpPr>
        <p:spPr bwMode="auto">
          <a:xfrm>
            <a:off x="6022975" y="2596396"/>
            <a:ext cx="1511300" cy="369332"/>
          </a:xfrm>
          <a:prstGeom prst="rect">
            <a:avLst/>
          </a:prstGeom>
          <a:noFill/>
          <a:ln w="9525" algn="ctr">
            <a:solidFill>
              <a:srgbClr val="1262B7"/>
            </a:solidFill>
            <a:miter lim="800000"/>
          </a:ln>
          <a:effectLst/>
        </p:spPr>
        <p:txBody>
          <a:bodyPr>
            <a:spAutoFit/>
          </a:bodyPr>
          <a:lstStyle/>
          <a:p>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分辨率</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76" name="Oval 48"/>
          <p:cNvSpPr>
            <a:spLocks noChangeArrowheads="1"/>
          </p:cNvSpPr>
          <p:nvPr/>
        </p:nvSpPr>
        <p:spPr bwMode="auto">
          <a:xfrm>
            <a:off x="5230813" y="2521626"/>
            <a:ext cx="259766" cy="519351"/>
          </a:xfrm>
          <a:prstGeom prst="ellipse">
            <a:avLst/>
          </a:prstGeom>
          <a:solidFill>
            <a:srgbClr val="1262B7"/>
          </a:solidFill>
          <a:ln w="9525" algn="ctr">
            <a:solidFill>
              <a:srgbClr val="1262B7"/>
            </a:solidFill>
            <a:round/>
          </a:ln>
          <a:effectLst/>
        </p:spPr>
        <p:txBody>
          <a:bodyPr wrap="none" anchor="ctr">
            <a:spAutoFit/>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77" name="Text Box 49"/>
          <p:cNvSpPr txBox="1">
            <a:spLocks noChangeArrowheads="1"/>
          </p:cNvSpPr>
          <p:nvPr/>
        </p:nvSpPr>
        <p:spPr bwMode="auto">
          <a:xfrm>
            <a:off x="4562737" y="5608954"/>
            <a:ext cx="2952750" cy="369332"/>
          </a:xfrm>
          <a:prstGeom prst="rect">
            <a:avLst/>
          </a:prstGeom>
          <a:noFill/>
          <a:ln w="9525" algn="ctr">
            <a:solidFill>
              <a:srgbClr val="1262B7"/>
            </a:solidFill>
            <a:miter lim="800000"/>
          </a:ln>
          <a:effectLst/>
        </p:spPr>
        <p:txBody>
          <a:bodyPr>
            <a:spAutoFit/>
          </a:bodyPr>
          <a:lstStyle/>
          <a:p>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分辨率：最小检出直径</a:t>
            </a:r>
            <a:endParaRPr lang="en-US" altLang="zh-CN"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Text Box 4"/>
          <p:cNvSpPr txBox="1">
            <a:spLocks noChangeArrowheads="1"/>
          </p:cNvSpPr>
          <p:nvPr/>
        </p:nvSpPr>
        <p:spPr bwMode="auto">
          <a:xfrm>
            <a:off x="7175500" y="1981200"/>
            <a:ext cx="2806700" cy="369332"/>
          </a:xfrm>
          <a:prstGeom prst="rect">
            <a:avLst/>
          </a:prstGeom>
          <a:noFill/>
          <a:ln w="9525" algn="ctr">
            <a:noFill/>
            <a:miter lim="800000"/>
          </a:ln>
          <a:effectLst/>
        </p:spPr>
        <p:txBody>
          <a:bodyPr>
            <a:sp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8" name="图片 7"/>
          <p:cNvPicPr/>
          <p:nvPr/>
        </p:nvPicPr>
        <p:blipFill>
          <a:blip r:embed="rId1" cstate="print"/>
          <a:srcRect/>
          <a:stretch>
            <a:fillRect/>
          </a:stretch>
        </p:blipFill>
        <p:spPr bwMode="auto">
          <a:xfrm>
            <a:off x="3065416" y="1763486"/>
            <a:ext cx="6212620" cy="4256437"/>
          </a:xfrm>
          <a:prstGeom prst="rect">
            <a:avLst/>
          </a:prstGeom>
          <a:ln>
            <a:noFill/>
          </a:ln>
          <a:effectLst>
            <a:outerShdw blurRad="190500" algn="tl" rotWithShape="0">
              <a:srgbClr val="000000">
                <a:alpha val="70000"/>
              </a:srgbClr>
            </a:outerShdw>
          </a:effectLst>
        </p:spPr>
      </p:pic>
      <p:sp>
        <p:nvSpPr>
          <p:cNvPr id="6" name="Rectangle 2"/>
          <p:cNvSpPr>
            <a:spLocks noGrp="1" noChangeArrowheads="1"/>
          </p:cNvSpPr>
          <p:nvPr>
            <p:ph type="title"/>
          </p:nvPr>
        </p:nvSpPr>
        <p:spPr bwMode="auto">
          <a:xfrm>
            <a:off x="4320666" y="481671"/>
            <a:ext cx="4357718" cy="1143000"/>
          </a:xfrm>
          <a:prstGeom prst="rect">
            <a:avLst/>
          </a:prstGeo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安全光幕术语</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1" name="灯片编号占位符 10"/>
          <p:cNvSpPr>
            <a:spLocks noGrp="1"/>
          </p:cNvSpPr>
          <p:nvPr>
            <p:ph type="sldNum" sz="quarter" idx="12"/>
          </p:nvPr>
        </p:nvSpPr>
        <p:spPr>
          <a:xfrm>
            <a:off x="7639050" y="6317163"/>
            <a:ext cx="2057400" cy="365125"/>
          </a:xfrm>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116</a:t>
            </a:r>
            <a:endParaRPr lang="zh-CN" altLang="en-US" dirty="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2"/>
          </p:nvPr>
        </p:nvSpPr>
        <p:spPr>
          <a:xfrm>
            <a:off x="2152650" y="6356352"/>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
        <p:nvSpPr>
          <p:cNvPr id="304130" name="Rectangle 2"/>
          <p:cNvSpPr>
            <a:spLocks noGrp="1" noChangeArrowheads="1"/>
          </p:cNvSpPr>
          <p:nvPr>
            <p:ph type="title" idx="4294967295"/>
          </p:nvPr>
        </p:nvSpPr>
        <p:spPr bwMode="auto">
          <a:xfrm>
            <a:off x="3798161" y="644524"/>
            <a:ext cx="5092700" cy="1143000"/>
          </a:xfrm>
          <a:prstGeom prst="rect">
            <a:avLst/>
          </a:prstGeo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安全光幕高度的选择</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04175" name="Text Box 47"/>
          <p:cNvSpPr txBox="1">
            <a:spLocks noChangeArrowheads="1"/>
          </p:cNvSpPr>
          <p:nvPr/>
        </p:nvSpPr>
        <p:spPr bwMode="auto">
          <a:xfrm>
            <a:off x="6022975" y="2565400"/>
            <a:ext cx="1511300" cy="369332"/>
          </a:xfrm>
          <a:prstGeom prst="rect">
            <a:avLst/>
          </a:prstGeom>
          <a:noFill/>
          <a:ln w="9525" algn="ctr">
            <a:noFill/>
            <a:miter lim="800000"/>
          </a:ln>
          <a:effectLst/>
        </p:spPr>
        <p:txBody>
          <a:bodyPr>
            <a:spAutoFit/>
          </a:bodyPr>
          <a:lstStyle/>
          <a:p>
            <a:r>
              <a:rPr lang="zh-CN" altLang="en-US" b="1">
                <a:latin typeface="Arial" panose="020B0604020202020204" pitchFamily="34" charset="0"/>
                <a:ea typeface="微软雅黑" panose="020B0503020204020204" charset="-122"/>
                <a:sym typeface="Arial" panose="020B0604020202020204" pitchFamily="34" charset="0"/>
              </a:rPr>
              <a:t>分辨率</a:t>
            </a:r>
            <a:endParaRPr lang="zh-CN" altLang="en-US" b="1">
              <a:latin typeface="Arial" panose="020B0604020202020204" pitchFamily="34" charset="0"/>
              <a:ea typeface="微软雅黑" panose="020B0503020204020204" charset="-122"/>
              <a:sym typeface="Arial" panose="020B0604020202020204" pitchFamily="34" charset="0"/>
            </a:endParaRPr>
          </a:p>
        </p:txBody>
      </p:sp>
      <p:sp>
        <p:nvSpPr>
          <p:cNvPr id="304176" name="Oval 48"/>
          <p:cNvSpPr>
            <a:spLocks noChangeArrowheads="1"/>
          </p:cNvSpPr>
          <p:nvPr/>
        </p:nvSpPr>
        <p:spPr bwMode="auto">
          <a:xfrm>
            <a:off x="5230813" y="2521626"/>
            <a:ext cx="259766" cy="519351"/>
          </a:xfrm>
          <a:prstGeom prst="ellipse">
            <a:avLst/>
          </a:prstGeom>
          <a:solidFill>
            <a:schemeClr val="accent1"/>
          </a:solidFill>
          <a:ln w="9525" algn="ctr">
            <a:solidFill>
              <a:schemeClr val="tx1"/>
            </a:solidFill>
            <a:round/>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96257" name="Picture 1"/>
          <p:cNvPicPr>
            <a:picLocks noChangeAspect="1" noChangeArrowheads="1"/>
          </p:cNvPicPr>
          <p:nvPr/>
        </p:nvPicPr>
        <p:blipFill>
          <a:blip r:embed="rId1" cstate="print"/>
          <a:srcRect/>
          <a:stretch>
            <a:fillRect/>
          </a:stretch>
        </p:blipFill>
        <p:spPr bwMode="auto">
          <a:xfrm>
            <a:off x="2386149" y="1431860"/>
            <a:ext cx="7385971" cy="451174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bwMode="auto">
          <a:xfrm>
            <a:off x="3580172" y="566738"/>
            <a:ext cx="6215106" cy="850900"/>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安全光幕的不同分辨率</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95267" name="Picture 3"/>
          <p:cNvPicPr>
            <a:picLocks noGrp="1" noChangeAspect="1" noChangeArrowheads="1"/>
          </p:cNvPicPr>
          <p:nvPr>
            <p:ph idx="1"/>
          </p:nvPr>
        </p:nvPicPr>
        <p:blipFill>
          <a:blip r:embed="rId1" cstate="print"/>
          <a:srcRect/>
          <a:stretch>
            <a:fillRect/>
          </a:stretch>
        </p:blipFill>
        <p:spPr bwMode="auto">
          <a:xfrm>
            <a:off x="1971262" y="1417638"/>
            <a:ext cx="4716463" cy="4525962"/>
          </a:xfrm>
          <a:prstGeom prst="rect">
            <a:avLst/>
          </a:prstGeom>
          <a:ln>
            <a:noFill/>
          </a:ln>
          <a:effectLst>
            <a:outerShdw blurRad="190500" algn="tl" rotWithShape="0">
              <a:srgbClr val="000000">
                <a:alpha val="70000"/>
              </a:srgbClr>
            </a:outerShdw>
          </a:effectLst>
        </p:spPr>
      </p:pic>
      <p:sp>
        <p:nvSpPr>
          <p:cNvPr id="10" name="灯片编号占位符 9"/>
          <p:cNvSpPr>
            <a:spLocks noGrp="1"/>
          </p:cNvSpPr>
          <p:nvPr>
            <p:ph type="sldNum" sz="quarter" idx="12"/>
          </p:nvPr>
        </p:nvSpPr>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110</a:t>
            </a: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395268" name="Text Box 4"/>
          <p:cNvSpPr txBox="1">
            <a:spLocks noChangeArrowheads="1"/>
          </p:cNvSpPr>
          <p:nvPr/>
        </p:nvSpPr>
        <p:spPr bwMode="auto">
          <a:xfrm>
            <a:off x="7175500" y="1981200"/>
            <a:ext cx="2806700" cy="369332"/>
          </a:xfrm>
          <a:prstGeom prst="rect">
            <a:avLst/>
          </a:prstGeom>
          <a:noFill/>
          <a:ln w="9525" algn="ctr">
            <a:noFill/>
            <a:miter lim="800000"/>
          </a:ln>
          <a:effectLst/>
        </p:spPr>
        <p:txBody>
          <a:bodyPr>
            <a:sp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95269" name="Text Box 5"/>
          <p:cNvSpPr txBox="1">
            <a:spLocks noChangeArrowheads="1"/>
          </p:cNvSpPr>
          <p:nvPr/>
        </p:nvSpPr>
        <p:spPr bwMode="auto">
          <a:xfrm>
            <a:off x="7380343" y="3283058"/>
            <a:ext cx="3024187" cy="1323439"/>
          </a:xfrm>
          <a:prstGeom prst="rect">
            <a:avLst/>
          </a:prstGeom>
          <a:noFill/>
          <a:ln w="9525" algn="ctr">
            <a:noFill/>
            <a:miter lim="800000"/>
          </a:ln>
          <a:effectLst/>
        </p:spPr>
        <p:txBody>
          <a:bodyPr>
            <a:spAutoFit/>
          </a:bodyPr>
          <a:lstStyle/>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分辨率：  </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14mm</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（手指保护宽度： </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7</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米</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保护高度：</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189-1125mm</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1" name="Picture 3"/>
          <p:cNvPicPr>
            <a:picLocks noGrp="1" noChangeAspect="1" noChangeArrowheads="1"/>
          </p:cNvPicPr>
          <p:nvPr>
            <p:ph idx="1"/>
          </p:nvPr>
        </p:nvPicPr>
        <p:blipFill>
          <a:blip r:embed="rId1" cstate="print"/>
          <a:srcRect/>
          <a:stretch>
            <a:fillRect/>
          </a:stretch>
        </p:blipFill>
        <p:spPr bwMode="auto">
          <a:xfrm>
            <a:off x="2288045" y="1600199"/>
            <a:ext cx="4343400" cy="4525963"/>
          </a:xfrm>
          <a:prstGeom prst="rect">
            <a:avLst/>
          </a:prstGeom>
          <a:ln>
            <a:noFill/>
          </a:ln>
          <a:effectLst>
            <a:outerShdw blurRad="190500" algn="tl" rotWithShape="0">
              <a:srgbClr val="000000">
                <a:alpha val="70000"/>
              </a:srgbClr>
            </a:outerShdw>
          </a:effectLst>
        </p:spPr>
      </p:pic>
      <p:sp>
        <p:nvSpPr>
          <p:cNvPr id="11" name="灯片编号占位符 10"/>
          <p:cNvSpPr>
            <a:spLocks noGrp="1"/>
          </p:cNvSpPr>
          <p:nvPr>
            <p:ph type="sldNum" sz="quarter" idx="12"/>
          </p:nvPr>
        </p:nvSpPr>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111</a:t>
            </a: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396292" name="Text Box 4"/>
          <p:cNvSpPr txBox="1">
            <a:spLocks noChangeArrowheads="1"/>
          </p:cNvSpPr>
          <p:nvPr/>
        </p:nvSpPr>
        <p:spPr bwMode="auto">
          <a:xfrm>
            <a:off x="6311901" y="2349500"/>
            <a:ext cx="2879725" cy="369332"/>
          </a:xfrm>
          <a:prstGeom prst="rect">
            <a:avLst/>
          </a:prstGeom>
          <a:noFill/>
          <a:ln w="9525" algn="ctr">
            <a:noFill/>
            <a:miter lim="800000"/>
          </a:ln>
          <a:effectLst/>
        </p:spPr>
        <p:txBody>
          <a:bodyPr>
            <a:sp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96293" name="Text Box 5"/>
          <p:cNvSpPr txBox="1">
            <a:spLocks noChangeArrowheads="1"/>
          </p:cNvSpPr>
          <p:nvPr/>
        </p:nvSpPr>
        <p:spPr bwMode="auto">
          <a:xfrm>
            <a:off x="7359328" y="3201460"/>
            <a:ext cx="3168650" cy="1323439"/>
          </a:xfrm>
          <a:prstGeom prst="rect">
            <a:avLst/>
          </a:prstGeom>
          <a:noFill/>
          <a:ln w="9525" algn="ctr">
            <a:noFill/>
            <a:miter lim="800000"/>
          </a:ln>
          <a:effectLst/>
        </p:spPr>
        <p:txBody>
          <a:bodyPr>
            <a:spAutoFit/>
          </a:bodyPr>
          <a:lstStyle/>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分辨率： </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25mm</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（手掌）</a:t>
            </a:r>
            <a:endPar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30</a:t>
            </a:r>
            <a:endPar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保护宽度：</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10</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米</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保护高度：</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217-1822mm         </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6" name="Rectangle 2"/>
          <p:cNvSpPr txBox="1">
            <a:spLocks noChangeArrowheads="1"/>
          </p:cNvSpPr>
          <p:nvPr/>
        </p:nvSpPr>
        <p:spPr bwMode="auto">
          <a:xfrm>
            <a:off x="3881422" y="500042"/>
            <a:ext cx="6215106" cy="850900"/>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lstStyle/>
          <a:p>
            <a:pPr eaLnBrk="0" fontAlgn="base" hangingPunct="0">
              <a:lnSpc>
                <a:spcPct val="95000"/>
              </a:lnSpc>
              <a:spcBef>
                <a:spcPct val="0"/>
              </a:spcBef>
              <a:spcAft>
                <a:spcPct val="0"/>
              </a:spcAft>
              <a:defRPr/>
            </a:pPr>
            <a:r>
              <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安全光幕的不同分辨率</a:t>
            </a:r>
            <a:endPar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3" name="Picture 3"/>
          <p:cNvPicPr>
            <a:picLocks noGrp="1" noChangeAspect="1" noChangeArrowheads="1"/>
          </p:cNvPicPr>
          <p:nvPr>
            <p:ph idx="1"/>
          </p:nvPr>
        </p:nvPicPr>
        <p:blipFill>
          <a:blip r:embed="rId1" cstate="print"/>
          <a:srcRect/>
          <a:stretch>
            <a:fillRect/>
          </a:stretch>
        </p:blipFill>
        <p:spPr bwMode="auto">
          <a:xfrm>
            <a:off x="1809720" y="1500174"/>
            <a:ext cx="5410200" cy="4525962"/>
          </a:xfrm>
          <a:prstGeom prst="rect">
            <a:avLst/>
          </a:prstGeom>
          <a:ln>
            <a:noFill/>
          </a:ln>
          <a:effectLst>
            <a:outerShdw blurRad="190500" algn="tl" rotWithShape="0">
              <a:srgbClr val="000000">
                <a:alpha val="70000"/>
              </a:srgbClr>
            </a:outerShdw>
          </a:effectLst>
        </p:spPr>
      </p:pic>
      <p:sp>
        <p:nvSpPr>
          <p:cNvPr id="12" name="灯片编号占位符 11"/>
          <p:cNvSpPr>
            <a:spLocks noGrp="1"/>
          </p:cNvSpPr>
          <p:nvPr>
            <p:ph type="sldNum" sz="quarter" idx="12"/>
          </p:nvPr>
        </p:nvSpPr>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112</a:t>
            </a: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435204" name="Text Box 4"/>
          <p:cNvSpPr txBox="1">
            <a:spLocks noChangeArrowheads="1"/>
          </p:cNvSpPr>
          <p:nvPr/>
        </p:nvSpPr>
        <p:spPr bwMode="auto">
          <a:xfrm>
            <a:off x="7356941" y="2747492"/>
            <a:ext cx="3862379" cy="1015663"/>
          </a:xfrm>
          <a:prstGeom prst="rect">
            <a:avLst/>
          </a:prstGeom>
          <a:noFill/>
          <a:ln w="9525" algn="ctr">
            <a:noFill/>
            <a:miter lim="800000"/>
          </a:ln>
          <a:effectLst/>
        </p:spPr>
        <p:txBody>
          <a:bodyPr wrap="square">
            <a:spAutoFit/>
          </a:bodyPr>
          <a:lstStyle/>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分辨率：</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40/70mm (</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保护脚）</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保护宽度：</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10</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米</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保护高度：</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217-1807mm </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435205" name="Line 5"/>
          <p:cNvSpPr>
            <a:spLocks noChangeShapeType="1"/>
          </p:cNvSpPr>
          <p:nvPr/>
        </p:nvSpPr>
        <p:spPr bwMode="auto">
          <a:xfrm flipV="1">
            <a:off x="6311901" y="5084763"/>
            <a:ext cx="1223963" cy="360362"/>
          </a:xfrm>
          <a:prstGeom prst="line">
            <a:avLst/>
          </a:prstGeom>
          <a:noFill/>
          <a:ln w="9525">
            <a:solidFill>
              <a:srgbClr val="1262B7"/>
            </a:solidFill>
            <a:round/>
          </a:ln>
          <a:effectLst/>
        </p:spPr>
        <p:txBody>
          <a:bodyP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35206" name="Text Box 6"/>
          <p:cNvSpPr txBox="1">
            <a:spLocks noChangeArrowheads="1"/>
          </p:cNvSpPr>
          <p:nvPr/>
        </p:nvSpPr>
        <p:spPr bwMode="auto">
          <a:xfrm>
            <a:off x="7535864" y="4767263"/>
            <a:ext cx="2446337" cy="400110"/>
          </a:xfrm>
          <a:prstGeom prst="rect">
            <a:avLst/>
          </a:prstGeom>
          <a:noFill/>
          <a:ln w="9525" algn="ctr">
            <a:noFill/>
            <a:miter lim="800000"/>
          </a:ln>
          <a:effectLst/>
        </p:spPr>
        <p:txBody>
          <a:bodyPr>
            <a:spAutoFit/>
          </a:bodyPr>
          <a:lstStyle/>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水平放置</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7" name="Rectangle 2"/>
          <p:cNvSpPr txBox="1">
            <a:spLocks noChangeArrowheads="1"/>
          </p:cNvSpPr>
          <p:nvPr/>
        </p:nvSpPr>
        <p:spPr bwMode="auto">
          <a:xfrm>
            <a:off x="3667108" y="500042"/>
            <a:ext cx="6215106" cy="850900"/>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lstStyle/>
          <a:p>
            <a:pPr eaLnBrk="0" fontAlgn="base" hangingPunct="0">
              <a:lnSpc>
                <a:spcPct val="95000"/>
              </a:lnSpc>
              <a:spcBef>
                <a:spcPct val="0"/>
              </a:spcBef>
              <a:spcAft>
                <a:spcPct val="0"/>
              </a:spcAft>
              <a:defRPr/>
            </a:pPr>
            <a:r>
              <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安全光幕的不同分辨率</a:t>
            </a:r>
            <a:endParaRPr lang="zh-CN" altLang="en-US" sz="3200" b="1"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52650" y="2496915"/>
            <a:ext cx="7971644" cy="15388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zh-CN" altLang="en-US" sz="40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如何预防机械伤害事故，消除、减少和控制机械安伤害</a:t>
            </a:r>
            <a:r>
              <a:rPr lang="zh-CN" altLang="en-US" sz="54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a:t>
            </a:r>
            <a:endParaRPr lang="en-US" altLang="zh-CN" sz="40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9" name="灯片编号占位符 8"/>
          <p:cNvSpPr>
            <a:spLocks noGrp="1"/>
          </p:cNvSpPr>
          <p:nvPr>
            <p:ph type="sldNum" sz="quarter" idx="12"/>
          </p:nvPr>
        </p:nvSpPr>
        <p:spPr>
          <a:xfrm>
            <a:off x="2152650" y="6356352"/>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645556" y="769602"/>
            <a:ext cx="6215106" cy="850900"/>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安全光幕的不同分辨率</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97315" name="Picture 3"/>
          <p:cNvPicPr>
            <a:picLocks noGrp="1" noChangeAspect="1" noChangeArrowheads="1"/>
          </p:cNvPicPr>
          <p:nvPr>
            <p:ph idx="1"/>
          </p:nvPr>
        </p:nvPicPr>
        <p:blipFill>
          <a:blip r:embed="rId1" cstate="print"/>
          <a:srcRect/>
          <a:stretch>
            <a:fillRect/>
          </a:stretch>
        </p:blipFill>
        <p:spPr bwMode="auto">
          <a:xfrm>
            <a:off x="2855914" y="1700213"/>
            <a:ext cx="4391025" cy="4343400"/>
          </a:xfrm>
          <a:noFill/>
        </p:spPr>
      </p:pic>
      <p:sp>
        <p:nvSpPr>
          <p:cNvPr id="12" name="灯片编号占位符 11"/>
          <p:cNvSpPr>
            <a:spLocks noGrp="1"/>
          </p:cNvSpPr>
          <p:nvPr>
            <p:ph type="sldNum" sz="quarter" idx="12"/>
          </p:nvPr>
        </p:nvSpPr>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113</a:t>
            </a: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397316" name="Text Box 4"/>
          <p:cNvSpPr txBox="1">
            <a:spLocks noChangeArrowheads="1"/>
          </p:cNvSpPr>
          <p:nvPr/>
        </p:nvSpPr>
        <p:spPr bwMode="auto">
          <a:xfrm>
            <a:off x="7332274" y="3364081"/>
            <a:ext cx="3381375" cy="1015663"/>
          </a:xfrm>
          <a:prstGeom prst="rect">
            <a:avLst/>
          </a:prstGeom>
          <a:noFill/>
          <a:ln w="9525" algn="ctr">
            <a:noFill/>
            <a:miter lim="800000"/>
          </a:ln>
          <a:effectLst/>
        </p:spPr>
        <p:txBody>
          <a:bodyPr>
            <a:spAutoFit/>
          </a:bodyPr>
          <a:lstStyle/>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光点数：     </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4</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个</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光点间距：</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300mm</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（身体）</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保护宽度：</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10</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米</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97317" name="Line 5"/>
          <p:cNvSpPr>
            <a:spLocks noChangeShapeType="1"/>
          </p:cNvSpPr>
          <p:nvPr/>
        </p:nvSpPr>
        <p:spPr bwMode="auto">
          <a:xfrm>
            <a:off x="6383339" y="4654550"/>
            <a:ext cx="504825" cy="992188"/>
          </a:xfrm>
          <a:prstGeom prst="line">
            <a:avLst/>
          </a:prstGeom>
          <a:noFill/>
          <a:ln w="9525">
            <a:solidFill>
              <a:srgbClr val="1262B7"/>
            </a:solidFill>
            <a:round/>
          </a:ln>
          <a:effectLst/>
        </p:spPr>
        <p:txBody>
          <a:bodyP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97318" name="Text Box 6"/>
          <p:cNvSpPr txBox="1">
            <a:spLocks noChangeArrowheads="1"/>
          </p:cNvSpPr>
          <p:nvPr/>
        </p:nvSpPr>
        <p:spPr bwMode="auto">
          <a:xfrm>
            <a:off x="6600825" y="5646738"/>
            <a:ext cx="2808288" cy="369332"/>
          </a:xfrm>
          <a:prstGeom prst="rect">
            <a:avLst/>
          </a:prstGeom>
          <a:noFill/>
          <a:ln w="9525" algn="ctr">
            <a:noFill/>
            <a:miter lim="800000"/>
          </a:ln>
          <a:effectLst/>
        </p:spPr>
        <p:txBody>
          <a:bodyPr>
            <a:spAutoFit/>
          </a:bodyPr>
          <a:lstStyle/>
          <a:p>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安全光栅</a:t>
            </a:r>
            <a:endParaRPr lang="en-US" altLang="zh-CN"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7" name="Picture 17"/>
          <p:cNvPicPr>
            <a:picLocks noChangeAspect="1" noChangeArrowheads="1"/>
          </p:cNvPicPr>
          <p:nvPr/>
        </p:nvPicPr>
        <p:blipFill>
          <a:blip r:embed="rId1" cstate="print"/>
          <a:srcRect/>
          <a:stretch>
            <a:fillRect/>
          </a:stretch>
        </p:blipFill>
        <p:spPr bwMode="auto">
          <a:xfrm>
            <a:off x="8934450" y="4061419"/>
            <a:ext cx="661987" cy="777875"/>
          </a:xfrm>
          <a:prstGeom prst="rect">
            <a:avLst/>
          </a:prstGeom>
          <a:noFill/>
        </p:spPr>
      </p:pic>
      <p:pic>
        <p:nvPicPr>
          <p:cNvPr id="337938" name="Picture 18"/>
          <p:cNvPicPr>
            <a:picLocks noChangeAspect="1" noChangeArrowheads="1"/>
          </p:cNvPicPr>
          <p:nvPr/>
        </p:nvPicPr>
        <p:blipFill>
          <a:blip r:embed="rId1" cstate="print"/>
          <a:srcRect/>
          <a:stretch>
            <a:fillRect/>
          </a:stretch>
        </p:blipFill>
        <p:spPr bwMode="auto">
          <a:xfrm>
            <a:off x="8142286" y="4061419"/>
            <a:ext cx="661988" cy="777875"/>
          </a:xfrm>
          <a:prstGeom prst="rect">
            <a:avLst/>
          </a:prstGeom>
          <a:noFill/>
        </p:spPr>
      </p:pic>
      <p:sp>
        <p:nvSpPr>
          <p:cNvPr id="337922" name="Rectangle 2"/>
          <p:cNvSpPr>
            <a:spLocks noChangeArrowheads="1"/>
          </p:cNvSpPr>
          <p:nvPr/>
        </p:nvSpPr>
        <p:spPr bwMode="auto">
          <a:xfrm>
            <a:off x="4381488" y="520044"/>
            <a:ext cx="3643338" cy="609600"/>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l"/>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安全回路的构成</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37923" name="Oval 3"/>
          <p:cNvSpPr>
            <a:spLocks noChangeArrowheads="1"/>
          </p:cNvSpPr>
          <p:nvPr/>
        </p:nvSpPr>
        <p:spPr bwMode="auto">
          <a:xfrm>
            <a:off x="2640013" y="2060575"/>
            <a:ext cx="1871662" cy="1728788"/>
          </a:xfrm>
          <a:prstGeom prst="ellipse">
            <a:avLst/>
          </a:prstGeom>
          <a:solidFill>
            <a:srgbClr val="1262B7"/>
          </a:solidFill>
          <a:ln w="9525">
            <a:noFill/>
            <a:round/>
          </a:ln>
          <a:effectLst/>
        </p:spPr>
        <p:txBody>
          <a:bodyPr wrap="none" anchor="ctr"/>
          <a:lstStyle/>
          <a:p>
            <a:pPr algn="ctr"/>
            <a:r>
              <a:rPr lang="zh-CN" altLang="en-US" sz="2400" b="1">
                <a:solidFill>
                  <a:schemeClr val="bg1"/>
                </a:solidFill>
                <a:latin typeface="Arial" panose="020B0604020202020204" pitchFamily="34" charset="0"/>
                <a:ea typeface="微软雅黑" panose="020B0503020204020204" charset="-122"/>
                <a:sym typeface="Arial" panose="020B0604020202020204" pitchFamily="34" charset="0"/>
              </a:rPr>
              <a:t>输入</a:t>
            </a:r>
            <a:endParaRPr lang="ja-JP" altLang="en-US" sz="24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37924" name="Text Box 4"/>
          <p:cNvSpPr txBox="1">
            <a:spLocks noChangeArrowheads="1"/>
          </p:cNvSpPr>
          <p:nvPr/>
        </p:nvSpPr>
        <p:spPr bwMode="auto">
          <a:xfrm>
            <a:off x="4527550" y="2708275"/>
            <a:ext cx="488950" cy="457200"/>
          </a:xfrm>
          <a:prstGeom prst="rect">
            <a:avLst/>
          </a:prstGeom>
          <a:noFill/>
          <a:ln w="9525">
            <a:noFill/>
            <a:miter lim="800000"/>
          </a:ln>
          <a:effectLst/>
        </p:spPr>
        <p:txBody>
          <a:bodyPr wrap="none">
            <a:spAutoFit/>
          </a:bodyPr>
          <a:lstStyle/>
          <a:p>
            <a:r>
              <a:rPr lang="ja-JP" altLang="en-US" sz="2400">
                <a:latin typeface="Arial" panose="020B0604020202020204" pitchFamily="34" charset="0"/>
                <a:ea typeface="微软雅黑" panose="020B0503020204020204" charset="-122"/>
                <a:sym typeface="Arial" panose="020B0604020202020204" pitchFamily="34" charset="0"/>
              </a:rPr>
              <a:t>＋</a:t>
            </a:r>
            <a:endParaRPr lang="ja-JP" altLang="en-US" sz="2400">
              <a:latin typeface="Arial" panose="020B0604020202020204" pitchFamily="34" charset="0"/>
              <a:ea typeface="微软雅黑" panose="020B0503020204020204" charset="-122"/>
              <a:sym typeface="Arial" panose="020B0604020202020204" pitchFamily="34" charset="0"/>
            </a:endParaRPr>
          </a:p>
        </p:txBody>
      </p:sp>
      <p:sp>
        <p:nvSpPr>
          <p:cNvPr id="337925" name="Oval 5"/>
          <p:cNvSpPr>
            <a:spLocks noChangeArrowheads="1"/>
          </p:cNvSpPr>
          <p:nvPr/>
        </p:nvSpPr>
        <p:spPr bwMode="auto">
          <a:xfrm>
            <a:off x="5159376" y="1916114"/>
            <a:ext cx="1871663" cy="1728787"/>
          </a:xfrm>
          <a:prstGeom prst="ellipse">
            <a:avLst/>
          </a:prstGeom>
          <a:solidFill>
            <a:srgbClr val="1262B7"/>
          </a:solidFill>
          <a:ln w="9525">
            <a:noFill/>
            <a:round/>
          </a:ln>
          <a:effectLst/>
        </p:spPr>
        <p:txBody>
          <a:bodyPr wrap="none" anchor="ctr"/>
          <a:lstStyle/>
          <a:p>
            <a:pPr algn="ctr"/>
            <a:r>
              <a:rPr lang="zh-CN" altLang="en-US" sz="2400" b="1">
                <a:solidFill>
                  <a:schemeClr val="bg1"/>
                </a:solidFill>
                <a:latin typeface="Arial" panose="020B0604020202020204" pitchFamily="34" charset="0"/>
                <a:ea typeface="微软雅黑" panose="020B0503020204020204" charset="-122"/>
                <a:sym typeface="Arial" panose="020B0604020202020204" pitchFamily="34" charset="0"/>
              </a:rPr>
              <a:t>控制器</a:t>
            </a:r>
            <a:endParaRPr lang="ja-JP" altLang="en-US" sz="24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37926" name="Oval 6"/>
          <p:cNvSpPr>
            <a:spLocks noChangeArrowheads="1"/>
          </p:cNvSpPr>
          <p:nvPr/>
        </p:nvSpPr>
        <p:spPr bwMode="auto">
          <a:xfrm>
            <a:off x="7751763" y="2060575"/>
            <a:ext cx="1871662" cy="1728788"/>
          </a:xfrm>
          <a:prstGeom prst="ellipse">
            <a:avLst/>
          </a:prstGeom>
          <a:solidFill>
            <a:srgbClr val="1262B7"/>
          </a:solidFill>
          <a:ln w="9525">
            <a:noFill/>
            <a:round/>
          </a:ln>
          <a:effectLst/>
        </p:spPr>
        <p:txBody>
          <a:bodyPr wrap="none" anchor="ctr"/>
          <a:lstStyle/>
          <a:p>
            <a:pPr algn="ctr"/>
            <a:r>
              <a:rPr lang="zh-CN" altLang="en-US" sz="2400" b="1" dirty="0">
                <a:solidFill>
                  <a:schemeClr val="bg1"/>
                </a:solidFill>
                <a:latin typeface="Arial" panose="020B0604020202020204" pitchFamily="34" charset="0"/>
                <a:ea typeface="微软雅黑" panose="020B0503020204020204" charset="-122"/>
                <a:sym typeface="Arial" panose="020B0604020202020204" pitchFamily="34" charset="0"/>
              </a:rPr>
              <a:t>输出</a:t>
            </a:r>
            <a:endParaRPr lang="ja-JP" altLang="en-US" sz="2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37927" name="Text Box 7"/>
          <p:cNvSpPr txBox="1">
            <a:spLocks noChangeArrowheads="1"/>
          </p:cNvSpPr>
          <p:nvPr/>
        </p:nvSpPr>
        <p:spPr bwMode="auto">
          <a:xfrm>
            <a:off x="7104063" y="2708275"/>
            <a:ext cx="488950" cy="457200"/>
          </a:xfrm>
          <a:prstGeom prst="rect">
            <a:avLst/>
          </a:prstGeom>
          <a:noFill/>
          <a:ln w="9525">
            <a:noFill/>
            <a:miter lim="800000"/>
          </a:ln>
          <a:effectLst/>
        </p:spPr>
        <p:txBody>
          <a:bodyPr wrap="none">
            <a:spAutoFit/>
          </a:bodyPr>
          <a:lstStyle/>
          <a:p>
            <a:r>
              <a:rPr lang="ja-JP" altLang="en-US" sz="2400">
                <a:latin typeface="Arial" panose="020B0604020202020204" pitchFamily="34" charset="0"/>
                <a:ea typeface="微软雅黑" panose="020B0503020204020204" charset="-122"/>
                <a:sym typeface="Arial" panose="020B0604020202020204" pitchFamily="34" charset="0"/>
              </a:rPr>
              <a:t>＋</a:t>
            </a:r>
            <a:endParaRPr lang="ja-JP" altLang="en-US" sz="2400">
              <a:latin typeface="Arial" panose="020B0604020202020204" pitchFamily="34" charset="0"/>
              <a:ea typeface="微软雅黑" panose="020B0503020204020204" charset="-122"/>
              <a:sym typeface="Arial" panose="020B0604020202020204" pitchFamily="34" charset="0"/>
            </a:endParaRPr>
          </a:p>
        </p:txBody>
      </p:sp>
      <p:sp>
        <p:nvSpPr>
          <p:cNvPr id="337928" name="Oval 8"/>
          <p:cNvSpPr>
            <a:spLocks noChangeArrowheads="1"/>
          </p:cNvSpPr>
          <p:nvPr/>
        </p:nvSpPr>
        <p:spPr bwMode="auto">
          <a:xfrm>
            <a:off x="2208214" y="1412875"/>
            <a:ext cx="8135937" cy="3024188"/>
          </a:xfrm>
          <a:prstGeom prst="ellipse">
            <a:avLst/>
          </a:prstGeom>
          <a:noFill/>
          <a:ln w="9525">
            <a:solidFill>
              <a:srgbClr val="1262B7"/>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37929" name="Rectangle 9"/>
          <p:cNvSpPr>
            <a:spLocks noChangeArrowheads="1"/>
          </p:cNvSpPr>
          <p:nvPr/>
        </p:nvSpPr>
        <p:spPr bwMode="auto">
          <a:xfrm>
            <a:off x="4008438" y="5373688"/>
            <a:ext cx="4176712" cy="431800"/>
          </a:xfrm>
          <a:prstGeom prst="rect">
            <a:avLst/>
          </a:prstGeom>
          <a:noFill/>
          <a:ln w="9525">
            <a:noFill/>
            <a:miter lim="800000"/>
          </a:ln>
        </p:spPr>
        <p:txBody>
          <a:bodyPr/>
          <a:lstStyle/>
          <a:p>
            <a:pPr algn="l"/>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输入部分</a:t>
            </a:r>
            <a:r>
              <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控制器</a:t>
            </a:r>
            <a:r>
              <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输出部分</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37930" name="Picture 10" descr="G9SB"/>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86791" y="4054876"/>
            <a:ext cx="563562" cy="1066800"/>
          </a:xfrm>
          <a:prstGeom prst="rect">
            <a:avLst/>
          </a:prstGeom>
          <a:noFill/>
        </p:spPr>
      </p:pic>
      <p:pic>
        <p:nvPicPr>
          <p:cNvPr id="337931" name="Picture 11" descr="a22e_box"/>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6918" y="4069957"/>
            <a:ext cx="852487" cy="1036637"/>
          </a:xfrm>
          <a:prstGeom prst="rect">
            <a:avLst/>
          </a:prstGeom>
          <a:noFill/>
        </p:spPr>
      </p:pic>
      <p:pic>
        <p:nvPicPr>
          <p:cNvPr id="337932" name="Picture 12" descr="motor_2"/>
          <p:cNvPicPr>
            <a:picLocks noChangeAspect="1" noChangeArrowheads="1"/>
          </p:cNvPicPr>
          <p:nvPr/>
        </p:nvPicPr>
        <p:blipFill>
          <a:blip r:embed="rId4" cstate="print">
            <a:clrChange>
              <a:clrFrom>
                <a:srgbClr val="FFF8FE"/>
              </a:clrFrom>
              <a:clrTo>
                <a:srgbClr val="FFF8FE">
                  <a:alpha val="0"/>
                </a:srgbClr>
              </a:clrTo>
            </a:clrChange>
          </a:blip>
          <a:srcRect/>
          <a:stretch>
            <a:fillRect/>
          </a:stretch>
        </p:blipFill>
        <p:spPr bwMode="auto">
          <a:xfrm>
            <a:off x="9756775" y="3813963"/>
            <a:ext cx="766763" cy="890587"/>
          </a:xfrm>
          <a:prstGeom prst="rect">
            <a:avLst/>
          </a:prstGeom>
          <a:noFill/>
        </p:spPr>
      </p:pic>
      <p:sp>
        <p:nvSpPr>
          <p:cNvPr id="337933" name="Line 13"/>
          <p:cNvSpPr>
            <a:spLocks noChangeShapeType="1"/>
          </p:cNvSpPr>
          <p:nvPr/>
        </p:nvSpPr>
        <p:spPr bwMode="auto">
          <a:xfrm flipV="1">
            <a:off x="6564312" y="4430313"/>
            <a:ext cx="1417637" cy="100813"/>
          </a:xfrm>
          <a:prstGeom prst="line">
            <a:avLst/>
          </a:prstGeom>
          <a:noFill/>
          <a:ln w="25400">
            <a:solidFill>
              <a:srgbClr val="1262B7"/>
            </a:solidFill>
            <a:miter lim="800000"/>
            <a:tailEnd type="triangle" w="lg" len="lg"/>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37934" name="Line 14"/>
          <p:cNvSpPr>
            <a:spLocks noChangeShapeType="1"/>
          </p:cNvSpPr>
          <p:nvPr/>
        </p:nvSpPr>
        <p:spPr bwMode="auto">
          <a:xfrm>
            <a:off x="4577124" y="4613275"/>
            <a:ext cx="609600" cy="23813"/>
          </a:xfrm>
          <a:prstGeom prst="line">
            <a:avLst/>
          </a:prstGeom>
          <a:noFill/>
          <a:ln w="25400">
            <a:solidFill>
              <a:srgbClr val="1262B7"/>
            </a:solidFill>
            <a:miter lim="800000"/>
            <a:tailEnd type="triangle" w="lg" len="lg"/>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37935" name="Line 15"/>
          <p:cNvSpPr>
            <a:spLocks noChangeShapeType="1"/>
          </p:cNvSpPr>
          <p:nvPr/>
        </p:nvSpPr>
        <p:spPr bwMode="auto">
          <a:xfrm>
            <a:off x="4577124" y="4463650"/>
            <a:ext cx="609600" cy="23813"/>
          </a:xfrm>
          <a:prstGeom prst="line">
            <a:avLst/>
          </a:prstGeom>
          <a:noFill/>
          <a:ln w="25400">
            <a:solidFill>
              <a:srgbClr val="1262B7"/>
            </a:solidFill>
            <a:miter lim="800000"/>
            <a:tailEnd type="triangle" w="lg" len="lg"/>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37936" name="Line 16"/>
          <p:cNvSpPr>
            <a:spLocks noChangeShapeType="1"/>
          </p:cNvSpPr>
          <p:nvPr/>
        </p:nvSpPr>
        <p:spPr bwMode="auto">
          <a:xfrm flipV="1">
            <a:off x="6609128" y="4637088"/>
            <a:ext cx="1415697" cy="83206"/>
          </a:xfrm>
          <a:prstGeom prst="line">
            <a:avLst/>
          </a:prstGeom>
          <a:noFill/>
          <a:ln w="25400">
            <a:solidFill>
              <a:srgbClr val="1262B7"/>
            </a:solidFill>
            <a:miter lim="800000"/>
            <a:tailEnd type="triangle" w="lg" len="lg"/>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337939" name="Picture 19"/>
          <p:cNvPicPr>
            <a:picLocks noChangeAspect="1" noChangeArrowheads="1"/>
          </p:cNvPicPr>
          <p:nvPr/>
        </p:nvPicPr>
        <p:blipFill>
          <a:blip r:embed="rId5" cstate="print"/>
          <a:srcRect/>
          <a:stretch>
            <a:fillRect/>
          </a:stretch>
        </p:blipFill>
        <p:spPr bwMode="auto">
          <a:xfrm>
            <a:off x="1548608" y="3623869"/>
            <a:ext cx="1008062" cy="1150937"/>
          </a:xfrm>
          <a:prstGeom prst="rect">
            <a:avLst/>
          </a:prstGeom>
          <a:noFill/>
          <a:ln w="9525">
            <a:noFill/>
            <a:miter lim="800000"/>
            <a:headEnd/>
            <a:tailEnd/>
          </a:ln>
          <a:effectLst/>
        </p:spPr>
      </p:pic>
      <p:pic>
        <p:nvPicPr>
          <p:cNvPr id="337940" name="Picture 20"/>
          <p:cNvPicPr>
            <a:picLocks noChangeAspect="1" noChangeArrowheads="1"/>
          </p:cNvPicPr>
          <p:nvPr/>
        </p:nvPicPr>
        <p:blipFill>
          <a:blip r:embed="rId6" cstate="print"/>
          <a:srcRect/>
          <a:stretch>
            <a:fillRect/>
          </a:stretch>
        </p:blipFill>
        <p:spPr bwMode="auto">
          <a:xfrm>
            <a:off x="1016001" y="2447482"/>
            <a:ext cx="1112838" cy="901700"/>
          </a:xfrm>
          <a:prstGeom prst="rect">
            <a:avLst/>
          </a:prstGeom>
          <a:noFill/>
          <a:ln w="9525">
            <a:noFill/>
            <a:miter lim="800000"/>
            <a:headEnd/>
            <a:tailEnd/>
          </a:ln>
          <a:effectLst/>
        </p:spPr>
      </p:pic>
      <p:sp>
        <p:nvSpPr>
          <p:cNvPr id="25" name="灯片编号占位符 24"/>
          <p:cNvSpPr>
            <a:spLocks noGrp="1"/>
          </p:cNvSpPr>
          <p:nvPr>
            <p:ph type="sldNum" sz="quarter" idx="12"/>
          </p:nvPr>
        </p:nvSpPr>
        <p:spPr>
          <a:xfrm>
            <a:off x="2152650" y="6356352"/>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018" name="Object 2"/>
          <p:cNvGraphicFramePr>
            <a:graphicFrameLocks noChangeAspect="1"/>
          </p:cNvGraphicFramePr>
          <p:nvPr/>
        </p:nvGraphicFramePr>
        <p:xfrm>
          <a:off x="6130762" y="3790226"/>
          <a:ext cx="831850" cy="919163"/>
        </p:xfrm>
        <a:graphic>
          <a:graphicData uri="http://schemas.openxmlformats.org/presentationml/2006/ole">
            <mc:AlternateContent xmlns:mc="http://schemas.openxmlformats.org/markup-compatibility/2006">
              <mc:Choice xmlns:v="urn:schemas-microsoft-com:vml" Requires="v">
                <p:oleObj spid="_x0000_s5154" name="Image" r:id="rId1" imgW="2540000" imgH="2806700" progId="">
                  <p:embed/>
                </p:oleObj>
              </mc:Choice>
              <mc:Fallback>
                <p:oleObj name="Image" r:id="rId1" imgW="2540000" imgH="2806700" progId="">
                  <p:embed/>
                  <p:pic>
                    <p:nvPicPr>
                      <p:cNvPr id="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762" y="3790226"/>
                        <a:ext cx="831850" cy="919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19" name="Object 3"/>
          <p:cNvGraphicFramePr>
            <a:graphicFrameLocks noChangeAspect="1"/>
          </p:cNvGraphicFramePr>
          <p:nvPr/>
        </p:nvGraphicFramePr>
        <p:xfrm>
          <a:off x="3068475" y="3642589"/>
          <a:ext cx="1025525" cy="1055687"/>
        </p:xfrm>
        <a:graphic>
          <a:graphicData uri="http://schemas.openxmlformats.org/presentationml/2006/ole">
            <mc:AlternateContent xmlns:mc="http://schemas.openxmlformats.org/markup-compatibility/2006">
              <mc:Choice xmlns:v="urn:schemas-microsoft-com:vml" Requires="v">
                <p:oleObj spid="_x0000_s5155" name="Image" r:id="rId3" imgW="3810000" imgH="3924300" progId="">
                  <p:embed/>
                </p:oleObj>
              </mc:Choice>
              <mc:Fallback>
                <p:oleObj name="Image" r:id="rId3" imgW="3810000" imgH="392430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475" y="3642589"/>
                        <a:ext cx="1025525" cy="1055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p:nvPr/>
        </p:nvGrpSpPr>
        <p:grpSpPr bwMode="auto">
          <a:xfrm>
            <a:off x="6096000" y="1142985"/>
            <a:ext cx="4368800" cy="2534261"/>
            <a:chOff x="2160" y="672"/>
            <a:chExt cx="2064" cy="2305"/>
          </a:xfrm>
        </p:grpSpPr>
        <p:sp>
          <p:nvSpPr>
            <p:cNvPr id="342021" name="Rectangle 5"/>
            <p:cNvSpPr>
              <a:spLocks noChangeArrowheads="1"/>
            </p:cNvSpPr>
            <p:nvPr/>
          </p:nvSpPr>
          <p:spPr bwMode="auto">
            <a:xfrm>
              <a:off x="2160" y="767"/>
              <a:ext cx="2064" cy="2208"/>
            </a:xfrm>
            <a:prstGeom prst="rect">
              <a:avLst/>
            </a:prstGeom>
            <a:solidFill>
              <a:schemeClr val="bg1"/>
            </a:solidFill>
            <a:ln w="9525">
              <a:solidFill>
                <a:srgbClr val="1262B7"/>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22" name="Line 6"/>
            <p:cNvSpPr>
              <a:spLocks noChangeShapeType="1"/>
            </p:cNvSpPr>
            <p:nvPr/>
          </p:nvSpPr>
          <p:spPr bwMode="auto">
            <a:xfrm>
              <a:off x="2256" y="1968"/>
              <a:ext cx="144" cy="0"/>
            </a:xfrm>
            <a:prstGeom prst="line">
              <a:avLst/>
            </a:prstGeom>
            <a:noFill/>
            <a:ln w="38100">
              <a:solidFill>
                <a:srgbClr val="1262B7"/>
              </a:solidFill>
              <a:round/>
              <a:headEnd type="oval"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23" name="Line 7"/>
            <p:cNvSpPr>
              <a:spLocks noChangeShapeType="1"/>
            </p:cNvSpPr>
            <p:nvPr/>
          </p:nvSpPr>
          <p:spPr bwMode="auto">
            <a:xfrm flipH="1">
              <a:off x="2400" y="1968"/>
              <a:ext cx="0" cy="336"/>
            </a:xfrm>
            <a:prstGeom prst="line">
              <a:avLst/>
            </a:prstGeom>
            <a:noFill/>
            <a:ln w="9525">
              <a:solidFill>
                <a:srgbClr val="1262B7"/>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24" name="Line 8"/>
            <p:cNvSpPr>
              <a:spLocks noChangeShapeType="1"/>
            </p:cNvSpPr>
            <p:nvPr/>
          </p:nvSpPr>
          <p:spPr bwMode="auto">
            <a:xfrm>
              <a:off x="2400" y="1584"/>
              <a:ext cx="673" cy="0"/>
            </a:xfrm>
            <a:prstGeom prst="line">
              <a:avLst/>
            </a:prstGeom>
            <a:noFill/>
            <a:ln w="38100">
              <a:solidFill>
                <a:srgbClr val="1262B7"/>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25" name="Line 9"/>
            <p:cNvSpPr>
              <a:spLocks noChangeShapeType="1"/>
            </p:cNvSpPr>
            <p:nvPr/>
          </p:nvSpPr>
          <p:spPr bwMode="auto">
            <a:xfrm>
              <a:off x="2400" y="2304"/>
              <a:ext cx="240" cy="0"/>
            </a:xfrm>
            <a:prstGeom prst="line">
              <a:avLst/>
            </a:prstGeom>
            <a:noFill/>
            <a:ln w="9525">
              <a:solidFill>
                <a:srgbClr val="1262B7"/>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26" name="Line 10"/>
            <p:cNvSpPr>
              <a:spLocks noChangeShapeType="1"/>
            </p:cNvSpPr>
            <p:nvPr/>
          </p:nvSpPr>
          <p:spPr bwMode="auto">
            <a:xfrm>
              <a:off x="2833" y="1877"/>
              <a:ext cx="0" cy="288"/>
            </a:xfrm>
            <a:prstGeom prst="line">
              <a:avLst/>
            </a:prstGeom>
            <a:noFill/>
            <a:ln w="9525">
              <a:solidFill>
                <a:srgbClr val="1262B7"/>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27" name="Line 11"/>
            <p:cNvSpPr>
              <a:spLocks noChangeShapeType="1"/>
            </p:cNvSpPr>
            <p:nvPr/>
          </p:nvSpPr>
          <p:spPr bwMode="auto">
            <a:xfrm flipH="1">
              <a:off x="2641" y="2021"/>
              <a:ext cx="0" cy="576"/>
            </a:xfrm>
            <a:prstGeom prst="line">
              <a:avLst/>
            </a:prstGeom>
            <a:noFill/>
            <a:ln w="9525">
              <a:solidFill>
                <a:srgbClr val="1262B7"/>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28" name="Line 12"/>
            <p:cNvSpPr>
              <a:spLocks noChangeShapeType="1"/>
            </p:cNvSpPr>
            <p:nvPr/>
          </p:nvSpPr>
          <p:spPr bwMode="auto">
            <a:xfrm flipV="1">
              <a:off x="2832" y="1872"/>
              <a:ext cx="241" cy="0"/>
            </a:xfrm>
            <a:prstGeom prst="line">
              <a:avLst/>
            </a:prstGeom>
            <a:noFill/>
            <a:ln w="9525">
              <a:solidFill>
                <a:srgbClr val="1262B7"/>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29" name="Line 13"/>
            <p:cNvSpPr>
              <a:spLocks noChangeShapeType="1"/>
            </p:cNvSpPr>
            <p:nvPr/>
          </p:nvSpPr>
          <p:spPr bwMode="auto">
            <a:xfrm flipV="1">
              <a:off x="2832" y="2160"/>
              <a:ext cx="241" cy="0"/>
            </a:xfrm>
            <a:prstGeom prst="line">
              <a:avLst/>
            </a:prstGeom>
            <a:noFill/>
            <a:ln w="9525">
              <a:solidFill>
                <a:srgbClr val="1262B7"/>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30" name="Line 14"/>
            <p:cNvSpPr>
              <a:spLocks noChangeShapeType="1"/>
            </p:cNvSpPr>
            <p:nvPr/>
          </p:nvSpPr>
          <p:spPr bwMode="auto">
            <a:xfrm>
              <a:off x="2832" y="2448"/>
              <a:ext cx="241" cy="0"/>
            </a:xfrm>
            <a:prstGeom prst="line">
              <a:avLst/>
            </a:prstGeom>
            <a:noFill/>
            <a:ln w="9525">
              <a:solidFill>
                <a:srgbClr val="1262B7"/>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31" name="Line 15"/>
            <p:cNvSpPr>
              <a:spLocks noChangeShapeType="1"/>
            </p:cNvSpPr>
            <p:nvPr/>
          </p:nvSpPr>
          <p:spPr bwMode="auto">
            <a:xfrm>
              <a:off x="2832" y="2736"/>
              <a:ext cx="241" cy="0"/>
            </a:xfrm>
            <a:prstGeom prst="line">
              <a:avLst/>
            </a:prstGeom>
            <a:noFill/>
            <a:ln w="9525">
              <a:solidFill>
                <a:srgbClr val="1262B7"/>
              </a:solidFill>
              <a:round/>
              <a:tailEnd type="stealth" w="lg" len="lg"/>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32" name="Line 16"/>
            <p:cNvSpPr>
              <a:spLocks noChangeShapeType="1"/>
            </p:cNvSpPr>
            <p:nvPr/>
          </p:nvSpPr>
          <p:spPr bwMode="auto">
            <a:xfrm>
              <a:off x="2833" y="2453"/>
              <a:ext cx="0" cy="288"/>
            </a:xfrm>
            <a:prstGeom prst="line">
              <a:avLst/>
            </a:prstGeom>
            <a:noFill/>
            <a:ln w="9525">
              <a:solidFill>
                <a:srgbClr val="1262B7"/>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33" name="Line 17"/>
            <p:cNvSpPr>
              <a:spLocks noChangeShapeType="1"/>
            </p:cNvSpPr>
            <p:nvPr/>
          </p:nvSpPr>
          <p:spPr bwMode="auto">
            <a:xfrm flipH="1" flipV="1">
              <a:off x="2640" y="2016"/>
              <a:ext cx="193" cy="0"/>
            </a:xfrm>
            <a:prstGeom prst="line">
              <a:avLst/>
            </a:prstGeom>
            <a:noFill/>
            <a:ln w="9525">
              <a:solidFill>
                <a:srgbClr val="1262B7"/>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34" name="Line 18"/>
            <p:cNvSpPr>
              <a:spLocks noChangeShapeType="1"/>
            </p:cNvSpPr>
            <p:nvPr/>
          </p:nvSpPr>
          <p:spPr bwMode="auto">
            <a:xfrm flipH="1" flipV="1">
              <a:off x="2640" y="2592"/>
              <a:ext cx="193" cy="0"/>
            </a:xfrm>
            <a:prstGeom prst="line">
              <a:avLst/>
            </a:prstGeom>
            <a:noFill/>
            <a:ln w="9525">
              <a:solidFill>
                <a:srgbClr val="1262B7"/>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35" name="Rectangle 19"/>
            <p:cNvSpPr>
              <a:spLocks noChangeArrowheads="1"/>
            </p:cNvSpPr>
            <p:nvPr/>
          </p:nvSpPr>
          <p:spPr bwMode="auto">
            <a:xfrm>
              <a:off x="2160" y="672"/>
              <a:ext cx="1296" cy="192"/>
            </a:xfrm>
            <a:prstGeom prst="rect">
              <a:avLst/>
            </a:prstGeom>
            <a:solidFill>
              <a:schemeClr val="bg1"/>
            </a:solidFill>
            <a:ln w="9525">
              <a:solidFill>
                <a:srgbClr val="1262B7"/>
              </a:solidFill>
              <a:miter lim="800000"/>
            </a:ln>
            <a:effectLst>
              <a:outerShdw dist="35921" dir="2700000" algn="ctr" rotWithShape="0">
                <a:schemeClr val="bg2"/>
              </a:outerShdw>
            </a:effectLst>
          </p:spPr>
          <p:txBody>
            <a:bodyPr wrap="none" anchor="ctr"/>
            <a:lstStyle/>
            <a:p>
              <a:r>
                <a:rPr lang="zh-CN" altLang="en-US" sz="1400" dirty="0">
                  <a:solidFill>
                    <a:srgbClr val="1262B7"/>
                  </a:solidFill>
                  <a:latin typeface="Arial" panose="020B0604020202020204" pitchFamily="34" charset="0"/>
                  <a:ea typeface="微软雅黑" panose="020B0503020204020204" charset="-122"/>
                  <a:sym typeface="Arial" panose="020B0604020202020204" pitchFamily="34" charset="0"/>
                </a:rPr>
                <a:t>安全等级评价表</a:t>
              </a:r>
              <a:endParaRPr lang="ja-JP" altLang="en-US" sz="1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36" name="Text Box 20"/>
            <p:cNvSpPr txBox="1">
              <a:spLocks noChangeArrowheads="1"/>
            </p:cNvSpPr>
            <p:nvPr/>
          </p:nvSpPr>
          <p:spPr bwMode="auto">
            <a:xfrm>
              <a:off x="2208" y="912"/>
              <a:ext cx="864" cy="669"/>
            </a:xfrm>
            <a:prstGeom prst="rect">
              <a:avLst/>
            </a:prstGeom>
            <a:noFill/>
            <a:ln w="9525">
              <a:solidFill>
                <a:srgbClr val="1262B7"/>
              </a:solidFill>
              <a:miter lim="800000"/>
            </a:ln>
            <a:effectLst/>
          </p:spPr>
          <p:txBody>
            <a:bodyPr>
              <a:spAutoFit/>
            </a:bodyPr>
            <a:lstStyle/>
            <a:p>
              <a:pPr algn="l">
                <a:lnSpc>
                  <a:spcPct val="60000"/>
                </a:lnSpc>
                <a:spcBef>
                  <a:spcPct val="50000"/>
                </a:spcBef>
              </a:pPr>
              <a:r>
                <a:rPr lang="en-US" altLang="ja-JP" sz="3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rPr>
                <a:t>通常</a:t>
              </a:r>
              <a:r>
                <a:rPr lang="zh-CN" altLang="en-US" sz="1000" dirty="0">
                  <a:solidFill>
                    <a:srgbClr val="1262B7"/>
                  </a:solidFill>
                  <a:latin typeface="Arial" panose="020B0604020202020204" pitchFamily="34" charset="0"/>
                  <a:ea typeface="微软雅黑" panose="020B0503020204020204" charset="-122"/>
                  <a:sym typeface="Arial" panose="020B0604020202020204" pitchFamily="34" charset="0"/>
                </a:rPr>
                <a:t>选择</a:t>
              </a:r>
              <a:endPar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9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900" dirty="0">
                  <a:solidFill>
                    <a:srgbClr val="1262B7"/>
                  </a:solidFill>
                  <a:latin typeface="Arial" panose="020B0604020202020204" pitchFamily="34" charset="0"/>
                  <a:ea typeface="微软雅黑" panose="020B0503020204020204" charset="-122"/>
                  <a:sym typeface="Arial" panose="020B0604020202020204" pitchFamily="34" charset="0"/>
                </a:rPr>
                <a:t>可选择一起使用追加手段</a:t>
              </a:r>
              <a:r>
                <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rPr>
                <a:t>   </a:t>
              </a:r>
              <a:endPar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rPr>
                <a:t>    </a:t>
              </a:r>
              <a:endPar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12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1200" dirty="0">
                  <a:solidFill>
                    <a:srgbClr val="1262B7"/>
                  </a:solidFill>
                  <a:latin typeface="Arial" panose="020B0604020202020204" pitchFamily="34" charset="0"/>
                  <a:ea typeface="微软雅黑" panose="020B0503020204020204" charset="-122"/>
                  <a:sym typeface="Arial" panose="020B0604020202020204" pitchFamily="34" charset="0"/>
                </a:rPr>
                <a:t>有余地的选择</a:t>
              </a:r>
              <a:endPar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37" name="Text Box 21"/>
            <p:cNvSpPr txBox="1">
              <a:spLocks noChangeArrowheads="1"/>
            </p:cNvSpPr>
            <p:nvPr/>
          </p:nvSpPr>
          <p:spPr bwMode="auto">
            <a:xfrm>
              <a:off x="2400" y="1616"/>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rPr>
                <a:t>S1</a:t>
              </a:r>
              <a:endPar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38" name="Text Box 22"/>
            <p:cNvSpPr txBox="1">
              <a:spLocks noChangeArrowheads="1"/>
            </p:cNvSpPr>
            <p:nvPr/>
          </p:nvSpPr>
          <p:spPr bwMode="auto">
            <a:xfrm>
              <a:off x="2403" y="2326"/>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rPr>
                <a:t>S2</a:t>
              </a:r>
              <a:endPar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39" name="Text Box 23"/>
            <p:cNvSpPr txBox="1">
              <a:spLocks noChangeArrowheads="1"/>
            </p:cNvSpPr>
            <p:nvPr/>
          </p:nvSpPr>
          <p:spPr bwMode="auto">
            <a:xfrm>
              <a:off x="2544" y="1872"/>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F1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40" name="Text Box 24"/>
            <p:cNvSpPr txBox="1">
              <a:spLocks noChangeArrowheads="1"/>
            </p:cNvSpPr>
            <p:nvPr/>
          </p:nvSpPr>
          <p:spPr bwMode="auto">
            <a:xfrm>
              <a:off x="2544" y="2592"/>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F2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41" name="Text Box 25"/>
            <p:cNvSpPr txBox="1">
              <a:spLocks noChangeArrowheads="1"/>
            </p:cNvSpPr>
            <p:nvPr/>
          </p:nvSpPr>
          <p:spPr bwMode="auto">
            <a:xfrm>
              <a:off x="2688" y="1728"/>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rPr>
                <a:t>P1</a:t>
              </a:r>
              <a:endPar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42" name="Text Box 26"/>
            <p:cNvSpPr txBox="1">
              <a:spLocks noChangeArrowheads="1"/>
            </p:cNvSpPr>
            <p:nvPr/>
          </p:nvSpPr>
          <p:spPr bwMode="auto">
            <a:xfrm>
              <a:off x="2688" y="2160"/>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43" name="Text Box 27"/>
            <p:cNvSpPr txBox="1">
              <a:spLocks noChangeArrowheads="1"/>
            </p:cNvSpPr>
            <p:nvPr/>
          </p:nvSpPr>
          <p:spPr bwMode="auto">
            <a:xfrm>
              <a:off x="2688" y="2304"/>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rPr>
                <a:t>P1</a:t>
              </a:r>
              <a:endParaRPr lang="en-US" altLang="ja-JP" sz="1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44" name="Text Box 28"/>
            <p:cNvSpPr txBox="1">
              <a:spLocks noChangeArrowheads="1"/>
            </p:cNvSpPr>
            <p:nvPr/>
          </p:nvSpPr>
          <p:spPr bwMode="auto">
            <a:xfrm>
              <a:off x="2688" y="2736"/>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45" name="Line 29"/>
            <p:cNvSpPr>
              <a:spLocks noChangeShapeType="1"/>
            </p:cNvSpPr>
            <p:nvPr/>
          </p:nvSpPr>
          <p:spPr bwMode="auto">
            <a:xfrm flipV="1">
              <a:off x="2400" y="1584"/>
              <a:ext cx="0" cy="384"/>
            </a:xfrm>
            <a:prstGeom prst="line">
              <a:avLst/>
            </a:prstGeom>
            <a:noFill/>
            <a:ln w="38100">
              <a:solidFill>
                <a:srgbClr val="1262B7"/>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pic>
        <p:nvPicPr>
          <p:cNvPr id="342046" name="Picture 30" descr="ac_motor_KAI"/>
          <p:cNvPicPr>
            <a:picLocks noChangeAspect="1" noChangeArrowheads="1"/>
          </p:cNvPicPr>
          <p:nvPr/>
        </p:nvPicPr>
        <p:blipFill>
          <a:blip r:embed="rId5" cstate="print"/>
          <a:srcRect/>
          <a:stretch>
            <a:fillRect/>
          </a:stretch>
        </p:blipFill>
        <p:spPr bwMode="auto">
          <a:xfrm>
            <a:off x="7675399" y="4950688"/>
            <a:ext cx="2032000" cy="1054100"/>
          </a:xfrm>
          <a:prstGeom prst="rect">
            <a:avLst/>
          </a:prstGeom>
          <a:noFill/>
        </p:spPr>
      </p:pic>
      <p:sp>
        <p:nvSpPr>
          <p:cNvPr id="342047" name="Text Box 31"/>
          <p:cNvSpPr txBox="1">
            <a:spLocks noChangeArrowheads="1"/>
          </p:cNvSpPr>
          <p:nvPr/>
        </p:nvSpPr>
        <p:spPr bwMode="auto">
          <a:xfrm>
            <a:off x="1329814" y="1247023"/>
            <a:ext cx="4267200" cy="825500"/>
          </a:xfrm>
          <a:prstGeom prst="rect">
            <a:avLst/>
          </a:prstGeom>
          <a:noFill/>
          <a:ln w="9525">
            <a:noFill/>
            <a:miter lim="800000"/>
          </a:ln>
        </p:spPr>
        <p:txBody>
          <a:bodyPr>
            <a:spAutoFit/>
          </a:bodyPr>
          <a:lstStyle/>
          <a:p>
            <a:pPr algn="l">
              <a:spcBef>
                <a:spcPct val="50000"/>
              </a:spcBef>
            </a:pP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Ｓ：</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受伤程度</a:t>
            </a:r>
            <a:b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S1:</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轻伤</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打、擦伤等</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重伤</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手脚切断</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、死亡</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等</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49" name="Text Box 33"/>
          <p:cNvSpPr txBox="1">
            <a:spLocks noChangeArrowheads="1"/>
          </p:cNvSpPr>
          <p:nvPr/>
        </p:nvSpPr>
        <p:spPr bwMode="auto">
          <a:xfrm>
            <a:off x="1329815" y="3920400"/>
            <a:ext cx="2145212" cy="396875"/>
          </a:xfrm>
          <a:prstGeom prst="rect">
            <a:avLst/>
          </a:prstGeom>
          <a:noFill/>
          <a:ln w="9525">
            <a:noFill/>
            <a:miter lim="800000"/>
          </a:ln>
        </p:spPr>
        <p:txBody>
          <a:bodyPr wrap="square">
            <a:spAutoFit/>
          </a:bodyPr>
          <a:lstStyle/>
          <a:p>
            <a:pPr>
              <a:spcBef>
                <a:spcPct val="50000"/>
              </a:spcBef>
            </a:pPr>
            <a:r>
              <a:rPr lang="en-US" altLang="ja-JP" sz="2000" dirty="0">
                <a:solidFill>
                  <a:srgbClr val="1262B7"/>
                </a:solidFill>
                <a:latin typeface="Arial" panose="020B0604020202020204" pitchFamily="34" charset="0"/>
                <a:ea typeface="微软雅黑" panose="020B0503020204020204" charset="-122"/>
                <a:sym typeface="Arial" panose="020B0604020202020204" pitchFamily="34" charset="0"/>
              </a:rPr>
              <a:t>①</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安全</a:t>
            </a:r>
            <a:r>
              <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门开关</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50" name="Line 34"/>
          <p:cNvSpPr>
            <a:spLocks noChangeShapeType="1"/>
          </p:cNvSpPr>
          <p:nvPr/>
        </p:nvSpPr>
        <p:spPr bwMode="auto">
          <a:xfrm flipV="1">
            <a:off x="4322599" y="4317275"/>
            <a:ext cx="1320800" cy="0"/>
          </a:xfrm>
          <a:prstGeom prst="line">
            <a:avLst/>
          </a:prstGeom>
          <a:noFill/>
          <a:ln w="3175">
            <a:solidFill>
              <a:srgbClr val="1262B7"/>
            </a:solidFill>
            <a:round/>
            <a:tailEnd type="triangle" w="med" len="med"/>
          </a:ln>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342051" name="Picture 35" descr="LC1K_KAI"/>
          <p:cNvPicPr>
            <a:picLocks noChangeAspect="1" noChangeArrowheads="1"/>
          </p:cNvPicPr>
          <p:nvPr/>
        </p:nvPicPr>
        <p:blipFill>
          <a:blip r:embed="rId6" cstate="print"/>
          <a:srcRect/>
          <a:stretch>
            <a:fillRect/>
          </a:stretch>
        </p:blipFill>
        <p:spPr bwMode="auto">
          <a:xfrm>
            <a:off x="8691399" y="3783875"/>
            <a:ext cx="1155700" cy="935038"/>
          </a:xfrm>
          <a:prstGeom prst="rect">
            <a:avLst/>
          </a:prstGeom>
          <a:noFill/>
        </p:spPr>
      </p:pic>
      <p:sp>
        <p:nvSpPr>
          <p:cNvPr id="342052" name="Text Box 36"/>
          <p:cNvSpPr txBox="1">
            <a:spLocks noChangeArrowheads="1"/>
          </p:cNvSpPr>
          <p:nvPr/>
        </p:nvSpPr>
        <p:spPr bwMode="auto">
          <a:xfrm>
            <a:off x="9601444" y="4103552"/>
            <a:ext cx="1095830" cy="396875"/>
          </a:xfrm>
          <a:prstGeom prst="rect">
            <a:avLst/>
          </a:prstGeom>
          <a:noFill/>
          <a:ln w="9525">
            <a:noFill/>
            <a:miter lim="800000"/>
          </a:ln>
        </p:spPr>
        <p:txBody>
          <a:bodyPr wrap="square">
            <a:spAutoFit/>
          </a:bodyPr>
          <a:lstStyle/>
          <a:p>
            <a:pPr>
              <a:spcBef>
                <a:spcPct val="50000"/>
              </a:spcBef>
            </a:pP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接触器</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53" name="Line 37"/>
          <p:cNvSpPr>
            <a:spLocks noChangeShapeType="1"/>
          </p:cNvSpPr>
          <p:nvPr/>
        </p:nvSpPr>
        <p:spPr bwMode="auto">
          <a:xfrm>
            <a:off x="9094896" y="4778738"/>
            <a:ext cx="0" cy="579438"/>
          </a:xfrm>
          <a:prstGeom prst="line">
            <a:avLst/>
          </a:prstGeom>
          <a:noFill/>
          <a:ln w="3175">
            <a:solidFill>
              <a:srgbClr val="1262B7"/>
            </a:solidFill>
            <a:round/>
            <a:tailEnd type="triangle" w="med" len="med"/>
          </a:ln>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054" name="Text Box 38"/>
          <p:cNvSpPr txBox="1">
            <a:spLocks noChangeArrowheads="1"/>
          </p:cNvSpPr>
          <p:nvPr/>
        </p:nvSpPr>
        <p:spPr bwMode="auto">
          <a:xfrm>
            <a:off x="8523396" y="5978300"/>
            <a:ext cx="1143000" cy="396875"/>
          </a:xfrm>
          <a:prstGeom prst="rect">
            <a:avLst/>
          </a:prstGeom>
          <a:noFill/>
          <a:ln w="9525">
            <a:noFill/>
            <a:miter lim="800000"/>
          </a:ln>
        </p:spPr>
        <p:txBody>
          <a:bodyPr wrap="square">
            <a:spAutoFit/>
          </a:bodyPr>
          <a:lstStyle/>
          <a:p>
            <a:pPr>
              <a:spcBef>
                <a:spcPct val="50000"/>
              </a:spcBef>
            </a:pP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马达等</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55" name="AutoShape 39"/>
          <p:cNvSpPr>
            <a:spLocks noChangeArrowheads="1"/>
          </p:cNvSpPr>
          <p:nvPr/>
        </p:nvSpPr>
        <p:spPr bwMode="auto">
          <a:xfrm>
            <a:off x="2843371" y="4956851"/>
            <a:ext cx="1727200" cy="337996"/>
          </a:xfrm>
          <a:prstGeom prst="wedgeRoundRectCallout">
            <a:avLst>
              <a:gd name="adj1" fmla="val -21076"/>
              <a:gd name="adj2" fmla="val -100879"/>
              <a:gd name="adj3" fmla="val 16667"/>
            </a:avLst>
          </a:prstGeom>
          <a:solidFill>
            <a:schemeClr val="bg1"/>
          </a:solidFill>
          <a:ln w="9525">
            <a:solidFill>
              <a:srgbClr val="1262B7"/>
            </a:solidFill>
            <a:miter lim="800000"/>
          </a:ln>
          <a:effectLst/>
        </p:spPr>
        <p:txBody>
          <a:bodyPr/>
          <a:lstStyle/>
          <a:p>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强制断开触点</a:t>
            </a:r>
            <a:endParaRPr lang="en-US" altLang="zh-CN">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nvGrpSpPr>
          <p:cNvPr id="3" name="Group 40"/>
          <p:cNvGrpSpPr/>
          <p:nvPr/>
        </p:nvGrpSpPr>
        <p:grpSpPr bwMode="auto">
          <a:xfrm>
            <a:off x="8027988" y="1571610"/>
            <a:ext cx="2336800" cy="1997075"/>
            <a:chOff x="3073" y="1206"/>
            <a:chExt cx="1104" cy="1818"/>
          </a:xfrm>
        </p:grpSpPr>
        <p:sp>
          <p:nvSpPr>
            <p:cNvPr id="342057" name="Rectangle 41"/>
            <p:cNvSpPr>
              <a:spLocks noChangeArrowheads="1"/>
            </p:cNvSpPr>
            <p:nvPr/>
          </p:nvSpPr>
          <p:spPr bwMode="auto">
            <a:xfrm>
              <a:off x="3956" y="2169"/>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58" name="Rectangle 42"/>
            <p:cNvSpPr>
              <a:spLocks noChangeArrowheads="1"/>
            </p:cNvSpPr>
            <p:nvPr/>
          </p:nvSpPr>
          <p:spPr bwMode="auto">
            <a:xfrm>
              <a:off x="3745" y="2169"/>
              <a:ext cx="21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59" name="Rectangle 43"/>
            <p:cNvSpPr>
              <a:spLocks noChangeArrowheads="1"/>
            </p:cNvSpPr>
            <p:nvPr/>
          </p:nvSpPr>
          <p:spPr bwMode="auto">
            <a:xfrm>
              <a:off x="3515" y="2169"/>
              <a:ext cx="230"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0" name="Rectangle 44"/>
            <p:cNvSpPr>
              <a:spLocks noChangeArrowheads="1"/>
            </p:cNvSpPr>
            <p:nvPr/>
          </p:nvSpPr>
          <p:spPr bwMode="auto">
            <a:xfrm>
              <a:off x="3294" y="2169"/>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1" name="Rectangle 45"/>
            <p:cNvSpPr>
              <a:spLocks noChangeArrowheads="1"/>
            </p:cNvSpPr>
            <p:nvPr/>
          </p:nvSpPr>
          <p:spPr bwMode="auto">
            <a:xfrm>
              <a:off x="3073" y="2169"/>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2" name="Rectangle 46"/>
            <p:cNvSpPr>
              <a:spLocks noChangeArrowheads="1"/>
            </p:cNvSpPr>
            <p:nvPr/>
          </p:nvSpPr>
          <p:spPr bwMode="auto">
            <a:xfrm>
              <a:off x="3956" y="1402"/>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４</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3" name="Rectangle 47"/>
            <p:cNvSpPr>
              <a:spLocks noChangeArrowheads="1"/>
            </p:cNvSpPr>
            <p:nvPr/>
          </p:nvSpPr>
          <p:spPr bwMode="auto">
            <a:xfrm>
              <a:off x="3745" y="1402"/>
              <a:ext cx="21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３</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4" name="Rectangle 48"/>
            <p:cNvSpPr>
              <a:spLocks noChangeArrowheads="1"/>
            </p:cNvSpPr>
            <p:nvPr/>
          </p:nvSpPr>
          <p:spPr bwMode="auto">
            <a:xfrm>
              <a:off x="3515" y="1402"/>
              <a:ext cx="230"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２</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5" name="Rectangle 49"/>
            <p:cNvSpPr>
              <a:spLocks noChangeArrowheads="1"/>
            </p:cNvSpPr>
            <p:nvPr/>
          </p:nvSpPr>
          <p:spPr bwMode="auto">
            <a:xfrm>
              <a:off x="3294" y="1402"/>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１</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6" name="Rectangle 50"/>
            <p:cNvSpPr>
              <a:spLocks noChangeArrowheads="1"/>
            </p:cNvSpPr>
            <p:nvPr/>
          </p:nvSpPr>
          <p:spPr bwMode="auto">
            <a:xfrm>
              <a:off x="3073" y="1402"/>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Ｂ</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7" name="Rectangle 51"/>
            <p:cNvSpPr>
              <a:spLocks noChangeArrowheads="1"/>
            </p:cNvSpPr>
            <p:nvPr/>
          </p:nvSpPr>
          <p:spPr bwMode="auto">
            <a:xfrm>
              <a:off x="3956" y="1598"/>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8" name="Rectangle 52"/>
            <p:cNvSpPr>
              <a:spLocks noChangeArrowheads="1"/>
            </p:cNvSpPr>
            <p:nvPr/>
          </p:nvSpPr>
          <p:spPr bwMode="auto">
            <a:xfrm>
              <a:off x="3745" y="1598"/>
              <a:ext cx="21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69" name="Rectangle 53"/>
            <p:cNvSpPr>
              <a:spLocks noChangeArrowheads="1"/>
            </p:cNvSpPr>
            <p:nvPr/>
          </p:nvSpPr>
          <p:spPr bwMode="auto">
            <a:xfrm>
              <a:off x="3515" y="1598"/>
              <a:ext cx="230"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0" name="Rectangle 54"/>
            <p:cNvSpPr>
              <a:spLocks noChangeArrowheads="1"/>
            </p:cNvSpPr>
            <p:nvPr/>
          </p:nvSpPr>
          <p:spPr bwMode="auto">
            <a:xfrm>
              <a:off x="3294" y="1598"/>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1" name="Rectangle 55"/>
            <p:cNvSpPr>
              <a:spLocks noChangeArrowheads="1"/>
            </p:cNvSpPr>
            <p:nvPr/>
          </p:nvSpPr>
          <p:spPr bwMode="auto">
            <a:xfrm>
              <a:off x="3073" y="1598"/>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2" name="Rectangle 56"/>
            <p:cNvSpPr>
              <a:spLocks noChangeArrowheads="1"/>
            </p:cNvSpPr>
            <p:nvPr/>
          </p:nvSpPr>
          <p:spPr bwMode="auto">
            <a:xfrm>
              <a:off x="3956" y="2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3" name="Rectangle 57"/>
            <p:cNvSpPr>
              <a:spLocks noChangeArrowheads="1"/>
            </p:cNvSpPr>
            <p:nvPr/>
          </p:nvSpPr>
          <p:spPr bwMode="auto">
            <a:xfrm>
              <a:off x="3745" y="2739"/>
              <a:ext cx="21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4" name="Rectangle 58"/>
            <p:cNvSpPr>
              <a:spLocks noChangeArrowheads="1"/>
            </p:cNvSpPr>
            <p:nvPr/>
          </p:nvSpPr>
          <p:spPr bwMode="auto">
            <a:xfrm>
              <a:off x="3515" y="2739"/>
              <a:ext cx="230"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5" name="Rectangle 59"/>
            <p:cNvSpPr>
              <a:spLocks noChangeArrowheads="1"/>
            </p:cNvSpPr>
            <p:nvPr/>
          </p:nvSpPr>
          <p:spPr bwMode="auto">
            <a:xfrm>
              <a:off x="3294" y="2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6" name="Rectangle 60"/>
            <p:cNvSpPr>
              <a:spLocks noChangeArrowheads="1"/>
            </p:cNvSpPr>
            <p:nvPr/>
          </p:nvSpPr>
          <p:spPr bwMode="auto">
            <a:xfrm>
              <a:off x="3073" y="2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7" name="Rectangle 61"/>
            <p:cNvSpPr>
              <a:spLocks noChangeArrowheads="1"/>
            </p:cNvSpPr>
            <p:nvPr/>
          </p:nvSpPr>
          <p:spPr bwMode="auto">
            <a:xfrm>
              <a:off x="3956" y="2455"/>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8" name="Rectangle 62"/>
            <p:cNvSpPr>
              <a:spLocks noChangeArrowheads="1"/>
            </p:cNvSpPr>
            <p:nvPr/>
          </p:nvSpPr>
          <p:spPr bwMode="auto">
            <a:xfrm>
              <a:off x="3745" y="2455"/>
              <a:ext cx="21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79" name="Rectangle 63"/>
            <p:cNvSpPr>
              <a:spLocks noChangeArrowheads="1"/>
            </p:cNvSpPr>
            <p:nvPr/>
          </p:nvSpPr>
          <p:spPr bwMode="auto">
            <a:xfrm>
              <a:off x="3515" y="2455"/>
              <a:ext cx="230"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0" name="Rectangle 64"/>
            <p:cNvSpPr>
              <a:spLocks noChangeArrowheads="1"/>
            </p:cNvSpPr>
            <p:nvPr/>
          </p:nvSpPr>
          <p:spPr bwMode="auto">
            <a:xfrm>
              <a:off x="3294" y="2455"/>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1" name="Rectangle 65"/>
            <p:cNvSpPr>
              <a:spLocks noChangeArrowheads="1"/>
            </p:cNvSpPr>
            <p:nvPr/>
          </p:nvSpPr>
          <p:spPr bwMode="auto">
            <a:xfrm>
              <a:off x="3073" y="2455"/>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2" name="Rectangle 66"/>
            <p:cNvSpPr>
              <a:spLocks noChangeArrowheads="1"/>
            </p:cNvSpPr>
            <p:nvPr/>
          </p:nvSpPr>
          <p:spPr bwMode="auto">
            <a:xfrm>
              <a:off x="3956" y="188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3" name="Rectangle 67"/>
            <p:cNvSpPr>
              <a:spLocks noChangeArrowheads="1"/>
            </p:cNvSpPr>
            <p:nvPr/>
          </p:nvSpPr>
          <p:spPr bwMode="auto">
            <a:xfrm>
              <a:off x="3745" y="1884"/>
              <a:ext cx="21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4" name="Rectangle 68"/>
            <p:cNvSpPr>
              <a:spLocks noChangeArrowheads="1"/>
            </p:cNvSpPr>
            <p:nvPr/>
          </p:nvSpPr>
          <p:spPr bwMode="auto">
            <a:xfrm>
              <a:off x="3515" y="1884"/>
              <a:ext cx="230"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5" name="Rectangle 69"/>
            <p:cNvSpPr>
              <a:spLocks noChangeArrowheads="1"/>
            </p:cNvSpPr>
            <p:nvPr/>
          </p:nvSpPr>
          <p:spPr bwMode="auto">
            <a:xfrm>
              <a:off x="3294" y="188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6" name="Rectangle 70"/>
            <p:cNvSpPr>
              <a:spLocks noChangeArrowheads="1"/>
            </p:cNvSpPr>
            <p:nvPr/>
          </p:nvSpPr>
          <p:spPr bwMode="auto">
            <a:xfrm>
              <a:off x="3073" y="188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7" name="Rectangle 71"/>
            <p:cNvSpPr>
              <a:spLocks noChangeArrowheads="1"/>
            </p:cNvSpPr>
            <p:nvPr/>
          </p:nvSpPr>
          <p:spPr bwMode="auto">
            <a:xfrm>
              <a:off x="3073" y="1206"/>
              <a:ext cx="1104" cy="19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安全等级</a:t>
              </a:r>
              <a:endParaRPr lang="zh-CN"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8" name="Line 72"/>
            <p:cNvSpPr>
              <a:spLocks noChangeShapeType="1"/>
            </p:cNvSpPr>
            <p:nvPr/>
          </p:nvSpPr>
          <p:spPr bwMode="auto">
            <a:xfrm>
              <a:off x="3073" y="1206"/>
              <a:ext cx="1104" cy="0"/>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89" name="Line 73"/>
            <p:cNvSpPr>
              <a:spLocks noChangeShapeType="1"/>
            </p:cNvSpPr>
            <p:nvPr/>
          </p:nvSpPr>
          <p:spPr bwMode="auto">
            <a:xfrm>
              <a:off x="3073" y="1884"/>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0" name="Line 74"/>
            <p:cNvSpPr>
              <a:spLocks noChangeShapeType="1"/>
            </p:cNvSpPr>
            <p:nvPr/>
          </p:nvSpPr>
          <p:spPr bwMode="auto">
            <a:xfrm>
              <a:off x="3073" y="2169"/>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1" name="Line 75"/>
            <p:cNvSpPr>
              <a:spLocks noChangeShapeType="1"/>
            </p:cNvSpPr>
            <p:nvPr/>
          </p:nvSpPr>
          <p:spPr bwMode="auto">
            <a:xfrm>
              <a:off x="3073" y="2739"/>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2" name="Line 76"/>
            <p:cNvSpPr>
              <a:spLocks noChangeShapeType="1"/>
            </p:cNvSpPr>
            <p:nvPr/>
          </p:nvSpPr>
          <p:spPr bwMode="auto">
            <a:xfrm>
              <a:off x="3073" y="3024"/>
              <a:ext cx="1104" cy="0"/>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3" name="Line 77"/>
            <p:cNvSpPr>
              <a:spLocks noChangeShapeType="1"/>
            </p:cNvSpPr>
            <p:nvPr/>
          </p:nvSpPr>
          <p:spPr bwMode="auto">
            <a:xfrm>
              <a:off x="3073" y="1206"/>
              <a:ext cx="0" cy="1818"/>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4" name="Line 78"/>
            <p:cNvSpPr>
              <a:spLocks noChangeShapeType="1"/>
            </p:cNvSpPr>
            <p:nvPr/>
          </p:nvSpPr>
          <p:spPr bwMode="auto">
            <a:xfrm>
              <a:off x="4177" y="1206"/>
              <a:ext cx="0" cy="1818"/>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5" name="Line 79"/>
            <p:cNvSpPr>
              <a:spLocks noChangeShapeType="1"/>
            </p:cNvSpPr>
            <p:nvPr/>
          </p:nvSpPr>
          <p:spPr bwMode="auto">
            <a:xfrm>
              <a:off x="3073" y="1598"/>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6" name="Line 80"/>
            <p:cNvSpPr>
              <a:spLocks noChangeShapeType="1"/>
            </p:cNvSpPr>
            <p:nvPr/>
          </p:nvSpPr>
          <p:spPr bwMode="auto">
            <a:xfrm>
              <a:off x="3073" y="1402"/>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7" name="Line 81"/>
            <p:cNvSpPr>
              <a:spLocks noChangeShapeType="1"/>
            </p:cNvSpPr>
            <p:nvPr/>
          </p:nvSpPr>
          <p:spPr bwMode="auto">
            <a:xfrm>
              <a:off x="3294"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8" name="Line 82"/>
            <p:cNvSpPr>
              <a:spLocks noChangeShapeType="1"/>
            </p:cNvSpPr>
            <p:nvPr/>
          </p:nvSpPr>
          <p:spPr bwMode="auto">
            <a:xfrm>
              <a:off x="3515"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099" name="Line 83"/>
            <p:cNvSpPr>
              <a:spLocks noChangeShapeType="1"/>
            </p:cNvSpPr>
            <p:nvPr/>
          </p:nvSpPr>
          <p:spPr bwMode="auto">
            <a:xfrm>
              <a:off x="3745"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100" name="Line 84"/>
            <p:cNvSpPr>
              <a:spLocks noChangeShapeType="1"/>
            </p:cNvSpPr>
            <p:nvPr/>
          </p:nvSpPr>
          <p:spPr bwMode="auto">
            <a:xfrm>
              <a:off x="3956"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101" name="Line 85"/>
            <p:cNvSpPr>
              <a:spLocks noChangeShapeType="1"/>
            </p:cNvSpPr>
            <p:nvPr/>
          </p:nvSpPr>
          <p:spPr bwMode="auto">
            <a:xfrm>
              <a:off x="3073" y="2455"/>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102" name="Line 86"/>
            <p:cNvSpPr>
              <a:spLocks noChangeShapeType="1"/>
            </p:cNvSpPr>
            <p:nvPr/>
          </p:nvSpPr>
          <p:spPr bwMode="auto">
            <a:xfrm>
              <a:off x="3956"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103" name="Line 87"/>
            <p:cNvSpPr>
              <a:spLocks noChangeShapeType="1"/>
            </p:cNvSpPr>
            <p:nvPr/>
          </p:nvSpPr>
          <p:spPr bwMode="auto">
            <a:xfrm>
              <a:off x="3745"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104" name="Line 88"/>
            <p:cNvSpPr>
              <a:spLocks noChangeShapeType="1"/>
            </p:cNvSpPr>
            <p:nvPr/>
          </p:nvSpPr>
          <p:spPr bwMode="auto">
            <a:xfrm>
              <a:off x="3515"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105" name="Line 89"/>
            <p:cNvSpPr>
              <a:spLocks noChangeShapeType="1"/>
            </p:cNvSpPr>
            <p:nvPr/>
          </p:nvSpPr>
          <p:spPr bwMode="auto">
            <a:xfrm>
              <a:off x="3294"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sp>
        <p:nvSpPr>
          <p:cNvPr id="342106" name="Text Box 90"/>
          <p:cNvSpPr txBox="1">
            <a:spLocks noChangeArrowheads="1"/>
          </p:cNvSpPr>
          <p:nvPr/>
        </p:nvSpPr>
        <p:spPr bwMode="auto">
          <a:xfrm>
            <a:off x="1329815" y="2068730"/>
            <a:ext cx="2762280" cy="825500"/>
          </a:xfrm>
          <a:prstGeom prst="rect">
            <a:avLst/>
          </a:prstGeom>
          <a:noFill/>
          <a:ln w="9525">
            <a:noFill/>
            <a:miter lim="800000"/>
          </a:ln>
        </p:spPr>
        <p:txBody>
          <a:bodyPr wrap="square">
            <a:spAutoFit/>
          </a:bodyPr>
          <a:lstStyle/>
          <a:p>
            <a:pPr algn="l">
              <a:spcBef>
                <a:spcPct val="50000"/>
              </a:spcBef>
            </a:pPr>
            <a:r>
              <a:rPr lang="en-US" altLang="ja-JP" sz="1600" u="sng" dirty="0">
                <a:solidFill>
                  <a:srgbClr val="1262B7"/>
                </a:solidFill>
                <a:latin typeface="Arial" panose="020B0604020202020204" pitchFamily="34" charset="0"/>
                <a:ea typeface="微软雅黑" panose="020B0503020204020204" charset="-122"/>
                <a:sym typeface="Arial" panose="020B0604020202020204" pitchFamily="34" charset="0"/>
              </a:rPr>
              <a:t>F</a:t>
            </a: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危险情况</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F1:</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偶尔发生或者短时间</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频繁发生或者长时间</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107" name="Text Box 91"/>
          <p:cNvSpPr txBox="1">
            <a:spLocks noChangeArrowheads="1"/>
          </p:cNvSpPr>
          <p:nvPr/>
        </p:nvSpPr>
        <p:spPr bwMode="auto">
          <a:xfrm>
            <a:off x="1329814" y="3009039"/>
            <a:ext cx="2151091" cy="825500"/>
          </a:xfrm>
          <a:prstGeom prst="rect">
            <a:avLst/>
          </a:prstGeom>
          <a:noFill/>
          <a:ln w="9525">
            <a:noFill/>
            <a:miter lim="800000"/>
          </a:ln>
        </p:spPr>
        <p:txBody>
          <a:bodyPr wrap="square">
            <a:spAutoFit/>
          </a:bodyPr>
          <a:lstStyle/>
          <a:p>
            <a:pPr algn="l">
              <a:spcBef>
                <a:spcPct val="50000"/>
              </a:spcBef>
            </a:pPr>
            <a:r>
              <a:rPr lang="en-US" altLang="ja-JP" sz="1600" u="sng" dirty="0">
                <a:solidFill>
                  <a:srgbClr val="1262B7"/>
                </a:solidFill>
                <a:latin typeface="Arial" panose="020B0604020202020204" pitchFamily="34" charset="0"/>
                <a:ea typeface="微软雅黑" panose="020B0503020204020204" charset="-122"/>
                <a:sym typeface="Arial" panose="020B0604020202020204" pitchFamily="34" charset="0"/>
              </a:rPr>
              <a:t>P</a:t>
            </a: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避免危险的情况</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P1:</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可能</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不能避免</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108" name="Line 92"/>
          <p:cNvSpPr>
            <a:spLocks noChangeShapeType="1"/>
          </p:cNvSpPr>
          <p:nvPr/>
        </p:nvSpPr>
        <p:spPr bwMode="auto">
          <a:xfrm>
            <a:off x="7472199" y="4369663"/>
            <a:ext cx="1117600" cy="0"/>
          </a:xfrm>
          <a:prstGeom prst="line">
            <a:avLst/>
          </a:prstGeom>
          <a:noFill/>
          <a:ln w="3175">
            <a:solidFill>
              <a:srgbClr val="1262B7"/>
            </a:solidFill>
            <a:round/>
            <a:tailEnd type="triangle" w="med" len="med"/>
          </a:ln>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2109" name="Text Box 93"/>
          <p:cNvSpPr txBox="1">
            <a:spLocks noChangeArrowheads="1"/>
          </p:cNvSpPr>
          <p:nvPr/>
        </p:nvSpPr>
        <p:spPr bwMode="auto">
          <a:xfrm>
            <a:off x="5338599" y="4687164"/>
            <a:ext cx="3149600" cy="396875"/>
          </a:xfrm>
          <a:prstGeom prst="rect">
            <a:avLst/>
          </a:prstGeom>
          <a:noFill/>
          <a:ln w="9525">
            <a:noFill/>
            <a:miter lim="800000"/>
          </a:ln>
        </p:spPr>
        <p:txBody>
          <a:bodyPr>
            <a:spAutoFit/>
          </a:bodyPr>
          <a:lstStyle/>
          <a:p>
            <a:pPr>
              <a:spcBef>
                <a:spcPct val="50000"/>
              </a:spcBef>
            </a:pPr>
            <a:r>
              <a:rPr lang="en-US" altLang="ja-JP" sz="2000">
                <a:solidFill>
                  <a:srgbClr val="1262B7"/>
                </a:solidFill>
                <a:latin typeface="Arial" panose="020B0604020202020204" pitchFamily="34" charset="0"/>
                <a:ea typeface="微软雅黑" panose="020B0503020204020204" charset="-122"/>
                <a:sym typeface="Arial" panose="020B0604020202020204" pitchFamily="34" charset="0"/>
              </a:rPr>
              <a:t>②</a:t>
            </a:r>
            <a:r>
              <a:rPr lang="zh-CN" altLang="en-US" sz="2000">
                <a:solidFill>
                  <a:srgbClr val="1262B7"/>
                </a:solidFill>
                <a:latin typeface="Arial" panose="020B0604020202020204" pitchFamily="34" charset="0"/>
                <a:ea typeface="微软雅黑" panose="020B0503020204020204" charset="-122"/>
                <a:sym typeface="Arial" panose="020B0604020202020204" pitchFamily="34" charset="0"/>
              </a:rPr>
              <a:t>急停开关</a:t>
            </a:r>
            <a:endParaRPr lang="ja-JP" altLang="en-US" sz="20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2110" name="Oval 94"/>
          <p:cNvSpPr>
            <a:spLocks noChangeArrowheads="1"/>
          </p:cNvSpPr>
          <p:nvPr/>
        </p:nvSpPr>
        <p:spPr bwMode="auto">
          <a:xfrm>
            <a:off x="3230399" y="5384075"/>
            <a:ext cx="838200" cy="838200"/>
          </a:xfrm>
          <a:prstGeom prst="ellipse">
            <a:avLst/>
          </a:prstGeom>
          <a:solidFill>
            <a:srgbClr val="1262B7"/>
          </a:solidFill>
          <a:ln w="9525">
            <a:noFill/>
            <a:miter lim="800000"/>
          </a:ln>
          <a:effectLst/>
        </p:spPr>
        <p:txBody>
          <a:bodyPr wrap="none" anchor="ctr"/>
          <a:lstStyle/>
          <a:p>
            <a:pPr algn="ctr"/>
            <a:r>
              <a:rPr lang="ja-JP" altLang="en-US" sz="140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a:solidFill>
                  <a:schemeClr val="bg1"/>
                </a:solidFill>
                <a:latin typeface="Arial" panose="020B0604020202020204" pitchFamily="34" charset="0"/>
                <a:ea typeface="微软雅黑" panose="020B0503020204020204" charset="-122"/>
                <a:sym typeface="Arial" panose="020B0604020202020204" pitchFamily="34" charset="0"/>
              </a:rPr>
              <a:t>D4DS</a:t>
            </a:r>
            <a:endParaRPr lang="en-US" altLang="ja-JP"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2111" name="Oval 95"/>
          <p:cNvSpPr>
            <a:spLocks noChangeArrowheads="1"/>
          </p:cNvSpPr>
          <p:nvPr/>
        </p:nvSpPr>
        <p:spPr bwMode="auto">
          <a:xfrm>
            <a:off x="6278399" y="5384075"/>
            <a:ext cx="838200" cy="838200"/>
          </a:xfrm>
          <a:prstGeom prst="ellipse">
            <a:avLst/>
          </a:prstGeom>
          <a:solidFill>
            <a:srgbClr val="1262B7"/>
          </a:solidFill>
          <a:ln w="9525">
            <a:noFill/>
            <a:miter lim="800000"/>
          </a:ln>
          <a:effectLst/>
        </p:spPr>
        <p:txBody>
          <a:bodyPr wrap="none" anchor="ctr"/>
          <a:lstStyle/>
          <a:p>
            <a:pPr algn="ctr"/>
            <a:r>
              <a:rPr lang="ja-JP" altLang="en-US" sz="140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a:solidFill>
                  <a:schemeClr val="bg1"/>
                </a:solidFill>
                <a:latin typeface="Arial" panose="020B0604020202020204" pitchFamily="34" charset="0"/>
                <a:ea typeface="微软雅黑" panose="020B0503020204020204" charset="-122"/>
                <a:sym typeface="Arial" panose="020B0604020202020204" pitchFamily="34" charset="0"/>
              </a:rPr>
              <a:t>A22E</a:t>
            </a:r>
            <a:endParaRPr lang="en-US" altLang="ja-JP"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97" name="Text Box 37"/>
          <p:cNvSpPr txBox="1">
            <a:spLocks noChangeArrowheads="1"/>
          </p:cNvSpPr>
          <p:nvPr/>
        </p:nvSpPr>
        <p:spPr bwMode="auto">
          <a:xfrm>
            <a:off x="3901250" y="436239"/>
            <a:ext cx="4208463" cy="584775"/>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l">
              <a:spcBef>
                <a:spcPct val="50000"/>
              </a:spcBef>
            </a:pPr>
            <a:r>
              <a:rPr lang="en-US" altLang="ja-JP" sz="3200" b="1" dirty="0">
                <a:solidFill>
                  <a:srgbClr val="1262B7"/>
                </a:solidFill>
                <a:latin typeface="Arial" panose="020B0604020202020204" pitchFamily="34" charset="0"/>
                <a:ea typeface="微软雅黑" panose="020B0503020204020204" charset="-122"/>
                <a:sym typeface="Arial" panose="020B0604020202020204" pitchFamily="34" charset="0"/>
              </a:rPr>
              <a:t>1</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级安全回路（参考）</a:t>
            </a:r>
            <a:endPar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01" name="灯片编号占位符 100"/>
          <p:cNvSpPr>
            <a:spLocks noGrp="1"/>
          </p:cNvSpPr>
          <p:nvPr>
            <p:ph type="sldNum" sz="quarter" idx="12"/>
          </p:nvPr>
        </p:nvSpPr>
        <p:spPr>
          <a:xfrm>
            <a:off x="2152650" y="6356352"/>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042" name="Object 2"/>
          <p:cNvGraphicFramePr>
            <a:graphicFrameLocks noChangeAspect="1"/>
          </p:cNvGraphicFramePr>
          <p:nvPr/>
        </p:nvGraphicFramePr>
        <p:xfrm>
          <a:off x="3899989" y="4552407"/>
          <a:ext cx="831850" cy="919163"/>
        </p:xfrm>
        <a:graphic>
          <a:graphicData uri="http://schemas.openxmlformats.org/presentationml/2006/ole">
            <mc:AlternateContent xmlns:mc="http://schemas.openxmlformats.org/markup-compatibility/2006">
              <mc:Choice xmlns:v="urn:schemas-microsoft-com:vml" Requires="v">
                <p:oleObj spid="_x0000_s6176" name="Image" r:id="rId1" imgW="2540000" imgH="2806700" progId="">
                  <p:embed/>
                </p:oleObj>
              </mc:Choice>
              <mc:Fallback>
                <p:oleObj name="Image" r:id="rId1" imgW="2540000" imgH="2806700" progId="">
                  <p:embed/>
                  <p:pic>
                    <p:nvPicPr>
                      <p:cNvPr id="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989" y="4552407"/>
                        <a:ext cx="831850" cy="919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p:nvPr/>
        </p:nvGrpSpPr>
        <p:grpSpPr bwMode="auto">
          <a:xfrm>
            <a:off x="6923610" y="1392416"/>
            <a:ext cx="4185692" cy="2569682"/>
            <a:chOff x="2160" y="672"/>
            <a:chExt cx="2064" cy="2305"/>
          </a:xfrm>
        </p:grpSpPr>
        <p:sp>
          <p:nvSpPr>
            <p:cNvPr id="343044" name="Rectangle 4"/>
            <p:cNvSpPr>
              <a:spLocks noChangeArrowheads="1"/>
            </p:cNvSpPr>
            <p:nvPr/>
          </p:nvSpPr>
          <p:spPr bwMode="auto">
            <a:xfrm>
              <a:off x="2160" y="767"/>
              <a:ext cx="2064" cy="2208"/>
            </a:xfrm>
            <a:prstGeom prst="rect">
              <a:avLst/>
            </a:prstGeom>
            <a:solidFill>
              <a:schemeClr val="bg1"/>
            </a:solidFill>
            <a:ln w="9525">
              <a:solidFill>
                <a:srgbClr val="1262B7"/>
              </a:solidFill>
              <a:miter lim="800000"/>
            </a:ln>
            <a:effectLst/>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45" name="Line 5"/>
            <p:cNvSpPr>
              <a:spLocks noChangeShapeType="1"/>
            </p:cNvSpPr>
            <p:nvPr/>
          </p:nvSpPr>
          <p:spPr bwMode="auto">
            <a:xfrm>
              <a:off x="2256" y="1968"/>
              <a:ext cx="144" cy="0"/>
            </a:xfrm>
            <a:prstGeom prst="line">
              <a:avLst/>
            </a:prstGeom>
            <a:noFill/>
            <a:ln w="38100">
              <a:solidFill>
                <a:srgbClr val="1262B7"/>
              </a:solidFill>
              <a:round/>
              <a:headEnd type="oval"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46" name="Line 6"/>
            <p:cNvSpPr>
              <a:spLocks noChangeShapeType="1"/>
            </p:cNvSpPr>
            <p:nvPr/>
          </p:nvSpPr>
          <p:spPr bwMode="auto">
            <a:xfrm flipH="1">
              <a:off x="2400" y="1968"/>
              <a:ext cx="0" cy="336"/>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47" name="Line 7"/>
            <p:cNvSpPr>
              <a:spLocks noChangeShapeType="1"/>
            </p:cNvSpPr>
            <p:nvPr/>
          </p:nvSpPr>
          <p:spPr bwMode="auto">
            <a:xfrm>
              <a:off x="2400" y="1584"/>
              <a:ext cx="673" cy="0"/>
            </a:xfrm>
            <a:prstGeom prst="line">
              <a:avLst/>
            </a:prstGeom>
            <a:noFill/>
            <a:ln w="9525">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48" name="Line 8"/>
            <p:cNvSpPr>
              <a:spLocks noChangeShapeType="1"/>
            </p:cNvSpPr>
            <p:nvPr/>
          </p:nvSpPr>
          <p:spPr bwMode="auto">
            <a:xfrm>
              <a:off x="2400" y="2304"/>
              <a:ext cx="240" cy="0"/>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49" name="Line 9"/>
            <p:cNvSpPr>
              <a:spLocks noChangeShapeType="1"/>
            </p:cNvSpPr>
            <p:nvPr/>
          </p:nvSpPr>
          <p:spPr bwMode="auto">
            <a:xfrm flipH="1">
              <a:off x="2832" y="1877"/>
              <a:ext cx="1" cy="139"/>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0" name="Line 10"/>
            <p:cNvSpPr>
              <a:spLocks noChangeShapeType="1"/>
            </p:cNvSpPr>
            <p:nvPr/>
          </p:nvSpPr>
          <p:spPr bwMode="auto">
            <a:xfrm flipH="1">
              <a:off x="2640" y="2021"/>
              <a:ext cx="1" cy="283"/>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1" name="Line 11"/>
            <p:cNvSpPr>
              <a:spLocks noChangeShapeType="1"/>
            </p:cNvSpPr>
            <p:nvPr/>
          </p:nvSpPr>
          <p:spPr bwMode="auto">
            <a:xfrm flipV="1">
              <a:off x="2832" y="1872"/>
              <a:ext cx="241" cy="0"/>
            </a:xfrm>
            <a:prstGeom prst="line">
              <a:avLst/>
            </a:prstGeom>
            <a:noFill/>
            <a:ln w="38100">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2" name="Line 12"/>
            <p:cNvSpPr>
              <a:spLocks noChangeShapeType="1"/>
            </p:cNvSpPr>
            <p:nvPr/>
          </p:nvSpPr>
          <p:spPr bwMode="auto">
            <a:xfrm flipV="1">
              <a:off x="2832" y="2160"/>
              <a:ext cx="241" cy="0"/>
            </a:xfrm>
            <a:prstGeom prst="line">
              <a:avLst/>
            </a:prstGeom>
            <a:noFill/>
            <a:ln w="9525">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3" name="Line 13"/>
            <p:cNvSpPr>
              <a:spLocks noChangeShapeType="1"/>
            </p:cNvSpPr>
            <p:nvPr/>
          </p:nvSpPr>
          <p:spPr bwMode="auto">
            <a:xfrm>
              <a:off x="2832" y="2448"/>
              <a:ext cx="241" cy="0"/>
            </a:xfrm>
            <a:prstGeom prst="line">
              <a:avLst/>
            </a:prstGeom>
            <a:noFill/>
            <a:ln w="9525">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4" name="Line 14"/>
            <p:cNvSpPr>
              <a:spLocks noChangeShapeType="1"/>
            </p:cNvSpPr>
            <p:nvPr/>
          </p:nvSpPr>
          <p:spPr bwMode="auto">
            <a:xfrm>
              <a:off x="2832" y="2736"/>
              <a:ext cx="241" cy="0"/>
            </a:xfrm>
            <a:prstGeom prst="line">
              <a:avLst/>
            </a:prstGeom>
            <a:noFill/>
            <a:ln w="9525">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5" name="Line 15"/>
            <p:cNvSpPr>
              <a:spLocks noChangeShapeType="1"/>
            </p:cNvSpPr>
            <p:nvPr/>
          </p:nvSpPr>
          <p:spPr bwMode="auto">
            <a:xfrm>
              <a:off x="2833" y="2453"/>
              <a:ext cx="0" cy="288"/>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6" name="Line 16"/>
            <p:cNvSpPr>
              <a:spLocks noChangeShapeType="1"/>
            </p:cNvSpPr>
            <p:nvPr/>
          </p:nvSpPr>
          <p:spPr bwMode="auto">
            <a:xfrm flipH="1" flipV="1">
              <a:off x="2640" y="2016"/>
              <a:ext cx="193" cy="0"/>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7" name="Line 17"/>
            <p:cNvSpPr>
              <a:spLocks noChangeShapeType="1"/>
            </p:cNvSpPr>
            <p:nvPr/>
          </p:nvSpPr>
          <p:spPr bwMode="auto">
            <a:xfrm flipH="1" flipV="1">
              <a:off x="2640" y="2592"/>
              <a:ext cx="193" cy="0"/>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8" name="Rectangle 18"/>
            <p:cNvSpPr>
              <a:spLocks noChangeArrowheads="1"/>
            </p:cNvSpPr>
            <p:nvPr/>
          </p:nvSpPr>
          <p:spPr bwMode="auto">
            <a:xfrm>
              <a:off x="2160" y="672"/>
              <a:ext cx="1296" cy="192"/>
            </a:xfrm>
            <a:prstGeom prst="rect">
              <a:avLst/>
            </a:prstGeom>
            <a:solidFill>
              <a:schemeClr val="bg1"/>
            </a:solidFill>
            <a:ln w="9525">
              <a:solidFill>
                <a:srgbClr val="1262B7"/>
              </a:solidFill>
              <a:miter lim="800000"/>
            </a:ln>
            <a:effectLst>
              <a:outerShdw dist="35921" dir="2700000" algn="ctr" rotWithShape="0">
                <a:schemeClr val="bg2"/>
              </a:outerShdw>
            </a:effectLst>
          </p:spPr>
          <p:txBody>
            <a:bodyPr wrap="none" anchor="ctr"/>
            <a:lstStyle/>
            <a:p>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安全等级评价表</a:t>
              </a:r>
              <a:endParaRPr lang="zh-CN"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59" name="Text Box 19"/>
            <p:cNvSpPr txBox="1">
              <a:spLocks noChangeArrowheads="1"/>
            </p:cNvSpPr>
            <p:nvPr/>
          </p:nvSpPr>
          <p:spPr bwMode="auto">
            <a:xfrm>
              <a:off x="2208" y="912"/>
              <a:ext cx="864" cy="838"/>
            </a:xfrm>
            <a:prstGeom prst="rect">
              <a:avLst/>
            </a:prstGeom>
            <a:noFill/>
            <a:ln w="9525">
              <a:solidFill>
                <a:srgbClr val="1262B7"/>
              </a:solidFill>
              <a:miter lim="800000"/>
            </a:ln>
            <a:effectLst/>
          </p:spPr>
          <p:txBody>
            <a:bodyPr>
              <a:spAutoFit/>
            </a:bodyPr>
            <a:lstStyle/>
            <a:p>
              <a:pPr algn="l">
                <a:lnSpc>
                  <a:spcPct val="60000"/>
                </a:lnSpc>
                <a:spcBef>
                  <a:spcPct val="50000"/>
                </a:spcBef>
              </a:pPr>
              <a:r>
                <a:rPr lang="en-US" altLang="ja-JP" sz="1200">
                  <a:solidFill>
                    <a:srgbClr val="1262B7"/>
                  </a:solidFill>
                  <a:latin typeface="Arial" panose="020B0604020202020204" pitchFamily="34" charset="0"/>
                  <a:ea typeface="微软雅黑" panose="020B0503020204020204" charset="-122"/>
                  <a:sym typeface="Arial" panose="020B0604020202020204" pitchFamily="34" charset="0"/>
                </a:rPr>
                <a:t>●</a:t>
              </a:r>
              <a:r>
                <a:rPr lang="ja-JP" altLang="en-US" sz="1000">
                  <a:solidFill>
                    <a:srgbClr val="1262B7"/>
                  </a:solidFill>
                  <a:latin typeface="Arial" panose="020B0604020202020204" pitchFamily="34" charset="0"/>
                  <a:ea typeface="微软雅黑" panose="020B0503020204020204" charset="-122"/>
                  <a:sym typeface="Arial" panose="020B0604020202020204" pitchFamily="34" charset="0"/>
                </a:rPr>
                <a:t>通常</a:t>
              </a:r>
              <a:r>
                <a:rPr lang="zh-CN" altLang="en-US" sz="1000">
                  <a:solidFill>
                    <a:srgbClr val="1262B7"/>
                  </a:solidFill>
                  <a:latin typeface="Arial" panose="020B0604020202020204" pitchFamily="34" charset="0"/>
                  <a:ea typeface="微软雅黑" panose="020B0503020204020204" charset="-122"/>
                  <a:sym typeface="Arial" panose="020B0604020202020204" pitchFamily="34" charset="0"/>
                </a:rPr>
                <a:t>选择</a:t>
              </a:r>
              <a:endParaRPr lang="ja-JP" altLang="en-US" sz="100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90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900">
                  <a:solidFill>
                    <a:srgbClr val="1262B7"/>
                  </a:solidFill>
                  <a:latin typeface="Arial" panose="020B0604020202020204" pitchFamily="34" charset="0"/>
                  <a:ea typeface="微软雅黑" panose="020B0503020204020204" charset="-122"/>
                  <a:sym typeface="Arial" panose="020B0604020202020204" pitchFamily="34" charset="0"/>
                </a:rPr>
                <a:t>可选择一起使用追加手段</a:t>
              </a:r>
              <a:r>
                <a:rPr lang="ja-JP" altLang="en-US" sz="1000">
                  <a:solidFill>
                    <a:srgbClr val="1262B7"/>
                  </a:solidFill>
                  <a:latin typeface="Arial" panose="020B0604020202020204" pitchFamily="34" charset="0"/>
                  <a:ea typeface="微软雅黑" panose="020B0503020204020204" charset="-122"/>
                  <a:sym typeface="Arial" panose="020B0604020202020204" pitchFamily="34" charset="0"/>
                </a:rPr>
                <a:t>   </a:t>
              </a:r>
              <a:endParaRPr lang="ja-JP" altLang="en-US" sz="100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1000">
                  <a:solidFill>
                    <a:srgbClr val="1262B7"/>
                  </a:solidFill>
                  <a:latin typeface="Arial" panose="020B0604020202020204" pitchFamily="34" charset="0"/>
                  <a:ea typeface="微软雅黑" panose="020B0503020204020204" charset="-122"/>
                  <a:sym typeface="Arial" panose="020B0604020202020204" pitchFamily="34" charset="0"/>
                </a:rPr>
                <a:t>    </a:t>
              </a:r>
              <a:endParaRPr lang="ja-JP" altLang="en-US" sz="100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120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1200">
                  <a:solidFill>
                    <a:srgbClr val="1262B7"/>
                  </a:solidFill>
                  <a:latin typeface="Arial" panose="020B0604020202020204" pitchFamily="34" charset="0"/>
                  <a:ea typeface="微软雅黑" panose="020B0503020204020204" charset="-122"/>
                  <a:sym typeface="Arial" panose="020B0604020202020204" pitchFamily="34" charset="0"/>
                </a:rPr>
                <a:t>有余地的选择</a:t>
              </a:r>
              <a:endParaRPr lang="ja-JP" altLang="en-US" sz="100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endParaRPr lang="en-US" altLang="ja-JP" sz="10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0" name="Text Box 20"/>
            <p:cNvSpPr txBox="1">
              <a:spLocks noChangeArrowheads="1"/>
            </p:cNvSpPr>
            <p:nvPr/>
          </p:nvSpPr>
          <p:spPr bwMode="auto">
            <a:xfrm>
              <a:off x="2352" y="1419"/>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S1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1" name="Text Box 21"/>
            <p:cNvSpPr txBox="1">
              <a:spLocks noChangeArrowheads="1"/>
            </p:cNvSpPr>
            <p:nvPr/>
          </p:nvSpPr>
          <p:spPr bwMode="auto">
            <a:xfrm>
              <a:off x="2352" y="2283"/>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S2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2" name="Text Box 22"/>
            <p:cNvSpPr txBox="1">
              <a:spLocks noChangeArrowheads="1"/>
            </p:cNvSpPr>
            <p:nvPr/>
          </p:nvSpPr>
          <p:spPr bwMode="auto">
            <a:xfrm>
              <a:off x="2544" y="1872"/>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F1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3" name="Text Box 23"/>
            <p:cNvSpPr txBox="1">
              <a:spLocks noChangeArrowheads="1"/>
            </p:cNvSpPr>
            <p:nvPr/>
          </p:nvSpPr>
          <p:spPr bwMode="auto">
            <a:xfrm>
              <a:off x="2544" y="2592"/>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F2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4" name="Text Box 24"/>
            <p:cNvSpPr txBox="1">
              <a:spLocks noChangeArrowheads="1"/>
            </p:cNvSpPr>
            <p:nvPr/>
          </p:nvSpPr>
          <p:spPr bwMode="auto">
            <a:xfrm>
              <a:off x="2688" y="1728"/>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5" name="Text Box 25"/>
            <p:cNvSpPr txBox="1">
              <a:spLocks noChangeArrowheads="1"/>
            </p:cNvSpPr>
            <p:nvPr/>
          </p:nvSpPr>
          <p:spPr bwMode="auto">
            <a:xfrm>
              <a:off x="2688" y="2160"/>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6" name="Text Box 26"/>
            <p:cNvSpPr txBox="1">
              <a:spLocks noChangeArrowheads="1"/>
            </p:cNvSpPr>
            <p:nvPr/>
          </p:nvSpPr>
          <p:spPr bwMode="auto">
            <a:xfrm>
              <a:off x="2688" y="2304"/>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7" name="Text Box 27"/>
            <p:cNvSpPr txBox="1">
              <a:spLocks noChangeArrowheads="1"/>
            </p:cNvSpPr>
            <p:nvPr/>
          </p:nvSpPr>
          <p:spPr bwMode="auto">
            <a:xfrm>
              <a:off x="2688" y="2736"/>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8" name="Line 28"/>
            <p:cNvSpPr>
              <a:spLocks noChangeShapeType="1"/>
            </p:cNvSpPr>
            <p:nvPr/>
          </p:nvSpPr>
          <p:spPr bwMode="auto">
            <a:xfrm flipV="1">
              <a:off x="2400" y="1584"/>
              <a:ext cx="0" cy="384"/>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69" name="Line 29"/>
            <p:cNvSpPr>
              <a:spLocks noChangeShapeType="1"/>
            </p:cNvSpPr>
            <p:nvPr/>
          </p:nvSpPr>
          <p:spPr bwMode="auto">
            <a:xfrm>
              <a:off x="2640" y="2304"/>
              <a:ext cx="0" cy="288"/>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70" name="Line 30"/>
            <p:cNvSpPr>
              <a:spLocks noChangeShapeType="1"/>
            </p:cNvSpPr>
            <p:nvPr/>
          </p:nvSpPr>
          <p:spPr bwMode="auto">
            <a:xfrm>
              <a:off x="2832" y="2016"/>
              <a:ext cx="0" cy="144"/>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pic>
        <p:nvPicPr>
          <p:cNvPr id="343071" name="Picture 31" descr="ac_motor_KAI"/>
          <p:cNvPicPr>
            <a:picLocks noChangeAspect="1" noChangeArrowheads="1"/>
          </p:cNvPicPr>
          <p:nvPr/>
        </p:nvPicPr>
        <p:blipFill>
          <a:blip r:embed="rId3" cstate="print"/>
          <a:srcRect/>
          <a:stretch>
            <a:fillRect/>
          </a:stretch>
        </p:blipFill>
        <p:spPr bwMode="auto">
          <a:xfrm>
            <a:off x="8251371" y="5186093"/>
            <a:ext cx="2032000" cy="1055687"/>
          </a:xfrm>
          <a:prstGeom prst="rect">
            <a:avLst/>
          </a:prstGeom>
          <a:noFill/>
        </p:spPr>
      </p:pic>
      <p:sp>
        <p:nvSpPr>
          <p:cNvPr id="343072" name="Text Box 32"/>
          <p:cNvSpPr txBox="1">
            <a:spLocks noChangeArrowheads="1"/>
          </p:cNvSpPr>
          <p:nvPr/>
        </p:nvSpPr>
        <p:spPr bwMode="auto">
          <a:xfrm>
            <a:off x="10317179" y="5669281"/>
            <a:ext cx="1042781" cy="396875"/>
          </a:xfrm>
          <a:prstGeom prst="rect">
            <a:avLst/>
          </a:prstGeom>
          <a:noFill/>
          <a:ln w="9525">
            <a:noFill/>
            <a:miter lim="800000"/>
          </a:ln>
        </p:spPr>
        <p:txBody>
          <a:bodyPr wrap="square">
            <a:spAutoFit/>
          </a:bodyPr>
          <a:lstStyle/>
          <a:p>
            <a:pPr>
              <a:spcBef>
                <a:spcPct val="50000"/>
              </a:spcBef>
            </a:pP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马达等</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73" name="Text Box 33"/>
          <p:cNvSpPr txBox="1">
            <a:spLocks noChangeArrowheads="1"/>
          </p:cNvSpPr>
          <p:nvPr/>
        </p:nvSpPr>
        <p:spPr bwMode="auto">
          <a:xfrm>
            <a:off x="2438400" y="2373314"/>
            <a:ext cx="4673600" cy="584775"/>
          </a:xfrm>
          <a:prstGeom prst="rect">
            <a:avLst/>
          </a:prstGeom>
          <a:noFill/>
          <a:ln w="9525">
            <a:noFill/>
            <a:miter lim="800000"/>
          </a:ln>
          <a:effectLst/>
        </p:spPr>
        <p:txBody>
          <a:bodyPr>
            <a:spAutoFit/>
          </a:bodyPr>
          <a:lstStyle/>
          <a:p>
            <a:pPr algn="l">
              <a:spcBef>
                <a:spcPct val="50000"/>
              </a:spcBef>
            </a:pPr>
            <a:endParaRPr lang="zh-CN" altLang="en-US" sz="3200">
              <a:latin typeface="Arial" panose="020B0604020202020204" pitchFamily="34" charset="0"/>
              <a:ea typeface="微软雅黑" panose="020B0503020204020204" charset="-122"/>
              <a:sym typeface="Arial" panose="020B0604020202020204" pitchFamily="34" charset="0"/>
            </a:endParaRPr>
          </a:p>
        </p:txBody>
      </p:sp>
      <p:graphicFrame>
        <p:nvGraphicFramePr>
          <p:cNvPr id="343074" name="Object 34"/>
          <p:cNvGraphicFramePr>
            <a:graphicFrameLocks noChangeAspect="1"/>
          </p:cNvGraphicFramePr>
          <p:nvPr/>
        </p:nvGraphicFramePr>
        <p:xfrm>
          <a:off x="1961653" y="3399881"/>
          <a:ext cx="860425" cy="1689100"/>
        </p:xfrm>
        <a:graphic>
          <a:graphicData uri="http://schemas.openxmlformats.org/presentationml/2006/ole">
            <mc:AlternateContent xmlns:mc="http://schemas.openxmlformats.org/markup-compatibility/2006">
              <mc:Choice xmlns:v="urn:schemas-microsoft-com:vml" Requires="v">
                <p:oleObj spid="_x0000_s6177" name="Image" r:id="rId4" imgW="2362200" imgH="4635500" progId="">
                  <p:embed/>
                </p:oleObj>
              </mc:Choice>
              <mc:Fallback>
                <p:oleObj name="Image" r:id="rId4" imgW="2362200" imgH="463550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1653" y="3399881"/>
                        <a:ext cx="8604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3075" name="Text Box 35"/>
          <p:cNvSpPr txBox="1">
            <a:spLocks noChangeArrowheads="1"/>
          </p:cNvSpPr>
          <p:nvPr/>
        </p:nvSpPr>
        <p:spPr bwMode="auto">
          <a:xfrm>
            <a:off x="1524000" y="1050727"/>
            <a:ext cx="4267200" cy="825500"/>
          </a:xfrm>
          <a:prstGeom prst="rect">
            <a:avLst/>
          </a:prstGeom>
          <a:noFill/>
          <a:ln w="9525">
            <a:noFill/>
            <a:miter lim="800000"/>
          </a:ln>
        </p:spPr>
        <p:txBody>
          <a:bodyPr>
            <a:spAutoFit/>
          </a:bodyPr>
          <a:lstStyle/>
          <a:p>
            <a:pPr algn="l">
              <a:spcBef>
                <a:spcPct val="50000"/>
              </a:spcBef>
            </a:pP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Ｓ：</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受伤程度</a:t>
            </a:r>
            <a:b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S1:</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轻伤</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打、擦伤等</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重伤</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手脚切断</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、死亡</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等</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76" name="Text Box 36"/>
          <p:cNvSpPr txBox="1">
            <a:spLocks noChangeArrowheads="1"/>
          </p:cNvSpPr>
          <p:nvPr/>
        </p:nvSpPr>
        <p:spPr bwMode="auto">
          <a:xfrm>
            <a:off x="1524001" y="1765107"/>
            <a:ext cx="4208463" cy="825500"/>
          </a:xfrm>
          <a:prstGeom prst="rect">
            <a:avLst/>
          </a:prstGeom>
          <a:noFill/>
          <a:ln w="9525">
            <a:noFill/>
            <a:miter lim="800000"/>
          </a:ln>
        </p:spPr>
        <p:txBody>
          <a:bodyPr>
            <a:spAutoFit/>
          </a:bodyPr>
          <a:lstStyle/>
          <a:p>
            <a:pPr algn="l">
              <a:spcBef>
                <a:spcPct val="50000"/>
              </a:spcBef>
            </a:pPr>
            <a:r>
              <a:rPr lang="en-US" altLang="ja-JP" sz="1600" u="sng" dirty="0">
                <a:solidFill>
                  <a:srgbClr val="1262B7"/>
                </a:solidFill>
                <a:latin typeface="Arial" panose="020B0604020202020204" pitchFamily="34" charset="0"/>
                <a:ea typeface="微软雅黑" panose="020B0503020204020204" charset="-122"/>
                <a:sym typeface="Arial" panose="020B0604020202020204" pitchFamily="34" charset="0"/>
              </a:rPr>
              <a:t>F</a:t>
            </a: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危险情况</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F1:</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偶尔发生或者短时间</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频繁发生或者长时间</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77" name="Text Box 37"/>
          <p:cNvSpPr txBox="1">
            <a:spLocks noChangeArrowheads="1"/>
          </p:cNvSpPr>
          <p:nvPr/>
        </p:nvSpPr>
        <p:spPr bwMode="auto">
          <a:xfrm>
            <a:off x="3238481" y="2479487"/>
            <a:ext cx="4208463" cy="825500"/>
          </a:xfrm>
          <a:prstGeom prst="rect">
            <a:avLst/>
          </a:prstGeom>
          <a:noFill/>
          <a:ln w="9525">
            <a:noFill/>
            <a:miter lim="800000"/>
          </a:ln>
        </p:spPr>
        <p:txBody>
          <a:bodyPr>
            <a:spAutoFit/>
          </a:bodyPr>
          <a:lstStyle/>
          <a:p>
            <a:pPr algn="l">
              <a:spcBef>
                <a:spcPct val="50000"/>
              </a:spcBef>
            </a:pPr>
            <a:r>
              <a:rPr lang="en-US" altLang="ja-JP" sz="1600" u="sng" dirty="0">
                <a:solidFill>
                  <a:srgbClr val="1262B7"/>
                </a:solidFill>
                <a:latin typeface="Arial" panose="020B0604020202020204" pitchFamily="34" charset="0"/>
                <a:ea typeface="微软雅黑" panose="020B0503020204020204" charset="-122"/>
                <a:sym typeface="Arial" panose="020B0604020202020204" pitchFamily="34" charset="0"/>
              </a:rPr>
              <a:t>P</a:t>
            </a: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避免危险的情况</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P1:</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可能</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不能避免</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43078" name="Picture 38" descr="G9SA_kai2"/>
          <p:cNvPicPr>
            <a:picLocks noChangeAspect="1" noChangeArrowheads="1"/>
          </p:cNvPicPr>
          <p:nvPr/>
        </p:nvPicPr>
        <p:blipFill>
          <a:blip r:embed="rId6" cstate="print"/>
          <a:srcRect/>
          <a:stretch>
            <a:fillRect/>
          </a:stretch>
        </p:blipFill>
        <p:spPr bwMode="auto">
          <a:xfrm>
            <a:off x="5866903" y="4262620"/>
            <a:ext cx="2503487" cy="1468437"/>
          </a:xfrm>
          <a:prstGeom prst="rect">
            <a:avLst/>
          </a:prstGeom>
          <a:noFill/>
        </p:spPr>
      </p:pic>
      <p:sp>
        <p:nvSpPr>
          <p:cNvPr id="343079" name="Text Box 39"/>
          <p:cNvSpPr txBox="1">
            <a:spLocks noChangeArrowheads="1"/>
          </p:cNvSpPr>
          <p:nvPr/>
        </p:nvSpPr>
        <p:spPr bwMode="auto">
          <a:xfrm>
            <a:off x="5562056" y="5669281"/>
            <a:ext cx="3454400" cy="581025"/>
          </a:xfrm>
          <a:prstGeom prst="rect">
            <a:avLst/>
          </a:prstGeom>
          <a:noFill/>
          <a:ln w="9525">
            <a:noFill/>
            <a:miter lim="800000"/>
          </a:ln>
        </p:spPr>
        <p:txBody>
          <a:bodyPr>
            <a:spAutoFit/>
          </a:bodyPr>
          <a:lstStyle/>
          <a:p>
            <a:pPr algn="l">
              <a:spcBef>
                <a:spcPct val="50000"/>
              </a:spcBef>
            </a:pP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③</a:t>
            </a: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安全继电器单元</a:t>
            </a:r>
            <a:b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　　形Ｇ９ＳＡ－３０１</a:t>
            </a:r>
            <a:endParaRPr lang="ja-JP" altLang="en-US"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80" name="Text Box 40"/>
          <p:cNvSpPr txBox="1">
            <a:spLocks noChangeArrowheads="1"/>
          </p:cNvSpPr>
          <p:nvPr/>
        </p:nvSpPr>
        <p:spPr bwMode="auto">
          <a:xfrm>
            <a:off x="1738282" y="2908116"/>
            <a:ext cx="2540000" cy="522835"/>
          </a:xfrm>
          <a:prstGeom prst="rect">
            <a:avLst/>
          </a:prstGeom>
          <a:noFill/>
          <a:ln w="9525">
            <a:noFill/>
            <a:miter lim="800000"/>
          </a:ln>
        </p:spPr>
        <p:txBody>
          <a:bodyPr>
            <a:spAutoFit/>
          </a:bodyPr>
          <a:lstStyle/>
          <a:p>
            <a:pPr algn="l">
              <a:lnSpc>
                <a:spcPct val="60000"/>
              </a:lnSpc>
              <a:spcBef>
                <a:spcPct val="50000"/>
              </a:spcBef>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①</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安全光幕</a:t>
            </a:r>
            <a:endPar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ct val="60000"/>
              </a:lnSpc>
              <a:spcBef>
                <a:spcPct val="50000"/>
              </a:spcBef>
            </a:pP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Type2</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81" name="Line 41"/>
          <p:cNvSpPr>
            <a:spLocks noChangeShapeType="1"/>
          </p:cNvSpPr>
          <p:nvPr/>
        </p:nvSpPr>
        <p:spPr bwMode="auto">
          <a:xfrm>
            <a:off x="2731589" y="4930231"/>
            <a:ext cx="863600" cy="0"/>
          </a:xfrm>
          <a:prstGeom prst="line">
            <a:avLst/>
          </a:prstGeom>
          <a:noFill/>
          <a:ln w="3175">
            <a:solidFill>
              <a:srgbClr val="1262B7"/>
            </a:solidFill>
            <a:roun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3" name="Group 42"/>
          <p:cNvGrpSpPr/>
          <p:nvPr/>
        </p:nvGrpSpPr>
        <p:grpSpPr bwMode="auto">
          <a:xfrm>
            <a:off x="2121989" y="4982620"/>
            <a:ext cx="1473200" cy="211137"/>
            <a:chOff x="528" y="4859"/>
            <a:chExt cx="720" cy="192"/>
          </a:xfrm>
        </p:grpSpPr>
        <p:sp>
          <p:nvSpPr>
            <p:cNvPr id="343083" name="Line 43"/>
            <p:cNvSpPr>
              <a:spLocks noChangeShapeType="1"/>
            </p:cNvSpPr>
            <p:nvPr/>
          </p:nvSpPr>
          <p:spPr bwMode="auto">
            <a:xfrm>
              <a:off x="528" y="5051"/>
              <a:ext cx="720" cy="0"/>
            </a:xfrm>
            <a:prstGeom prst="line">
              <a:avLst/>
            </a:prstGeom>
            <a:noFill/>
            <a:ln w="3175">
              <a:solidFill>
                <a:srgbClr val="1262B7"/>
              </a:solidFill>
              <a:roun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3084" name="Line 44"/>
            <p:cNvSpPr>
              <a:spLocks noChangeShapeType="1"/>
            </p:cNvSpPr>
            <p:nvPr/>
          </p:nvSpPr>
          <p:spPr bwMode="auto">
            <a:xfrm flipV="1">
              <a:off x="528" y="4859"/>
              <a:ext cx="0" cy="192"/>
            </a:xfrm>
            <a:prstGeom prst="line">
              <a:avLst/>
            </a:prstGeom>
            <a:noFill/>
            <a:ln w="3175">
              <a:solidFill>
                <a:srgbClr val="1262B7"/>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pic>
        <p:nvPicPr>
          <p:cNvPr id="343085" name="Picture 45" descr="LC1K_KAI"/>
          <p:cNvPicPr>
            <a:picLocks noChangeAspect="1" noChangeArrowheads="1"/>
          </p:cNvPicPr>
          <p:nvPr/>
        </p:nvPicPr>
        <p:blipFill>
          <a:blip r:embed="rId7" cstate="print"/>
          <a:srcRect/>
          <a:stretch>
            <a:fillRect/>
          </a:stretch>
        </p:blipFill>
        <p:spPr bwMode="auto">
          <a:xfrm>
            <a:off x="8878389" y="4571457"/>
            <a:ext cx="1155700" cy="771525"/>
          </a:xfrm>
          <a:prstGeom prst="rect">
            <a:avLst/>
          </a:prstGeom>
          <a:noFill/>
        </p:spPr>
      </p:pic>
      <p:sp>
        <p:nvSpPr>
          <p:cNvPr id="343086" name="Text Box 46"/>
          <p:cNvSpPr txBox="1">
            <a:spLocks noChangeArrowheads="1"/>
          </p:cNvSpPr>
          <p:nvPr/>
        </p:nvSpPr>
        <p:spPr bwMode="auto">
          <a:xfrm>
            <a:off x="8573589" y="4330157"/>
            <a:ext cx="1828800" cy="396875"/>
          </a:xfrm>
          <a:prstGeom prst="rect">
            <a:avLst/>
          </a:prstGeom>
          <a:noFill/>
          <a:ln w="9525">
            <a:noFill/>
            <a:miter lim="800000"/>
          </a:ln>
        </p:spPr>
        <p:txBody>
          <a:bodyPr>
            <a:spAutoFit/>
          </a:bodyPr>
          <a:lstStyle/>
          <a:p>
            <a:pPr>
              <a:spcBef>
                <a:spcPct val="50000"/>
              </a:spcBef>
            </a:pPr>
            <a:r>
              <a:rPr lang="zh-CN" altLang="en-US" sz="2000">
                <a:solidFill>
                  <a:srgbClr val="1262B7"/>
                </a:solidFill>
                <a:latin typeface="Arial" panose="020B0604020202020204" pitchFamily="34" charset="0"/>
                <a:ea typeface="微软雅黑" panose="020B0503020204020204" charset="-122"/>
                <a:sym typeface="Arial" panose="020B0604020202020204" pitchFamily="34" charset="0"/>
              </a:rPr>
              <a:t>接触器</a:t>
            </a:r>
            <a:endParaRPr lang="ja-JP" altLang="en-US" sz="20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87" name="Line 47"/>
          <p:cNvSpPr>
            <a:spLocks noChangeShapeType="1"/>
          </p:cNvSpPr>
          <p:nvPr/>
        </p:nvSpPr>
        <p:spPr bwMode="auto">
          <a:xfrm flipV="1">
            <a:off x="7760789" y="5027069"/>
            <a:ext cx="914400" cy="0"/>
          </a:xfrm>
          <a:prstGeom prst="line">
            <a:avLst/>
          </a:prstGeom>
          <a:noFill/>
          <a:ln w="3175">
            <a:solidFill>
              <a:srgbClr val="1262B7"/>
            </a:solidFill>
            <a:roun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3088" name="Line 48"/>
          <p:cNvSpPr>
            <a:spLocks noChangeShapeType="1"/>
          </p:cNvSpPr>
          <p:nvPr/>
        </p:nvSpPr>
        <p:spPr bwMode="auto">
          <a:xfrm>
            <a:off x="9284789" y="5342981"/>
            <a:ext cx="0" cy="369888"/>
          </a:xfrm>
          <a:prstGeom prst="line">
            <a:avLst/>
          </a:prstGeom>
          <a:noFill/>
          <a:ln w="3175">
            <a:solidFill>
              <a:srgbClr val="1262B7"/>
            </a:solidFill>
            <a:roun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3089" name="AutoShape 49"/>
          <p:cNvSpPr>
            <a:spLocks noChangeArrowheads="1"/>
          </p:cNvSpPr>
          <p:nvPr/>
        </p:nvSpPr>
        <p:spPr bwMode="auto">
          <a:xfrm>
            <a:off x="3491983" y="3297556"/>
            <a:ext cx="2171721" cy="1014412"/>
          </a:xfrm>
          <a:prstGeom prst="wedgeRoundRectCallout">
            <a:avLst>
              <a:gd name="adj1" fmla="val -28070"/>
              <a:gd name="adj2" fmla="val 60792"/>
              <a:gd name="adj3" fmla="val 16667"/>
            </a:avLst>
          </a:prstGeom>
          <a:solidFill>
            <a:schemeClr val="bg1"/>
          </a:solidFill>
          <a:ln w="9525">
            <a:solidFill>
              <a:srgbClr val="1262B7"/>
            </a:solidFill>
            <a:miter lim="800000"/>
          </a:ln>
          <a:effectLst/>
        </p:spPr>
        <p:txBody>
          <a:bodyPr/>
          <a:lstStyle/>
          <a:p>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周期性故障检查</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（周期：１秒以下）</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有效开口角</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５</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nvGrpSpPr>
          <p:cNvPr id="4" name="Group 50"/>
          <p:cNvGrpSpPr/>
          <p:nvPr/>
        </p:nvGrpSpPr>
        <p:grpSpPr bwMode="auto">
          <a:xfrm>
            <a:off x="8772502" y="1790380"/>
            <a:ext cx="2336800" cy="1997075"/>
            <a:chOff x="3073" y="1206"/>
            <a:chExt cx="1104" cy="1818"/>
          </a:xfrm>
        </p:grpSpPr>
        <p:sp>
          <p:nvSpPr>
            <p:cNvPr id="343091" name="Rectangle 51"/>
            <p:cNvSpPr>
              <a:spLocks noChangeArrowheads="1"/>
            </p:cNvSpPr>
            <p:nvPr/>
          </p:nvSpPr>
          <p:spPr bwMode="auto">
            <a:xfrm>
              <a:off x="3956" y="2169"/>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92" name="Rectangle 52"/>
            <p:cNvSpPr>
              <a:spLocks noChangeArrowheads="1"/>
            </p:cNvSpPr>
            <p:nvPr/>
          </p:nvSpPr>
          <p:spPr bwMode="auto">
            <a:xfrm>
              <a:off x="3745" y="2169"/>
              <a:ext cx="21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93" name="Rectangle 53"/>
            <p:cNvSpPr>
              <a:spLocks noChangeArrowheads="1"/>
            </p:cNvSpPr>
            <p:nvPr/>
          </p:nvSpPr>
          <p:spPr bwMode="auto">
            <a:xfrm>
              <a:off x="3515" y="2169"/>
              <a:ext cx="230"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94" name="Rectangle 54"/>
            <p:cNvSpPr>
              <a:spLocks noChangeArrowheads="1"/>
            </p:cNvSpPr>
            <p:nvPr/>
          </p:nvSpPr>
          <p:spPr bwMode="auto">
            <a:xfrm>
              <a:off x="3294" y="2169"/>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95" name="Rectangle 55"/>
            <p:cNvSpPr>
              <a:spLocks noChangeArrowheads="1"/>
            </p:cNvSpPr>
            <p:nvPr/>
          </p:nvSpPr>
          <p:spPr bwMode="auto">
            <a:xfrm>
              <a:off x="3073" y="2169"/>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96" name="Rectangle 56"/>
            <p:cNvSpPr>
              <a:spLocks noChangeArrowheads="1"/>
            </p:cNvSpPr>
            <p:nvPr/>
          </p:nvSpPr>
          <p:spPr bwMode="auto">
            <a:xfrm>
              <a:off x="3956" y="1402"/>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４</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97" name="Rectangle 57"/>
            <p:cNvSpPr>
              <a:spLocks noChangeArrowheads="1"/>
            </p:cNvSpPr>
            <p:nvPr/>
          </p:nvSpPr>
          <p:spPr bwMode="auto">
            <a:xfrm>
              <a:off x="3745" y="1402"/>
              <a:ext cx="21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３</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98" name="Rectangle 58"/>
            <p:cNvSpPr>
              <a:spLocks noChangeArrowheads="1"/>
            </p:cNvSpPr>
            <p:nvPr/>
          </p:nvSpPr>
          <p:spPr bwMode="auto">
            <a:xfrm>
              <a:off x="3515" y="1402"/>
              <a:ext cx="230"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２</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099" name="Rectangle 59"/>
            <p:cNvSpPr>
              <a:spLocks noChangeArrowheads="1"/>
            </p:cNvSpPr>
            <p:nvPr/>
          </p:nvSpPr>
          <p:spPr bwMode="auto">
            <a:xfrm>
              <a:off x="3294" y="1402"/>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１</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0" name="Rectangle 60"/>
            <p:cNvSpPr>
              <a:spLocks noChangeArrowheads="1"/>
            </p:cNvSpPr>
            <p:nvPr/>
          </p:nvSpPr>
          <p:spPr bwMode="auto">
            <a:xfrm>
              <a:off x="3073" y="1402"/>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Ｂ</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1" name="Rectangle 61"/>
            <p:cNvSpPr>
              <a:spLocks noChangeArrowheads="1"/>
            </p:cNvSpPr>
            <p:nvPr/>
          </p:nvSpPr>
          <p:spPr bwMode="auto">
            <a:xfrm>
              <a:off x="3956" y="1598"/>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2" name="Rectangle 62"/>
            <p:cNvSpPr>
              <a:spLocks noChangeArrowheads="1"/>
            </p:cNvSpPr>
            <p:nvPr/>
          </p:nvSpPr>
          <p:spPr bwMode="auto">
            <a:xfrm>
              <a:off x="3745" y="1598"/>
              <a:ext cx="21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3" name="Rectangle 63"/>
            <p:cNvSpPr>
              <a:spLocks noChangeArrowheads="1"/>
            </p:cNvSpPr>
            <p:nvPr/>
          </p:nvSpPr>
          <p:spPr bwMode="auto">
            <a:xfrm>
              <a:off x="3515" y="1598"/>
              <a:ext cx="230"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4" name="Rectangle 64"/>
            <p:cNvSpPr>
              <a:spLocks noChangeArrowheads="1"/>
            </p:cNvSpPr>
            <p:nvPr/>
          </p:nvSpPr>
          <p:spPr bwMode="auto">
            <a:xfrm>
              <a:off x="3294" y="1598"/>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5" name="Rectangle 65"/>
            <p:cNvSpPr>
              <a:spLocks noChangeArrowheads="1"/>
            </p:cNvSpPr>
            <p:nvPr/>
          </p:nvSpPr>
          <p:spPr bwMode="auto">
            <a:xfrm>
              <a:off x="3073" y="1598"/>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6" name="Rectangle 66"/>
            <p:cNvSpPr>
              <a:spLocks noChangeArrowheads="1"/>
            </p:cNvSpPr>
            <p:nvPr/>
          </p:nvSpPr>
          <p:spPr bwMode="auto">
            <a:xfrm>
              <a:off x="3956" y="2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7" name="Rectangle 67"/>
            <p:cNvSpPr>
              <a:spLocks noChangeArrowheads="1"/>
            </p:cNvSpPr>
            <p:nvPr/>
          </p:nvSpPr>
          <p:spPr bwMode="auto">
            <a:xfrm>
              <a:off x="3745" y="2739"/>
              <a:ext cx="21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8" name="Rectangle 68"/>
            <p:cNvSpPr>
              <a:spLocks noChangeArrowheads="1"/>
            </p:cNvSpPr>
            <p:nvPr/>
          </p:nvSpPr>
          <p:spPr bwMode="auto">
            <a:xfrm>
              <a:off x="3515" y="2739"/>
              <a:ext cx="230"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09" name="Rectangle 69"/>
            <p:cNvSpPr>
              <a:spLocks noChangeArrowheads="1"/>
            </p:cNvSpPr>
            <p:nvPr/>
          </p:nvSpPr>
          <p:spPr bwMode="auto">
            <a:xfrm>
              <a:off x="3294" y="2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0" name="Rectangle 70"/>
            <p:cNvSpPr>
              <a:spLocks noChangeArrowheads="1"/>
            </p:cNvSpPr>
            <p:nvPr/>
          </p:nvSpPr>
          <p:spPr bwMode="auto">
            <a:xfrm>
              <a:off x="3073" y="2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1" name="Rectangle 71"/>
            <p:cNvSpPr>
              <a:spLocks noChangeArrowheads="1"/>
            </p:cNvSpPr>
            <p:nvPr/>
          </p:nvSpPr>
          <p:spPr bwMode="auto">
            <a:xfrm>
              <a:off x="3956" y="2455"/>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2" name="Rectangle 72"/>
            <p:cNvSpPr>
              <a:spLocks noChangeArrowheads="1"/>
            </p:cNvSpPr>
            <p:nvPr/>
          </p:nvSpPr>
          <p:spPr bwMode="auto">
            <a:xfrm>
              <a:off x="3745" y="2455"/>
              <a:ext cx="21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3" name="Rectangle 73"/>
            <p:cNvSpPr>
              <a:spLocks noChangeArrowheads="1"/>
            </p:cNvSpPr>
            <p:nvPr/>
          </p:nvSpPr>
          <p:spPr bwMode="auto">
            <a:xfrm>
              <a:off x="3515" y="2455"/>
              <a:ext cx="230"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4" name="Rectangle 74"/>
            <p:cNvSpPr>
              <a:spLocks noChangeArrowheads="1"/>
            </p:cNvSpPr>
            <p:nvPr/>
          </p:nvSpPr>
          <p:spPr bwMode="auto">
            <a:xfrm>
              <a:off x="3294" y="2455"/>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5" name="Rectangle 75"/>
            <p:cNvSpPr>
              <a:spLocks noChangeArrowheads="1"/>
            </p:cNvSpPr>
            <p:nvPr/>
          </p:nvSpPr>
          <p:spPr bwMode="auto">
            <a:xfrm>
              <a:off x="3073" y="2455"/>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6" name="Rectangle 76"/>
            <p:cNvSpPr>
              <a:spLocks noChangeArrowheads="1"/>
            </p:cNvSpPr>
            <p:nvPr/>
          </p:nvSpPr>
          <p:spPr bwMode="auto">
            <a:xfrm>
              <a:off x="3956" y="188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7" name="Rectangle 77"/>
            <p:cNvSpPr>
              <a:spLocks noChangeArrowheads="1"/>
            </p:cNvSpPr>
            <p:nvPr/>
          </p:nvSpPr>
          <p:spPr bwMode="auto">
            <a:xfrm>
              <a:off x="3745" y="1884"/>
              <a:ext cx="21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8" name="Rectangle 78"/>
            <p:cNvSpPr>
              <a:spLocks noChangeArrowheads="1"/>
            </p:cNvSpPr>
            <p:nvPr/>
          </p:nvSpPr>
          <p:spPr bwMode="auto">
            <a:xfrm>
              <a:off x="3515" y="1884"/>
              <a:ext cx="230"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19" name="Rectangle 79"/>
            <p:cNvSpPr>
              <a:spLocks noChangeArrowheads="1"/>
            </p:cNvSpPr>
            <p:nvPr/>
          </p:nvSpPr>
          <p:spPr bwMode="auto">
            <a:xfrm>
              <a:off x="3294" y="188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0" name="Rectangle 80"/>
            <p:cNvSpPr>
              <a:spLocks noChangeArrowheads="1"/>
            </p:cNvSpPr>
            <p:nvPr/>
          </p:nvSpPr>
          <p:spPr bwMode="auto">
            <a:xfrm>
              <a:off x="3073" y="188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1" name="Rectangle 81"/>
            <p:cNvSpPr>
              <a:spLocks noChangeArrowheads="1"/>
            </p:cNvSpPr>
            <p:nvPr/>
          </p:nvSpPr>
          <p:spPr bwMode="auto">
            <a:xfrm>
              <a:off x="3073" y="1206"/>
              <a:ext cx="1104" cy="19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安全等级</a:t>
              </a:r>
              <a:endParaRPr lang="zh-CN"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2" name="Line 82"/>
            <p:cNvSpPr>
              <a:spLocks noChangeShapeType="1"/>
            </p:cNvSpPr>
            <p:nvPr/>
          </p:nvSpPr>
          <p:spPr bwMode="auto">
            <a:xfrm>
              <a:off x="3073" y="1206"/>
              <a:ext cx="1104" cy="0"/>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3" name="Line 83"/>
            <p:cNvSpPr>
              <a:spLocks noChangeShapeType="1"/>
            </p:cNvSpPr>
            <p:nvPr/>
          </p:nvSpPr>
          <p:spPr bwMode="auto">
            <a:xfrm>
              <a:off x="3073" y="1884"/>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4" name="Line 84"/>
            <p:cNvSpPr>
              <a:spLocks noChangeShapeType="1"/>
            </p:cNvSpPr>
            <p:nvPr/>
          </p:nvSpPr>
          <p:spPr bwMode="auto">
            <a:xfrm>
              <a:off x="3073" y="2169"/>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5" name="Line 85"/>
            <p:cNvSpPr>
              <a:spLocks noChangeShapeType="1"/>
            </p:cNvSpPr>
            <p:nvPr/>
          </p:nvSpPr>
          <p:spPr bwMode="auto">
            <a:xfrm>
              <a:off x="3073" y="2739"/>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6" name="Line 86"/>
            <p:cNvSpPr>
              <a:spLocks noChangeShapeType="1"/>
            </p:cNvSpPr>
            <p:nvPr/>
          </p:nvSpPr>
          <p:spPr bwMode="auto">
            <a:xfrm>
              <a:off x="3073" y="3024"/>
              <a:ext cx="1104" cy="0"/>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7" name="Line 87"/>
            <p:cNvSpPr>
              <a:spLocks noChangeShapeType="1"/>
            </p:cNvSpPr>
            <p:nvPr/>
          </p:nvSpPr>
          <p:spPr bwMode="auto">
            <a:xfrm>
              <a:off x="3073" y="1206"/>
              <a:ext cx="0" cy="1818"/>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8" name="Line 88"/>
            <p:cNvSpPr>
              <a:spLocks noChangeShapeType="1"/>
            </p:cNvSpPr>
            <p:nvPr/>
          </p:nvSpPr>
          <p:spPr bwMode="auto">
            <a:xfrm>
              <a:off x="4177" y="1206"/>
              <a:ext cx="0" cy="1818"/>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29" name="Line 89"/>
            <p:cNvSpPr>
              <a:spLocks noChangeShapeType="1"/>
            </p:cNvSpPr>
            <p:nvPr/>
          </p:nvSpPr>
          <p:spPr bwMode="auto">
            <a:xfrm>
              <a:off x="3073" y="1598"/>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0" name="Line 90"/>
            <p:cNvSpPr>
              <a:spLocks noChangeShapeType="1"/>
            </p:cNvSpPr>
            <p:nvPr/>
          </p:nvSpPr>
          <p:spPr bwMode="auto">
            <a:xfrm>
              <a:off x="3073" y="1402"/>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1" name="Line 91"/>
            <p:cNvSpPr>
              <a:spLocks noChangeShapeType="1"/>
            </p:cNvSpPr>
            <p:nvPr/>
          </p:nvSpPr>
          <p:spPr bwMode="auto">
            <a:xfrm>
              <a:off x="3294"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2" name="Line 92"/>
            <p:cNvSpPr>
              <a:spLocks noChangeShapeType="1"/>
            </p:cNvSpPr>
            <p:nvPr/>
          </p:nvSpPr>
          <p:spPr bwMode="auto">
            <a:xfrm>
              <a:off x="3515"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3" name="Line 93"/>
            <p:cNvSpPr>
              <a:spLocks noChangeShapeType="1"/>
            </p:cNvSpPr>
            <p:nvPr/>
          </p:nvSpPr>
          <p:spPr bwMode="auto">
            <a:xfrm>
              <a:off x="3745"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4" name="Line 94"/>
            <p:cNvSpPr>
              <a:spLocks noChangeShapeType="1"/>
            </p:cNvSpPr>
            <p:nvPr/>
          </p:nvSpPr>
          <p:spPr bwMode="auto">
            <a:xfrm>
              <a:off x="3956"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5" name="Line 95"/>
            <p:cNvSpPr>
              <a:spLocks noChangeShapeType="1"/>
            </p:cNvSpPr>
            <p:nvPr/>
          </p:nvSpPr>
          <p:spPr bwMode="auto">
            <a:xfrm>
              <a:off x="3073" y="2455"/>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6" name="Line 96"/>
            <p:cNvSpPr>
              <a:spLocks noChangeShapeType="1"/>
            </p:cNvSpPr>
            <p:nvPr/>
          </p:nvSpPr>
          <p:spPr bwMode="auto">
            <a:xfrm>
              <a:off x="3956"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7" name="Line 97"/>
            <p:cNvSpPr>
              <a:spLocks noChangeShapeType="1"/>
            </p:cNvSpPr>
            <p:nvPr/>
          </p:nvSpPr>
          <p:spPr bwMode="auto">
            <a:xfrm>
              <a:off x="3745"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8" name="Line 98"/>
            <p:cNvSpPr>
              <a:spLocks noChangeShapeType="1"/>
            </p:cNvSpPr>
            <p:nvPr/>
          </p:nvSpPr>
          <p:spPr bwMode="auto">
            <a:xfrm>
              <a:off x="3515"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39" name="Line 99"/>
            <p:cNvSpPr>
              <a:spLocks noChangeShapeType="1"/>
            </p:cNvSpPr>
            <p:nvPr/>
          </p:nvSpPr>
          <p:spPr bwMode="auto">
            <a:xfrm>
              <a:off x="3294"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sp>
        <p:nvSpPr>
          <p:cNvPr id="343140" name="Line 100"/>
          <p:cNvSpPr>
            <a:spLocks noChangeShapeType="1"/>
          </p:cNvSpPr>
          <p:nvPr/>
        </p:nvSpPr>
        <p:spPr bwMode="auto">
          <a:xfrm>
            <a:off x="5119189" y="5079456"/>
            <a:ext cx="711200" cy="0"/>
          </a:xfrm>
          <a:prstGeom prst="line">
            <a:avLst/>
          </a:prstGeom>
          <a:noFill/>
          <a:ln w="3175">
            <a:solidFill>
              <a:srgbClr val="1262B7"/>
            </a:solidFill>
            <a:round/>
            <a:tailEnd type="triangle" w="med" len="med"/>
          </a:ln>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3141" name="Text Box 101"/>
          <p:cNvSpPr txBox="1">
            <a:spLocks noChangeArrowheads="1"/>
          </p:cNvSpPr>
          <p:nvPr/>
        </p:nvSpPr>
        <p:spPr bwMode="auto">
          <a:xfrm>
            <a:off x="2684565" y="4420020"/>
            <a:ext cx="2844800" cy="336550"/>
          </a:xfrm>
          <a:prstGeom prst="rect">
            <a:avLst/>
          </a:prstGeom>
          <a:noFill/>
          <a:ln w="9525">
            <a:noFill/>
            <a:miter lim="800000"/>
          </a:ln>
        </p:spPr>
        <p:txBody>
          <a:bodyPr>
            <a:spAutoFit/>
          </a:bodyPr>
          <a:lstStyle/>
          <a:p>
            <a:pPr>
              <a:spcBef>
                <a:spcPct val="50000"/>
              </a:spcBef>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②</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急停开关</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3142" name="Oval 102"/>
          <p:cNvSpPr>
            <a:spLocks noChangeArrowheads="1"/>
          </p:cNvSpPr>
          <p:nvPr/>
        </p:nvSpPr>
        <p:spPr bwMode="auto">
          <a:xfrm>
            <a:off x="2020388" y="5416730"/>
            <a:ext cx="965199" cy="1012781"/>
          </a:xfrm>
          <a:prstGeom prst="ellipse">
            <a:avLst/>
          </a:prstGeom>
          <a:solidFill>
            <a:srgbClr val="1262B7"/>
          </a:solidFill>
          <a:ln w="9525">
            <a:noFill/>
            <a:miter lim="800000"/>
          </a:ln>
          <a:effectLst/>
        </p:spPr>
        <p:txBody>
          <a:bodyPr wrap="none" anchor="ctr"/>
          <a:lstStyle/>
          <a:p>
            <a:pPr algn="ctr"/>
            <a:r>
              <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rPr>
              <a:t>F3SN-B</a:t>
            </a:r>
            <a:endPar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3143" name="Oval 103"/>
          <p:cNvSpPr>
            <a:spLocks noChangeArrowheads="1"/>
          </p:cNvSpPr>
          <p:nvPr/>
        </p:nvSpPr>
        <p:spPr bwMode="auto">
          <a:xfrm>
            <a:off x="4020639" y="5422406"/>
            <a:ext cx="965199" cy="1012781"/>
          </a:xfrm>
          <a:prstGeom prst="ellipse">
            <a:avLst/>
          </a:prstGeom>
          <a:solidFill>
            <a:srgbClr val="1262B7"/>
          </a:solidFill>
          <a:ln w="9525">
            <a:noFill/>
            <a:miter lim="800000"/>
          </a:ln>
          <a:effectLst/>
        </p:spPr>
        <p:txBody>
          <a:bodyPr wrap="none" anchor="ctr"/>
          <a:lstStyle/>
          <a:p>
            <a:pPr algn="ctr"/>
            <a:r>
              <a:rPr lang="ja-JP" altLang="en-US" sz="140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a:solidFill>
                  <a:schemeClr val="bg1"/>
                </a:solidFill>
                <a:latin typeface="Arial" panose="020B0604020202020204" pitchFamily="34" charset="0"/>
                <a:ea typeface="微软雅黑" panose="020B0503020204020204" charset="-122"/>
                <a:sym typeface="Arial" panose="020B0604020202020204" pitchFamily="34" charset="0"/>
              </a:rPr>
              <a:t>A22E</a:t>
            </a:r>
            <a:endParaRPr lang="en-US" altLang="ja-JP"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06" name="Text Box 37"/>
          <p:cNvSpPr txBox="1">
            <a:spLocks noChangeArrowheads="1"/>
          </p:cNvSpPr>
          <p:nvPr/>
        </p:nvSpPr>
        <p:spPr bwMode="auto">
          <a:xfrm>
            <a:off x="3965924" y="403294"/>
            <a:ext cx="4208463" cy="584775"/>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l">
              <a:spcBef>
                <a:spcPct val="50000"/>
              </a:spcBef>
            </a:pPr>
            <a:r>
              <a:rPr lang="en-US" altLang="ja-JP" sz="3200" b="1" dirty="0">
                <a:solidFill>
                  <a:srgbClr val="1262B7"/>
                </a:solidFill>
                <a:latin typeface="Arial" panose="020B0604020202020204" pitchFamily="34" charset="0"/>
                <a:ea typeface="微软雅黑" panose="020B0503020204020204" charset="-122"/>
                <a:sym typeface="Arial" panose="020B0604020202020204" pitchFamily="34" charset="0"/>
              </a:rPr>
              <a:t>2</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级安全回路（参考）</a:t>
            </a:r>
            <a:endPar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10" name="灯片编号占位符 109"/>
          <p:cNvSpPr>
            <a:spLocks noGrp="1"/>
          </p:cNvSpPr>
          <p:nvPr>
            <p:ph type="sldNum" sz="quarter" idx="12"/>
          </p:nvPr>
        </p:nvSpPr>
        <p:spPr>
          <a:xfrm>
            <a:off x="6019256" y="6492876"/>
            <a:ext cx="2057400" cy="365125"/>
          </a:xfrm>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124</a:t>
            </a:r>
            <a:endParaRPr lang="zh-CN" altLang="en-US" dirty="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灯片编号占位符 2"/>
          <p:cNvSpPr>
            <a:spLocks noGrp="1"/>
          </p:cNvSpPr>
          <p:nvPr>
            <p:ph type="sldNum" sz="quarter" idx="12"/>
          </p:nvPr>
        </p:nvSpPr>
        <p:spPr/>
        <p:txBody>
          <a:bodyPr/>
          <a:lstStyle/>
          <a:p>
            <a:fld id="{4454BB5F-B4BD-44B7-B161-11F48DCF1CBE}" type="slidenum">
              <a:rPr lang="en-US" altLang="ja-JP">
                <a:latin typeface="Arial" panose="020B0604020202020204" pitchFamily="34" charset="0"/>
                <a:ea typeface="微软雅黑" panose="020B0503020204020204" charset="-122"/>
                <a:sym typeface="Arial" panose="020B0604020202020204" pitchFamily="34" charset="0"/>
              </a:rPr>
            </a:fld>
            <a:endParaRPr lang="en-US" altLang="ja-JP">
              <a:latin typeface="Arial" panose="020B0604020202020204" pitchFamily="34" charset="0"/>
              <a:ea typeface="微软雅黑" panose="020B0503020204020204" charset="-122"/>
              <a:sym typeface="Arial" panose="020B0604020202020204" pitchFamily="34" charset="0"/>
            </a:endParaRPr>
          </a:p>
        </p:txBody>
      </p:sp>
      <p:graphicFrame>
        <p:nvGraphicFramePr>
          <p:cNvPr id="344066" name="Object 2"/>
          <p:cNvGraphicFramePr>
            <a:graphicFrameLocks noChangeAspect="1"/>
          </p:cNvGraphicFramePr>
          <p:nvPr/>
        </p:nvGraphicFramePr>
        <p:xfrm>
          <a:off x="4454526" y="4219575"/>
          <a:ext cx="620713" cy="685800"/>
        </p:xfrm>
        <a:graphic>
          <a:graphicData uri="http://schemas.openxmlformats.org/presentationml/2006/ole">
            <mc:AlternateContent xmlns:mc="http://schemas.openxmlformats.org/markup-compatibility/2006">
              <mc:Choice xmlns:v="urn:schemas-microsoft-com:vml" Requires="v">
                <p:oleObj spid="_x0000_s7185" name="Image" r:id="rId1" imgW="2540000" imgH="2806700" progId="">
                  <p:embed/>
                </p:oleObj>
              </mc:Choice>
              <mc:Fallback>
                <p:oleObj name="Image" r:id="rId1" imgW="2540000" imgH="2806700" progId="">
                  <p:embed/>
                  <p:pic>
                    <p:nvPicPr>
                      <p:cNvPr id="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526" y="4219575"/>
                        <a:ext cx="62071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p:nvPr/>
        </p:nvGrpSpPr>
        <p:grpSpPr bwMode="auto">
          <a:xfrm>
            <a:off x="6184900" y="800780"/>
            <a:ext cx="4368800" cy="2534261"/>
            <a:chOff x="2160" y="672"/>
            <a:chExt cx="2064" cy="2305"/>
          </a:xfrm>
        </p:grpSpPr>
        <p:sp>
          <p:nvSpPr>
            <p:cNvPr id="344068" name="Rectangle 4"/>
            <p:cNvSpPr>
              <a:spLocks noChangeArrowheads="1"/>
            </p:cNvSpPr>
            <p:nvPr/>
          </p:nvSpPr>
          <p:spPr bwMode="auto">
            <a:xfrm>
              <a:off x="2160" y="767"/>
              <a:ext cx="2064" cy="2208"/>
            </a:xfrm>
            <a:prstGeom prst="rect">
              <a:avLst/>
            </a:prstGeom>
            <a:solidFill>
              <a:schemeClr val="bg1"/>
            </a:solidFill>
            <a:ln w="9525">
              <a:solidFill>
                <a:srgbClr val="1262B7"/>
              </a:solidFill>
              <a:miter lim="800000"/>
            </a:ln>
            <a:effectLst/>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69" name="Line 5"/>
            <p:cNvSpPr>
              <a:spLocks noChangeShapeType="1"/>
            </p:cNvSpPr>
            <p:nvPr/>
          </p:nvSpPr>
          <p:spPr bwMode="auto">
            <a:xfrm>
              <a:off x="2256" y="1968"/>
              <a:ext cx="144" cy="0"/>
            </a:xfrm>
            <a:prstGeom prst="line">
              <a:avLst/>
            </a:prstGeom>
            <a:noFill/>
            <a:ln w="38100">
              <a:solidFill>
                <a:srgbClr val="1262B7"/>
              </a:solidFill>
              <a:round/>
              <a:headEnd type="oval"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0" name="Line 6"/>
            <p:cNvSpPr>
              <a:spLocks noChangeShapeType="1"/>
            </p:cNvSpPr>
            <p:nvPr/>
          </p:nvSpPr>
          <p:spPr bwMode="auto">
            <a:xfrm flipH="1">
              <a:off x="2400" y="1968"/>
              <a:ext cx="0" cy="336"/>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1" name="Line 7"/>
            <p:cNvSpPr>
              <a:spLocks noChangeShapeType="1"/>
            </p:cNvSpPr>
            <p:nvPr/>
          </p:nvSpPr>
          <p:spPr bwMode="auto">
            <a:xfrm>
              <a:off x="2400" y="1584"/>
              <a:ext cx="673" cy="0"/>
            </a:xfrm>
            <a:prstGeom prst="line">
              <a:avLst/>
            </a:prstGeom>
            <a:noFill/>
            <a:ln w="9525">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2" name="Line 8"/>
            <p:cNvSpPr>
              <a:spLocks noChangeShapeType="1"/>
            </p:cNvSpPr>
            <p:nvPr/>
          </p:nvSpPr>
          <p:spPr bwMode="auto">
            <a:xfrm>
              <a:off x="2400" y="2304"/>
              <a:ext cx="240" cy="0"/>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3" name="Line 9"/>
            <p:cNvSpPr>
              <a:spLocks noChangeShapeType="1"/>
            </p:cNvSpPr>
            <p:nvPr/>
          </p:nvSpPr>
          <p:spPr bwMode="auto">
            <a:xfrm>
              <a:off x="2833" y="1877"/>
              <a:ext cx="0" cy="288"/>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4" name="Line 10"/>
            <p:cNvSpPr>
              <a:spLocks noChangeShapeType="1"/>
            </p:cNvSpPr>
            <p:nvPr/>
          </p:nvSpPr>
          <p:spPr bwMode="auto">
            <a:xfrm>
              <a:off x="2640" y="2304"/>
              <a:ext cx="1" cy="293"/>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5" name="Line 11"/>
            <p:cNvSpPr>
              <a:spLocks noChangeShapeType="1"/>
            </p:cNvSpPr>
            <p:nvPr/>
          </p:nvSpPr>
          <p:spPr bwMode="auto">
            <a:xfrm flipV="1">
              <a:off x="2832" y="1872"/>
              <a:ext cx="241" cy="0"/>
            </a:xfrm>
            <a:prstGeom prst="line">
              <a:avLst/>
            </a:prstGeom>
            <a:noFill/>
            <a:ln w="9525">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6" name="Line 12"/>
            <p:cNvSpPr>
              <a:spLocks noChangeShapeType="1"/>
            </p:cNvSpPr>
            <p:nvPr/>
          </p:nvSpPr>
          <p:spPr bwMode="auto">
            <a:xfrm flipV="1">
              <a:off x="2832" y="2160"/>
              <a:ext cx="241" cy="0"/>
            </a:xfrm>
            <a:prstGeom prst="line">
              <a:avLst/>
            </a:prstGeom>
            <a:noFill/>
            <a:ln w="9525">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7" name="Line 13"/>
            <p:cNvSpPr>
              <a:spLocks noChangeShapeType="1"/>
            </p:cNvSpPr>
            <p:nvPr/>
          </p:nvSpPr>
          <p:spPr bwMode="auto">
            <a:xfrm>
              <a:off x="2832" y="2448"/>
              <a:ext cx="241" cy="0"/>
            </a:xfrm>
            <a:prstGeom prst="line">
              <a:avLst/>
            </a:prstGeom>
            <a:noFill/>
            <a:ln w="38100">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8" name="Line 14"/>
            <p:cNvSpPr>
              <a:spLocks noChangeShapeType="1"/>
            </p:cNvSpPr>
            <p:nvPr/>
          </p:nvSpPr>
          <p:spPr bwMode="auto">
            <a:xfrm>
              <a:off x="2832" y="2736"/>
              <a:ext cx="241" cy="0"/>
            </a:xfrm>
            <a:prstGeom prst="line">
              <a:avLst/>
            </a:prstGeom>
            <a:noFill/>
            <a:ln w="9525">
              <a:solidFill>
                <a:srgbClr val="1262B7"/>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79" name="Line 15"/>
            <p:cNvSpPr>
              <a:spLocks noChangeShapeType="1"/>
            </p:cNvSpPr>
            <p:nvPr/>
          </p:nvSpPr>
          <p:spPr bwMode="auto">
            <a:xfrm flipH="1">
              <a:off x="2832" y="2453"/>
              <a:ext cx="1" cy="139"/>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0" name="Line 16"/>
            <p:cNvSpPr>
              <a:spLocks noChangeShapeType="1"/>
            </p:cNvSpPr>
            <p:nvPr/>
          </p:nvSpPr>
          <p:spPr bwMode="auto">
            <a:xfrm flipH="1" flipV="1">
              <a:off x="2640" y="2016"/>
              <a:ext cx="193" cy="0"/>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1" name="Line 17"/>
            <p:cNvSpPr>
              <a:spLocks noChangeShapeType="1"/>
            </p:cNvSpPr>
            <p:nvPr/>
          </p:nvSpPr>
          <p:spPr bwMode="auto">
            <a:xfrm flipH="1" flipV="1">
              <a:off x="2640" y="2592"/>
              <a:ext cx="193" cy="0"/>
            </a:xfrm>
            <a:prstGeom prst="line">
              <a:avLst/>
            </a:prstGeom>
            <a:noFill/>
            <a:ln w="381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2" name="Rectangle 18"/>
            <p:cNvSpPr>
              <a:spLocks noChangeArrowheads="1"/>
            </p:cNvSpPr>
            <p:nvPr/>
          </p:nvSpPr>
          <p:spPr bwMode="auto">
            <a:xfrm>
              <a:off x="2160" y="672"/>
              <a:ext cx="1296" cy="192"/>
            </a:xfrm>
            <a:prstGeom prst="rect">
              <a:avLst/>
            </a:prstGeom>
            <a:solidFill>
              <a:schemeClr val="bg1"/>
            </a:solidFill>
            <a:ln w="9525">
              <a:solidFill>
                <a:srgbClr val="1262B7"/>
              </a:solidFill>
              <a:miter lim="800000"/>
            </a:ln>
            <a:effectLst>
              <a:outerShdw dist="35921" dir="2700000" algn="ctr" rotWithShape="0">
                <a:schemeClr val="bg2"/>
              </a:outerShdw>
            </a:effectLst>
          </p:spPr>
          <p:txBody>
            <a:bodyPr wrap="none" anchor="ctr"/>
            <a:lstStyle/>
            <a:p>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安全等级评价表</a:t>
              </a:r>
              <a:endParaRPr lang="zh-CN"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3" name="Text Box 19"/>
            <p:cNvSpPr txBox="1">
              <a:spLocks noChangeArrowheads="1"/>
            </p:cNvSpPr>
            <p:nvPr/>
          </p:nvSpPr>
          <p:spPr bwMode="auto">
            <a:xfrm>
              <a:off x="2208" y="912"/>
              <a:ext cx="864" cy="992"/>
            </a:xfrm>
            <a:prstGeom prst="rect">
              <a:avLst/>
            </a:prstGeom>
            <a:noFill/>
            <a:ln w="9525">
              <a:solidFill>
                <a:srgbClr val="1262B7"/>
              </a:solidFill>
              <a:miter lim="800000"/>
            </a:ln>
            <a:effectLst/>
          </p:spPr>
          <p:txBody>
            <a:bodyPr>
              <a:spAutoFit/>
            </a:bodyPr>
            <a:lstStyle/>
            <a:p>
              <a:pPr algn="l">
                <a:lnSpc>
                  <a:spcPct val="60000"/>
                </a:lnSpc>
                <a:spcBef>
                  <a:spcPct val="50000"/>
                </a:spcBef>
              </a:pPr>
              <a:r>
                <a:rPr lang="en-US" altLang="ja-JP" sz="1200">
                  <a:solidFill>
                    <a:srgbClr val="1262B7"/>
                  </a:solidFill>
                  <a:latin typeface="Arial" panose="020B0604020202020204" pitchFamily="34" charset="0"/>
                  <a:ea typeface="微软雅黑" panose="020B0503020204020204" charset="-122"/>
                  <a:sym typeface="Arial" panose="020B0604020202020204" pitchFamily="34" charset="0"/>
                </a:rPr>
                <a:t>●</a:t>
              </a:r>
              <a:r>
                <a:rPr lang="ja-JP" altLang="en-US" sz="1000">
                  <a:solidFill>
                    <a:srgbClr val="1262B7"/>
                  </a:solidFill>
                  <a:latin typeface="Arial" panose="020B0604020202020204" pitchFamily="34" charset="0"/>
                  <a:ea typeface="微软雅黑" panose="020B0503020204020204" charset="-122"/>
                  <a:sym typeface="Arial" panose="020B0604020202020204" pitchFamily="34" charset="0"/>
                </a:rPr>
                <a:t>通常</a:t>
              </a:r>
              <a:r>
                <a:rPr lang="zh-CN" altLang="en-US" sz="1000">
                  <a:solidFill>
                    <a:srgbClr val="1262B7"/>
                  </a:solidFill>
                  <a:latin typeface="Arial" panose="020B0604020202020204" pitchFamily="34" charset="0"/>
                  <a:ea typeface="微软雅黑" panose="020B0503020204020204" charset="-122"/>
                  <a:sym typeface="Arial" panose="020B0604020202020204" pitchFamily="34" charset="0"/>
                </a:rPr>
                <a:t>选择</a:t>
              </a:r>
              <a:endParaRPr lang="ja-JP" altLang="en-US" sz="100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90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900">
                  <a:solidFill>
                    <a:srgbClr val="1262B7"/>
                  </a:solidFill>
                  <a:latin typeface="Arial" panose="020B0604020202020204" pitchFamily="34" charset="0"/>
                  <a:ea typeface="微软雅黑" panose="020B0503020204020204" charset="-122"/>
                  <a:sym typeface="Arial" panose="020B0604020202020204" pitchFamily="34" charset="0"/>
                </a:rPr>
                <a:t>可选择一起使用追加手段</a:t>
              </a:r>
              <a:r>
                <a:rPr lang="ja-JP" altLang="en-US" sz="1000">
                  <a:solidFill>
                    <a:srgbClr val="1262B7"/>
                  </a:solidFill>
                  <a:latin typeface="Arial" panose="020B0604020202020204" pitchFamily="34" charset="0"/>
                  <a:ea typeface="微软雅黑" panose="020B0503020204020204" charset="-122"/>
                  <a:sym typeface="Arial" panose="020B0604020202020204" pitchFamily="34" charset="0"/>
                </a:rPr>
                <a:t>   </a:t>
              </a:r>
              <a:endParaRPr lang="ja-JP" altLang="en-US" sz="100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1000">
                  <a:solidFill>
                    <a:srgbClr val="1262B7"/>
                  </a:solidFill>
                  <a:latin typeface="Arial" panose="020B0604020202020204" pitchFamily="34" charset="0"/>
                  <a:ea typeface="微软雅黑" panose="020B0503020204020204" charset="-122"/>
                  <a:sym typeface="Arial" panose="020B0604020202020204" pitchFamily="34" charset="0"/>
                </a:rPr>
                <a:t>    </a:t>
              </a:r>
              <a:endParaRPr lang="ja-JP" altLang="en-US" sz="100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120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1200">
                  <a:solidFill>
                    <a:srgbClr val="1262B7"/>
                  </a:solidFill>
                  <a:latin typeface="Arial" panose="020B0604020202020204" pitchFamily="34" charset="0"/>
                  <a:ea typeface="微软雅黑" panose="020B0503020204020204" charset="-122"/>
                  <a:sym typeface="Arial" panose="020B0604020202020204" pitchFamily="34" charset="0"/>
                </a:rPr>
                <a:t>有余地的选择</a:t>
              </a:r>
              <a:endParaRPr lang="ja-JP" altLang="en-US" sz="100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endParaRPr lang="ja-JP" altLang="en-US" sz="100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endParaRPr lang="en-US" altLang="ja-JP" sz="10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4" name="Text Box 20"/>
            <p:cNvSpPr txBox="1">
              <a:spLocks noChangeArrowheads="1"/>
            </p:cNvSpPr>
            <p:nvPr/>
          </p:nvSpPr>
          <p:spPr bwMode="auto">
            <a:xfrm>
              <a:off x="2352" y="1419"/>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S1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5" name="Text Box 21"/>
            <p:cNvSpPr txBox="1">
              <a:spLocks noChangeArrowheads="1"/>
            </p:cNvSpPr>
            <p:nvPr/>
          </p:nvSpPr>
          <p:spPr bwMode="auto">
            <a:xfrm>
              <a:off x="2352" y="2283"/>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S2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6" name="Text Box 22"/>
            <p:cNvSpPr txBox="1">
              <a:spLocks noChangeArrowheads="1"/>
            </p:cNvSpPr>
            <p:nvPr/>
          </p:nvSpPr>
          <p:spPr bwMode="auto">
            <a:xfrm>
              <a:off x="2544" y="1872"/>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F1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7" name="Text Box 23"/>
            <p:cNvSpPr txBox="1">
              <a:spLocks noChangeArrowheads="1"/>
            </p:cNvSpPr>
            <p:nvPr/>
          </p:nvSpPr>
          <p:spPr bwMode="auto">
            <a:xfrm>
              <a:off x="2544" y="2592"/>
              <a:ext cx="240"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F2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8" name="Text Box 24"/>
            <p:cNvSpPr txBox="1">
              <a:spLocks noChangeArrowheads="1"/>
            </p:cNvSpPr>
            <p:nvPr/>
          </p:nvSpPr>
          <p:spPr bwMode="auto">
            <a:xfrm>
              <a:off x="2688" y="1728"/>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89" name="Text Box 25"/>
            <p:cNvSpPr txBox="1">
              <a:spLocks noChangeArrowheads="1"/>
            </p:cNvSpPr>
            <p:nvPr/>
          </p:nvSpPr>
          <p:spPr bwMode="auto">
            <a:xfrm>
              <a:off x="2688" y="2160"/>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90" name="Text Box 26"/>
            <p:cNvSpPr txBox="1">
              <a:spLocks noChangeArrowheads="1"/>
            </p:cNvSpPr>
            <p:nvPr/>
          </p:nvSpPr>
          <p:spPr bwMode="auto">
            <a:xfrm>
              <a:off x="2688" y="2304"/>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91" name="Text Box 27"/>
            <p:cNvSpPr txBox="1">
              <a:spLocks noChangeArrowheads="1"/>
            </p:cNvSpPr>
            <p:nvPr/>
          </p:nvSpPr>
          <p:spPr bwMode="auto">
            <a:xfrm>
              <a:off x="2688" y="2736"/>
              <a:ext cx="288" cy="241"/>
            </a:xfrm>
            <a:prstGeom prst="rect">
              <a:avLst/>
            </a:prstGeom>
            <a:noFill/>
            <a:ln w="9525">
              <a:solidFill>
                <a:srgbClr val="1262B7"/>
              </a:solid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92" name="Line 28"/>
            <p:cNvSpPr>
              <a:spLocks noChangeShapeType="1"/>
            </p:cNvSpPr>
            <p:nvPr/>
          </p:nvSpPr>
          <p:spPr bwMode="auto">
            <a:xfrm>
              <a:off x="2832" y="2592"/>
              <a:ext cx="0" cy="144"/>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93" name="Line 29"/>
            <p:cNvSpPr>
              <a:spLocks noChangeShapeType="1"/>
            </p:cNvSpPr>
            <p:nvPr/>
          </p:nvSpPr>
          <p:spPr bwMode="auto">
            <a:xfrm>
              <a:off x="2640" y="2016"/>
              <a:ext cx="0" cy="288"/>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94" name="Line 30"/>
            <p:cNvSpPr>
              <a:spLocks noChangeShapeType="1"/>
            </p:cNvSpPr>
            <p:nvPr/>
          </p:nvSpPr>
          <p:spPr bwMode="auto">
            <a:xfrm>
              <a:off x="2400" y="1584"/>
              <a:ext cx="0" cy="384"/>
            </a:xfrm>
            <a:prstGeom prst="line">
              <a:avLst/>
            </a:prstGeom>
            <a:noFill/>
            <a:ln w="9525">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pic>
        <p:nvPicPr>
          <p:cNvPr id="344095" name="Picture 31" descr="ac_motor_KAI"/>
          <p:cNvPicPr>
            <a:picLocks noChangeAspect="1" noChangeArrowheads="1"/>
          </p:cNvPicPr>
          <p:nvPr/>
        </p:nvPicPr>
        <p:blipFill>
          <a:blip r:embed="rId3" cstate="print"/>
          <a:srcRect/>
          <a:stretch>
            <a:fillRect/>
          </a:stretch>
        </p:blipFill>
        <p:spPr bwMode="auto">
          <a:xfrm>
            <a:off x="8477795" y="5159693"/>
            <a:ext cx="2032000" cy="1054100"/>
          </a:xfrm>
          <a:prstGeom prst="rect">
            <a:avLst/>
          </a:prstGeom>
          <a:noFill/>
        </p:spPr>
      </p:pic>
      <p:pic>
        <p:nvPicPr>
          <p:cNvPr id="344096" name="Picture 32" descr="D4DL_kai"/>
          <p:cNvPicPr>
            <a:picLocks noChangeAspect="1" noChangeArrowheads="1"/>
          </p:cNvPicPr>
          <p:nvPr/>
        </p:nvPicPr>
        <p:blipFill>
          <a:blip r:embed="rId4" cstate="print"/>
          <a:srcRect/>
          <a:stretch>
            <a:fillRect/>
          </a:stretch>
        </p:blipFill>
        <p:spPr bwMode="auto">
          <a:xfrm>
            <a:off x="1524001" y="4114801"/>
            <a:ext cx="2170113" cy="1160463"/>
          </a:xfrm>
          <a:prstGeom prst="rect">
            <a:avLst/>
          </a:prstGeom>
          <a:noFill/>
        </p:spPr>
      </p:pic>
      <p:pic>
        <p:nvPicPr>
          <p:cNvPr id="344097" name="Picture 33" descr="g9sa-t_kai"/>
          <p:cNvPicPr>
            <a:picLocks noChangeAspect="1" noChangeArrowheads="1"/>
          </p:cNvPicPr>
          <p:nvPr/>
        </p:nvPicPr>
        <p:blipFill>
          <a:blip r:embed="rId5" cstate="print"/>
          <a:srcRect/>
          <a:stretch>
            <a:fillRect/>
          </a:stretch>
        </p:blipFill>
        <p:spPr bwMode="auto">
          <a:xfrm>
            <a:off x="5892800" y="3892550"/>
            <a:ext cx="3657600" cy="1593850"/>
          </a:xfrm>
          <a:prstGeom prst="rect">
            <a:avLst/>
          </a:prstGeom>
          <a:noFill/>
        </p:spPr>
      </p:pic>
      <p:sp>
        <p:nvSpPr>
          <p:cNvPr id="344098" name="Text Box 34"/>
          <p:cNvSpPr txBox="1">
            <a:spLocks noChangeArrowheads="1"/>
          </p:cNvSpPr>
          <p:nvPr/>
        </p:nvSpPr>
        <p:spPr bwMode="auto">
          <a:xfrm>
            <a:off x="1311080" y="1076517"/>
            <a:ext cx="4267200" cy="1192212"/>
          </a:xfrm>
          <a:prstGeom prst="rect">
            <a:avLst/>
          </a:prstGeom>
          <a:noFill/>
          <a:ln w="9525">
            <a:noFill/>
            <a:miter lim="800000"/>
          </a:ln>
        </p:spPr>
        <p:txBody>
          <a:bodyPr>
            <a:spAutoFit/>
          </a:bodyPr>
          <a:lstStyle/>
          <a:p>
            <a:pPr algn="l">
              <a:spcBef>
                <a:spcPct val="50000"/>
              </a:spcBef>
            </a:pP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Ｓ：</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受伤程度</a:t>
            </a:r>
            <a:b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S1:</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轻伤</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打、擦伤等</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重伤</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手脚切断</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、死亡</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等</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pPr>
            <a:endPar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099" name="Text Box 35"/>
          <p:cNvSpPr txBox="1">
            <a:spLocks noChangeArrowheads="1"/>
          </p:cNvSpPr>
          <p:nvPr/>
        </p:nvSpPr>
        <p:spPr bwMode="auto">
          <a:xfrm>
            <a:off x="1285648" y="1871059"/>
            <a:ext cx="4208463" cy="1192213"/>
          </a:xfrm>
          <a:prstGeom prst="rect">
            <a:avLst/>
          </a:prstGeom>
          <a:noFill/>
          <a:ln w="9525">
            <a:noFill/>
            <a:miter lim="800000"/>
          </a:ln>
        </p:spPr>
        <p:txBody>
          <a:bodyPr>
            <a:spAutoFit/>
          </a:bodyPr>
          <a:lstStyle/>
          <a:p>
            <a:pPr algn="l">
              <a:spcBef>
                <a:spcPct val="50000"/>
              </a:spcBef>
            </a:pPr>
            <a:r>
              <a:rPr lang="en-US" altLang="ja-JP" sz="1600" u="sng" dirty="0">
                <a:solidFill>
                  <a:srgbClr val="1262B7"/>
                </a:solidFill>
                <a:latin typeface="Arial" panose="020B0604020202020204" pitchFamily="34" charset="0"/>
                <a:ea typeface="微软雅黑" panose="020B0503020204020204" charset="-122"/>
                <a:sym typeface="Arial" panose="020B0604020202020204" pitchFamily="34" charset="0"/>
              </a:rPr>
              <a:t>F</a:t>
            </a: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危险情况</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F1:</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偶尔发生或者短时间</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F2: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频繁发生或者长时间</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pPr>
            <a:endPar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00" name="Text Box 36"/>
          <p:cNvSpPr txBox="1">
            <a:spLocks noChangeArrowheads="1"/>
          </p:cNvSpPr>
          <p:nvPr/>
        </p:nvSpPr>
        <p:spPr bwMode="auto">
          <a:xfrm>
            <a:off x="1311084" y="2710133"/>
            <a:ext cx="4208463" cy="830997"/>
          </a:xfrm>
          <a:prstGeom prst="rect">
            <a:avLst/>
          </a:prstGeom>
          <a:noFill/>
          <a:ln w="9525">
            <a:noFill/>
            <a:miter lim="800000"/>
          </a:ln>
        </p:spPr>
        <p:txBody>
          <a:bodyPr>
            <a:spAutoFit/>
          </a:bodyPr>
          <a:lstStyle/>
          <a:p>
            <a:pPr algn="l">
              <a:spcBef>
                <a:spcPct val="50000"/>
              </a:spcBef>
            </a:pPr>
            <a:r>
              <a:rPr lang="en-US" altLang="ja-JP" sz="1600" u="sng" dirty="0">
                <a:solidFill>
                  <a:srgbClr val="1262B7"/>
                </a:solidFill>
                <a:latin typeface="Arial" panose="020B0604020202020204" pitchFamily="34" charset="0"/>
                <a:ea typeface="微软雅黑" panose="020B0503020204020204" charset="-122"/>
                <a:sym typeface="Arial" panose="020B0604020202020204" pitchFamily="34" charset="0"/>
              </a:rPr>
              <a:t>P</a:t>
            </a: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避免危险的情况</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P1:</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可能</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P2: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不能</a:t>
            </a:r>
            <a:r>
              <a:rPr lang="zh-CN" altLang="en-US" sz="1600" dirty="0" smtClean="0">
                <a:solidFill>
                  <a:srgbClr val="1262B7"/>
                </a:solidFill>
                <a:latin typeface="Arial" panose="020B0604020202020204" pitchFamily="34" charset="0"/>
                <a:ea typeface="微软雅黑" panose="020B0503020204020204" charset="-122"/>
                <a:sym typeface="Arial" panose="020B0604020202020204" pitchFamily="34" charset="0"/>
              </a:rPr>
              <a:t>避免</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01" name="Text Box 37"/>
          <p:cNvSpPr txBox="1">
            <a:spLocks noChangeArrowheads="1"/>
          </p:cNvSpPr>
          <p:nvPr/>
        </p:nvSpPr>
        <p:spPr bwMode="auto">
          <a:xfrm>
            <a:off x="4572000" y="4010026"/>
            <a:ext cx="2032000" cy="366713"/>
          </a:xfrm>
          <a:prstGeom prst="rect">
            <a:avLst/>
          </a:prstGeom>
          <a:noFill/>
          <a:ln w="9525">
            <a:noFill/>
            <a:miter lim="800000"/>
          </a:ln>
        </p:spPr>
        <p:txBody>
          <a:bodyPr>
            <a:spAutoFit/>
          </a:bodyPr>
          <a:lstStyle/>
          <a:p>
            <a:pPr>
              <a:spcBef>
                <a:spcPct val="50000"/>
              </a:spcBef>
            </a:pP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输入的</a:t>
            </a:r>
            <a:r>
              <a:rPr lang="ja-JP" altLang="en-US" u="sng">
                <a:solidFill>
                  <a:srgbClr val="1262B7"/>
                </a:solidFill>
                <a:effectLst>
                  <a:outerShdw blurRad="38100" dist="38100" dir="2700000" algn="tl">
                    <a:srgbClr val="C0C0C0"/>
                  </a:outerShdw>
                </a:effectLst>
                <a:latin typeface="Arial" panose="020B0604020202020204" pitchFamily="34" charset="0"/>
                <a:ea typeface="微软雅黑" panose="020B0503020204020204" charset="-122"/>
                <a:sym typeface="Arial" panose="020B0604020202020204" pitchFamily="34" charset="0"/>
              </a:rPr>
              <a:t>２重</a:t>
            </a:r>
            <a:r>
              <a:rPr lang="zh-CN" altLang="en-US" u="sng">
                <a:solidFill>
                  <a:srgbClr val="1262B7"/>
                </a:solidFill>
                <a:effectLst>
                  <a:outerShdw blurRad="38100" dist="38100" dir="2700000" algn="tl">
                    <a:srgbClr val="C0C0C0"/>
                  </a:outerShdw>
                </a:effectLst>
                <a:latin typeface="Arial" panose="020B0604020202020204" pitchFamily="34" charset="0"/>
                <a:ea typeface="微软雅黑" panose="020B0503020204020204" charset="-122"/>
                <a:sym typeface="Arial" panose="020B0604020202020204" pitchFamily="34" charset="0"/>
              </a:rPr>
              <a:t>冗余</a:t>
            </a:r>
            <a:endParaRPr lang="ja-JP" altLang="en-US" u="sng">
              <a:solidFill>
                <a:srgbClr val="1262B7"/>
              </a:solidFill>
              <a:effectLst>
                <a:outerShdw blurRad="38100" dist="38100" dir="2700000" algn="tl">
                  <a:srgbClr val="C0C0C0"/>
                </a:outerShdw>
              </a:effectLst>
              <a:latin typeface="Arial" panose="020B0604020202020204" pitchFamily="34" charset="0"/>
              <a:ea typeface="微软雅黑" panose="020B0503020204020204" charset="-122"/>
              <a:sym typeface="Arial" panose="020B0604020202020204" pitchFamily="34" charset="0"/>
            </a:endParaRPr>
          </a:p>
        </p:txBody>
      </p:sp>
      <p:sp>
        <p:nvSpPr>
          <p:cNvPr id="344102" name="Text Box 38"/>
          <p:cNvSpPr txBox="1">
            <a:spLocks noChangeArrowheads="1"/>
          </p:cNvSpPr>
          <p:nvPr/>
        </p:nvSpPr>
        <p:spPr bwMode="auto">
          <a:xfrm>
            <a:off x="6070600" y="3376613"/>
            <a:ext cx="3759200" cy="641350"/>
          </a:xfrm>
          <a:prstGeom prst="rect">
            <a:avLst/>
          </a:prstGeom>
          <a:noFill/>
          <a:ln w="9525">
            <a:noFill/>
            <a:miter lim="800000"/>
          </a:ln>
        </p:spPr>
        <p:txBody>
          <a:bodyPr>
            <a:spAutoFit/>
          </a:bodyPr>
          <a:lstStyle/>
          <a:p>
            <a:pPr algn="l">
              <a:spcBef>
                <a:spcPct val="50000"/>
              </a:spcBef>
            </a:pPr>
            <a:r>
              <a:rPr lang="en-US" altLang="ja-JP">
                <a:solidFill>
                  <a:srgbClr val="1262B7"/>
                </a:solidFill>
                <a:latin typeface="Arial" panose="020B0604020202020204" pitchFamily="34" charset="0"/>
                <a:ea typeface="微软雅黑" panose="020B0503020204020204" charset="-122"/>
                <a:sym typeface="Arial" panose="020B0604020202020204" pitchFamily="34" charset="0"/>
              </a:rPr>
              <a:t>③</a:t>
            </a: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安全继电器单元</a:t>
            </a:r>
            <a:br>
              <a:rPr lang="ja-JP" altLang="en-US">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a:solidFill>
                  <a:srgbClr val="1262B7"/>
                </a:solidFill>
                <a:latin typeface="Arial" panose="020B0604020202020204" pitchFamily="34" charset="0"/>
                <a:ea typeface="微软雅黑" panose="020B0503020204020204" charset="-122"/>
                <a:sym typeface="Arial" panose="020B0604020202020204" pitchFamily="34" charset="0"/>
              </a:rPr>
              <a:t>　　形Ｇ９ＳＡ－３２１－Ｔ</a:t>
            </a:r>
            <a:endParaRPr lang="ja-JP"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03" name="Text Box 39"/>
          <p:cNvSpPr txBox="1">
            <a:spLocks noChangeArrowheads="1"/>
          </p:cNvSpPr>
          <p:nvPr/>
        </p:nvSpPr>
        <p:spPr bwMode="auto">
          <a:xfrm>
            <a:off x="1285648" y="5244307"/>
            <a:ext cx="2133600" cy="641350"/>
          </a:xfrm>
          <a:prstGeom prst="rect">
            <a:avLst/>
          </a:prstGeom>
          <a:noFill/>
          <a:ln w="9525">
            <a:noFill/>
            <a:miter lim="800000"/>
          </a:ln>
        </p:spPr>
        <p:txBody>
          <a:bodyPr wrap="square">
            <a:spAutoFit/>
          </a:bodyPr>
          <a:lstStyle/>
          <a:p>
            <a:pPr algn="l">
              <a:spcBef>
                <a:spcPct val="50000"/>
              </a:spcBef>
            </a:pP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①</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安全门开关</a:t>
            </a:r>
            <a:b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机械锁类型</a:t>
            </a: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04" name="Line 40"/>
          <p:cNvSpPr>
            <a:spLocks noChangeShapeType="1"/>
          </p:cNvSpPr>
          <p:nvPr/>
        </p:nvSpPr>
        <p:spPr bwMode="auto">
          <a:xfrm>
            <a:off x="7924800" y="4021138"/>
            <a:ext cx="1117600" cy="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05" name="Line 41"/>
          <p:cNvSpPr>
            <a:spLocks noChangeShapeType="1"/>
          </p:cNvSpPr>
          <p:nvPr/>
        </p:nvSpPr>
        <p:spPr bwMode="auto">
          <a:xfrm>
            <a:off x="7924800" y="5043488"/>
            <a:ext cx="1016000" cy="0"/>
          </a:xfrm>
          <a:prstGeom prst="line">
            <a:avLst/>
          </a:prstGeom>
          <a:noFill/>
          <a:ln w="3175" cap="rnd">
            <a:solidFill>
              <a:srgbClr val="1262B7"/>
            </a:solidFill>
            <a:prstDash val="sysDot"/>
            <a:round/>
            <a:head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06" name="Line 42"/>
          <p:cNvSpPr>
            <a:spLocks noChangeShapeType="1"/>
          </p:cNvSpPr>
          <p:nvPr/>
        </p:nvSpPr>
        <p:spPr bwMode="auto">
          <a:xfrm>
            <a:off x="7924800" y="4232275"/>
            <a:ext cx="1117600" cy="0"/>
          </a:xfrm>
          <a:prstGeom prst="line">
            <a:avLst/>
          </a:prstGeom>
          <a:noFill/>
          <a:ln w="3175" cap="rnd">
            <a:solidFill>
              <a:srgbClr val="1262B7"/>
            </a:solidFill>
            <a:prstDash val="sysDot"/>
            <a:round/>
            <a:head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07" name="Line 43"/>
          <p:cNvSpPr>
            <a:spLocks noChangeShapeType="1"/>
          </p:cNvSpPr>
          <p:nvPr/>
        </p:nvSpPr>
        <p:spPr bwMode="auto">
          <a:xfrm>
            <a:off x="7924800" y="4832350"/>
            <a:ext cx="1117600" cy="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08" name="Line 44"/>
          <p:cNvSpPr>
            <a:spLocks noChangeShapeType="1"/>
          </p:cNvSpPr>
          <p:nvPr/>
        </p:nvSpPr>
        <p:spPr bwMode="auto">
          <a:xfrm>
            <a:off x="3454400" y="4641850"/>
            <a:ext cx="711200" cy="1270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09" name="Line 45"/>
          <p:cNvSpPr>
            <a:spLocks noChangeShapeType="1"/>
          </p:cNvSpPr>
          <p:nvPr/>
        </p:nvSpPr>
        <p:spPr bwMode="auto">
          <a:xfrm>
            <a:off x="3454400" y="4430713"/>
            <a:ext cx="711200" cy="1270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44110" name="Picture 46" descr="LC1K_KAI"/>
          <p:cNvPicPr>
            <a:picLocks noChangeAspect="1" noChangeArrowheads="1"/>
          </p:cNvPicPr>
          <p:nvPr/>
        </p:nvPicPr>
        <p:blipFill>
          <a:blip r:embed="rId6" cstate="print"/>
          <a:srcRect/>
          <a:stretch>
            <a:fillRect/>
          </a:stretch>
        </p:blipFill>
        <p:spPr bwMode="auto">
          <a:xfrm>
            <a:off x="9207500" y="3692526"/>
            <a:ext cx="1155700" cy="771525"/>
          </a:xfrm>
          <a:prstGeom prst="rect">
            <a:avLst/>
          </a:prstGeom>
          <a:noFill/>
        </p:spPr>
      </p:pic>
      <p:pic>
        <p:nvPicPr>
          <p:cNvPr id="344111" name="Picture 47" descr="LC1K_KAI"/>
          <p:cNvPicPr>
            <a:picLocks noChangeAspect="1" noChangeArrowheads="1"/>
          </p:cNvPicPr>
          <p:nvPr/>
        </p:nvPicPr>
        <p:blipFill>
          <a:blip r:embed="rId6" cstate="print"/>
          <a:srcRect/>
          <a:stretch>
            <a:fillRect/>
          </a:stretch>
        </p:blipFill>
        <p:spPr bwMode="auto">
          <a:xfrm>
            <a:off x="9207500" y="4556126"/>
            <a:ext cx="1155700" cy="771525"/>
          </a:xfrm>
          <a:prstGeom prst="rect">
            <a:avLst/>
          </a:prstGeom>
          <a:noFill/>
        </p:spPr>
      </p:pic>
      <p:sp>
        <p:nvSpPr>
          <p:cNvPr id="344112" name="AutoShape 48"/>
          <p:cNvSpPr>
            <a:spLocks noChangeArrowheads="1"/>
          </p:cNvSpPr>
          <p:nvPr/>
        </p:nvSpPr>
        <p:spPr bwMode="auto">
          <a:xfrm>
            <a:off x="3292749" y="5523387"/>
            <a:ext cx="4775200" cy="631825"/>
          </a:xfrm>
          <a:prstGeom prst="wedgeRoundRectCallout">
            <a:avLst>
              <a:gd name="adj1" fmla="val 18077"/>
              <a:gd name="adj2" fmla="val -91686"/>
              <a:gd name="adj3" fmla="val 16667"/>
            </a:avLst>
          </a:prstGeom>
          <a:noFill/>
          <a:ln w="3175">
            <a:solidFill>
              <a:srgbClr val="1262B7"/>
            </a:solidFill>
            <a:miter lim="800000"/>
          </a:ln>
        </p:spPr>
        <p:txBody>
          <a:bodyPr wrap="none" anchor="ctr"/>
          <a:lstStyle/>
          <a:p>
            <a:pPr algn="l"/>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根据马达的惯性，设定</a:t>
            </a:r>
            <a:r>
              <a:rPr lang="ja-JP" altLang="en-US" dirty="0">
                <a:solidFill>
                  <a:srgbClr val="1262B7"/>
                </a:solidFill>
                <a:latin typeface="Arial" panose="020B0604020202020204" pitchFamily="34" charset="0"/>
                <a:ea typeface="微软雅黑" panose="020B0503020204020204" charset="-122"/>
                <a:sym typeface="Arial" panose="020B0604020202020204" pitchFamily="34" charset="0"/>
              </a:rPr>
              <a:t>Ｇ９ＳＡ</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的</a:t>
            </a:r>
            <a:r>
              <a:rPr lang="en-US" altLang="zh-CN" dirty="0">
                <a:solidFill>
                  <a:srgbClr val="1262B7"/>
                </a:solidFill>
                <a:latin typeface="Arial" panose="020B0604020202020204" pitchFamily="34" charset="0"/>
                <a:ea typeface="微软雅黑" panose="020B0503020204020204" charset="-122"/>
                <a:sym typeface="Arial" panose="020B0604020202020204" pitchFamily="34" charset="0"/>
              </a:rPr>
              <a:t>OFF</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延迟</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13" name="Text Box 49"/>
          <p:cNvSpPr txBox="1">
            <a:spLocks noChangeArrowheads="1"/>
          </p:cNvSpPr>
          <p:nvPr/>
        </p:nvSpPr>
        <p:spPr bwMode="auto">
          <a:xfrm>
            <a:off x="8325394" y="5797597"/>
            <a:ext cx="2133600" cy="396875"/>
          </a:xfrm>
          <a:prstGeom prst="rect">
            <a:avLst/>
          </a:prstGeom>
          <a:noFill/>
          <a:ln w="9525">
            <a:noFill/>
            <a:miter lim="800000"/>
          </a:ln>
        </p:spPr>
        <p:txBody>
          <a:bodyPr>
            <a:spAutoFit/>
          </a:bodyPr>
          <a:lstStyle/>
          <a:p>
            <a:pPr>
              <a:spcBef>
                <a:spcPct val="50000"/>
              </a:spcBef>
            </a:pP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马达等</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14" name="Line 50"/>
          <p:cNvSpPr>
            <a:spLocks noChangeShapeType="1"/>
          </p:cNvSpPr>
          <p:nvPr/>
        </p:nvSpPr>
        <p:spPr bwMode="auto">
          <a:xfrm>
            <a:off x="9753600" y="5327651"/>
            <a:ext cx="0" cy="474663"/>
          </a:xfrm>
          <a:prstGeom prst="line">
            <a:avLst/>
          </a:prstGeom>
          <a:noFill/>
          <a:ln w="57150">
            <a:solidFill>
              <a:schemeClr val="tx1"/>
            </a:solidFill>
            <a:round/>
            <a:tailEnd type="triangle" w="med" len="me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nvGrpSpPr>
          <p:cNvPr id="3" name="Group 51"/>
          <p:cNvGrpSpPr/>
          <p:nvPr/>
        </p:nvGrpSpPr>
        <p:grpSpPr bwMode="auto">
          <a:xfrm>
            <a:off x="8167470" y="1259802"/>
            <a:ext cx="2336800" cy="1997075"/>
            <a:chOff x="3073" y="1061"/>
            <a:chExt cx="1104" cy="1818"/>
          </a:xfrm>
        </p:grpSpPr>
        <p:sp>
          <p:nvSpPr>
            <p:cNvPr id="344116" name="Rectangle 52"/>
            <p:cNvSpPr>
              <a:spLocks noChangeArrowheads="1"/>
            </p:cNvSpPr>
            <p:nvPr/>
          </p:nvSpPr>
          <p:spPr bwMode="auto">
            <a:xfrm>
              <a:off x="3956" y="2024"/>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17" name="Rectangle 53"/>
            <p:cNvSpPr>
              <a:spLocks noChangeArrowheads="1"/>
            </p:cNvSpPr>
            <p:nvPr/>
          </p:nvSpPr>
          <p:spPr bwMode="auto">
            <a:xfrm>
              <a:off x="3745" y="2024"/>
              <a:ext cx="21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18" name="Rectangle 54"/>
            <p:cNvSpPr>
              <a:spLocks noChangeArrowheads="1"/>
            </p:cNvSpPr>
            <p:nvPr/>
          </p:nvSpPr>
          <p:spPr bwMode="auto">
            <a:xfrm>
              <a:off x="3552" y="2024"/>
              <a:ext cx="193"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19" name="Rectangle 55"/>
            <p:cNvSpPr>
              <a:spLocks noChangeArrowheads="1"/>
            </p:cNvSpPr>
            <p:nvPr/>
          </p:nvSpPr>
          <p:spPr bwMode="auto">
            <a:xfrm>
              <a:off x="3294" y="2024"/>
              <a:ext cx="258"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0" name="Rectangle 56"/>
            <p:cNvSpPr>
              <a:spLocks noChangeArrowheads="1"/>
            </p:cNvSpPr>
            <p:nvPr/>
          </p:nvSpPr>
          <p:spPr bwMode="auto">
            <a:xfrm>
              <a:off x="3073" y="2024"/>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1" name="Rectangle 57"/>
            <p:cNvSpPr>
              <a:spLocks noChangeArrowheads="1"/>
            </p:cNvSpPr>
            <p:nvPr/>
          </p:nvSpPr>
          <p:spPr bwMode="auto">
            <a:xfrm>
              <a:off x="3956" y="1257"/>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４</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2" name="Rectangle 58"/>
            <p:cNvSpPr>
              <a:spLocks noChangeArrowheads="1"/>
            </p:cNvSpPr>
            <p:nvPr/>
          </p:nvSpPr>
          <p:spPr bwMode="auto">
            <a:xfrm>
              <a:off x="3745" y="1257"/>
              <a:ext cx="21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３</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3" name="Rectangle 59"/>
            <p:cNvSpPr>
              <a:spLocks noChangeArrowheads="1"/>
            </p:cNvSpPr>
            <p:nvPr/>
          </p:nvSpPr>
          <p:spPr bwMode="auto">
            <a:xfrm>
              <a:off x="3552" y="1257"/>
              <a:ext cx="193"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２</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4" name="Rectangle 60"/>
            <p:cNvSpPr>
              <a:spLocks noChangeArrowheads="1"/>
            </p:cNvSpPr>
            <p:nvPr/>
          </p:nvSpPr>
          <p:spPr bwMode="auto">
            <a:xfrm>
              <a:off x="3294" y="1257"/>
              <a:ext cx="258"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１</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5" name="Rectangle 61"/>
            <p:cNvSpPr>
              <a:spLocks noChangeArrowheads="1"/>
            </p:cNvSpPr>
            <p:nvPr/>
          </p:nvSpPr>
          <p:spPr bwMode="auto">
            <a:xfrm>
              <a:off x="3073" y="1257"/>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Ｂ</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6" name="Rectangle 62"/>
            <p:cNvSpPr>
              <a:spLocks noChangeArrowheads="1"/>
            </p:cNvSpPr>
            <p:nvPr/>
          </p:nvSpPr>
          <p:spPr bwMode="auto">
            <a:xfrm>
              <a:off x="3956" y="1453"/>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7" name="Rectangle 63"/>
            <p:cNvSpPr>
              <a:spLocks noChangeArrowheads="1"/>
            </p:cNvSpPr>
            <p:nvPr/>
          </p:nvSpPr>
          <p:spPr bwMode="auto">
            <a:xfrm>
              <a:off x="3745" y="1453"/>
              <a:ext cx="21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8" name="Rectangle 64"/>
            <p:cNvSpPr>
              <a:spLocks noChangeArrowheads="1"/>
            </p:cNvSpPr>
            <p:nvPr/>
          </p:nvSpPr>
          <p:spPr bwMode="auto">
            <a:xfrm>
              <a:off x="3552" y="1453"/>
              <a:ext cx="193"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29" name="Rectangle 65"/>
            <p:cNvSpPr>
              <a:spLocks noChangeArrowheads="1"/>
            </p:cNvSpPr>
            <p:nvPr/>
          </p:nvSpPr>
          <p:spPr bwMode="auto">
            <a:xfrm>
              <a:off x="3294" y="1453"/>
              <a:ext cx="258"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0" name="Rectangle 66"/>
            <p:cNvSpPr>
              <a:spLocks noChangeArrowheads="1"/>
            </p:cNvSpPr>
            <p:nvPr/>
          </p:nvSpPr>
          <p:spPr bwMode="auto">
            <a:xfrm>
              <a:off x="3073" y="1453"/>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1" name="Rectangle 67"/>
            <p:cNvSpPr>
              <a:spLocks noChangeArrowheads="1"/>
            </p:cNvSpPr>
            <p:nvPr/>
          </p:nvSpPr>
          <p:spPr bwMode="auto">
            <a:xfrm>
              <a:off x="3956" y="259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2" name="Rectangle 68"/>
            <p:cNvSpPr>
              <a:spLocks noChangeArrowheads="1"/>
            </p:cNvSpPr>
            <p:nvPr/>
          </p:nvSpPr>
          <p:spPr bwMode="auto">
            <a:xfrm>
              <a:off x="3745" y="2594"/>
              <a:ext cx="21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3" name="Rectangle 69"/>
            <p:cNvSpPr>
              <a:spLocks noChangeArrowheads="1"/>
            </p:cNvSpPr>
            <p:nvPr/>
          </p:nvSpPr>
          <p:spPr bwMode="auto">
            <a:xfrm>
              <a:off x="3552" y="2594"/>
              <a:ext cx="193"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4" name="Rectangle 70"/>
            <p:cNvSpPr>
              <a:spLocks noChangeArrowheads="1"/>
            </p:cNvSpPr>
            <p:nvPr/>
          </p:nvSpPr>
          <p:spPr bwMode="auto">
            <a:xfrm>
              <a:off x="3294" y="2594"/>
              <a:ext cx="258"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5" name="Rectangle 71"/>
            <p:cNvSpPr>
              <a:spLocks noChangeArrowheads="1"/>
            </p:cNvSpPr>
            <p:nvPr/>
          </p:nvSpPr>
          <p:spPr bwMode="auto">
            <a:xfrm>
              <a:off x="3073" y="259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6" name="Rectangle 72"/>
            <p:cNvSpPr>
              <a:spLocks noChangeArrowheads="1"/>
            </p:cNvSpPr>
            <p:nvPr/>
          </p:nvSpPr>
          <p:spPr bwMode="auto">
            <a:xfrm>
              <a:off x="3956" y="2310"/>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7" name="Rectangle 73"/>
            <p:cNvSpPr>
              <a:spLocks noChangeArrowheads="1"/>
            </p:cNvSpPr>
            <p:nvPr/>
          </p:nvSpPr>
          <p:spPr bwMode="auto">
            <a:xfrm>
              <a:off x="3745" y="2310"/>
              <a:ext cx="21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8" name="Rectangle 74"/>
            <p:cNvSpPr>
              <a:spLocks noChangeArrowheads="1"/>
            </p:cNvSpPr>
            <p:nvPr/>
          </p:nvSpPr>
          <p:spPr bwMode="auto">
            <a:xfrm>
              <a:off x="3552" y="2310"/>
              <a:ext cx="193"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39" name="Rectangle 75"/>
            <p:cNvSpPr>
              <a:spLocks noChangeArrowheads="1"/>
            </p:cNvSpPr>
            <p:nvPr/>
          </p:nvSpPr>
          <p:spPr bwMode="auto">
            <a:xfrm>
              <a:off x="3294" y="2310"/>
              <a:ext cx="258"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0" name="Rectangle 76"/>
            <p:cNvSpPr>
              <a:spLocks noChangeArrowheads="1"/>
            </p:cNvSpPr>
            <p:nvPr/>
          </p:nvSpPr>
          <p:spPr bwMode="auto">
            <a:xfrm>
              <a:off x="3073" y="2310"/>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1" name="Rectangle 77"/>
            <p:cNvSpPr>
              <a:spLocks noChangeArrowheads="1"/>
            </p:cNvSpPr>
            <p:nvPr/>
          </p:nvSpPr>
          <p:spPr bwMode="auto">
            <a:xfrm>
              <a:off x="3956" y="1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2" name="Rectangle 78"/>
            <p:cNvSpPr>
              <a:spLocks noChangeArrowheads="1"/>
            </p:cNvSpPr>
            <p:nvPr/>
          </p:nvSpPr>
          <p:spPr bwMode="auto">
            <a:xfrm>
              <a:off x="3745" y="1739"/>
              <a:ext cx="21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3" name="Rectangle 79"/>
            <p:cNvSpPr>
              <a:spLocks noChangeArrowheads="1"/>
            </p:cNvSpPr>
            <p:nvPr/>
          </p:nvSpPr>
          <p:spPr bwMode="auto">
            <a:xfrm>
              <a:off x="3552" y="1739"/>
              <a:ext cx="193"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4" name="Rectangle 80"/>
            <p:cNvSpPr>
              <a:spLocks noChangeArrowheads="1"/>
            </p:cNvSpPr>
            <p:nvPr/>
          </p:nvSpPr>
          <p:spPr bwMode="auto">
            <a:xfrm>
              <a:off x="3294" y="1739"/>
              <a:ext cx="258"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5" name="Rectangle 81"/>
            <p:cNvSpPr>
              <a:spLocks noChangeArrowheads="1"/>
            </p:cNvSpPr>
            <p:nvPr/>
          </p:nvSpPr>
          <p:spPr bwMode="auto">
            <a:xfrm>
              <a:off x="3073" y="1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6" name="Rectangle 82"/>
            <p:cNvSpPr>
              <a:spLocks noChangeArrowheads="1"/>
            </p:cNvSpPr>
            <p:nvPr/>
          </p:nvSpPr>
          <p:spPr bwMode="auto">
            <a:xfrm>
              <a:off x="3073" y="1061"/>
              <a:ext cx="1104" cy="19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安全等级</a:t>
              </a:r>
              <a:endParaRPr lang="zh-CN"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7" name="Line 83"/>
            <p:cNvSpPr>
              <a:spLocks noChangeShapeType="1"/>
            </p:cNvSpPr>
            <p:nvPr/>
          </p:nvSpPr>
          <p:spPr bwMode="auto">
            <a:xfrm>
              <a:off x="3073" y="1061"/>
              <a:ext cx="1104" cy="0"/>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8" name="Line 84"/>
            <p:cNvSpPr>
              <a:spLocks noChangeShapeType="1"/>
            </p:cNvSpPr>
            <p:nvPr/>
          </p:nvSpPr>
          <p:spPr bwMode="auto">
            <a:xfrm>
              <a:off x="3073" y="1739"/>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49" name="Line 85"/>
            <p:cNvSpPr>
              <a:spLocks noChangeShapeType="1"/>
            </p:cNvSpPr>
            <p:nvPr/>
          </p:nvSpPr>
          <p:spPr bwMode="auto">
            <a:xfrm>
              <a:off x="3073" y="2024"/>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0" name="Line 86"/>
            <p:cNvSpPr>
              <a:spLocks noChangeShapeType="1"/>
            </p:cNvSpPr>
            <p:nvPr/>
          </p:nvSpPr>
          <p:spPr bwMode="auto">
            <a:xfrm>
              <a:off x="3073" y="2594"/>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1" name="Line 87"/>
            <p:cNvSpPr>
              <a:spLocks noChangeShapeType="1"/>
            </p:cNvSpPr>
            <p:nvPr/>
          </p:nvSpPr>
          <p:spPr bwMode="auto">
            <a:xfrm>
              <a:off x="3073" y="2879"/>
              <a:ext cx="1104" cy="0"/>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2" name="Line 88"/>
            <p:cNvSpPr>
              <a:spLocks noChangeShapeType="1"/>
            </p:cNvSpPr>
            <p:nvPr/>
          </p:nvSpPr>
          <p:spPr bwMode="auto">
            <a:xfrm>
              <a:off x="3073" y="1061"/>
              <a:ext cx="0" cy="1818"/>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3" name="Line 89"/>
            <p:cNvSpPr>
              <a:spLocks noChangeShapeType="1"/>
            </p:cNvSpPr>
            <p:nvPr/>
          </p:nvSpPr>
          <p:spPr bwMode="auto">
            <a:xfrm>
              <a:off x="4177" y="1061"/>
              <a:ext cx="0" cy="1818"/>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4" name="Line 90"/>
            <p:cNvSpPr>
              <a:spLocks noChangeShapeType="1"/>
            </p:cNvSpPr>
            <p:nvPr/>
          </p:nvSpPr>
          <p:spPr bwMode="auto">
            <a:xfrm>
              <a:off x="3073" y="1453"/>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5" name="Line 91"/>
            <p:cNvSpPr>
              <a:spLocks noChangeShapeType="1"/>
            </p:cNvSpPr>
            <p:nvPr/>
          </p:nvSpPr>
          <p:spPr bwMode="auto">
            <a:xfrm>
              <a:off x="3073" y="1257"/>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6" name="Line 92"/>
            <p:cNvSpPr>
              <a:spLocks noChangeShapeType="1"/>
            </p:cNvSpPr>
            <p:nvPr/>
          </p:nvSpPr>
          <p:spPr bwMode="auto">
            <a:xfrm>
              <a:off x="3294" y="1257"/>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7" name="Line 93"/>
            <p:cNvSpPr>
              <a:spLocks noChangeShapeType="1"/>
            </p:cNvSpPr>
            <p:nvPr/>
          </p:nvSpPr>
          <p:spPr bwMode="auto">
            <a:xfrm>
              <a:off x="3552" y="1257"/>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8" name="Line 94"/>
            <p:cNvSpPr>
              <a:spLocks noChangeShapeType="1"/>
            </p:cNvSpPr>
            <p:nvPr/>
          </p:nvSpPr>
          <p:spPr bwMode="auto">
            <a:xfrm>
              <a:off x="3745" y="1257"/>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59" name="Line 95"/>
            <p:cNvSpPr>
              <a:spLocks noChangeShapeType="1"/>
            </p:cNvSpPr>
            <p:nvPr/>
          </p:nvSpPr>
          <p:spPr bwMode="auto">
            <a:xfrm>
              <a:off x="3956" y="1257"/>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60" name="Line 96"/>
            <p:cNvSpPr>
              <a:spLocks noChangeShapeType="1"/>
            </p:cNvSpPr>
            <p:nvPr/>
          </p:nvSpPr>
          <p:spPr bwMode="auto">
            <a:xfrm>
              <a:off x="3073" y="2310"/>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61" name="Line 97"/>
            <p:cNvSpPr>
              <a:spLocks noChangeShapeType="1"/>
            </p:cNvSpPr>
            <p:nvPr/>
          </p:nvSpPr>
          <p:spPr bwMode="auto">
            <a:xfrm>
              <a:off x="3956" y="1453"/>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62" name="Line 98"/>
            <p:cNvSpPr>
              <a:spLocks noChangeShapeType="1"/>
            </p:cNvSpPr>
            <p:nvPr/>
          </p:nvSpPr>
          <p:spPr bwMode="auto">
            <a:xfrm>
              <a:off x="3745" y="1453"/>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63" name="Line 99"/>
            <p:cNvSpPr>
              <a:spLocks noChangeShapeType="1"/>
            </p:cNvSpPr>
            <p:nvPr/>
          </p:nvSpPr>
          <p:spPr bwMode="auto">
            <a:xfrm>
              <a:off x="3552" y="1453"/>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64" name="Line 100"/>
            <p:cNvSpPr>
              <a:spLocks noChangeShapeType="1"/>
            </p:cNvSpPr>
            <p:nvPr/>
          </p:nvSpPr>
          <p:spPr bwMode="auto">
            <a:xfrm>
              <a:off x="3294" y="1453"/>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sp>
        <p:nvSpPr>
          <p:cNvPr id="344165" name="Text Box 101"/>
          <p:cNvSpPr txBox="1">
            <a:spLocks noChangeArrowheads="1"/>
          </p:cNvSpPr>
          <p:nvPr/>
        </p:nvSpPr>
        <p:spPr bwMode="auto">
          <a:xfrm>
            <a:off x="7823200" y="4378326"/>
            <a:ext cx="2032000" cy="366713"/>
          </a:xfrm>
          <a:prstGeom prst="rect">
            <a:avLst/>
          </a:prstGeom>
          <a:noFill/>
          <a:ln w="9525">
            <a:noFill/>
            <a:miter lim="800000"/>
          </a:ln>
        </p:spPr>
        <p:txBody>
          <a:bodyPr>
            <a:spAutoFit/>
          </a:bodyPr>
          <a:lstStyle/>
          <a:p>
            <a:pPr>
              <a:spcBef>
                <a:spcPct val="50000"/>
              </a:spcBef>
            </a:pP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输出的</a:t>
            </a:r>
            <a:r>
              <a:rPr lang="ja-JP" altLang="en-US" u="sng">
                <a:solidFill>
                  <a:srgbClr val="1262B7"/>
                </a:solidFill>
                <a:effectLst>
                  <a:outerShdw blurRad="38100" dist="38100" dir="2700000" algn="tl">
                    <a:srgbClr val="C0C0C0"/>
                  </a:outerShdw>
                </a:effectLst>
                <a:latin typeface="Arial" panose="020B0604020202020204" pitchFamily="34" charset="0"/>
                <a:ea typeface="微软雅黑" panose="020B0503020204020204" charset="-122"/>
                <a:sym typeface="Arial" panose="020B0604020202020204" pitchFamily="34" charset="0"/>
              </a:rPr>
              <a:t>２重</a:t>
            </a:r>
            <a:r>
              <a:rPr lang="zh-CN" altLang="en-US" u="sng">
                <a:solidFill>
                  <a:srgbClr val="1262B7"/>
                </a:solidFill>
                <a:effectLst>
                  <a:outerShdw blurRad="38100" dist="38100" dir="2700000" algn="tl">
                    <a:srgbClr val="C0C0C0"/>
                  </a:outerShdw>
                </a:effectLst>
                <a:latin typeface="Arial" panose="020B0604020202020204" pitchFamily="34" charset="0"/>
                <a:ea typeface="微软雅黑" panose="020B0503020204020204" charset="-122"/>
                <a:sym typeface="Arial" panose="020B0604020202020204" pitchFamily="34" charset="0"/>
              </a:rPr>
              <a:t>冗余</a:t>
            </a:r>
            <a:endParaRPr lang="ja-JP" altLang="en-US" u="sng">
              <a:solidFill>
                <a:srgbClr val="1262B7"/>
              </a:solidFill>
              <a:effectLst>
                <a:outerShdw blurRad="38100" dist="38100" dir="2700000" algn="tl">
                  <a:srgbClr val="C0C0C0"/>
                </a:outerShdw>
              </a:effectLst>
              <a:latin typeface="Arial" panose="020B0604020202020204" pitchFamily="34" charset="0"/>
              <a:ea typeface="微软雅黑" panose="020B0503020204020204" charset="-122"/>
              <a:sym typeface="Arial" panose="020B0604020202020204" pitchFamily="34" charset="0"/>
            </a:endParaRPr>
          </a:p>
        </p:txBody>
      </p:sp>
      <p:sp>
        <p:nvSpPr>
          <p:cNvPr id="344166" name="Text Box 102"/>
          <p:cNvSpPr txBox="1">
            <a:spLocks noChangeArrowheads="1"/>
          </p:cNvSpPr>
          <p:nvPr/>
        </p:nvSpPr>
        <p:spPr bwMode="auto">
          <a:xfrm>
            <a:off x="3657600" y="5011738"/>
            <a:ext cx="2235200" cy="366712"/>
          </a:xfrm>
          <a:prstGeom prst="rect">
            <a:avLst/>
          </a:prstGeom>
          <a:noFill/>
          <a:ln w="9525">
            <a:noFill/>
            <a:miter lim="800000"/>
          </a:ln>
        </p:spPr>
        <p:txBody>
          <a:bodyPr>
            <a:spAutoFit/>
          </a:bodyPr>
          <a:lstStyle/>
          <a:p>
            <a:pPr>
              <a:spcBef>
                <a:spcPct val="50000"/>
              </a:spcBef>
            </a:pPr>
            <a:r>
              <a:rPr lang="zh-CN" altLang="en-US">
                <a:solidFill>
                  <a:srgbClr val="1262B7"/>
                </a:solidFill>
                <a:latin typeface="Arial" panose="020B0604020202020204" pitchFamily="34" charset="0"/>
                <a:ea typeface="微软雅黑" panose="020B0503020204020204" charset="-122"/>
                <a:sym typeface="Arial" panose="020B0604020202020204" pitchFamily="34" charset="0"/>
              </a:rPr>
              <a:t>解锁信号</a:t>
            </a:r>
            <a:endParaRPr lang="ja-JP"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67" name="Line 103"/>
          <p:cNvSpPr>
            <a:spLocks noChangeShapeType="1"/>
          </p:cNvSpPr>
          <p:nvPr/>
        </p:nvSpPr>
        <p:spPr bwMode="auto">
          <a:xfrm>
            <a:off x="3454400" y="5011738"/>
            <a:ext cx="2540000" cy="0"/>
          </a:xfrm>
          <a:prstGeom prst="line">
            <a:avLst/>
          </a:prstGeom>
          <a:noFill/>
          <a:ln w="3175">
            <a:solidFill>
              <a:srgbClr val="1262B7"/>
            </a:solidFill>
            <a:round/>
            <a:head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68" name="Line 104"/>
          <p:cNvSpPr>
            <a:spLocks noChangeShapeType="1"/>
          </p:cNvSpPr>
          <p:nvPr/>
        </p:nvSpPr>
        <p:spPr bwMode="auto">
          <a:xfrm>
            <a:off x="5473700" y="4683125"/>
            <a:ext cx="711200" cy="1270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69" name="Line 105"/>
          <p:cNvSpPr>
            <a:spLocks noChangeShapeType="1"/>
          </p:cNvSpPr>
          <p:nvPr/>
        </p:nvSpPr>
        <p:spPr bwMode="auto">
          <a:xfrm>
            <a:off x="5473700" y="4471988"/>
            <a:ext cx="711200" cy="1270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70" name="Text Box 106"/>
          <p:cNvSpPr txBox="1">
            <a:spLocks noChangeArrowheads="1"/>
          </p:cNvSpPr>
          <p:nvPr/>
        </p:nvSpPr>
        <p:spPr bwMode="auto">
          <a:xfrm>
            <a:off x="3292450" y="3815877"/>
            <a:ext cx="1400367" cy="368300"/>
          </a:xfrm>
          <a:prstGeom prst="rect">
            <a:avLst/>
          </a:prstGeom>
          <a:noFill/>
          <a:ln w="9525">
            <a:noFill/>
            <a:miter lim="800000"/>
          </a:ln>
          <a:effectLst/>
        </p:spPr>
        <p:txBody>
          <a:bodyPr wrap="square">
            <a:spAutoFit/>
          </a:bodyPr>
          <a:lstStyle/>
          <a:p>
            <a:pPr>
              <a:spcBef>
                <a:spcPct val="50000"/>
              </a:spcBef>
            </a:pPr>
            <a:r>
              <a:rPr lang="en-US" altLang="ja-JP" dirty="0">
                <a:solidFill>
                  <a:srgbClr val="1262B7"/>
                </a:solidFill>
                <a:latin typeface="Arial" panose="020B0604020202020204" pitchFamily="34" charset="0"/>
                <a:ea typeface="微软雅黑" panose="020B0503020204020204" charset="-122"/>
                <a:sym typeface="Arial" panose="020B0604020202020204" pitchFamily="34" charset="0"/>
              </a:rPr>
              <a:t>②</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急停开关</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71" name="Text Box 107"/>
          <p:cNvSpPr txBox="1">
            <a:spLocks noChangeArrowheads="1"/>
          </p:cNvSpPr>
          <p:nvPr/>
        </p:nvSpPr>
        <p:spPr bwMode="auto">
          <a:xfrm>
            <a:off x="8839200" y="3533775"/>
            <a:ext cx="1727200" cy="336550"/>
          </a:xfrm>
          <a:prstGeom prst="rect">
            <a:avLst/>
          </a:prstGeom>
          <a:noFill/>
          <a:ln w="9525">
            <a:noFill/>
            <a:miter lim="800000"/>
          </a:ln>
        </p:spPr>
        <p:txBody>
          <a:bodyPr>
            <a:spAutoFit/>
          </a:bodyPr>
          <a:lstStyle/>
          <a:p>
            <a:pPr>
              <a:spcBef>
                <a:spcPct val="50000"/>
              </a:spcBef>
            </a:pP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接触器</a:t>
            </a:r>
            <a:endParaRPr lang="ja-JP" altLang="en-US"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4172" name="Oval 108"/>
          <p:cNvSpPr>
            <a:spLocks noChangeArrowheads="1"/>
          </p:cNvSpPr>
          <p:nvPr/>
        </p:nvSpPr>
        <p:spPr bwMode="auto">
          <a:xfrm>
            <a:off x="2001973" y="3574468"/>
            <a:ext cx="838200" cy="838200"/>
          </a:xfrm>
          <a:prstGeom prst="ellipse">
            <a:avLst/>
          </a:prstGeom>
          <a:solidFill>
            <a:srgbClr val="1262B7"/>
          </a:solidFill>
          <a:ln w="9525">
            <a:noFill/>
            <a:miter lim="800000"/>
          </a:ln>
          <a:effectLst/>
        </p:spPr>
        <p:txBody>
          <a:bodyPr wrap="none" anchor="ctr"/>
          <a:lstStyle/>
          <a:p>
            <a:pPr algn="ctr"/>
            <a:r>
              <a:rPr lang="ja-JP" altLang="en-US" sz="140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a:solidFill>
                  <a:schemeClr val="bg1"/>
                </a:solidFill>
                <a:latin typeface="Arial" panose="020B0604020202020204" pitchFamily="34" charset="0"/>
                <a:ea typeface="微软雅黑" panose="020B0503020204020204" charset="-122"/>
                <a:sym typeface="Arial" panose="020B0604020202020204" pitchFamily="34" charset="0"/>
              </a:rPr>
              <a:t>D4</a:t>
            </a:r>
            <a:r>
              <a:rPr lang="en-US" altLang="zh-CN" sz="2000">
                <a:solidFill>
                  <a:schemeClr val="bg1"/>
                </a:solidFill>
                <a:latin typeface="Arial" panose="020B0604020202020204" pitchFamily="34" charset="0"/>
                <a:ea typeface="微软雅黑" panose="020B0503020204020204" charset="-122"/>
                <a:sym typeface="Arial" panose="020B0604020202020204" pitchFamily="34" charset="0"/>
              </a:rPr>
              <a:t>N</a:t>
            </a:r>
            <a:r>
              <a:rPr lang="en-US" altLang="ja-JP" sz="2000">
                <a:solidFill>
                  <a:schemeClr val="bg1"/>
                </a:solidFill>
                <a:latin typeface="Arial" panose="020B0604020202020204" pitchFamily="34" charset="0"/>
                <a:ea typeface="微软雅黑" panose="020B0503020204020204" charset="-122"/>
                <a:sym typeface="Arial" panose="020B0604020202020204" pitchFamily="34" charset="0"/>
              </a:rPr>
              <a:t>L</a:t>
            </a:r>
            <a:endParaRPr lang="en-US" altLang="ja-JP"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4173" name="Oval 109"/>
          <p:cNvSpPr>
            <a:spLocks noChangeArrowheads="1"/>
          </p:cNvSpPr>
          <p:nvPr/>
        </p:nvSpPr>
        <p:spPr bwMode="auto">
          <a:xfrm>
            <a:off x="4669188" y="3063876"/>
            <a:ext cx="838200" cy="838200"/>
          </a:xfrm>
          <a:prstGeom prst="ellipse">
            <a:avLst/>
          </a:prstGeom>
          <a:solidFill>
            <a:srgbClr val="1262B7"/>
          </a:solidFill>
          <a:ln w="9525">
            <a:noFill/>
            <a:miter lim="800000"/>
          </a:ln>
          <a:effectLst/>
        </p:spPr>
        <p:txBody>
          <a:bodyPr wrap="none" anchor="ctr"/>
          <a:lstStyle/>
          <a:p>
            <a:pPr algn="ctr"/>
            <a:r>
              <a:rPr lang="ja-JP" altLang="en-US" sz="140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a:solidFill>
                  <a:schemeClr val="bg1"/>
                </a:solidFill>
                <a:latin typeface="Arial" panose="020B0604020202020204" pitchFamily="34" charset="0"/>
                <a:ea typeface="微软雅黑" panose="020B0503020204020204" charset="-122"/>
                <a:sym typeface="Arial" panose="020B0604020202020204" pitchFamily="34" charset="0"/>
              </a:rPr>
              <a:t>A22E</a:t>
            </a:r>
            <a:endParaRPr lang="en-US" altLang="ja-JP"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12" name="Text Box 37"/>
          <p:cNvSpPr txBox="1">
            <a:spLocks noChangeArrowheads="1"/>
          </p:cNvSpPr>
          <p:nvPr/>
        </p:nvSpPr>
        <p:spPr bwMode="auto">
          <a:xfrm>
            <a:off x="3959007" y="270108"/>
            <a:ext cx="4208463" cy="584775"/>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l">
              <a:spcBef>
                <a:spcPct val="50000"/>
              </a:spcBef>
            </a:pPr>
            <a:r>
              <a:rPr lang="en-US" altLang="ja-JP" sz="3200" b="1" dirty="0">
                <a:solidFill>
                  <a:srgbClr val="1262B7"/>
                </a:solidFill>
                <a:latin typeface="Arial" panose="020B0604020202020204" pitchFamily="34" charset="0"/>
                <a:ea typeface="微软雅黑" panose="020B0503020204020204" charset="-122"/>
                <a:sym typeface="Arial" panose="020B0604020202020204" pitchFamily="34" charset="0"/>
              </a:rPr>
              <a:t>3</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级安全回路（参考）</a:t>
            </a:r>
            <a:endPar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D4B_KAI"/>
          <p:cNvPicPr>
            <a:picLocks noChangeAspect="1" noChangeArrowheads="1"/>
          </p:cNvPicPr>
          <p:nvPr/>
        </p:nvPicPr>
        <p:blipFill>
          <a:blip r:embed="rId1" cstate="print"/>
          <a:srcRect/>
          <a:stretch>
            <a:fillRect/>
          </a:stretch>
        </p:blipFill>
        <p:spPr bwMode="auto">
          <a:xfrm>
            <a:off x="3759200" y="3222625"/>
            <a:ext cx="566738" cy="681038"/>
          </a:xfrm>
          <a:prstGeom prst="rect">
            <a:avLst/>
          </a:prstGeom>
          <a:noFill/>
        </p:spPr>
      </p:pic>
      <p:grpSp>
        <p:nvGrpSpPr>
          <p:cNvPr id="2" name="Group 3"/>
          <p:cNvGrpSpPr/>
          <p:nvPr/>
        </p:nvGrpSpPr>
        <p:grpSpPr bwMode="auto">
          <a:xfrm>
            <a:off x="6024562" y="928671"/>
            <a:ext cx="4368800" cy="2532063"/>
            <a:chOff x="2160" y="672"/>
            <a:chExt cx="2064" cy="2303"/>
          </a:xfrm>
        </p:grpSpPr>
        <p:sp>
          <p:nvSpPr>
            <p:cNvPr id="345092" name="Rectangle 4"/>
            <p:cNvSpPr>
              <a:spLocks noChangeArrowheads="1"/>
            </p:cNvSpPr>
            <p:nvPr/>
          </p:nvSpPr>
          <p:spPr bwMode="auto">
            <a:xfrm>
              <a:off x="2160" y="767"/>
              <a:ext cx="2064" cy="2208"/>
            </a:xfrm>
            <a:prstGeom prst="rect">
              <a:avLst/>
            </a:prstGeom>
            <a:solidFill>
              <a:schemeClr val="bg1"/>
            </a:solidFill>
            <a:ln w="9525">
              <a:solidFill>
                <a:schemeClr val="tx1"/>
              </a:solidFill>
              <a:miter lim="800000"/>
            </a:ln>
            <a:effectLst/>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093" name="Line 5"/>
            <p:cNvSpPr>
              <a:spLocks noChangeShapeType="1"/>
            </p:cNvSpPr>
            <p:nvPr/>
          </p:nvSpPr>
          <p:spPr bwMode="auto">
            <a:xfrm>
              <a:off x="2256" y="1968"/>
              <a:ext cx="144" cy="0"/>
            </a:xfrm>
            <a:prstGeom prst="line">
              <a:avLst/>
            </a:prstGeom>
            <a:noFill/>
            <a:ln w="38100">
              <a:solidFill>
                <a:srgbClr val="FF0000"/>
              </a:solidFill>
              <a:round/>
              <a:headEnd type="oval"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094" name="Line 6"/>
            <p:cNvSpPr>
              <a:spLocks noChangeShapeType="1"/>
            </p:cNvSpPr>
            <p:nvPr/>
          </p:nvSpPr>
          <p:spPr bwMode="auto">
            <a:xfrm flipH="1">
              <a:off x="2400" y="1968"/>
              <a:ext cx="0" cy="336"/>
            </a:xfrm>
            <a:prstGeom prst="line">
              <a:avLst/>
            </a:prstGeom>
            <a:noFill/>
            <a:ln w="38100">
              <a:solidFill>
                <a:srgbClr val="FF0000"/>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095" name="Line 7"/>
            <p:cNvSpPr>
              <a:spLocks noChangeShapeType="1"/>
            </p:cNvSpPr>
            <p:nvPr/>
          </p:nvSpPr>
          <p:spPr bwMode="auto">
            <a:xfrm>
              <a:off x="2400" y="1584"/>
              <a:ext cx="673" cy="0"/>
            </a:xfrm>
            <a:prstGeom prst="line">
              <a:avLst/>
            </a:prstGeom>
            <a:noFill/>
            <a:ln w="9525">
              <a:solidFill>
                <a:schemeClr val="tx1"/>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096" name="Line 8"/>
            <p:cNvSpPr>
              <a:spLocks noChangeShapeType="1"/>
            </p:cNvSpPr>
            <p:nvPr/>
          </p:nvSpPr>
          <p:spPr bwMode="auto">
            <a:xfrm>
              <a:off x="2400" y="2304"/>
              <a:ext cx="240" cy="0"/>
            </a:xfrm>
            <a:prstGeom prst="line">
              <a:avLst/>
            </a:prstGeom>
            <a:noFill/>
            <a:ln w="38100">
              <a:solidFill>
                <a:srgbClr val="FF0000"/>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097" name="Line 9"/>
            <p:cNvSpPr>
              <a:spLocks noChangeShapeType="1"/>
            </p:cNvSpPr>
            <p:nvPr/>
          </p:nvSpPr>
          <p:spPr bwMode="auto">
            <a:xfrm>
              <a:off x="2833" y="1877"/>
              <a:ext cx="0" cy="288"/>
            </a:xfrm>
            <a:prstGeom prst="line">
              <a:avLst/>
            </a:prstGeom>
            <a:noFill/>
            <a:ln w="9525">
              <a:solidFill>
                <a:schemeClr val="tx1"/>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098" name="Line 10"/>
            <p:cNvSpPr>
              <a:spLocks noChangeShapeType="1"/>
            </p:cNvSpPr>
            <p:nvPr/>
          </p:nvSpPr>
          <p:spPr bwMode="auto">
            <a:xfrm>
              <a:off x="2640" y="2304"/>
              <a:ext cx="1" cy="293"/>
            </a:xfrm>
            <a:prstGeom prst="line">
              <a:avLst/>
            </a:prstGeom>
            <a:noFill/>
            <a:ln w="38100">
              <a:solidFill>
                <a:srgbClr val="FF0000"/>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099" name="Line 11"/>
            <p:cNvSpPr>
              <a:spLocks noChangeShapeType="1"/>
            </p:cNvSpPr>
            <p:nvPr/>
          </p:nvSpPr>
          <p:spPr bwMode="auto">
            <a:xfrm flipV="1">
              <a:off x="2832" y="1872"/>
              <a:ext cx="241" cy="0"/>
            </a:xfrm>
            <a:prstGeom prst="line">
              <a:avLst/>
            </a:prstGeom>
            <a:noFill/>
            <a:ln w="9525">
              <a:solidFill>
                <a:schemeClr val="tx1"/>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0" name="Line 12"/>
            <p:cNvSpPr>
              <a:spLocks noChangeShapeType="1"/>
            </p:cNvSpPr>
            <p:nvPr/>
          </p:nvSpPr>
          <p:spPr bwMode="auto">
            <a:xfrm flipV="1">
              <a:off x="2832" y="2160"/>
              <a:ext cx="241" cy="0"/>
            </a:xfrm>
            <a:prstGeom prst="line">
              <a:avLst/>
            </a:prstGeom>
            <a:noFill/>
            <a:ln w="9525">
              <a:solidFill>
                <a:schemeClr val="tx1"/>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1" name="Line 13"/>
            <p:cNvSpPr>
              <a:spLocks noChangeShapeType="1"/>
            </p:cNvSpPr>
            <p:nvPr/>
          </p:nvSpPr>
          <p:spPr bwMode="auto">
            <a:xfrm>
              <a:off x="2832" y="2448"/>
              <a:ext cx="241" cy="0"/>
            </a:xfrm>
            <a:prstGeom prst="line">
              <a:avLst/>
            </a:prstGeom>
            <a:noFill/>
            <a:ln w="9525">
              <a:solidFill>
                <a:schemeClr val="tx1"/>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2" name="Line 14"/>
            <p:cNvSpPr>
              <a:spLocks noChangeShapeType="1"/>
            </p:cNvSpPr>
            <p:nvPr/>
          </p:nvSpPr>
          <p:spPr bwMode="auto">
            <a:xfrm>
              <a:off x="2832" y="2736"/>
              <a:ext cx="241" cy="0"/>
            </a:xfrm>
            <a:prstGeom prst="line">
              <a:avLst/>
            </a:prstGeom>
            <a:noFill/>
            <a:ln w="38100">
              <a:solidFill>
                <a:srgbClr val="FF0000"/>
              </a:solidFill>
              <a:round/>
              <a:tailEnd type="stealth" w="lg" len="lg"/>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3" name="Line 15"/>
            <p:cNvSpPr>
              <a:spLocks noChangeShapeType="1"/>
            </p:cNvSpPr>
            <p:nvPr/>
          </p:nvSpPr>
          <p:spPr bwMode="auto">
            <a:xfrm>
              <a:off x="2832" y="2592"/>
              <a:ext cx="1" cy="149"/>
            </a:xfrm>
            <a:prstGeom prst="line">
              <a:avLst/>
            </a:prstGeom>
            <a:noFill/>
            <a:ln w="38100">
              <a:solidFill>
                <a:srgbClr val="FF0000"/>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4" name="Line 16"/>
            <p:cNvSpPr>
              <a:spLocks noChangeShapeType="1"/>
            </p:cNvSpPr>
            <p:nvPr/>
          </p:nvSpPr>
          <p:spPr bwMode="auto">
            <a:xfrm flipH="1" flipV="1">
              <a:off x="2640" y="2016"/>
              <a:ext cx="193" cy="0"/>
            </a:xfrm>
            <a:prstGeom prst="line">
              <a:avLst/>
            </a:prstGeom>
            <a:noFill/>
            <a:ln w="9525">
              <a:solidFill>
                <a:schemeClr val="tx1"/>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5" name="Line 17"/>
            <p:cNvSpPr>
              <a:spLocks noChangeShapeType="1"/>
            </p:cNvSpPr>
            <p:nvPr/>
          </p:nvSpPr>
          <p:spPr bwMode="auto">
            <a:xfrm flipH="1" flipV="1">
              <a:off x="2640" y="2592"/>
              <a:ext cx="193" cy="0"/>
            </a:xfrm>
            <a:prstGeom prst="line">
              <a:avLst/>
            </a:prstGeom>
            <a:noFill/>
            <a:ln w="38100">
              <a:solidFill>
                <a:srgbClr val="FF0000"/>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6" name="Rectangle 18"/>
            <p:cNvSpPr>
              <a:spLocks noChangeArrowheads="1"/>
            </p:cNvSpPr>
            <p:nvPr/>
          </p:nvSpPr>
          <p:spPr bwMode="auto">
            <a:xfrm>
              <a:off x="2160" y="672"/>
              <a:ext cx="1296" cy="192"/>
            </a:xfrm>
            <a:prstGeom prst="rect">
              <a:avLst/>
            </a:prstGeom>
            <a:solidFill>
              <a:schemeClr val="bg1"/>
            </a:solidFill>
            <a:ln w="9525">
              <a:solidFill>
                <a:schemeClr val="tx1"/>
              </a:solidFill>
              <a:miter lim="800000"/>
            </a:ln>
            <a:effectLst>
              <a:outerShdw dist="35921" dir="2700000" algn="ctr" rotWithShape="0">
                <a:schemeClr val="bg2"/>
              </a:outerShdw>
            </a:effectLst>
          </p:spPr>
          <p:txBody>
            <a:bodyPr wrap="none" anchor="ctr"/>
            <a:lstStyle/>
            <a:p>
              <a:r>
                <a:rPr lang="zh-CN" altLang="en-US" sz="1400" b="1">
                  <a:solidFill>
                    <a:srgbClr val="1262B7"/>
                  </a:solidFill>
                  <a:latin typeface="Arial" panose="020B0604020202020204" pitchFamily="34" charset="0"/>
                  <a:ea typeface="微软雅黑" panose="020B0503020204020204" charset="-122"/>
                  <a:sym typeface="Arial" panose="020B0604020202020204" pitchFamily="34" charset="0"/>
                </a:rPr>
                <a:t>安全等级评价表</a:t>
              </a:r>
              <a:endParaRPr lang="zh-CN" altLang="en-US" sz="1400" b="1">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7" name="Text Box 19"/>
            <p:cNvSpPr txBox="1">
              <a:spLocks noChangeArrowheads="1"/>
            </p:cNvSpPr>
            <p:nvPr/>
          </p:nvSpPr>
          <p:spPr bwMode="auto">
            <a:xfrm>
              <a:off x="2208" y="912"/>
              <a:ext cx="864" cy="684"/>
            </a:xfrm>
            <a:prstGeom prst="rect">
              <a:avLst/>
            </a:prstGeom>
            <a:noFill/>
            <a:ln w="9525">
              <a:noFill/>
              <a:miter lim="800000"/>
            </a:ln>
            <a:effectLst/>
          </p:spPr>
          <p:txBody>
            <a:bodyPr>
              <a:spAutoFit/>
            </a:bodyPr>
            <a:lstStyle/>
            <a:p>
              <a:pPr algn="l">
                <a:lnSpc>
                  <a:spcPct val="60000"/>
                </a:lnSpc>
                <a:spcBef>
                  <a:spcPct val="50000"/>
                </a:spcBef>
              </a:pPr>
              <a:r>
                <a:rPr lang="en-US" altLang="ja-JP" sz="1200" dirty="0">
                  <a:solidFill>
                    <a:srgbClr val="1262B7"/>
                  </a:solidFill>
                  <a:latin typeface="Arial" panose="020B0604020202020204" pitchFamily="34" charset="0"/>
                  <a:ea typeface="微软雅黑" panose="020B0503020204020204" charset="-122"/>
                  <a:sym typeface="Arial" panose="020B0604020202020204" pitchFamily="34" charset="0"/>
                </a:rPr>
                <a:t>●</a:t>
              </a:r>
              <a:r>
                <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rPr>
                <a:t>通常</a:t>
              </a:r>
              <a:r>
                <a:rPr lang="zh-CN" altLang="en-US" sz="1000" dirty="0">
                  <a:solidFill>
                    <a:srgbClr val="1262B7"/>
                  </a:solidFill>
                  <a:latin typeface="Arial" panose="020B0604020202020204" pitchFamily="34" charset="0"/>
                  <a:ea typeface="微软雅黑" panose="020B0503020204020204" charset="-122"/>
                  <a:sym typeface="Arial" panose="020B0604020202020204" pitchFamily="34" charset="0"/>
                </a:rPr>
                <a:t>选择</a:t>
              </a:r>
              <a:endPar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9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900" dirty="0">
                  <a:solidFill>
                    <a:srgbClr val="1262B7"/>
                  </a:solidFill>
                  <a:latin typeface="Arial" panose="020B0604020202020204" pitchFamily="34" charset="0"/>
                  <a:ea typeface="微软雅黑" panose="020B0503020204020204" charset="-122"/>
                  <a:sym typeface="Arial" panose="020B0604020202020204" pitchFamily="34" charset="0"/>
                </a:rPr>
                <a:t>可选择一起使用追加手段</a:t>
              </a:r>
              <a:r>
                <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rPr>
                <a:t>   </a:t>
              </a:r>
              <a:endPar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rPr>
                <a:t>    </a:t>
              </a:r>
              <a:endParaRPr lang="ja-JP" altLang="en-US" sz="1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lnSpc>
                  <a:spcPct val="60000"/>
                </a:lnSpc>
                <a:spcBef>
                  <a:spcPct val="50000"/>
                </a:spcBef>
              </a:pPr>
              <a:r>
                <a:rPr lang="ja-JP" altLang="en-US" sz="12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1200" dirty="0">
                  <a:solidFill>
                    <a:srgbClr val="1262B7"/>
                  </a:solidFill>
                  <a:latin typeface="Arial" panose="020B0604020202020204" pitchFamily="34" charset="0"/>
                  <a:ea typeface="微软雅黑" panose="020B0503020204020204" charset="-122"/>
                  <a:sym typeface="Arial" panose="020B0604020202020204" pitchFamily="34" charset="0"/>
                </a:rPr>
                <a:t>有余地的选择</a:t>
              </a:r>
              <a:endParaRPr lang="ja-JP" altLang="en-US" sz="12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8" name="Text Box 20"/>
            <p:cNvSpPr txBox="1">
              <a:spLocks noChangeArrowheads="1"/>
            </p:cNvSpPr>
            <p:nvPr/>
          </p:nvSpPr>
          <p:spPr bwMode="auto">
            <a:xfrm>
              <a:off x="2352" y="1418"/>
              <a:ext cx="240" cy="239"/>
            </a:xfrm>
            <a:prstGeom prst="rect">
              <a:avLst/>
            </a:prstGeom>
            <a:noFill/>
            <a:ln w="9525">
              <a:no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S1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09" name="Text Box 21"/>
            <p:cNvSpPr txBox="1">
              <a:spLocks noChangeArrowheads="1"/>
            </p:cNvSpPr>
            <p:nvPr/>
          </p:nvSpPr>
          <p:spPr bwMode="auto">
            <a:xfrm>
              <a:off x="2352" y="2283"/>
              <a:ext cx="240" cy="239"/>
            </a:xfrm>
            <a:prstGeom prst="rect">
              <a:avLst/>
            </a:prstGeom>
            <a:noFill/>
            <a:ln w="9525">
              <a:no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S2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10" name="Text Box 22"/>
            <p:cNvSpPr txBox="1">
              <a:spLocks noChangeArrowheads="1"/>
            </p:cNvSpPr>
            <p:nvPr/>
          </p:nvSpPr>
          <p:spPr bwMode="auto">
            <a:xfrm>
              <a:off x="2544" y="1872"/>
              <a:ext cx="240" cy="241"/>
            </a:xfrm>
            <a:prstGeom prst="rect">
              <a:avLst/>
            </a:prstGeom>
            <a:noFill/>
            <a:ln w="9525">
              <a:no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F1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11" name="Text Box 23"/>
            <p:cNvSpPr txBox="1">
              <a:spLocks noChangeArrowheads="1"/>
            </p:cNvSpPr>
            <p:nvPr/>
          </p:nvSpPr>
          <p:spPr bwMode="auto">
            <a:xfrm>
              <a:off x="2544" y="2592"/>
              <a:ext cx="240" cy="239"/>
            </a:xfrm>
            <a:prstGeom prst="rect">
              <a:avLst/>
            </a:prstGeom>
            <a:noFill/>
            <a:ln w="9525">
              <a:no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F2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12" name="Text Box 24"/>
            <p:cNvSpPr txBox="1">
              <a:spLocks noChangeArrowheads="1"/>
            </p:cNvSpPr>
            <p:nvPr/>
          </p:nvSpPr>
          <p:spPr bwMode="auto">
            <a:xfrm>
              <a:off x="2688" y="1727"/>
              <a:ext cx="288" cy="239"/>
            </a:xfrm>
            <a:prstGeom prst="rect">
              <a:avLst/>
            </a:prstGeom>
            <a:noFill/>
            <a:ln w="9525">
              <a:no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13" name="Text Box 25"/>
            <p:cNvSpPr txBox="1">
              <a:spLocks noChangeArrowheads="1"/>
            </p:cNvSpPr>
            <p:nvPr/>
          </p:nvSpPr>
          <p:spPr bwMode="auto">
            <a:xfrm>
              <a:off x="2688" y="2161"/>
              <a:ext cx="288" cy="241"/>
            </a:xfrm>
            <a:prstGeom prst="rect">
              <a:avLst/>
            </a:prstGeom>
            <a:noFill/>
            <a:ln w="9525">
              <a:no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14" name="Text Box 26"/>
            <p:cNvSpPr txBox="1">
              <a:spLocks noChangeArrowheads="1"/>
            </p:cNvSpPr>
            <p:nvPr/>
          </p:nvSpPr>
          <p:spPr bwMode="auto">
            <a:xfrm>
              <a:off x="2688" y="2304"/>
              <a:ext cx="288" cy="241"/>
            </a:xfrm>
            <a:prstGeom prst="rect">
              <a:avLst/>
            </a:prstGeom>
            <a:noFill/>
            <a:ln w="9525">
              <a:no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P1</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15" name="Text Box 27"/>
            <p:cNvSpPr txBox="1">
              <a:spLocks noChangeArrowheads="1"/>
            </p:cNvSpPr>
            <p:nvPr/>
          </p:nvSpPr>
          <p:spPr bwMode="auto">
            <a:xfrm>
              <a:off x="2688" y="2735"/>
              <a:ext cx="288" cy="239"/>
            </a:xfrm>
            <a:prstGeom prst="rect">
              <a:avLst/>
            </a:prstGeom>
            <a:noFill/>
            <a:ln w="9525">
              <a:noFill/>
              <a:miter lim="800000"/>
            </a:ln>
            <a:effectLst/>
          </p:spPr>
          <p:txBody>
            <a:bodyPr>
              <a:spAutoFit/>
            </a:bodyPr>
            <a:lstStyle/>
            <a:p>
              <a:pPr>
                <a:lnSpc>
                  <a:spcPct val="80000"/>
                </a:lnSpc>
                <a:spcBef>
                  <a:spcPct val="50000"/>
                </a:spcBef>
              </a:pPr>
              <a:r>
                <a:rPr lang="en-US" altLang="ja-JP" sz="1400">
                  <a:solidFill>
                    <a:srgbClr val="1262B7"/>
                  </a:solidFill>
                  <a:latin typeface="Arial" panose="020B0604020202020204" pitchFamily="34" charset="0"/>
                  <a:ea typeface="微软雅黑" panose="020B0503020204020204" charset="-122"/>
                  <a:sym typeface="Arial" panose="020B0604020202020204" pitchFamily="34" charset="0"/>
                </a:rPr>
                <a:t>P2</a:t>
              </a:r>
              <a:endParaRPr lang="en-US" altLang="ja-JP"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16" name="Line 28"/>
            <p:cNvSpPr>
              <a:spLocks noChangeShapeType="1"/>
            </p:cNvSpPr>
            <p:nvPr/>
          </p:nvSpPr>
          <p:spPr bwMode="auto">
            <a:xfrm>
              <a:off x="2832" y="2448"/>
              <a:ext cx="0" cy="144"/>
            </a:xfrm>
            <a:prstGeom prst="line">
              <a:avLst/>
            </a:prstGeom>
            <a:noFill/>
            <a:ln w="9525">
              <a:solidFill>
                <a:schemeClr val="tx1"/>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17" name="Line 29"/>
            <p:cNvSpPr>
              <a:spLocks noChangeShapeType="1"/>
            </p:cNvSpPr>
            <p:nvPr/>
          </p:nvSpPr>
          <p:spPr bwMode="auto">
            <a:xfrm>
              <a:off x="2640" y="2016"/>
              <a:ext cx="0" cy="288"/>
            </a:xfrm>
            <a:prstGeom prst="line">
              <a:avLst/>
            </a:prstGeom>
            <a:noFill/>
            <a:ln w="9525">
              <a:solidFill>
                <a:schemeClr val="tx1"/>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18" name="Line 30"/>
            <p:cNvSpPr>
              <a:spLocks noChangeShapeType="1"/>
            </p:cNvSpPr>
            <p:nvPr/>
          </p:nvSpPr>
          <p:spPr bwMode="auto">
            <a:xfrm>
              <a:off x="2400" y="1584"/>
              <a:ext cx="0" cy="384"/>
            </a:xfrm>
            <a:prstGeom prst="line">
              <a:avLst/>
            </a:prstGeom>
            <a:noFill/>
            <a:ln w="9525">
              <a:solidFill>
                <a:schemeClr val="tx1"/>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pic>
        <p:nvPicPr>
          <p:cNvPr id="345119" name="Picture 31" descr="ac_motor_KAI"/>
          <p:cNvPicPr>
            <a:picLocks noChangeAspect="1" noChangeArrowheads="1"/>
          </p:cNvPicPr>
          <p:nvPr/>
        </p:nvPicPr>
        <p:blipFill>
          <a:blip r:embed="rId2" cstate="print"/>
          <a:srcRect/>
          <a:stretch>
            <a:fillRect/>
          </a:stretch>
        </p:blipFill>
        <p:spPr bwMode="auto">
          <a:xfrm>
            <a:off x="9144000" y="5381625"/>
            <a:ext cx="2032000" cy="1055687"/>
          </a:xfrm>
          <a:prstGeom prst="rect">
            <a:avLst/>
          </a:prstGeom>
          <a:noFill/>
        </p:spPr>
      </p:pic>
      <p:sp>
        <p:nvSpPr>
          <p:cNvPr id="345120" name="Text Box 32"/>
          <p:cNvSpPr txBox="1">
            <a:spLocks noChangeArrowheads="1"/>
          </p:cNvSpPr>
          <p:nvPr/>
        </p:nvSpPr>
        <p:spPr bwMode="auto">
          <a:xfrm>
            <a:off x="1625600" y="914401"/>
            <a:ext cx="4267200" cy="1192213"/>
          </a:xfrm>
          <a:prstGeom prst="rect">
            <a:avLst/>
          </a:prstGeom>
          <a:noFill/>
          <a:ln w="9525">
            <a:noFill/>
            <a:miter lim="800000"/>
          </a:ln>
        </p:spPr>
        <p:txBody>
          <a:bodyPr>
            <a:spAutoFit/>
          </a:bodyPr>
          <a:lstStyle/>
          <a:p>
            <a:pPr algn="l">
              <a:spcBef>
                <a:spcPct val="50000"/>
              </a:spcBef>
            </a:pPr>
            <a: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Ｓ：</a:t>
            </a:r>
            <a:r>
              <a:rPr lang="zh-CN"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t>受伤程度</a:t>
            </a:r>
            <a:br>
              <a:rPr lang="ja-JP" altLang="en-US" sz="1600" u="sng"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S1:</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轻伤</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打、擦伤等</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b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S2:</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重伤</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手脚切断</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、死亡</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等</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spcBef>
                <a:spcPct val="50000"/>
              </a:spcBef>
            </a:pPr>
            <a:endPar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21" name="Text Box 33"/>
          <p:cNvSpPr txBox="1">
            <a:spLocks noChangeArrowheads="1"/>
          </p:cNvSpPr>
          <p:nvPr/>
        </p:nvSpPr>
        <p:spPr bwMode="auto">
          <a:xfrm>
            <a:off x="1625601" y="1676400"/>
            <a:ext cx="4208463" cy="825500"/>
          </a:xfrm>
          <a:prstGeom prst="rect">
            <a:avLst/>
          </a:prstGeom>
          <a:noFill/>
          <a:ln w="9525">
            <a:noFill/>
            <a:miter lim="800000"/>
          </a:ln>
        </p:spPr>
        <p:txBody>
          <a:bodyPr>
            <a:spAutoFit/>
          </a:bodyPr>
          <a:lstStyle/>
          <a:p>
            <a:pPr algn="l">
              <a:spcBef>
                <a:spcPct val="50000"/>
              </a:spcBef>
            </a:pPr>
            <a:r>
              <a:rPr lang="en-US" altLang="ja-JP" sz="1600" u="sng">
                <a:solidFill>
                  <a:srgbClr val="1262B7"/>
                </a:solidFill>
                <a:latin typeface="Arial" panose="020B0604020202020204" pitchFamily="34" charset="0"/>
                <a:ea typeface="微软雅黑" panose="020B0503020204020204" charset="-122"/>
                <a:sym typeface="Arial" panose="020B0604020202020204" pitchFamily="34" charset="0"/>
              </a:rPr>
              <a:t>F</a:t>
            </a:r>
            <a:r>
              <a:rPr lang="ja-JP" altLang="en-US" sz="1600" u="sng">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u="sng">
                <a:solidFill>
                  <a:srgbClr val="1262B7"/>
                </a:solidFill>
                <a:latin typeface="Arial" panose="020B0604020202020204" pitchFamily="34" charset="0"/>
                <a:ea typeface="微软雅黑" panose="020B0503020204020204" charset="-122"/>
                <a:sym typeface="Arial" panose="020B0604020202020204" pitchFamily="34" charset="0"/>
              </a:rPr>
              <a:t>危险情况</a:t>
            </a:r>
            <a:b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F1:</a:t>
            </a: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偶尔发生或者短时间</a:t>
            </a:r>
            <a:b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F2:</a:t>
            </a: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频繁发生或者长时间</a:t>
            </a:r>
            <a:endParaRPr lang="ja-JP" altLang="en-US"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22" name="Text Box 34"/>
          <p:cNvSpPr txBox="1">
            <a:spLocks noChangeArrowheads="1"/>
          </p:cNvSpPr>
          <p:nvPr/>
        </p:nvSpPr>
        <p:spPr bwMode="auto">
          <a:xfrm>
            <a:off x="1625601" y="2427288"/>
            <a:ext cx="4208463" cy="825500"/>
          </a:xfrm>
          <a:prstGeom prst="rect">
            <a:avLst/>
          </a:prstGeom>
          <a:noFill/>
          <a:ln w="9525">
            <a:noFill/>
            <a:miter lim="800000"/>
          </a:ln>
        </p:spPr>
        <p:txBody>
          <a:bodyPr>
            <a:spAutoFit/>
          </a:bodyPr>
          <a:lstStyle/>
          <a:p>
            <a:pPr algn="l">
              <a:spcBef>
                <a:spcPct val="50000"/>
              </a:spcBef>
            </a:pPr>
            <a:r>
              <a:rPr lang="en-US" altLang="ja-JP" sz="1600" u="sng">
                <a:solidFill>
                  <a:srgbClr val="1262B7"/>
                </a:solidFill>
                <a:latin typeface="Arial" panose="020B0604020202020204" pitchFamily="34" charset="0"/>
                <a:ea typeface="微软雅黑" panose="020B0503020204020204" charset="-122"/>
                <a:sym typeface="Arial" panose="020B0604020202020204" pitchFamily="34" charset="0"/>
              </a:rPr>
              <a:t>P</a:t>
            </a:r>
            <a:r>
              <a:rPr lang="ja-JP" altLang="en-US" sz="1600" u="sng">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u="sng">
                <a:solidFill>
                  <a:srgbClr val="1262B7"/>
                </a:solidFill>
                <a:latin typeface="Arial" panose="020B0604020202020204" pitchFamily="34" charset="0"/>
                <a:ea typeface="微软雅黑" panose="020B0503020204020204" charset="-122"/>
                <a:sym typeface="Arial" panose="020B0604020202020204" pitchFamily="34" charset="0"/>
              </a:rPr>
              <a:t>避免危险的情况</a:t>
            </a:r>
            <a:b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P1:</a:t>
            </a: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可能</a:t>
            </a:r>
            <a:b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b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P2:</a:t>
            </a: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不能避免</a:t>
            </a:r>
            <a:endParaRPr lang="ja-JP" altLang="en-US"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23" name="Text Box 35"/>
          <p:cNvSpPr txBox="1">
            <a:spLocks noChangeArrowheads="1"/>
          </p:cNvSpPr>
          <p:nvPr/>
        </p:nvSpPr>
        <p:spPr bwMode="auto">
          <a:xfrm>
            <a:off x="6415787" y="6037440"/>
            <a:ext cx="3454400" cy="270459"/>
          </a:xfrm>
          <a:prstGeom prst="rect">
            <a:avLst/>
          </a:prstGeom>
          <a:noFill/>
          <a:ln w="9525">
            <a:noFill/>
            <a:miter lim="800000"/>
          </a:ln>
        </p:spPr>
        <p:txBody>
          <a:bodyPr>
            <a:spAutoFit/>
          </a:bodyPr>
          <a:lstStyle/>
          <a:p>
            <a:pPr>
              <a:lnSpc>
                <a:spcPct val="70000"/>
              </a:lnSpc>
              <a:spcBef>
                <a:spcPct val="50000"/>
              </a:spcBef>
            </a:pP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④</a:t>
            </a: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安全继电器单元</a:t>
            </a: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zh-CN" sz="1600">
                <a:solidFill>
                  <a:srgbClr val="1262B7"/>
                </a:solidFill>
                <a:latin typeface="Arial" panose="020B0604020202020204" pitchFamily="34" charset="0"/>
                <a:ea typeface="微软雅黑" panose="020B0503020204020204" charset="-122"/>
                <a:sym typeface="Arial" panose="020B0604020202020204" pitchFamily="34" charset="0"/>
              </a:rPr>
              <a:t>2</a:t>
            </a:r>
            <a:endParaRPr lang="en-US" altLang="ja-JP"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45124" name="Picture 36" descr="LC1K_KAI"/>
          <p:cNvPicPr>
            <a:picLocks noChangeAspect="1" noChangeArrowheads="1"/>
          </p:cNvPicPr>
          <p:nvPr/>
        </p:nvPicPr>
        <p:blipFill>
          <a:blip r:embed="rId3" cstate="print"/>
          <a:srcRect/>
          <a:stretch>
            <a:fillRect/>
          </a:stretch>
        </p:blipFill>
        <p:spPr bwMode="auto">
          <a:xfrm>
            <a:off x="9042400" y="4124326"/>
            <a:ext cx="1155700" cy="771525"/>
          </a:xfrm>
          <a:prstGeom prst="rect">
            <a:avLst/>
          </a:prstGeom>
          <a:noFill/>
        </p:spPr>
      </p:pic>
      <p:pic>
        <p:nvPicPr>
          <p:cNvPr id="345125" name="Picture 37" descr="LC1K_KAI"/>
          <p:cNvPicPr>
            <a:picLocks noChangeAspect="1" noChangeArrowheads="1"/>
          </p:cNvPicPr>
          <p:nvPr/>
        </p:nvPicPr>
        <p:blipFill>
          <a:blip r:embed="rId3" cstate="print"/>
          <a:srcRect/>
          <a:stretch>
            <a:fillRect/>
          </a:stretch>
        </p:blipFill>
        <p:spPr bwMode="auto">
          <a:xfrm>
            <a:off x="9144000" y="4862514"/>
            <a:ext cx="1155700" cy="771525"/>
          </a:xfrm>
          <a:prstGeom prst="rect">
            <a:avLst/>
          </a:prstGeom>
          <a:noFill/>
        </p:spPr>
      </p:pic>
      <p:sp>
        <p:nvSpPr>
          <p:cNvPr id="345126" name="Line 38"/>
          <p:cNvSpPr>
            <a:spLocks noChangeShapeType="1"/>
          </p:cNvSpPr>
          <p:nvPr/>
        </p:nvSpPr>
        <p:spPr bwMode="auto">
          <a:xfrm>
            <a:off x="9652000" y="5602288"/>
            <a:ext cx="0" cy="36830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27" name="Text Box 39"/>
          <p:cNvSpPr txBox="1">
            <a:spLocks noChangeArrowheads="1"/>
          </p:cNvSpPr>
          <p:nvPr/>
        </p:nvSpPr>
        <p:spPr bwMode="auto">
          <a:xfrm>
            <a:off x="10415292" y="5464176"/>
            <a:ext cx="1007688" cy="369332"/>
          </a:xfrm>
          <a:prstGeom prst="rect">
            <a:avLst/>
          </a:prstGeom>
          <a:noFill/>
          <a:ln w="9525">
            <a:noFill/>
            <a:miter lim="800000"/>
          </a:ln>
        </p:spPr>
        <p:txBody>
          <a:bodyPr wrap="square">
            <a:spAutoFit/>
          </a:bodyPr>
          <a:lstStyle/>
          <a:p>
            <a:pPr>
              <a:spcBef>
                <a:spcPct val="50000"/>
              </a:spcBef>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马达等</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28" name="Text Box 40"/>
          <p:cNvSpPr txBox="1">
            <a:spLocks noChangeArrowheads="1"/>
          </p:cNvSpPr>
          <p:nvPr/>
        </p:nvSpPr>
        <p:spPr bwMode="auto">
          <a:xfrm>
            <a:off x="8737600" y="3810000"/>
            <a:ext cx="1625600" cy="336550"/>
          </a:xfrm>
          <a:prstGeom prst="rect">
            <a:avLst/>
          </a:prstGeom>
          <a:noFill/>
          <a:ln w="9525">
            <a:noFill/>
            <a:miter lim="800000"/>
          </a:ln>
        </p:spPr>
        <p:txBody>
          <a:bodyPr>
            <a:spAutoFit/>
          </a:bodyPr>
          <a:lstStyle/>
          <a:p>
            <a:pPr>
              <a:spcBef>
                <a:spcPct val="50000"/>
              </a:spcBef>
            </a:pP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接触器</a:t>
            </a:r>
            <a:endParaRPr lang="ja-JP" altLang="en-US"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29" name="Text Box 41"/>
          <p:cNvSpPr txBox="1">
            <a:spLocks noChangeArrowheads="1"/>
          </p:cNvSpPr>
          <p:nvPr/>
        </p:nvSpPr>
        <p:spPr bwMode="auto">
          <a:xfrm>
            <a:off x="1992313" y="3789363"/>
            <a:ext cx="1943100" cy="442814"/>
          </a:xfrm>
          <a:prstGeom prst="rect">
            <a:avLst/>
          </a:prstGeom>
          <a:noFill/>
          <a:ln w="9525">
            <a:noFill/>
            <a:miter lim="800000"/>
          </a:ln>
        </p:spPr>
        <p:txBody>
          <a:bodyPr>
            <a:spAutoFit/>
          </a:bodyPr>
          <a:lstStyle/>
          <a:p>
            <a:pPr algn="l">
              <a:lnSpc>
                <a:spcPct val="70000"/>
              </a:lnSpc>
              <a:spcBef>
                <a:spcPct val="50000"/>
              </a:spcBef>
            </a:pP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②</a:t>
            </a: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安全光幕</a:t>
            </a: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a:t>
            </a: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Type4</a:t>
            </a: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30" name="Text Box 42"/>
          <p:cNvSpPr txBox="1">
            <a:spLocks noChangeArrowheads="1"/>
          </p:cNvSpPr>
          <p:nvPr/>
        </p:nvSpPr>
        <p:spPr bwMode="auto">
          <a:xfrm>
            <a:off x="1881158" y="3357562"/>
            <a:ext cx="1911380" cy="338554"/>
          </a:xfrm>
          <a:prstGeom prst="rect">
            <a:avLst/>
          </a:prstGeom>
          <a:noFill/>
          <a:ln w="9525">
            <a:noFill/>
            <a:miter lim="800000"/>
          </a:ln>
        </p:spPr>
        <p:txBody>
          <a:bodyPr wrap="square">
            <a:spAutoFit/>
          </a:bodyPr>
          <a:lstStyle/>
          <a:p>
            <a:pPr algn="l">
              <a:spcBef>
                <a:spcPct val="50000"/>
              </a:spcBef>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①</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安全</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限位开关</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　　</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nvGrpSpPr>
          <p:cNvPr id="3" name="Group 43"/>
          <p:cNvGrpSpPr/>
          <p:nvPr/>
        </p:nvGrpSpPr>
        <p:grpSpPr bwMode="auto">
          <a:xfrm>
            <a:off x="8027988" y="1166814"/>
            <a:ext cx="2336800" cy="1997075"/>
            <a:chOff x="3073" y="1206"/>
            <a:chExt cx="1104" cy="1818"/>
          </a:xfrm>
        </p:grpSpPr>
        <p:sp>
          <p:nvSpPr>
            <p:cNvPr id="345132" name="Rectangle 44"/>
            <p:cNvSpPr>
              <a:spLocks noChangeArrowheads="1"/>
            </p:cNvSpPr>
            <p:nvPr/>
          </p:nvSpPr>
          <p:spPr bwMode="auto">
            <a:xfrm>
              <a:off x="3956" y="2169"/>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33" name="Rectangle 45"/>
            <p:cNvSpPr>
              <a:spLocks noChangeArrowheads="1"/>
            </p:cNvSpPr>
            <p:nvPr/>
          </p:nvSpPr>
          <p:spPr bwMode="auto">
            <a:xfrm>
              <a:off x="3745" y="2169"/>
              <a:ext cx="21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34" name="Rectangle 46"/>
            <p:cNvSpPr>
              <a:spLocks noChangeArrowheads="1"/>
            </p:cNvSpPr>
            <p:nvPr/>
          </p:nvSpPr>
          <p:spPr bwMode="auto">
            <a:xfrm>
              <a:off x="3515" y="2169"/>
              <a:ext cx="230"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35" name="Rectangle 47"/>
            <p:cNvSpPr>
              <a:spLocks noChangeArrowheads="1"/>
            </p:cNvSpPr>
            <p:nvPr/>
          </p:nvSpPr>
          <p:spPr bwMode="auto">
            <a:xfrm>
              <a:off x="3294" y="2169"/>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36" name="Rectangle 48"/>
            <p:cNvSpPr>
              <a:spLocks noChangeArrowheads="1"/>
            </p:cNvSpPr>
            <p:nvPr/>
          </p:nvSpPr>
          <p:spPr bwMode="auto">
            <a:xfrm>
              <a:off x="3073" y="2169"/>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37" name="Rectangle 49"/>
            <p:cNvSpPr>
              <a:spLocks noChangeArrowheads="1"/>
            </p:cNvSpPr>
            <p:nvPr/>
          </p:nvSpPr>
          <p:spPr bwMode="auto">
            <a:xfrm>
              <a:off x="3956" y="1402"/>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４</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38" name="Rectangle 50"/>
            <p:cNvSpPr>
              <a:spLocks noChangeArrowheads="1"/>
            </p:cNvSpPr>
            <p:nvPr/>
          </p:nvSpPr>
          <p:spPr bwMode="auto">
            <a:xfrm>
              <a:off x="3745" y="1402"/>
              <a:ext cx="21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３</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39" name="Rectangle 51"/>
            <p:cNvSpPr>
              <a:spLocks noChangeArrowheads="1"/>
            </p:cNvSpPr>
            <p:nvPr/>
          </p:nvSpPr>
          <p:spPr bwMode="auto">
            <a:xfrm>
              <a:off x="3515" y="1402"/>
              <a:ext cx="230"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２</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0" name="Rectangle 52"/>
            <p:cNvSpPr>
              <a:spLocks noChangeArrowheads="1"/>
            </p:cNvSpPr>
            <p:nvPr/>
          </p:nvSpPr>
          <p:spPr bwMode="auto">
            <a:xfrm>
              <a:off x="3294" y="1402"/>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１</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1" name="Rectangle 53"/>
            <p:cNvSpPr>
              <a:spLocks noChangeArrowheads="1"/>
            </p:cNvSpPr>
            <p:nvPr/>
          </p:nvSpPr>
          <p:spPr bwMode="auto">
            <a:xfrm>
              <a:off x="3073" y="1402"/>
              <a:ext cx="221" cy="196"/>
            </a:xfrm>
            <a:prstGeom prst="rect">
              <a:avLst/>
            </a:prstGeom>
            <a:noFill/>
            <a:ln w="9525">
              <a:solidFill>
                <a:srgbClr val="1262B7"/>
              </a:solidFill>
              <a:miter lim="800000"/>
            </a:ln>
            <a:effectLst/>
          </p:spPr>
          <p:txBody>
            <a:bodyPr/>
            <a:lstStyle/>
            <a:p>
              <a:pPr defTabSz="957580">
                <a:spcBef>
                  <a:spcPct val="20000"/>
                </a:spcBef>
                <a:buClr>
                  <a:schemeClr val="folHlink"/>
                </a:buClr>
                <a:buSzPct val="60000"/>
              </a:pPr>
              <a:r>
                <a:rPr lang="ja-JP" altLang="en-US" sz="1400">
                  <a:solidFill>
                    <a:srgbClr val="1262B7"/>
                  </a:solidFill>
                  <a:latin typeface="Arial" panose="020B0604020202020204" pitchFamily="34" charset="0"/>
                  <a:ea typeface="微软雅黑" panose="020B0503020204020204" charset="-122"/>
                  <a:sym typeface="Arial" panose="020B0604020202020204" pitchFamily="34" charset="0"/>
                </a:rPr>
                <a:t>Ｂ</a:t>
              </a:r>
              <a:endParaRPr lang="ja-JP"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2" name="Rectangle 54"/>
            <p:cNvSpPr>
              <a:spLocks noChangeArrowheads="1"/>
            </p:cNvSpPr>
            <p:nvPr/>
          </p:nvSpPr>
          <p:spPr bwMode="auto">
            <a:xfrm>
              <a:off x="3956" y="1598"/>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3" name="Rectangle 55"/>
            <p:cNvSpPr>
              <a:spLocks noChangeArrowheads="1"/>
            </p:cNvSpPr>
            <p:nvPr/>
          </p:nvSpPr>
          <p:spPr bwMode="auto">
            <a:xfrm>
              <a:off x="3745" y="1598"/>
              <a:ext cx="21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4" name="Rectangle 56"/>
            <p:cNvSpPr>
              <a:spLocks noChangeArrowheads="1"/>
            </p:cNvSpPr>
            <p:nvPr/>
          </p:nvSpPr>
          <p:spPr bwMode="auto">
            <a:xfrm>
              <a:off x="3515" y="1598"/>
              <a:ext cx="230"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5" name="Rectangle 57"/>
            <p:cNvSpPr>
              <a:spLocks noChangeArrowheads="1"/>
            </p:cNvSpPr>
            <p:nvPr/>
          </p:nvSpPr>
          <p:spPr bwMode="auto">
            <a:xfrm>
              <a:off x="3294" y="1598"/>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6" name="Rectangle 58"/>
            <p:cNvSpPr>
              <a:spLocks noChangeArrowheads="1"/>
            </p:cNvSpPr>
            <p:nvPr/>
          </p:nvSpPr>
          <p:spPr bwMode="auto">
            <a:xfrm>
              <a:off x="3073" y="1598"/>
              <a:ext cx="221" cy="28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7" name="Rectangle 59"/>
            <p:cNvSpPr>
              <a:spLocks noChangeArrowheads="1"/>
            </p:cNvSpPr>
            <p:nvPr/>
          </p:nvSpPr>
          <p:spPr bwMode="auto">
            <a:xfrm>
              <a:off x="3956" y="2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8" name="Rectangle 60"/>
            <p:cNvSpPr>
              <a:spLocks noChangeArrowheads="1"/>
            </p:cNvSpPr>
            <p:nvPr/>
          </p:nvSpPr>
          <p:spPr bwMode="auto">
            <a:xfrm>
              <a:off x="3745" y="2739"/>
              <a:ext cx="21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49" name="Rectangle 61"/>
            <p:cNvSpPr>
              <a:spLocks noChangeArrowheads="1"/>
            </p:cNvSpPr>
            <p:nvPr/>
          </p:nvSpPr>
          <p:spPr bwMode="auto">
            <a:xfrm>
              <a:off x="3515" y="2739"/>
              <a:ext cx="230"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0" name="Rectangle 62"/>
            <p:cNvSpPr>
              <a:spLocks noChangeArrowheads="1"/>
            </p:cNvSpPr>
            <p:nvPr/>
          </p:nvSpPr>
          <p:spPr bwMode="auto">
            <a:xfrm>
              <a:off x="3294" y="2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1" name="Rectangle 63"/>
            <p:cNvSpPr>
              <a:spLocks noChangeArrowheads="1"/>
            </p:cNvSpPr>
            <p:nvPr/>
          </p:nvSpPr>
          <p:spPr bwMode="auto">
            <a:xfrm>
              <a:off x="3073" y="2739"/>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2" name="Rectangle 64"/>
            <p:cNvSpPr>
              <a:spLocks noChangeArrowheads="1"/>
            </p:cNvSpPr>
            <p:nvPr/>
          </p:nvSpPr>
          <p:spPr bwMode="auto">
            <a:xfrm>
              <a:off x="3956" y="2455"/>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3" name="Rectangle 65"/>
            <p:cNvSpPr>
              <a:spLocks noChangeArrowheads="1"/>
            </p:cNvSpPr>
            <p:nvPr/>
          </p:nvSpPr>
          <p:spPr bwMode="auto">
            <a:xfrm>
              <a:off x="3745" y="2455"/>
              <a:ext cx="21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4" name="Rectangle 66"/>
            <p:cNvSpPr>
              <a:spLocks noChangeArrowheads="1"/>
            </p:cNvSpPr>
            <p:nvPr/>
          </p:nvSpPr>
          <p:spPr bwMode="auto">
            <a:xfrm>
              <a:off x="3515" y="2455"/>
              <a:ext cx="230"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5" name="Rectangle 67"/>
            <p:cNvSpPr>
              <a:spLocks noChangeArrowheads="1"/>
            </p:cNvSpPr>
            <p:nvPr/>
          </p:nvSpPr>
          <p:spPr bwMode="auto">
            <a:xfrm>
              <a:off x="3294" y="2455"/>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6" name="Rectangle 68"/>
            <p:cNvSpPr>
              <a:spLocks noChangeArrowheads="1"/>
            </p:cNvSpPr>
            <p:nvPr/>
          </p:nvSpPr>
          <p:spPr bwMode="auto">
            <a:xfrm>
              <a:off x="3073" y="2455"/>
              <a:ext cx="221" cy="284"/>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endParaRPr lang="zh-CN"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7" name="Rectangle 69"/>
            <p:cNvSpPr>
              <a:spLocks noChangeArrowheads="1"/>
            </p:cNvSpPr>
            <p:nvPr/>
          </p:nvSpPr>
          <p:spPr bwMode="auto">
            <a:xfrm>
              <a:off x="3956" y="188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8" name="Rectangle 70"/>
            <p:cNvSpPr>
              <a:spLocks noChangeArrowheads="1"/>
            </p:cNvSpPr>
            <p:nvPr/>
          </p:nvSpPr>
          <p:spPr bwMode="auto">
            <a:xfrm>
              <a:off x="3745" y="1884"/>
              <a:ext cx="21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59" name="Rectangle 71"/>
            <p:cNvSpPr>
              <a:spLocks noChangeArrowheads="1"/>
            </p:cNvSpPr>
            <p:nvPr/>
          </p:nvSpPr>
          <p:spPr bwMode="auto">
            <a:xfrm>
              <a:off x="3515" y="1884"/>
              <a:ext cx="230"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0" name="Rectangle 72"/>
            <p:cNvSpPr>
              <a:spLocks noChangeArrowheads="1"/>
            </p:cNvSpPr>
            <p:nvPr/>
          </p:nvSpPr>
          <p:spPr bwMode="auto">
            <a:xfrm>
              <a:off x="3294" y="188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en-US" altLang="ja-JP"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1" name="Rectangle 73"/>
            <p:cNvSpPr>
              <a:spLocks noChangeArrowheads="1"/>
            </p:cNvSpPr>
            <p:nvPr/>
          </p:nvSpPr>
          <p:spPr bwMode="auto">
            <a:xfrm>
              <a:off x="3073" y="1884"/>
              <a:ext cx="221" cy="285"/>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ja-JP" altLang="en-US" sz="170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17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2" name="Rectangle 74"/>
            <p:cNvSpPr>
              <a:spLocks noChangeArrowheads="1"/>
            </p:cNvSpPr>
            <p:nvPr/>
          </p:nvSpPr>
          <p:spPr bwMode="auto">
            <a:xfrm>
              <a:off x="3073" y="1206"/>
              <a:ext cx="1104" cy="196"/>
            </a:xfrm>
            <a:prstGeom prst="rect">
              <a:avLst/>
            </a:prstGeom>
            <a:noFill/>
            <a:ln w="9525">
              <a:solidFill>
                <a:srgbClr val="1262B7"/>
              </a:solidFill>
              <a:miter lim="800000"/>
            </a:ln>
            <a:effectLst/>
          </p:spPr>
          <p:txBody>
            <a:bodyPr anchor="ctr"/>
            <a:lstStyle/>
            <a:p>
              <a:pPr defTabSz="957580">
                <a:spcBef>
                  <a:spcPct val="20000"/>
                </a:spcBef>
                <a:buClr>
                  <a:schemeClr val="folHlink"/>
                </a:buClr>
                <a:buSzPct val="60000"/>
              </a:pPr>
              <a:r>
                <a:rPr lang="zh-CN" altLang="en-US" sz="1400">
                  <a:solidFill>
                    <a:srgbClr val="1262B7"/>
                  </a:solidFill>
                  <a:latin typeface="Arial" panose="020B0604020202020204" pitchFamily="34" charset="0"/>
                  <a:ea typeface="微软雅黑" panose="020B0503020204020204" charset="-122"/>
                  <a:sym typeface="Arial" panose="020B0604020202020204" pitchFamily="34" charset="0"/>
                </a:rPr>
                <a:t>安全等级</a:t>
              </a:r>
              <a:endParaRPr lang="zh-CN" altLang="en-US" sz="1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3" name="Line 75"/>
            <p:cNvSpPr>
              <a:spLocks noChangeShapeType="1"/>
            </p:cNvSpPr>
            <p:nvPr/>
          </p:nvSpPr>
          <p:spPr bwMode="auto">
            <a:xfrm>
              <a:off x="3073" y="1206"/>
              <a:ext cx="1104" cy="0"/>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4" name="Line 76"/>
            <p:cNvSpPr>
              <a:spLocks noChangeShapeType="1"/>
            </p:cNvSpPr>
            <p:nvPr/>
          </p:nvSpPr>
          <p:spPr bwMode="auto">
            <a:xfrm>
              <a:off x="3073" y="1884"/>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5" name="Line 77"/>
            <p:cNvSpPr>
              <a:spLocks noChangeShapeType="1"/>
            </p:cNvSpPr>
            <p:nvPr/>
          </p:nvSpPr>
          <p:spPr bwMode="auto">
            <a:xfrm>
              <a:off x="3073" y="2169"/>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6" name="Line 78"/>
            <p:cNvSpPr>
              <a:spLocks noChangeShapeType="1"/>
            </p:cNvSpPr>
            <p:nvPr/>
          </p:nvSpPr>
          <p:spPr bwMode="auto">
            <a:xfrm>
              <a:off x="3073" y="2739"/>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7" name="Line 79"/>
            <p:cNvSpPr>
              <a:spLocks noChangeShapeType="1"/>
            </p:cNvSpPr>
            <p:nvPr/>
          </p:nvSpPr>
          <p:spPr bwMode="auto">
            <a:xfrm>
              <a:off x="3073" y="3024"/>
              <a:ext cx="1104" cy="0"/>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8" name="Line 80"/>
            <p:cNvSpPr>
              <a:spLocks noChangeShapeType="1"/>
            </p:cNvSpPr>
            <p:nvPr/>
          </p:nvSpPr>
          <p:spPr bwMode="auto">
            <a:xfrm>
              <a:off x="3073" y="1206"/>
              <a:ext cx="0" cy="1818"/>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69" name="Line 81"/>
            <p:cNvSpPr>
              <a:spLocks noChangeShapeType="1"/>
            </p:cNvSpPr>
            <p:nvPr/>
          </p:nvSpPr>
          <p:spPr bwMode="auto">
            <a:xfrm>
              <a:off x="4177" y="1206"/>
              <a:ext cx="0" cy="1818"/>
            </a:xfrm>
            <a:prstGeom prst="line">
              <a:avLst/>
            </a:prstGeom>
            <a:noFill/>
            <a:ln w="28575" cap="sq">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0" name="Line 82"/>
            <p:cNvSpPr>
              <a:spLocks noChangeShapeType="1"/>
            </p:cNvSpPr>
            <p:nvPr/>
          </p:nvSpPr>
          <p:spPr bwMode="auto">
            <a:xfrm>
              <a:off x="3073" y="1598"/>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1" name="Line 83"/>
            <p:cNvSpPr>
              <a:spLocks noChangeShapeType="1"/>
            </p:cNvSpPr>
            <p:nvPr/>
          </p:nvSpPr>
          <p:spPr bwMode="auto">
            <a:xfrm>
              <a:off x="3073" y="1402"/>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2" name="Line 84"/>
            <p:cNvSpPr>
              <a:spLocks noChangeShapeType="1"/>
            </p:cNvSpPr>
            <p:nvPr/>
          </p:nvSpPr>
          <p:spPr bwMode="auto">
            <a:xfrm>
              <a:off x="3294"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3" name="Line 85"/>
            <p:cNvSpPr>
              <a:spLocks noChangeShapeType="1"/>
            </p:cNvSpPr>
            <p:nvPr/>
          </p:nvSpPr>
          <p:spPr bwMode="auto">
            <a:xfrm>
              <a:off x="3515"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4" name="Line 86"/>
            <p:cNvSpPr>
              <a:spLocks noChangeShapeType="1"/>
            </p:cNvSpPr>
            <p:nvPr/>
          </p:nvSpPr>
          <p:spPr bwMode="auto">
            <a:xfrm>
              <a:off x="3745"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5" name="Line 87"/>
            <p:cNvSpPr>
              <a:spLocks noChangeShapeType="1"/>
            </p:cNvSpPr>
            <p:nvPr/>
          </p:nvSpPr>
          <p:spPr bwMode="auto">
            <a:xfrm>
              <a:off x="3956" y="1402"/>
              <a:ext cx="0" cy="19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6" name="Line 88"/>
            <p:cNvSpPr>
              <a:spLocks noChangeShapeType="1"/>
            </p:cNvSpPr>
            <p:nvPr/>
          </p:nvSpPr>
          <p:spPr bwMode="auto">
            <a:xfrm>
              <a:off x="3073" y="2455"/>
              <a:ext cx="1104" cy="0"/>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7" name="Line 89"/>
            <p:cNvSpPr>
              <a:spLocks noChangeShapeType="1"/>
            </p:cNvSpPr>
            <p:nvPr/>
          </p:nvSpPr>
          <p:spPr bwMode="auto">
            <a:xfrm>
              <a:off x="3956"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8" name="Line 90"/>
            <p:cNvSpPr>
              <a:spLocks noChangeShapeType="1"/>
            </p:cNvSpPr>
            <p:nvPr/>
          </p:nvSpPr>
          <p:spPr bwMode="auto">
            <a:xfrm>
              <a:off x="3745"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79" name="Line 91"/>
            <p:cNvSpPr>
              <a:spLocks noChangeShapeType="1"/>
            </p:cNvSpPr>
            <p:nvPr/>
          </p:nvSpPr>
          <p:spPr bwMode="auto">
            <a:xfrm>
              <a:off x="3515"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80" name="Line 92"/>
            <p:cNvSpPr>
              <a:spLocks noChangeShapeType="1"/>
            </p:cNvSpPr>
            <p:nvPr/>
          </p:nvSpPr>
          <p:spPr bwMode="auto">
            <a:xfrm>
              <a:off x="3294" y="1598"/>
              <a:ext cx="0" cy="1426"/>
            </a:xfrm>
            <a:prstGeom prst="line">
              <a:avLst/>
            </a:prstGeom>
            <a:noFill/>
            <a:ln w="12700">
              <a:solidFill>
                <a:srgbClr val="1262B7"/>
              </a:solidFill>
              <a:round/>
            </a:ln>
            <a:effectLst/>
          </p:spPr>
          <p:txBody>
            <a:bodyP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sp>
        <p:nvSpPr>
          <p:cNvPr id="345181" name="AutoShape 93"/>
          <p:cNvSpPr>
            <a:spLocks noChangeArrowheads="1"/>
          </p:cNvSpPr>
          <p:nvPr/>
        </p:nvSpPr>
        <p:spPr bwMode="auto">
          <a:xfrm>
            <a:off x="1524000" y="4286256"/>
            <a:ext cx="2946400" cy="762000"/>
          </a:xfrm>
          <a:prstGeom prst="wedgeRoundRectCallout">
            <a:avLst>
              <a:gd name="adj1" fmla="val 34481"/>
              <a:gd name="adj2" fmla="val 45625"/>
              <a:gd name="adj3" fmla="val 16667"/>
            </a:avLst>
          </a:prstGeom>
          <a:solidFill>
            <a:schemeClr val="bg1"/>
          </a:solidFill>
          <a:ln w="9525">
            <a:solidFill>
              <a:srgbClr val="1262B7"/>
            </a:solidFill>
            <a:miter lim="800000"/>
          </a:ln>
          <a:effectLst/>
        </p:spPr>
        <p:txBody>
          <a:bodyPr/>
          <a:lstStyle/>
          <a:p>
            <a:pPr>
              <a:lnSpc>
                <a:spcPct val="90000"/>
              </a:lnSpc>
            </a:pP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周期性的故障自检</a:t>
            </a:r>
            <a:endParaRPr lang="zh-CN" altLang="en-US" sz="160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ct val="90000"/>
              </a:lnSpc>
            </a:pP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（周期：応答時間以内）</a:t>
            </a:r>
            <a:endParaRPr lang="ja-JP" altLang="en-US" sz="160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ct val="90000"/>
              </a:lnSpc>
            </a:pP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有効開口角：</a:t>
            </a: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a:t>
            </a: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２．５</a:t>
            </a:r>
            <a:r>
              <a:rPr lang="en-US" altLang="ja-JP" sz="160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345182" name="Object 94"/>
          <p:cNvGraphicFramePr>
            <a:graphicFrameLocks noChangeAspect="1"/>
          </p:cNvGraphicFramePr>
          <p:nvPr/>
        </p:nvGraphicFramePr>
        <p:xfrm>
          <a:off x="2700201" y="5543005"/>
          <a:ext cx="668338" cy="738188"/>
        </p:xfrm>
        <a:graphic>
          <a:graphicData uri="http://schemas.openxmlformats.org/presentationml/2006/ole">
            <mc:AlternateContent xmlns:mc="http://schemas.openxmlformats.org/markup-compatibility/2006">
              <mc:Choice xmlns:v="urn:schemas-microsoft-com:vml" Requires="v">
                <p:oleObj spid="_x0000_s8211" name="Image" r:id="rId4" imgW="2540000" imgH="2806700" progId="">
                  <p:embed/>
                </p:oleObj>
              </mc:Choice>
              <mc:Fallback>
                <p:oleObj name="Image" r:id="rId4" imgW="2540000" imgH="28067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201" y="5543005"/>
                        <a:ext cx="668338" cy="738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5183" name="Text Box 95"/>
          <p:cNvSpPr txBox="1">
            <a:spLocks noChangeArrowheads="1"/>
          </p:cNvSpPr>
          <p:nvPr/>
        </p:nvSpPr>
        <p:spPr bwMode="auto">
          <a:xfrm>
            <a:off x="1524001" y="5262245"/>
            <a:ext cx="3048001" cy="336550"/>
          </a:xfrm>
          <a:prstGeom prst="rect">
            <a:avLst/>
          </a:prstGeom>
          <a:noFill/>
          <a:ln w="9525">
            <a:noFill/>
            <a:miter lim="800000"/>
          </a:ln>
          <a:effectLst/>
        </p:spPr>
        <p:txBody>
          <a:bodyPr>
            <a:spAutoFit/>
          </a:bodyPr>
          <a:lstStyle/>
          <a:p>
            <a:pPr>
              <a:spcBef>
                <a:spcPct val="50000"/>
              </a:spcBef>
            </a:pPr>
            <a:r>
              <a:rPr lang="en-US" altLang="ja-JP" sz="1600" dirty="0">
                <a:solidFill>
                  <a:srgbClr val="1262B7"/>
                </a:solidFill>
                <a:latin typeface="Arial" panose="020B0604020202020204" pitchFamily="34" charset="0"/>
                <a:ea typeface="微软雅黑" panose="020B0503020204020204" charset="-122"/>
                <a:sym typeface="Arial" panose="020B0604020202020204" pitchFamily="34" charset="0"/>
              </a:rPr>
              <a:t>③</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急停开关</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84" name="Text Box 96"/>
          <p:cNvSpPr txBox="1">
            <a:spLocks noChangeArrowheads="1"/>
          </p:cNvSpPr>
          <p:nvPr/>
        </p:nvSpPr>
        <p:spPr bwMode="auto">
          <a:xfrm>
            <a:off x="2946400" y="5802313"/>
            <a:ext cx="1930400" cy="336550"/>
          </a:xfrm>
          <a:prstGeom prst="rect">
            <a:avLst/>
          </a:prstGeom>
          <a:noFill/>
          <a:ln w="9525">
            <a:noFill/>
            <a:miter lim="800000"/>
          </a:ln>
        </p:spPr>
        <p:txBody>
          <a:bodyPr>
            <a:spAutoFit/>
          </a:bodyPr>
          <a:lstStyle/>
          <a:p>
            <a:pPr algn="r">
              <a:spcBef>
                <a:spcPct val="50000"/>
              </a:spcBef>
            </a:pP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输入的</a:t>
            </a: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２重化</a:t>
            </a:r>
            <a:endParaRPr lang="ja-JP" altLang="en-US"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45185" name="Picture 97" descr="G9SA_kai2"/>
          <p:cNvPicPr>
            <a:picLocks noChangeAspect="1" noChangeArrowheads="1"/>
          </p:cNvPicPr>
          <p:nvPr/>
        </p:nvPicPr>
        <p:blipFill>
          <a:blip r:embed="rId6" cstate="print"/>
          <a:srcRect/>
          <a:stretch>
            <a:fillRect/>
          </a:stretch>
        </p:blipFill>
        <p:spPr bwMode="auto">
          <a:xfrm>
            <a:off x="5117025" y="5574506"/>
            <a:ext cx="1347788" cy="792163"/>
          </a:xfrm>
          <a:prstGeom prst="rect">
            <a:avLst/>
          </a:prstGeom>
          <a:noFill/>
        </p:spPr>
      </p:pic>
      <p:pic>
        <p:nvPicPr>
          <p:cNvPr id="345186" name="Picture 98" descr="G9SA_kai2"/>
          <p:cNvPicPr>
            <a:picLocks noChangeAspect="1" noChangeArrowheads="1"/>
          </p:cNvPicPr>
          <p:nvPr/>
        </p:nvPicPr>
        <p:blipFill>
          <a:blip r:embed="rId6" cstate="print"/>
          <a:srcRect/>
          <a:stretch>
            <a:fillRect/>
          </a:stretch>
        </p:blipFill>
        <p:spPr bwMode="auto">
          <a:xfrm>
            <a:off x="5561014" y="4010026"/>
            <a:ext cx="1347787" cy="790575"/>
          </a:xfrm>
          <a:prstGeom prst="rect">
            <a:avLst/>
          </a:prstGeom>
          <a:noFill/>
        </p:spPr>
      </p:pic>
      <p:sp>
        <p:nvSpPr>
          <p:cNvPr id="345187" name="Line 99"/>
          <p:cNvSpPr>
            <a:spLocks noChangeShapeType="1"/>
          </p:cNvSpPr>
          <p:nvPr/>
        </p:nvSpPr>
        <p:spPr bwMode="auto">
          <a:xfrm flipV="1">
            <a:off x="7010400" y="4537075"/>
            <a:ext cx="1930400" cy="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88" name="Line 100"/>
          <p:cNvSpPr>
            <a:spLocks noChangeShapeType="1"/>
          </p:cNvSpPr>
          <p:nvPr/>
        </p:nvSpPr>
        <p:spPr bwMode="auto">
          <a:xfrm flipV="1">
            <a:off x="7010400" y="4695825"/>
            <a:ext cx="1930400" cy="0"/>
          </a:xfrm>
          <a:prstGeom prst="line">
            <a:avLst/>
          </a:prstGeom>
          <a:noFill/>
          <a:ln w="3175">
            <a:solidFill>
              <a:srgbClr val="1262B7"/>
            </a:solidFill>
            <a:round/>
            <a:head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89" name="Text Box 101"/>
          <p:cNvSpPr txBox="1">
            <a:spLocks noChangeArrowheads="1"/>
          </p:cNvSpPr>
          <p:nvPr/>
        </p:nvSpPr>
        <p:spPr bwMode="auto">
          <a:xfrm>
            <a:off x="6705600" y="5464176"/>
            <a:ext cx="2743200" cy="366713"/>
          </a:xfrm>
          <a:prstGeom prst="rect">
            <a:avLst/>
          </a:prstGeom>
          <a:noFill/>
          <a:ln w="9525">
            <a:noFill/>
            <a:miter lim="800000"/>
          </a:ln>
        </p:spPr>
        <p:txBody>
          <a:bodyPr>
            <a:spAutoFit/>
          </a:bodyPr>
          <a:lstStyle/>
          <a:p>
            <a:pPr algn="l">
              <a:spcBef>
                <a:spcPct val="50000"/>
              </a:spcBef>
            </a:pPr>
            <a:r>
              <a:rPr lang="zh-CN" altLang="en-US" u="sng">
                <a:solidFill>
                  <a:srgbClr val="1262B7"/>
                </a:solidFill>
                <a:effectLst>
                  <a:outerShdw blurRad="38100" dist="38100" dir="2700000" algn="tl">
                    <a:srgbClr val="C0C0C0"/>
                  </a:outerShdw>
                </a:effectLst>
                <a:latin typeface="Arial" panose="020B0604020202020204" pitchFamily="34" charset="0"/>
                <a:ea typeface="微软雅黑" panose="020B0503020204020204" charset="-122"/>
                <a:sym typeface="Arial" panose="020B0604020202020204" pitchFamily="34" charset="0"/>
              </a:rPr>
              <a:t>故障检测反馈</a:t>
            </a:r>
            <a:endParaRPr lang="ja-JP" altLang="en-US" u="sng">
              <a:solidFill>
                <a:srgbClr val="1262B7"/>
              </a:solidFill>
              <a:effectLst>
                <a:outerShdw blurRad="38100" dist="38100" dir="2700000" algn="tl">
                  <a:srgbClr val="C0C0C0"/>
                </a:outerShdw>
              </a:effectLst>
              <a:latin typeface="Arial" panose="020B0604020202020204" pitchFamily="34" charset="0"/>
              <a:ea typeface="微软雅黑" panose="020B0503020204020204" charset="-122"/>
              <a:sym typeface="Arial" panose="020B0604020202020204" pitchFamily="34" charset="0"/>
            </a:endParaRPr>
          </a:p>
        </p:txBody>
      </p:sp>
      <p:sp>
        <p:nvSpPr>
          <p:cNvPr id="345190" name="Text Box 102"/>
          <p:cNvSpPr txBox="1">
            <a:spLocks noChangeArrowheads="1"/>
          </p:cNvSpPr>
          <p:nvPr/>
        </p:nvSpPr>
        <p:spPr bwMode="auto">
          <a:xfrm>
            <a:off x="7112000" y="4830763"/>
            <a:ext cx="1930400" cy="336550"/>
          </a:xfrm>
          <a:prstGeom prst="rect">
            <a:avLst/>
          </a:prstGeom>
          <a:noFill/>
          <a:ln w="9525">
            <a:noFill/>
            <a:miter lim="800000"/>
          </a:ln>
        </p:spPr>
        <p:txBody>
          <a:bodyPr>
            <a:spAutoFit/>
          </a:bodyPr>
          <a:lstStyle/>
          <a:p>
            <a:pPr algn="l">
              <a:spcBef>
                <a:spcPct val="50000"/>
              </a:spcBef>
            </a:pP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输出的</a:t>
            </a:r>
            <a:r>
              <a:rPr lang="en-US" altLang="zh-CN" sz="1600">
                <a:solidFill>
                  <a:srgbClr val="1262B7"/>
                </a:solidFill>
                <a:latin typeface="Arial" panose="020B0604020202020204" pitchFamily="34" charset="0"/>
                <a:ea typeface="微软雅黑" panose="020B0503020204020204" charset="-122"/>
                <a:sym typeface="Arial" panose="020B0604020202020204" pitchFamily="34" charset="0"/>
              </a:rPr>
              <a:t>2</a:t>
            </a:r>
            <a:r>
              <a:rPr lang="ja-JP" altLang="en-US" sz="1600">
                <a:solidFill>
                  <a:srgbClr val="1262B7"/>
                </a:solidFill>
                <a:latin typeface="Arial" panose="020B0604020202020204" pitchFamily="34" charset="0"/>
                <a:ea typeface="微软雅黑" panose="020B0503020204020204" charset="-122"/>
                <a:sym typeface="Arial" panose="020B0604020202020204" pitchFamily="34" charset="0"/>
              </a:rPr>
              <a:t>重</a:t>
            </a: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冗余</a:t>
            </a:r>
            <a:endParaRPr lang="ja-JP" altLang="en-US" sz="16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91" name="Line 103"/>
          <p:cNvSpPr>
            <a:spLocks noChangeShapeType="1"/>
          </p:cNvSpPr>
          <p:nvPr/>
        </p:nvSpPr>
        <p:spPr bwMode="auto">
          <a:xfrm flipV="1">
            <a:off x="3759200" y="6234113"/>
            <a:ext cx="1219200" cy="15875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92" name="Line 104"/>
          <p:cNvSpPr>
            <a:spLocks noChangeShapeType="1"/>
          </p:cNvSpPr>
          <p:nvPr/>
        </p:nvSpPr>
        <p:spPr bwMode="auto">
          <a:xfrm flipV="1">
            <a:off x="3657600" y="6076951"/>
            <a:ext cx="1219200" cy="157163"/>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93" name="Line 105"/>
          <p:cNvSpPr>
            <a:spLocks noChangeShapeType="1"/>
          </p:cNvSpPr>
          <p:nvPr/>
        </p:nvSpPr>
        <p:spPr bwMode="auto">
          <a:xfrm flipV="1">
            <a:off x="7010400" y="5222875"/>
            <a:ext cx="1930400" cy="0"/>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94" name="Line 106"/>
          <p:cNvSpPr>
            <a:spLocks noChangeShapeType="1"/>
          </p:cNvSpPr>
          <p:nvPr/>
        </p:nvSpPr>
        <p:spPr bwMode="auto">
          <a:xfrm flipV="1">
            <a:off x="7010400" y="5381625"/>
            <a:ext cx="1930400" cy="0"/>
          </a:xfrm>
          <a:prstGeom prst="line">
            <a:avLst/>
          </a:prstGeom>
          <a:noFill/>
          <a:ln w="3175">
            <a:solidFill>
              <a:srgbClr val="1262B7"/>
            </a:solidFill>
            <a:round/>
            <a:head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45195" name="Picture 107" descr="D4B_KAI"/>
          <p:cNvPicPr>
            <a:picLocks noChangeAspect="1" noChangeArrowheads="1"/>
          </p:cNvPicPr>
          <p:nvPr/>
        </p:nvPicPr>
        <p:blipFill>
          <a:blip r:embed="rId1" cstate="print"/>
          <a:srcRect/>
          <a:stretch>
            <a:fillRect/>
          </a:stretch>
        </p:blipFill>
        <p:spPr bwMode="auto">
          <a:xfrm>
            <a:off x="5122864" y="3222625"/>
            <a:ext cx="566737" cy="681038"/>
          </a:xfrm>
          <a:prstGeom prst="rect">
            <a:avLst/>
          </a:prstGeom>
          <a:noFill/>
        </p:spPr>
      </p:pic>
      <p:sp>
        <p:nvSpPr>
          <p:cNvPr id="345196" name="Text Box 108"/>
          <p:cNvSpPr txBox="1">
            <a:spLocks noChangeArrowheads="1"/>
          </p:cNvSpPr>
          <p:nvPr/>
        </p:nvSpPr>
        <p:spPr bwMode="auto">
          <a:xfrm>
            <a:off x="4165600" y="3459163"/>
            <a:ext cx="1219200" cy="336550"/>
          </a:xfrm>
          <a:prstGeom prst="rect">
            <a:avLst/>
          </a:prstGeom>
          <a:noFill/>
          <a:ln w="9525">
            <a:noFill/>
            <a:miter lim="800000"/>
          </a:ln>
        </p:spPr>
        <p:txBody>
          <a:bodyPr>
            <a:spAutoFit/>
          </a:bodyPr>
          <a:lstStyle/>
          <a:p>
            <a:pPr>
              <a:spcBef>
                <a:spcPct val="50000"/>
              </a:spcBef>
            </a:pPr>
            <a:r>
              <a:rPr lang="zh-CN" altLang="en-US" sz="1600">
                <a:solidFill>
                  <a:srgbClr val="1262B7"/>
                </a:solidFill>
                <a:latin typeface="Arial" panose="020B0604020202020204" pitchFamily="34" charset="0"/>
                <a:ea typeface="微软雅黑" panose="020B0503020204020204" charset="-122"/>
                <a:sym typeface="Arial" panose="020B0604020202020204" pitchFamily="34" charset="0"/>
              </a:rPr>
              <a:t>多样性</a:t>
            </a:r>
            <a:endParaRPr lang="ja-JP" altLang="en-US" sz="1600" b="1">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97" name="Line 109"/>
          <p:cNvSpPr>
            <a:spLocks noChangeShapeType="1"/>
          </p:cNvSpPr>
          <p:nvPr/>
        </p:nvSpPr>
        <p:spPr bwMode="auto">
          <a:xfrm>
            <a:off x="5080000" y="3798888"/>
            <a:ext cx="508000" cy="315912"/>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98" name="Text Box 110"/>
          <p:cNvSpPr txBox="1">
            <a:spLocks noChangeArrowheads="1"/>
          </p:cNvSpPr>
          <p:nvPr/>
        </p:nvSpPr>
        <p:spPr bwMode="auto">
          <a:xfrm>
            <a:off x="6451599" y="4000501"/>
            <a:ext cx="1930400" cy="336550"/>
          </a:xfrm>
          <a:prstGeom prst="rect">
            <a:avLst/>
          </a:prstGeom>
          <a:noFill/>
          <a:ln w="9525">
            <a:noFill/>
            <a:miter lim="800000"/>
          </a:ln>
        </p:spPr>
        <p:txBody>
          <a:bodyPr>
            <a:spAutoFit/>
          </a:bodyPr>
          <a:lstStyle/>
          <a:p>
            <a:pPr>
              <a:spcBef>
                <a:spcPct val="50000"/>
              </a:spcBef>
            </a:pP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输入的</a:t>
            </a:r>
            <a:r>
              <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rPr>
              <a:t>２重</a:t>
            </a:r>
            <a:r>
              <a:rPr lang="zh-CN" altLang="en-US" sz="1600" dirty="0">
                <a:solidFill>
                  <a:srgbClr val="1262B7"/>
                </a:solidFill>
                <a:latin typeface="Arial" panose="020B0604020202020204" pitchFamily="34" charset="0"/>
                <a:ea typeface="微软雅黑" panose="020B0503020204020204" charset="-122"/>
                <a:sym typeface="Arial" panose="020B0604020202020204" pitchFamily="34" charset="0"/>
              </a:rPr>
              <a:t>冗余</a:t>
            </a:r>
            <a:endParaRPr lang="ja-JP" altLang="en-US" sz="16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199" name="Line 111"/>
          <p:cNvSpPr>
            <a:spLocks noChangeShapeType="1"/>
          </p:cNvSpPr>
          <p:nvPr/>
        </p:nvSpPr>
        <p:spPr bwMode="auto">
          <a:xfrm>
            <a:off x="4876800" y="3903663"/>
            <a:ext cx="508000" cy="315912"/>
          </a:xfrm>
          <a:prstGeom prst="line">
            <a:avLst/>
          </a:prstGeom>
          <a:noFill/>
          <a:ln w="3175">
            <a:solidFill>
              <a:srgbClr val="1262B7"/>
            </a:solidFill>
            <a:round/>
            <a:tailEnd type="triangle" w="med" len="med"/>
          </a:ln>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200" name="Rectangle 112" descr="30%"/>
          <p:cNvSpPr>
            <a:spLocks noChangeArrowheads="1"/>
          </p:cNvSpPr>
          <p:nvPr/>
        </p:nvSpPr>
        <p:spPr bwMode="auto">
          <a:xfrm>
            <a:off x="3860800" y="3006725"/>
            <a:ext cx="1727200" cy="211138"/>
          </a:xfrm>
          <a:prstGeom prst="rect">
            <a:avLst/>
          </a:prstGeom>
          <a:solidFill>
            <a:srgbClr val="1262B7"/>
          </a:solidFill>
          <a:ln w="9525">
            <a:noFill/>
            <a:miter lim="800000"/>
          </a:ln>
          <a:effectLst/>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201" name="AutoShape 113"/>
          <p:cNvSpPr>
            <a:spLocks noChangeArrowheads="1"/>
          </p:cNvSpPr>
          <p:nvPr/>
        </p:nvSpPr>
        <p:spPr bwMode="auto">
          <a:xfrm flipH="1">
            <a:off x="3352800" y="3059113"/>
            <a:ext cx="406400" cy="106362"/>
          </a:xfrm>
          <a:prstGeom prst="rightArrow">
            <a:avLst>
              <a:gd name="adj1" fmla="val 50000"/>
              <a:gd name="adj2" fmla="val 95523"/>
            </a:avLst>
          </a:prstGeom>
          <a:solidFill>
            <a:srgbClr val="1262B7"/>
          </a:solidFill>
          <a:ln w="9525">
            <a:noFill/>
            <a:miter lim="800000"/>
          </a:ln>
          <a:effectLst/>
        </p:spPr>
        <p:txBody>
          <a:bodyPr wrap="none" anchor="ctr"/>
          <a:lstStyle/>
          <a:p>
            <a:endParaRPr lang="zh-CN" altLang="en-US">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345202" name="Oval 114"/>
          <p:cNvSpPr>
            <a:spLocks noChangeArrowheads="1"/>
          </p:cNvSpPr>
          <p:nvPr/>
        </p:nvSpPr>
        <p:spPr bwMode="auto">
          <a:xfrm>
            <a:off x="4648200" y="2133600"/>
            <a:ext cx="838200" cy="838200"/>
          </a:xfrm>
          <a:prstGeom prst="ellipse">
            <a:avLst/>
          </a:prstGeom>
          <a:solidFill>
            <a:srgbClr val="1262B7"/>
          </a:solidFill>
          <a:ln w="9525">
            <a:noFill/>
            <a:miter lim="800000"/>
          </a:ln>
          <a:effectLst/>
        </p:spPr>
        <p:txBody>
          <a:bodyPr wrap="none" anchor="ctr"/>
          <a:lstStyle/>
          <a:p>
            <a:pPr algn="ctr"/>
            <a:r>
              <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rPr>
              <a:t>D4B-N</a:t>
            </a:r>
            <a:endPar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5203" name="Oval 115"/>
          <p:cNvSpPr>
            <a:spLocks noChangeArrowheads="1"/>
          </p:cNvSpPr>
          <p:nvPr/>
        </p:nvSpPr>
        <p:spPr bwMode="auto">
          <a:xfrm>
            <a:off x="3381356" y="5072075"/>
            <a:ext cx="838200" cy="644525"/>
          </a:xfrm>
          <a:prstGeom prst="ellipse">
            <a:avLst/>
          </a:prstGeom>
          <a:solidFill>
            <a:srgbClr val="1262B7"/>
          </a:solidFill>
          <a:ln w="9525">
            <a:noFill/>
            <a:miter lim="800000"/>
          </a:ln>
          <a:effectLst/>
        </p:spPr>
        <p:txBody>
          <a:bodyPr wrap="none" anchor="ctr"/>
          <a:lstStyle/>
          <a:p>
            <a:pPr algn="ctr"/>
            <a:r>
              <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rPr>
              <a:t>F3S</a:t>
            </a:r>
            <a:r>
              <a:rPr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J</a:t>
            </a:r>
            <a:endPar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5204" name="Oval 116"/>
          <p:cNvSpPr>
            <a:spLocks noChangeArrowheads="1"/>
          </p:cNvSpPr>
          <p:nvPr/>
        </p:nvSpPr>
        <p:spPr bwMode="auto">
          <a:xfrm>
            <a:off x="1524000" y="5608321"/>
            <a:ext cx="838200" cy="733425"/>
          </a:xfrm>
          <a:prstGeom prst="ellipse">
            <a:avLst/>
          </a:prstGeom>
          <a:solidFill>
            <a:srgbClr val="1262B7"/>
          </a:solidFill>
          <a:ln w="9525">
            <a:noFill/>
            <a:miter lim="800000"/>
          </a:ln>
          <a:effectLst/>
        </p:spPr>
        <p:txBody>
          <a:bodyPr wrap="none" anchor="ctr"/>
          <a:lstStyle/>
          <a:p>
            <a:pPr algn="ctr"/>
            <a:r>
              <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rPr>
              <a:t>A22E</a:t>
            </a:r>
            <a:endPar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5205" name="Oval 117"/>
          <p:cNvSpPr>
            <a:spLocks noChangeArrowheads="1"/>
          </p:cNvSpPr>
          <p:nvPr/>
        </p:nvSpPr>
        <p:spPr bwMode="auto">
          <a:xfrm>
            <a:off x="5591175" y="4941888"/>
            <a:ext cx="838200" cy="838200"/>
          </a:xfrm>
          <a:prstGeom prst="ellipse">
            <a:avLst/>
          </a:prstGeom>
          <a:solidFill>
            <a:srgbClr val="1262B7"/>
          </a:solidFill>
          <a:ln w="9525">
            <a:noFill/>
            <a:miter lim="800000"/>
          </a:ln>
          <a:effectLst/>
        </p:spPr>
        <p:txBody>
          <a:bodyPr wrap="none" anchor="ctr"/>
          <a:lstStyle/>
          <a:p>
            <a:pPr algn="ctr"/>
            <a:r>
              <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rPr>
              <a:t>形式</a:t>
            </a:r>
            <a:endParaRPr lang="ja-JP"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rPr>
              <a:t>G9SA</a:t>
            </a:r>
            <a:endParaRPr lang="en-US" altLang="ja-JP"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345207" name="Picture 119"/>
          <p:cNvPicPr>
            <a:picLocks noChangeAspect="1" noChangeArrowheads="1"/>
          </p:cNvPicPr>
          <p:nvPr/>
        </p:nvPicPr>
        <p:blipFill>
          <a:blip r:embed="rId7" cstate="print"/>
          <a:srcRect/>
          <a:stretch>
            <a:fillRect/>
          </a:stretch>
        </p:blipFill>
        <p:spPr bwMode="auto">
          <a:xfrm>
            <a:off x="4224339" y="4149726"/>
            <a:ext cx="935037" cy="1439863"/>
          </a:xfrm>
          <a:prstGeom prst="rect">
            <a:avLst/>
          </a:prstGeom>
          <a:noFill/>
          <a:ln w="9525">
            <a:noFill/>
            <a:miter lim="800000"/>
            <a:headEnd/>
            <a:tailEnd/>
          </a:ln>
          <a:effectLst/>
        </p:spPr>
      </p:pic>
      <p:sp>
        <p:nvSpPr>
          <p:cNvPr id="121" name="Text Box 37"/>
          <p:cNvSpPr txBox="1">
            <a:spLocks noChangeArrowheads="1"/>
          </p:cNvSpPr>
          <p:nvPr/>
        </p:nvSpPr>
        <p:spPr bwMode="auto">
          <a:xfrm>
            <a:off x="3849174" y="377169"/>
            <a:ext cx="4208463" cy="584775"/>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l">
              <a:spcBef>
                <a:spcPct val="50000"/>
              </a:spcBef>
            </a:pPr>
            <a:r>
              <a:rPr lang="en-US" altLang="ja-JP" sz="3200" b="1" dirty="0">
                <a:solidFill>
                  <a:srgbClr val="1262B7"/>
                </a:solidFill>
                <a:latin typeface="Arial" panose="020B0604020202020204" pitchFamily="34" charset="0"/>
                <a:ea typeface="微软雅黑" panose="020B0503020204020204" charset="-122"/>
                <a:sym typeface="Arial" panose="020B0604020202020204" pitchFamily="34" charset="0"/>
              </a:rPr>
              <a:t>4</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级安全回路（参考）</a:t>
            </a:r>
            <a:endPar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25" name="灯片编号占位符 124"/>
          <p:cNvSpPr>
            <a:spLocks noGrp="1"/>
          </p:cNvSpPr>
          <p:nvPr>
            <p:ph type="sldNum" sz="quarter" idx="12"/>
          </p:nvPr>
        </p:nvSpPr>
        <p:spPr>
          <a:xfrm>
            <a:off x="2152650" y="6356352"/>
            <a:ext cx="2057400" cy="365125"/>
          </a:xfrm>
          <a:prstGeom prst="rect">
            <a:avLst/>
          </a:prstGeom>
        </p:spPr>
        <p:txBody>
          <a:bodyPr/>
          <a:lstStyle/>
          <a:p>
            <a:pPr>
              <a:defRPr/>
            </a:pPr>
            <a:fld id="{493E318E-6AF5-4292-9792-A6CE00F2C31E}" type="slidenum">
              <a:rPr lang="zh-CN" altLang="en-US" smtClean="0">
                <a:solidFill>
                  <a:srgbClr val="1262B7"/>
                </a:solidFill>
                <a:latin typeface="Arial" panose="020B0604020202020204" pitchFamily="34" charset="0"/>
                <a:ea typeface="微软雅黑" panose="020B0503020204020204" charset="-122"/>
                <a:sym typeface="Arial" panose="020B0604020202020204" pitchFamily="34" charset="0"/>
              </a:rPr>
            </a:fld>
            <a:endParaRPr lang="en-US" altLang="zh-CN" dirty="0" smtClean="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bwMode="auto">
          <a:xfrm>
            <a:off x="4310050" y="571480"/>
            <a:ext cx="5357850" cy="850900"/>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a:bodyPr>
          <a:lstStyle/>
          <a:p>
            <a:r>
              <a:rPr kumimoji="1"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故障</a:t>
            </a:r>
            <a:r>
              <a:rPr kumimoji="1" lang="en-US" altLang="zh-CN" sz="3200" b="1" dirty="0">
                <a:solidFill>
                  <a:srgbClr val="1262B7"/>
                </a:solidFill>
                <a:latin typeface="Arial" panose="020B0604020202020204" pitchFamily="34" charset="0"/>
                <a:ea typeface="微软雅黑" panose="020B0503020204020204" charset="-122"/>
                <a:sym typeface="Arial" panose="020B0604020202020204" pitchFamily="34" charset="0"/>
              </a:rPr>
              <a:t>-</a:t>
            </a:r>
            <a:r>
              <a:rPr kumimoji="1"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安全的原则</a:t>
            </a:r>
            <a:endParaRPr kumimoji="1"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509955" name="Rectangle 3"/>
          <p:cNvSpPr>
            <a:spLocks noGrp="1" noChangeArrowheads="1"/>
          </p:cNvSpPr>
          <p:nvPr>
            <p:ph idx="1"/>
          </p:nvPr>
        </p:nvSpPr>
        <p:spPr bwMode="auto">
          <a:xfrm>
            <a:off x="1704402" y="1314847"/>
            <a:ext cx="8229600" cy="1857388"/>
          </a:xfrm>
          <a:noFill/>
          <a:ln>
            <a:miter lim="800000"/>
          </a:ln>
        </p:spPr>
        <p:txBody>
          <a:bodyPr vert="horz" wrap="square" lIns="91440" tIns="45720" rIns="91440" bIns="45720" numCol="1" anchor="t" anchorCtr="0" compatLnSpc="1"/>
          <a:lstStyle/>
          <a:p>
            <a:pPr>
              <a:buFontTx/>
              <a:buNone/>
            </a:pPr>
            <a:r>
              <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rPr>
              <a:t>光幕的工作方式有以下两种： </a:t>
            </a:r>
            <a:endPar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endParaRPr>
          </a:p>
          <a:p>
            <a:pPr marL="0" indent="0">
              <a:lnSpc>
                <a:spcPts val="3000"/>
              </a:lnSpc>
              <a:buNone/>
            </a:pPr>
            <a:r>
              <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rPr>
              <a:t>对射式  </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正常情况下一直有信号，当有物体阻挡光束时信号停止。若光幕内部出现故障（电线松脱，发光失效等）时也会导致信号停止，因而导致机器停机，即安全功能不丧失。</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buFont typeface="Wingdings" panose="05000000000000000000" pitchFamily="2" charset="2"/>
              <a:buChar char="l"/>
            </a:pP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0" name="灯片编号占位符 9"/>
          <p:cNvSpPr>
            <a:spLocks noGrp="1"/>
          </p:cNvSpPr>
          <p:nvPr>
            <p:ph type="sldNum" sz="quarter" idx="12"/>
          </p:nvPr>
        </p:nvSpPr>
        <p:spPr>
          <a:xfrm>
            <a:off x="7756616" y="6317163"/>
            <a:ext cx="2057400" cy="365125"/>
          </a:xfrm>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127</a:t>
            </a: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509956" name="Rectangle 4"/>
          <p:cNvSpPr>
            <a:spLocks noChangeArrowheads="1"/>
          </p:cNvSpPr>
          <p:nvPr/>
        </p:nvSpPr>
        <p:spPr bwMode="auto">
          <a:xfrm>
            <a:off x="1666844" y="2858025"/>
            <a:ext cx="8267158" cy="1689093"/>
          </a:xfrm>
          <a:prstGeom prst="rect">
            <a:avLst/>
          </a:prstGeom>
          <a:noFill/>
          <a:ln w="9525">
            <a:noFill/>
            <a:miter lim="800000"/>
          </a:ln>
          <a:effectLst/>
        </p:spPr>
        <p:txBody>
          <a:bodyPr/>
          <a:lstStyle/>
          <a:p>
            <a:pPr marL="342900" indent="-342900">
              <a:spcBef>
                <a:spcPct val="20000"/>
              </a:spcBef>
            </a:pPr>
            <a:endPar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3000"/>
              </a:lnSpc>
              <a:spcBef>
                <a:spcPct val="20000"/>
              </a:spcBef>
            </a:pPr>
            <a:r>
              <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rPr>
              <a:t>反射式</a:t>
            </a: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只有当有物体阻挡光束时才发出信号，正常状态下没有信号。若光幕内部出现故障（电线松脱，发光失效等）时也会没有信号，因而它不能区分是元件失效还是有物体进入，即安全功能丧失。</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marL="342900" indent="-342900">
              <a:spcBef>
                <a:spcPct val="20000"/>
              </a:spcBef>
              <a:buFont typeface="Wingdings" panose="05000000000000000000" pitchFamily="2" charset="2"/>
              <a:buChar char="l"/>
            </a:pP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509957" name="AutoShape 5"/>
          <p:cNvSpPr>
            <a:spLocks noChangeArrowheads="1"/>
          </p:cNvSpPr>
          <p:nvPr/>
        </p:nvSpPr>
        <p:spPr bwMode="auto">
          <a:xfrm>
            <a:off x="2106861" y="4890371"/>
            <a:ext cx="7196137" cy="642937"/>
          </a:xfrm>
          <a:prstGeom prst="roundRect">
            <a:avLst>
              <a:gd name="adj" fmla="val 16667"/>
            </a:avLst>
          </a:prstGeom>
          <a:solidFill>
            <a:srgbClr val="1262B7"/>
          </a:solidFill>
          <a:ln w="9525" algn="ctr">
            <a:noFill/>
            <a:round/>
          </a:ln>
          <a:effectLst/>
        </p:spPr>
        <p:txBody>
          <a:bodyPr wrap="none" anchor="ctr">
            <a:spAutoFit/>
          </a:bodyPr>
          <a:lstStyle/>
          <a:p>
            <a:pPr algn="ctr"/>
            <a:r>
              <a:rPr lang="zh-CN" altLang="en-US" sz="3200" dirty="0">
                <a:solidFill>
                  <a:schemeClr val="bg1"/>
                </a:solidFill>
                <a:latin typeface="Arial" panose="020B0604020202020204" pitchFamily="34" charset="0"/>
                <a:ea typeface="微软雅黑" panose="020B0503020204020204" charset="-122"/>
                <a:sym typeface="Arial" panose="020B0604020202020204" pitchFamily="34" charset="0"/>
              </a:rPr>
              <a:t>结论：对射式光幕比反射式光幕更安全</a:t>
            </a:r>
            <a:endParaRPr lang="zh-CN" altLang="en-US" sz="32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0759" y="5641383"/>
            <a:ext cx="7780149" cy="688843"/>
          </a:xfrm>
          <a:prstGeom prst="rect">
            <a:avLst/>
          </a:prstGeom>
          <a:solidFill>
            <a:srgbClr val="126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978" name="Rectangle 2"/>
          <p:cNvSpPr>
            <a:spLocks noGrp="1" noChangeArrowheads="1"/>
          </p:cNvSpPr>
          <p:nvPr>
            <p:ph type="title"/>
          </p:nvPr>
        </p:nvSpPr>
        <p:spPr bwMode="auto">
          <a:xfrm>
            <a:off x="3655678" y="682922"/>
            <a:ext cx="4857784" cy="850900"/>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安全光幕的技术特征</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510979" name="Rectangle 3"/>
          <p:cNvSpPr>
            <a:spLocks noGrp="1" noChangeArrowheads="1"/>
          </p:cNvSpPr>
          <p:nvPr>
            <p:ph idx="1"/>
          </p:nvPr>
        </p:nvSpPr>
        <p:spPr bwMode="auto">
          <a:xfrm>
            <a:off x="2198370" y="1289981"/>
            <a:ext cx="7772400" cy="4785355"/>
          </a:xfrm>
          <a:noFill/>
          <a:ln>
            <a:miter lim="800000"/>
          </a:ln>
        </p:spPr>
        <p:txBody>
          <a:bodyPr vert="horz" wrap="square" lIns="91440" tIns="45720" rIns="91440" bIns="45720" numCol="1" anchor="t" anchorCtr="0" compatLnSpc="1"/>
          <a:lstStyle/>
          <a:p>
            <a:pPr>
              <a:lnSpc>
                <a:spcPts val="2500"/>
              </a:lnSpc>
              <a:buFontTx/>
              <a:buNone/>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安全产品：</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是一种不可替换的元件，它是由制造商或授权</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经销</a:t>
            </a:r>
            <a:endPar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2500"/>
              </a:lnSpc>
              <a:buFontTx/>
              <a:buNone/>
            </a:pP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 商</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投放市场，在对人身健康和安全造成威胁的场合</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中</a:t>
            </a:r>
            <a:endPar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2500"/>
              </a:lnSpc>
              <a:buFontTx/>
              <a:buNone/>
            </a:pP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起</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到安全保护的作用。</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2500"/>
              </a:lnSpc>
              <a:buFontTx/>
              <a:buNone/>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冗余技术：</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经常被用于安全控制电路设计。由于两个元件</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同时</a:t>
            </a:r>
            <a:endPar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2500"/>
              </a:lnSpc>
              <a:buFontTx/>
              <a:buNone/>
            </a:pP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失效</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的可能性极小，产品设计中双置某些元件或</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控制</a:t>
            </a:r>
            <a:endPar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2500"/>
              </a:lnSpc>
              <a:buFontTx/>
              <a:buNone/>
            </a:pP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功能链</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，两套元件系统同时工作，安全功能大大提高。</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2500"/>
              </a:lnSpc>
              <a:buFontTx/>
              <a:buNone/>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自检测：</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安全光幕本身发生任何故障，都应在规定的时间内</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进入</a:t>
            </a:r>
            <a:endPar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2500"/>
              </a:lnSpc>
              <a:buFontTx/>
              <a:buNone/>
            </a:pP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遮光</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状态，输出信号变为“断开”，即向所控制的</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设备</a:t>
            </a:r>
            <a:endPar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2500"/>
              </a:lnSpc>
              <a:buFontTx/>
              <a:buNone/>
            </a:pP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发出</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停止工作指令，决不允许失灵，而且，当故障</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依然</a:t>
            </a:r>
            <a:endPar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nSpc>
                <a:spcPts val="2500"/>
              </a:lnSpc>
              <a:buFontTx/>
              <a:buNone/>
            </a:pP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存在</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时，不能通过重新开启主电源从遮光状态中复位</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a:t>
            </a:r>
            <a:endParaRPr lang="zh-CN" altLang="en-US" sz="20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lnSpc>
                <a:spcPts val="2500"/>
              </a:lnSpc>
              <a:buFontTx/>
              <a:buNone/>
            </a:pPr>
            <a:r>
              <a:rPr lang="zh-CN" altLang="en-US" b="1" dirty="0">
                <a:solidFill>
                  <a:schemeClr val="bg1"/>
                </a:solidFill>
                <a:latin typeface="Arial" panose="020B0604020202020204" pitchFamily="34" charset="0"/>
                <a:ea typeface="微软雅黑" panose="020B0503020204020204" charset="-122"/>
                <a:sym typeface="Arial" panose="020B0604020202020204" pitchFamily="34" charset="0"/>
              </a:rPr>
              <a:t>冗余</a:t>
            </a:r>
            <a:r>
              <a:rPr lang="en-US" altLang="zh-CN" b="1"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b="1" dirty="0">
                <a:solidFill>
                  <a:schemeClr val="bg1"/>
                </a:solidFill>
                <a:latin typeface="Arial" panose="020B0604020202020204" pitchFamily="34" charset="0"/>
                <a:ea typeface="微软雅黑" panose="020B0503020204020204" charset="-122"/>
                <a:sym typeface="Arial" panose="020B0604020202020204" pitchFamily="34" charset="0"/>
              </a:rPr>
              <a:t>自检</a:t>
            </a:r>
            <a:r>
              <a:rPr lang="en-US" altLang="zh-CN" b="1" dirty="0">
                <a:solidFill>
                  <a:schemeClr val="bg1"/>
                </a:solidFill>
                <a:latin typeface="Arial" panose="020B0604020202020204" pitchFamily="34" charset="0"/>
                <a:ea typeface="微软雅黑" panose="020B0503020204020204" charset="-122"/>
                <a:sym typeface="Arial" panose="020B0604020202020204" pitchFamily="34" charset="0"/>
              </a:rPr>
              <a:t>=4</a:t>
            </a:r>
            <a:r>
              <a:rPr lang="zh-CN" altLang="en-US" b="1" dirty="0">
                <a:solidFill>
                  <a:schemeClr val="bg1"/>
                </a:solidFill>
                <a:latin typeface="Arial" panose="020B0604020202020204" pitchFamily="34" charset="0"/>
                <a:ea typeface="微软雅黑" panose="020B0503020204020204" charset="-122"/>
                <a:sym typeface="Arial" panose="020B0604020202020204" pitchFamily="34" charset="0"/>
              </a:rPr>
              <a:t>级安全</a:t>
            </a:r>
            <a:r>
              <a:rPr lang="zh-CN" altLang="en-US" b="1" dirty="0" smtClean="0">
                <a:solidFill>
                  <a:schemeClr val="bg1"/>
                </a:solidFill>
                <a:latin typeface="Arial" panose="020B0604020202020204" pitchFamily="34" charset="0"/>
                <a:ea typeface="微软雅黑" panose="020B0503020204020204" charset="-122"/>
                <a:sym typeface="Arial" panose="020B0604020202020204" pitchFamily="34" charset="0"/>
              </a:rPr>
              <a:t>产品</a:t>
            </a:r>
            <a:r>
              <a:rPr lang="zh-CN" altLang="en-US" sz="2000" b="1" dirty="0" smtClean="0">
                <a:solidFill>
                  <a:schemeClr val="bg1"/>
                </a:solidFill>
                <a:latin typeface="Arial" panose="020B0604020202020204" pitchFamily="34" charset="0"/>
                <a:ea typeface="微软雅黑" panose="020B0503020204020204" charset="-122"/>
                <a:sym typeface="Arial" panose="020B0604020202020204" pitchFamily="34" charset="0"/>
              </a:rPr>
              <a:t>     </a:t>
            </a:r>
            <a:endParaRPr lang="zh-CN" altLang="en-US"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8" name="灯片编号占位符 7"/>
          <p:cNvSpPr>
            <a:spLocks noGrp="1"/>
          </p:cNvSpPr>
          <p:nvPr>
            <p:ph type="sldNum" sz="quarter" idx="12"/>
          </p:nvPr>
        </p:nvSpPr>
        <p:spPr>
          <a:xfrm>
            <a:off x="6084570" y="6330226"/>
            <a:ext cx="2057400" cy="365125"/>
          </a:xfrm>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128</a:t>
            </a:r>
            <a:endParaRPr lang="zh-CN" altLang="en-US" dirty="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bwMode="auto">
          <a:xfrm>
            <a:off x="3770812" y="500042"/>
            <a:ext cx="4468329" cy="785818"/>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a:bodyPr>
          <a:lstStyle/>
          <a:p>
            <a:r>
              <a:rPr lang="en-US" altLang="zh-CN" sz="3200" b="1" dirty="0">
                <a:solidFill>
                  <a:srgbClr val="1262B7"/>
                </a:solidFill>
                <a:latin typeface="Arial" panose="020B0604020202020204" pitchFamily="34" charset="0"/>
                <a:ea typeface="微软雅黑" panose="020B0503020204020204" charset="-122"/>
                <a:sym typeface="Arial" panose="020B0604020202020204" pitchFamily="34" charset="0"/>
              </a:rPr>
              <a:t>4</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级光幕同</a:t>
            </a:r>
            <a:r>
              <a:rPr lang="en-US" altLang="zh-CN" sz="3200" b="1" dirty="0">
                <a:solidFill>
                  <a:srgbClr val="1262B7"/>
                </a:solidFill>
                <a:latin typeface="Arial" panose="020B0604020202020204" pitchFamily="34" charset="0"/>
                <a:ea typeface="微软雅黑" panose="020B0503020204020204" charset="-122"/>
                <a:sym typeface="Arial" panose="020B0604020202020204" pitchFamily="34" charset="0"/>
              </a:rPr>
              <a:t>2</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级的区别</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517123" name="Group 3"/>
          <p:cNvGraphicFramePr>
            <a:graphicFrameLocks noGrp="1"/>
          </p:cNvGraphicFramePr>
          <p:nvPr>
            <p:ph type="tbl" idx="1"/>
          </p:nvPr>
        </p:nvGraphicFramePr>
        <p:xfrm>
          <a:off x="1861156" y="1263412"/>
          <a:ext cx="8229600" cy="4390090"/>
        </p:xfrm>
        <a:graphic>
          <a:graphicData uri="http://schemas.openxmlformats.org/drawingml/2006/table">
            <a:tbl>
              <a:tblPr>
                <a:tableStyleId>{8FD4443E-F989-4FC4-A0C8-D5A2AF1F390B}</a:tableStyleId>
              </a:tblPr>
              <a:tblGrid>
                <a:gridCol w="2743200"/>
                <a:gridCol w="2743200"/>
                <a:gridCol w="2743200"/>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                         类型 </a:t>
                      </a:r>
                      <a:endParaRPr kumimoji="0" lang="zh-CN" altLang="en-US" sz="20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项目</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u="none" strike="noStrike" cap="none" normalizeH="0" baseline="0" dirty="0" smtClean="0">
                          <a:ln>
                            <a:noFill/>
                          </a:ln>
                          <a:effectLst/>
                        </a:rPr>
                        <a:t>F3SN-A</a:t>
                      </a:r>
                      <a:endParaRPr kumimoji="0" lang="en-US" altLang="zh-CN" sz="24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u="none" strike="noStrike" cap="none" normalizeH="0" baseline="0" dirty="0" smtClean="0">
                          <a:ln>
                            <a:noFill/>
                          </a:ln>
                          <a:effectLst/>
                        </a:rPr>
                        <a:t>F3SN-B</a:t>
                      </a:r>
                      <a:endParaRPr kumimoji="0" lang="en-US" altLang="zh-CN" sz="24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r>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smtClean="0">
                          <a:ln>
                            <a:noFill/>
                          </a:ln>
                          <a:effectLst/>
                        </a:rPr>
                        <a:t>安全等级</a:t>
                      </a:r>
                      <a:endParaRPr kumimoji="0" lang="zh-CN" altLang="en-US" sz="2000" b="0" i="0" u="none" strike="noStrike" cap="none" normalizeH="0" baseline="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u="none" strike="noStrike" cap="none" normalizeH="0" baseline="0" dirty="0" smtClean="0">
                          <a:ln>
                            <a:noFill/>
                          </a:ln>
                          <a:effectLst/>
                        </a:rPr>
                        <a:t>4</a:t>
                      </a:r>
                      <a:r>
                        <a:rPr kumimoji="0" lang="zh-CN" altLang="en-US" sz="2000" u="none" strike="noStrike" cap="none" normalizeH="0" baseline="0" dirty="0" smtClean="0">
                          <a:ln>
                            <a:noFill/>
                          </a:ln>
                          <a:effectLst/>
                        </a:rPr>
                        <a:t>级</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u="none" strike="noStrike" cap="none" normalizeH="0" baseline="0" smtClean="0">
                          <a:ln>
                            <a:noFill/>
                          </a:ln>
                          <a:effectLst/>
                        </a:rPr>
                        <a:t>2</a:t>
                      </a:r>
                      <a:r>
                        <a:rPr kumimoji="0" lang="zh-CN" altLang="en-US" sz="2000" u="none" strike="noStrike" cap="none" normalizeH="0" baseline="0" smtClean="0">
                          <a:ln>
                            <a:noFill/>
                          </a:ln>
                          <a:effectLst/>
                        </a:rPr>
                        <a:t>级</a:t>
                      </a:r>
                      <a:endParaRPr kumimoji="0" lang="zh-CN" altLang="en-US" sz="2000" b="0" i="0" u="none" strike="noStrike" cap="none" normalizeH="0" baseline="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可应用的等级范围</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u="none" strike="noStrike" cap="none" normalizeH="0" baseline="0" dirty="0" smtClean="0">
                          <a:ln>
                            <a:noFill/>
                          </a:ln>
                          <a:effectLst/>
                        </a:rPr>
                        <a:t>4</a:t>
                      </a:r>
                      <a:r>
                        <a:rPr kumimoji="0" lang="zh-CN" altLang="en-US" sz="2000" u="none" strike="noStrike" cap="none" normalizeH="0" baseline="0" dirty="0" smtClean="0">
                          <a:ln>
                            <a:noFill/>
                          </a:ln>
                          <a:effectLst/>
                        </a:rPr>
                        <a:t>，</a:t>
                      </a:r>
                      <a:r>
                        <a:rPr kumimoji="0" lang="en-US" altLang="zh-CN" sz="2000" u="none" strike="noStrike" cap="none" normalizeH="0" baseline="0" dirty="0" smtClean="0">
                          <a:ln>
                            <a:noFill/>
                          </a:ln>
                          <a:effectLst/>
                        </a:rPr>
                        <a:t>3</a:t>
                      </a:r>
                      <a:r>
                        <a:rPr kumimoji="0" lang="zh-CN" altLang="en-US" sz="2000" u="none" strike="noStrike" cap="none" normalizeH="0" baseline="0" dirty="0" smtClean="0">
                          <a:ln>
                            <a:noFill/>
                          </a:ln>
                          <a:effectLst/>
                        </a:rPr>
                        <a:t>，</a:t>
                      </a:r>
                      <a:r>
                        <a:rPr kumimoji="0" lang="en-US" altLang="zh-CN" sz="2000" u="none" strike="noStrike" cap="none" normalizeH="0" baseline="0" dirty="0" smtClean="0">
                          <a:ln>
                            <a:noFill/>
                          </a:ln>
                          <a:effectLst/>
                        </a:rPr>
                        <a:t>2</a:t>
                      </a:r>
                      <a:r>
                        <a:rPr kumimoji="0" lang="zh-CN" altLang="en-US" sz="2000" u="none" strike="noStrike" cap="none" normalizeH="0" baseline="0" dirty="0" smtClean="0">
                          <a:ln>
                            <a:noFill/>
                          </a:ln>
                          <a:effectLst/>
                        </a:rPr>
                        <a:t>，</a:t>
                      </a:r>
                      <a:r>
                        <a:rPr kumimoji="0" lang="en-US" altLang="zh-CN" sz="2000" u="none" strike="noStrike" cap="none" normalizeH="0" baseline="0" dirty="0" smtClean="0">
                          <a:ln>
                            <a:noFill/>
                          </a:ln>
                          <a:effectLst/>
                        </a:rPr>
                        <a:t>1</a:t>
                      </a:r>
                      <a:r>
                        <a:rPr kumimoji="0" lang="zh-CN" altLang="en-US" sz="2000" u="none" strike="noStrike" cap="none" normalizeH="0" baseline="0" dirty="0" smtClean="0">
                          <a:ln>
                            <a:noFill/>
                          </a:ln>
                          <a:effectLst/>
                        </a:rPr>
                        <a:t>，</a:t>
                      </a:r>
                      <a:r>
                        <a:rPr kumimoji="0" lang="en-US" altLang="zh-CN" sz="2000" u="none" strike="noStrike" cap="none" normalizeH="0" baseline="0" dirty="0" smtClean="0">
                          <a:ln>
                            <a:noFill/>
                          </a:ln>
                          <a:effectLst/>
                        </a:rPr>
                        <a:t>B</a:t>
                      </a:r>
                      <a:endParaRPr kumimoji="0" lang="en-US" altLang="zh-CN"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u="none" strike="noStrike" cap="none" normalizeH="0" baseline="0" smtClean="0">
                          <a:ln>
                            <a:noFill/>
                          </a:ln>
                          <a:effectLst/>
                        </a:rPr>
                        <a:t>2</a:t>
                      </a:r>
                      <a:r>
                        <a:rPr kumimoji="0" lang="zh-CN" altLang="en-US" sz="2000" u="none" strike="noStrike" cap="none" normalizeH="0" baseline="0" smtClean="0">
                          <a:ln>
                            <a:noFill/>
                          </a:ln>
                          <a:effectLst/>
                        </a:rPr>
                        <a:t>，</a:t>
                      </a:r>
                      <a:r>
                        <a:rPr kumimoji="0" lang="en-US" altLang="zh-CN" sz="2000" u="none" strike="noStrike" cap="none" normalizeH="0" baseline="0" smtClean="0">
                          <a:ln>
                            <a:noFill/>
                          </a:ln>
                          <a:effectLst/>
                        </a:rPr>
                        <a:t>1</a:t>
                      </a:r>
                      <a:r>
                        <a:rPr kumimoji="0" lang="zh-CN" altLang="en-US" sz="2000" u="none" strike="noStrike" cap="none" normalizeH="0" baseline="0" smtClean="0">
                          <a:ln>
                            <a:noFill/>
                          </a:ln>
                          <a:effectLst/>
                        </a:rPr>
                        <a:t>，</a:t>
                      </a:r>
                      <a:r>
                        <a:rPr kumimoji="0" lang="en-US" altLang="zh-CN" sz="2000" u="none" strike="noStrike" cap="none" normalizeH="0" baseline="0" smtClean="0">
                          <a:ln>
                            <a:noFill/>
                          </a:ln>
                          <a:effectLst/>
                        </a:rPr>
                        <a:t>B</a:t>
                      </a:r>
                      <a:endParaRPr kumimoji="0" lang="en-US" altLang="zh-CN" sz="2000" b="0" i="0" u="none" strike="noStrike" cap="none" normalizeH="0" baseline="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应用</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手指、手掌、身体保护</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smtClean="0">
                          <a:ln>
                            <a:noFill/>
                          </a:ln>
                          <a:effectLst/>
                        </a:rPr>
                        <a:t>手掌、身体保护</a:t>
                      </a:r>
                      <a:endParaRPr kumimoji="0" lang="zh-CN" altLang="en-US" sz="2000" b="0" i="0" u="none" strike="noStrike" cap="none" normalizeH="0" baseline="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r>
              <a:tr h="5346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故障自检周期</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u="none" strike="noStrike" cap="none" normalizeH="0" baseline="0" dirty="0" smtClean="0">
                          <a:ln>
                            <a:noFill/>
                          </a:ln>
                          <a:effectLst/>
                        </a:rPr>
                        <a:t>&lt; 15 ms</a:t>
                      </a:r>
                      <a:endParaRPr kumimoji="0" lang="en-US" altLang="zh-CN"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u="none" strike="noStrike" cap="none" normalizeH="0" baseline="0" dirty="0" smtClean="0">
                          <a:ln>
                            <a:noFill/>
                          </a:ln>
                          <a:effectLst/>
                        </a:rPr>
                        <a:t>&lt; 1S</a:t>
                      </a:r>
                      <a:endParaRPr kumimoji="0" lang="en-US" altLang="zh-CN"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r>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smtClean="0">
                          <a:ln>
                            <a:noFill/>
                          </a:ln>
                          <a:effectLst/>
                        </a:rPr>
                        <a:t>特殊功能</a:t>
                      </a:r>
                      <a:endParaRPr kumimoji="0" lang="zh-CN" altLang="en-US" sz="2000" b="0" i="0" u="none" strike="noStrike" cap="none" normalizeH="0" baseline="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自动、手动复位，消阴功能，外部设备监控</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自动、手动复位，外部设备监控</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smtClean="0">
                          <a:ln>
                            <a:noFill/>
                          </a:ln>
                          <a:effectLst/>
                        </a:rPr>
                        <a:t>指向角</a:t>
                      </a:r>
                      <a:endParaRPr kumimoji="0" lang="zh-CN" altLang="en-US" sz="2000" b="0" i="0" u="none" strike="noStrike" cap="none" normalizeH="0" baseline="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u="none" strike="noStrike" cap="none" normalizeH="0" baseline="0" smtClean="0">
                          <a:ln>
                            <a:noFill/>
                          </a:ln>
                          <a:effectLst/>
                        </a:rPr>
                        <a:t>2.5°</a:t>
                      </a:r>
                      <a:endParaRPr kumimoji="0" lang="en-US" altLang="zh-CN" sz="2000" b="0" i="0" u="none" strike="noStrike" cap="none" normalizeH="0" baseline="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u="none" strike="noStrike" cap="none" normalizeH="0" baseline="0" dirty="0" smtClean="0">
                          <a:ln>
                            <a:noFill/>
                          </a:ln>
                          <a:effectLst/>
                        </a:rPr>
                        <a:t>5°</a:t>
                      </a:r>
                      <a:endParaRPr kumimoji="0" lang="en-US" altLang="zh-CN"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smtClean="0">
                          <a:ln>
                            <a:noFill/>
                          </a:ln>
                          <a:effectLst/>
                        </a:rPr>
                        <a:t>串接</a:t>
                      </a:r>
                      <a:endParaRPr kumimoji="0" lang="zh-CN" altLang="en-US" sz="2000" b="0" i="0" u="none" strike="noStrike" cap="none" normalizeH="0" baseline="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smtClean="0">
                          <a:ln>
                            <a:noFill/>
                          </a:ln>
                          <a:effectLst/>
                        </a:rPr>
                        <a:t>可串接</a:t>
                      </a:r>
                      <a:r>
                        <a:rPr kumimoji="0" lang="en-US" altLang="zh-CN" sz="2000" u="none" strike="noStrike" cap="none" normalizeH="0" baseline="0" smtClean="0">
                          <a:ln>
                            <a:noFill/>
                          </a:ln>
                          <a:effectLst/>
                        </a:rPr>
                        <a:t>3</a:t>
                      </a:r>
                      <a:r>
                        <a:rPr kumimoji="0" lang="zh-CN" altLang="en-US" sz="2000" u="none" strike="noStrike" cap="none" normalizeH="0" baseline="0" smtClean="0">
                          <a:ln>
                            <a:noFill/>
                          </a:ln>
                          <a:effectLst/>
                        </a:rPr>
                        <a:t>套共</a:t>
                      </a:r>
                      <a:r>
                        <a:rPr kumimoji="0" lang="en-US" altLang="zh-CN" sz="2000" u="none" strike="noStrike" cap="none" normalizeH="0" baseline="0" smtClean="0">
                          <a:ln>
                            <a:noFill/>
                          </a:ln>
                          <a:effectLst/>
                        </a:rPr>
                        <a:t>240</a:t>
                      </a:r>
                      <a:r>
                        <a:rPr kumimoji="0" lang="zh-CN" altLang="en-US" sz="2000" u="none" strike="noStrike" cap="none" normalizeH="0" baseline="0" smtClean="0">
                          <a:ln>
                            <a:noFill/>
                          </a:ln>
                          <a:effectLst/>
                        </a:rPr>
                        <a:t>点</a:t>
                      </a:r>
                      <a:endParaRPr kumimoji="0" lang="zh-CN" altLang="en-US" sz="2000" b="0" i="0" u="none" strike="noStrike" cap="none" normalizeH="0" baseline="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不能串接</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大指示灯</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可安装，且可设置方式</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u="none" strike="noStrike" cap="none" normalizeH="0" baseline="0" dirty="0" smtClean="0">
                          <a:ln>
                            <a:noFill/>
                          </a:ln>
                          <a:effectLst/>
                        </a:rPr>
                        <a:t>不可安装</a:t>
                      </a:r>
                      <a:endParaRPr kumimoji="0" lang="zh-CN" altLang="en-US" sz="2000" b="0" i="0" u="none" strike="noStrike" cap="none" normalizeH="0" baseline="0" dirty="0" smtClean="0">
                        <a:ln>
                          <a:noFill/>
                        </a:ln>
                        <a:solidFill>
                          <a:srgbClr val="1262B7"/>
                        </a:solidFill>
                        <a:effectLst/>
                        <a:latin typeface="Arial Unicode MS" panose="020B0604020202020204" charset="-122"/>
                        <a:ea typeface="Arial Unicode MS" panose="020B0604020202020204" charset="-122"/>
                        <a:cs typeface="Arial Unicode MS" panose="020B0604020202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62B7"/>
                    </a:solidFill>
                  </a:tcPr>
                </a:tc>
              </a:tr>
            </a:tbl>
          </a:graphicData>
        </a:graphic>
      </p:graphicFrame>
      <p:sp>
        <p:nvSpPr>
          <p:cNvPr id="517165" name="Line 45"/>
          <p:cNvSpPr>
            <a:spLocks noChangeShapeType="1"/>
          </p:cNvSpPr>
          <p:nvPr/>
        </p:nvSpPr>
        <p:spPr bwMode="auto">
          <a:xfrm>
            <a:off x="1835030" y="1360976"/>
            <a:ext cx="2786082" cy="642942"/>
          </a:xfrm>
          <a:prstGeom prst="line">
            <a:avLst/>
          </a:prstGeom>
          <a:noFill/>
          <a:ln w="9525">
            <a:solidFill>
              <a:schemeClr val="tx1"/>
            </a:solidFill>
            <a:round/>
          </a:ln>
          <a:effectLst/>
        </p:spPr>
        <p:txBody>
          <a:bodyPr wrap="square">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4244736" y="447944"/>
            <a:ext cx="3891874" cy="850900"/>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a:bodyPr>
          <a:lstStyle/>
          <a:p>
            <a:r>
              <a:rPr lang="en-US" altLang="zh-CN" sz="3200" b="1" dirty="0">
                <a:solidFill>
                  <a:srgbClr val="1262B7"/>
                </a:solidFill>
                <a:latin typeface="Arial" panose="020B0604020202020204" pitchFamily="34" charset="0"/>
                <a:ea typeface="微软雅黑" panose="020B0503020204020204" charset="-122"/>
                <a:sym typeface="Arial" panose="020B0604020202020204" pitchFamily="34" charset="0"/>
              </a:rPr>
              <a:t>4</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级光幕同</a:t>
            </a:r>
            <a:r>
              <a:rPr lang="en-US" altLang="zh-CN" sz="3200" b="1" dirty="0">
                <a:solidFill>
                  <a:srgbClr val="1262B7"/>
                </a:solidFill>
                <a:latin typeface="Arial" panose="020B0604020202020204" pitchFamily="34" charset="0"/>
                <a:ea typeface="微软雅黑" panose="020B0503020204020204" charset="-122"/>
                <a:sym typeface="Arial" panose="020B0604020202020204" pitchFamily="34" charset="0"/>
              </a:rPr>
              <a:t>2</a:t>
            </a:r>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级的区别</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505859" name="Object 3"/>
          <p:cNvGraphicFramePr>
            <a:graphicFrameLocks noGrp="1" noChangeAspect="1"/>
          </p:cNvGraphicFramePr>
          <p:nvPr>
            <p:ph sz="half" idx="1"/>
          </p:nvPr>
        </p:nvGraphicFramePr>
        <p:xfrm>
          <a:off x="4003675" y="1308100"/>
          <a:ext cx="4416425" cy="3384550"/>
        </p:xfrm>
        <a:graphic>
          <a:graphicData uri="http://schemas.openxmlformats.org/presentationml/2006/ole">
            <mc:AlternateContent xmlns:mc="http://schemas.openxmlformats.org/markup-compatibility/2006">
              <mc:Choice xmlns:v="urn:schemas-microsoft-com:vml" Requires="v">
                <p:oleObj spid="_x0000_s9232" name="BMP 图像" r:id="rId1" imgW="4486275" imgH="3438525" progId="Paint.Picture">
                  <p:embed/>
                </p:oleObj>
              </mc:Choice>
              <mc:Fallback>
                <p:oleObj name="BMP 图像" r:id="rId1" imgW="4486275" imgH="3438525" progId="Paint.Picture">
                  <p:embed/>
                  <p:pic>
                    <p:nvPicPr>
                      <p:cNvPr id="0" name="Picture 2"/>
                      <p:cNvPicPr>
                        <a:picLocks noGrp="1" noChangeAspect="1" noChangeArrowheads="1"/>
                      </p:cNvPicPr>
                      <p:nvPr/>
                    </p:nvPicPr>
                    <p:blipFill>
                      <a:blip r:embed="rId2"/>
                      <a:srcRect/>
                      <a:stretch>
                        <a:fillRect/>
                      </a:stretch>
                    </p:blipFill>
                    <p:spPr bwMode="auto">
                      <a:xfrm>
                        <a:off x="4003675" y="1308100"/>
                        <a:ext cx="441642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灯片编号占位符 9"/>
          <p:cNvSpPr>
            <a:spLocks noGrp="1"/>
          </p:cNvSpPr>
          <p:nvPr>
            <p:ph type="sldNum" sz="quarter" idx="12"/>
          </p:nvPr>
        </p:nvSpPr>
        <p:spPr>
          <a:xfrm>
            <a:off x="8396696" y="6291038"/>
            <a:ext cx="2057400" cy="365125"/>
          </a:xfrm>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130</a:t>
            </a: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505860" name="AutoShape 4"/>
          <p:cNvSpPr>
            <a:spLocks noChangeArrowheads="1"/>
          </p:cNvSpPr>
          <p:nvPr/>
        </p:nvSpPr>
        <p:spPr bwMode="auto">
          <a:xfrm>
            <a:off x="4244736" y="5082691"/>
            <a:ext cx="4071966" cy="783193"/>
          </a:xfrm>
          <a:prstGeom prst="roundRect">
            <a:avLst>
              <a:gd name="adj" fmla="val 16667"/>
            </a:avLst>
          </a:prstGeom>
          <a:solidFill>
            <a:srgbClr val="1262B7"/>
          </a:solidFill>
          <a:ln w="9525" algn="ctr">
            <a:noFill/>
            <a:round/>
          </a:ln>
          <a:effectLst/>
        </p:spPr>
        <p:txBody>
          <a:bodyPr wrap="square" anchor="ctr">
            <a:spAutoFit/>
          </a:bodyPr>
          <a:lstStyle/>
          <a:p>
            <a:pPr algn="ctr"/>
            <a:r>
              <a:rPr lang="zh-CN" altLang="en-US" sz="2000" dirty="0">
                <a:solidFill>
                  <a:schemeClr val="bg1"/>
                </a:solidFill>
                <a:latin typeface="Arial" panose="020B0604020202020204" pitchFamily="34" charset="0"/>
                <a:ea typeface="微软雅黑" panose="020B0503020204020204" charset="-122"/>
                <a:sym typeface="Arial" panose="020B0604020202020204" pitchFamily="34" charset="0"/>
              </a:rPr>
              <a:t>两次自检期间出现故障</a:t>
            </a:r>
            <a:endParaRPr lang="zh-CN" altLang="en-US" sz="20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r>
              <a:rPr lang="zh-CN" altLang="en-US" sz="2000" dirty="0">
                <a:solidFill>
                  <a:schemeClr val="bg1"/>
                </a:solidFill>
                <a:latin typeface="Arial" panose="020B0604020202020204" pitchFamily="34" charset="0"/>
                <a:ea typeface="微软雅黑" panose="020B0503020204020204" charset="-122"/>
                <a:sym typeface="Arial" panose="020B0604020202020204" pitchFamily="34" charset="0"/>
              </a:rPr>
              <a:t>会导致危险情况发生</a:t>
            </a:r>
            <a:endParaRPr lang="zh-CN" altLang="en-US"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05861" name="AutoShape 5"/>
          <p:cNvSpPr>
            <a:spLocks noChangeArrowheads="1"/>
          </p:cNvSpPr>
          <p:nvPr/>
        </p:nvSpPr>
        <p:spPr bwMode="auto">
          <a:xfrm>
            <a:off x="2452663" y="4691725"/>
            <a:ext cx="1223963" cy="369332"/>
          </a:xfrm>
          <a:prstGeom prst="curvedRightArrow">
            <a:avLst>
              <a:gd name="adj1" fmla="val 40000"/>
              <a:gd name="adj2" fmla="val 80000"/>
              <a:gd name="adj3" fmla="val 33333"/>
            </a:avLst>
          </a:prstGeom>
          <a:solidFill>
            <a:srgbClr val="1262B7"/>
          </a:solidFill>
          <a:ln w="9525">
            <a:noFill/>
            <a:miter lim="800000"/>
          </a:ln>
          <a:effectLst/>
        </p:spPr>
        <p:txBody>
          <a:bodyPr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70570" y="6492876"/>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
        <p:nvSpPr>
          <p:cNvPr id="5" name="矩形 4"/>
          <p:cNvSpPr/>
          <p:nvPr/>
        </p:nvSpPr>
        <p:spPr>
          <a:xfrm>
            <a:off x="0" y="1650190"/>
            <a:ext cx="9803567" cy="2608288"/>
          </a:xfrm>
          <a:prstGeom prst="rect">
            <a:avLst/>
          </a:prstGeom>
          <a:blipFill>
            <a:blip r:embed="rId1"/>
            <a:srcRect/>
            <a:stretch>
              <a:fillRect t="-30557" b="-280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nvSpPr>
        <p:spPr>
          <a:xfrm>
            <a:off x="9802813" y="1650060"/>
            <a:ext cx="2389187" cy="2608262"/>
          </a:xfrm>
          <a:prstGeom prst="rect">
            <a:avLst/>
          </a:prstGeom>
          <a:solidFill>
            <a:srgbClr val="1262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Rectangle 15"/>
          <p:cNvSpPr>
            <a:spLocks noChangeArrowheads="1"/>
          </p:cNvSpPr>
          <p:nvPr/>
        </p:nvSpPr>
        <p:spPr bwMode="auto">
          <a:xfrm>
            <a:off x="934720" y="2237110"/>
            <a:ext cx="8464550" cy="1570303"/>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2075" tIns="46038" rIns="92075" bIns="46038">
            <a:spAutoFit/>
          </a:bodyPr>
          <a:lstStyle/>
          <a:p>
            <a:pPr algn="ctr" eaLnBrk="0" hangingPunct="0"/>
            <a:r>
              <a:rPr lang="zh-CN" altLang="en-US" sz="4800" b="1" dirty="0" smtClean="0">
                <a:solidFill>
                  <a:schemeClr val="bg1"/>
                </a:solidFill>
                <a:latin typeface="Arial" panose="020B0604020202020204" pitchFamily="34" charset="0"/>
                <a:ea typeface="微软雅黑" panose="020B0503020204020204" charset="-122"/>
                <a:sym typeface="Arial" panose="020B0604020202020204" pitchFamily="34" charset="0"/>
              </a:rPr>
              <a:t>机械安全防护</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eaLnBrk="0" hangingPunct="0"/>
            <a:r>
              <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rPr>
              <a:t>Machine </a:t>
            </a:r>
            <a:r>
              <a:rPr lang="en-US" altLang="zh-CN" sz="4800" b="1" dirty="0" smtClean="0">
                <a:solidFill>
                  <a:schemeClr val="bg1"/>
                </a:solidFill>
                <a:latin typeface="Arial" panose="020B0604020202020204" pitchFamily="34" charset="0"/>
                <a:ea typeface="微软雅黑" panose="020B0503020204020204" charset="-122"/>
                <a:sym typeface="Arial" panose="020B0604020202020204" pitchFamily="34" charset="0"/>
              </a:rPr>
              <a:t>Safeguarding</a:t>
            </a:r>
            <a:endPar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bwMode="auto">
          <a:xfrm>
            <a:off x="3431178" y="682922"/>
            <a:ext cx="5899535" cy="857256"/>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如何选用和安装安全光幕？</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5" name="Rectangle 2"/>
          <p:cNvSpPr txBox="1">
            <a:spLocks noChangeArrowheads="1"/>
          </p:cNvSpPr>
          <p:nvPr/>
        </p:nvSpPr>
        <p:spPr bwMode="auto">
          <a:xfrm>
            <a:off x="2662483" y="1722243"/>
            <a:ext cx="6715172" cy="3429024"/>
          </a:xfrm>
          <a:prstGeom prst="rect">
            <a:avLst/>
          </a:prstGeom>
          <a:noFill/>
          <a:ln w="9525">
            <a:noFill/>
            <a:miter lim="800000"/>
          </a:ln>
        </p:spPr>
        <p:txBody>
          <a:bodyPr vert="horz" wrap="square" lIns="91440" tIns="45720" rIns="91440" bIns="45720" numCol="1" anchor="t" anchorCtr="0" compatLnSpc="1"/>
          <a:lstStyle/>
          <a:p>
            <a:pPr algn="l" eaLnBrk="0" hangingPunct="0">
              <a:lnSpc>
                <a:spcPct val="95000"/>
              </a:lnSpc>
            </a:pPr>
            <a:r>
              <a:rPr lang="en-US" altLang="zh-CN"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光幕</a:t>
            </a:r>
            <a:r>
              <a:rPr lang="en-US" altLang="zh-CN"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rPr>
              <a:t>栅的分辨率</a:t>
            </a:r>
            <a:endParaRPr lang="en-US" altLang="zh-CN"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a:p>
            <a:pPr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a:p>
            <a:pPr lvl="0" algn="l" eaLnBrk="0" hangingPunct="0">
              <a:lnSpc>
                <a:spcPct val="95000"/>
              </a:lnSpc>
            </a:pP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光幕</a:t>
            </a: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栅的保护高度</a:t>
            </a: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lvl="0"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eaLnBrk="0" hangingPunct="0">
              <a:lnSpc>
                <a:spcPct val="95000"/>
              </a:lnSpc>
            </a:pP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光幕</a:t>
            </a: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栅的防护等级</a:t>
            </a: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lvl="0" algn="l" eaLnBrk="0" hangingPunct="0">
              <a:lnSpc>
                <a:spcPct val="95000"/>
              </a:lnSpc>
            </a:pP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光幕</a:t>
            </a: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栅使用现场条件，温度，碰撞等</a:t>
            </a: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lvl="0"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eaLnBrk="0" hangingPunct="0">
              <a:lnSpc>
                <a:spcPct val="95000"/>
              </a:lnSpc>
            </a:pP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光幕</a:t>
            </a: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栅的安装距离和位置</a:t>
            </a: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eaLnBrk="0" hangingPunct="0">
              <a:lnSpc>
                <a:spcPct val="95000"/>
              </a:lnSpc>
            </a:pP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光幕</a:t>
            </a:r>
            <a:r>
              <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kern="0" dirty="0">
                <a:solidFill>
                  <a:srgbClr val="1262B7"/>
                </a:solidFill>
                <a:latin typeface="Arial" panose="020B0604020202020204" pitchFamily="34" charset="0"/>
                <a:ea typeface="微软雅黑" panose="020B0503020204020204" charset="-122"/>
                <a:sym typeface="Arial" panose="020B0604020202020204" pitchFamily="34" charset="0"/>
              </a:rPr>
              <a:t>栅的例行检查和测试</a:t>
            </a: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lvl="0"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lvl="0"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lvl="0"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lvl="0"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eaLnBrk="0" hangingPunct="0">
              <a:lnSpc>
                <a:spcPct val="95000"/>
              </a:lnSpc>
            </a:pPr>
            <a:endParaRPr lang="en-US" altLang="zh-CN" sz="2000" kern="0" dirty="0">
              <a:solidFill>
                <a:srgbClr val="1262B7"/>
              </a:solidFill>
              <a:latin typeface="Arial" panose="020B0604020202020204" pitchFamily="34" charset="0"/>
              <a:ea typeface="微软雅黑" panose="020B0503020204020204" charset="-122"/>
              <a:sym typeface="Arial" panose="020B0604020202020204" pitchFamily="34" charset="0"/>
            </a:endParaRPr>
          </a:p>
          <a:p>
            <a:pPr eaLnBrk="0" fontAlgn="base" hangingPunct="0">
              <a:lnSpc>
                <a:spcPct val="95000"/>
              </a:lnSpc>
              <a:spcBef>
                <a:spcPct val="0"/>
              </a:spcBef>
              <a:spcAft>
                <a:spcPct val="0"/>
              </a:spcAft>
              <a:defRPr/>
            </a:pPr>
            <a:endParaRPr lang="en-US" altLang="zh-CN"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a:p>
            <a:pPr eaLnBrk="0" fontAlgn="base" hangingPunct="0">
              <a:lnSpc>
                <a:spcPct val="95000"/>
              </a:lnSpc>
              <a:spcBef>
                <a:spcPct val="0"/>
              </a:spcBef>
              <a:spcAft>
                <a:spcPct val="0"/>
              </a:spcAft>
              <a:defRPr/>
            </a:pPr>
            <a:endParaRPr lang="en-US" altLang="zh-CN"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a:p>
            <a:pPr eaLnBrk="0" fontAlgn="base" hangingPunct="0">
              <a:lnSpc>
                <a:spcPct val="95000"/>
              </a:lnSpc>
              <a:spcBef>
                <a:spcPct val="0"/>
              </a:spcBef>
              <a:spcAft>
                <a:spcPct val="0"/>
              </a:spcAft>
              <a:defRPr/>
            </a:pPr>
            <a:endParaRPr lang="en-US" altLang="zh-CN"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a:p>
            <a:pPr eaLnBrk="0" fontAlgn="base" hangingPunct="0">
              <a:lnSpc>
                <a:spcPct val="95000"/>
              </a:lnSpc>
              <a:spcBef>
                <a:spcPct val="0"/>
              </a:spcBef>
              <a:spcAft>
                <a:spcPct val="0"/>
              </a:spcAft>
              <a:defRPr/>
            </a:pPr>
            <a:endParaRPr lang="en-US" altLang="zh-CN"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a:p>
            <a:pPr eaLnBrk="0" fontAlgn="base" hangingPunct="0">
              <a:lnSpc>
                <a:spcPct val="95000"/>
              </a:lnSpc>
              <a:spcBef>
                <a:spcPct val="0"/>
              </a:spcBef>
              <a:spcAft>
                <a:spcPct val="0"/>
              </a:spcAft>
              <a:defRPr/>
            </a:pPr>
            <a:endParaRPr lang="zh-CN" altLang="en-US" sz="2000" kern="0" dirty="0">
              <a:solidFill>
                <a:srgbClr val="1262B7"/>
              </a:solidFill>
              <a:latin typeface="Arial" panose="020B0604020202020204" pitchFamily="34" charset="0"/>
              <a:ea typeface="微软雅黑" panose="020B0503020204020204" charset="-122"/>
              <a:cs typeface="+mj-cs"/>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bwMode="auto">
          <a:xfrm>
            <a:off x="3952860" y="500042"/>
            <a:ext cx="5000660" cy="662331"/>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选用何种安全光幕？</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487567" name="Group 143"/>
          <p:cNvGraphicFramePr>
            <a:graphicFrameLocks noGrp="1"/>
          </p:cNvGraphicFramePr>
          <p:nvPr>
            <p:ph type="tbl" idx="1"/>
          </p:nvPr>
        </p:nvGraphicFramePr>
        <p:xfrm>
          <a:off x="2186098" y="1623048"/>
          <a:ext cx="7570787" cy="4465258"/>
        </p:xfrm>
        <a:graphic>
          <a:graphicData uri="http://schemas.openxmlformats.org/drawingml/2006/table">
            <a:tbl>
              <a:tblPr/>
              <a:tblGrid>
                <a:gridCol w="2376487"/>
                <a:gridCol w="1409700"/>
                <a:gridCol w="1892300"/>
                <a:gridCol w="1892300"/>
              </a:tblGrid>
              <a:tr h="60007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bg1"/>
                          </a:solidFill>
                          <a:effectLst/>
                          <a:latin typeface="微软雅黑" panose="020B0503020204020204" charset="-122"/>
                          <a:ea typeface="微软雅黑" panose="020B0503020204020204" charset="-122"/>
                        </a:rPr>
                        <a:t>设备种类</a:t>
                      </a:r>
                      <a:endParaRPr kumimoji="0" lang="zh-CN" altLang="en-US" sz="2000" b="1" i="0"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bg1"/>
                          </a:solidFill>
                          <a:effectLst/>
                          <a:latin typeface="微软雅黑" panose="020B0503020204020204" charset="-122"/>
                          <a:ea typeface="微软雅黑" panose="020B0503020204020204" charset="-122"/>
                        </a:rPr>
                        <a:t>应用标准</a:t>
                      </a:r>
                      <a:endParaRPr kumimoji="0" lang="zh-CN" altLang="en-US" sz="2000" b="1" i="0"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bg1"/>
                          </a:solidFill>
                          <a:effectLst/>
                          <a:latin typeface="微软雅黑" panose="020B0503020204020204" charset="-122"/>
                          <a:ea typeface="微软雅黑" panose="020B0503020204020204" charset="-122"/>
                        </a:rPr>
                        <a:t>安全光幕等级</a:t>
                      </a:r>
                      <a:endParaRPr kumimoji="0" lang="zh-CN" altLang="en-US" sz="2000" b="1" i="0"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6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bg1"/>
                          </a:solidFill>
                          <a:effectLst/>
                          <a:latin typeface="微软雅黑" panose="020B0503020204020204" charset="-122"/>
                          <a:ea typeface="微软雅黑" panose="020B0503020204020204" charset="-122"/>
                        </a:rPr>
                        <a:t>对应型号</a:t>
                      </a:r>
                      <a:endParaRPr kumimoji="0" lang="zh-CN" altLang="en-US" sz="2000" b="1" i="0"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62B7"/>
                    </a:solidFill>
                  </a:tcPr>
                </a:tc>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锻压机械</a:t>
                      </a:r>
                      <a:endParaRPr kumimoji="0" lang="zh-CN" altLang="en-US"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EN692</a:t>
                      </a:r>
                      <a:endPar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4</a:t>
                      </a:r>
                      <a:r>
                        <a:rPr kumimoji="0" lang="zh-CN" altLang="en-US"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级</a:t>
                      </a:r>
                      <a:endParaRPr kumimoji="0" lang="zh-CN" altLang="en-US"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F3SN-A</a:t>
                      </a:r>
                      <a:endPar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塑料、橡胶机械</a:t>
                      </a:r>
                      <a:endPar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1262B7"/>
                          </a:solidFill>
                          <a:effectLst/>
                          <a:latin typeface="微软雅黑" panose="020B0503020204020204" charset="-122"/>
                          <a:ea typeface="微软雅黑" panose="020B0503020204020204" charset="-122"/>
                        </a:rPr>
                        <a:t>（注模机械）</a:t>
                      </a:r>
                      <a:endParaRPr kumimoji="0" lang="en-US" altLang="zh-CN" sz="16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EN201</a:t>
                      </a:r>
                      <a:endPar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2</a:t>
                      </a: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级</a:t>
                      </a:r>
                      <a:endPar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F3SN-B</a:t>
                      </a:r>
                      <a:endPar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包装机械</a:t>
                      </a:r>
                      <a:endParaRPr kumimoji="0" lang="zh-CN" altLang="en-US" sz="16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1262B7"/>
                          </a:solidFill>
                          <a:effectLst/>
                          <a:latin typeface="微软雅黑" panose="020B0503020204020204" charset="-122"/>
                          <a:ea typeface="微软雅黑" panose="020B0503020204020204" charset="-122"/>
                        </a:rPr>
                        <a:t>（堆垛机、卸垛机）</a:t>
                      </a:r>
                      <a:endPar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EN415-4</a:t>
                      </a:r>
                      <a:endPar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2</a:t>
                      </a: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级</a:t>
                      </a:r>
                      <a:endPar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F3SN-B</a:t>
                      </a:r>
                      <a:endPar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木工机械</a:t>
                      </a:r>
                      <a:endPar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EN848-3</a:t>
                      </a:r>
                      <a:endPar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4</a:t>
                      </a: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级或</a:t>
                      </a: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2</a:t>
                      </a: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级</a:t>
                      </a:r>
                      <a:endPar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F3SN-A/B</a:t>
                      </a:r>
                      <a:endPar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造纸设备</a:t>
                      </a:r>
                      <a:endPar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EN1034-3</a:t>
                      </a:r>
                      <a:endPar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4</a:t>
                      </a: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级或</a:t>
                      </a: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2</a:t>
                      </a: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级</a:t>
                      </a:r>
                      <a:endPar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F3SN-A/B</a:t>
                      </a:r>
                      <a:endParaRPr kumimoji="0" lang="zh-CN" altLang="en-US"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皮革设备</a:t>
                      </a:r>
                      <a:endParaRPr kumimoji="0" lang="zh-CN" altLang="en-US" sz="16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1262B7"/>
                          </a:solidFill>
                          <a:effectLst/>
                          <a:latin typeface="微软雅黑" panose="020B0503020204020204" charset="-122"/>
                          <a:ea typeface="微软雅黑" panose="020B0503020204020204" charset="-122"/>
                        </a:rPr>
                        <a:t>（切削、冲孔机械）</a:t>
                      </a:r>
                      <a:endPar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EN12044</a:t>
                      </a:r>
                      <a:endPar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4</a:t>
                      </a: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级或</a:t>
                      </a:r>
                      <a:r>
                        <a:rPr kumimoji="0" lang="en-US" altLang="zh-CN" sz="2000" b="0" i="0" u="none" strike="noStrike" cap="none" normalizeH="0" baseline="0" smtClean="0">
                          <a:ln>
                            <a:noFill/>
                          </a:ln>
                          <a:solidFill>
                            <a:srgbClr val="1262B7"/>
                          </a:solidFill>
                          <a:effectLst/>
                          <a:latin typeface="微软雅黑" panose="020B0503020204020204" charset="-122"/>
                          <a:ea typeface="微软雅黑" panose="020B0503020204020204" charset="-122"/>
                        </a:rPr>
                        <a:t>2</a:t>
                      </a:r>
                      <a:r>
                        <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rPr>
                        <a:t>级</a:t>
                      </a:r>
                      <a:endParaRPr kumimoji="0" lang="zh-CN" altLang="en-US" sz="2000" b="0" i="0" u="none" strike="noStrike" cap="none" normalizeH="0" baseline="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rPr>
                        <a:t>F3SN-A/B</a:t>
                      </a:r>
                      <a:endParaRPr kumimoji="0" lang="zh-CN" altLang="en-US" sz="2000" b="0" i="0" u="none" strike="noStrike" cap="none" normalizeH="0" baseline="0" dirty="0" smtClean="0">
                        <a:ln>
                          <a:noFill/>
                        </a:ln>
                        <a:solidFill>
                          <a:srgbClr val="1262B7"/>
                        </a:solidFill>
                        <a:effectLst/>
                        <a:latin typeface="微软雅黑" panose="020B0503020204020204" charset="-122"/>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灯片编号占位符 9"/>
          <p:cNvSpPr txBox="1"/>
          <p:nvPr/>
        </p:nvSpPr>
        <p:spPr>
          <a:xfrm>
            <a:off x="9667900" y="6245225"/>
            <a:ext cx="785818" cy="476250"/>
          </a:xfrm>
          <a:prstGeom prst="rect">
            <a:avLst/>
          </a:prstGeom>
        </p:spPr>
        <p:txBody>
          <a:bodyPr/>
          <a:lstStyle/>
          <a:p>
            <a:pPr algn="ctr" fontAlgn="base">
              <a:spcBef>
                <a:spcPct val="0"/>
              </a:spcBef>
              <a:spcAft>
                <a:spcPct val="0"/>
              </a:spcAft>
              <a:defRPr/>
            </a:pPr>
            <a:r>
              <a:rPr lang="en-US" altLang="zh-CN" b="1" dirty="0">
                <a:solidFill>
                  <a:schemeClr val="hlink"/>
                </a:solidFill>
                <a:latin typeface="Arial" panose="020B0604020202020204" pitchFamily="34" charset="0"/>
                <a:ea typeface="微软雅黑" panose="020B0503020204020204" charset="-122"/>
                <a:sym typeface="Arial" panose="020B0604020202020204" pitchFamily="34" charset="0"/>
              </a:rPr>
              <a:t>132</a:t>
            </a:r>
            <a:endParaRPr lang="zh-CN" altLang="en-US" b="1" dirty="0">
              <a:solidFill>
                <a:schemeClr val="hlink"/>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bwMode="auto">
          <a:xfrm>
            <a:off x="3732422" y="572295"/>
            <a:ext cx="6472254" cy="1143000"/>
          </a:xfrm>
          <a:noFill/>
          <a:ln>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安全光幕的现场安装</a:t>
            </a:r>
            <a:endPar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455683" name="Rectangle 3"/>
          <p:cNvSpPr>
            <a:spLocks noGrp="1" noChangeArrowheads="1"/>
          </p:cNvSpPr>
          <p:nvPr>
            <p:ph type="body" sz="half" idx="1"/>
          </p:nvPr>
        </p:nvSpPr>
        <p:spPr bwMode="auto">
          <a:xfrm>
            <a:off x="2166910" y="1714488"/>
            <a:ext cx="7989888" cy="1524658"/>
          </a:xfrm>
          <a:noFill/>
          <a:ln>
            <a:miter lim="800000"/>
          </a:ln>
        </p:spPr>
        <p:txBody>
          <a:bodyPr vert="horz" wrap="square" lIns="91440" tIns="45720" rIns="91440" bIns="45720" numCol="1" anchor="t" anchorCtr="0" compatLnSpc="1"/>
          <a:lstStyle/>
          <a:p>
            <a:pPr>
              <a:buFontTx/>
              <a:buNone/>
            </a:pP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一安装位置的确定</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buFontTx/>
              <a:buNone/>
            </a:pP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1</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：操作者只有经过安全光幕的检测范围才能到达危险区域。</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buFontTx/>
              <a:buNone/>
            </a:pP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2</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：当操作者在危险区域工作时（上料），身体的一部分要始终在安全光幕的检测区域内（遮光）。</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455684" name="Picture 4"/>
          <p:cNvPicPr>
            <a:picLocks noGrp="1" noChangeAspect="1" noChangeArrowheads="1"/>
          </p:cNvPicPr>
          <p:nvPr>
            <p:ph sz="quarter" idx="2"/>
          </p:nvPr>
        </p:nvPicPr>
        <p:blipFill>
          <a:blip r:embed="rId1" cstate="print"/>
          <a:srcRect/>
          <a:stretch>
            <a:fillRect/>
          </a:stretch>
        </p:blipFill>
        <p:spPr bwMode="auto">
          <a:xfrm>
            <a:off x="2166910" y="3721535"/>
            <a:ext cx="2089150" cy="1960562"/>
          </a:xfrm>
          <a:noFill/>
          <a:ln algn="ctr">
            <a:miter lim="800000"/>
            <a:headEnd/>
            <a:tailEnd/>
          </a:ln>
        </p:spPr>
      </p:pic>
      <p:pic>
        <p:nvPicPr>
          <p:cNvPr id="455689" name="Picture 9"/>
          <p:cNvPicPr>
            <a:picLocks noGrp="1" noChangeAspect="1" noChangeArrowheads="1"/>
          </p:cNvPicPr>
          <p:nvPr>
            <p:ph sz="quarter" idx="3"/>
          </p:nvPr>
        </p:nvPicPr>
        <p:blipFill>
          <a:blip r:embed="rId2" cstate="print"/>
          <a:srcRect/>
          <a:stretch>
            <a:fillRect/>
          </a:stretch>
        </p:blipFill>
        <p:spPr bwMode="auto">
          <a:xfrm>
            <a:off x="6164236" y="3721535"/>
            <a:ext cx="1965325" cy="2025650"/>
          </a:xfrm>
          <a:noFill/>
          <a:ln algn="ctr">
            <a:miter lim="800000"/>
            <a:headEnd/>
            <a:tailEnd/>
          </a:ln>
        </p:spPr>
      </p:pic>
      <p:pic>
        <p:nvPicPr>
          <p:cNvPr id="455690" name="Picture 10"/>
          <p:cNvPicPr>
            <a:picLocks noChangeAspect="1" noChangeArrowheads="1"/>
          </p:cNvPicPr>
          <p:nvPr/>
        </p:nvPicPr>
        <p:blipFill>
          <a:blip r:embed="rId3" cstate="print"/>
          <a:srcRect/>
          <a:stretch>
            <a:fillRect/>
          </a:stretch>
        </p:blipFill>
        <p:spPr bwMode="auto">
          <a:xfrm>
            <a:off x="4111597" y="3721535"/>
            <a:ext cx="2052638" cy="2025650"/>
          </a:xfrm>
          <a:prstGeom prst="rect">
            <a:avLst/>
          </a:prstGeom>
          <a:noFill/>
          <a:ln w="9525" algn="ctr">
            <a:noFill/>
            <a:miter lim="800000"/>
            <a:headEnd/>
            <a:tailEnd/>
          </a:ln>
          <a:effectLst/>
        </p:spPr>
      </p:pic>
      <p:pic>
        <p:nvPicPr>
          <p:cNvPr id="455691" name="Picture 11"/>
          <p:cNvPicPr>
            <a:picLocks noChangeAspect="1" noChangeArrowheads="1"/>
          </p:cNvPicPr>
          <p:nvPr/>
        </p:nvPicPr>
        <p:blipFill>
          <a:blip r:embed="rId4" cstate="print"/>
          <a:srcRect/>
          <a:stretch>
            <a:fillRect/>
          </a:stretch>
        </p:blipFill>
        <p:spPr bwMode="auto">
          <a:xfrm>
            <a:off x="8108922" y="3721535"/>
            <a:ext cx="1922462" cy="2025650"/>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5"/>
          <p:cNvSpPr>
            <a:spLocks noChangeArrowheads="1"/>
          </p:cNvSpPr>
          <p:nvPr/>
        </p:nvSpPr>
        <p:spPr bwMode="auto">
          <a:xfrm>
            <a:off x="2712720" y="513919"/>
            <a:ext cx="7615645" cy="585418"/>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2075" tIns="46038" rIns="92075" bIns="46038">
            <a:spAutoFit/>
          </a:bodyPr>
          <a:lstStyle/>
          <a:p>
            <a:pPr eaLnBrk="0" hangingPunct="0">
              <a:defRPr/>
            </a:pPr>
            <a:r>
              <a:rPr lang="zh-CN" altLang="en-US" sz="32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防护罩的颜色和有关设备安全标识</a:t>
            </a:r>
            <a:endParaRPr lang="en-US" altLang="zh-CN" sz="32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graphicFrame>
        <p:nvGraphicFramePr>
          <p:cNvPr id="12" name="表格 11"/>
          <p:cNvGraphicFramePr>
            <a:graphicFrameLocks noGrp="1"/>
          </p:cNvGraphicFramePr>
          <p:nvPr/>
        </p:nvGraphicFramePr>
        <p:xfrm>
          <a:off x="1881158" y="1785926"/>
          <a:ext cx="1500198" cy="928694"/>
        </p:xfrm>
        <a:graphic>
          <a:graphicData uri="http://schemas.openxmlformats.org/drawingml/2006/table">
            <a:tbl>
              <a:tblPr/>
              <a:tblGrid>
                <a:gridCol w="1500198"/>
              </a:tblGrid>
              <a:tr h="928694">
                <a:tc>
                  <a:txBody>
                    <a:bodyPr/>
                    <a:lstStyle/>
                    <a:p>
                      <a:pPr algn="ctr" fontAlgn="ctr"/>
                      <a:r>
                        <a:rPr lang="zh-CN" alt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rPr>
                        <a:t>黄色－</a:t>
                      </a:r>
                      <a:r>
                        <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rPr>
                        <a:t>Y100 M20</a:t>
                      </a:r>
                      <a:endParaRPr lang="en-US" sz="20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endParaRPr>
                    </a:p>
                  </a:txBody>
                  <a:tcPr marL="9525" marR="9525" marT="9525" marB="0" anchor="ctr">
                    <a:lnL>
                      <a:noFill/>
                    </a:lnL>
                    <a:lnR>
                      <a:noFill/>
                    </a:lnR>
                    <a:lnT>
                      <a:noFill/>
                    </a:lnT>
                    <a:lnB>
                      <a:noFill/>
                    </a:lnB>
                  </a:tcPr>
                </a:tc>
              </a:tr>
            </a:tbl>
          </a:graphicData>
        </a:graphic>
      </p:graphicFrame>
      <p:pic>
        <p:nvPicPr>
          <p:cNvPr id="346123" name="Picture 11" descr="C:\Users\dell\Desktop\10020q.jpg"/>
          <p:cNvPicPr>
            <a:picLocks noChangeAspect="1" noChangeArrowheads="1"/>
          </p:cNvPicPr>
          <p:nvPr/>
        </p:nvPicPr>
        <p:blipFill>
          <a:blip r:embed="rId1" cstate="print"/>
          <a:srcRect/>
          <a:stretch>
            <a:fillRect/>
          </a:stretch>
        </p:blipFill>
        <p:spPr bwMode="auto">
          <a:xfrm>
            <a:off x="3524232" y="1643050"/>
            <a:ext cx="6762744" cy="1143008"/>
          </a:xfrm>
          <a:prstGeom prst="rect">
            <a:avLst/>
          </a:prstGeom>
          <a:noFill/>
        </p:spPr>
      </p:pic>
      <p:sp>
        <p:nvSpPr>
          <p:cNvPr id="25" name="Text Box 21"/>
          <p:cNvSpPr txBox="1">
            <a:spLocks noChangeArrowheads="1"/>
          </p:cNvSpPr>
          <p:nvPr/>
        </p:nvSpPr>
        <p:spPr bwMode="auto">
          <a:xfrm>
            <a:off x="1809720" y="2857497"/>
            <a:ext cx="4857784" cy="461665"/>
          </a:xfrm>
          <a:prstGeom prst="rect">
            <a:avLst/>
          </a:prstGeom>
          <a:noFill/>
          <a:ln w="9525">
            <a:noFill/>
            <a:miter lim="800000"/>
          </a:ln>
          <a:effectLst/>
        </p:spPr>
        <p:txBody>
          <a:bodyPr wrap="square">
            <a:spAutoFit/>
          </a:bodyPr>
          <a:lstStyle/>
          <a:p>
            <a:pPr algn="l">
              <a:spcBef>
                <a:spcPct val="50000"/>
              </a:spcBef>
            </a:pP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警告显示</a:t>
            </a:r>
            <a:r>
              <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指示灯</a:t>
            </a:r>
            <a:r>
              <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声音</a:t>
            </a:r>
            <a:r>
              <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nvGrpSpPr>
          <p:cNvPr id="2" name="Group 26"/>
          <p:cNvGrpSpPr/>
          <p:nvPr/>
        </p:nvGrpSpPr>
        <p:grpSpPr bwMode="auto">
          <a:xfrm>
            <a:off x="3309918" y="3643314"/>
            <a:ext cx="2286000" cy="1943100"/>
            <a:chOff x="1104" y="1008"/>
            <a:chExt cx="1440" cy="1224"/>
          </a:xfrm>
        </p:grpSpPr>
        <p:pic>
          <p:nvPicPr>
            <p:cNvPr id="28" name="Picture 22" descr="animation09_01"/>
            <p:cNvPicPr>
              <a:picLocks noChangeAspect="1" noChangeArrowheads="1" noCrop="1"/>
            </p:cNvPicPr>
            <p:nvPr/>
          </p:nvPicPr>
          <p:blipFill>
            <a:blip r:embed="rId2" cstate="print"/>
            <a:srcRect/>
            <a:stretch>
              <a:fillRect/>
            </a:stretch>
          </p:blipFill>
          <p:spPr bwMode="auto">
            <a:xfrm>
              <a:off x="1104" y="1008"/>
              <a:ext cx="1440" cy="1224"/>
            </a:xfrm>
            <a:prstGeom prst="rect">
              <a:avLst/>
            </a:prstGeom>
            <a:noFill/>
          </p:spPr>
        </p:pic>
        <p:sp>
          <p:nvSpPr>
            <p:cNvPr id="34" name="Text Box 24"/>
            <p:cNvSpPr txBox="1">
              <a:spLocks noChangeArrowheads="1"/>
            </p:cNvSpPr>
            <p:nvPr/>
          </p:nvSpPr>
          <p:spPr bwMode="auto">
            <a:xfrm>
              <a:off x="1488" y="1920"/>
              <a:ext cx="624" cy="231"/>
            </a:xfrm>
            <a:prstGeom prst="rect">
              <a:avLst/>
            </a:prstGeom>
            <a:solidFill>
              <a:schemeClr val="bg1"/>
            </a:solidFill>
            <a:ln w="9525">
              <a:noFill/>
              <a:miter lim="800000"/>
            </a:ln>
            <a:effectLst/>
          </p:spPr>
          <p:txBody>
            <a:bodyPr>
              <a:spAutoFit/>
            </a:bodyPr>
            <a:lstStyle/>
            <a:p>
              <a:pPr algn="l">
                <a:spcBef>
                  <a:spcPct val="50000"/>
                </a:spcBef>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指示灯</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grpSp>
        <p:nvGrpSpPr>
          <p:cNvPr id="3" name="Group 27"/>
          <p:cNvGrpSpPr/>
          <p:nvPr/>
        </p:nvGrpSpPr>
        <p:grpSpPr bwMode="auto">
          <a:xfrm>
            <a:off x="6596066" y="3357562"/>
            <a:ext cx="3732299" cy="2857258"/>
            <a:chOff x="2784" y="672"/>
            <a:chExt cx="2448" cy="1800"/>
          </a:xfrm>
        </p:grpSpPr>
        <p:pic>
          <p:nvPicPr>
            <p:cNvPr id="38" name="Picture 23" descr="animation09_02"/>
            <p:cNvPicPr>
              <a:picLocks noChangeAspect="1" noChangeArrowheads="1" noCrop="1"/>
            </p:cNvPicPr>
            <p:nvPr/>
          </p:nvPicPr>
          <p:blipFill>
            <a:blip r:embed="rId3" cstate="print"/>
            <a:srcRect/>
            <a:stretch>
              <a:fillRect/>
            </a:stretch>
          </p:blipFill>
          <p:spPr bwMode="auto">
            <a:xfrm>
              <a:off x="2784" y="672"/>
              <a:ext cx="2448" cy="1800"/>
            </a:xfrm>
            <a:prstGeom prst="rect">
              <a:avLst/>
            </a:prstGeom>
            <a:noFill/>
          </p:spPr>
        </p:pic>
        <p:sp>
          <p:nvSpPr>
            <p:cNvPr id="39" name="Text Box 25"/>
            <p:cNvSpPr txBox="1">
              <a:spLocks noChangeArrowheads="1"/>
            </p:cNvSpPr>
            <p:nvPr/>
          </p:nvSpPr>
          <p:spPr bwMode="auto">
            <a:xfrm>
              <a:off x="3648" y="2217"/>
              <a:ext cx="576" cy="231"/>
            </a:xfrm>
            <a:prstGeom prst="rect">
              <a:avLst/>
            </a:prstGeom>
            <a:solidFill>
              <a:schemeClr val="bg1"/>
            </a:solidFill>
            <a:ln w="9525">
              <a:noFill/>
              <a:miter lim="800000"/>
            </a:ln>
            <a:effectLst/>
          </p:spPr>
          <p:txBody>
            <a:bodyPr>
              <a:spAutoFit/>
            </a:bodyPr>
            <a:lstStyle/>
            <a:p>
              <a:pPr algn="l">
                <a:spcBef>
                  <a:spcPct val="50000"/>
                </a:spcBef>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报警声</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sp>
        <p:nvSpPr>
          <p:cNvPr id="17" name="灯片编号占位符 16"/>
          <p:cNvSpPr>
            <a:spLocks noGrp="1"/>
          </p:cNvSpPr>
          <p:nvPr>
            <p:ph type="sldNum" sz="quarter" idx="12"/>
          </p:nvPr>
        </p:nvSpPr>
        <p:spPr>
          <a:xfrm>
            <a:off x="2152650" y="6356352"/>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descr="http://www.sureteamweb.com/wp-content/uploads/2012/12/Safety-sign_machine-guard.jpg"/>
          <p:cNvPicPr>
            <a:picLocks noChangeAspect="1" noChangeArrowheads="1"/>
          </p:cNvPicPr>
          <p:nvPr/>
        </p:nvPicPr>
        <p:blipFill>
          <a:blip r:embed="rId1" cstate="print"/>
          <a:srcRect/>
          <a:stretch>
            <a:fillRect/>
          </a:stretch>
        </p:blipFill>
        <p:spPr bwMode="auto">
          <a:xfrm>
            <a:off x="4266315" y="4906608"/>
            <a:ext cx="803677" cy="1071569"/>
          </a:xfrm>
          <a:prstGeom prst="rect">
            <a:avLst/>
          </a:prstGeom>
          <a:noFill/>
        </p:spPr>
      </p:pic>
      <p:pic>
        <p:nvPicPr>
          <p:cNvPr id="346116" name="Picture 4" descr="Do Not Operate Without Guards">
            <a:hlinkClick r:id="rId2"/>
          </p:cNvPr>
          <p:cNvPicPr>
            <a:picLocks noChangeAspect="1" noChangeArrowheads="1"/>
          </p:cNvPicPr>
          <p:nvPr/>
        </p:nvPicPr>
        <p:blipFill>
          <a:blip r:embed="rId3" cstate="print"/>
          <a:srcRect/>
          <a:stretch>
            <a:fillRect/>
          </a:stretch>
        </p:blipFill>
        <p:spPr bwMode="auto">
          <a:xfrm>
            <a:off x="6453192" y="1474779"/>
            <a:ext cx="846673" cy="1143008"/>
          </a:xfrm>
          <a:prstGeom prst="rect">
            <a:avLst/>
          </a:prstGeom>
          <a:noFill/>
        </p:spPr>
      </p:pic>
      <p:pic>
        <p:nvPicPr>
          <p:cNvPr id="346120" name="Picture 8" descr="http://t1.gstatic.com/images?q=tbn:ANd9GcTX-vBHdtksQMxX6M4O4ozQNrKPcshuZifmWr4CAoxr7S-xEYi1">
            <a:hlinkClick r:id="rId4"/>
          </p:cNvPr>
          <p:cNvPicPr>
            <a:picLocks noChangeAspect="1" noChangeArrowheads="1"/>
          </p:cNvPicPr>
          <p:nvPr/>
        </p:nvPicPr>
        <p:blipFill>
          <a:blip r:embed="rId5" cstate="print"/>
          <a:srcRect/>
          <a:stretch>
            <a:fillRect/>
          </a:stretch>
        </p:blipFill>
        <p:spPr bwMode="auto">
          <a:xfrm>
            <a:off x="4381489" y="3320500"/>
            <a:ext cx="1321569" cy="954833"/>
          </a:xfrm>
          <a:prstGeom prst="rect">
            <a:avLst/>
          </a:prstGeom>
          <a:noFill/>
        </p:spPr>
      </p:pic>
      <p:pic>
        <p:nvPicPr>
          <p:cNvPr id="17" name="图片 16" descr="untitled.png"/>
          <p:cNvPicPr>
            <a:picLocks noChangeAspect="1"/>
          </p:cNvPicPr>
          <p:nvPr/>
        </p:nvPicPr>
        <p:blipFill>
          <a:blip r:embed="rId6" cstate="print"/>
          <a:stretch>
            <a:fillRect/>
          </a:stretch>
        </p:blipFill>
        <p:spPr>
          <a:xfrm>
            <a:off x="3167043" y="3177623"/>
            <a:ext cx="946347" cy="1256942"/>
          </a:xfrm>
          <a:prstGeom prst="rect">
            <a:avLst/>
          </a:prstGeom>
        </p:spPr>
      </p:pic>
      <p:pic>
        <p:nvPicPr>
          <p:cNvPr id="346131" name="Picture 19" descr="https://encrypted-tbn2.gstatic.com/images?q=tbn:ANd9GcSQaiUDmrbFUiqgV8IhrOoBEQuX8hXPgH2fuHJT711oshnZoBeaCw"/>
          <p:cNvPicPr>
            <a:picLocks noChangeAspect="1" noChangeArrowheads="1"/>
          </p:cNvPicPr>
          <p:nvPr/>
        </p:nvPicPr>
        <p:blipFill>
          <a:blip r:embed="rId7" cstate="print"/>
          <a:srcRect/>
          <a:stretch>
            <a:fillRect/>
          </a:stretch>
        </p:blipFill>
        <p:spPr bwMode="auto">
          <a:xfrm>
            <a:off x="5310183" y="1474779"/>
            <a:ext cx="1000132" cy="1143008"/>
          </a:xfrm>
          <a:prstGeom prst="rect">
            <a:avLst/>
          </a:prstGeom>
          <a:noFill/>
        </p:spPr>
      </p:pic>
      <p:pic>
        <p:nvPicPr>
          <p:cNvPr id="346135" name="Picture 23" descr="https://encrypted-tbn3.gstatic.com/images?q=tbn:ANd9GcSMB88NYpgYm1bZqN2YjeWEQc6XW74x6oSofnYzGYDpSR6AO-xsEw"/>
          <p:cNvPicPr>
            <a:picLocks noChangeAspect="1" noChangeArrowheads="1"/>
          </p:cNvPicPr>
          <p:nvPr/>
        </p:nvPicPr>
        <p:blipFill>
          <a:blip r:embed="rId8" cstate="print"/>
          <a:srcRect/>
          <a:stretch>
            <a:fillRect/>
          </a:stretch>
        </p:blipFill>
        <p:spPr bwMode="auto">
          <a:xfrm>
            <a:off x="4310051" y="1403341"/>
            <a:ext cx="918488" cy="1285884"/>
          </a:xfrm>
          <a:prstGeom prst="rect">
            <a:avLst/>
          </a:prstGeom>
          <a:noFill/>
        </p:spPr>
      </p:pic>
      <p:pic>
        <p:nvPicPr>
          <p:cNvPr id="346137" name="Picture 25" descr="https://encrypted-tbn1.gstatic.com/images?q=tbn:ANd9GcS81hu0N4vLzuf6U8zLw-TvBbHHhe79_8VBBy96JfF6U-83lSpH"/>
          <p:cNvPicPr>
            <a:picLocks noChangeAspect="1" noChangeArrowheads="1"/>
          </p:cNvPicPr>
          <p:nvPr/>
        </p:nvPicPr>
        <p:blipFill>
          <a:blip r:embed="rId9" cstate="print"/>
          <a:srcRect/>
          <a:stretch>
            <a:fillRect/>
          </a:stretch>
        </p:blipFill>
        <p:spPr bwMode="auto">
          <a:xfrm>
            <a:off x="3167043" y="1403341"/>
            <a:ext cx="1071570" cy="1285884"/>
          </a:xfrm>
          <a:prstGeom prst="rect">
            <a:avLst/>
          </a:prstGeom>
          <a:noFill/>
        </p:spPr>
      </p:pic>
      <p:graphicFrame>
        <p:nvGraphicFramePr>
          <p:cNvPr id="22" name="表格 21"/>
          <p:cNvGraphicFramePr>
            <a:graphicFrameLocks noGrp="1"/>
          </p:cNvGraphicFramePr>
          <p:nvPr/>
        </p:nvGraphicFramePr>
        <p:xfrm>
          <a:off x="1556435" y="1617378"/>
          <a:ext cx="1500198" cy="857256"/>
        </p:xfrm>
        <a:graphic>
          <a:graphicData uri="http://schemas.openxmlformats.org/drawingml/2006/table">
            <a:tbl>
              <a:tblPr/>
              <a:tblGrid>
                <a:gridCol w="1500198"/>
              </a:tblGrid>
              <a:tr h="857256">
                <a:tc>
                  <a:txBody>
                    <a:bodyPr/>
                    <a:lstStyle/>
                    <a:p>
                      <a:pPr algn="ctr" fontAlgn="ctr"/>
                      <a:r>
                        <a:rPr lang="zh-CN" altLang="en-US" sz="2400" b="0" i="0" u="none" strike="noStrike" dirty="0" smtClean="0">
                          <a:solidFill>
                            <a:srgbClr val="1262B7"/>
                          </a:solidFill>
                          <a:latin typeface="Arial" panose="020B0604020202020204" pitchFamily="34" charset="0"/>
                          <a:ea typeface="微软雅黑" panose="020B0503020204020204" charset="-122"/>
                          <a:sym typeface="Arial" panose="020B0604020202020204" pitchFamily="34" charset="0"/>
                        </a:rPr>
                        <a:t>禁止标志</a:t>
                      </a:r>
                      <a:endParaRPr lang="en-US" sz="24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endParaRPr>
                    </a:p>
                  </a:txBody>
                  <a:tcPr marL="9525" marR="9525" marT="9525" marB="0" anchor="ctr">
                    <a:lnL>
                      <a:noFill/>
                    </a:lnL>
                    <a:lnR>
                      <a:noFill/>
                    </a:lnR>
                    <a:lnT>
                      <a:noFill/>
                    </a:lnT>
                    <a:lnB>
                      <a:noFill/>
                    </a:lnB>
                  </a:tcPr>
                </a:tc>
              </a:tr>
            </a:tbl>
          </a:graphicData>
        </a:graphic>
      </p:graphicFrame>
      <p:graphicFrame>
        <p:nvGraphicFramePr>
          <p:cNvPr id="23" name="表格 22"/>
          <p:cNvGraphicFramePr>
            <a:graphicFrameLocks noGrp="1"/>
          </p:cNvGraphicFramePr>
          <p:nvPr/>
        </p:nvGraphicFramePr>
        <p:xfrm>
          <a:off x="1509676" y="3489515"/>
          <a:ext cx="1500198" cy="785818"/>
        </p:xfrm>
        <a:graphic>
          <a:graphicData uri="http://schemas.openxmlformats.org/drawingml/2006/table">
            <a:tbl>
              <a:tblPr/>
              <a:tblGrid>
                <a:gridCol w="1500198"/>
              </a:tblGrid>
              <a:tr h="785818">
                <a:tc>
                  <a:txBody>
                    <a:bodyPr/>
                    <a:lstStyle/>
                    <a:p>
                      <a:pPr algn="ctr" fontAlgn="ctr"/>
                      <a:r>
                        <a:rPr lang="zh-CN" altLang="en-US" sz="2400" b="0" i="0" u="none" strike="noStrike" dirty="0" smtClean="0">
                          <a:solidFill>
                            <a:srgbClr val="1262B7"/>
                          </a:solidFill>
                          <a:latin typeface="Arial" panose="020B0604020202020204" pitchFamily="34" charset="0"/>
                          <a:ea typeface="微软雅黑" panose="020B0503020204020204" charset="-122"/>
                          <a:sym typeface="Arial" panose="020B0604020202020204" pitchFamily="34" charset="0"/>
                        </a:rPr>
                        <a:t>警告标志</a:t>
                      </a:r>
                      <a:endParaRPr lang="en-US" sz="24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endParaRPr>
                    </a:p>
                  </a:txBody>
                  <a:tcPr marL="9525" marR="9525" marT="9525" marB="0" anchor="ctr">
                    <a:lnL>
                      <a:noFill/>
                    </a:lnL>
                    <a:lnR>
                      <a:noFill/>
                    </a:lnR>
                    <a:lnT>
                      <a:noFill/>
                    </a:lnT>
                    <a:lnB>
                      <a:noFill/>
                    </a:lnB>
                  </a:tcPr>
                </a:tc>
              </a:tr>
            </a:tbl>
          </a:graphicData>
        </a:graphic>
      </p:graphicFrame>
      <p:graphicFrame>
        <p:nvGraphicFramePr>
          <p:cNvPr id="24" name="表格 23"/>
          <p:cNvGraphicFramePr>
            <a:graphicFrameLocks noGrp="1"/>
          </p:cNvGraphicFramePr>
          <p:nvPr/>
        </p:nvGraphicFramePr>
        <p:xfrm>
          <a:off x="1524001" y="5214951"/>
          <a:ext cx="1643042" cy="500090"/>
        </p:xfrm>
        <a:graphic>
          <a:graphicData uri="http://schemas.openxmlformats.org/drawingml/2006/table">
            <a:tbl>
              <a:tblPr/>
              <a:tblGrid>
                <a:gridCol w="1643042"/>
              </a:tblGrid>
              <a:tr h="500090">
                <a:tc>
                  <a:txBody>
                    <a:bodyPr/>
                    <a:lstStyle/>
                    <a:p>
                      <a:pPr algn="ctr" fontAlgn="ctr"/>
                      <a:r>
                        <a:rPr lang="zh-CN" altLang="en-US" sz="2400" b="0" i="0" u="none" strike="noStrike" dirty="0" smtClean="0">
                          <a:solidFill>
                            <a:srgbClr val="1262B7"/>
                          </a:solidFill>
                          <a:latin typeface="Arial" panose="020B0604020202020204" pitchFamily="34" charset="0"/>
                          <a:ea typeface="微软雅黑" panose="020B0503020204020204" charset="-122"/>
                          <a:sym typeface="Arial" panose="020B0604020202020204" pitchFamily="34" charset="0"/>
                        </a:rPr>
                        <a:t>指令标志</a:t>
                      </a:r>
                      <a:endParaRPr lang="en-US" sz="2400" b="0" i="0" u="none" strike="noStrike" dirty="0">
                        <a:solidFill>
                          <a:srgbClr val="1262B7"/>
                        </a:solidFill>
                        <a:latin typeface="Arial" panose="020B0604020202020204" pitchFamily="34" charset="0"/>
                        <a:ea typeface="微软雅黑" panose="020B0503020204020204" charset="-122"/>
                        <a:sym typeface="Arial" panose="020B0604020202020204" pitchFamily="34" charset="0"/>
                      </a:endParaRPr>
                    </a:p>
                  </a:txBody>
                  <a:tcPr marL="9525" marR="9525" marT="9525" marB="0" anchor="ctr">
                    <a:lnL>
                      <a:noFill/>
                    </a:lnL>
                    <a:lnR>
                      <a:noFill/>
                    </a:lnR>
                    <a:lnT>
                      <a:noFill/>
                    </a:lnT>
                    <a:lnB>
                      <a:noFill/>
                    </a:lnB>
                  </a:tcPr>
                </a:tc>
              </a:tr>
            </a:tbl>
          </a:graphicData>
        </a:graphic>
      </p:graphicFrame>
      <p:pic>
        <p:nvPicPr>
          <p:cNvPr id="27" name="图片 26" descr="untitled1.png"/>
          <p:cNvPicPr>
            <a:picLocks noChangeAspect="1"/>
          </p:cNvPicPr>
          <p:nvPr/>
        </p:nvPicPr>
        <p:blipFill>
          <a:blip r:embed="rId10" cstate="print"/>
          <a:stretch>
            <a:fillRect/>
          </a:stretch>
        </p:blipFill>
        <p:spPr>
          <a:xfrm>
            <a:off x="7381886" y="1474779"/>
            <a:ext cx="952507" cy="1143008"/>
          </a:xfrm>
          <a:prstGeom prst="rect">
            <a:avLst/>
          </a:prstGeom>
        </p:spPr>
      </p:pic>
      <p:pic>
        <p:nvPicPr>
          <p:cNvPr id="29" name="图片 28" descr="untitled2.png"/>
          <p:cNvPicPr>
            <a:picLocks noChangeAspect="1"/>
          </p:cNvPicPr>
          <p:nvPr/>
        </p:nvPicPr>
        <p:blipFill>
          <a:blip r:embed="rId11" cstate="print"/>
          <a:stretch>
            <a:fillRect/>
          </a:stretch>
        </p:blipFill>
        <p:spPr>
          <a:xfrm>
            <a:off x="8453456" y="1474779"/>
            <a:ext cx="867461" cy="1214446"/>
          </a:xfrm>
          <a:prstGeom prst="rect">
            <a:avLst/>
          </a:prstGeom>
        </p:spPr>
      </p:pic>
      <p:pic>
        <p:nvPicPr>
          <p:cNvPr id="30" name="图片 29" descr="untitled4.png"/>
          <p:cNvPicPr>
            <a:picLocks noChangeAspect="1"/>
          </p:cNvPicPr>
          <p:nvPr/>
        </p:nvPicPr>
        <p:blipFill>
          <a:blip r:embed="rId12" cstate="print"/>
          <a:stretch>
            <a:fillRect/>
          </a:stretch>
        </p:blipFill>
        <p:spPr>
          <a:xfrm>
            <a:off x="9596464" y="1474779"/>
            <a:ext cx="867461" cy="1214446"/>
          </a:xfrm>
          <a:prstGeom prst="rect">
            <a:avLst/>
          </a:prstGeom>
        </p:spPr>
      </p:pic>
      <p:pic>
        <p:nvPicPr>
          <p:cNvPr id="31" name="图片 30" descr="imagesCA1IM2SB.jpg"/>
          <p:cNvPicPr>
            <a:picLocks noChangeAspect="1"/>
          </p:cNvPicPr>
          <p:nvPr/>
        </p:nvPicPr>
        <p:blipFill>
          <a:blip r:embed="rId13" cstate="print"/>
          <a:stretch>
            <a:fillRect/>
          </a:stretch>
        </p:blipFill>
        <p:spPr>
          <a:xfrm>
            <a:off x="6024563" y="3249061"/>
            <a:ext cx="842963" cy="1138236"/>
          </a:xfrm>
          <a:prstGeom prst="rect">
            <a:avLst/>
          </a:prstGeom>
        </p:spPr>
      </p:pic>
      <p:pic>
        <p:nvPicPr>
          <p:cNvPr id="32" name="图片 31" descr="untitled3.png"/>
          <p:cNvPicPr>
            <a:picLocks noChangeAspect="1"/>
          </p:cNvPicPr>
          <p:nvPr/>
        </p:nvPicPr>
        <p:blipFill>
          <a:blip r:embed="rId14" cstate="print"/>
          <a:stretch>
            <a:fillRect/>
          </a:stretch>
        </p:blipFill>
        <p:spPr>
          <a:xfrm>
            <a:off x="7024695" y="3249061"/>
            <a:ext cx="802643" cy="1071570"/>
          </a:xfrm>
          <a:prstGeom prst="rect">
            <a:avLst/>
          </a:prstGeom>
        </p:spPr>
      </p:pic>
      <p:pic>
        <p:nvPicPr>
          <p:cNvPr id="33" name="图片 32" descr="imagesCAC4D8QY.jpg"/>
          <p:cNvPicPr>
            <a:picLocks noChangeAspect="1"/>
          </p:cNvPicPr>
          <p:nvPr/>
        </p:nvPicPr>
        <p:blipFill>
          <a:blip r:embed="rId15" cstate="print"/>
          <a:stretch>
            <a:fillRect/>
          </a:stretch>
        </p:blipFill>
        <p:spPr>
          <a:xfrm>
            <a:off x="8096265" y="3320500"/>
            <a:ext cx="857249" cy="1028699"/>
          </a:xfrm>
          <a:prstGeom prst="rect">
            <a:avLst/>
          </a:prstGeom>
        </p:spPr>
      </p:pic>
      <p:pic>
        <p:nvPicPr>
          <p:cNvPr id="35" name="图片 34" descr="untitled5.png"/>
          <p:cNvPicPr>
            <a:picLocks noChangeAspect="1"/>
          </p:cNvPicPr>
          <p:nvPr/>
        </p:nvPicPr>
        <p:blipFill>
          <a:blip r:embed="rId16" cstate="print"/>
          <a:stretch>
            <a:fillRect/>
          </a:stretch>
        </p:blipFill>
        <p:spPr>
          <a:xfrm>
            <a:off x="3266183" y="4906608"/>
            <a:ext cx="870415" cy="1162049"/>
          </a:xfrm>
          <a:prstGeom prst="rect">
            <a:avLst/>
          </a:prstGeom>
        </p:spPr>
      </p:pic>
      <p:sp>
        <p:nvSpPr>
          <p:cNvPr id="36" name="矩形 35"/>
          <p:cNvSpPr/>
          <p:nvPr/>
        </p:nvSpPr>
        <p:spPr>
          <a:xfrm>
            <a:off x="6480892" y="5120922"/>
            <a:ext cx="3500462" cy="830997"/>
          </a:xfrm>
          <a:prstGeom prst="rect">
            <a:avLst/>
          </a:prstGeom>
        </p:spPr>
        <p:txBody>
          <a:bodyPr wrap="square">
            <a:spAutoFit/>
          </a:bodyPr>
          <a:lstStyle/>
          <a:p>
            <a:pPr algn="l"/>
            <a:r>
              <a:rPr lang="en-US" altLang="zh-CN" sz="2400" dirty="0">
                <a:solidFill>
                  <a:srgbClr val="1262B7"/>
                </a:solidFill>
                <a:latin typeface="Arial" panose="020B0604020202020204" pitchFamily="34" charset="0"/>
                <a:ea typeface="微软雅黑" panose="020B0503020204020204" charset="-122"/>
                <a:sym typeface="Arial" panose="020B0604020202020204" pitchFamily="34" charset="0"/>
              </a:rPr>
              <a:t>GB 18209.1-2000</a:t>
            </a: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机械安全  指示、标志和操作</a:t>
            </a:r>
            <a:endPar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pic>
        <p:nvPicPr>
          <p:cNvPr id="37" name="Picture 15" descr="禁煙"/>
          <p:cNvPicPr>
            <a:picLocks noChangeAspect="1" noChangeArrowheads="1"/>
          </p:cNvPicPr>
          <p:nvPr/>
        </p:nvPicPr>
        <p:blipFill>
          <a:blip r:embed="rId17" cstate="print"/>
          <a:srcRect/>
          <a:stretch>
            <a:fillRect/>
          </a:stretch>
        </p:blipFill>
        <p:spPr bwMode="auto">
          <a:xfrm>
            <a:off x="9442540" y="3332411"/>
            <a:ext cx="885825" cy="895350"/>
          </a:xfrm>
          <a:prstGeom prst="rect">
            <a:avLst/>
          </a:prstGeom>
          <a:noFill/>
        </p:spPr>
      </p:pic>
      <p:sp>
        <p:nvSpPr>
          <p:cNvPr id="38" name="灯片编号占位符 37"/>
          <p:cNvSpPr>
            <a:spLocks noGrp="1"/>
          </p:cNvSpPr>
          <p:nvPr>
            <p:ph type="sldNum" sz="quarter" idx="12"/>
          </p:nvPr>
        </p:nvSpPr>
        <p:spPr>
          <a:xfrm>
            <a:off x="2152650" y="6356352"/>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
        <p:nvSpPr>
          <p:cNvPr id="25" name="Rectangle 15"/>
          <p:cNvSpPr>
            <a:spLocks noChangeArrowheads="1"/>
          </p:cNvSpPr>
          <p:nvPr/>
        </p:nvSpPr>
        <p:spPr bwMode="auto">
          <a:xfrm>
            <a:off x="2712720" y="513919"/>
            <a:ext cx="7615645" cy="585418"/>
          </a:xfrm>
          <a:prstGeom prst="rect">
            <a:avLst/>
          </a:prstGeom>
          <a:no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2075" tIns="46038" rIns="92075" bIns="46038">
            <a:spAutoFit/>
          </a:bodyPr>
          <a:lstStyle/>
          <a:p>
            <a:pPr eaLnBrk="0" hangingPunct="0">
              <a:defRPr/>
            </a:pPr>
            <a:r>
              <a:rPr lang="zh-CN" altLang="en-US" sz="32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防护罩的颜色和有关设备安全标识</a:t>
            </a:r>
            <a:endParaRPr lang="en-US" altLang="zh-CN" sz="32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56220" y="4149090"/>
            <a:ext cx="391541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7926433" y="6317164"/>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
        <p:nvSpPr>
          <p:cNvPr id="6" name="矩形 5"/>
          <p:cNvSpPr/>
          <p:nvPr/>
        </p:nvSpPr>
        <p:spPr>
          <a:xfrm>
            <a:off x="4167175" y="500043"/>
            <a:ext cx="428835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l"/>
            <a:r>
              <a:rPr lang="zh-CN" altLang="en-US" sz="32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机械风险削减方法层级</a:t>
            </a:r>
            <a:endParaRPr lang="en-US" altLang="zh-CN" sz="32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pic>
        <p:nvPicPr>
          <p:cNvPr id="754691" name="Picture 3"/>
          <p:cNvPicPr>
            <a:picLocks noChangeAspect="1" noChangeArrowheads="1"/>
          </p:cNvPicPr>
          <p:nvPr/>
        </p:nvPicPr>
        <p:blipFill rotWithShape="1">
          <a:blip r:embed="rId1" cstate="print"/>
          <a:srcRect l="967"/>
          <a:stretch>
            <a:fillRect/>
          </a:stretch>
        </p:blipFill>
        <p:spPr bwMode="auto">
          <a:xfrm>
            <a:off x="2293749" y="1251981"/>
            <a:ext cx="7935451" cy="4797097"/>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5"/>
          <p:cNvSpPr>
            <a:spLocks noChangeArrowheads="1"/>
          </p:cNvSpPr>
          <p:nvPr/>
        </p:nvSpPr>
        <p:spPr bwMode="auto">
          <a:xfrm>
            <a:off x="1992314" y="1341438"/>
            <a:ext cx="8181975" cy="4832734"/>
          </a:xfrm>
          <a:prstGeom prst="rect">
            <a:avLst/>
          </a:prstGeom>
          <a:noFill/>
          <a:ln w="9525">
            <a:noFill/>
            <a:miter lim="800000"/>
          </a:ln>
        </p:spPr>
        <p:txBody>
          <a:bodyPr lIns="92075" tIns="46038" rIns="92075" bIns="46038">
            <a:spAutoFit/>
          </a:bodyPr>
          <a:lstStyle/>
          <a:p>
            <a:pPr algn="l"/>
            <a:r>
              <a:rPr lang="zh-CN" altLang="en-US" sz="2400" b="1" dirty="0" smtClean="0">
                <a:solidFill>
                  <a:srgbClr val="1262B7"/>
                </a:solidFill>
                <a:latin typeface="Arial" panose="020B0604020202020204" pitchFamily="34" charset="0"/>
                <a:ea typeface="微软雅黑" panose="020B0503020204020204" charset="-122"/>
                <a:sym typeface="Arial" panose="020B0604020202020204" pitchFamily="34" charset="0"/>
              </a:rPr>
              <a:t>新</a:t>
            </a:r>
            <a:r>
              <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rPr>
              <a:t>项目</a:t>
            </a:r>
            <a:endParaRPr lang="en-US" altLang="zh-CN" sz="2400" b="1"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新生产线、设备设计阶段就要遵循机械本质安全的理念，依据</a:t>
            </a:r>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MG</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的安全标准，提出安全要求，以确保新设备免除机械伤害的危险。</a:t>
            </a:r>
            <a:endPar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A-</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实行</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机械化、自动化</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  　机械化、自动化的生产不仅是发展生产的重要手段，也是提高</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安全</a:t>
            </a:r>
            <a:endPar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 技术</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措施的根本途径。机械化能减轻劳动强度；自动化能减少</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人身</a:t>
            </a:r>
            <a:endPar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rPr>
              <a:t> </a:t>
            </a:r>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    </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伤害</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的危险。</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B-</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设置</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安全装置</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    安全装置包括防护装置、保险装置、信号装置及危险牌示和识别标志。</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C-</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增强</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机械强度</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　  机械设备、装置及其主要部件必须具有必要的机械强度和安全系数。</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en-US" altLang="zh-CN" sz="2000" dirty="0" smtClean="0">
                <a:solidFill>
                  <a:srgbClr val="1262B7"/>
                </a:solidFill>
                <a:latin typeface="Arial" panose="020B0604020202020204" pitchFamily="34" charset="0"/>
                <a:ea typeface="微软雅黑" panose="020B0503020204020204" charset="-122"/>
                <a:sym typeface="Arial" panose="020B0604020202020204" pitchFamily="34" charset="0"/>
              </a:rPr>
              <a:t>D-</a:t>
            </a: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保证</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电气安全可靠</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　  电气安全对策通常包括防触电、防电气火灾爆炸等。</a:t>
            </a:r>
            <a:endPar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endParaRPr lang="en-US" altLang="zh-CN"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algn="l"/>
            <a:r>
              <a:rPr lang="zh-CN" altLang="en-US" sz="2400" b="1" dirty="0" smtClean="0">
                <a:solidFill>
                  <a:srgbClr val="1262B7"/>
                </a:solidFill>
                <a:latin typeface="Arial" panose="020B0604020202020204" pitchFamily="34" charset="0"/>
                <a:ea typeface="微软雅黑" panose="020B0503020204020204" charset="-122"/>
                <a:sym typeface="Arial" panose="020B0604020202020204" pitchFamily="34" charset="0"/>
              </a:rPr>
              <a:t>目前</a:t>
            </a:r>
            <a:r>
              <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rPr>
              <a:t>已经存在的机械伤害的风险</a:t>
            </a:r>
            <a:endPar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5" name="矩形 4"/>
          <p:cNvSpPr/>
          <p:nvPr/>
        </p:nvSpPr>
        <p:spPr>
          <a:xfrm>
            <a:off x="4167175" y="500043"/>
            <a:ext cx="3877985"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l"/>
            <a:r>
              <a:rPr lang="zh-CN" altLang="en-US" sz="32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机械伤害事故的预防</a:t>
            </a:r>
            <a:endParaRPr lang="en-US" altLang="zh-CN" sz="3200" b="1" dirty="0">
              <a:solidFill>
                <a:srgbClr val="1262B7"/>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pic>
        <p:nvPicPr>
          <p:cNvPr id="6" name="Picture 15" descr="sekkei-man"/>
          <p:cNvPicPr>
            <a:picLocks noChangeAspect="1" noChangeArrowheads="1"/>
          </p:cNvPicPr>
          <p:nvPr/>
        </p:nvPicPr>
        <p:blipFill>
          <a:blip r:embed="rId1" cstate="print"/>
          <a:srcRect/>
          <a:stretch>
            <a:fillRect/>
          </a:stretch>
        </p:blipFill>
        <p:spPr bwMode="auto">
          <a:xfrm>
            <a:off x="8667768" y="4857760"/>
            <a:ext cx="1752600" cy="1271588"/>
          </a:xfrm>
          <a:prstGeom prst="rect">
            <a:avLst/>
          </a:prstGeom>
          <a:noFill/>
        </p:spPr>
      </p:pic>
      <p:sp>
        <p:nvSpPr>
          <p:cNvPr id="11" name="灯片编号占位符 10"/>
          <p:cNvSpPr>
            <a:spLocks noGrp="1"/>
          </p:cNvSpPr>
          <p:nvPr>
            <p:ph type="sldNum" sz="quarter" idx="12"/>
          </p:nvPr>
        </p:nvSpPr>
        <p:spPr>
          <a:xfrm>
            <a:off x="7913370" y="6330226"/>
            <a:ext cx="2057400" cy="365125"/>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AutoShape 2"/>
          <p:cNvSpPr>
            <a:spLocks noChangeArrowheads="1"/>
          </p:cNvSpPr>
          <p:nvPr/>
        </p:nvSpPr>
        <p:spPr bwMode="auto">
          <a:xfrm>
            <a:off x="9831394" y="2502603"/>
            <a:ext cx="652463" cy="419100"/>
          </a:xfrm>
          <a:prstGeom prst="rightArrow">
            <a:avLst>
              <a:gd name="adj1" fmla="val 50000"/>
              <a:gd name="adj2" fmla="val 38920"/>
            </a:avLst>
          </a:prstGeom>
          <a:solidFill>
            <a:srgbClr val="FF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47" name="Rectangle 3"/>
          <p:cNvSpPr>
            <a:spLocks noChangeArrowheads="1"/>
          </p:cNvSpPr>
          <p:nvPr/>
        </p:nvSpPr>
        <p:spPr bwMode="auto">
          <a:xfrm>
            <a:off x="1980710" y="3863082"/>
            <a:ext cx="4267200" cy="441837"/>
          </a:xfrm>
          <a:prstGeom prst="rect">
            <a:avLst/>
          </a:prstGeom>
          <a:noFill/>
          <a:ln w="9525">
            <a:noFill/>
            <a:miter lim="800000"/>
          </a:ln>
          <a:effectLst/>
        </p:spPr>
        <p:txBody>
          <a:bodyPr/>
          <a:lstStyle/>
          <a:p>
            <a:pPr marL="342900" indent="-342900">
              <a:spcBef>
                <a:spcPct val="20000"/>
              </a:spcBef>
              <a:buClr>
                <a:schemeClr val="folHlink"/>
              </a:buClr>
              <a:buSzPct val="60000"/>
            </a:pP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减小</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驱动力、减缓转速</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210948" name="AutoShape 4"/>
          <p:cNvSpPr>
            <a:spLocks noChangeArrowheads="1"/>
          </p:cNvSpPr>
          <p:nvPr/>
        </p:nvSpPr>
        <p:spPr bwMode="auto">
          <a:xfrm flipV="1">
            <a:off x="8580746" y="2151170"/>
            <a:ext cx="1447800" cy="1097994"/>
          </a:xfrm>
          <a:prstGeom prst="rtTriangle">
            <a:avLst/>
          </a:prstGeom>
          <a:solidFill>
            <a:srgbClr val="C0C0C0">
              <a:alpha val="50000"/>
            </a:srgbClr>
          </a:solidFill>
          <a:ln w="38100">
            <a:solidFill>
              <a:srgbClr val="000000"/>
            </a:solidFill>
            <a:miter lim="800000"/>
          </a:ln>
          <a:effectLst/>
        </p:spPr>
        <p:txBody>
          <a:bodyPr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49" name="Freeform 5"/>
          <p:cNvSpPr/>
          <p:nvPr/>
        </p:nvSpPr>
        <p:spPr bwMode="auto">
          <a:xfrm>
            <a:off x="10831519" y="2546537"/>
            <a:ext cx="184731" cy="369332"/>
          </a:xfrm>
          <a:custGeom>
            <a:avLst/>
            <a:gdLst/>
            <a:ahLst/>
            <a:cxnLst>
              <a:cxn ang="0">
                <a:pos x="0" y="0"/>
              </a:cxn>
              <a:cxn ang="0">
                <a:pos x="0" y="432"/>
              </a:cxn>
              <a:cxn ang="0">
                <a:pos x="528" y="192"/>
              </a:cxn>
              <a:cxn ang="0">
                <a:pos x="576" y="144"/>
              </a:cxn>
              <a:cxn ang="0">
                <a:pos x="576" y="48"/>
              </a:cxn>
              <a:cxn ang="0">
                <a:pos x="528" y="0"/>
              </a:cxn>
              <a:cxn ang="0">
                <a:pos x="0" y="0"/>
              </a:cxn>
            </a:cxnLst>
            <a:rect l="0" t="0" r="r" b="b"/>
            <a:pathLst>
              <a:path w="576" h="432">
                <a:moveTo>
                  <a:pt x="0" y="0"/>
                </a:moveTo>
                <a:lnTo>
                  <a:pt x="0" y="432"/>
                </a:lnTo>
                <a:lnTo>
                  <a:pt x="528" y="192"/>
                </a:lnTo>
                <a:lnTo>
                  <a:pt x="576" y="144"/>
                </a:lnTo>
                <a:lnTo>
                  <a:pt x="576" y="48"/>
                </a:lnTo>
                <a:lnTo>
                  <a:pt x="528" y="0"/>
                </a:lnTo>
                <a:lnTo>
                  <a:pt x="0" y="0"/>
                </a:lnTo>
                <a:close/>
              </a:path>
            </a:pathLst>
          </a:custGeom>
          <a:solidFill>
            <a:srgbClr val="C0C0C0">
              <a:alpha val="50000"/>
            </a:srgbClr>
          </a:solidFill>
          <a:ln w="38100" cap="flat" cmpd="sng">
            <a:solidFill>
              <a:srgbClr val="000000"/>
            </a:solidFill>
            <a:prstDash val="solid"/>
            <a:round/>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50" name="Rectangle 6"/>
          <p:cNvSpPr>
            <a:spLocks noChangeArrowheads="1"/>
          </p:cNvSpPr>
          <p:nvPr/>
        </p:nvSpPr>
        <p:spPr bwMode="auto">
          <a:xfrm>
            <a:off x="7530697" y="2841489"/>
            <a:ext cx="342900" cy="369332"/>
          </a:xfrm>
          <a:prstGeom prst="rect">
            <a:avLst/>
          </a:prstGeom>
          <a:solidFill>
            <a:srgbClr val="FFFFFF"/>
          </a:solidFill>
          <a:ln w="38100">
            <a:noFill/>
            <a:miter lim="800000"/>
          </a:ln>
          <a:effectLst/>
        </p:spPr>
        <p:txBody>
          <a:bodyPr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51" name="Rectangle 7"/>
          <p:cNvSpPr>
            <a:spLocks noChangeArrowheads="1"/>
          </p:cNvSpPr>
          <p:nvPr/>
        </p:nvSpPr>
        <p:spPr bwMode="auto">
          <a:xfrm>
            <a:off x="10564818" y="2638612"/>
            <a:ext cx="342900" cy="369332"/>
          </a:xfrm>
          <a:prstGeom prst="rect">
            <a:avLst/>
          </a:prstGeom>
          <a:solidFill>
            <a:srgbClr val="FFFFFF"/>
          </a:solidFill>
          <a:ln w="38100">
            <a:noFill/>
            <a:miter lim="800000"/>
          </a:ln>
          <a:effectLst/>
        </p:spPr>
        <p:txBody>
          <a:bodyPr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52" name="AutoShape 8"/>
          <p:cNvSpPr>
            <a:spLocks noChangeArrowheads="1"/>
          </p:cNvSpPr>
          <p:nvPr/>
        </p:nvSpPr>
        <p:spPr bwMode="auto">
          <a:xfrm>
            <a:off x="9788531" y="3524953"/>
            <a:ext cx="652462" cy="419100"/>
          </a:xfrm>
          <a:prstGeom prst="rightArrow">
            <a:avLst>
              <a:gd name="adj1" fmla="val 50000"/>
              <a:gd name="adj2" fmla="val 38920"/>
            </a:avLst>
          </a:prstGeom>
          <a:solidFill>
            <a:srgbClr val="FF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53" name="Text Box 9"/>
          <p:cNvSpPr txBox="1">
            <a:spLocks noChangeArrowheads="1"/>
          </p:cNvSpPr>
          <p:nvPr/>
        </p:nvSpPr>
        <p:spPr bwMode="auto">
          <a:xfrm>
            <a:off x="6705081" y="3892008"/>
            <a:ext cx="1128714" cy="457200"/>
          </a:xfrm>
          <a:prstGeom prst="rect">
            <a:avLst/>
          </a:prstGeom>
          <a:noFill/>
          <a:ln w="9525">
            <a:noFill/>
            <a:miter lim="800000"/>
          </a:ln>
          <a:effectLst/>
        </p:spPr>
        <p:txBody>
          <a:bodyPr wrap="square">
            <a:spAutoFit/>
          </a:bodyPr>
          <a:lstStyle/>
          <a:p>
            <a:pPr>
              <a:spcBef>
                <a:spcPct val="50000"/>
              </a:spcBef>
            </a:pPr>
            <a:r>
              <a:rPr lang="en-US" altLang="ja-JP" sz="2400" b="1"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rPr>
              <a:t>例</a:t>
            </a:r>
            <a:r>
              <a:rPr lang="en-US" altLang="ja-JP" sz="2400" b="1"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24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nvGrpSpPr>
          <p:cNvPr id="2" name="Group 10"/>
          <p:cNvGrpSpPr/>
          <p:nvPr/>
        </p:nvGrpSpPr>
        <p:grpSpPr bwMode="auto">
          <a:xfrm>
            <a:off x="8547107" y="3045950"/>
            <a:ext cx="997038" cy="1039139"/>
            <a:chOff x="3081" y="1935"/>
            <a:chExt cx="816" cy="850"/>
          </a:xfrm>
        </p:grpSpPr>
        <p:sp>
          <p:nvSpPr>
            <p:cNvPr id="210955" name="Oval 11"/>
            <p:cNvSpPr>
              <a:spLocks noChangeArrowheads="1"/>
            </p:cNvSpPr>
            <p:nvPr/>
          </p:nvSpPr>
          <p:spPr bwMode="auto">
            <a:xfrm>
              <a:off x="3081" y="2284"/>
              <a:ext cx="816" cy="425"/>
            </a:xfrm>
            <a:prstGeom prst="ellipse">
              <a:avLst/>
            </a:prstGeom>
            <a:solidFill>
              <a:srgbClr val="FFFFFF"/>
            </a:solidFill>
            <a:ln w="38100">
              <a:solidFill>
                <a:schemeClr val="tx2"/>
              </a:solidFill>
              <a:round/>
            </a:ln>
            <a:effectLst/>
          </p:spPr>
          <p:txBody>
            <a:bodyPr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56" name="AutoShape 12"/>
            <p:cNvSpPr>
              <a:spLocks noChangeArrowheads="1"/>
            </p:cNvSpPr>
            <p:nvPr/>
          </p:nvSpPr>
          <p:spPr bwMode="auto">
            <a:xfrm>
              <a:off x="3225" y="2207"/>
              <a:ext cx="213" cy="4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solidFill>
            <a:ln w="38100">
              <a:solidFill>
                <a:schemeClr val="tx2"/>
              </a:solidFill>
              <a:miter lim="800000"/>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57" name="AutoShape 13"/>
            <p:cNvSpPr>
              <a:spLocks noChangeArrowheads="1"/>
            </p:cNvSpPr>
            <p:nvPr/>
          </p:nvSpPr>
          <p:spPr bwMode="auto">
            <a:xfrm flipH="1" flipV="1">
              <a:off x="3225" y="2360"/>
              <a:ext cx="213" cy="4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solidFill>
            <a:ln w="38100">
              <a:solidFill>
                <a:schemeClr val="tx2"/>
              </a:solidFill>
              <a:miter lim="800000"/>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58" name="Oval 14"/>
            <p:cNvSpPr>
              <a:spLocks noChangeArrowheads="1"/>
            </p:cNvSpPr>
            <p:nvPr/>
          </p:nvSpPr>
          <p:spPr bwMode="auto">
            <a:xfrm>
              <a:off x="3441" y="2274"/>
              <a:ext cx="213" cy="425"/>
            </a:xfrm>
            <a:prstGeom prst="ellipse">
              <a:avLst/>
            </a:prstGeom>
            <a:solidFill>
              <a:srgbClr val="FFFFFF"/>
            </a:solidFill>
            <a:ln w="38100">
              <a:solidFill>
                <a:schemeClr val="tx2"/>
              </a:solidFill>
              <a:round/>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3" name="Group 15"/>
            <p:cNvGrpSpPr/>
            <p:nvPr/>
          </p:nvGrpSpPr>
          <p:grpSpPr bwMode="auto">
            <a:xfrm>
              <a:off x="3591" y="1935"/>
              <a:ext cx="211" cy="368"/>
              <a:chOff x="2143" y="3103"/>
              <a:chExt cx="171" cy="249"/>
            </a:xfrm>
          </p:grpSpPr>
          <p:sp>
            <p:nvSpPr>
              <p:cNvPr id="210960" name="Freeform 16"/>
              <p:cNvSpPr/>
              <p:nvPr/>
            </p:nvSpPr>
            <p:spPr bwMode="auto">
              <a:xfrm>
                <a:off x="2143" y="3148"/>
                <a:ext cx="122" cy="204"/>
              </a:xfrm>
              <a:custGeom>
                <a:avLst/>
                <a:gdLst/>
                <a:ahLst/>
                <a:cxnLst>
                  <a:cxn ang="0">
                    <a:pos x="0" y="4"/>
                  </a:cxn>
                  <a:cxn ang="0">
                    <a:pos x="144" y="21"/>
                  </a:cxn>
                  <a:cxn ang="0">
                    <a:pos x="195" y="55"/>
                  </a:cxn>
                  <a:cxn ang="0">
                    <a:pos x="237" y="139"/>
                  </a:cxn>
                </a:cxnLst>
                <a:rect l="0" t="0" r="r" b="b"/>
                <a:pathLst>
                  <a:path w="237" h="139">
                    <a:moveTo>
                      <a:pt x="0" y="4"/>
                    </a:moveTo>
                    <a:cubicBezTo>
                      <a:pt x="12" y="5"/>
                      <a:pt x="107" y="0"/>
                      <a:pt x="144" y="21"/>
                    </a:cubicBezTo>
                    <a:cubicBezTo>
                      <a:pt x="162" y="31"/>
                      <a:pt x="195" y="55"/>
                      <a:pt x="195" y="55"/>
                    </a:cubicBezTo>
                    <a:cubicBezTo>
                      <a:pt x="221" y="93"/>
                      <a:pt x="237" y="91"/>
                      <a:pt x="237" y="139"/>
                    </a:cubicBezTo>
                  </a:path>
                </a:pathLst>
              </a:custGeom>
              <a:noFill/>
              <a:ln w="38100" cap="flat" cmpd="sng">
                <a:solidFill>
                  <a:schemeClr val="tx2"/>
                </a:solidFill>
                <a:prstDash val="solid"/>
                <a:round/>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61" name="Freeform 17"/>
              <p:cNvSpPr/>
              <p:nvPr/>
            </p:nvSpPr>
            <p:spPr bwMode="auto">
              <a:xfrm>
                <a:off x="2192" y="3103"/>
                <a:ext cx="122" cy="205"/>
              </a:xfrm>
              <a:custGeom>
                <a:avLst/>
                <a:gdLst/>
                <a:ahLst/>
                <a:cxnLst>
                  <a:cxn ang="0">
                    <a:pos x="0" y="4"/>
                  </a:cxn>
                  <a:cxn ang="0">
                    <a:pos x="144" y="21"/>
                  </a:cxn>
                  <a:cxn ang="0">
                    <a:pos x="195" y="55"/>
                  </a:cxn>
                  <a:cxn ang="0">
                    <a:pos x="237" y="139"/>
                  </a:cxn>
                </a:cxnLst>
                <a:rect l="0" t="0" r="r" b="b"/>
                <a:pathLst>
                  <a:path w="237" h="139">
                    <a:moveTo>
                      <a:pt x="0" y="4"/>
                    </a:moveTo>
                    <a:cubicBezTo>
                      <a:pt x="12" y="5"/>
                      <a:pt x="107" y="0"/>
                      <a:pt x="144" y="21"/>
                    </a:cubicBezTo>
                    <a:cubicBezTo>
                      <a:pt x="162" y="31"/>
                      <a:pt x="195" y="55"/>
                      <a:pt x="195" y="55"/>
                    </a:cubicBezTo>
                    <a:cubicBezTo>
                      <a:pt x="221" y="93"/>
                      <a:pt x="237" y="91"/>
                      <a:pt x="237" y="139"/>
                    </a:cubicBezTo>
                  </a:path>
                </a:pathLst>
              </a:custGeom>
              <a:noFill/>
              <a:ln w="38100" cap="flat" cmpd="sng">
                <a:solidFill>
                  <a:schemeClr val="tx2"/>
                </a:solidFill>
                <a:prstDash val="solid"/>
                <a:round/>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4" name="Group 18"/>
          <p:cNvGrpSpPr/>
          <p:nvPr/>
        </p:nvGrpSpPr>
        <p:grpSpPr bwMode="auto">
          <a:xfrm>
            <a:off x="10731507" y="3111780"/>
            <a:ext cx="928687" cy="956357"/>
            <a:chOff x="4905" y="1709"/>
            <a:chExt cx="759" cy="782"/>
          </a:xfrm>
        </p:grpSpPr>
        <p:sp>
          <p:nvSpPr>
            <p:cNvPr id="210963" name="Oval 19"/>
            <p:cNvSpPr>
              <a:spLocks noChangeAspect="1" noChangeArrowheads="1"/>
            </p:cNvSpPr>
            <p:nvPr/>
          </p:nvSpPr>
          <p:spPr bwMode="auto">
            <a:xfrm>
              <a:off x="4905" y="2049"/>
              <a:ext cx="759" cy="425"/>
            </a:xfrm>
            <a:prstGeom prst="ellipse">
              <a:avLst/>
            </a:prstGeom>
            <a:solidFill>
              <a:srgbClr val="FFFFFF"/>
            </a:solidFill>
            <a:ln w="38100">
              <a:solidFill>
                <a:schemeClr val="tx2"/>
              </a:solidFill>
              <a:round/>
            </a:ln>
            <a:effectLst/>
          </p:spPr>
          <p:txBody>
            <a:bodyPr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64" name="AutoShape 20"/>
            <p:cNvSpPr>
              <a:spLocks noChangeArrowheads="1"/>
            </p:cNvSpPr>
            <p:nvPr/>
          </p:nvSpPr>
          <p:spPr bwMode="auto">
            <a:xfrm>
              <a:off x="5025" y="1967"/>
              <a:ext cx="528" cy="441"/>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solidFill>
            <a:ln w="38100">
              <a:solidFill>
                <a:schemeClr val="tx2"/>
              </a:solidFill>
              <a:miter lim="800000"/>
            </a:ln>
            <a:effectLst/>
          </p:spPr>
          <p:txBody>
            <a:bodyPr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65" name="Oval 21"/>
            <p:cNvSpPr>
              <a:spLocks noChangeArrowheads="1"/>
            </p:cNvSpPr>
            <p:nvPr/>
          </p:nvSpPr>
          <p:spPr bwMode="auto">
            <a:xfrm>
              <a:off x="5241" y="2066"/>
              <a:ext cx="212" cy="425"/>
            </a:xfrm>
            <a:prstGeom prst="ellipse">
              <a:avLst/>
            </a:prstGeom>
            <a:solidFill>
              <a:srgbClr val="FFFFFF"/>
            </a:solidFill>
            <a:ln w="38100">
              <a:solidFill>
                <a:schemeClr val="tx2"/>
              </a:solidFill>
              <a:round/>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5" name="Group 22"/>
            <p:cNvGrpSpPr/>
            <p:nvPr/>
          </p:nvGrpSpPr>
          <p:grpSpPr bwMode="auto">
            <a:xfrm>
              <a:off x="5385" y="1709"/>
              <a:ext cx="184" cy="337"/>
              <a:chOff x="2143" y="3013"/>
              <a:chExt cx="274" cy="431"/>
            </a:xfrm>
          </p:grpSpPr>
          <p:sp>
            <p:nvSpPr>
              <p:cNvPr id="210967" name="Freeform 23"/>
              <p:cNvSpPr/>
              <p:nvPr/>
            </p:nvSpPr>
            <p:spPr bwMode="auto">
              <a:xfrm>
                <a:off x="2143" y="3058"/>
                <a:ext cx="225" cy="386"/>
              </a:xfrm>
              <a:custGeom>
                <a:avLst/>
                <a:gdLst/>
                <a:ahLst/>
                <a:cxnLst>
                  <a:cxn ang="0">
                    <a:pos x="0" y="4"/>
                  </a:cxn>
                  <a:cxn ang="0">
                    <a:pos x="144" y="21"/>
                  </a:cxn>
                  <a:cxn ang="0">
                    <a:pos x="195" y="55"/>
                  </a:cxn>
                  <a:cxn ang="0">
                    <a:pos x="237" y="139"/>
                  </a:cxn>
                </a:cxnLst>
                <a:rect l="0" t="0" r="r" b="b"/>
                <a:pathLst>
                  <a:path w="237" h="139">
                    <a:moveTo>
                      <a:pt x="0" y="4"/>
                    </a:moveTo>
                    <a:cubicBezTo>
                      <a:pt x="12" y="5"/>
                      <a:pt x="107" y="0"/>
                      <a:pt x="144" y="21"/>
                    </a:cubicBezTo>
                    <a:cubicBezTo>
                      <a:pt x="162" y="31"/>
                      <a:pt x="195" y="55"/>
                      <a:pt x="195" y="55"/>
                    </a:cubicBezTo>
                    <a:cubicBezTo>
                      <a:pt x="221" y="93"/>
                      <a:pt x="237" y="91"/>
                      <a:pt x="237" y="139"/>
                    </a:cubicBezTo>
                  </a:path>
                </a:pathLst>
              </a:custGeom>
              <a:noFill/>
              <a:ln w="38100" cap="flat" cmpd="sng">
                <a:solidFill>
                  <a:schemeClr val="tx2"/>
                </a:solidFill>
                <a:prstDash val="solid"/>
                <a:round/>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68" name="Freeform 24"/>
              <p:cNvSpPr/>
              <p:nvPr/>
            </p:nvSpPr>
            <p:spPr bwMode="auto">
              <a:xfrm>
                <a:off x="2192" y="3013"/>
                <a:ext cx="225" cy="386"/>
              </a:xfrm>
              <a:custGeom>
                <a:avLst/>
                <a:gdLst/>
                <a:ahLst/>
                <a:cxnLst>
                  <a:cxn ang="0">
                    <a:pos x="0" y="4"/>
                  </a:cxn>
                  <a:cxn ang="0">
                    <a:pos x="144" y="21"/>
                  </a:cxn>
                  <a:cxn ang="0">
                    <a:pos x="195" y="55"/>
                  </a:cxn>
                  <a:cxn ang="0">
                    <a:pos x="237" y="139"/>
                  </a:cxn>
                </a:cxnLst>
                <a:rect l="0" t="0" r="r" b="b"/>
                <a:pathLst>
                  <a:path w="237" h="139">
                    <a:moveTo>
                      <a:pt x="0" y="4"/>
                    </a:moveTo>
                    <a:cubicBezTo>
                      <a:pt x="12" y="5"/>
                      <a:pt x="107" y="0"/>
                      <a:pt x="144" y="21"/>
                    </a:cubicBezTo>
                    <a:cubicBezTo>
                      <a:pt x="162" y="31"/>
                      <a:pt x="195" y="55"/>
                      <a:pt x="195" y="55"/>
                    </a:cubicBezTo>
                    <a:cubicBezTo>
                      <a:pt x="221" y="93"/>
                      <a:pt x="237" y="91"/>
                      <a:pt x="237" y="139"/>
                    </a:cubicBezTo>
                  </a:path>
                </a:pathLst>
              </a:custGeom>
              <a:noFill/>
              <a:ln w="38100" cap="flat" cmpd="sng">
                <a:solidFill>
                  <a:schemeClr val="tx2"/>
                </a:solidFill>
                <a:prstDash val="solid"/>
                <a:round/>
              </a:ln>
              <a:effectLst/>
            </p:spPr>
            <p:txBody>
              <a:bodyPr wrap="none" anchor="ctr">
                <a:spAutoFit/>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sp>
        <p:nvSpPr>
          <p:cNvPr id="210969" name="Rectangle 25"/>
          <p:cNvSpPr>
            <a:spLocks noChangeArrowheads="1"/>
          </p:cNvSpPr>
          <p:nvPr/>
        </p:nvSpPr>
        <p:spPr bwMode="auto">
          <a:xfrm>
            <a:off x="1984376" y="3143248"/>
            <a:ext cx="4416425" cy="869952"/>
          </a:xfrm>
          <a:prstGeom prst="rect">
            <a:avLst/>
          </a:prstGeom>
          <a:noFill/>
          <a:ln w="9525">
            <a:noFill/>
            <a:miter lim="800000"/>
          </a:ln>
          <a:effectLst/>
        </p:spPr>
        <p:txBody>
          <a:bodyPr/>
          <a:lstStyle/>
          <a:p>
            <a:pPr marL="342900" indent="-342900">
              <a:spcBef>
                <a:spcPct val="20000"/>
              </a:spcBef>
              <a:buClr>
                <a:schemeClr val="folHlink"/>
              </a:buClr>
              <a:buSzPct val="60000"/>
            </a:pP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要</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去掉锐利的边、角、突起物等</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210970" name="Rectangle 26"/>
          <p:cNvSpPr>
            <a:spLocks noChangeArrowheads="1"/>
          </p:cNvSpPr>
          <p:nvPr/>
        </p:nvSpPr>
        <p:spPr bwMode="auto">
          <a:xfrm>
            <a:off x="1948796" y="4469767"/>
            <a:ext cx="4198938" cy="685800"/>
          </a:xfrm>
          <a:prstGeom prst="rect">
            <a:avLst/>
          </a:prstGeom>
          <a:noFill/>
          <a:ln w="9525">
            <a:noFill/>
            <a:miter lim="800000"/>
          </a:ln>
          <a:effectLst/>
        </p:spPr>
        <p:txBody>
          <a:bodyPr/>
          <a:lstStyle/>
          <a:p>
            <a:pPr marL="342900" indent="-342900">
              <a:spcBef>
                <a:spcPct val="20000"/>
              </a:spcBef>
              <a:buClr>
                <a:schemeClr val="folHlink"/>
              </a:buClr>
              <a:buSzPct val="60000"/>
            </a:pPr>
            <a:r>
              <a:rPr lang="zh-CN" altLang="en-US" sz="2000" dirty="0" smtClean="0">
                <a:solidFill>
                  <a:srgbClr val="1262B7"/>
                </a:solidFill>
                <a:latin typeface="Arial" panose="020B0604020202020204" pitchFamily="34" charset="0"/>
                <a:ea typeface="微软雅黑" panose="020B0503020204020204" charset="-122"/>
                <a:sym typeface="Arial" panose="020B0604020202020204" pitchFamily="34" charset="0"/>
              </a:rPr>
              <a:t>防止</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手指等进入</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a:p>
            <a:pPr marL="342900" indent="-342900">
              <a:spcBef>
                <a:spcPct val="20000"/>
              </a:spcBef>
              <a:buClr>
                <a:schemeClr val="folHlink"/>
              </a:buClr>
              <a:buSzPct val="60000"/>
            </a:pP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尽可能缩小开口</a:t>
            </a:r>
            <a:r>
              <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000" dirty="0">
                <a:solidFill>
                  <a:srgbClr val="1262B7"/>
                </a:solidFill>
                <a:latin typeface="Arial" panose="020B0604020202020204" pitchFamily="34" charset="0"/>
                <a:ea typeface="微软雅黑" panose="020B0503020204020204" charset="-122"/>
                <a:sym typeface="Arial" panose="020B0604020202020204" pitchFamily="34" charset="0"/>
              </a:rPr>
              <a:t>可动范围</a:t>
            </a:r>
            <a:endParaRPr lang="ja-JP" altLang="en-US" sz="20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210971" name="Text Box 27"/>
          <p:cNvSpPr txBox="1">
            <a:spLocks noChangeArrowheads="1"/>
          </p:cNvSpPr>
          <p:nvPr/>
        </p:nvSpPr>
        <p:spPr bwMode="auto">
          <a:xfrm>
            <a:off x="6724562" y="4760799"/>
            <a:ext cx="1123952" cy="457200"/>
          </a:xfrm>
          <a:prstGeom prst="rect">
            <a:avLst/>
          </a:prstGeom>
          <a:noFill/>
          <a:ln w="9525">
            <a:noFill/>
            <a:miter lim="800000"/>
          </a:ln>
          <a:effectLst/>
        </p:spPr>
        <p:txBody>
          <a:bodyPr wrap="square">
            <a:spAutoFit/>
          </a:bodyPr>
          <a:lstStyle/>
          <a:p>
            <a:pPr>
              <a:spcBef>
                <a:spcPct val="50000"/>
              </a:spcBef>
            </a:pPr>
            <a:r>
              <a:rPr lang="en-US" altLang="ja-JP" sz="2400" b="1"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rPr>
              <a:t>例</a:t>
            </a:r>
            <a:r>
              <a:rPr lang="en-US" altLang="ja-JP" sz="2400" b="1"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24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nvGrpSpPr>
          <p:cNvPr id="6" name="Group 28"/>
          <p:cNvGrpSpPr/>
          <p:nvPr/>
        </p:nvGrpSpPr>
        <p:grpSpPr bwMode="auto">
          <a:xfrm>
            <a:off x="8489761" y="4292493"/>
            <a:ext cx="3124200" cy="1728787"/>
            <a:chOff x="3216" y="3024"/>
            <a:chExt cx="2256" cy="1248"/>
          </a:xfrm>
        </p:grpSpPr>
        <p:sp>
          <p:nvSpPr>
            <p:cNvPr id="210973" name="Rectangle 29"/>
            <p:cNvSpPr>
              <a:spLocks noChangeArrowheads="1"/>
            </p:cNvSpPr>
            <p:nvPr/>
          </p:nvSpPr>
          <p:spPr bwMode="auto">
            <a:xfrm>
              <a:off x="5040" y="3744"/>
              <a:ext cx="432" cy="528"/>
            </a:xfrm>
            <a:prstGeom prst="rect">
              <a:avLst/>
            </a:prstGeom>
            <a:solidFill>
              <a:srgbClr val="C0C0C0">
                <a:alpha val="50000"/>
              </a:srgbClr>
            </a:solidFill>
            <a:ln w="38100">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74" name="Rectangle 30"/>
            <p:cNvSpPr>
              <a:spLocks noChangeArrowheads="1"/>
            </p:cNvSpPr>
            <p:nvPr/>
          </p:nvSpPr>
          <p:spPr bwMode="auto">
            <a:xfrm>
              <a:off x="5088" y="3360"/>
              <a:ext cx="288" cy="336"/>
            </a:xfrm>
            <a:prstGeom prst="rect">
              <a:avLst/>
            </a:prstGeom>
            <a:solidFill>
              <a:srgbClr val="C0C0C0">
                <a:alpha val="50000"/>
              </a:srgbClr>
            </a:solidFill>
            <a:ln w="38100">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75" name="AutoShape 31"/>
            <p:cNvSpPr>
              <a:spLocks noChangeArrowheads="1"/>
            </p:cNvSpPr>
            <p:nvPr/>
          </p:nvSpPr>
          <p:spPr bwMode="auto">
            <a:xfrm rot="-16200000">
              <a:off x="5037" y="3288"/>
              <a:ext cx="411" cy="118"/>
            </a:xfrm>
            <a:prstGeom prst="rightArrow">
              <a:avLst>
                <a:gd name="adj1" fmla="val 50000"/>
                <a:gd name="adj2" fmla="val 87076"/>
              </a:avLst>
            </a:prstGeom>
            <a:solidFill>
              <a:srgbClr val="FFFF00"/>
            </a:solidFill>
            <a:ln w="38100">
              <a:solidFill>
                <a:srgbClr val="000080"/>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76" name="Line 32"/>
            <p:cNvSpPr>
              <a:spLocks noChangeShapeType="1"/>
            </p:cNvSpPr>
            <p:nvPr/>
          </p:nvSpPr>
          <p:spPr bwMode="auto">
            <a:xfrm flipH="1">
              <a:off x="4704" y="3696"/>
              <a:ext cx="336" cy="0"/>
            </a:xfrm>
            <a:prstGeom prst="line">
              <a:avLst/>
            </a:prstGeom>
            <a:noFill/>
            <a:ln w="38100">
              <a:solidFill>
                <a:schemeClr val="tx1"/>
              </a:solidFill>
              <a:miter lim="800000"/>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77" name="Line 33"/>
            <p:cNvSpPr>
              <a:spLocks noChangeShapeType="1"/>
            </p:cNvSpPr>
            <p:nvPr/>
          </p:nvSpPr>
          <p:spPr bwMode="auto">
            <a:xfrm flipH="1">
              <a:off x="4704" y="3744"/>
              <a:ext cx="288" cy="0"/>
            </a:xfrm>
            <a:prstGeom prst="line">
              <a:avLst/>
            </a:prstGeom>
            <a:noFill/>
            <a:ln w="38100">
              <a:solidFill>
                <a:schemeClr val="tx1"/>
              </a:solidFill>
              <a:miter lim="800000"/>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78" name="Line 34"/>
            <p:cNvSpPr>
              <a:spLocks noChangeShapeType="1"/>
            </p:cNvSpPr>
            <p:nvPr/>
          </p:nvSpPr>
          <p:spPr bwMode="auto">
            <a:xfrm>
              <a:off x="4848" y="3312"/>
              <a:ext cx="0" cy="384"/>
            </a:xfrm>
            <a:prstGeom prst="line">
              <a:avLst/>
            </a:prstGeom>
            <a:noFill/>
            <a:ln w="38100">
              <a:solidFill>
                <a:schemeClr val="tx1"/>
              </a:solidFill>
              <a:miter lim="800000"/>
              <a:tailEnd type="triangle" w="med" len="med"/>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79" name="Line 35"/>
            <p:cNvSpPr>
              <a:spLocks noChangeShapeType="1"/>
            </p:cNvSpPr>
            <p:nvPr/>
          </p:nvSpPr>
          <p:spPr bwMode="auto">
            <a:xfrm flipV="1">
              <a:off x="4848" y="3744"/>
              <a:ext cx="0" cy="384"/>
            </a:xfrm>
            <a:prstGeom prst="line">
              <a:avLst/>
            </a:prstGeom>
            <a:noFill/>
            <a:ln w="38100">
              <a:solidFill>
                <a:schemeClr val="tx1"/>
              </a:solidFill>
              <a:miter lim="800000"/>
              <a:tailEnd type="triangle" w="med" len="med"/>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80" name="Rectangle 36"/>
            <p:cNvSpPr>
              <a:spLocks noChangeArrowheads="1"/>
            </p:cNvSpPr>
            <p:nvPr/>
          </p:nvSpPr>
          <p:spPr bwMode="auto">
            <a:xfrm>
              <a:off x="3552" y="3723"/>
              <a:ext cx="432" cy="528"/>
            </a:xfrm>
            <a:prstGeom prst="rect">
              <a:avLst/>
            </a:prstGeom>
            <a:solidFill>
              <a:srgbClr val="C0C0C0">
                <a:alpha val="50000"/>
              </a:srgbClr>
            </a:solidFill>
            <a:ln w="38100">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81" name="Rectangle 37"/>
            <p:cNvSpPr>
              <a:spLocks noChangeArrowheads="1"/>
            </p:cNvSpPr>
            <p:nvPr/>
          </p:nvSpPr>
          <p:spPr bwMode="auto">
            <a:xfrm>
              <a:off x="3600" y="3243"/>
              <a:ext cx="288" cy="336"/>
            </a:xfrm>
            <a:prstGeom prst="rect">
              <a:avLst/>
            </a:prstGeom>
            <a:solidFill>
              <a:srgbClr val="C0C0C0">
                <a:alpha val="50000"/>
              </a:srgbClr>
            </a:solidFill>
            <a:ln w="38100">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82" name="AutoShape 38"/>
            <p:cNvSpPr>
              <a:spLocks noChangeArrowheads="1"/>
            </p:cNvSpPr>
            <p:nvPr/>
          </p:nvSpPr>
          <p:spPr bwMode="auto">
            <a:xfrm rot="-16200000">
              <a:off x="3549" y="3171"/>
              <a:ext cx="411" cy="118"/>
            </a:xfrm>
            <a:prstGeom prst="rightArrow">
              <a:avLst>
                <a:gd name="adj1" fmla="val 50000"/>
                <a:gd name="adj2" fmla="val 87076"/>
              </a:avLst>
            </a:prstGeom>
            <a:solidFill>
              <a:srgbClr val="FFFF00"/>
            </a:solidFill>
            <a:ln w="38100">
              <a:solidFill>
                <a:srgbClr val="000080"/>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83" name="Line 39"/>
            <p:cNvSpPr>
              <a:spLocks noChangeShapeType="1"/>
            </p:cNvSpPr>
            <p:nvPr/>
          </p:nvSpPr>
          <p:spPr bwMode="auto">
            <a:xfrm flipH="1">
              <a:off x="3216" y="3600"/>
              <a:ext cx="336" cy="0"/>
            </a:xfrm>
            <a:prstGeom prst="line">
              <a:avLst/>
            </a:prstGeom>
            <a:noFill/>
            <a:ln w="38100">
              <a:solidFill>
                <a:schemeClr val="tx1"/>
              </a:solidFill>
              <a:miter lim="800000"/>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84" name="Line 40"/>
            <p:cNvSpPr>
              <a:spLocks noChangeShapeType="1"/>
            </p:cNvSpPr>
            <p:nvPr/>
          </p:nvSpPr>
          <p:spPr bwMode="auto">
            <a:xfrm flipH="1">
              <a:off x="3216" y="3744"/>
              <a:ext cx="288" cy="0"/>
            </a:xfrm>
            <a:prstGeom prst="line">
              <a:avLst/>
            </a:prstGeom>
            <a:noFill/>
            <a:ln w="38100">
              <a:solidFill>
                <a:schemeClr val="tx1"/>
              </a:solidFill>
              <a:miter lim="800000"/>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85" name="Line 41"/>
            <p:cNvSpPr>
              <a:spLocks noChangeShapeType="1"/>
            </p:cNvSpPr>
            <p:nvPr/>
          </p:nvSpPr>
          <p:spPr bwMode="auto">
            <a:xfrm>
              <a:off x="3360" y="3216"/>
              <a:ext cx="0" cy="384"/>
            </a:xfrm>
            <a:prstGeom prst="line">
              <a:avLst/>
            </a:prstGeom>
            <a:noFill/>
            <a:ln w="38100">
              <a:solidFill>
                <a:schemeClr val="tx1"/>
              </a:solidFill>
              <a:miter lim="800000"/>
              <a:tailEnd type="triangle" w="med" len="med"/>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86" name="Line 42"/>
            <p:cNvSpPr>
              <a:spLocks noChangeShapeType="1"/>
            </p:cNvSpPr>
            <p:nvPr/>
          </p:nvSpPr>
          <p:spPr bwMode="auto">
            <a:xfrm flipV="1">
              <a:off x="3360" y="3744"/>
              <a:ext cx="0" cy="384"/>
            </a:xfrm>
            <a:prstGeom prst="line">
              <a:avLst/>
            </a:prstGeom>
            <a:noFill/>
            <a:ln w="38100">
              <a:solidFill>
                <a:schemeClr val="tx1"/>
              </a:solidFill>
              <a:miter lim="800000"/>
              <a:tailEnd type="triangle" w="med" len="med"/>
            </a:ln>
            <a:effectLst/>
          </p:spPr>
          <p:txBody>
            <a:bodyPr wrap="none"/>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0987" name="AutoShape 43"/>
          <p:cNvSpPr>
            <a:spLocks noChangeArrowheads="1"/>
          </p:cNvSpPr>
          <p:nvPr/>
        </p:nvSpPr>
        <p:spPr bwMode="auto">
          <a:xfrm>
            <a:off x="9788531" y="5023553"/>
            <a:ext cx="652462" cy="419100"/>
          </a:xfrm>
          <a:prstGeom prst="rightArrow">
            <a:avLst>
              <a:gd name="adj1" fmla="val 50000"/>
              <a:gd name="adj2" fmla="val 38920"/>
            </a:avLst>
          </a:prstGeom>
          <a:solidFill>
            <a:srgbClr val="FF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88" name="Text Box 44"/>
          <p:cNvSpPr txBox="1">
            <a:spLocks noChangeArrowheads="1"/>
          </p:cNvSpPr>
          <p:nvPr/>
        </p:nvSpPr>
        <p:spPr bwMode="auto">
          <a:xfrm>
            <a:off x="6697381" y="3109021"/>
            <a:ext cx="1271590" cy="461665"/>
          </a:xfrm>
          <a:prstGeom prst="rect">
            <a:avLst/>
          </a:prstGeom>
          <a:noFill/>
          <a:ln w="9525">
            <a:noFill/>
            <a:miter lim="800000"/>
          </a:ln>
          <a:effectLst/>
        </p:spPr>
        <p:txBody>
          <a:bodyPr wrap="square">
            <a:spAutoFit/>
          </a:bodyPr>
          <a:lstStyle/>
          <a:p>
            <a:pPr>
              <a:spcBef>
                <a:spcPct val="50000"/>
              </a:spcBef>
            </a:pPr>
            <a:r>
              <a:rPr lang="en-US" altLang="ja-JP" sz="2400" b="1" dirty="0">
                <a:solidFill>
                  <a:srgbClr val="1262B7"/>
                </a:solidFill>
                <a:latin typeface="Arial" panose="020B0604020202020204" pitchFamily="34" charset="0"/>
                <a:ea typeface="微软雅黑" panose="020B0503020204020204" charset="-122"/>
                <a:sym typeface="Arial" panose="020B0604020202020204" pitchFamily="34" charset="0"/>
              </a:rPr>
              <a:t>【</a:t>
            </a:r>
            <a:r>
              <a:rPr lang="zh-CN" altLang="en-US" sz="2400" b="1" dirty="0">
                <a:solidFill>
                  <a:srgbClr val="1262B7"/>
                </a:solidFill>
                <a:latin typeface="Arial" panose="020B0604020202020204" pitchFamily="34" charset="0"/>
                <a:ea typeface="微软雅黑" panose="020B0503020204020204" charset="-122"/>
                <a:sym typeface="Arial" panose="020B0604020202020204" pitchFamily="34" charset="0"/>
              </a:rPr>
              <a:t>例</a:t>
            </a:r>
            <a:r>
              <a:rPr lang="en-US" altLang="ja-JP" sz="2400" b="1" dirty="0">
                <a:solidFill>
                  <a:srgbClr val="1262B7"/>
                </a:solidFill>
                <a:latin typeface="Arial" panose="020B0604020202020204" pitchFamily="34" charset="0"/>
                <a:ea typeface="微软雅黑" panose="020B0503020204020204" charset="-122"/>
                <a:sym typeface="Arial" panose="020B0604020202020204" pitchFamily="34" charset="0"/>
              </a:rPr>
              <a:t>】</a:t>
            </a:r>
            <a:endParaRPr lang="en-US" altLang="ja-JP" sz="24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210990" name="Text Box 46"/>
          <p:cNvSpPr txBox="1">
            <a:spLocks noChangeArrowheads="1"/>
          </p:cNvSpPr>
          <p:nvPr/>
        </p:nvSpPr>
        <p:spPr bwMode="auto">
          <a:xfrm>
            <a:off x="1935087" y="1043534"/>
            <a:ext cx="6362700" cy="457200"/>
          </a:xfrm>
          <a:prstGeom prst="rect">
            <a:avLst/>
          </a:prstGeom>
          <a:noFill/>
          <a:ln w="9525">
            <a:noFill/>
            <a:miter lim="800000"/>
          </a:ln>
          <a:effectLst/>
        </p:spPr>
        <p:txBody>
          <a:bodyPr>
            <a:spAutoFit/>
          </a:bodyPr>
          <a:lstStyle/>
          <a:p>
            <a:pPr algn="l"/>
            <a:r>
              <a:rPr lang="zh-CN" altLang="en-US" sz="2400" dirty="0" smtClean="0">
                <a:solidFill>
                  <a:srgbClr val="1262B7"/>
                </a:solidFill>
                <a:latin typeface="Arial" panose="020B0604020202020204" pitchFamily="34" charset="0"/>
                <a:ea typeface="微软雅黑" panose="020B0503020204020204" charset="-122"/>
                <a:sym typeface="Arial" panose="020B0604020202020204" pitchFamily="34" charset="0"/>
              </a:rPr>
              <a:t>操作</a:t>
            </a: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人员和危险源不在同一区域内的</a:t>
            </a:r>
            <a:r>
              <a:rPr lang="zh-CN" altLang="en-US" sz="2400" dirty="0" smtClean="0">
                <a:solidFill>
                  <a:srgbClr val="1262B7"/>
                </a:solidFill>
                <a:latin typeface="Arial" panose="020B0604020202020204" pitchFamily="34" charset="0"/>
                <a:ea typeface="微软雅黑" panose="020B0503020204020204" charset="-122"/>
                <a:sym typeface="Arial" panose="020B0604020202020204" pitchFamily="34" charset="0"/>
              </a:rPr>
              <a:t>设计</a:t>
            </a:r>
            <a:endPar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grpSp>
        <p:nvGrpSpPr>
          <p:cNvPr id="7" name="Group 47"/>
          <p:cNvGrpSpPr/>
          <p:nvPr/>
        </p:nvGrpSpPr>
        <p:grpSpPr bwMode="auto">
          <a:xfrm>
            <a:off x="2128537" y="1585461"/>
            <a:ext cx="1733550" cy="1093787"/>
            <a:chOff x="144" y="816"/>
            <a:chExt cx="2208" cy="1392"/>
          </a:xfrm>
        </p:grpSpPr>
        <p:sp>
          <p:nvSpPr>
            <p:cNvPr id="210992" name="Oval 48"/>
            <p:cNvSpPr>
              <a:spLocks noChangeArrowheads="1"/>
            </p:cNvSpPr>
            <p:nvPr/>
          </p:nvSpPr>
          <p:spPr bwMode="auto">
            <a:xfrm>
              <a:off x="1104" y="816"/>
              <a:ext cx="1248" cy="1392"/>
            </a:xfrm>
            <a:prstGeom prst="ellipse">
              <a:avLst/>
            </a:prstGeom>
            <a:solidFill>
              <a:srgbClr val="FF99CC"/>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93" name="Oval 49"/>
            <p:cNvSpPr>
              <a:spLocks noChangeArrowheads="1"/>
            </p:cNvSpPr>
            <p:nvPr/>
          </p:nvSpPr>
          <p:spPr bwMode="auto">
            <a:xfrm>
              <a:off x="144" y="816"/>
              <a:ext cx="1248" cy="1392"/>
            </a:xfrm>
            <a:prstGeom prst="ellipse">
              <a:avLst/>
            </a:prstGeom>
            <a:solidFill>
              <a:srgbClr val="CCFFCC">
                <a:alpha val="50000"/>
              </a:srgbClr>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8" name="Group 50"/>
            <p:cNvGrpSpPr/>
            <p:nvPr/>
          </p:nvGrpSpPr>
          <p:grpSpPr bwMode="auto">
            <a:xfrm>
              <a:off x="1296" y="1200"/>
              <a:ext cx="834" cy="871"/>
              <a:chOff x="1296" y="3185"/>
              <a:chExt cx="834" cy="871"/>
            </a:xfrm>
          </p:grpSpPr>
          <p:sp>
            <p:nvSpPr>
              <p:cNvPr id="210995" name="Freeform 51"/>
              <p:cNvSpPr>
                <a:spLocks noChangeAspect="1"/>
              </p:cNvSpPr>
              <p:nvPr/>
            </p:nvSpPr>
            <p:spPr bwMode="auto">
              <a:xfrm flipH="1">
                <a:off x="1646" y="3817"/>
                <a:ext cx="365" cy="86"/>
              </a:xfrm>
              <a:custGeom>
                <a:avLst/>
                <a:gdLst/>
                <a:ahLst/>
                <a:cxnLst>
                  <a:cxn ang="0">
                    <a:pos x="0" y="95"/>
                  </a:cxn>
                  <a:cxn ang="0">
                    <a:pos x="8" y="74"/>
                  </a:cxn>
                  <a:cxn ang="0">
                    <a:pos x="36" y="54"/>
                  </a:cxn>
                  <a:cxn ang="0">
                    <a:pos x="79" y="38"/>
                  </a:cxn>
                  <a:cxn ang="0">
                    <a:pos x="136" y="24"/>
                  </a:cxn>
                  <a:cxn ang="0">
                    <a:pos x="202" y="14"/>
                  </a:cxn>
                  <a:cxn ang="0">
                    <a:pos x="277" y="6"/>
                  </a:cxn>
                  <a:cxn ang="0">
                    <a:pos x="356" y="1"/>
                  </a:cxn>
                  <a:cxn ang="0">
                    <a:pos x="439" y="0"/>
                  </a:cxn>
                  <a:cxn ang="0">
                    <a:pos x="520" y="1"/>
                  </a:cxn>
                  <a:cxn ang="0">
                    <a:pos x="600" y="6"/>
                  </a:cxn>
                  <a:cxn ang="0">
                    <a:pos x="673" y="14"/>
                  </a:cxn>
                  <a:cxn ang="0">
                    <a:pos x="741" y="24"/>
                  </a:cxn>
                  <a:cxn ang="0">
                    <a:pos x="796" y="38"/>
                  </a:cxn>
                  <a:cxn ang="0">
                    <a:pos x="840" y="54"/>
                  </a:cxn>
                  <a:cxn ang="0">
                    <a:pos x="868" y="74"/>
                  </a:cxn>
                  <a:cxn ang="0">
                    <a:pos x="879" y="95"/>
                  </a:cxn>
                  <a:cxn ang="0">
                    <a:pos x="868" y="119"/>
                  </a:cxn>
                  <a:cxn ang="0">
                    <a:pos x="840" y="138"/>
                  </a:cxn>
                  <a:cxn ang="0">
                    <a:pos x="796" y="155"/>
                  </a:cxn>
                  <a:cxn ang="0">
                    <a:pos x="741" y="168"/>
                  </a:cxn>
                  <a:cxn ang="0">
                    <a:pos x="673" y="179"/>
                  </a:cxn>
                  <a:cxn ang="0">
                    <a:pos x="600" y="186"/>
                  </a:cxn>
                  <a:cxn ang="0">
                    <a:pos x="520" y="191"/>
                  </a:cxn>
                  <a:cxn ang="0">
                    <a:pos x="439" y="192"/>
                  </a:cxn>
                  <a:cxn ang="0">
                    <a:pos x="356" y="191"/>
                  </a:cxn>
                  <a:cxn ang="0">
                    <a:pos x="277" y="186"/>
                  </a:cxn>
                  <a:cxn ang="0">
                    <a:pos x="202" y="179"/>
                  </a:cxn>
                  <a:cxn ang="0">
                    <a:pos x="136" y="168"/>
                  </a:cxn>
                  <a:cxn ang="0">
                    <a:pos x="79" y="155"/>
                  </a:cxn>
                  <a:cxn ang="0">
                    <a:pos x="36" y="138"/>
                  </a:cxn>
                  <a:cxn ang="0">
                    <a:pos x="8" y="119"/>
                  </a:cxn>
                  <a:cxn ang="0">
                    <a:pos x="0" y="95"/>
                  </a:cxn>
                  <a:cxn ang="0">
                    <a:pos x="0" y="95"/>
                  </a:cxn>
                </a:cxnLst>
                <a:rect l="0" t="0" r="r" b="b"/>
                <a:pathLst>
                  <a:path w="880" h="193">
                    <a:moveTo>
                      <a:pt x="0" y="95"/>
                    </a:moveTo>
                    <a:lnTo>
                      <a:pt x="8" y="74"/>
                    </a:lnTo>
                    <a:lnTo>
                      <a:pt x="36" y="54"/>
                    </a:lnTo>
                    <a:lnTo>
                      <a:pt x="79" y="38"/>
                    </a:lnTo>
                    <a:lnTo>
                      <a:pt x="136" y="24"/>
                    </a:lnTo>
                    <a:lnTo>
                      <a:pt x="202" y="14"/>
                    </a:lnTo>
                    <a:lnTo>
                      <a:pt x="277" y="6"/>
                    </a:lnTo>
                    <a:lnTo>
                      <a:pt x="356" y="1"/>
                    </a:lnTo>
                    <a:lnTo>
                      <a:pt x="439" y="0"/>
                    </a:lnTo>
                    <a:lnTo>
                      <a:pt x="520" y="1"/>
                    </a:lnTo>
                    <a:lnTo>
                      <a:pt x="600" y="6"/>
                    </a:lnTo>
                    <a:lnTo>
                      <a:pt x="673" y="14"/>
                    </a:lnTo>
                    <a:lnTo>
                      <a:pt x="741" y="24"/>
                    </a:lnTo>
                    <a:lnTo>
                      <a:pt x="796" y="38"/>
                    </a:lnTo>
                    <a:lnTo>
                      <a:pt x="840" y="54"/>
                    </a:lnTo>
                    <a:lnTo>
                      <a:pt x="868" y="74"/>
                    </a:lnTo>
                    <a:lnTo>
                      <a:pt x="879" y="95"/>
                    </a:lnTo>
                    <a:lnTo>
                      <a:pt x="868" y="119"/>
                    </a:lnTo>
                    <a:lnTo>
                      <a:pt x="840" y="138"/>
                    </a:lnTo>
                    <a:lnTo>
                      <a:pt x="796" y="155"/>
                    </a:lnTo>
                    <a:lnTo>
                      <a:pt x="741" y="168"/>
                    </a:lnTo>
                    <a:lnTo>
                      <a:pt x="673" y="179"/>
                    </a:lnTo>
                    <a:lnTo>
                      <a:pt x="600" y="186"/>
                    </a:lnTo>
                    <a:lnTo>
                      <a:pt x="520" y="191"/>
                    </a:lnTo>
                    <a:lnTo>
                      <a:pt x="439" y="192"/>
                    </a:lnTo>
                    <a:lnTo>
                      <a:pt x="356" y="191"/>
                    </a:lnTo>
                    <a:lnTo>
                      <a:pt x="277" y="186"/>
                    </a:lnTo>
                    <a:lnTo>
                      <a:pt x="202" y="179"/>
                    </a:lnTo>
                    <a:lnTo>
                      <a:pt x="136" y="168"/>
                    </a:lnTo>
                    <a:lnTo>
                      <a:pt x="79" y="155"/>
                    </a:lnTo>
                    <a:lnTo>
                      <a:pt x="36" y="138"/>
                    </a:lnTo>
                    <a:lnTo>
                      <a:pt x="8" y="119"/>
                    </a:lnTo>
                    <a:lnTo>
                      <a:pt x="0" y="95"/>
                    </a:lnTo>
                    <a:lnTo>
                      <a:pt x="0" y="95"/>
                    </a:lnTo>
                  </a:path>
                </a:pathLst>
              </a:custGeom>
              <a:gradFill rotWithShape="0">
                <a:gsLst>
                  <a:gs pos="0">
                    <a:srgbClr val="8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96" name="Freeform 52"/>
              <p:cNvSpPr>
                <a:spLocks noChangeAspect="1"/>
              </p:cNvSpPr>
              <p:nvPr/>
            </p:nvSpPr>
            <p:spPr bwMode="auto">
              <a:xfrm flipH="1">
                <a:off x="1646" y="3856"/>
                <a:ext cx="365" cy="200"/>
              </a:xfrm>
              <a:custGeom>
                <a:avLst/>
                <a:gdLst/>
                <a:ahLst/>
                <a:cxnLst>
                  <a:cxn ang="0">
                    <a:pos x="0" y="357"/>
                  </a:cxn>
                  <a:cxn ang="0">
                    <a:pos x="20" y="374"/>
                  </a:cxn>
                  <a:cxn ang="0">
                    <a:pos x="62" y="397"/>
                  </a:cxn>
                  <a:cxn ang="0">
                    <a:pos x="103" y="411"/>
                  </a:cxn>
                  <a:cxn ang="0">
                    <a:pos x="153" y="422"/>
                  </a:cxn>
                  <a:cxn ang="0">
                    <a:pos x="217" y="435"/>
                  </a:cxn>
                  <a:cxn ang="0">
                    <a:pos x="292" y="440"/>
                  </a:cxn>
                  <a:cxn ang="0">
                    <a:pos x="343" y="443"/>
                  </a:cxn>
                  <a:cxn ang="0">
                    <a:pos x="392" y="443"/>
                  </a:cxn>
                  <a:cxn ang="0">
                    <a:pos x="451" y="443"/>
                  </a:cxn>
                  <a:cxn ang="0">
                    <a:pos x="499" y="443"/>
                  </a:cxn>
                  <a:cxn ang="0">
                    <a:pos x="551" y="443"/>
                  </a:cxn>
                  <a:cxn ang="0">
                    <a:pos x="604" y="438"/>
                  </a:cxn>
                  <a:cxn ang="0">
                    <a:pos x="653" y="434"/>
                  </a:cxn>
                  <a:cxn ang="0">
                    <a:pos x="701" y="427"/>
                  </a:cxn>
                  <a:cxn ang="0">
                    <a:pos x="765" y="414"/>
                  </a:cxn>
                  <a:cxn ang="0">
                    <a:pos x="806" y="403"/>
                  </a:cxn>
                  <a:cxn ang="0">
                    <a:pos x="835" y="392"/>
                  </a:cxn>
                  <a:cxn ang="0">
                    <a:pos x="867" y="374"/>
                  </a:cxn>
                  <a:cxn ang="0">
                    <a:pos x="878" y="358"/>
                  </a:cxn>
                  <a:cxn ang="0">
                    <a:pos x="876" y="0"/>
                  </a:cxn>
                  <a:cxn ang="0">
                    <a:pos x="868" y="20"/>
                  </a:cxn>
                  <a:cxn ang="0">
                    <a:pos x="840" y="43"/>
                  </a:cxn>
                  <a:cxn ang="0">
                    <a:pos x="799" y="59"/>
                  </a:cxn>
                  <a:cxn ang="0">
                    <a:pos x="757" y="70"/>
                  </a:cxn>
                  <a:cxn ang="0">
                    <a:pos x="711" y="80"/>
                  </a:cxn>
                  <a:cxn ang="0">
                    <a:pos x="657" y="87"/>
                  </a:cxn>
                  <a:cxn ang="0">
                    <a:pos x="606" y="93"/>
                  </a:cxn>
                  <a:cxn ang="0">
                    <a:pos x="560" y="95"/>
                  </a:cxn>
                  <a:cxn ang="0">
                    <a:pos x="507" y="97"/>
                  </a:cxn>
                  <a:cxn ang="0">
                    <a:pos x="459" y="100"/>
                  </a:cxn>
                  <a:cxn ang="0">
                    <a:pos x="400" y="100"/>
                  </a:cxn>
                  <a:cxn ang="0">
                    <a:pos x="347" y="97"/>
                  </a:cxn>
                  <a:cxn ang="0">
                    <a:pos x="307" y="95"/>
                  </a:cxn>
                  <a:cxn ang="0">
                    <a:pos x="263" y="89"/>
                  </a:cxn>
                  <a:cxn ang="0">
                    <a:pos x="213" y="87"/>
                  </a:cxn>
                  <a:cxn ang="0">
                    <a:pos x="166" y="78"/>
                  </a:cxn>
                  <a:cxn ang="0">
                    <a:pos x="117" y="70"/>
                  </a:cxn>
                  <a:cxn ang="0">
                    <a:pos x="75" y="58"/>
                  </a:cxn>
                  <a:cxn ang="0">
                    <a:pos x="42" y="43"/>
                  </a:cxn>
                  <a:cxn ang="0">
                    <a:pos x="12" y="24"/>
                  </a:cxn>
                  <a:cxn ang="0">
                    <a:pos x="1" y="3"/>
                  </a:cxn>
                  <a:cxn ang="0">
                    <a:pos x="0" y="357"/>
                  </a:cxn>
                  <a:cxn ang="0">
                    <a:pos x="0" y="357"/>
                  </a:cxn>
                </a:cxnLst>
                <a:rect l="0" t="0" r="r" b="b"/>
                <a:pathLst>
                  <a:path w="879" h="444">
                    <a:moveTo>
                      <a:pt x="0" y="357"/>
                    </a:moveTo>
                    <a:lnTo>
                      <a:pt x="20" y="374"/>
                    </a:lnTo>
                    <a:lnTo>
                      <a:pt x="62" y="397"/>
                    </a:lnTo>
                    <a:lnTo>
                      <a:pt x="103" y="411"/>
                    </a:lnTo>
                    <a:lnTo>
                      <a:pt x="153" y="422"/>
                    </a:lnTo>
                    <a:lnTo>
                      <a:pt x="217" y="435"/>
                    </a:lnTo>
                    <a:lnTo>
                      <a:pt x="292" y="440"/>
                    </a:lnTo>
                    <a:lnTo>
                      <a:pt x="343" y="443"/>
                    </a:lnTo>
                    <a:lnTo>
                      <a:pt x="392" y="443"/>
                    </a:lnTo>
                    <a:lnTo>
                      <a:pt x="451" y="443"/>
                    </a:lnTo>
                    <a:lnTo>
                      <a:pt x="499" y="443"/>
                    </a:lnTo>
                    <a:lnTo>
                      <a:pt x="551" y="443"/>
                    </a:lnTo>
                    <a:lnTo>
                      <a:pt x="604" y="438"/>
                    </a:lnTo>
                    <a:lnTo>
                      <a:pt x="653" y="434"/>
                    </a:lnTo>
                    <a:lnTo>
                      <a:pt x="701" y="427"/>
                    </a:lnTo>
                    <a:lnTo>
                      <a:pt x="765" y="414"/>
                    </a:lnTo>
                    <a:lnTo>
                      <a:pt x="806" y="403"/>
                    </a:lnTo>
                    <a:lnTo>
                      <a:pt x="835" y="392"/>
                    </a:lnTo>
                    <a:lnTo>
                      <a:pt x="867" y="374"/>
                    </a:lnTo>
                    <a:lnTo>
                      <a:pt x="878" y="358"/>
                    </a:lnTo>
                    <a:lnTo>
                      <a:pt x="876" y="0"/>
                    </a:lnTo>
                    <a:lnTo>
                      <a:pt x="868" y="20"/>
                    </a:lnTo>
                    <a:lnTo>
                      <a:pt x="840" y="43"/>
                    </a:lnTo>
                    <a:lnTo>
                      <a:pt x="799" y="59"/>
                    </a:lnTo>
                    <a:lnTo>
                      <a:pt x="757" y="70"/>
                    </a:lnTo>
                    <a:lnTo>
                      <a:pt x="711" y="80"/>
                    </a:lnTo>
                    <a:lnTo>
                      <a:pt x="657" y="87"/>
                    </a:lnTo>
                    <a:lnTo>
                      <a:pt x="606" y="93"/>
                    </a:lnTo>
                    <a:lnTo>
                      <a:pt x="560" y="95"/>
                    </a:lnTo>
                    <a:lnTo>
                      <a:pt x="507" y="97"/>
                    </a:lnTo>
                    <a:lnTo>
                      <a:pt x="459" y="100"/>
                    </a:lnTo>
                    <a:lnTo>
                      <a:pt x="400" y="100"/>
                    </a:lnTo>
                    <a:lnTo>
                      <a:pt x="347" y="97"/>
                    </a:lnTo>
                    <a:lnTo>
                      <a:pt x="307" y="95"/>
                    </a:lnTo>
                    <a:lnTo>
                      <a:pt x="263" y="89"/>
                    </a:lnTo>
                    <a:lnTo>
                      <a:pt x="213" y="87"/>
                    </a:lnTo>
                    <a:lnTo>
                      <a:pt x="166" y="78"/>
                    </a:lnTo>
                    <a:lnTo>
                      <a:pt x="117" y="70"/>
                    </a:lnTo>
                    <a:lnTo>
                      <a:pt x="75" y="58"/>
                    </a:lnTo>
                    <a:lnTo>
                      <a:pt x="42" y="43"/>
                    </a:lnTo>
                    <a:lnTo>
                      <a:pt x="12" y="24"/>
                    </a:lnTo>
                    <a:lnTo>
                      <a:pt x="1" y="3"/>
                    </a:lnTo>
                    <a:lnTo>
                      <a:pt x="0" y="357"/>
                    </a:lnTo>
                    <a:lnTo>
                      <a:pt x="0" y="357"/>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97" name="Freeform 53"/>
              <p:cNvSpPr>
                <a:spLocks noChangeAspect="1"/>
              </p:cNvSpPr>
              <p:nvPr/>
            </p:nvSpPr>
            <p:spPr bwMode="auto">
              <a:xfrm flipH="1">
                <a:off x="1735" y="3642"/>
                <a:ext cx="192" cy="78"/>
              </a:xfrm>
              <a:custGeom>
                <a:avLst/>
                <a:gdLst/>
                <a:ahLst/>
                <a:cxnLst>
                  <a:cxn ang="0">
                    <a:pos x="0" y="87"/>
                  </a:cxn>
                  <a:cxn ang="0">
                    <a:pos x="5" y="67"/>
                  </a:cxn>
                  <a:cxn ang="0">
                    <a:pos x="20" y="49"/>
                  </a:cxn>
                  <a:cxn ang="0">
                    <a:pos x="41" y="35"/>
                  </a:cxn>
                  <a:cxn ang="0">
                    <a:pos x="72" y="22"/>
                  </a:cxn>
                  <a:cxn ang="0">
                    <a:pos x="106" y="13"/>
                  </a:cxn>
                  <a:cxn ang="0">
                    <a:pos x="145" y="6"/>
                  </a:cxn>
                  <a:cxn ang="0">
                    <a:pos x="187" y="1"/>
                  </a:cxn>
                  <a:cxn ang="0">
                    <a:pos x="230" y="0"/>
                  </a:cxn>
                  <a:cxn ang="0">
                    <a:pos x="273" y="1"/>
                  </a:cxn>
                  <a:cxn ang="0">
                    <a:pos x="315" y="6"/>
                  </a:cxn>
                  <a:cxn ang="0">
                    <a:pos x="353" y="13"/>
                  </a:cxn>
                  <a:cxn ang="0">
                    <a:pos x="389" y="22"/>
                  </a:cxn>
                  <a:cxn ang="0">
                    <a:pos x="417" y="35"/>
                  </a:cxn>
                  <a:cxn ang="0">
                    <a:pos x="441" y="49"/>
                  </a:cxn>
                  <a:cxn ang="0">
                    <a:pos x="455" y="67"/>
                  </a:cxn>
                  <a:cxn ang="0">
                    <a:pos x="461" y="87"/>
                  </a:cxn>
                  <a:cxn ang="0">
                    <a:pos x="455" y="109"/>
                  </a:cxn>
                  <a:cxn ang="0">
                    <a:pos x="441" y="127"/>
                  </a:cxn>
                  <a:cxn ang="0">
                    <a:pos x="417" y="142"/>
                  </a:cxn>
                  <a:cxn ang="0">
                    <a:pos x="389" y="154"/>
                  </a:cxn>
                  <a:cxn ang="0">
                    <a:pos x="353" y="164"/>
                  </a:cxn>
                  <a:cxn ang="0">
                    <a:pos x="315" y="170"/>
                  </a:cxn>
                  <a:cxn ang="0">
                    <a:pos x="273" y="175"/>
                  </a:cxn>
                  <a:cxn ang="0">
                    <a:pos x="230" y="175"/>
                  </a:cxn>
                  <a:cxn ang="0">
                    <a:pos x="187" y="175"/>
                  </a:cxn>
                  <a:cxn ang="0">
                    <a:pos x="145" y="170"/>
                  </a:cxn>
                  <a:cxn ang="0">
                    <a:pos x="106" y="164"/>
                  </a:cxn>
                  <a:cxn ang="0">
                    <a:pos x="72" y="154"/>
                  </a:cxn>
                  <a:cxn ang="0">
                    <a:pos x="41" y="142"/>
                  </a:cxn>
                  <a:cxn ang="0">
                    <a:pos x="20" y="127"/>
                  </a:cxn>
                  <a:cxn ang="0">
                    <a:pos x="5" y="109"/>
                  </a:cxn>
                  <a:cxn ang="0">
                    <a:pos x="0" y="87"/>
                  </a:cxn>
                  <a:cxn ang="0">
                    <a:pos x="0" y="87"/>
                  </a:cxn>
                </a:cxnLst>
                <a:rect l="0" t="0" r="r" b="b"/>
                <a:pathLst>
                  <a:path w="462" h="176">
                    <a:moveTo>
                      <a:pt x="0" y="87"/>
                    </a:moveTo>
                    <a:lnTo>
                      <a:pt x="5" y="67"/>
                    </a:lnTo>
                    <a:lnTo>
                      <a:pt x="20" y="49"/>
                    </a:lnTo>
                    <a:lnTo>
                      <a:pt x="41" y="35"/>
                    </a:lnTo>
                    <a:lnTo>
                      <a:pt x="72" y="22"/>
                    </a:lnTo>
                    <a:lnTo>
                      <a:pt x="106" y="13"/>
                    </a:lnTo>
                    <a:lnTo>
                      <a:pt x="145" y="6"/>
                    </a:lnTo>
                    <a:lnTo>
                      <a:pt x="187" y="1"/>
                    </a:lnTo>
                    <a:lnTo>
                      <a:pt x="230" y="0"/>
                    </a:lnTo>
                    <a:lnTo>
                      <a:pt x="273" y="1"/>
                    </a:lnTo>
                    <a:lnTo>
                      <a:pt x="315" y="6"/>
                    </a:lnTo>
                    <a:lnTo>
                      <a:pt x="353" y="13"/>
                    </a:lnTo>
                    <a:lnTo>
                      <a:pt x="389" y="22"/>
                    </a:lnTo>
                    <a:lnTo>
                      <a:pt x="417" y="35"/>
                    </a:lnTo>
                    <a:lnTo>
                      <a:pt x="441" y="49"/>
                    </a:lnTo>
                    <a:lnTo>
                      <a:pt x="455" y="67"/>
                    </a:lnTo>
                    <a:lnTo>
                      <a:pt x="461" y="87"/>
                    </a:lnTo>
                    <a:lnTo>
                      <a:pt x="455" y="109"/>
                    </a:lnTo>
                    <a:lnTo>
                      <a:pt x="441" y="127"/>
                    </a:lnTo>
                    <a:lnTo>
                      <a:pt x="417" y="142"/>
                    </a:lnTo>
                    <a:lnTo>
                      <a:pt x="389" y="154"/>
                    </a:lnTo>
                    <a:lnTo>
                      <a:pt x="353" y="164"/>
                    </a:lnTo>
                    <a:lnTo>
                      <a:pt x="315" y="170"/>
                    </a:lnTo>
                    <a:lnTo>
                      <a:pt x="273" y="175"/>
                    </a:lnTo>
                    <a:lnTo>
                      <a:pt x="230" y="175"/>
                    </a:lnTo>
                    <a:lnTo>
                      <a:pt x="187" y="175"/>
                    </a:lnTo>
                    <a:lnTo>
                      <a:pt x="145" y="170"/>
                    </a:lnTo>
                    <a:lnTo>
                      <a:pt x="106" y="164"/>
                    </a:lnTo>
                    <a:lnTo>
                      <a:pt x="72" y="154"/>
                    </a:lnTo>
                    <a:lnTo>
                      <a:pt x="41" y="142"/>
                    </a:lnTo>
                    <a:lnTo>
                      <a:pt x="20" y="127"/>
                    </a:lnTo>
                    <a:lnTo>
                      <a:pt x="5" y="109"/>
                    </a:lnTo>
                    <a:lnTo>
                      <a:pt x="0" y="87"/>
                    </a:lnTo>
                    <a:lnTo>
                      <a:pt x="0" y="87"/>
                    </a:lnTo>
                  </a:path>
                </a:pathLst>
              </a:custGeom>
              <a:gradFill rotWithShape="0">
                <a:gsLst>
                  <a:gs pos="0">
                    <a:srgbClr val="8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98" name="Freeform 54"/>
              <p:cNvSpPr>
                <a:spLocks noChangeAspect="1"/>
              </p:cNvSpPr>
              <p:nvPr/>
            </p:nvSpPr>
            <p:spPr bwMode="auto">
              <a:xfrm flipH="1">
                <a:off x="1736" y="3678"/>
                <a:ext cx="191" cy="182"/>
              </a:xfrm>
              <a:custGeom>
                <a:avLst/>
                <a:gdLst/>
                <a:ahLst/>
                <a:cxnLst>
                  <a:cxn ang="0">
                    <a:pos x="0" y="325"/>
                  </a:cxn>
                  <a:cxn ang="0">
                    <a:pos x="10" y="341"/>
                  </a:cxn>
                  <a:cxn ang="0">
                    <a:pos x="32" y="362"/>
                  </a:cxn>
                  <a:cxn ang="0">
                    <a:pos x="54" y="375"/>
                  </a:cxn>
                  <a:cxn ang="0">
                    <a:pos x="80" y="385"/>
                  </a:cxn>
                  <a:cxn ang="0">
                    <a:pos x="114" y="397"/>
                  </a:cxn>
                  <a:cxn ang="0">
                    <a:pos x="153" y="401"/>
                  </a:cxn>
                  <a:cxn ang="0">
                    <a:pos x="180" y="404"/>
                  </a:cxn>
                  <a:cxn ang="0">
                    <a:pos x="205" y="404"/>
                  </a:cxn>
                  <a:cxn ang="0">
                    <a:pos x="236" y="404"/>
                  </a:cxn>
                  <a:cxn ang="0">
                    <a:pos x="262" y="404"/>
                  </a:cxn>
                  <a:cxn ang="0">
                    <a:pos x="289" y="404"/>
                  </a:cxn>
                  <a:cxn ang="0">
                    <a:pos x="317" y="399"/>
                  </a:cxn>
                  <a:cxn ang="0">
                    <a:pos x="342" y="395"/>
                  </a:cxn>
                  <a:cxn ang="0">
                    <a:pos x="368" y="390"/>
                  </a:cxn>
                  <a:cxn ang="0">
                    <a:pos x="400" y="377"/>
                  </a:cxn>
                  <a:cxn ang="0">
                    <a:pos x="422" y="367"/>
                  </a:cxn>
                  <a:cxn ang="0">
                    <a:pos x="438" y="357"/>
                  </a:cxn>
                  <a:cxn ang="0">
                    <a:pos x="455" y="341"/>
                  </a:cxn>
                  <a:cxn ang="0">
                    <a:pos x="460" y="326"/>
                  </a:cxn>
                  <a:cxn ang="0">
                    <a:pos x="459" y="0"/>
                  </a:cxn>
                  <a:cxn ang="0">
                    <a:pos x="455" y="18"/>
                  </a:cxn>
                  <a:cxn ang="0">
                    <a:pos x="440" y="39"/>
                  </a:cxn>
                  <a:cxn ang="0">
                    <a:pos x="419" y="54"/>
                  </a:cxn>
                  <a:cxn ang="0">
                    <a:pos x="397" y="63"/>
                  </a:cxn>
                  <a:cxn ang="0">
                    <a:pos x="373" y="73"/>
                  </a:cxn>
                  <a:cxn ang="0">
                    <a:pos x="344" y="79"/>
                  </a:cxn>
                  <a:cxn ang="0">
                    <a:pos x="317" y="84"/>
                  </a:cxn>
                  <a:cxn ang="0">
                    <a:pos x="294" y="86"/>
                  </a:cxn>
                  <a:cxn ang="0">
                    <a:pos x="265" y="88"/>
                  </a:cxn>
                  <a:cxn ang="0">
                    <a:pos x="240" y="90"/>
                  </a:cxn>
                  <a:cxn ang="0">
                    <a:pos x="209" y="90"/>
                  </a:cxn>
                  <a:cxn ang="0">
                    <a:pos x="182" y="88"/>
                  </a:cxn>
                  <a:cxn ang="0">
                    <a:pos x="160" y="86"/>
                  </a:cxn>
                  <a:cxn ang="0">
                    <a:pos x="138" y="81"/>
                  </a:cxn>
                  <a:cxn ang="0">
                    <a:pos x="112" y="79"/>
                  </a:cxn>
                  <a:cxn ang="0">
                    <a:pos x="87" y="71"/>
                  </a:cxn>
                  <a:cxn ang="0">
                    <a:pos x="61" y="63"/>
                  </a:cxn>
                  <a:cxn ang="0">
                    <a:pos x="39" y="52"/>
                  </a:cxn>
                  <a:cxn ang="0">
                    <a:pos x="22" y="39"/>
                  </a:cxn>
                  <a:cxn ang="0">
                    <a:pos x="6" y="21"/>
                  </a:cxn>
                  <a:cxn ang="0">
                    <a:pos x="0" y="2"/>
                  </a:cxn>
                  <a:cxn ang="0">
                    <a:pos x="0" y="325"/>
                  </a:cxn>
                  <a:cxn ang="0">
                    <a:pos x="0" y="325"/>
                  </a:cxn>
                </a:cxnLst>
                <a:rect l="0" t="0" r="r" b="b"/>
                <a:pathLst>
                  <a:path w="461" h="405">
                    <a:moveTo>
                      <a:pt x="0" y="325"/>
                    </a:moveTo>
                    <a:lnTo>
                      <a:pt x="10" y="341"/>
                    </a:lnTo>
                    <a:lnTo>
                      <a:pt x="32" y="362"/>
                    </a:lnTo>
                    <a:lnTo>
                      <a:pt x="54" y="375"/>
                    </a:lnTo>
                    <a:lnTo>
                      <a:pt x="80" y="385"/>
                    </a:lnTo>
                    <a:lnTo>
                      <a:pt x="114" y="397"/>
                    </a:lnTo>
                    <a:lnTo>
                      <a:pt x="153" y="401"/>
                    </a:lnTo>
                    <a:lnTo>
                      <a:pt x="180" y="404"/>
                    </a:lnTo>
                    <a:lnTo>
                      <a:pt x="205" y="404"/>
                    </a:lnTo>
                    <a:lnTo>
                      <a:pt x="236" y="404"/>
                    </a:lnTo>
                    <a:lnTo>
                      <a:pt x="262" y="404"/>
                    </a:lnTo>
                    <a:lnTo>
                      <a:pt x="289" y="404"/>
                    </a:lnTo>
                    <a:lnTo>
                      <a:pt x="317" y="399"/>
                    </a:lnTo>
                    <a:lnTo>
                      <a:pt x="342" y="395"/>
                    </a:lnTo>
                    <a:lnTo>
                      <a:pt x="368" y="390"/>
                    </a:lnTo>
                    <a:lnTo>
                      <a:pt x="400" y="377"/>
                    </a:lnTo>
                    <a:lnTo>
                      <a:pt x="422" y="367"/>
                    </a:lnTo>
                    <a:lnTo>
                      <a:pt x="438" y="357"/>
                    </a:lnTo>
                    <a:lnTo>
                      <a:pt x="455" y="341"/>
                    </a:lnTo>
                    <a:lnTo>
                      <a:pt x="460" y="326"/>
                    </a:lnTo>
                    <a:lnTo>
                      <a:pt x="459" y="0"/>
                    </a:lnTo>
                    <a:lnTo>
                      <a:pt x="455" y="18"/>
                    </a:lnTo>
                    <a:lnTo>
                      <a:pt x="440" y="39"/>
                    </a:lnTo>
                    <a:lnTo>
                      <a:pt x="419" y="54"/>
                    </a:lnTo>
                    <a:lnTo>
                      <a:pt x="397" y="63"/>
                    </a:lnTo>
                    <a:lnTo>
                      <a:pt x="373" y="73"/>
                    </a:lnTo>
                    <a:lnTo>
                      <a:pt x="344" y="79"/>
                    </a:lnTo>
                    <a:lnTo>
                      <a:pt x="317" y="84"/>
                    </a:lnTo>
                    <a:lnTo>
                      <a:pt x="294" y="86"/>
                    </a:lnTo>
                    <a:lnTo>
                      <a:pt x="265" y="88"/>
                    </a:lnTo>
                    <a:lnTo>
                      <a:pt x="240" y="90"/>
                    </a:lnTo>
                    <a:lnTo>
                      <a:pt x="209" y="90"/>
                    </a:lnTo>
                    <a:lnTo>
                      <a:pt x="182" y="88"/>
                    </a:lnTo>
                    <a:lnTo>
                      <a:pt x="160" y="86"/>
                    </a:lnTo>
                    <a:lnTo>
                      <a:pt x="138" y="81"/>
                    </a:lnTo>
                    <a:lnTo>
                      <a:pt x="112" y="79"/>
                    </a:lnTo>
                    <a:lnTo>
                      <a:pt x="87" y="71"/>
                    </a:lnTo>
                    <a:lnTo>
                      <a:pt x="61" y="63"/>
                    </a:lnTo>
                    <a:lnTo>
                      <a:pt x="39" y="52"/>
                    </a:lnTo>
                    <a:lnTo>
                      <a:pt x="22" y="39"/>
                    </a:lnTo>
                    <a:lnTo>
                      <a:pt x="6" y="21"/>
                    </a:lnTo>
                    <a:lnTo>
                      <a:pt x="0" y="2"/>
                    </a:lnTo>
                    <a:lnTo>
                      <a:pt x="0" y="325"/>
                    </a:lnTo>
                    <a:lnTo>
                      <a:pt x="0" y="325"/>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0999" name="Freeform 55"/>
              <p:cNvSpPr>
                <a:spLocks noChangeAspect="1"/>
              </p:cNvSpPr>
              <p:nvPr/>
            </p:nvSpPr>
            <p:spPr bwMode="auto">
              <a:xfrm flipH="1">
                <a:off x="1382" y="3335"/>
                <a:ext cx="172" cy="119"/>
              </a:xfrm>
              <a:custGeom>
                <a:avLst/>
                <a:gdLst/>
                <a:ahLst/>
                <a:cxnLst>
                  <a:cxn ang="0">
                    <a:pos x="411" y="222"/>
                  </a:cxn>
                  <a:cxn ang="0">
                    <a:pos x="339" y="264"/>
                  </a:cxn>
                  <a:cxn ang="0">
                    <a:pos x="0" y="69"/>
                  </a:cxn>
                  <a:cxn ang="0">
                    <a:pos x="115" y="0"/>
                  </a:cxn>
                  <a:cxn ang="0">
                    <a:pos x="411" y="222"/>
                  </a:cxn>
                  <a:cxn ang="0">
                    <a:pos x="411" y="222"/>
                  </a:cxn>
                </a:cxnLst>
                <a:rect l="0" t="0" r="r" b="b"/>
                <a:pathLst>
                  <a:path w="412" h="265">
                    <a:moveTo>
                      <a:pt x="411" y="222"/>
                    </a:moveTo>
                    <a:lnTo>
                      <a:pt x="339" y="264"/>
                    </a:lnTo>
                    <a:lnTo>
                      <a:pt x="0" y="69"/>
                    </a:lnTo>
                    <a:lnTo>
                      <a:pt x="115" y="0"/>
                    </a:lnTo>
                    <a:lnTo>
                      <a:pt x="411" y="222"/>
                    </a:lnTo>
                    <a:lnTo>
                      <a:pt x="411" y="222"/>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00" name="Freeform 56"/>
              <p:cNvSpPr>
                <a:spLocks noChangeAspect="1"/>
              </p:cNvSpPr>
              <p:nvPr/>
            </p:nvSpPr>
            <p:spPr bwMode="auto">
              <a:xfrm flipH="1">
                <a:off x="1386" y="3203"/>
                <a:ext cx="152" cy="112"/>
              </a:xfrm>
              <a:custGeom>
                <a:avLst/>
                <a:gdLst/>
                <a:ahLst/>
                <a:cxnLst>
                  <a:cxn ang="0">
                    <a:pos x="365" y="0"/>
                  </a:cxn>
                  <a:cxn ang="0">
                    <a:pos x="356" y="83"/>
                  </a:cxn>
                  <a:cxn ang="0">
                    <a:pos x="0" y="247"/>
                  </a:cxn>
                  <a:cxn ang="0">
                    <a:pos x="11" y="112"/>
                  </a:cxn>
                  <a:cxn ang="0">
                    <a:pos x="365" y="0"/>
                  </a:cxn>
                  <a:cxn ang="0">
                    <a:pos x="365" y="0"/>
                  </a:cxn>
                </a:cxnLst>
                <a:rect l="0" t="0" r="r" b="b"/>
                <a:pathLst>
                  <a:path w="366" h="248">
                    <a:moveTo>
                      <a:pt x="365" y="0"/>
                    </a:moveTo>
                    <a:lnTo>
                      <a:pt x="356" y="83"/>
                    </a:lnTo>
                    <a:lnTo>
                      <a:pt x="0" y="247"/>
                    </a:lnTo>
                    <a:lnTo>
                      <a:pt x="11" y="112"/>
                    </a:lnTo>
                    <a:lnTo>
                      <a:pt x="365" y="0"/>
                    </a:lnTo>
                    <a:lnTo>
                      <a:pt x="365" y="0"/>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01" name="Freeform 57"/>
              <p:cNvSpPr>
                <a:spLocks noChangeAspect="1"/>
              </p:cNvSpPr>
              <p:nvPr/>
            </p:nvSpPr>
            <p:spPr bwMode="auto">
              <a:xfrm flipH="1">
                <a:off x="1594" y="3221"/>
                <a:ext cx="437" cy="115"/>
              </a:xfrm>
              <a:custGeom>
                <a:avLst/>
                <a:gdLst/>
                <a:ahLst/>
                <a:cxnLst>
                  <a:cxn ang="0">
                    <a:pos x="1052" y="127"/>
                  </a:cxn>
                  <a:cxn ang="0">
                    <a:pos x="954" y="255"/>
                  </a:cxn>
                  <a:cxn ang="0">
                    <a:pos x="0" y="206"/>
                  </a:cxn>
                  <a:cxn ang="0">
                    <a:pos x="156" y="0"/>
                  </a:cxn>
                  <a:cxn ang="0">
                    <a:pos x="1052" y="127"/>
                  </a:cxn>
                  <a:cxn ang="0">
                    <a:pos x="1052" y="127"/>
                  </a:cxn>
                </a:cxnLst>
                <a:rect l="0" t="0" r="r" b="b"/>
                <a:pathLst>
                  <a:path w="1053" h="256">
                    <a:moveTo>
                      <a:pt x="1052" y="127"/>
                    </a:moveTo>
                    <a:lnTo>
                      <a:pt x="954" y="255"/>
                    </a:lnTo>
                    <a:lnTo>
                      <a:pt x="0" y="206"/>
                    </a:lnTo>
                    <a:lnTo>
                      <a:pt x="156" y="0"/>
                    </a:lnTo>
                    <a:lnTo>
                      <a:pt x="1052" y="127"/>
                    </a:lnTo>
                    <a:lnTo>
                      <a:pt x="1052" y="127"/>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02" name="Freeform 58"/>
              <p:cNvSpPr>
                <a:spLocks noChangeAspect="1"/>
              </p:cNvSpPr>
              <p:nvPr/>
            </p:nvSpPr>
            <p:spPr bwMode="auto">
              <a:xfrm flipH="1">
                <a:off x="1798" y="3258"/>
                <a:ext cx="285" cy="335"/>
              </a:xfrm>
              <a:custGeom>
                <a:avLst/>
                <a:gdLst/>
                <a:ahLst/>
                <a:cxnLst>
                  <a:cxn ang="0">
                    <a:pos x="0" y="58"/>
                  </a:cxn>
                  <a:cxn ang="0">
                    <a:pos x="189" y="0"/>
                  </a:cxn>
                  <a:cxn ang="0">
                    <a:pos x="682" y="651"/>
                  </a:cxn>
                  <a:cxn ang="0">
                    <a:pos x="379" y="746"/>
                  </a:cxn>
                  <a:cxn ang="0">
                    <a:pos x="0" y="58"/>
                  </a:cxn>
                  <a:cxn ang="0">
                    <a:pos x="0" y="58"/>
                  </a:cxn>
                </a:cxnLst>
                <a:rect l="0" t="0" r="r" b="b"/>
                <a:pathLst>
                  <a:path w="683" h="747">
                    <a:moveTo>
                      <a:pt x="0" y="58"/>
                    </a:moveTo>
                    <a:lnTo>
                      <a:pt x="189" y="0"/>
                    </a:lnTo>
                    <a:lnTo>
                      <a:pt x="682" y="651"/>
                    </a:lnTo>
                    <a:lnTo>
                      <a:pt x="379" y="746"/>
                    </a:lnTo>
                    <a:lnTo>
                      <a:pt x="0" y="58"/>
                    </a:lnTo>
                    <a:lnTo>
                      <a:pt x="0" y="58"/>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9" name="Group 59"/>
              <p:cNvGrpSpPr>
                <a:grpSpLocks noChangeAspect="1"/>
              </p:cNvGrpSpPr>
              <p:nvPr/>
            </p:nvGrpSpPr>
            <p:grpSpPr bwMode="auto">
              <a:xfrm flipH="1">
                <a:off x="1296" y="3259"/>
                <a:ext cx="127" cy="139"/>
                <a:chOff x="2780" y="1636"/>
                <a:chExt cx="306" cy="309"/>
              </a:xfrm>
            </p:grpSpPr>
            <p:sp>
              <p:nvSpPr>
                <p:cNvPr id="211004" name="Freeform 60"/>
                <p:cNvSpPr>
                  <a:spLocks noChangeAspect="1"/>
                </p:cNvSpPr>
                <p:nvPr/>
              </p:nvSpPr>
              <p:spPr bwMode="auto">
                <a:xfrm>
                  <a:off x="2780" y="1700"/>
                  <a:ext cx="244" cy="245"/>
                </a:xfrm>
                <a:custGeom>
                  <a:avLst/>
                  <a:gdLst/>
                  <a:ahLst/>
                  <a:cxnLst>
                    <a:cxn ang="0">
                      <a:pos x="0" y="244"/>
                    </a:cxn>
                    <a:cxn ang="0">
                      <a:pos x="243" y="244"/>
                    </a:cxn>
                    <a:cxn ang="0">
                      <a:pos x="242" y="0"/>
                    </a:cxn>
                    <a:cxn ang="0">
                      <a:pos x="0" y="0"/>
                    </a:cxn>
                    <a:cxn ang="0">
                      <a:pos x="0" y="244"/>
                    </a:cxn>
                    <a:cxn ang="0">
                      <a:pos x="0" y="244"/>
                    </a:cxn>
                  </a:cxnLst>
                  <a:rect l="0" t="0" r="r" b="b"/>
                  <a:pathLst>
                    <a:path w="244" h="245">
                      <a:moveTo>
                        <a:pt x="0" y="244"/>
                      </a:moveTo>
                      <a:lnTo>
                        <a:pt x="243" y="244"/>
                      </a:lnTo>
                      <a:lnTo>
                        <a:pt x="242" y="0"/>
                      </a:lnTo>
                      <a:lnTo>
                        <a:pt x="0" y="0"/>
                      </a:lnTo>
                      <a:lnTo>
                        <a:pt x="0" y="244"/>
                      </a:lnTo>
                      <a:lnTo>
                        <a:pt x="0" y="244"/>
                      </a:lnTo>
                    </a:path>
                  </a:pathLst>
                </a:custGeom>
                <a:gradFill rotWithShape="0">
                  <a:gsLst>
                    <a:gs pos="0">
                      <a:srgbClr val="FFC1FD"/>
                    </a:gs>
                    <a:gs pos="100000">
                      <a:srgbClr val="FF5FFF"/>
                    </a:gs>
                  </a:gsLst>
                  <a:lin ang="5400000" scaled="1"/>
                </a:gradFill>
                <a:ln w="19050">
                  <a:noFill/>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05" name="Freeform 61"/>
                <p:cNvSpPr>
                  <a:spLocks noChangeAspect="1"/>
                </p:cNvSpPr>
                <p:nvPr/>
              </p:nvSpPr>
              <p:spPr bwMode="auto">
                <a:xfrm>
                  <a:off x="2780" y="1636"/>
                  <a:ext cx="306" cy="65"/>
                </a:xfrm>
                <a:custGeom>
                  <a:avLst/>
                  <a:gdLst/>
                  <a:ahLst/>
                  <a:cxnLst>
                    <a:cxn ang="0">
                      <a:pos x="0" y="64"/>
                    </a:cxn>
                    <a:cxn ang="0">
                      <a:pos x="63" y="0"/>
                    </a:cxn>
                    <a:cxn ang="0">
                      <a:pos x="305" y="1"/>
                    </a:cxn>
                    <a:cxn ang="0">
                      <a:pos x="242" y="64"/>
                    </a:cxn>
                    <a:cxn ang="0">
                      <a:pos x="0" y="64"/>
                    </a:cxn>
                    <a:cxn ang="0">
                      <a:pos x="0" y="64"/>
                    </a:cxn>
                  </a:cxnLst>
                  <a:rect l="0" t="0" r="r" b="b"/>
                  <a:pathLst>
                    <a:path w="306" h="65">
                      <a:moveTo>
                        <a:pt x="0" y="64"/>
                      </a:moveTo>
                      <a:lnTo>
                        <a:pt x="63" y="0"/>
                      </a:lnTo>
                      <a:lnTo>
                        <a:pt x="305" y="1"/>
                      </a:lnTo>
                      <a:lnTo>
                        <a:pt x="242" y="64"/>
                      </a:lnTo>
                      <a:lnTo>
                        <a:pt x="0" y="64"/>
                      </a:lnTo>
                      <a:lnTo>
                        <a:pt x="0" y="64"/>
                      </a:lnTo>
                    </a:path>
                  </a:pathLst>
                </a:custGeom>
                <a:solidFill>
                  <a:srgbClr val="FF5FFF"/>
                </a:solidFill>
                <a:ln w="19050">
                  <a:noFill/>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06" name="Freeform 62"/>
                <p:cNvSpPr>
                  <a:spLocks noChangeAspect="1"/>
                </p:cNvSpPr>
                <p:nvPr/>
              </p:nvSpPr>
              <p:spPr bwMode="auto">
                <a:xfrm>
                  <a:off x="3022" y="1637"/>
                  <a:ext cx="64" cy="308"/>
                </a:xfrm>
                <a:custGeom>
                  <a:avLst/>
                  <a:gdLst/>
                  <a:ahLst/>
                  <a:cxnLst>
                    <a:cxn ang="0">
                      <a:pos x="0" y="62"/>
                    </a:cxn>
                    <a:cxn ang="0">
                      <a:pos x="63" y="0"/>
                    </a:cxn>
                    <a:cxn ang="0">
                      <a:pos x="63" y="243"/>
                    </a:cxn>
                    <a:cxn ang="0">
                      <a:pos x="0" y="307"/>
                    </a:cxn>
                    <a:cxn ang="0">
                      <a:pos x="0" y="62"/>
                    </a:cxn>
                    <a:cxn ang="0">
                      <a:pos x="0" y="62"/>
                    </a:cxn>
                  </a:cxnLst>
                  <a:rect l="0" t="0" r="r" b="b"/>
                  <a:pathLst>
                    <a:path w="64" h="308">
                      <a:moveTo>
                        <a:pt x="0" y="62"/>
                      </a:moveTo>
                      <a:lnTo>
                        <a:pt x="63" y="0"/>
                      </a:lnTo>
                      <a:lnTo>
                        <a:pt x="63" y="243"/>
                      </a:lnTo>
                      <a:lnTo>
                        <a:pt x="0" y="307"/>
                      </a:lnTo>
                      <a:lnTo>
                        <a:pt x="0" y="62"/>
                      </a:lnTo>
                      <a:lnTo>
                        <a:pt x="0" y="62"/>
                      </a:lnTo>
                    </a:path>
                  </a:pathLst>
                </a:custGeom>
                <a:solidFill>
                  <a:srgbClr val="FF00FF"/>
                </a:solidFill>
                <a:ln w="19050">
                  <a:noFill/>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1007" name="Oval 63"/>
              <p:cNvSpPr>
                <a:spLocks noChangeAspect="1" noChangeArrowheads="1"/>
              </p:cNvSpPr>
              <p:nvPr/>
            </p:nvSpPr>
            <p:spPr bwMode="auto">
              <a:xfrm flipH="1">
                <a:off x="1501" y="3245"/>
                <a:ext cx="141" cy="132"/>
              </a:xfrm>
              <a:prstGeom prst="ellipse">
                <a:avLst/>
              </a:prstGeom>
              <a:gradFill rotWithShape="0">
                <a:gsLst>
                  <a:gs pos="0">
                    <a:srgbClr val="00FFFF"/>
                  </a:gs>
                  <a:gs pos="100000">
                    <a:srgbClr val="000000"/>
                  </a:gs>
                </a:gsLst>
                <a:path path="shape">
                  <a:fillToRect l="50000" t="50000" r="50000" b="50000"/>
                </a:path>
              </a:gradFill>
              <a:ln w="19050">
                <a:solidFill>
                  <a:srgbClr val="000000"/>
                </a:solidFill>
                <a:roun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08" name="Oval 64"/>
              <p:cNvSpPr>
                <a:spLocks noChangeAspect="1" noChangeArrowheads="1"/>
              </p:cNvSpPr>
              <p:nvPr/>
            </p:nvSpPr>
            <p:spPr bwMode="auto">
              <a:xfrm flipH="1">
                <a:off x="1955" y="3185"/>
                <a:ext cx="175" cy="164"/>
              </a:xfrm>
              <a:prstGeom prst="ellipse">
                <a:avLst/>
              </a:prstGeom>
              <a:gradFill rotWithShape="0">
                <a:gsLst>
                  <a:gs pos="0">
                    <a:srgbClr val="00FFFF"/>
                  </a:gs>
                  <a:gs pos="100000">
                    <a:srgbClr val="000000"/>
                  </a:gs>
                </a:gsLst>
                <a:path path="shape">
                  <a:fillToRect l="50000" t="50000" r="50000" b="50000"/>
                </a:path>
              </a:gradFill>
              <a:ln w="19050">
                <a:solidFill>
                  <a:srgbClr val="000000"/>
                </a:solidFill>
                <a:roun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09" name="Oval 65"/>
              <p:cNvSpPr>
                <a:spLocks noChangeAspect="1" noChangeArrowheads="1"/>
              </p:cNvSpPr>
              <p:nvPr/>
            </p:nvSpPr>
            <p:spPr bwMode="auto">
              <a:xfrm flipH="1">
                <a:off x="1728" y="3528"/>
                <a:ext cx="214" cy="222"/>
              </a:xfrm>
              <a:prstGeom prst="ellipse">
                <a:avLst/>
              </a:prstGeom>
              <a:gradFill rotWithShape="0">
                <a:gsLst>
                  <a:gs pos="0">
                    <a:srgbClr val="00FFFF"/>
                  </a:gs>
                  <a:gs pos="100000">
                    <a:srgbClr val="000000"/>
                  </a:gs>
                </a:gsLst>
                <a:path path="shape">
                  <a:fillToRect l="50000" t="50000" r="50000" b="50000"/>
                </a:path>
              </a:gradFill>
              <a:ln w="19050">
                <a:solidFill>
                  <a:srgbClr val="000000"/>
                </a:solidFill>
                <a:roun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0" name="Group 66"/>
            <p:cNvGrpSpPr/>
            <p:nvPr/>
          </p:nvGrpSpPr>
          <p:grpSpPr bwMode="auto">
            <a:xfrm>
              <a:off x="549" y="1056"/>
              <a:ext cx="507" cy="1009"/>
              <a:chOff x="1200" y="2351"/>
              <a:chExt cx="480" cy="1201"/>
            </a:xfrm>
          </p:grpSpPr>
          <p:sp>
            <p:nvSpPr>
              <p:cNvPr id="211011" name="Oval 67"/>
              <p:cNvSpPr>
                <a:spLocks noChangeArrowheads="1"/>
              </p:cNvSpPr>
              <p:nvPr/>
            </p:nvSpPr>
            <p:spPr bwMode="auto">
              <a:xfrm rot="21197195" flipH="1">
                <a:off x="1376" y="2931"/>
                <a:ext cx="129"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12" name="Oval 68"/>
              <p:cNvSpPr>
                <a:spLocks noChangeArrowheads="1"/>
              </p:cNvSpPr>
              <p:nvPr/>
            </p:nvSpPr>
            <p:spPr bwMode="auto">
              <a:xfrm rot="402805">
                <a:off x="1244" y="2935"/>
                <a:ext cx="131"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13" name="Oval 69"/>
              <p:cNvSpPr>
                <a:spLocks noChangeArrowheads="1"/>
              </p:cNvSpPr>
              <p:nvPr/>
            </p:nvSpPr>
            <p:spPr bwMode="auto">
              <a:xfrm flipH="1">
                <a:off x="1287" y="2825"/>
                <a:ext cx="175" cy="223"/>
              </a:xfrm>
              <a:prstGeom prst="ellipse">
                <a:avLst/>
              </a:prstGeom>
              <a:solidFill>
                <a:srgbClr val="6666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14" name="Oval 70"/>
              <p:cNvSpPr>
                <a:spLocks noChangeArrowheads="1"/>
              </p:cNvSpPr>
              <p:nvPr/>
            </p:nvSpPr>
            <p:spPr bwMode="auto">
              <a:xfrm rot="20288356" flipH="1">
                <a:off x="1440"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15" name="Oval 71"/>
              <p:cNvSpPr>
                <a:spLocks noChangeArrowheads="1"/>
              </p:cNvSpPr>
              <p:nvPr/>
            </p:nvSpPr>
            <p:spPr bwMode="auto">
              <a:xfrm flipH="1">
                <a:off x="1265" y="2575"/>
                <a:ext cx="219" cy="445"/>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16" name="Oval 72"/>
              <p:cNvSpPr>
                <a:spLocks noChangeArrowheads="1"/>
              </p:cNvSpPr>
              <p:nvPr/>
            </p:nvSpPr>
            <p:spPr bwMode="auto">
              <a:xfrm flipH="1">
                <a:off x="1287" y="2380"/>
                <a:ext cx="175" cy="250"/>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1" name="Group 73"/>
              <p:cNvGrpSpPr/>
              <p:nvPr/>
            </p:nvGrpSpPr>
            <p:grpSpPr bwMode="auto">
              <a:xfrm>
                <a:off x="1286" y="2351"/>
                <a:ext cx="176" cy="111"/>
                <a:chOff x="1286" y="2351"/>
                <a:chExt cx="176" cy="111"/>
              </a:xfrm>
            </p:grpSpPr>
            <p:sp>
              <p:nvSpPr>
                <p:cNvPr id="211018" name="Arc 74"/>
                <p:cNvSpPr/>
                <p:nvPr/>
              </p:nvSpPr>
              <p:spPr bwMode="auto">
                <a:xfrm rot="5400000" flipH="1">
                  <a:off x="1362" y="2363"/>
                  <a:ext cx="111" cy="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19" name="Arc 75"/>
                <p:cNvSpPr/>
                <p:nvPr/>
              </p:nvSpPr>
              <p:spPr bwMode="auto">
                <a:xfrm rot="5400000" flipH="1" flipV="1">
                  <a:off x="1275" y="2362"/>
                  <a:ext cx="11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1020" name="Rectangle 76"/>
              <p:cNvSpPr>
                <a:spLocks noChangeArrowheads="1"/>
              </p:cNvSpPr>
              <p:nvPr/>
            </p:nvSpPr>
            <p:spPr bwMode="auto">
              <a:xfrm flipH="1">
                <a:off x="1287" y="2463"/>
                <a:ext cx="218" cy="28"/>
              </a:xfrm>
              <a:prstGeom prst="rect">
                <a:avLst/>
              </a:prstGeom>
              <a:solidFill>
                <a:srgbClr val="FFFF00"/>
              </a:solidFill>
              <a:ln w="2857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21" name="Oval 77"/>
              <p:cNvSpPr>
                <a:spLocks noChangeArrowheads="1"/>
              </p:cNvSpPr>
              <p:nvPr/>
            </p:nvSpPr>
            <p:spPr bwMode="auto">
              <a:xfrm rot="2078457" flipH="1">
                <a:off x="1222"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22" name="Oval 78"/>
              <p:cNvSpPr>
                <a:spLocks noChangeArrowheads="1"/>
              </p:cNvSpPr>
              <p:nvPr/>
            </p:nvSpPr>
            <p:spPr bwMode="auto">
              <a:xfrm rot="-13157896" flipH="1" flipV="1">
                <a:off x="1527" y="2797"/>
                <a:ext cx="66"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23" name="Oval 79"/>
              <p:cNvSpPr>
                <a:spLocks noChangeArrowheads="1"/>
              </p:cNvSpPr>
              <p:nvPr/>
            </p:nvSpPr>
            <p:spPr bwMode="auto">
              <a:xfrm flipH="1">
                <a:off x="1615" y="2992"/>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24" name="Oval 80"/>
              <p:cNvSpPr>
                <a:spLocks noChangeArrowheads="1"/>
              </p:cNvSpPr>
              <p:nvPr/>
            </p:nvSpPr>
            <p:spPr bwMode="auto">
              <a:xfrm rot="969870" flipH="1">
                <a:off x="1418" y="3469"/>
                <a:ext cx="153" cy="83"/>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25" name="Oval 81"/>
              <p:cNvSpPr>
                <a:spLocks noChangeArrowheads="1"/>
              </p:cNvSpPr>
              <p:nvPr/>
            </p:nvSpPr>
            <p:spPr bwMode="auto">
              <a:xfrm rot="969870" flipH="1">
                <a:off x="1222" y="3465"/>
                <a:ext cx="153" cy="84"/>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26" name="AutoShape 82"/>
              <p:cNvSpPr>
                <a:spLocks noChangeArrowheads="1"/>
              </p:cNvSpPr>
              <p:nvPr/>
            </p:nvSpPr>
            <p:spPr bwMode="auto">
              <a:xfrm flipH="1">
                <a:off x="1406" y="2400"/>
                <a:ext cx="44" cy="55"/>
              </a:xfrm>
              <a:prstGeom prst="plus">
                <a:avLst>
                  <a:gd name="adj" fmla="val 32292"/>
                </a:avLst>
              </a:prstGeom>
              <a:solidFill>
                <a:srgbClr val="00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27" name="Oval 83"/>
              <p:cNvSpPr>
                <a:spLocks noChangeArrowheads="1"/>
              </p:cNvSpPr>
              <p:nvPr/>
            </p:nvSpPr>
            <p:spPr bwMode="auto">
              <a:xfrm rot="-11889770" flipH="1" flipV="1">
                <a:off x="1200" y="2797"/>
                <a:ext cx="65"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28" name="Oval 84"/>
              <p:cNvSpPr>
                <a:spLocks noChangeArrowheads="1"/>
              </p:cNvSpPr>
              <p:nvPr/>
            </p:nvSpPr>
            <p:spPr bwMode="auto">
              <a:xfrm flipH="1">
                <a:off x="1244" y="3020"/>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1029" name="AutoShape 85"/>
            <p:cNvSpPr>
              <a:spLocks noChangeArrowheads="1"/>
            </p:cNvSpPr>
            <p:nvPr/>
          </p:nvSpPr>
          <p:spPr bwMode="auto">
            <a:xfrm>
              <a:off x="1056" y="1536"/>
              <a:ext cx="288" cy="288"/>
            </a:xfrm>
            <a:prstGeom prst="cube">
              <a:avLst>
                <a:gd name="adj" fmla="val 25000"/>
              </a:avLst>
            </a:prstGeom>
            <a:solidFill>
              <a:srgbClr val="00CCFF"/>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2" name="Group 86"/>
          <p:cNvGrpSpPr/>
          <p:nvPr/>
        </p:nvGrpSpPr>
        <p:grpSpPr bwMode="auto">
          <a:xfrm>
            <a:off x="5271810" y="1585460"/>
            <a:ext cx="2487613" cy="1131888"/>
            <a:chOff x="2112" y="2640"/>
            <a:chExt cx="3168" cy="1440"/>
          </a:xfrm>
        </p:grpSpPr>
        <p:sp>
          <p:nvSpPr>
            <p:cNvPr id="211031" name="Oval 87"/>
            <p:cNvSpPr>
              <a:spLocks noChangeArrowheads="1"/>
            </p:cNvSpPr>
            <p:nvPr/>
          </p:nvSpPr>
          <p:spPr bwMode="auto">
            <a:xfrm>
              <a:off x="4032" y="2640"/>
              <a:ext cx="1248" cy="1392"/>
            </a:xfrm>
            <a:prstGeom prst="ellipse">
              <a:avLst/>
            </a:prstGeom>
            <a:solidFill>
              <a:srgbClr val="FF99CC"/>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32" name="Oval 88"/>
            <p:cNvSpPr>
              <a:spLocks noChangeArrowheads="1"/>
            </p:cNvSpPr>
            <p:nvPr/>
          </p:nvSpPr>
          <p:spPr bwMode="auto">
            <a:xfrm>
              <a:off x="2112" y="2688"/>
              <a:ext cx="1248" cy="1392"/>
            </a:xfrm>
            <a:prstGeom prst="ellipse">
              <a:avLst/>
            </a:prstGeom>
            <a:solidFill>
              <a:srgbClr val="CCFFCC">
                <a:alpha val="50000"/>
              </a:srgbClr>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33" name="Rectangle 89"/>
            <p:cNvSpPr>
              <a:spLocks noChangeArrowheads="1"/>
            </p:cNvSpPr>
            <p:nvPr/>
          </p:nvSpPr>
          <p:spPr bwMode="auto">
            <a:xfrm>
              <a:off x="3216" y="3648"/>
              <a:ext cx="1056" cy="144"/>
            </a:xfrm>
            <a:prstGeom prst="rect">
              <a:avLst/>
            </a:prstGeom>
            <a:solidFill>
              <a:schemeClr val="bg1"/>
            </a:solidFill>
            <a:ln w="38100">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3" name="Group 90"/>
            <p:cNvGrpSpPr/>
            <p:nvPr/>
          </p:nvGrpSpPr>
          <p:grpSpPr bwMode="auto">
            <a:xfrm>
              <a:off x="4224" y="2976"/>
              <a:ext cx="834" cy="871"/>
              <a:chOff x="1296" y="3185"/>
              <a:chExt cx="834" cy="871"/>
            </a:xfrm>
          </p:grpSpPr>
          <p:sp>
            <p:nvSpPr>
              <p:cNvPr id="211035" name="Freeform 91"/>
              <p:cNvSpPr>
                <a:spLocks noChangeAspect="1"/>
              </p:cNvSpPr>
              <p:nvPr/>
            </p:nvSpPr>
            <p:spPr bwMode="auto">
              <a:xfrm flipH="1">
                <a:off x="1646" y="3817"/>
                <a:ext cx="365" cy="86"/>
              </a:xfrm>
              <a:custGeom>
                <a:avLst/>
                <a:gdLst/>
                <a:ahLst/>
                <a:cxnLst>
                  <a:cxn ang="0">
                    <a:pos x="0" y="95"/>
                  </a:cxn>
                  <a:cxn ang="0">
                    <a:pos x="8" y="74"/>
                  </a:cxn>
                  <a:cxn ang="0">
                    <a:pos x="36" y="54"/>
                  </a:cxn>
                  <a:cxn ang="0">
                    <a:pos x="79" y="38"/>
                  </a:cxn>
                  <a:cxn ang="0">
                    <a:pos x="136" y="24"/>
                  </a:cxn>
                  <a:cxn ang="0">
                    <a:pos x="202" y="14"/>
                  </a:cxn>
                  <a:cxn ang="0">
                    <a:pos x="277" y="6"/>
                  </a:cxn>
                  <a:cxn ang="0">
                    <a:pos x="356" y="1"/>
                  </a:cxn>
                  <a:cxn ang="0">
                    <a:pos x="439" y="0"/>
                  </a:cxn>
                  <a:cxn ang="0">
                    <a:pos x="520" y="1"/>
                  </a:cxn>
                  <a:cxn ang="0">
                    <a:pos x="600" y="6"/>
                  </a:cxn>
                  <a:cxn ang="0">
                    <a:pos x="673" y="14"/>
                  </a:cxn>
                  <a:cxn ang="0">
                    <a:pos x="741" y="24"/>
                  </a:cxn>
                  <a:cxn ang="0">
                    <a:pos x="796" y="38"/>
                  </a:cxn>
                  <a:cxn ang="0">
                    <a:pos x="840" y="54"/>
                  </a:cxn>
                  <a:cxn ang="0">
                    <a:pos x="868" y="74"/>
                  </a:cxn>
                  <a:cxn ang="0">
                    <a:pos x="879" y="95"/>
                  </a:cxn>
                  <a:cxn ang="0">
                    <a:pos x="868" y="119"/>
                  </a:cxn>
                  <a:cxn ang="0">
                    <a:pos x="840" y="138"/>
                  </a:cxn>
                  <a:cxn ang="0">
                    <a:pos x="796" y="155"/>
                  </a:cxn>
                  <a:cxn ang="0">
                    <a:pos x="741" y="168"/>
                  </a:cxn>
                  <a:cxn ang="0">
                    <a:pos x="673" y="179"/>
                  </a:cxn>
                  <a:cxn ang="0">
                    <a:pos x="600" y="186"/>
                  </a:cxn>
                  <a:cxn ang="0">
                    <a:pos x="520" y="191"/>
                  </a:cxn>
                  <a:cxn ang="0">
                    <a:pos x="439" y="192"/>
                  </a:cxn>
                  <a:cxn ang="0">
                    <a:pos x="356" y="191"/>
                  </a:cxn>
                  <a:cxn ang="0">
                    <a:pos x="277" y="186"/>
                  </a:cxn>
                  <a:cxn ang="0">
                    <a:pos x="202" y="179"/>
                  </a:cxn>
                  <a:cxn ang="0">
                    <a:pos x="136" y="168"/>
                  </a:cxn>
                  <a:cxn ang="0">
                    <a:pos x="79" y="155"/>
                  </a:cxn>
                  <a:cxn ang="0">
                    <a:pos x="36" y="138"/>
                  </a:cxn>
                  <a:cxn ang="0">
                    <a:pos x="8" y="119"/>
                  </a:cxn>
                  <a:cxn ang="0">
                    <a:pos x="0" y="95"/>
                  </a:cxn>
                  <a:cxn ang="0">
                    <a:pos x="0" y="95"/>
                  </a:cxn>
                </a:cxnLst>
                <a:rect l="0" t="0" r="r" b="b"/>
                <a:pathLst>
                  <a:path w="880" h="193">
                    <a:moveTo>
                      <a:pt x="0" y="95"/>
                    </a:moveTo>
                    <a:lnTo>
                      <a:pt x="8" y="74"/>
                    </a:lnTo>
                    <a:lnTo>
                      <a:pt x="36" y="54"/>
                    </a:lnTo>
                    <a:lnTo>
                      <a:pt x="79" y="38"/>
                    </a:lnTo>
                    <a:lnTo>
                      <a:pt x="136" y="24"/>
                    </a:lnTo>
                    <a:lnTo>
                      <a:pt x="202" y="14"/>
                    </a:lnTo>
                    <a:lnTo>
                      <a:pt x="277" y="6"/>
                    </a:lnTo>
                    <a:lnTo>
                      <a:pt x="356" y="1"/>
                    </a:lnTo>
                    <a:lnTo>
                      <a:pt x="439" y="0"/>
                    </a:lnTo>
                    <a:lnTo>
                      <a:pt x="520" y="1"/>
                    </a:lnTo>
                    <a:lnTo>
                      <a:pt x="600" y="6"/>
                    </a:lnTo>
                    <a:lnTo>
                      <a:pt x="673" y="14"/>
                    </a:lnTo>
                    <a:lnTo>
                      <a:pt x="741" y="24"/>
                    </a:lnTo>
                    <a:lnTo>
                      <a:pt x="796" y="38"/>
                    </a:lnTo>
                    <a:lnTo>
                      <a:pt x="840" y="54"/>
                    </a:lnTo>
                    <a:lnTo>
                      <a:pt x="868" y="74"/>
                    </a:lnTo>
                    <a:lnTo>
                      <a:pt x="879" y="95"/>
                    </a:lnTo>
                    <a:lnTo>
                      <a:pt x="868" y="119"/>
                    </a:lnTo>
                    <a:lnTo>
                      <a:pt x="840" y="138"/>
                    </a:lnTo>
                    <a:lnTo>
                      <a:pt x="796" y="155"/>
                    </a:lnTo>
                    <a:lnTo>
                      <a:pt x="741" y="168"/>
                    </a:lnTo>
                    <a:lnTo>
                      <a:pt x="673" y="179"/>
                    </a:lnTo>
                    <a:lnTo>
                      <a:pt x="600" y="186"/>
                    </a:lnTo>
                    <a:lnTo>
                      <a:pt x="520" y="191"/>
                    </a:lnTo>
                    <a:lnTo>
                      <a:pt x="439" y="192"/>
                    </a:lnTo>
                    <a:lnTo>
                      <a:pt x="356" y="191"/>
                    </a:lnTo>
                    <a:lnTo>
                      <a:pt x="277" y="186"/>
                    </a:lnTo>
                    <a:lnTo>
                      <a:pt x="202" y="179"/>
                    </a:lnTo>
                    <a:lnTo>
                      <a:pt x="136" y="168"/>
                    </a:lnTo>
                    <a:lnTo>
                      <a:pt x="79" y="155"/>
                    </a:lnTo>
                    <a:lnTo>
                      <a:pt x="36" y="138"/>
                    </a:lnTo>
                    <a:lnTo>
                      <a:pt x="8" y="119"/>
                    </a:lnTo>
                    <a:lnTo>
                      <a:pt x="0" y="95"/>
                    </a:lnTo>
                    <a:lnTo>
                      <a:pt x="0" y="95"/>
                    </a:lnTo>
                  </a:path>
                </a:pathLst>
              </a:custGeom>
              <a:gradFill rotWithShape="0">
                <a:gsLst>
                  <a:gs pos="0">
                    <a:srgbClr val="8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36" name="Freeform 92"/>
              <p:cNvSpPr>
                <a:spLocks noChangeAspect="1"/>
              </p:cNvSpPr>
              <p:nvPr/>
            </p:nvSpPr>
            <p:spPr bwMode="auto">
              <a:xfrm flipH="1">
                <a:off x="1646" y="3856"/>
                <a:ext cx="365" cy="200"/>
              </a:xfrm>
              <a:custGeom>
                <a:avLst/>
                <a:gdLst/>
                <a:ahLst/>
                <a:cxnLst>
                  <a:cxn ang="0">
                    <a:pos x="0" y="357"/>
                  </a:cxn>
                  <a:cxn ang="0">
                    <a:pos x="20" y="374"/>
                  </a:cxn>
                  <a:cxn ang="0">
                    <a:pos x="62" y="397"/>
                  </a:cxn>
                  <a:cxn ang="0">
                    <a:pos x="103" y="411"/>
                  </a:cxn>
                  <a:cxn ang="0">
                    <a:pos x="153" y="422"/>
                  </a:cxn>
                  <a:cxn ang="0">
                    <a:pos x="217" y="435"/>
                  </a:cxn>
                  <a:cxn ang="0">
                    <a:pos x="292" y="440"/>
                  </a:cxn>
                  <a:cxn ang="0">
                    <a:pos x="343" y="443"/>
                  </a:cxn>
                  <a:cxn ang="0">
                    <a:pos x="392" y="443"/>
                  </a:cxn>
                  <a:cxn ang="0">
                    <a:pos x="451" y="443"/>
                  </a:cxn>
                  <a:cxn ang="0">
                    <a:pos x="499" y="443"/>
                  </a:cxn>
                  <a:cxn ang="0">
                    <a:pos x="551" y="443"/>
                  </a:cxn>
                  <a:cxn ang="0">
                    <a:pos x="604" y="438"/>
                  </a:cxn>
                  <a:cxn ang="0">
                    <a:pos x="653" y="434"/>
                  </a:cxn>
                  <a:cxn ang="0">
                    <a:pos x="701" y="427"/>
                  </a:cxn>
                  <a:cxn ang="0">
                    <a:pos x="765" y="414"/>
                  </a:cxn>
                  <a:cxn ang="0">
                    <a:pos x="806" y="403"/>
                  </a:cxn>
                  <a:cxn ang="0">
                    <a:pos x="835" y="392"/>
                  </a:cxn>
                  <a:cxn ang="0">
                    <a:pos x="867" y="374"/>
                  </a:cxn>
                  <a:cxn ang="0">
                    <a:pos x="878" y="358"/>
                  </a:cxn>
                  <a:cxn ang="0">
                    <a:pos x="876" y="0"/>
                  </a:cxn>
                  <a:cxn ang="0">
                    <a:pos x="868" y="20"/>
                  </a:cxn>
                  <a:cxn ang="0">
                    <a:pos x="840" y="43"/>
                  </a:cxn>
                  <a:cxn ang="0">
                    <a:pos x="799" y="59"/>
                  </a:cxn>
                  <a:cxn ang="0">
                    <a:pos x="757" y="70"/>
                  </a:cxn>
                  <a:cxn ang="0">
                    <a:pos x="711" y="80"/>
                  </a:cxn>
                  <a:cxn ang="0">
                    <a:pos x="657" y="87"/>
                  </a:cxn>
                  <a:cxn ang="0">
                    <a:pos x="606" y="93"/>
                  </a:cxn>
                  <a:cxn ang="0">
                    <a:pos x="560" y="95"/>
                  </a:cxn>
                  <a:cxn ang="0">
                    <a:pos x="507" y="97"/>
                  </a:cxn>
                  <a:cxn ang="0">
                    <a:pos x="459" y="100"/>
                  </a:cxn>
                  <a:cxn ang="0">
                    <a:pos x="400" y="100"/>
                  </a:cxn>
                  <a:cxn ang="0">
                    <a:pos x="347" y="97"/>
                  </a:cxn>
                  <a:cxn ang="0">
                    <a:pos x="307" y="95"/>
                  </a:cxn>
                  <a:cxn ang="0">
                    <a:pos x="263" y="89"/>
                  </a:cxn>
                  <a:cxn ang="0">
                    <a:pos x="213" y="87"/>
                  </a:cxn>
                  <a:cxn ang="0">
                    <a:pos x="166" y="78"/>
                  </a:cxn>
                  <a:cxn ang="0">
                    <a:pos x="117" y="70"/>
                  </a:cxn>
                  <a:cxn ang="0">
                    <a:pos x="75" y="58"/>
                  </a:cxn>
                  <a:cxn ang="0">
                    <a:pos x="42" y="43"/>
                  </a:cxn>
                  <a:cxn ang="0">
                    <a:pos x="12" y="24"/>
                  </a:cxn>
                  <a:cxn ang="0">
                    <a:pos x="1" y="3"/>
                  </a:cxn>
                  <a:cxn ang="0">
                    <a:pos x="0" y="357"/>
                  </a:cxn>
                  <a:cxn ang="0">
                    <a:pos x="0" y="357"/>
                  </a:cxn>
                </a:cxnLst>
                <a:rect l="0" t="0" r="r" b="b"/>
                <a:pathLst>
                  <a:path w="879" h="444">
                    <a:moveTo>
                      <a:pt x="0" y="357"/>
                    </a:moveTo>
                    <a:lnTo>
                      <a:pt x="20" y="374"/>
                    </a:lnTo>
                    <a:lnTo>
                      <a:pt x="62" y="397"/>
                    </a:lnTo>
                    <a:lnTo>
                      <a:pt x="103" y="411"/>
                    </a:lnTo>
                    <a:lnTo>
                      <a:pt x="153" y="422"/>
                    </a:lnTo>
                    <a:lnTo>
                      <a:pt x="217" y="435"/>
                    </a:lnTo>
                    <a:lnTo>
                      <a:pt x="292" y="440"/>
                    </a:lnTo>
                    <a:lnTo>
                      <a:pt x="343" y="443"/>
                    </a:lnTo>
                    <a:lnTo>
                      <a:pt x="392" y="443"/>
                    </a:lnTo>
                    <a:lnTo>
                      <a:pt x="451" y="443"/>
                    </a:lnTo>
                    <a:lnTo>
                      <a:pt x="499" y="443"/>
                    </a:lnTo>
                    <a:lnTo>
                      <a:pt x="551" y="443"/>
                    </a:lnTo>
                    <a:lnTo>
                      <a:pt x="604" y="438"/>
                    </a:lnTo>
                    <a:lnTo>
                      <a:pt x="653" y="434"/>
                    </a:lnTo>
                    <a:lnTo>
                      <a:pt x="701" y="427"/>
                    </a:lnTo>
                    <a:lnTo>
                      <a:pt x="765" y="414"/>
                    </a:lnTo>
                    <a:lnTo>
                      <a:pt x="806" y="403"/>
                    </a:lnTo>
                    <a:lnTo>
                      <a:pt x="835" y="392"/>
                    </a:lnTo>
                    <a:lnTo>
                      <a:pt x="867" y="374"/>
                    </a:lnTo>
                    <a:lnTo>
                      <a:pt x="878" y="358"/>
                    </a:lnTo>
                    <a:lnTo>
                      <a:pt x="876" y="0"/>
                    </a:lnTo>
                    <a:lnTo>
                      <a:pt x="868" y="20"/>
                    </a:lnTo>
                    <a:lnTo>
                      <a:pt x="840" y="43"/>
                    </a:lnTo>
                    <a:lnTo>
                      <a:pt x="799" y="59"/>
                    </a:lnTo>
                    <a:lnTo>
                      <a:pt x="757" y="70"/>
                    </a:lnTo>
                    <a:lnTo>
                      <a:pt x="711" y="80"/>
                    </a:lnTo>
                    <a:lnTo>
                      <a:pt x="657" y="87"/>
                    </a:lnTo>
                    <a:lnTo>
                      <a:pt x="606" y="93"/>
                    </a:lnTo>
                    <a:lnTo>
                      <a:pt x="560" y="95"/>
                    </a:lnTo>
                    <a:lnTo>
                      <a:pt x="507" y="97"/>
                    </a:lnTo>
                    <a:lnTo>
                      <a:pt x="459" y="100"/>
                    </a:lnTo>
                    <a:lnTo>
                      <a:pt x="400" y="100"/>
                    </a:lnTo>
                    <a:lnTo>
                      <a:pt x="347" y="97"/>
                    </a:lnTo>
                    <a:lnTo>
                      <a:pt x="307" y="95"/>
                    </a:lnTo>
                    <a:lnTo>
                      <a:pt x="263" y="89"/>
                    </a:lnTo>
                    <a:lnTo>
                      <a:pt x="213" y="87"/>
                    </a:lnTo>
                    <a:lnTo>
                      <a:pt x="166" y="78"/>
                    </a:lnTo>
                    <a:lnTo>
                      <a:pt x="117" y="70"/>
                    </a:lnTo>
                    <a:lnTo>
                      <a:pt x="75" y="58"/>
                    </a:lnTo>
                    <a:lnTo>
                      <a:pt x="42" y="43"/>
                    </a:lnTo>
                    <a:lnTo>
                      <a:pt x="12" y="24"/>
                    </a:lnTo>
                    <a:lnTo>
                      <a:pt x="1" y="3"/>
                    </a:lnTo>
                    <a:lnTo>
                      <a:pt x="0" y="357"/>
                    </a:lnTo>
                    <a:lnTo>
                      <a:pt x="0" y="357"/>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37" name="Freeform 93"/>
              <p:cNvSpPr>
                <a:spLocks noChangeAspect="1"/>
              </p:cNvSpPr>
              <p:nvPr/>
            </p:nvSpPr>
            <p:spPr bwMode="auto">
              <a:xfrm flipH="1">
                <a:off x="1735" y="3642"/>
                <a:ext cx="192" cy="78"/>
              </a:xfrm>
              <a:custGeom>
                <a:avLst/>
                <a:gdLst/>
                <a:ahLst/>
                <a:cxnLst>
                  <a:cxn ang="0">
                    <a:pos x="0" y="87"/>
                  </a:cxn>
                  <a:cxn ang="0">
                    <a:pos x="5" y="67"/>
                  </a:cxn>
                  <a:cxn ang="0">
                    <a:pos x="20" y="49"/>
                  </a:cxn>
                  <a:cxn ang="0">
                    <a:pos x="41" y="35"/>
                  </a:cxn>
                  <a:cxn ang="0">
                    <a:pos x="72" y="22"/>
                  </a:cxn>
                  <a:cxn ang="0">
                    <a:pos x="106" y="13"/>
                  </a:cxn>
                  <a:cxn ang="0">
                    <a:pos x="145" y="6"/>
                  </a:cxn>
                  <a:cxn ang="0">
                    <a:pos x="187" y="1"/>
                  </a:cxn>
                  <a:cxn ang="0">
                    <a:pos x="230" y="0"/>
                  </a:cxn>
                  <a:cxn ang="0">
                    <a:pos x="273" y="1"/>
                  </a:cxn>
                  <a:cxn ang="0">
                    <a:pos x="315" y="6"/>
                  </a:cxn>
                  <a:cxn ang="0">
                    <a:pos x="353" y="13"/>
                  </a:cxn>
                  <a:cxn ang="0">
                    <a:pos x="389" y="22"/>
                  </a:cxn>
                  <a:cxn ang="0">
                    <a:pos x="417" y="35"/>
                  </a:cxn>
                  <a:cxn ang="0">
                    <a:pos x="441" y="49"/>
                  </a:cxn>
                  <a:cxn ang="0">
                    <a:pos x="455" y="67"/>
                  </a:cxn>
                  <a:cxn ang="0">
                    <a:pos x="461" y="87"/>
                  </a:cxn>
                  <a:cxn ang="0">
                    <a:pos x="455" y="109"/>
                  </a:cxn>
                  <a:cxn ang="0">
                    <a:pos x="441" y="127"/>
                  </a:cxn>
                  <a:cxn ang="0">
                    <a:pos x="417" y="142"/>
                  </a:cxn>
                  <a:cxn ang="0">
                    <a:pos x="389" y="154"/>
                  </a:cxn>
                  <a:cxn ang="0">
                    <a:pos x="353" y="164"/>
                  </a:cxn>
                  <a:cxn ang="0">
                    <a:pos x="315" y="170"/>
                  </a:cxn>
                  <a:cxn ang="0">
                    <a:pos x="273" y="175"/>
                  </a:cxn>
                  <a:cxn ang="0">
                    <a:pos x="230" y="175"/>
                  </a:cxn>
                  <a:cxn ang="0">
                    <a:pos x="187" y="175"/>
                  </a:cxn>
                  <a:cxn ang="0">
                    <a:pos x="145" y="170"/>
                  </a:cxn>
                  <a:cxn ang="0">
                    <a:pos x="106" y="164"/>
                  </a:cxn>
                  <a:cxn ang="0">
                    <a:pos x="72" y="154"/>
                  </a:cxn>
                  <a:cxn ang="0">
                    <a:pos x="41" y="142"/>
                  </a:cxn>
                  <a:cxn ang="0">
                    <a:pos x="20" y="127"/>
                  </a:cxn>
                  <a:cxn ang="0">
                    <a:pos x="5" y="109"/>
                  </a:cxn>
                  <a:cxn ang="0">
                    <a:pos x="0" y="87"/>
                  </a:cxn>
                  <a:cxn ang="0">
                    <a:pos x="0" y="87"/>
                  </a:cxn>
                </a:cxnLst>
                <a:rect l="0" t="0" r="r" b="b"/>
                <a:pathLst>
                  <a:path w="462" h="176">
                    <a:moveTo>
                      <a:pt x="0" y="87"/>
                    </a:moveTo>
                    <a:lnTo>
                      <a:pt x="5" y="67"/>
                    </a:lnTo>
                    <a:lnTo>
                      <a:pt x="20" y="49"/>
                    </a:lnTo>
                    <a:lnTo>
                      <a:pt x="41" y="35"/>
                    </a:lnTo>
                    <a:lnTo>
                      <a:pt x="72" y="22"/>
                    </a:lnTo>
                    <a:lnTo>
                      <a:pt x="106" y="13"/>
                    </a:lnTo>
                    <a:lnTo>
                      <a:pt x="145" y="6"/>
                    </a:lnTo>
                    <a:lnTo>
                      <a:pt x="187" y="1"/>
                    </a:lnTo>
                    <a:lnTo>
                      <a:pt x="230" y="0"/>
                    </a:lnTo>
                    <a:lnTo>
                      <a:pt x="273" y="1"/>
                    </a:lnTo>
                    <a:lnTo>
                      <a:pt x="315" y="6"/>
                    </a:lnTo>
                    <a:lnTo>
                      <a:pt x="353" y="13"/>
                    </a:lnTo>
                    <a:lnTo>
                      <a:pt x="389" y="22"/>
                    </a:lnTo>
                    <a:lnTo>
                      <a:pt x="417" y="35"/>
                    </a:lnTo>
                    <a:lnTo>
                      <a:pt x="441" y="49"/>
                    </a:lnTo>
                    <a:lnTo>
                      <a:pt x="455" y="67"/>
                    </a:lnTo>
                    <a:lnTo>
                      <a:pt x="461" y="87"/>
                    </a:lnTo>
                    <a:lnTo>
                      <a:pt x="455" y="109"/>
                    </a:lnTo>
                    <a:lnTo>
                      <a:pt x="441" y="127"/>
                    </a:lnTo>
                    <a:lnTo>
                      <a:pt x="417" y="142"/>
                    </a:lnTo>
                    <a:lnTo>
                      <a:pt x="389" y="154"/>
                    </a:lnTo>
                    <a:lnTo>
                      <a:pt x="353" y="164"/>
                    </a:lnTo>
                    <a:lnTo>
                      <a:pt x="315" y="170"/>
                    </a:lnTo>
                    <a:lnTo>
                      <a:pt x="273" y="175"/>
                    </a:lnTo>
                    <a:lnTo>
                      <a:pt x="230" y="175"/>
                    </a:lnTo>
                    <a:lnTo>
                      <a:pt x="187" y="175"/>
                    </a:lnTo>
                    <a:lnTo>
                      <a:pt x="145" y="170"/>
                    </a:lnTo>
                    <a:lnTo>
                      <a:pt x="106" y="164"/>
                    </a:lnTo>
                    <a:lnTo>
                      <a:pt x="72" y="154"/>
                    </a:lnTo>
                    <a:lnTo>
                      <a:pt x="41" y="142"/>
                    </a:lnTo>
                    <a:lnTo>
                      <a:pt x="20" y="127"/>
                    </a:lnTo>
                    <a:lnTo>
                      <a:pt x="5" y="109"/>
                    </a:lnTo>
                    <a:lnTo>
                      <a:pt x="0" y="87"/>
                    </a:lnTo>
                    <a:lnTo>
                      <a:pt x="0" y="87"/>
                    </a:lnTo>
                  </a:path>
                </a:pathLst>
              </a:custGeom>
              <a:gradFill rotWithShape="0">
                <a:gsLst>
                  <a:gs pos="0">
                    <a:srgbClr val="8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38" name="Freeform 94"/>
              <p:cNvSpPr>
                <a:spLocks noChangeAspect="1"/>
              </p:cNvSpPr>
              <p:nvPr/>
            </p:nvSpPr>
            <p:spPr bwMode="auto">
              <a:xfrm flipH="1">
                <a:off x="1736" y="3678"/>
                <a:ext cx="191" cy="182"/>
              </a:xfrm>
              <a:custGeom>
                <a:avLst/>
                <a:gdLst/>
                <a:ahLst/>
                <a:cxnLst>
                  <a:cxn ang="0">
                    <a:pos x="0" y="325"/>
                  </a:cxn>
                  <a:cxn ang="0">
                    <a:pos x="10" y="341"/>
                  </a:cxn>
                  <a:cxn ang="0">
                    <a:pos x="32" y="362"/>
                  </a:cxn>
                  <a:cxn ang="0">
                    <a:pos x="54" y="375"/>
                  </a:cxn>
                  <a:cxn ang="0">
                    <a:pos x="80" y="385"/>
                  </a:cxn>
                  <a:cxn ang="0">
                    <a:pos x="114" y="397"/>
                  </a:cxn>
                  <a:cxn ang="0">
                    <a:pos x="153" y="401"/>
                  </a:cxn>
                  <a:cxn ang="0">
                    <a:pos x="180" y="404"/>
                  </a:cxn>
                  <a:cxn ang="0">
                    <a:pos x="205" y="404"/>
                  </a:cxn>
                  <a:cxn ang="0">
                    <a:pos x="236" y="404"/>
                  </a:cxn>
                  <a:cxn ang="0">
                    <a:pos x="262" y="404"/>
                  </a:cxn>
                  <a:cxn ang="0">
                    <a:pos x="289" y="404"/>
                  </a:cxn>
                  <a:cxn ang="0">
                    <a:pos x="317" y="399"/>
                  </a:cxn>
                  <a:cxn ang="0">
                    <a:pos x="342" y="395"/>
                  </a:cxn>
                  <a:cxn ang="0">
                    <a:pos x="368" y="390"/>
                  </a:cxn>
                  <a:cxn ang="0">
                    <a:pos x="400" y="377"/>
                  </a:cxn>
                  <a:cxn ang="0">
                    <a:pos x="422" y="367"/>
                  </a:cxn>
                  <a:cxn ang="0">
                    <a:pos x="438" y="357"/>
                  </a:cxn>
                  <a:cxn ang="0">
                    <a:pos x="455" y="341"/>
                  </a:cxn>
                  <a:cxn ang="0">
                    <a:pos x="460" y="326"/>
                  </a:cxn>
                  <a:cxn ang="0">
                    <a:pos x="459" y="0"/>
                  </a:cxn>
                  <a:cxn ang="0">
                    <a:pos x="455" y="18"/>
                  </a:cxn>
                  <a:cxn ang="0">
                    <a:pos x="440" y="39"/>
                  </a:cxn>
                  <a:cxn ang="0">
                    <a:pos x="419" y="54"/>
                  </a:cxn>
                  <a:cxn ang="0">
                    <a:pos x="397" y="63"/>
                  </a:cxn>
                  <a:cxn ang="0">
                    <a:pos x="373" y="73"/>
                  </a:cxn>
                  <a:cxn ang="0">
                    <a:pos x="344" y="79"/>
                  </a:cxn>
                  <a:cxn ang="0">
                    <a:pos x="317" y="84"/>
                  </a:cxn>
                  <a:cxn ang="0">
                    <a:pos x="294" y="86"/>
                  </a:cxn>
                  <a:cxn ang="0">
                    <a:pos x="265" y="88"/>
                  </a:cxn>
                  <a:cxn ang="0">
                    <a:pos x="240" y="90"/>
                  </a:cxn>
                  <a:cxn ang="0">
                    <a:pos x="209" y="90"/>
                  </a:cxn>
                  <a:cxn ang="0">
                    <a:pos x="182" y="88"/>
                  </a:cxn>
                  <a:cxn ang="0">
                    <a:pos x="160" y="86"/>
                  </a:cxn>
                  <a:cxn ang="0">
                    <a:pos x="138" y="81"/>
                  </a:cxn>
                  <a:cxn ang="0">
                    <a:pos x="112" y="79"/>
                  </a:cxn>
                  <a:cxn ang="0">
                    <a:pos x="87" y="71"/>
                  </a:cxn>
                  <a:cxn ang="0">
                    <a:pos x="61" y="63"/>
                  </a:cxn>
                  <a:cxn ang="0">
                    <a:pos x="39" y="52"/>
                  </a:cxn>
                  <a:cxn ang="0">
                    <a:pos x="22" y="39"/>
                  </a:cxn>
                  <a:cxn ang="0">
                    <a:pos x="6" y="21"/>
                  </a:cxn>
                  <a:cxn ang="0">
                    <a:pos x="0" y="2"/>
                  </a:cxn>
                  <a:cxn ang="0">
                    <a:pos x="0" y="325"/>
                  </a:cxn>
                  <a:cxn ang="0">
                    <a:pos x="0" y="325"/>
                  </a:cxn>
                </a:cxnLst>
                <a:rect l="0" t="0" r="r" b="b"/>
                <a:pathLst>
                  <a:path w="461" h="405">
                    <a:moveTo>
                      <a:pt x="0" y="325"/>
                    </a:moveTo>
                    <a:lnTo>
                      <a:pt x="10" y="341"/>
                    </a:lnTo>
                    <a:lnTo>
                      <a:pt x="32" y="362"/>
                    </a:lnTo>
                    <a:lnTo>
                      <a:pt x="54" y="375"/>
                    </a:lnTo>
                    <a:lnTo>
                      <a:pt x="80" y="385"/>
                    </a:lnTo>
                    <a:lnTo>
                      <a:pt x="114" y="397"/>
                    </a:lnTo>
                    <a:lnTo>
                      <a:pt x="153" y="401"/>
                    </a:lnTo>
                    <a:lnTo>
                      <a:pt x="180" y="404"/>
                    </a:lnTo>
                    <a:lnTo>
                      <a:pt x="205" y="404"/>
                    </a:lnTo>
                    <a:lnTo>
                      <a:pt x="236" y="404"/>
                    </a:lnTo>
                    <a:lnTo>
                      <a:pt x="262" y="404"/>
                    </a:lnTo>
                    <a:lnTo>
                      <a:pt x="289" y="404"/>
                    </a:lnTo>
                    <a:lnTo>
                      <a:pt x="317" y="399"/>
                    </a:lnTo>
                    <a:lnTo>
                      <a:pt x="342" y="395"/>
                    </a:lnTo>
                    <a:lnTo>
                      <a:pt x="368" y="390"/>
                    </a:lnTo>
                    <a:lnTo>
                      <a:pt x="400" y="377"/>
                    </a:lnTo>
                    <a:lnTo>
                      <a:pt x="422" y="367"/>
                    </a:lnTo>
                    <a:lnTo>
                      <a:pt x="438" y="357"/>
                    </a:lnTo>
                    <a:lnTo>
                      <a:pt x="455" y="341"/>
                    </a:lnTo>
                    <a:lnTo>
                      <a:pt x="460" y="326"/>
                    </a:lnTo>
                    <a:lnTo>
                      <a:pt x="459" y="0"/>
                    </a:lnTo>
                    <a:lnTo>
                      <a:pt x="455" y="18"/>
                    </a:lnTo>
                    <a:lnTo>
                      <a:pt x="440" y="39"/>
                    </a:lnTo>
                    <a:lnTo>
                      <a:pt x="419" y="54"/>
                    </a:lnTo>
                    <a:lnTo>
                      <a:pt x="397" y="63"/>
                    </a:lnTo>
                    <a:lnTo>
                      <a:pt x="373" y="73"/>
                    </a:lnTo>
                    <a:lnTo>
                      <a:pt x="344" y="79"/>
                    </a:lnTo>
                    <a:lnTo>
                      <a:pt x="317" y="84"/>
                    </a:lnTo>
                    <a:lnTo>
                      <a:pt x="294" y="86"/>
                    </a:lnTo>
                    <a:lnTo>
                      <a:pt x="265" y="88"/>
                    </a:lnTo>
                    <a:lnTo>
                      <a:pt x="240" y="90"/>
                    </a:lnTo>
                    <a:lnTo>
                      <a:pt x="209" y="90"/>
                    </a:lnTo>
                    <a:lnTo>
                      <a:pt x="182" y="88"/>
                    </a:lnTo>
                    <a:lnTo>
                      <a:pt x="160" y="86"/>
                    </a:lnTo>
                    <a:lnTo>
                      <a:pt x="138" y="81"/>
                    </a:lnTo>
                    <a:lnTo>
                      <a:pt x="112" y="79"/>
                    </a:lnTo>
                    <a:lnTo>
                      <a:pt x="87" y="71"/>
                    </a:lnTo>
                    <a:lnTo>
                      <a:pt x="61" y="63"/>
                    </a:lnTo>
                    <a:lnTo>
                      <a:pt x="39" y="52"/>
                    </a:lnTo>
                    <a:lnTo>
                      <a:pt x="22" y="39"/>
                    </a:lnTo>
                    <a:lnTo>
                      <a:pt x="6" y="21"/>
                    </a:lnTo>
                    <a:lnTo>
                      <a:pt x="0" y="2"/>
                    </a:lnTo>
                    <a:lnTo>
                      <a:pt x="0" y="325"/>
                    </a:lnTo>
                    <a:lnTo>
                      <a:pt x="0" y="325"/>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39" name="Freeform 95"/>
              <p:cNvSpPr>
                <a:spLocks noChangeAspect="1"/>
              </p:cNvSpPr>
              <p:nvPr/>
            </p:nvSpPr>
            <p:spPr bwMode="auto">
              <a:xfrm flipH="1">
                <a:off x="1382" y="3335"/>
                <a:ext cx="172" cy="119"/>
              </a:xfrm>
              <a:custGeom>
                <a:avLst/>
                <a:gdLst/>
                <a:ahLst/>
                <a:cxnLst>
                  <a:cxn ang="0">
                    <a:pos x="411" y="222"/>
                  </a:cxn>
                  <a:cxn ang="0">
                    <a:pos x="339" y="264"/>
                  </a:cxn>
                  <a:cxn ang="0">
                    <a:pos x="0" y="69"/>
                  </a:cxn>
                  <a:cxn ang="0">
                    <a:pos x="115" y="0"/>
                  </a:cxn>
                  <a:cxn ang="0">
                    <a:pos x="411" y="222"/>
                  </a:cxn>
                  <a:cxn ang="0">
                    <a:pos x="411" y="222"/>
                  </a:cxn>
                </a:cxnLst>
                <a:rect l="0" t="0" r="r" b="b"/>
                <a:pathLst>
                  <a:path w="412" h="265">
                    <a:moveTo>
                      <a:pt x="411" y="222"/>
                    </a:moveTo>
                    <a:lnTo>
                      <a:pt x="339" y="264"/>
                    </a:lnTo>
                    <a:lnTo>
                      <a:pt x="0" y="69"/>
                    </a:lnTo>
                    <a:lnTo>
                      <a:pt x="115" y="0"/>
                    </a:lnTo>
                    <a:lnTo>
                      <a:pt x="411" y="222"/>
                    </a:lnTo>
                    <a:lnTo>
                      <a:pt x="411" y="222"/>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40" name="Freeform 96"/>
              <p:cNvSpPr>
                <a:spLocks noChangeAspect="1"/>
              </p:cNvSpPr>
              <p:nvPr/>
            </p:nvSpPr>
            <p:spPr bwMode="auto">
              <a:xfrm flipH="1">
                <a:off x="1386" y="3203"/>
                <a:ext cx="152" cy="112"/>
              </a:xfrm>
              <a:custGeom>
                <a:avLst/>
                <a:gdLst/>
                <a:ahLst/>
                <a:cxnLst>
                  <a:cxn ang="0">
                    <a:pos x="365" y="0"/>
                  </a:cxn>
                  <a:cxn ang="0">
                    <a:pos x="356" y="83"/>
                  </a:cxn>
                  <a:cxn ang="0">
                    <a:pos x="0" y="247"/>
                  </a:cxn>
                  <a:cxn ang="0">
                    <a:pos x="11" y="112"/>
                  </a:cxn>
                  <a:cxn ang="0">
                    <a:pos x="365" y="0"/>
                  </a:cxn>
                  <a:cxn ang="0">
                    <a:pos x="365" y="0"/>
                  </a:cxn>
                </a:cxnLst>
                <a:rect l="0" t="0" r="r" b="b"/>
                <a:pathLst>
                  <a:path w="366" h="248">
                    <a:moveTo>
                      <a:pt x="365" y="0"/>
                    </a:moveTo>
                    <a:lnTo>
                      <a:pt x="356" y="83"/>
                    </a:lnTo>
                    <a:lnTo>
                      <a:pt x="0" y="247"/>
                    </a:lnTo>
                    <a:lnTo>
                      <a:pt x="11" y="112"/>
                    </a:lnTo>
                    <a:lnTo>
                      <a:pt x="365" y="0"/>
                    </a:lnTo>
                    <a:lnTo>
                      <a:pt x="365" y="0"/>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41" name="Freeform 97"/>
              <p:cNvSpPr>
                <a:spLocks noChangeAspect="1"/>
              </p:cNvSpPr>
              <p:nvPr/>
            </p:nvSpPr>
            <p:spPr bwMode="auto">
              <a:xfrm flipH="1">
                <a:off x="1594" y="3221"/>
                <a:ext cx="437" cy="115"/>
              </a:xfrm>
              <a:custGeom>
                <a:avLst/>
                <a:gdLst/>
                <a:ahLst/>
                <a:cxnLst>
                  <a:cxn ang="0">
                    <a:pos x="1052" y="127"/>
                  </a:cxn>
                  <a:cxn ang="0">
                    <a:pos x="954" y="255"/>
                  </a:cxn>
                  <a:cxn ang="0">
                    <a:pos x="0" y="206"/>
                  </a:cxn>
                  <a:cxn ang="0">
                    <a:pos x="156" y="0"/>
                  </a:cxn>
                  <a:cxn ang="0">
                    <a:pos x="1052" y="127"/>
                  </a:cxn>
                  <a:cxn ang="0">
                    <a:pos x="1052" y="127"/>
                  </a:cxn>
                </a:cxnLst>
                <a:rect l="0" t="0" r="r" b="b"/>
                <a:pathLst>
                  <a:path w="1053" h="256">
                    <a:moveTo>
                      <a:pt x="1052" y="127"/>
                    </a:moveTo>
                    <a:lnTo>
                      <a:pt x="954" y="255"/>
                    </a:lnTo>
                    <a:lnTo>
                      <a:pt x="0" y="206"/>
                    </a:lnTo>
                    <a:lnTo>
                      <a:pt x="156" y="0"/>
                    </a:lnTo>
                    <a:lnTo>
                      <a:pt x="1052" y="127"/>
                    </a:lnTo>
                    <a:lnTo>
                      <a:pt x="1052" y="127"/>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42" name="Freeform 98"/>
              <p:cNvSpPr>
                <a:spLocks noChangeAspect="1"/>
              </p:cNvSpPr>
              <p:nvPr/>
            </p:nvSpPr>
            <p:spPr bwMode="auto">
              <a:xfrm flipH="1">
                <a:off x="1798" y="3258"/>
                <a:ext cx="285" cy="335"/>
              </a:xfrm>
              <a:custGeom>
                <a:avLst/>
                <a:gdLst/>
                <a:ahLst/>
                <a:cxnLst>
                  <a:cxn ang="0">
                    <a:pos x="0" y="58"/>
                  </a:cxn>
                  <a:cxn ang="0">
                    <a:pos x="189" y="0"/>
                  </a:cxn>
                  <a:cxn ang="0">
                    <a:pos x="682" y="651"/>
                  </a:cxn>
                  <a:cxn ang="0">
                    <a:pos x="379" y="746"/>
                  </a:cxn>
                  <a:cxn ang="0">
                    <a:pos x="0" y="58"/>
                  </a:cxn>
                  <a:cxn ang="0">
                    <a:pos x="0" y="58"/>
                  </a:cxn>
                </a:cxnLst>
                <a:rect l="0" t="0" r="r" b="b"/>
                <a:pathLst>
                  <a:path w="683" h="747">
                    <a:moveTo>
                      <a:pt x="0" y="58"/>
                    </a:moveTo>
                    <a:lnTo>
                      <a:pt x="189" y="0"/>
                    </a:lnTo>
                    <a:lnTo>
                      <a:pt x="682" y="651"/>
                    </a:lnTo>
                    <a:lnTo>
                      <a:pt x="379" y="746"/>
                    </a:lnTo>
                    <a:lnTo>
                      <a:pt x="0" y="58"/>
                    </a:lnTo>
                    <a:lnTo>
                      <a:pt x="0" y="58"/>
                    </a:lnTo>
                  </a:path>
                </a:pathLst>
              </a:custGeom>
              <a:gradFill rotWithShape="0">
                <a:gsLst>
                  <a:gs pos="0">
                    <a:srgbClr val="00FFFF"/>
                  </a:gs>
                  <a:gs pos="100000">
                    <a:srgbClr val="000000"/>
                  </a:gs>
                </a:gsLst>
                <a:lin ang="0" scaled="1"/>
              </a:gradFill>
              <a:ln w="19050" cap="flat" cmpd="sng">
                <a:solidFill>
                  <a:srgbClr val="000000"/>
                </a:solidFill>
                <a:prstDash val="solid"/>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4" name="Group 99"/>
              <p:cNvGrpSpPr>
                <a:grpSpLocks noChangeAspect="1"/>
              </p:cNvGrpSpPr>
              <p:nvPr/>
            </p:nvGrpSpPr>
            <p:grpSpPr bwMode="auto">
              <a:xfrm flipH="1">
                <a:off x="1296" y="3259"/>
                <a:ext cx="127" cy="139"/>
                <a:chOff x="2780" y="1636"/>
                <a:chExt cx="306" cy="309"/>
              </a:xfrm>
            </p:grpSpPr>
            <p:sp>
              <p:nvSpPr>
                <p:cNvPr id="211044" name="Freeform 100"/>
                <p:cNvSpPr>
                  <a:spLocks noChangeAspect="1"/>
                </p:cNvSpPr>
                <p:nvPr/>
              </p:nvSpPr>
              <p:spPr bwMode="auto">
                <a:xfrm>
                  <a:off x="2780" y="1700"/>
                  <a:ext cx="244" cy="245"/>
                </a:xfrm>
                <a:custGeom>
                  <a:avLst/>
                  <a:gdLst/>
                  <a:ahLst/>
                  <a:cxnLst>
                    <a:cxn ang="0">
                      <a:pos x="0" y="244"/>
                    </a:cxn>
                    <a:cxn ang="0">
                      <a:pos x="243" y="244"/>
                    </a:cxn>
                    <a:cxn ang="0">
                      <a:pos x="242" y="0"/>
                    </a:cxn>
                    <a:cxn ang="0">
                      <a:pos x="0" y="0"/>
                    </a:cxn>
                    <a:cxn ang="0">
                      <a:pos x="0" y="244"/>
                    </a:cxn>
                    <a:cxn ang="0">
                      <a:pos x="0" y="244"/>
                    </a:cxn>
                  </a:cxnLst>
                  <a:rect l="0" t="0" r="r" b="b"/>
                  <a:pathLst>
                    <a:path w="244" h="245">
                      <a:moveTo>
                        <a:pt x="0" y="244"/>
                      </a:moveTo>
                      <a:lnTo>
                        <a:pt x="243" y="244"/>
                      </a:lnTo>
                      <a:lnTo>
                        <a:pt x="242" y="0"/>
                      </a:lnTo>
                      <a:lnTo>
                        <a:pt x="0" y="0"/>
                      </a:lnTo>
                      <a:lnTo>
                        <a:pt x="0" y="244"/>
                      </a:lnTo>
                      <a:lnTo>
                        <a:pt x="0" y="244"/>
                      </a:lnTo>
                    </a:path>
                  </a:pathLst>
                </a:custGeom>
                <a:gradFill rotWithShape="0">
                  <a:gsLst>
                    <a:gs pos="0">
                      <a:srgbClr val="FFC1FD"/>
                    </a:gs>
                    <a:gs pos="100000">
                      <a:srgbClr val="FF5FFF"/>
                    </a:gs>
                  </a:gsLst>
                  <a:lin ang="5400000" scaled="1"/>
                </a:gradFill>
                <a:ln w="19050">
                  <a:noFill/>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45" name="Freeform 101"/>
                <p:cNvSpPr>
                  <a:spLocks noChangeAspect="1"/>
                </p:cNvSpPr>
                <p:nvPr/>
              </p:nvSpPr>
              <p:spPr bwMode="auto">
                <a:xfrm>
                  <a:off x="2780" y="1636"/>
                  <a:ext cx="306" cy="65"/>
                </a:xfrm>
                <a:custGeom>
                  <a:avLst/>
                  <a:gdLst/>
                  <a:ahLst/>
                  <a:cxnLst>
                    <a:cxn ang="0">
                      <a:pos x="0" y="64"/>
                    </a:cxn>
                    <a:cxn ang="0">
                      <a:pos x="63" y="0"/>
                    </a:cxn>
                    <a:cxn ang="0">
                      <a:pos x="305" y="1"/>
                    </a:cxn>
                    <a:cxn ang="0">
                      <a:pos x="242" y="64"/>
                    </a:cxn>
                    <a:cxn ang="0">
                      <a:pos x="0" y="64"/>
                    </a:cxn>
                    <a:cxn ang="0">
                      <a:pos x="0" y="64"/>
                    </a:cxn>
                  </a:cxnLst>
                  <a:rect l="0" t="0" r="r" b="b"/>
                  <a:pathLst>
                    <a:path w="306" h="65">
                      <a:moveTo>
                        <a:pt x="0" y="64"/>
                      </a:moveTo>
                      <a:lnTo>
                        <a:pt x="63" y="0"/>
                      </a:lnTo>
                      <a:lnTo>
                        <a:pt x="305" y="1"/>
                      </a:lnTo>
                      <a:lnTo>
                        <a:pt x="242" y="64"/>
                      </a:lnTo>
                      <a:lnTo>
                        <a:pt x="0" y="64"/>
                      </a:lnTo>
                      <a:lnTo>
                        <a:pt x="0" y="64"/>
                      </a:lnTo>
                    </a:path>
                  </a:pathLst>
                </a:custGeom>
                <a:solidFill>
                  <a:srgbClr val="FF5FFF"/>
                </a:solidFill>
                <a:ln w="19050">
                  <a:noFill/>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46" name="Freeform 102"/>
                <p:cNvSpPr>
                  <a:spLocks noChangeAspect="1"/>
                </p:cNvSpPr>
                <p:nvPr/>
              </p:nvSpPr>
              <p:spPr bwMode="auto">
                <a:xfrm>
                  <a:off x="3022" y="1637"/>
                  <a:ext cx="64" cy="308"/>
                </a:xfrm>
                <a:custGeom>
                  <a:avLst/>
                  <a:gdLst/>
                  <a:ahLst/>
                  <a:cxnLst>
                    <a:cxn ang="0">
                      <a:pos x="0" y="62"/>
                    </a:cxn>
                    <a:cxn ang="0">
                      <a:pos x="63" y="0"/>
                    </a:cxn>
                    <a:cxn ang="0">
                      <a:pos x="63" y="243"/>
                    </a:cxn>
                    <a:cxn ang="0">
                      <a:pos x="0" y="307"/>
                    </a:cxn>
                    <a:cxn ang="0">
                      <a:pos x="0" y="62"/>
                    </a:cxn>
                    <a:cxn ang="0">
                      <a:pos x="0" y="62"/>
                    </a:cxn>
                  </a:cxnLst>
                  <a:rect l="0" t="0" r="r" b="b"/>
                  <a:pathLst>
                    <a:path w="64" h="308">
                      <a:moveTo>
                        <a:pt x="0" y="62"/>
                      </a:moveTo>
                      <a:lnTo>
                        <a:pt x="63" y="0"/>
                      </a:lnTo>
                      <a:lnTo>
                        <a:pt x="63" y="243"/>
                      </a:lnTo>
                      <a:lnTo>
                        <a:pt x="0" y="307"/>
                      </a:lnTo>
                      <a:lnTo>
                        <a:pt x="0" y="62"/>
                      </a:lnTo>
                      <a:lnTo>
                        <a:pt x="0" y="62"/>
                      </a:lnTo>
                    </a:path>
                  </a:pathLst>
                </a:custGeom>
                <a:solidFill>
                  <a:srgbClr val="FF00FF"/>
                </a:solidFill>
                <a:ln w="19050">
                  <a:noFill/>
                  <a:round/>
                  <a:headEnd type="none" w="med" len="med"/>
                  <a:tailEnd type="none" w="med" len="me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1047" name="Oval 103"/>
              <p:cNvSpPr>
                <a:spLocks noChangeAspect="1" noChangeArrowheads="1"/>
              </p:cNvSpPr>
              <p:nvPr/>
            </p:nvSpPr>
            <p:spPr bwMode="auto">
              <a:xfrm flipH="1">
                <a:off x="1501" y="3245"/>
                <a:ext cx="141" cy="132"/>
              </a:xfrm>
              <a:prstGeom prst="ellipse">
                <a:avLst/>
              </a:prstGeom>
              <a:gradFill rotWithShape="0">
                <a:gsLst>
                  <a:gs pos="0">
                    <a:srgbClr val="00FFFF"/>
                  </a:gs>
                  <a:gs pos="100000">
                    <a:srgbClr val="000000"/>
                  </a:gs>
                </a:gsLst>
                <a:path path="shape">
                  <a:fillToRect l="50000" t="50000" r="50000" b="50000"/>
                </a:path>
              </a:gradFill>
              <a:ln w="19050">
                <a:solidFill>
                  <a:srgbClr val="000000"/>
                </a:solidFill>
                <a:roun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48" name="Oval 104"/>
              <p:cNvSpPr>
                <a:spLocks noChangeAspect="1" noChangeArrowheads="1"/>
              </p:cNvSpPr>
              <p:nvPr/>
            </p:nvSpPr>
            <p:spPr bwMode="auto">
              <a:xfrm flipH="1">
                <a:off x="1955" y="3185"/>
                <a:ext cx="175" cy="164"/>
              </a:xfrm>
              <a:prstGeom prst="ellipse">
                <a:avLst/>
              </a:prstGeom>
              <a:gradFill rotWithShape="0">
                <a:gsLst>
                  <a:gs pos="0">
                    <a:srgbClr val="00FFFF"/>
                  </a:gs>
                  <a:gs pos="100000">
                    <a:srgbClr val="000000"/>
                  </a:gs>
                </a:gsLst>
                <a:path path="shape">
                  <a:fillToRect l="50000" t="50000" r="50000" b="50000"/>
                </a:path>
              </a:gradFill>
              <a:ln w="19050">
                <a:solidFill>
                  <a:srgbClr val="000000"/>
                </a:solidFill>
                <a:roun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49" name="Oval 105"/>
              <p:cNvSpPr>
                <a:spLocks noChangeAspect="1" noChangeArrowheads="1"/>
              </p:cNvSpPr>
              <p:nvPr/>
            </p:nvSpPr>
            <p:spPr bwMode="auto">
              <a:xfrm flipH="1">
                <a:off x="1728" y="3528"/>
                <a:ext cx="214" cy="222"/>
              </a:xfrm>
              <a:prstGeom prst="ellipse">
                <a:avLst/>
              </a:prstGeom>
              <a:gradFill rotWithShape="0">
                <a:gsLst>
                  <a:gs pos="0">
                    <a:srgbClr val="00FFFF"/>
                  </a:gs>
                  <a:gs pos="100000">
                    <a:srgbClr val="000000"/>
                  </a:gs>
                </a:gsLst>
                <a:path path="shape">
                  <a:fillToRect l="50000" t="50000" r="50000" b="50000"/>
                </a:path>
              </a:gradFill>
              <a:ln w="19050">
                <a:solidFill>
                  <a:srgbClr val="000000"/>
                </a:solidFill>
                <a:round/>
              </a:ln>
              <a:effectLst/>
            </p:spPr>
            <p:txBody>
              <a:bodyPr lIns="0" tIns="0" rIns="0" bIns="0"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5" name="Group 106"/>
            <p:cNvGrpSpPr/>
            <p:nvPr/>
          </p:nvGrpSpPr>
          <p:grpSpPr bwMode="auto">
            <a:xfrm>
              <a:off x="2565" y="2879"/>
              <a:ext cx="507" cy="1009"/>
              <a:chOff x="1200" y="2351"/>
              <a:chExt cx="480" cy="1201"/>
            </a:xfrm>
          </p:grpSpPr>
          <p:sp>
            <p:nvSpPr>
              <p:cNvPr id="211051" name="Oval 107"/>
              <p:cNvSpPr>
                <a:spLocks noChangeArrowheads="1"/>
              </p:cNvSpPr>
              <p:nvPr/>
            </p:nvSpPr>
            <p:spPr bwMode="auto">
              <a:xfrm rot="21197195" flipH="1">
                <a:off x="1376" y="2931"/>
                <a:ext cx="129"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52" name="Oval 108"/>
              <p:cNvSpPr>
                <a:spLocks noChangeArrowheads="1"/>
              </p:cNvSpPr>
              <p:nvPr/>
            </p:nvSpPr>
            <p:spPr bwMode="auto">
              <a:xfrm rot="402805">
                <a:off x="1244" y="2935"/>
                <a:ext cx="131"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53" name="Oval 109"/>
              <p:cNvSpPr>
                <a:spLocks noChangeArrowheads="1"/>
              </p:cNvSpPr>
              <p:nvPr/>
            </p:nvSpPr>
            <p:spPr bwMode="auto">
              <a:xfrm flipH="1">
                <a:off x="1287" y="2825"/>
                <a:ext cx="175" cy="223"/>
              </a:xfrm>
              <a:prstGeom prst="ellipse">
                <a:avLst/>
              </a:prstGeom>
              <a:solidFill>
                <a:srgbClr val="6666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54" name="Oval 110"/>
              <p:cNvSpPr>
                <a:spLocks noChangeArrowheads="1"/>
              </p:cNvSpPr>
              <p:nvPr/>
            </p:nvSpPr>
            <p:spPr bwMode="auto">
              <a:xfrm rot="20288356" flipH="1">
                <a:off x="1440"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55" name="Oval 111"/>
              <p:cNvSpPr>
                <a:spLocks noChangeArrowheads="1"/>
              </p:cNvSpPr>
              <p:nvPr/>
            </p:nvSpPr>
            <p:spPr bwMode="auto">
              <a:xfrm flipH="1">
                <a:off x="1265" y="2575"/>
                <a:ext cx="219" cy="445"/>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56" name="Oval 112"/>
              <p:cNvSpPr>
                <a:spLocks noChangeArrowheads="1"/>
              </p:cNvSpPr>
              <p:nvPr/>
            </p:nvSpPr>
            <p:spPr bwMode="auto">
              <a:xfrm flipH="1">
                <a:off x="1287" y="2380"/>
                <a:ext cx="175" cy="250"/>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6" name="Group 113"/>
              <p:cNvGrpSpPr/>
              <p:nvPr/>
            </p:nvGrpSpPr>
            <p:grpSpPr bwMode="auto">
              <a:xfrm>
                <a:off x="1286" y="2351"/>
                <a:ext cx="176" cy="111"/>
                <a:chOff x="1286" y="2351"/>
                <a:chExt cx="176" cy="111"/>
              </a:xfrm>
            </p:grpSpPr>
            <p:sp>
              <p:nvSpPr>
                <p:cNvPr id="211058" name="Arc 114"/>
                <p:cNvSpPr/>
                <p:nvPr/>
              </p:nvSpPr>
              <p:spPr bwMode="auto">
                <a:xfrm rot="5400000" flipH="1">
                  <a:off x="1362" y="2363"/>
                  <a:ext cx="111" cy="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59" name="Arc 115"/>
                <p:cNvSpPr/>
                <p:nvPr/>
              </p:nvSpPr>
              <p:spPr bwMode="auto">
                <a:xfrm rot="5400000" flipH="1" flipV="1">
                  <a:off x="1275" y="2362"/>
                  <a:ext cx="11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1060" name="Rectangle 116"/>
              <p:cNvSpPr>
                <a:spLocks noChangeArrowheads="1"/>
              </p:cNvSpPr>
              <p:nvPr/>
            </p:nvSpPr>
            <p:spPr bwMode="auto">
              <a:xfrm flipH="1">
                <a:off x="1287" y="2463"/>
                <a:ext cx="218" cy="28"/>
              </a:xfrm>
              <a:prstGeom prst="rect">
                <a:avLst/>
              </a:prstGeom>
              <a:solidFill>
                <a:srgbClr val="FFFF00"/>
              </a:solidFill>
              <a:ln w="2857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61" name="Oval 117"/>
              <p:cNvSpPr>
                <a:spLocks noChangeArrowheads="1"/>
              </p:cNvSpPr>
              <p:nvPr/>
            </p:nvSpPr>
            <p:spPr bwMode="auto">
              <a:xfrm rot="2078457" flipH="1">
                <a:off x="1222"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62" name="Oval 118"/>
              <p:cNvSpPr>
                <a:spLocks noChangeArrowheads="1"/>
              </p:cNvSpPr>
              <p:nvPr/>
            </p:nvSpPr>
            <p:spPr bwMode="auto">
              <a:xfrm rot="-13157896" flipH="1" flipV="1">
                <a:off x="1527" y="2797"/>
                <a:ext cx="66"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63" name="Oval 119"/>
              <p:cNvSpPr>
                <a:spLocks noChangeArrowheads="1"/>
              </p:cNvSpPr>
              <p:nvPr/>
            </p:nvSpPr>
            <p:spPr bwMode="auto">
              <a:xfrm flipH="1">
                <a:off x="1615" y="2992"/>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64" name="Oval 120"/>
              <p:cNvSpPr>
                <a:spLocks noChangeArrowheads="1"/>
              </p:cNvSpPr>
              <p:nvPr/>
            </p:nvSpPr>
            <p:spPr bwMode="auto">
              <a:xfrm rot="969870" flipH="1">
                <a:off x="1418" y="3469"/>
                <a:ext cx="153" cy="83"/>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65" name="Oval 121"/>
              <p:cNvSpPr>
                <a:spLocks noChangeArrowheads="1"/>
              </p:cNvSpPr>
              <p:nvPr/>
            </p:nvSpPr>
            <p:spPr bwMode="auto">
              <a:xfrm rot="969870" flipH="1">
                <a:off x="1222" y="3465"/>
                <a:ext cx="153" cy="84"/>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66" name="AutoShape 122"/>
              <p:cNvSpPr>
                <a:spLocks noChangeArrowheads="1"/>
              </p:cNvSpPr>
              <p:nvPr/>
            </p:nvSpPr>
            <p:spPr bwMode="auto">
              <a:xfrm flipH="1">
                <a:off x="1406" y="2400"/>
                <a:ext cx="44" cy="55"/>
              </a:xfrm>
              <a:prstGeom prst="plus">
                <a:avLst>
                  <a:gd name="adj" fmla="val 32292"/>
                </a:avLst>
              </a:prstGeom>
              <a:solidFill>
                <a:srgbClr val="00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67" name="Oval 123"/>
              <p:cNvSpPr>
                <a:spLocks noChangeArrowheads="1"/>
              </p:cNvSpPr>
              <p:nvPr/>
            </p:nvSpPr>
            <p:spPr bwMode="auto">
              <a:xfrm rot="-11889770" flipH="1" flipV="1">
                <a:off x="1200" y="2797"/>
                <a:ext cx="65"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68" name="Oval 124"/>
              <p:cNvSpPr>
                <a:spLocks noChangeArrowheads="1"/>
              </p:cNvSpPr>
              <p:nvPr/>
            </p:nvSpPr>
            <p:spPr bwMode="auto">
              <a:xfrm flipH="1">
                <a:off x="1244" y="3020"/>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1069" name="AutoShape 125"/>
            <p:cNvSpPr>
              <a:spLocks noChangeArrowheads="1"/>
            </p:cNvSpPr>
            <p:nvPr/>
          </p:nvSpPr>
          <p:spPr bwMode="auto">
            <a:xfrm>
              <a:off x="3168" y="3312"/>
              <a:ext cx="288" cy="288"/>
            </a:xfrm>
            <a:prstGeom prst="cube">
              <a:avLst>
                <a:gd name="adj" fmla="val 25000"/>
              </a:avLst>
            </a:prstGeom>
            <a:solidFill>
              <a:srgbClr val="00CCFF"/>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70" name="Oval 126"/>
            <p:cNvSpPr>
              <a:spLocks noChangeArrowheads="1"/>
            </p:cNvSpPr>
            <p:nvPr/>
          </p:nvSpPr>
          <p:spPr bwMode="auto">
            <a:xfrm>
              <a:off x="3120" y="3648"/>
              <a:ext cx="144" cy="144"/>
            </a:xfrm>
            <a:prstGeom prst="ellipse">
              <a:avLst/>
            </a:prstGeom>
            <a:solidFill>
              <a:srgbClr val="CC99FF"/>
            </a:solidFill>
            <a:ln w="38100">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71" name="Oval 127"/>
            <p:cNvSpPr>
              <a:spLocks noChangeArrowheads="1"/>
            </p:cNvSpPr>
            <p:nvPr/>
          </p:nvSpPr>
          <p:spPr bwMode="auto">
            <a:xfrm>
              <a:off x="4224" y="3648"/>
              <a:ext cx="144" cy="144"/>
            </a:xfrm>
            <a:prstGeom prst="ellipse">
              <a:avLst/>
            </a:prstGeom>
            <a:solidFill>
              <a:srgbClr val="CC99FF"/>
            </a:solidFill>
            <a:ln w="38100">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72" name="AutoShape 128"/>
            <p:cNvSpPr>
              <a:spLocks noChangeArrowheads="1"/>
            </p:cNvSpPr>
            <p:nvPr/>
          </p:nvSpPr>
          <p:spPr bwMode="auto">
            <a:xfrm>
              <a:off x="3504" y="3408"/>
              <a:ext cx="528"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1073" name="AutoShape 129"/>
          <p:cNvSpPr>
            <a:spLocks noChangeArrowheads="1"/>
          </p:cNvSpPr>
          <p:nvPr/>
        </p:nvSpPr>
        <p:spPr bwMode="auto">
          <a:xfrm>
            <a:off x="4282795" y="1899799"/>
            <a:ext cx="652463" cy="419100"/>
          </a:xfrm>
          <a:prstGeom prst="rightArrow">
            <a:avLst>
              <a:gd name="adj1" fmla="val 50000"/>
              <a:gd name="adj2" fmla="val 38920"/>
            </a:avLst>
          </a:prstGeom>
          <a:solidFill>
            <a:srgbClr val="FF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1074" name="Rectangle 130"/>
          <p:cNvSpPr>
            <a:spLocks noGrp="1" noChangeArrowheads="1"/>
          </p:cNvSpPr>
          <p:nvPr>
            <p:ph type="title"/>
          </p:nvPr>
        </p:nvSpPr>
        <p:spPr>
          <a:xfrm>
            <a:off x="4062060" y="212266"/>
            <a:ext cx="2850705" cy="8509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本质安全设计</a:t>
            </a:r>
            <a:endPar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34" name="灯片编号占位符 133"/>
          <p:cNvSpPr>
            <a:spLocks noGrp="1"/>
          </p:cNvSpPr>
          <p:nvPr>
            <p:ph type="sldNum" sz="quarter" idx="12"/>
          </p:nvPr>
        </p:nvSpPr>
        <p:spPr/>
        <p:txBody>
          <a:bodyPr/>
          <a:lstStyle/>
          <a:p>
            <a:pPr>
              <a:defRPr/>
            </a:pPr>
            <a:r>
              <a:rPr lang="en-US" altLang="zh-CN" dirty="0" smtClean="0">
                <a:latin typeface="Arial" panose="020B0604020202020204" pitchFamily="34" charset="0"/>
                <a:ea typeface="微软雅黑" panose="020B0503020204020204" charset="-122"/>
                <a:sym typeface="Arial" panose="020B0604020202020204" pitchFamily="34" charset="0"/>
              </a:rPr>
              <a:t>95</a:t>
            </a: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131" name="矩形 130"/>
          <p:cNvSpPr/>
          <p:nvPr/>
        </p:nvSpPr>
        <p:spPr>
          <a:xfrm>
            <a:off x="1932098" y="5572422"/>
            <a:ext cx="6236417" cy="369332"/>
          </a:xfrm>
          <a:prstGeom prst="rect">
            <a:avLst/>
          </a:prstGeom>
        </p:spPr>
        <p:txBody>
          <a:bodyPr wrap="square">
            <a:spAutoFit/>
          </a:bodyPr>
          <a:lstStyle/>
          <a:p>
            <a:pPr algn="l"/>
            <a:r>
              <a:rPr lang="en-US" altLang="zh-CN" dirty="0">
                <a:solidFill>
                  <a:srgbClr val="1262B7"/>
                </a:solidFill>
                <a:latin typeface="Arial" panose="020B0604020202020204" pitchFamily="34" charset="0"/>
                <a:ea typeface="微软雅黑" panose="020B0503020204020204" charset="-122"/>
                <a:sym typeface="Arial" panose="020B0604020202020204" pitchFamily="34" charset="0"/>
              </a:rPr>
              <a:t>GBT 15706-2012 </a:t>
            </a: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机械安全 设计通则 风险评估与风险减小 </a:t>
            </a:r>
            <a:endParaRPr lang="zh-CN"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1" name="Rectangle 9"/>
          <p:cNvSpPr>
            <a:spLocks noGrp="1" noChangeArrowheads="1"/>
          </p:cNvSpPr>
          <p:nvPr>
            <p:ph type="title"/>
          </p:nvPr>
        </p:nvSpPr>
        <p:spPr>
          <a:xfrm>
            <a:off x="4524364" y="428604"/>
            <a:ext cx="4143404" cy="8509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b="1" dirty="0">
                <a:solidFill>
                  <a:srgbClr val="1262B7"/>
                </a:solidFill>
                <a:latin typeface="Arial" panose="020B0604020202020204" pitchFamily="34" charset="0"/>
                <a:ea typeface="微软雅黑" panose="020B0503020204020204" charset="-122"/>
                <a:sym typeface="Arial" panose="020B0604020202020204" pitchFamily="34" charset="0"/>
              </a:rPr>
              <a:t>安全防护对策</a:t>
            </a:r>
            <a:endParaRPr lang="ja-JP" altLang="en-US" sz="3200" b="1"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212994" name="Rectangle 2"/>
          <p:cNvSpPr>
            <a:spLocks noGrp="1" noChangeArrowheads="1"/>
          </p:cNvSpPr>
          <p:nvPr>
            <p:ph idx="1"/>
          </p:nvPr>
        </p:nvSpPr>
        <p:spPr>
          <a:xfrm>
            <a:off x="1905000" y="1209044"/>
            <a:ext cx="5541963" cy="587375"/>
          </a:xfrm>
          <a:noFill/>
        </p:spPr>
        <p:txBody>
          <a:bodyPr/>
          <a:lstStyle/>
          <a:p>
            <a:pPr>
              <a:buFont typeface="Wingdings" panose="05000000000000000000" pitchFamily="2" charset="2"/>
              <a:buNone/>
            </a:pPr>
            <a:r>
              <a:rPr lang="zh-CN" altLang="en-US" dirty="0">
                <a:solidFill>
                  <a:srgbClr val="1262B7"/>
                </a:solidFill>
                <a:latin typeface="Arial" panose="020B0604020202020204" pitchFamily="34" charset="0"/>
                <a:ea typeface="微软雅黑" panose="020B0503020204020204" charset="-122"/>
                <a:sym typeface="Arial" panose="020B0604020202020204" pitchFamily="34" charset="0"/>
              </a:rPr>
              <a:t>安全防护的原则有2个</a:t>
            </a:r>
            <a:endParaRPr lang="ja-JP" altLang="en-US"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163" name="灯片编号占位符 4"/>
          <p:cNvSpPr>
            <a:spLocks noGrp="1"/>
          </p:cNvSpPr>
          <p:nvPr>
            <p:ph type="sldNum" sz="quarter" idx="12"/>
          </p:nvPr>
        </p:nvSpPr>
        <p:spPr>
          <a:xfrm>
            <a:off x="9453556" y="6381750"/>
            <a:ext cx="1214445" cy="476250"/>
          </a:xfrm>
        </p:spPr>
        <p:txBody>
          <a:bodyPr/>
          <a:lstStyle/>
          <a:p>
            <a:fld id="{4B838301-25AC-4296-A63F-D6B45BEB1EA6}" type="slidenum">
              <a:rPr lang="en-US" altLang="ja-JP">
                <a:latin typeface="Arial" panose="020B0604020202020204" pitchFamily="34" charset="0"/>
                <a:ea typeface="微软雅黑" panose="020B0503020204020204" charset="-122"/>
                <a:sym typeface="Arial" panose="020B0604020202020204" pitchFamily="34" charset="0"/>
              </a:rPr>
            </a:fld>
            <a:endParaRPr lang="en-US" altLang="ja-JP" dirty="0">
              <a:latin typeface="Arial" panose="020B0604020202020204" pitchFamily="34" charset="0"/>
              <a:ea typeface="微软雅黑" panose="020B0503020204020204" charset="-122"/>
              <a:sym typeface="Arial" panose="020B0604020202020204" pitchFamily="34" charset="0"/>
            </a:endParaRPr>
          </a:p>
        </p:txBody>
      </p:sp>
      <p:sp>
        <p:nvSpPr>
          <p:cNvPr id="212995" name="Text Box 3"/>
          <p:cNvSpPr txBox="1">
            <a:spLocks noChangeArrowheads="1"/>
          </p:cNvSpPr>
          <p:nvPr/>
        </p:nvSpPr>
        <p:spPr bwMode="auto">
          <a:xfrm>
            <a:off x="2895600" y="1676401"/>
            <a:ext cx="2771772" cy="480131"/>
          </a:xfrm>
          <a:prstGeom prst="rect">
            <a:avLst/>
          </a:prstGeom>
          <a:noFill/>
          <a:ln w="9525">
            <a:noFill/>
            <a:miter lim="800000"/>
          </a:ln>
        </p:spPr>
        <p:txBody>
          <a:bodyPr wrap="square" lIns="109728" tIns="54864" rIns="109728" bIns="54864">
            <a:spAutoFit/>
          </a:bodyPr>
          <a:lstStyle/>
          <a:p>
            <a:pPr defTabSz="1097280">
              <a:spcBef>
                <a:spcPct val="50000"/>
              </a:spcBef>
            </a:pPr>
            <a:r>
              <a:rPr lang="zh-CN" altLang="en-US" sz="2400" dirty="0">
                <a:solidFill>
                  <a:srgbClr val="1262B7"/>
                </a:solidFill>
                <a:latin typeface="Arial" panose="020B0604020202020204" pitchFamily="34" charset="0"/>
                <a:ea typeface="微软雅黑" panose="020B0503020204020204" charset="-122"/>
                <a:sym typeface="Arial" panose="020B0604020202020204" pitchFamily="34" charset="0"/>
              </a:rPr>
              <a:t>空间上的分离</a:t>
            </a:r>
            <a:endParaRPr lang="ja-JP" altLang="en-US" sz="2400" dirty="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212996" name="Text Box 4"/>
          <p:cNvSpPr txBox="1">
            <a:spLocks noChangeArrowheads="1"/>
          </p:cNvSpPr>
          <p:nvPr/>
        </p:nvSpPr>
        <p:spPr bwMode="auto">
          <a:xfrm>
            <a:off x="6781800" y="1676401"/>
            <a:ext cx="2514600" cy="480131"/>
          </a:xfrm>
          <a:prstGeom prst="rect">
            <a:avLst/>
          </a:prstGeom>
          <a:noFill/>
          <a:ln w="9525">
            <a:noFill/>
            <a:miter lim="800000"/>
          </a:ln>
        </p:spPr>
        <p:txBody>
          <a:bodyPr lIns="109728" tIns="54864" rIns="109728" bIns="54864">
            <a:spAutoFit/>
          </a:bodyPr>
          <a:lstStyle/>
          <a:p>
            <a:pPr defTabSz="1097280">
              <a:spcBef>
                <a:spcPct val="50000"/>
              </a:spcBef>
            </a:pPr>
            <a:r>
              <a:rPr lang="zh-CN" altLang="en-US" sz="2400">
                <a:solidFill>
                  <a:srgbClr val="1262B7"/>
                </a:solidFill>
                <a:latin typeface="Arial" panose="020B0604020202020204" pitchFamily="34" charset="0"/>
                <a:ea typeface="微软雅黑" panose="020B0503020204020204" charset="-122"/>
                <a:sym typeface="Arial" panose="020B0604020202020204" pitchFamily="34" charset="0"/>
              </a:rPr>
              <a:t>时间上的分离</a:t>
            </a:r>
            <a:endParaRPr lang="ja-JP" altLang="en-US" sz="2400">
              <a:solidFill>
                <a:srgbClr val="1262B7"/>
              </a:solidFill>
              <a:latin typeface="Arial" panose="020B0604020202020204" pitchFamily="34" charset="0"/>
              <a:ea typeface="微软雅黑" panose="020B0503020204020204" charset="-122"/>
              <a:sym typeface="Arial" panose="020B0604020202020204" pitchFamily="34" charset="0"/>
            </a:endParaRPr>
          </a:p>
        </p:txBody>
      </p:sp>
      <p:sp>
        <p:nvSpPr>
          <p:cNvPr id="212997" name="Text Box 5" descr="50%"/>
          <p:cNvSpPr txBox="1">
            <a:spLocks noChangeArrowheads="1"/>
          </p:cNvSpPr>
          <p:nvPr/>
        </p:nvSpPr>
        <p:spPr bwMode="auto">
          <a:xfrm>
            <a:off x="1874004" y="2209801"/>
            <a:ext cx="4267200" cy="938719"/>
          </a:xfrm>
          <a:prstGeom prst="rect">
            <a:avLst/>
          </a:prstGeom>
          <a:solidFill>
            <a:srgbClr val="1262B7"/>
          </a:solidFill>
          <a:ln w="38100">
            <a:noFill/>
            <a:miter lim="800000"/>
          </a:ln>
          <a:effectLst/>
        </p:spPr>
        <p:txBody>
          <a:bodyPr>
            <a:spAutoFit/>
          </a:bodyPr>
          <a:lstStyle/>
          <a:p>
            <a:pPr algn="ctr">
              <a:spcBef>
                <a:spcPct val="50000"/>
              </a:spcBef>
            </a:pPr>
            <a:r>
              <a:rPr lang="zh-CN" altLang="en-US" sz="2200" dirty="0">
                <a:solidFill>
                  <a:schemeClr val="bg1"/>
                </a:solidFill>
                <a:latin typeface="Arial" panose="020B0604020202020204" pitchFamily="34" charset="0"/>
                <a:ea typeface="微软雅黑" panose="020B0503020204020204" charset="-122"/>
                <a:sym typeface="Arial" panose="020B0604020202020204" pitchFamily="34" charset="0"/>
              </a:rPr>
              <a:t>隔离的原则</a:t>
            </a:r>
            <a:endPar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spcBef>
                <a:spcPct val="50000"/>
              </a:spcBef>
            </a:pPr>
            <a:r>
              <a:rPr lang="zh-CN" altLang="en-US" sz="2200" dirty="0">
                <a:solidFill>
                  <a:schemeClr val="bg1"/>
                </a:solidFill>
                <a:latin typeface="Arial" panose="020B0604020202020204" pitchFamily="34" charset="0"/>
                <a:ea typeface="微软雅黑" panose="020B0503020204020204" charset="-122"/>
                <a:sym typeface="Arial" panose="020B0604020202020204" pitchFamily="34" charset="0"/>
              </a:rPr>
              <a:t>通过防护装置来进行安全防护</a:t>
            </a:r>
            <a:endPar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2998" name="Text Box 6" descr="50%"/>
          <p:cNvSpPr txBox="1">
            <a:spLocks noChangeArrowheads="1"/>
          </p:cNvSpPr>
          <p:nvPr/>
        </p:nvSpPr>
        <p:spPr bwMode="auto">
          <a:xfrm>
            <a:off x="6172200" y="2209801"/>
            <a:ext cx="4267200" cy="938719"/>
          </a:xfrm>
          <a:prstGeom prst="rect">
            <a:avLst/>
          </a:prstGeom>
          <a:solidFill>
            <a:srgbClr val="1262B7"/>
          </a:solidFill>
          <a:ln w="38100">
            <a:noFill/>
            <a:miter lim="800000"/>
          </a:ln>
          <a:effectLst/>
        </p:spPr>
        <p:txBody>
          <a:bodyPr>
            <a:spAutoFit/>
          </a:bodyPr>
          <a:lstStyle/>
          <a:p>
            <a:pPr algn="ctr">
              <a:spcBef>
                <a:spcPct val="50000"/>
              </a:spcBef>
            </a:pPr>
            <a:r>
              <a:rPr lang="zh-CN" altLang="en-US" sz="2200" dirty="0">
                <a:solidFill>
                  <a:schemeClr val="bg1"/>
                </a:solidFill>
                <a:latin typeface="Arial" panose="020B0604020202020204" pitchFamily="34" charset="0"/>
                <a:ea typeface="微软雅黑" panose="020B0503020204020204" charset="-122"/>
                <a:sym typeface="Arial" panose="020B0604020202020204" pitchFamily="34" charset="0"/>
              </a:rPr>
              <a:t>停止的原则</a:t>
            </a:r>
            <a:endPar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spcBef>
                <a:spcPct val="50000"/>
              </a:spcBef>
            </a:pPr>
            <a:r>
              <a:rPr lang="zh-CN" altLang="en-US" sz="2200" dirty="0">
                <a:solidFill>
                  <a:schemeClr val="bg1"/>
                </a:solidFill>
                <a:latin typeface="Arial" panose="020B0604020202020204" pitchFamily="34" charset="0"/>
                <a:ea typeface="微软雅黑" panose="020B0503020204020204" charset="-122"/>
                <a:sym typeface="Arial" panose="020B0604020202020204" pitchFamily="34" charset="0"/>
              </a:rPr>
              <a:t>通过互锁来进行安全防护</a:t>
            </a:r>
            <a:endPar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2999" name="Text Box 7" descr="60%"/>
          <p:cNvSpPr txBox="1">
            <a:spLocks noChangeArrowheads="1"/>
          </p:cNvSpPr>
          <p:nvPr/>
        </p:nvSpPr>
        <p:spPr bwMode="auto">
          <a:xfrm>
            <a:off x="1875631" y="3216622"/>
            <a:ext cx="4267200" cy="1001428"/>
          </a:xfrm>
          <a:prstGeom prst="rect">
            <a:avLst/>
          </a:prstGeom>
          <a:solidFill>
            <a:srgbClr val="00B0F0"/>
          </a:solidFill>
          <a:ln w="38100">
            <a:noFill/>
            <a:miter lim="800000"/>
          </a:ln>
          <a:effectLst/>
        </p:spPr>
        <p:txBody>
          <a:bodyPr anchor="t">
            <a:spAutoFit/>
          </a:bodyPr>
          <a:lstStyle/>
          <a:p>
            <a:pPr algn="l">
              <a:lnSpc>
                <a:spcPts val="2900"/>
              </a:lnSpc>
              <a:spcBef>
                <a:spcPct val="50000"/>
              </a:spcBef>
            </a:pPr>
            <a:r>
              <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chemeClr val="bg1"/>
                </a:solidFill>
                <a:latin typeface="Arial" panose="020B0604020202020204" pitchFamily="34" charset="0"/>
                <a:ea typeface="微软雅黑" panose="020B0503020204020204" charset="-122"/>
                <a:sym typeface="Arial" panose="020B0604020202020204" pitchFamily="34" charset="0"/>
              </a:rPr>
              <a:t>覆盖所有危险并加以隔离</a:t>
            </a:r>
            <a:endPar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l">
              <a:lnSpc>
                <a:spcPts val="2900"/>
              </a:lnSpc>
              <a:spcBef>
                <a:spcPct val="50000"/>
              </a:spcBef>
            </a:pPr>
            <a:r>
              <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chemeClr val="bg1"/>
                </a:solidFill>
                <a:latin typeface="Arial" panose="020B0604020202020204" pitchFamily="34" charset="0"/>
                <a:ea typeface="微软雅黑" panose="020B0503020204020204" charset="-122"/>
                <a:sym typeface="Arial" panose="020B0604020202020204" pitchFamily="34" charset="0"/>
              </a:rPr>
              <a:t>开口应保持必要的最小</a:t>
            </a:r>
            <a:r>
              <a:rPr lang="zh-CN" altLang="en-US" sz="2200" dirty="0" smtClean="0">
                <a:solidFill>
                  <a:schemeClr val="bg1"/>
                </a:solidFill>
                <a:latin typeface="Arial" panose="020B0604020202020204" pitchFamily="34" charset="0"/>
                <a:ea typeface="微软雅黑" panose="020B0503020204020204" charset="-122"/>
                <a:sym typeface="Arial" panose="020B0604020202020204" pitchFamily="34" charset="0"/>
              </a:rPr>
              <a:t>限度</a:t>
            </a:r>
            <a:endPar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3000" name="Text Box 8" descr="60%"/>
          <p:cNvSpPr txBox="1">
            <a:spLocks noChangeArrowheads="1"/>
          </p:cNvSpPr>
          <p:nvPr/>
        </p:nvSpPr>
        <p:spPr bwMode="auto">
          <a:xfrm>
            <a:off x="6172200" y="3222841"/>
            <a:ext cx="4267200" cy="978986"/>
          </a:xfrm>
          <a:prstGeom prst="rect">
            <a:avLst/>
          </a:prstGeom>
          <a:solidFill>
            <a:srgbClr val="00B0F0"/>
          </a:solidFill>
          <a:ln w="38100">
            <a:noFill/>
            <a:miter lim="800000"/>
          </a:ln>
          <a:effectLst/>
        </p:spPr>
        <p:txBody>
          <a:bodyPr anchor="ctr">
            <a:spAutoFit/>
          </a:bodyPr>
          <a:lstStyle/>
          <a:p>
            <a:pPr algn="l">
              <a:lnSpc>
                <a:spcPts val="2900"/>
              </a:lnSpc>
              <a:spcBef>
                <a:spcPct val="50000"/>
              </a:spcBef>
            </a:pPr>
            <a:r>
              <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chemeClr val="bg1"/>
                </a:solidFill>
                <a:latin typeface="Arial" panose="020B0604020202020204" pitchFamily="34" charset="0"/>
                <a:ea typeface="微软雅黑" panose="020B0503020204020204" charset="-122"/>
                <a:sym typeface="Arial" panose="020B0604020202020204" pitchFamily="34" charset="0"/>
              </a:rPr>
              <a:t>若无法确认安全则停止</a:t>
            </a:r>
            <a:endPar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l">
              <a:lnSpc>
                <a:spcPts val="2900"/>
              </a:lnSpc>
              <a:spcBef>
                <a:spcPct val="50000"/>
              </a:spcBef>
            </a:pPr>
            <a:r>
              <a:rPr lang="ja-JP" altLang="en-US" sz="22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2200" dirty="0">
                <a:solidFill>
                  <a:schemeClr val="bg1"/>
                </a:solidFill>
                <a:latin typeface="Arial" panose="020B0604020202020204" pitchFamily="34" charset="0"/>
                <a:ea typeface="微软雅黑" panose="020B0503020204020204" charset="-122"/>
                <a:sym typeface="Arial" panose="020B0604020202020204" pitchFamily="34" charset="0"/>
              </a:rPr>
              <a:t>加入确认停止的</a:t>
            </a:r>
            <a:r>
              <a:rPr lang="zh-CN" altLang="en-US" sz="2200" dirty="0" smtClean="0">
                <a:solidFill>
                  <a:schemeClr val="bg1"/>
                </a:solidFill>
                <a:latin typeface="Arial" panose="020B0604020202020204" pitchFamily="34" charset="0"/>
                <a:ea typeface="微软雅黑" panose="020B0503020204020204" charset="-122"/>
                <a:sym typeface="Arial" panose="020B0604020202020204" pitchFamily="34" charset="0"/>
              </a:rPr>
              <a:t>装置</a:t>
            </a:r>
            <a:endParaRPr lang="zh-CN" altLang="en-US" sz="22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2" name="Group 10"/>
          <p:cNvGrpSpPr/>
          <p:nvPr/>
        </p:nvGrpSpPr>
        <p:grpSpPr bwMode="auto">
          <a:xfrm>
            <a:off x="1741715" y="5001670"/>
            <a:ext cx="2514600" cy="1190625"/>
            <a:chOff x="864" y="1300"/>
            <a:chExt cx="3744" cy="1772"/>
          </a:xfrm>
        </p:grpSpPr>
        <p:sp>
          <p:nvSpPr>
            <p:cNvPr id="213003" name="AutoShape 11"/>
            <p:cNvSpPr>
              <a:spLocks noChangeArrowheads="1"/>
            </p:cNvSpPr>
            <p:nvPr/>
          </p:nvSpPr>
          <p:spPr bwMode="auto">
            <a:xfrm>
              <a:off x="864" y="1590"/>
              <a:ext cx="3744" cy="1482"/>
            </a:xfrm>
            <a:prstGeom prst="parallelogram">
              <a:avLst>
                <a:gd name="adj" fmla="val 63158"/>
              </a:avLst>
            </a:prstGeom>
            <a:solidFill>
              <a:srgbClr val="DDDDDD"/>
            </a:solidFill>
            <a:ln w="38100">
              <a:solidFill>
                <a:srgbClr val="4D4D4D"/>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04" name="AutoShape 12"/>
            <p:cNvSpPr>
              <a:spLocks noChangeArrowheads="1"/>
            </p:cNvSpPr>
            <p:nvPr/>
          </p:nvSpPr>
          <p:spPr bwMode="auto">
            <a:xfrm>
              <a:off x="1527" y="1784"/>
              <a:ext cx="2518" cy="1031"/>
            </a:xfrm>
            <a:prstGeom prst="parallelogram">
              <a:avLst>
                <a:gd name="adj" fmla="val 61057"/>
              </a:avLst>
            </a:prstGeom>
            <a:solidFill>
              <a:schemeClr val="folHlink"/>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213005" name="Picture 13" descr="robotto-5"/>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2832" y="1440"/>
              <a:ext cx="1201" cy="1470"/>
            </a:xfrm>
            <a:prstGeom prst="rect">
              <a:avLst/>
            </a:prstGeom>
            <a:noFill/>
          </p:spPr>
        </p:pic>
        <p:sp>
          <p:nvSpPr>
            <p:cNvPr id="213006" name="Rectangle 14"/>
            <p:cNvSpPr>
              <a:spLocks noChangeArrowheads="1"/>
            </p:cNvSpPr>
            <p:nvPr/>
          </p:nvSpPr>
          <p:spPr bwMode="auto">
            <a:xfrm>
              <a:off x="1858" y="2041"/>
              <a:ext cx="430" cy="644"/>
            </a:xfrm>
            <a:prstGeom prst="rect">
              <a:avLst/>
            </a:prstGeom>
            <a:solidFill>
              <a:schemeClr val="bg2"/>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07" name="Oval 15"/>
            <p:cNvSpPr>
              <a:spLocks noChangeArrowheads="1"/>
            </p:cNvSpPr>
            <p:nvPr/>
          </p:nvSpPr>
          <p:spPr bwMode="auto">
            <a:xfrm>
              <a:off x="2852" y="1687"/>
              <a:ext cx="464" cy="450"/>
            </a:xfrm>
            <a:prstGeom prst="ellipse">
              <a:avLst/>
            </a:prstGeom>
            <a:solidFill>
              <a:schemeClr val="bg1"/>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08" name="Freeform 16"/>
            <p:cNvSpPr/>
            <p:nvPr/>
          </p:nvSpPr>
          <p:spPr bwMode="auto">
            <a:xfrm>
              <a:off x="2535" y="1784"/>
              <a:ext cx="748" cy="773"/>
            </a:xfrm>
            <a:custGeom>
              <a:avLst/>
              <a:gdLst/>
              <a:ahLst/>
              <a:cxnLst>
                <a:cxn ang="0">
                  <a:pos x="0" y="819"/>
                </a:cxn>
                <a:cxn ang="0">
                  <a:pos x="16" y="771"/>
                </a:cxn>
                <a:cxn ang="0">
                  <a:pos x="32" y="738"/>
                </a:cxn>
                <a:cxn ang="0">
                  <a:pos x="41" y="706"/>
                </a:cxn>
                <a:cxn ang="0">
                  <a:pos x="57" y="681"/>
                </a:cxn>
                <a:cxn ang="0">
                  <a:pos x="507" y="0"/>
                </a:cxn>
                <a:cxn ang="0">
                  <a:pos x="1083" y="336"/>
                </a:cxn>
                <a:cxn ang="0">
                  <a:pos x="555" y="1152"/>
                </a:cxn>
                <a:cxn ang="0">
                  <a:pos x="0" y="819"/>
                </a:cxn>
              </a:cxnLst>
              <a:rect l="0" t="0" r="r" b="b"/>
              <a:pathLst>
                <a:path w="1083" h="1152">
                  <a:moveTo>
                    <a:pt x="0" y="819"/>
                  </a:moveTo>
                  <a:cubicBezTo>
                    <a:pt x="5" y="803"/>
                    <a:pt x="9" y="786"/>
                    <a:pt x="16" y="771"/>
                  </a:cubicBezTo>
                  <a:cubicBezTo>
                    <a:pt x="21" y="760"/>
                    <a:pt x="28" y="749"/>
                    <a:pt x="32" y="738"/>
                  </a:cubicBezTo>
                  <a:cubicBezTo>
                    <a:pt x="36" y="728"/>
                    <a:pt x="37" y="716"/>
                    <a:pt x="41" y="706"/>
                  </a:cubicBezTo>
                  <a:cubicBezTo>
                    <a:pt x="45" y="697"/>
                    <a:pt x="57" y="681"/>
                    <a:pt x="57" y="681"/>
                  </a:cubicBezTo>
                  <a:lnTo>
                    <a:pt x="507" y="0"/>
                  </a:lnTo>
                  <a:lnTo>
                    <a:pt x="1083" y="336"/>
                  </a:lnTo>
                  <a:lnTo>
                    <a:pt x="555" y="1152"/>
                  </a:lnTo>
                  <a:lnTo>
                    <a:pt x="0" y="819"/>
                  </a:lnTo>
                  <a:close/>
                </a:path>
              </a:pathLst>
            </a:custGeom>
            <a:solidFill>
              <a:schemeClr val="bg1"/>
            </a:solidFill>
            <a:ln w="9525">
              <a:no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09" name="Oval 17"/>
            <p:cNvSpPr>
              <a:spLocks noChangeArrowheads="1"/>
            </p:cNvSpPr>
            <p:nvPr/>
          </p:nvSpPr>
          <p:spPr bwMode="auto">
            <a:xfrm>
              <a:off x="2487" y="2235"/>
              <a:ext cx="465" cy="450"/>
            </a:xfrm>
            <a:prstGeom prst="ellipse">
              <a:avLst/>
            </a:prstGeom>
            <a:solidFill>
              <a:schemeClr val="bg1"/>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10" name="Rectangle 18"/>
            <p:cNvSpPr>
              <a:spLocks noChangeArrowheads="1"/>
            </p:cNvSpPr>
            <p:nvPr/>
          </p:nvSpPr>
          <p:spPr bwMode="auto">
            <a:xfrm>
              <a:off x="2322" y="1300"/>
              <a:ext cx="431" cy="644"/>
            </a:xfrm>
            <a:prstGeom prst="rect">
              <a:avLst/>
            </a:prstGeom>
            <a:solidFill>
              <a:schemeClr val="bg2"/>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11" name="Freeform 19"/>
            <p:cNvSpPr/>
            <p:nvPr/>
          </p:nvSpPr>
          <p:spPr bwMode="auto">
            <a:xfrm>
              <a:off x="1858" y="1300"/>
              <a:ext cx="895" cy="741"/>
            </a:xfrm>
            <a:custGeom>
              <a:avLst/>
              <a:gdLst/>
              <a:ahLst/>
              <a:cxnLst>
                <a:cxn ang="0">
                  <a:pos x="0" y="1104"/>
                </a:cxn>
                <a:cxn ang="0">
                  <a:pos x="672" y="0"/>
                </a:cxn>
                <a:cxn ang="0">
                  <a:pos x="1296" y="0"/>
                </a:cxn>
                <a:cxn ang="0">
                  <a:pos x="624" y="1104"/>
                </a:cxn>
                <a:cxn ang="0">
                  <a:pos x="0" y="1104"/>
                </a:cxn>
              </a:cxnLst>
              <a:rect l="0" t="0" r="r" b="b"/>
              <a:pathLst>
                <a:path w="1296" h="1104">
                  <a:moveTo>
                    <a:pt x="0" y="1104"/>
                  </a:moveTo>
                  <a:lnTo>
                    <a:pt x="672" y="0"/>
                  </a:lnTo>
                  <a:lnTo>
                    <a:pt x="1296" y="0"/>
                  </a:lnTo>
                  <a:lnTo>
                    <a:pt x="624" y="1104"/>
                  </a:lnTo>
                  <a:lnTo>
                    <a:pt x="0" y="1104"/>
                  </a:lnTo>
                  <a:close/>
                </a:path>
              </a:pathLst>
            </a:custGeom>
            <a:solidFill>
              <a:schemeClr val="bg2"/>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12" name="AutoShape 20"/>
            <p:cNvSpPr>
              <a:spLocks noChangeArrowheads="1"/>
            </p:cNvSpPr>
            <p:nvPr/>
          </p:nvSpPr>
          <p:spPr bwMode="auto">
            <a:xfrm>
              <a:off x="2400" y="1824"/>
              <a:ext cx="1152" cy="432"/>
            </a:xfrm>
            <a:prstGeom prst="star16">
              <a:avLst>
                <a:gd name="adj" fmla="val 37500"/>
              </a:avLst>
            </a:prstGeom>
            <a:solidFill>
              <a:srgbClr val="FF0000"/>
            </a:solidFill>
            <a:ln w="38100">
              <a:solidFill>
                <a:schemeClr val="tx2"/>
              </a:solidFill>
              <a:miter lim="800000"/>
            </a:ln>
            <a:effectLst/>
          </p:spPr>
          <p:txBody>
            <a:bodyPr wrap="none" anchor="ctr"/>
            <a:lstStyle/>
            <a:p>
              <a:r>
                <a:rPr lang="en-US" altLang="ja-JP" sz="1200" b="1">
                  <a:latin typeface="Arial" panose="020B0604020202020204" pitchFamily="34" charset="0"/>
                  <a:ea typeface="微软雅黑" panose="020B0503020204020204" charset="-122"/>
                  <a:sym typeface="Arial" panose="020B0604020202020204" pitchFamily="34" charset="0"/>
                </a:rPr>
                <a:t>Hazard</a:t>
              </a:r>
              <a:endParaRPr lang="en-US" altLang="ja-JP" sz="1200" b="1">
                <a:latin typeface="Arial" panose="020B0604020202020204" pitchFamily="34" charset="0"/>
                <a:ea typeface="微软雅黑" panose="020B0503020204020204" charset="-122"/>
                <a:sym typeface="Arial" panose="020B0604020202020204" pitchFamily="34" charset="0"/>
              </a:endParaRPr>
            </a:p>
          </p:txBody>
        </p:sp>
      </p:grpSp>
      <p:grpSp>
        <p:nvGrpSpPr>
          <p:cNvPr id="3" name="Group 21"/>
          <p:cNvGrpSpPr/>
          <p:nvPr/>
        </p:nvGrpSpPr>
        <p:grpSpPr bwMode="auto">
          <a:xfrm flipH="1">
            <a:off x="3741964" y="5726701"/>
            <a:ext cx="271463" cy="611188"/>
            <a:chOff x="1200" y="2351"/>
            <a:chExt cx="480" cy="1201"/>
          </a:xfrm>
        </p:grpSpPr>
        <p:sp>
          <p:nvSpPr>
            <p:cNvPr id="213014" name="Oval 22"/>
            <p:cNvSpPr>
              <a:spLocks noChangeArrowheads="1"/>
            </p:cNvSpPr>
            <p:nvPr/>
          </p:nvSpPr>
          <p:spPr bwMode="auto">
            <a:xfrm rot="21197195" flipH="1">
              <a:off x="1376" y="2931"/>
              <a:ext cx="129"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15" name="Oval 23"/>
            <p:cNvSpPr>
              <a:spLocks noChangeArrowheads="1"/>
            </p:cNvSpPr>
            <p:nvPr/>
          </p:nvSpPr>
          <p:spPr bwMode="auto">
            <a:xfrm rot="402805">
              <a:off x="1244" y="2935"/>
              <a:ext cx="131"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16" name="Oval 24"/>
            <p:cNvSpPr>
              <a:spLocks noChangeArrowheads="1"/>
            </p:cNvSpPr>
            <p:nvPr/>
          </p:nvSpPr>
          <p:spPr bwMode="auto">
            <a:xfrm flipH="1">
              <a:off x="1287" y="2825"/>
              <a:ext cx="175" cy="223"/>
            </a:xfrm>
            <a:prstGeom prst="ellipse">
              <a:avLst/>
            </a:prstGeom>
            <a:solidFill>
              <a:srgbClr val="6666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17" name="Oval 25"/>
            <p:cNvSpPr>
              <a:spLocks noChangeArrowheads="1"/>
            </p:cNvSpPr>
            <p:nvPr/>
          </p:nvSpPr>
          <p:spPr bwMode="auto">
            <a:xfrm rot="20288356" flipH="1">
              <a:off x="1440"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18" name="Oval 26"/>
            <p:cNvSpPr>
              <a:spLocks noChangeArrowheads="1"/>
            </p:cNvSpPr>
            <p:nvPr/>
          </p:nvSpPr>
          <p:spPr bwMode="auto">
            <a:xfrm flipH="1">
              <a:off x="1265" y="2575"/>
              <a:ext cx="219" cy="445"/>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19" name="Oval 27"/>
            <p:cNvSpPr>
              <a:spLocks noChangeArrowheads="1"/>
            </p:cNvSpPr>
            <p:nvPr/>
          </p:nvSpPr>
          <p:spPr bwMode="auto">
            <a:xfrm flipH="1">
              <a:off x="1287" y="2380"/>
              <a:ext cx="175" cy="250"/>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4" name="Group 28"/>
            <p:cNvGrpSpPr/>
            <p:nvPr/>
          </p:nvGrpSpPr>
          <p:grpSpPr bwMode="auto">
            <a:xfrm>
              <a:off x="1286" y="2351"/>
              <a:ext cx="176" cy="111"/>
              <a:chOff x="1286" y="2351"/>
              <a:chExt cx="176" cy="111"/>
            </a:xfrm>
          </p:grpSpPr>
          <p:sp>
            <p:nvSpPr>
              <p:cNvPr id="213021" name="Arc 29"/>
              <p:cNvSpPr/>
              <p:nvPr/>
            </p:nvSpPr>
            <p:spPr bwMode="auto">
              <a:xfrm rot="5400000" flipH="1">
                <a:off x="1362" y="2363"/>
                <a:ext cx="111" cy="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22" name="Arc 30"/>
              <p:cNvSpPr/>
              <p:nvPr/>
            </p:nvSpPr>
            <p:spPr bwMode="auto">
              <a:xfrm rot="5400000" flipH="1" flipV="1">
                <a:off x="1275" y="2362"/>
                <a:ext cx="11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3023" name="Rectangle 31"/>
            <p:cNvSpPr>
              <a:spLocks noChangeArrowheads="1"/>
            </p:cNvSpPr>
            <p:nvPr/>
          </p:nvSpPr>
          <p:spPr bwMode="auto">
            <a:xfrm flipH="1">
              <a:off x="1287" y="2463"/>
              <a:ext cx="218" cy="28"/>
            </a:xfrm>
            <a:prstGeom prst="rect">
              <a:avLst/>
            </a:prstGeom>
            <a:solidFill>
              <a:srgbClr val="FFFF00"/>
            </a:solidFill>
            <a:ln w="2857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24" name="Oval 32"/>
            <p:cNvSpPr>
              <a:spLocks noChangeArrowheads="1"/>
            </p:cNvSpPr>
            <p:nvPr/>
          </p:nvSpPr>
          <p:spPr bwMode="auto">
            <a:xfrm rot="2078457" flipH="1">
              <a:off x="1222"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25" name="Oval 33"/>
            <p:cNvSpPr>
              <a:spLocks noChangeArrowheads="1"/>
            </p:cNvSpPr>
            <p:nvPr/>
          </p:nvSpPr>
          <p:spPr bwMode="auto">
            <a:xfrm rot="-13157896" flipH="1" flipV="1">
              <a:off x="1527" y="2797"/>
              <a:ext cx="66"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26" name="Oval 34"/>
            <p:cNvSpPr>
              <a:spLocks noChangeArrowheads="1"/>
            </p:cNvSpPr>
            <p:nvPr/>
          </p:nvSpPr>
          <p:spPr bwMode="auto">
            <a:xfrm flipH="1">
              <a:off x="1615" y="2992"/>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27" name="Oval 35"/>
            <p:cNvSpPr>
              <a:spLocks noChangeArrowheads="1"/>
            </p:cNvSpPr>
            <p:nvPr/>
          </p:nvSpPr>
          <p:spPr bwMode="auto">
            <a:xfrm rot="969870" flipH="1">
              <a:off x="1418" y="3469"/>
              <a:ext cx="153" cy="83"/>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28" name="Oval 36"/>
            <p:cNvSpPr>
              <a:spLocks noChangeArrowheads="1"/>
            </p:cNvSpPr>
            <p:nvPr/>
          </p:nvSpPr>
          <p:spPr bwMode="auto">
            <a:xfrm rot="969870" flipH="1">
              <a:off x="1222" y="3465"/>
              <a:ext cx="153" cy="84"/>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29" name="AutoShape 37"/>
            <p:cNvSpPr>
              <a:spLocks noChangeArrowheads="1"/>
            </p:cNvSpPr>
            <p:nvPr/>
          </p:nvSpPr>
          <p:spPr bwMode="auto">
            <a:xfrm flipH="1">
              <a:off x="1406" y="2400"/>
              <a:ext cx="44" cy="55"/>
            </a:xfrm>
            <a:prstGeom prst="plus">
              <a:avLst>
                <a:gd name="adj" fmla="val 32292"/>
              </a:avLst>
            </a:prstGeom>
            <a:solidFill>
              <a:srgbClr val="00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30" name="Oval 38"/>
            <p:cNvSpPr>
              <a:spLocks noChangeArrowheads="1"/>
            </p:cNvSpPr>
            <p:nvPr/>
          </p:nvSpPr>
          <p:spPr bwMode="auto">
            <a:xfrm rot="-11889770" flipH="1" flipV="1">
              <a:off x="1200" y="2797"/>
              <a:ext cx="65"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31" name="Oval 39"/>
            <p:cNvSpPr>
              <a:spLocks noChangeArrowheads="1"/>
            </p:cNvSpPr>
            <p:nvPr/>
          </p:nvSpPr>
          <p:spPr bwMode="auto">
            <a:xfrm flipH="1">
              <a:off x="1244" y="3020"/>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5" name="Group 40"/>
          <p:cNvGrpSpPr/>
          <p:nvPr/>
        </p:nvGrpSpPr>
        <p:grpSpPr bwMode="auto">
          <a:xfrm>
            <a:off x="3905431" y="4588195"/>
            <a:ext cx="3306762" cy="1819275"/>
            <a:chOff x="2399" y="2611"/>
            <a:chExt cx="2083" cy="1146"/>
          </a:xfrm>
        </p:grpSpPr>
        <p:grpSp>
          <p:nvGrpSpPr>
            <p:cNvPr id="6" name="Group 41"/>
            <p:cNvGrpSpPr/>
            <p:nvPr/>
          </p:nvGrpSpPr>
          <p:grpSpPr bwMode="auto">
            <a:xfrm>
              <a:off x="2399" y="2611"/>
              <a:ext cx="2083" cy="999"/>
              <a:chOff x="2399" y="2611"/>
              <a:chExt cx="2083" cy="999"/>
            </a:xfrm>
          </p:grpSpPr>
          <p:sp>
            <p:nvSpPr>
              <p:cNvPr id="213034" name="AutoShape 42"/>
              <p:cNvSpPr>
                <a:spLocks noChangeArrowheads="1"/>
              </p:cNvSpPr>
              <p:nvPr/>
            </p:nvSpPr>
            <p:spPr bwMode="auto">
              <a:xfrm>
                <a:off x="2399" y="3099"/>
                <a:ext cx="411" cy="264"/>
              </a:xfrm>
              <a:prstGeom prst="rightArrow">
                <a:avLst>
                  <a:gd name="adj1" fmla="val 50000"/>
                  <a:gd name="adj2" fmla="val 38920"/>
                </a:avLst>
              </a:prstGeom>
              <a:solidFill>
                <a:srgbClr val="1262B7"/>
              </a:solidFill>
              <a:ln w="9525">
                <a:no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35" name="Rectangle 43"/>
              <p:cNvSpPr>
                <a:spLocks noChangeArrowheads="1"/>
              </p:cNvSpPr>
              <p:nvPr/>
            </p:nvSpPr>
            <p:spPr bwMode="auto">
              <a:xfrm>
                <a:off x="3282" y="2611"/>
                <a:ext cx="1200" cy="369"/>
              </a:xfrm>
              <a:prstGeom prst="rect">
                <a:avLst/>
              </a:prstGeom>
              <a:solidFill>
                <a:srgbClr val="66FFCC">
                  <a:alpha val="50000"/>
                </a:srgbClr>
              </a:solidFill>
              <a:ln w="38100">
                <a:solidFill>
                  <a:srgbClr val="4D4D4D"/>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36" name="AutoShape 44"/>
              <p:cNvSpPr>
                <a:spLocks noChangeArrowheads="1"/>
              </p:cNvSpPr>
              <p:nvPr/>
            </p:nvSpPr>
            <p:spPr bwMode="auto">
              <a:xfrm>
                <a:off x="2898" y="2979"/>
                <a:ext cx="1584" cy="627"/>
              </a:xfrm>
              <a:prstGeom prst="parallelogram">
                <a:avLst>
                  <a:gd name="adj" fmla="val 63158"/>
                </a:avLst>
              </a:prstGeom>
              <a:solidFill>
                <a:srgbClr val="DDDDDD"/>
              </a:solidFill>
              <a:ln w="38100">
                <a:solidFill>
                  <a:srgbClr val="4D4D4D"/>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37" name="AutoShape 45"/>
              <p:cNvSpPr>
                <a:spLocks noChangeArrowheads="1"/>
              </p:cNvSpPr>
              <p:nvPr/>
            </p:nvSpPr>
            <p:spPr bwMode="auto">
              <a:xfrm>
                <a:off x="3179" y="3061"/>
                <a:ext cx="1065" cy="436"/>
              </a:xfrm>
              <a:prstGeom prst="parallelogram">
                <a:avLst>
                  <a:gd name="adj" fmla="val 61067"/>
                </a:avLst>
              </a:prstGeom>
              <a:solidFill>
                <a:schemeClr val="folHlink"/>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213038" name="Picture 46" descr="robotto-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31" y="2916"/>
                <a:ext cx="508" cy="621"/>
              </a:xfrm>
              <a:prstGeom prst="rect">
                <a:avLst/>
              </a:prstGeom>
              <a:noFill/>
            </p:spPr>
          </p:pic>
          <p:sp>
            <p:nvSpPr>
              <p:cNvPr id="213039" name="Rectangle 47"/>
              <p:cNvSpPr>
                <a:spLocks noChangeArrowheads="1"/>
              </p:cNvSpPr>
              <p:nvPr/>
            </p:nvSpPr>
            <p:spPr bwMode="auto">
              <a:xfrm>
                <a:off x="3319" y="3170"/>
                <a:ext cx="181" cy="272"/>
              </a:xfrm>
              <a:prstGeom prst="rect">
                <a:avLst/>
              </a:prstGeom>
              <a:solidFill>
                <a:schemeClr val="bg2"/>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40" name="Oval 48"/>
              <p:cNvSpPr>
                <a:spLocks noChangeArrowheads="1"/>
              </p:cNvSpPr>
              <p:nvPr/>
            </p:nvSpPr>
            <p:spPr bwMode="auto">
              <a:xfrm>
                <a:off x="3739" y="3020"/>
                <a:ext cx="196" cy="190"/>
              </a:xfrm>
              <a:prstGeom prst="ellipse">
                <a:avLst/>
              </a:prstGeom>
              <a:solidFill>
                <a:schemeClr val="bg1"/>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41" name="Freeform 49"/>
              <p:cNvSpPr/>
              <p:nvPr/>
            </p:nvSpPr>
            <p:spPr bwMode="auto">
              <a:xfrm>
                <a:off x="3605" y="3061"/>
                <a:ext cx="316" cy="327"/>
              </a:xfrm>
              <a:custGeom>
                <a:avLst/>
                <a:gdLst/>
                <a:ahLst/>
                <a:cxnLst>
                  <a:cxn ang="0">
                    <a:pos x="0" y="819"/>
                  </a:cxn>
                  <a:cxn ang="0">
                    <a:pos x="16" y="771"/>
                  </a:cxn>
                  <a:cxn ang="0">
                    <a:pos x="32" y="738"/>
                  </a:cxn>
                  <a:cxn ang="0">
                    <a:pos x="41" y="706"/>
                  </a:cxn>
                  <a:cxn ang="0">
                    <a:pos x="57" y="681"/>
                  </a:cxn>
                  <a:cxn ang="0">
                    <a:pos x="507" y="0"/>
                  </a:cxn>
                  <a:cxn ang="0">
                    <a:pos x="1083" y="336"/>
                  </a:cxn>
                  <a:cxn ang="0">
                    <a:pos x="555" y="1152"/>
                  </a:cxn>
                  <a:cxn ang="0">
                    <a:pos x="0" y="819"/>
                  </a:cxn>
                </a:cxnLst>
                <a:rect l="0" t="0" r="r" b="b"/>
                <a:pathLst>
                  <a:path w="1083" h="1152">
                    <a:moveTo>
                      <a:pt x="0" y="819"/>
                    </a:moveTo>
                    <a:cubicBezTo>
                      <a:pt x="5" y="803"/>
                      <a:pt x="9" y="786"/>
                      <a:pt x="16" y="771"/>
                    </a:cubicBezTo>
                    <a:cubicBezTo>
                      <a:pt x="21" y="760"/>
                      <a:pt x="28" y="749"/>
                      <a:pt x="32" y="738"/>
                    </a:cubicBezTo>
                    <a:cubicBezTo>
                      <a:pt x="36" y="728"/>
                      <a:pt x="37" y="716"/>
                      <a:pt x="41" y="706"/>
                    </a:cubicBezTo>
                    <a:cubicBezTo>
                      <a:pt x="45" y="697"/>
                      <a:pt x="57" y="681"/>
                      <a:pt x="57" y="681"/>
                    </a:cubicBezTo>
                    <a:lnTo>
                      <a:pt x="507" y="0"/>
                    </a:lnTo>
                    <a:lnTo>
                      <a:pt x="1083" y="336"/>
                    </a:lnTo>
                    <a:lnTo>
                      <a:pt x="555" y="1152"/>
                    </a:lnTo>
                    <a:lnTo>
                      <a:pt x="0" y="819"/>
                    </a:lnTo>
                    <a:close/>
                  </a:path>
                </a:pathLst>
              </a:custGeom>
              <a:solidFill>
                <a:schemeClr val="bg1"/>
              </a:solidFill>
              <a:ln w="9525">
                <a:no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42" name="Oval 50"/>
              <p:cNvSpPr>
                <a:spLocks noChangeArrowheads="1"/>
              </p:cNvSpPr>
              <p:nvPr/>
            </p:nvSpPr>
            <p:spPr bwMode="auto">
              <a:xfrm>
                <a:off x="3585" y="3252"/>
                <a:ext cx="196" cy="190"/>
              </a:xfrm>
              <a:prstGeom prst="ellipse">
                <a:avLst/>
              </a:prstGeom>
              <a:solidFill>
                <a:schemeClr val="bg1"/>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43" name="Rectangle 51"/>
              <p:cNvSpPr>
                <a:spLocks noChangeArrowheads="1"/>
              </p:cNvSpPr>
              <p:nvPr/>
            </p:nvSpPr>
            <p:spPr bwMode="auto">
              <a:xfrm>
                <a:off x="3515" y="2856"/>
                <a:ext cx="182" cy="273"/>
              </a:xfrm>
              <a:prstGeom prst="rect">
                <a:avLst/>
              </a:prstGeom>
              <a:solidFill>
                <a:schemeClr val="bg2"/>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44" name="Freeform 52"/>
              <p:cNvSpPr/>
              <p:nvPr/>
            </p:nvSpPr>
            <p:spPr bwMode="auto">
              <a:xfrm>
                <a:off x="3319" y="2856"/>
                <a:ext cx="378" cy="314"/>
              </a:xfrm>
              <a:custGeom>
                <a:avLst/>
                <a:gdLst/>
                <a:ahLst/>
                <a:cxnLst>
                  <a:cxn ang="0">
                    <a:pos x="0" y="1104"/>
                  </a:cxn>
                  <a:cxn ang="0">
                    <a:pos x="672" y="0"/>
                  </a:cxn>
                  <a:cxn ang="0">
                    <a:pos x="1296" y="0"/>
                  </a:cxn>
                  <a:cxn ang="0">
                    <a:pos x="624" y="1104"/>
                  </a:cxn>
                  <a:cxn ang="0">
                    <a:pos x="0" y="1104"/>
                  </a:cxn>
                </a:cxnLst>
                <a:rect l="0" t="0" r="r" b="b"/>
                <a:pathLst>
                  <a:path w="1296" h="1104">
                    <a:moveTo>
                      <a:pt x="0" y="1104"/>
                    </a:moveTo>
                    <a:lnTo>
                      <a:pt x="672" y="0"/>
                    </a:lnTo>
                    <a:lnTo>
                      <a:pt x="1296" y="0"/>
                    </a:lnTo>
                    <a:lnTo>
                      <a:pt x="624" y="1104"/>
                    </a:lnTo>
                    <a:lnTo>
                      <a:pt x="0" y="1104"/>
                    </a:lnTo>
                    <a:close/>
                  </a:path>
                </a:pathLst>
              </a:custGeom>
              <a:solidFill>
                <a:schemeClr val="bg2"/>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45" name="AutoShape 53"/>
              <p:cNvSpPr>
                <a:spLocks noChangeArrowheads="1"/>
              </p:cNvSpPr>
              <p:nvPr/>
            </p:nvSpPr>
            <p:spPr bwMode="auto">
              <a:xfrm>
                <a:off x="3548" y="3078"/>
                <a:ext cx="487" cy="183"/>
              </a:xfrm>
              <a:prstGeom prst="star16">
                <a:avLst>
                  <a:gd name="adj" fmla="val 37500"/>
                </a:avLst>
              </a:prstGeom>
              <a:solidFill>
                <a:srgbClr val="FF0000"/>
              </a:solidFill>
              <a:ln w="38100">
                <a:solidFill>
                  <a:schemeClr val="tx2"/>
                </a:solidFill>
                <a:miter lim="800000"/>
              </a:ln>
              <a:effectLst/>
            </p:spPr>
            <p:txBody>
              <a:bodyPr wrap="none" anchor="ctr"/>
              <a:lstStyle/>
              <a:p>
                <a:r>
                  <a:rPr lang="en-US" altLang="ja-JP" sz="1400" b="1">
                    <a:latin typeface="Arial" panose="020B0604020202020204" pitchFamily="34" charset="0"/>
                    <a:ea typeface="微软雅黑" panose="020B0503020204020204" charset="-122"/>
                    <a:sym typeface="Arial" panose="020B0604020202020204" pitchFamily="34" charset="0"/>
                  </a:rPr>
                  <a:t>Hazard</a:t>
                </a:r>
                <a:endParaRPr lang="en-US" altLang="ja-JP" sz="1400" b="1">
                  <a:latin typeface="Arial" panose="020B0604020202020204" pitchFamily="34" charset="0"/>
                  <a:ea typeface="微软雅黑" panose="020B0503020204020204" charset="-122"/>
                  <a:sym typeface="Arial" panose="020B0604020202020204" pitchFamily="34" charset="0"/>
                </a:endParaRPr>
              </a:p>
            </p:txBody>
          </p:sp>
          <p:sp>
            <p:nvSpPr>
              <p:cNvPr id="213046" name="Line 54"/>
              <p:cNvSpPr>
                <a:spLocks noChangeShapeType="1"/>
              </p:cNvSpPr>
              <p:nvPr/>
            </p:nvSpPr>
            <p:spPr bwMode="auto">
              <a:xfrm flipV="1">
                <a:off x="2898" y="2611"/>
                <a:ext cx="381" cy="628"/>
              </a:xfrm>
              <a:prstGeom prst="line">
                <a:avLst/>
              </a:prstGeom>
              <a:noFill/>
              <a:ln w="38100">
                <a:solidFill>
                  <a:srgbClr val="4D4D4D"/>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47" name="Line 55"/>
              <p:cNvSpPr>
                <a:spLocks noChangeShapeType="1"/>
              </p:cNvSpPr>
              <p:nvPr/>
            </p:nvSpPr>
            <p:spPr bwMode="auto">
              <a:xfrm flipH="1">
                <a:off x="4101" y="2611"/>
                <a:ext cx="381" cy="628"/>
              </a:xfrm>
              <a:prstGeom prst="line">
                <a:avLst/>
              </a:prstGeom>
              <a:noFill/>
              <a:ln w="38100">
                <a:solidFill>
                  <a:srgbClr val="4D4D4D"/>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48" name="Rectangle 56"/>
              <p:cNvSpPr>
                <a:spLocks noChangeArrowheads="1"/>
              </p:cNvSpPr>
              <p:nvPr/>
            </p:nvSpPr>
            <p:spPr bwMode="auto">
              <a:xfrm>
                <a:off x="2898" y="3239"/>
                <a:ext cx="471" cy="369"/>
              </a:xfrm>
              <a:prstGeom prst="rect">
                <a:avLst/>
              </a:prstGeom>
              <a:solidFill>
                <a:srgbClr val="66FFCC">
                  <a:alpha val="50000"/>
                </a:srgbClr>
              </a:solidFill>
              <a:ln w="38100">
                <a:solidFill>
                  <a:srgbClr val="4D4D4D"/>
                </a:solidFill>
                <a:miter lim="800000"/>
              </a:ln>
              <a:effectLst/>
            </p:spPr>
            <p:txBody>
              <a:bodyPr wrap="none"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13049" name="Rectangle 57"/>
              <p:cNvSpPr>
                <a:spLocks noChangeArrowheads="1"/>
              </p:cNvSpPr>
              <p:nvPr/>
            </p:nvSpPr>
            <p:spPr bwMode="auto">
              <a:xfrm>
                <a:off x="3635" y="3242"/>
                <a:ext cx="463" cy="368"/>
              </a:xfrm>
              <a:prstGeom prst="rect">
                <a:avLst/>
              </a:prstGeom>
              <a:solidFill>
                <a:srgbClr val="66FFCC">
                  <a:alpha val="50000"/>
                </a:srgbClr>
              </a:solidFill>
              <a:ln w="38100">
                <a:solidFill>
                  <a:srgbClr val="4D4D4D"/>
                </a:solidFill>
                <a:miter lim="800000"/>
              </a:ln>
              <a:effectLst/>
            </p:spPr>
            <p:txBody>
              <a:bodyPr wrap="none"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13050" name="Freeform 58"/>
              <p:cNvSpPr/>
              <p:nvPr/>
            </p:nvSpPr>
            <p:spPr bwMode="auto">
              <a:xfrm>
                <a:off x="2892" y="2617"/>
                <a:ext cx="384" cy="960"/>
              </a:xfrm>
              <a:custGeom>
                <a:avLst/>
                <a:gdLst/>
                <a:ahLst/>
                <a:cxnLst>
                  <a:cxn ang="0">
                    <a:pos x="0" y="624"/>
                  </a:cxn>
                  <a:cxn ang="0">
                    <a:pos x="384" y="0"/>
                  </a:cxn>
                  <a:cxn ang="0">
                    <a:pos x="384" y="384"/>
                  </a:cxn>
                  <a:cxn ang="0">
                    <a:pos x="0" y="960"/>
                  </a:cxn>
                  <a:cxn ang="0">
                    <a:pos x="0" y="624"/>
                  </a:cxn>
                </a:cxnLst>
                <a:rect l="0" t="0" r="r" b="b"/>
                <a:pathLst>
                  <a:path w="384" h="960">
                    <a:moveTo>
                      <a:pt x="0" y="624"/>
                    </a:moveTo>
                    <a:lnTo>
                      <a:pt x="384" y="0"/>
                    </a:lnTo>
                    <a:lnTo>
                      <a:pt x="384" y="384"/>
                    </a:lnTo>
                    <a:lnTo>
                      <a:pt x="0" y="960"/>
                    </a:lnTo>
                    <a:lnTo>
                      <a:pt x="0" y="624"/>
                    </a:lnTo>
                    <a:close/>
                  </a:path>
                </a:pathLst>
              </a:custGeom>
              <a:solidFill>
                <a:schemeClr val="accent1">
                  <a:alpha val="50000"/>
                </a:schemeClr>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51" name="Freeform 59"/>
              <p:cNvSpPr/>
              <p:nvPr/>
            </p:nvSpPr>
            <p:spPr bwMode="auto">
              <a:xfrm>
                <a:off x="4101" y="3024"/>
                <a:ext cx="126" cy="546"/>
              </a:xfrm>
              <a:custGeom>
                <a:avLst/>
                <a:gdLst/>
                <a:ahLst/>
                <a:cxnLst>
                  <a:cxn ang="0">
                    <a:pos x="6" y="192"/>
                  </a:cxn>
                  <a:cxn ang="0">
                    <a:pos x="126" y="0"/>
                  </a:cxn>
                  <a:cxn ang="0">
                    <a:pos x="126" y="360"/>
                  </a:cxn>
                  <a:cxn ang="0">
                    <a:pos x="0" y="546"/>
                  </a:cxn>
                  <a:cxn ang="0">
                    <a:pos x="6" y="192"/>
                  </a:cxn>
                </a:cxnLst>
                <a:rect l="0" t="0" r="r" b="b"/>
                <a:pathLst>
                  <a:path w="126" h="546">
                    <a:moveTo>
                      <a:pt x="6" y="192"/>
                    </a:moveTo>
                    <a:lnTo>
                      <a:pt x="126" y="0"/>
                    </a:lnTo>
                    <a:lnTo>
                      <a:pt x="126" y="360"/>
                    </a:lnTo>
                    <a:lnTo>
                      <a:pt x="0" y="546"/>
                    </a:lnTo>
                    <a:lnTo>
                      <a:pt x="6" y="192"/>
                    </a:lnTo>
                    <a:close/>
                  </a:path>
                </a:pathLst>
              </a:custGeom>
              <a:solidFill>
                <a:srgbClr val="00CC99">
                  <a:alpha val="50000"/>
                </a:srgbClr>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52" name="Freeform 60"/>
              <p:cNvSpPr/>
              <p:nvPr/>
            </p:nvSpPr>
            <p:spPr bwMode="auto">
              <a:xfrm>
                <a:off x="4351" y="2626"/>
                <a:ext cx="126" cy="546"/>
              </a:xfrm>
              <a:custGeom>
                <a:avLst/>
                <a:gdLst/>
                <a:ahLst/>
                <a:cxnLst>
                  <a:cxn ang="0">
                    <a:pos x="6" y="192"/>
                  </a:cxn>
                  <a:cxn ang="0">
                    <a:pos x="126" y="0"/>
                  </a:cxn>
                  <a:cxn ang="0">
                    <a:pos x="126" y="360"/>
                  </a:cxn>
                  <a:cxn ang="0">
                    <a:pos x="0" y="546"/>
                  </a:cxn>
                  <a:cxn ang="0">
                    <a:pos x="6" y="192"/>
                  </a:cxn>
                </a:cxnLst>
                <a:rect l="0" t="0" r="r" b="b"/>
                <a:pathLst>
                  <a:path w="126" h="546">
                    <a:moveTo>
                      <a:pt x="6" y="192"/>
                    </a:moveTo>
                    <a:lnTo>
                      <a:pt x="126" y="0"/>
                    </a:lnTo>
                    <a:lnTo>
                      <a:pt x="126" y="360"/>
                    </a:lnTo>
                    <a:lnTo>
                      <a:pt x="0" y="546"/>
                    </a:lnTo>
                    <a:lnTo>
                      <a:pt x="6" y="192"/>
                    </a:lnTo>
                    <a:close/>
                  </a:path>
                </a:pathLst>
              </a:custGeom>
              <a:solidFill>
                <a:srgbClr val="00CC99">
                  <a:alpha val="50000"/>
                </a:srgbClr>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7" name="Group 61"/>
            <p:cNvGrpSpPr/>
            <p:nvPr/>
          </p:nvGrpSpPr>
          <p:grpSpPr bwMode="auto">
            <a:xfrm flipH="1">
              <a:off x="3699" y="3372"/>
              <a:ext cx="171" cy="385"/>
              <a:chOff x="1200" y="2351"/>
              <a:chExt cx="480" cy="1201"/>
            </a:xfrm>
          </p:grpSpPr>
          <p:sp>
            <p:nvSpPr>
              <p:cNvPr id="213054" name="Oval 62"/>
              <p:cNvSpPr>
                <a:spLocks noChangeArrowheads="1"/>
              </p:cNvSpPr>
              <p:nvPr/>
            </p:nvSpPr>
            <p:spPr bwMode="auto">
              <a:xfrm rot="21197195" flipH="1">
                <a:off x="1376" y="2931"/>
                <a:ext cx="129"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55" name="Oval 63"/>
              <p:cNvSpPr>
                <a:spLocks noChangeArrowheads="1"/>
              </p:cNvSpPr>
              <p:nvPr/>
            </p:nvSpPr>
            <p:spPr bwMode="auto">
              <a:xfrm rot="402805">
                <a:off x="1244" y="2935"/>
                <a:ext cx="131"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56" name="Oval 64"/>
              <p:cNvSpPr>
                <a:spLocks noChangeArrowheads="1"/>
              </p:cNvSpPr>
              <p:nvPr/>
            </p:nvSpPr>
            <p:spPr bwMode="auto">
              <a:xfrm flipH="1">
                <a:off x="1287" y="2825"/>
                <a:ext cx="175" cy="223"/>
              </a:xfrm>
              <a:prstGeom prst="ellipse">
                <a:avLst/>
              </a:prstGeom>
              <a:solidFill>
                <a:srgbClr val="6666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57" name="Oval 65"/>
              <p:cNvSpPr>
                <a:spLocks noChangeArrowheads="1"/>
              </p:cNvSpPr>
              <p:nvPr/>
            </p:nvSpPr>
            <p:spPr bwMode="auto">
              <a:xfrm rot="20288356" flipH="1">
                <a:off x="1440"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58" name="Oval 66"/>
              <p:cNvSpPr>
                <a:spLocks noChangeArrowheads="1"/>
              </p:cNvSpPr>
              <p:nvPr/>
            </p:nvSpPr>
            <p:spPr bwMode="auto">
              <a:xfrm flipH="1">
                <a:off x="1265" y="2575"/>
                <a:ext cx="219" cy="445"/>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59" name="Oval 67"/>
              <p:cNvSpPr>
                <a:spLocks noChangeArrowheads="1"/>
              </p:cNvSpPr>
              <p:nvPr/>
            </p:nvSpPr>
            <p:spPr bwMode="auto">
              <a:xfrm flipH="1">
                <a:off x="1287" y="2380"/>
                <a:ext cx="175" cy="250"/>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8" name="Group 68"/>
              <p:cNvGrpSpPr/>
              <p:nvPr/>
            </p:nvGrpSpPr>
            <p:grpSpPr bwMode="auto">
              <a:xfrm>
                <a:off x="1286" y="2351"/>
                <a:ext cx="176" cy="111"/>
                <a:chOff x="1286" y="2351"/>
                <a:chExt cx="176" cy="111"/>
              </a:xfrm>
            </p:grpSpPr>
            <p:sp>
              <p:nvSpPr>
                <p:cNvPr id="213061" name="Arc 69"/>
                <p:cNvSpPr/>
                <p:nvPr/>
              </p:nvSpPr>
              <p:spPr bwMode="auto">
                <a:xfrm rot="5400000" flipH="1">
                  <a:off x="1362" y="2363"/>
                  <a:ext cx="111" cy="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62" name="Arc 70"/>
                <p:cNvSpPr/>
                <p:nvPr/>
              </p:nvSpPr>
              <p:spPr bwMode="auto">
                <a:xfrm rot="5400000" flipH="1" flipV="1">
                  <a:off x="1275" y="2362"/>
                  <a:ext cx="11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3063" name="Rectangle 71"/>
              <p:cNvSpPr>
                <a:spLocks noChangeArrowheads="1"/>
              </p:cNvSpPr>
              <p:nvPr/>
            </p:nvSpPr>
            <p:spPr bwMode="auto">
              <a:xfrm flipH="1">
                <a:off x="1287" y="2463"/>
                <a:ext cx="218" cy="28"/>
              </a:xfrm>
              <a:prstGeom prst="rect">
                <a:avLst/>
              </a:prstGeom>
              <a:solidFill>
                <a:srgbClr val="FFFF00"/>
              </a:solidFill>
              <a:ln w="2857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64" name="Oval 72"/>
              <p:cNvSpPr>
                <a:spLocks noChangeArrowheads="1"/>
              </p:cNvSpPr>
              <p:nvPr/>
            </p:nvSpPr>
            <p:spPr bwMode="auto">
              <a:xfrm rot="2078457" flipH="1">
                <a:off x="1222"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65" name="Oval 73"/>
              <p:cNvSpPr>
                <a:spLocks noChangeArrowheads="1"/>
              </p:cNvSpPr>
              <p:nvPr/>
            </p:nvSpPr>
            <p:spPr bwMode="auto">
              <a:xfrm rot="-13157896" flipH="1" flipV="1">
                <a:off x="1527" y="2797"/>
                <a:ext cx="66"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66" name="Oval 74"/>
              <p:cNvSpPr>
                <a:spLocks noChangeArrowheads="1"/>
              </p:cNvSpPr>
              <p:nvPr/>
            </p:nvSpPr>
            <p:spPr bwMode="auto">
              <a:xfrm flipH="1">
                <a:off x="1615" y="2992"/>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67" name="Oval 75"/>
              <p:cNvSpPr>
                <a:spLocks noChangeArrowheads="1"/>
              </p:cNvSpPr>
              <p:nvPr/>
            </p:nvSpPr>
            <p:spPr bwMode="auto">
              <a:xfrm rot="969870" flipH="1">
                <a:off x="1418" y="3469"/>
                <a:ext cx="153" cy="83"/>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68" name="Oval 76"/>
              <p:cNvSpPr>
                <a:spLocks noChangeArrowheads="1"/>
              </p:cNvSpPr>
              <p:nvPr/>
            </p:nvSpPr>
            <p:spPr bwMode="auto">
              <a:xfrm rot="969870" flipH="1">
                <a:off x="1222" y="3465"/>
                <a:ext cx="153" cy="84"/>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69" name="AutoShape 77"/>
              <p:cNvSpPr>
                <a:spLocks noChangeArrowheads="1"/>
              </p:cNvSpPr>
              <p:nvPr/>
            </p:nvSpPr>
            <p:spPr bwMode="auto">
              <a:xfrm flipH="1">
                <a:off x="1406" y="2400"/>
                <a:ext cx="44" cy="55"/>
              </a:xfrm>
              <a:prstGeom prst="plus">
                <a:avLst>
                  <a:gd name="adj" fmla="val 32292"/>
                </a:avLst>
              </a:prstGeom>
              <a:solidFill>
                <a:srgbClr val="00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70" name="Oval 78"/>
              <p:cNvSpPr>
                <a:spLocks noChangeArrowheads="1"/>
              </p:cNvSpPr>
              <p:nvPr/>
            </p:nvSpPr>
            <p:spPr bwMode="auto">
              <a:xfrm rot="-11889770" flipH="1" flipV="1">
                <a:off x="1200" y="2797"/>
                <a:ext cx="65"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71" name="Oval 79"/>
              <p:cNvSpPr>
                <a:spLocks noChangeArrowheads="1"/>
              </p:cNvSpPr>
              <p:nvPr/>
            </p:nvSpPr>
            <p:spPr bwMode="auto">
              <a:xfrm flipH="1">
                <a:off x="1244" y="3020"/>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9" name="Group 80"/>
          <p:cNvGrpSpPr/>
          <p:nvPr/>
        </p:nvGrpSpPr>
        <p:grpSpPr bwMode="auto">
          <a:xfrm>
            <a:off x="7134406" y="4635819"/>
            <a:ext cx="3363912" cy="1905000"/>
            <a:chOff x="1269" y="1440"/>
            <a:chExt cx="2119" cy="1200"/>
          </a:xfrm>
        </p:grpSpPr>
        <p:grpSp>
          <p:nvGrpSpPr>
            <p:cNvPr id="10" name="Group 81"/>
            <p:cNvGrpSpPr/>
            <p:nvPr/>
          </p:nvGrpSpPr>
          <p:grpSpPr bwMode="auto">
            <a:xfrm flipH="1">
              <a:off x="3217" y="1888"/>
              <a:ext cx="171" cy="385"/>
              <a:chOff x="1200" y="2351"/>
              <a:chExt cx="480" cy="1201"/>
            </a:xfrm>
          </p:grpSpPr>
          <p:sp>
            <p:nvSpPr>
              <p:cNvPr id="213074" name="Oval 82"/>
              <p:cNvSpPr>
                <a:spLocks noChangeArrowheads="1"/>
              </p:cNvSpPr>
              <p:nvPr/>
            </p:nvSpPr>
            <p:spPr bwMode="auto">
              <a:xfrm rot="21197195" flipH="1">
                <a:off x="1376" y="2931"/>
                <a:ext cx="129"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75" name="Oval 83"/>
              <p:cNvSpPr>
                <a:spLocks noChangeArrowheads="1"/>
              </p:cNvSpPr>
              <p:nvPr/>
            </p:nvSpPr>
            <p:spPr bwMode="auto">
              <a:xfrm rot="402805">
                <a:off x="1244" y="2935"/>
                <a:ext cx="131"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76" name="Oval 84"/>
              <p:cNvSpPr>
                <a:spLocks noChangeArrowheads="1"/>
              </p:cNvSpPr>
              <p:nvPr/>
            </p:nvSpPr>
            <p:spPr bwMode="auto">
              <a:xfrm flipH="1">
                <a:off x="1287" y="2825"/>
                <a:ext cx="175" cy="223"/>
              </a:xfrm>
              <a:prstGeom prst="ellipse">
                <a:avLst/>
              </a:prstGeom>
              <a:solidFill>
                <a:srgbClr val="6666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77" name="Oval 85"/>
              <p:cNvSpPr>
                <a:spLocks noChangeArrowheads="1"/>
              </p:cNvSpPr>
              <p:nvPr/>
            </p:nvSpPr>
            <p:spPr bwMode="auto">
              <a:xfrm rot="20288356" flipH="1">
                <a:off x="1440"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78" name="Oval 86"/>
              <p:cNvSpPr>
                <a:spLocks noChangeArrowheads="1"/>
              </p:cNvSpPr>
              <p:nvPr/>
            </p:nvSpPr>
            <p:spPr bwMode="auto">
              <a:xfrm flipH="1">
                <a:off x="1265" y="2575"/>
                <a:ext cx="219" cy="445"/>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79" name="Oval 87"/>
              <p:cNvSpPr>
                <a:spLocks noChangeArrowheads="1"/>
              </p:cNvSpPr>
              <p:nvPr/>
            </p:nvSpPr>
            <p:spPr bwMode="auto">
              <a:xfrm flipH="1">
                <a:off x="1287" y="2380"/>
                <a:ext cx="175" cy="250"/>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1" name="Group 88"/>
              <p:cNvGrpSpPr/>
              <p:nvPr/>
            </p:nvGrpSpPr>
            <p:grpSpPr bwMode="auto">
              <a:xfrm>
                <a:off x="1286" y="2351"/>
                <a:ext cx="176" cy="111"/>
                <a:chOff x="1286" y="2351"/>
                <a:chExt cx="176" cy="111"/>
              </a:xfrm>
            </p:grpSpPr>
            <p:sp>
              <p:nvSpPr>
                <p:cNvPr id="213081" name="Arc 89"/>
                <p:cNvSpPr/>
                <p:nvPr/>
              </p:nvSpPr>
              <p:spPr bwMode="auto">
                <a:xfrm rot="5400000" flipH="1">
                  <a:off x="1362" y="2363"/>
                  <a:ext cx="111" cy="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82" name="Arc 90"/>
                <p:cNvSpPr/>
                <p:nvPr/>
              </p:nvSpPr>
              <p:spPr bwMode="auto">
                <a:xfrm rot="5400000" flipH="1" flipV="1">
                  <a:off x="1275" y="2362"/>
                  <a:ext cx="11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3083" name="Rectangle 91"/>
              <p:cNvSpPr>
                <a:spLocks noChangeArrowheads="1"/>
              </p:cNvSpPr>
              <p:nvPr/>
            </p:nvSpPr>
            <p:spPr bwMode="auto">
              <a:xfrm flipH="1">
                <a:off x="1287" y="2463"/>
                <a:ext cx="218" cy="28"/>
              </a:xfrm>
              <a:prstGeom prst="rect">
                <a:avLst/>
              </a:prstGeom>
              <a:solidFill>
                <a:srgbClr val="FFFF00"/>
              </a:solidFill>
              <a:ln w="2857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84" name="Oval 92"/>
              <p:cNvSpPr>
                <a:spLocks noChangeArrowheads="1"/>
              </p:cNvSpPr>
              <p:nvPr/>
            </p:nvSpPr>
            <p:spPr bwMode="auto">
              <a:xfrm rot="2078457" flipH="1">
                <a:off x="1222"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85" name="Oval 93"/>
              <p:cNvSpPr>
                <a:spLocks noChangeArrowheads="1"/>
              </p:cNvSpPr>
              <p:nvPr/>
            </p:nvSpPr>
            <p:spPr bwMode="auto">
              <a:xfrm rot="-13157896" flipH="1" flipV="1">
                <a:off x="1527" y="2797"/>
                <a:ext cx="66"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86" name="Oval 94"/>
              <p:cNvSpPr>
                <a:spLocks noChangeArrowheads="1"/>
              </p:cNvSpPr>
              <p:nvPr/>
            </p:nvSpPr>
            <p:spPr bwMode="auto">
              <a:xfrm flipH="1">
                <a:off x="1615" y="2992"/>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87" name="Oval 95"/>
              <p:cNvSpPr>
                <a:spLocks noChangeArrowheads="1"/>
              </p:cNvSpPr>
              <p:nvPr/>
            </p:nvSpPr>
            <p:spPr bwMode="auto">
              <a:xfrm rot="969870" flipH="1">
                <a:off x="1418" y="3469"/>
                <a:ext cx="153" cy="83"/>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88" name="Oval 96"/>
              <p:cNvSpPr>
                <a:spLocks noChangeArrowheads="1"/>
              </p:cNvSpPr>
              <p:nvPr/>
            </p:nvSpPr>
            <p:spPr bwMode="auto">
              <a:xfrm rot="969870" flipH="1">
                <a:off x="1222" y="3465"/>
                <a:ext cx="153" cy="84"/>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89" name="AutoShape 97"/>
              <p:cNvSpPr>
                <a:spLocks noChangeArrowheads="1"/>
              </p:cNvSpPr>
              <p:nvPr/>
            </p:nvSpPr>
            <p:spPr bwMode="auto">
              <a:xfrm flipH="1">
                <a:off x="1406" y="2400"/>
                <a:ext cx="44" cy="55"/>
              </a:xfrm>
              <a:prstGeom prst="plus">
                <a:avLst>
                  <a:gd name="adj" fmla="val 32292"/>
                </a:avLst>
              </a:prstGeom>
              <a:solidFill>
                <a:srgbClr val="00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90" name="Oval 98"/>
              <p:cNvSpPr>
                <a:spLocks noChangeArrowheads="1"/>
              </p:cNvSpPr>
              <p:nvPr/>
            </p:nvSpPr>
            <p:spPr bwMode="auto">
              <a:xfrm rot="-11889770" flipH="1" flipV="1">
                <a:off x="1200" y="2797"/>
                <a:ext cx="65"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91" name="Oval 99"/>
              <p:cNvSpPr>
                <a:spLocks noChangeArrowheads="1"/>
              </p:cNvSpPr>
              <p:nvPr/>
            </p:nvSpPr>
            <p:spPr bwMode="auto">
              <a:xfrm flipH="1">
                <a:off x="1244" y="3020"/>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2" name="Group 100"/>
            <p:cNvGrpSpPr/>
            <p:nvPr/>
          </p:nvGrpSpPr>
          <p:grpSpPr bwMode="auto">
            <a:xfrm>
              <a:off x="1269" y="1440"/>
              <a:ext cx="2083" cy="1200"/>
              <a:chOff x="1269" y="1440"/>
              <a:chExt cx="2083" cy="1200"/>
            </a:xfrm>
          </p:grpSpPr>
          <p:sp>
            <p:nvSpPr>
              <p:cNvPr id="213093" name="AutoShape 101"/>
              <p:cNvSpPr>
                <a:spLocks noChangeArrowheads="1"/>
              </p:cNvSpPr>
              <p:nvPr/>
            </p:nvSpPr>
            <p:spPr bwMode="auto">
              <a:xfrm>
                <a:off x="1269" y="1928"/>
                <a:ext cx="411" cy="264"/>
              </a:xfrm>
              <a:prstGeom prst="rightArrow">
                <a:avLst>
                  <a:gd name="adj1" fmla="val 50000"/>
                  <a:gd name="adj2" fmla="val 38920"/>
                </a:avLst>
              </a:prstGeom>
              <a:solidFill>
                <a:srgbClr val="1262B7"/>
              </a:solidFill>
              <a:ln w="9525">
                <a:no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3" name="Group 102"/>
              <p:cNvGrpSpPr/>
              <p:nvPr/>
            </p:nvGrpSpPr>
            <p:grpSpPr bwMode="auto">
              <a:xfrm>
                <a:off x="1768" y="1440"/>
                <a:ext cx="1584" cy="1200"/>
                <a:chOff x="1872" y="1200"/>
                <a:chExt cx="1584" cy="1200"/>
              </a:xfrm>
            </p:grpSpPr>
            <p:sp>
              <p:nvSpPr>
                <p:cNvPr id="213095" name="Rectangle 103"/>
                <p:cNvSpPr>
                  <a:spLocks noChangeArrowheads="1"/>
                </p:cNvSpPr>
                <p:nvPr/>
              </p:nvSpPr>
              <p:spPr bwMode="auto">
                <a:xfrm>
                  <a:off x="2256" y="1200"/>
                  <a:ext cx="1200" cy="369"/>
                </a:xfrm>
                <a:prstGeom prst="rect">
                  <a:avLst/>
                </a:prstGeom>
                <a:solidFill>
                  <a:srgbClr val="66FFCC">
                    <a:alpha val="50000"/>
                  </a:srgbClr>
                </a:solidFill>
                <a:ln w="38100">
                  <a:solidFill>
                    <a:srgbClr val="4D4D4D"/>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96" name="AutoShape 104"/>
                <p:cNvSpPr>
                  <a:spLocks noChangeArrowheads="1"/>
                </p:cNvSpPr>
                <p:nvPr/>
              </p:nvSpPr>
              <p:spPr bwMode="auto">
                <a:xfrm>
                  <a:off x="1872" y="1568"/>
                  <a:ext cx="1584" cy="627"/>
                </a:xfrm>
                <a:prstGeom prst="parallelogram">
                  <a:avLst>
                    <a:gd name="adj" fmla="val 63158"/>
                  </a:avLst>
                </a:prstGeom>
                <a:solidFill>
                  <a:srgbClr val="DDDDDD"/>
                </a:solidFill>
                <a:ln w="38100">
                  <a:solidFill>
                    <a:srgbClr val="4D4D4D"/>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097" name="AutoShape 105"/>
                <p:cNvSpPr>
                  <a:spLocks noChangeArrowheads="1"/>
                </p:cNvSpPr>
                <p:nvPr/>
              </p:nvSpPr>
              <p:spPr bwMode="auto">
                <a:xfrm>
                  <a:off x="2153" y="1650"/>
                  <a:ext cx="1065" cy="436"/>
                </a:xfrm>
                <a:prstGeom prst="parallelogram">
                  <a:avLst>
                    <a:gd name="adj" fmla="val 61067"/>
                  </a:avLst>
                </a:prstGeom>
                <a:solidFill>
                  <a:schemeClr val="folHlink"/>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213098" name="Picture 106" descr="robotto-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05" y="1505"/>
                  <a:ext cx="508" cy="621"/>
                </a:xfrm>
                <a:prstGeom prst="rect">
                  <a:avLst/>
                </a:prstGeom>
                <a:noFill/>
              </p:spPr>
            </p:pic>
            <p:sp>
              <p:nvSpPr>
                <p:cNvPr id="213099" name="Rectangle 107"/>
                <p:cNvSpPr>
                  <a:spLocks noChangeArrowheads="1"/>
                </p:cNvSpPr>
                <p:nvPr/>
              </p:nvSpPr>
              <p:spPr bwMode="auto">
                <a:xfrm>
                  <a:off x="2293" y="1759"/>
                  <a:ext cx="181" cy="272"/>
                </a:xfrm>
                <a:prstGeom prst="rect">
                  <a:avLst/>
                </a:prstGeom>
                <a:solidFill>
                  <a:schemeClr val="bg2"/>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00" name="Oval 108"/>
                <p:cNvSpPr>
                  <a:spLocks noChangeArrowheads="1"/>
                </p:cNvSpPr>
                <p:nvPr/>
              </p:nvSpPr>
              <p:spPr bwMode="auto">
                <a:xfrm>
                  <a:off x="2713" y="1609"/>
                  <a:ext cx="196" cy="190"/>
                </a:xfrm>
                <a:prstGeom prst="ellipse">
                  <a:avLst/>
                </a:prstGeom>
                <a:solidFill>
                  <a:schemeClr val="bg1"/>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01" name="Freeform 109"/>
                <p:cNvSpPr/>
                <p:nvPr/>
              </p:nvSpPr>
              <p:spPr bwMode="auto">
                <a:xfrm>
                  <a:off x="2579" y="1650"/>
                  <a:ext cx="316" cy="327"/>
                </a:xfrm>
                <a:custGeom>
                  <a:avLst/>
                  <a:gdLst/>
                  <a:ahLst/>
                  <a:cxnLst>
                    <a:cxn ang="0">
                      <a:pos x="0" y="819"/>
                    </a:cxn>
                    <a:cxn ang="0">
                      <a:pos x="16" y="771"/>
                    </a:cxn>
                    <a:cxn ang="0">
                      <a:pos x="32" y="738"/>
                    </a:cxn>
                    <a:cxn ang="0">
                      <a:pos x="41" y="706"/>
                    </a:cxn>
                    <a:cxn ang="0">
                      <a:pos x="57" y="681"/>
                    </a:cxn>
                    <a:cxn ang="0">
                      <a:pos x="507" y="0"/>
                    </a:cxn>
                    <a:cxn ang="0">
                      <a:pos x="1083" y="336"/>
                    </a:cxn>
                    <a:cxn ang="0">
                      <a:pos x="555" y="1152"/>
                    </a:cxn>
                    <a:cxn ang="0">
                      <a:pos x="0" y="819"/>
                    </a:cxn>
                  </a:cxnLst>
                  <a:rect l="0" t="0" r="r" b="b"/>
                  <a:pathLst>
                    <a:path w="1083" h="1152">
                      <a:moveTo>
                        <a:pt x="0" y="819"/>
                      </a:moveTo>
                      <a:cubicBezTo>
                        <a:pt x="5" y="803"/>
                        <a:pt x="9" y="786"/>
                        <a:pt x="16" y="771"/>
                      </a:cubicBezTo>
                      <a:cubicBezTo>
                        <a:pt x="21" y="760"/>
                        <a:pt x="28" y="749"/>
                        <a:pt x="32" y="738"/>
                      </a:cubicBezTo>
                      <a:cubicBezTo>
                        <a:pt x="36" y="728"/>
                        <a:pt x="37" y="716"/>
                        <a:pt x="41" y="706"/>
                      </a:cubicBezTo>
                      <a:cubicBezTo>
                        <a:pt x="45" y="697"/>
                        <a:pt x="57" y="681"/>
                        <a:pt x="57" y="681"/>
                      </a:cubicBezTo>
                      <a:lnTo>
                        <a:pt x="507" y="0"/>
                      </a:lnTo>
                      <a:lnTo>
                        <a:pt x="1083" y="336"/>
                      </a:lnTo>
                      <a:lnTo>
                        <a:pt x="555" y="1152"/>
                      </a:lnTo>
                      <a:lnTo>
                        <a:pt x="0" y="819"/>
                      </a:lnTo>
                      <a:close/>
                    </a:path>
                  </a:pathLst>
                </a:custGeom>
                <a:solidFill>
                  <a:schemeClr val="bg1"/>
                </a:solidFill>
                <a:ln w="9525">
                  <a:no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02" name="Oval 110"/>
                <p:cNvSpPr>
                  <a:spLocks noChangeArrowheads="1"/>
                </p:cNvSpPr>
                <p:nvPr/>
              </p:nvSpPr>
              <p:spPr bwMode="auto">
                <a:xfrm>
                  <a:off x="2559" y="1841"/>
                  <a:ext cx="196" cy="190"/>
                </a:xfrm>
                <a:prstGeom prst="ellipse">
                  <a:avLst/>
                </a:prstGeom>
                <a:solidFill>
                  <a:schemeClr val="bg1"/>
                </a:solidFill>
                <a:ln w="952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03" name="Rectangle 111"/>
                <p:cNvSpPr>
                  <a:spLocks noChangeArrowheads="1"/>
                </p:cNvSpPr>
                <p:nvPr/>
              </p:nvSpPr>
              <p:spPr bwMode="auto">
                <a:xfrm>
                  <a:off x="2489" y="1445"/>
                  <a:ext cx="182" cy="273"/>
                </a:xfrm>
                <a:prstGeom prst="rect">
                  <a:avLst/>
                </a:prstGeom>
                <a:solidFill>
                  <a:schemeClr val="bg2"/>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04" name="Freeform 112"/>
                <p:cNvSpPr/>
                <p:nvPr/>
              </p:nvSpPr>
              <p:spPr bwMode="auto">
                <a:xfrm>
                  <a:off x="2293" y="1445"/>
                  <a:ext cx="378" cy="314"/>
                </a:xfrm>
                <a:custGeom>
                  <a:avLst/>
                  <a:gdLst/>
                  <a:ahLst/>
                  <a:cxnLst>
                    <a:cxn ang="0">
                      <a:pos x="0" y="1104"/>
                    </a:cxn>
                    <a:cxn ang="0">
                      <a:pos x="672" y="0"/>
                    </a:cxn>
                    <a:cxn ang="0">
                      <a:pos x="1296" y="0"/>
                    </a:cxn>
                    <a:cxn ang="0">
                      <a:pos x="624" y="1104"/>
                    </a:cxn>
                    <a:cxn ang="0">
                      <a:pos x="0" y="1104"/>
                    </a:cxn>
                  </a:cxnLst>
                  <a:rect l="0" t="0" r="r" b="b"/>
                  <a:pathLst>
                    <a:path w="1296" h="1104">
                      <a:moveTo>
                        <a:pt x="0" y="1104"/>
                      </a:moveTo>
                      <a:lnTo>
                        <a:pt x="672" y="0"/>
                      </a:lnTo>
                      <a:lnTo>
                        <a:pt x="1296" y="0"/>
                      </a:lnTo>
                      <a:lnTo>
                        <a:pt x="624" y="1104"/>
                      </a:lnTo>
                      <a:lnTo>
                        <a:pt x="0" y="1104"/>
                      </a:lnTo>
                      <a:close/>
                    </a:path>
                  </a:pathLst>
                </a:custGeom>
                <a:solidFill>
                  <a:schemeClr val="bg2"/>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05" name="AutoShape 113"/>
                <p:cNvSpPr>
                  <a:spLocks noChangeArrowheads="1"/>
                </p:cNvSpPr>
                <p:nvPr/>
              </p:nvSpPr>
              <p:spPr bwMode="auto">
                <a:xfrm>
                  <a:off x="2522" y="1667"/>
                  <a:ext cx="487" cy="183"/>
                </a:xfrm>
                <a:prstGeom prst="star16">
                  <a:avLst>
                    <a:gd name="adj" fmla="val 37500"/>
                  </a:avLst>
                </a:prstGeom>
                <a:solidFill>
                  <a:srgbClr val="FF0000"/>
                </a:solidFill>
                <a:ln w="38100">
                  <a:solidFill>
                    <a:schemeClr val="tx2"/>
                  </a:solidFill>
                  <a:miter lim="800000"/>
                </a:ln>
                <a:effectLst/>
              </p:spPr>
              <p:txBody>
                <a:bodyPr wrap="none" anchor="ctr"/>
                <a:lstStyle/>
                <a:p>
                  <a:r>
                    <a:rPr lang="en-US" altLang="ja-JP" sz="1400" b="1">
                      <a:latin typeface="Arial" panose="020B0604020202020204" pitchFamily="34" charset="0"/>
                      <a:ea typeface="微软雅黑" panose="020B0503020204020204" charset="-122"/>
                      <a:sym typeface="Arial" panose="020B0604020202020204" pitchFamily="34" charset="0"/>
                    </a:rPr>
                    <a:t>Hazard</a:t>
                  </a:r>
                  <a:endParaRPr lang="en-US" altLang="ja-JP" sz="1400" b="1">
                    <a:latin typeface="Arial" panose="020B0604020202020204" pitchFamily="34" charset="0"/>
                    <a:ea typeface="微软雅黑" panose="020B0503020204020204" charset="-122"/>
                    <a:sym typeface="Arial" panose="020B0604020202020204" pitchFamily="34" charset="0"/>
                  </a:endParaRPr>
                </a:p>
              </p:txBody>
            </p:sp>
            <p:sp>
              <p:nvSpPr>
                <p:cNvPr id="213106" name="Line 114"/>
                <p:cNvSpPr>
                  <a:spLocks noChangeShapeType="1"/>
                </p:cNvSpPr>
                <p:nvPr/>
              </p:nvSpPr>
              <p:spPr bwMode="auto">
                <a:xfrm flipV="1">
                  <a:off x="1872" y="1200"/>
                  <a:ext cx="381" cy="628"/>
                </a:xfrm>
                <a:prstGeom prst="line">
                  <a:avLst/>
                </a:prstGeom>
                <a:noFill/>
                <a:ln w="38100">
                  <a:solidFill>
                    <a:srgbClr val="4D4D4D"/>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07" name="Line 115"/>
                <p:cNvSpPr>
                  <a:spLocks noChangeShapeType="1"/>
                </p:cNvSpPr>
                <p:nvPr/>
              </p:nvSpPr>
              <p:spPr bwMode="auto">
                <a:xfrm flipH="1">
                  <a:off x="3075" y="1200"/>
                  <a:ext cx="381" cy="628"/>
                </a:xfrm>
                <a:prstGeom prst="line">
                  <a:avLst/>
                </a:prstGeom>
                <a:noFill/>
                <a:ln w="38100">
                  <a:solidFill>
                    <a:srgbClr val="4D4D4D"/>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4" name="Group 116"/>
                <p:cNvGrpSpPr/>
                <p:nvPr/>
              </p:nvGrpSpPr>
              <p:grpSpPr bwMode="auto">
                <a:xfrm>
                  <a:off x="2562" y="1831"/>
                  <a:ext cx="78" cy="81"/>
                  <a:chOff x="3168" y="3744"/>
                  <a:chExt cx="240" cy="240"/>
                </a:xfrm>
              </p:grpSpPr>
              <p:sp>
                <p:nvSpPr>
                  <p:cNvPr id="213109" name="Rectangle 117"/>
                  <p:cNvSpPr>
                    <a:spLocks noChangeArrowheads="1"/>
                  </p:cNvSpPr>
                  <p:nvPr/>
                </p:nvSpPr>
                <p:spPr bwMode="auto">
                  <a:xfrm>
                    <a:off x="3168" y="3744"/>
                    <a:ext cx="240" cy="240"/>
                  </a:xfrm>
                  <a:prstGeom prst="rect">
                    <a:avLst/>
                  </a:prstGeom>
                  <a:solidFill>
                    <a:srgbClr val="808080"/>
                  </a:solidFill>
                  <a:ln w="19050">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10" name="Rectangle 118"/>
                  <p:cNvSpPr>
                    <a:spLocks noChangeArrowheads="1"/>
                  </p:cNvSpPr>
                  <p:nvPr/>
                </p:nvSpPr>
                <p:spPr bwMode="auto">
                  <a:xfrm>
                    <a:off x="3168" y="3744"/>
                    <a:ext cx="96" cy="96"/>
                  </a:xfrm>
                  <a:prstGeom prst="rect">
                    <a:avLst/>
                  </a:prstGeom>
                  <a:solidFill>
                    <a:srgbClr val="FF0000"/>
                  </a:solidFill>
                  <a:ln w="19050">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5" name="Group 119"/>
                <p:cNvGrpSpPr/>
                <p:nvPr/>
              </p:nvGrpSpPr>
              <p:grpSpPr bwMode="auto">
                <a:xfrm>
                  <a:off x="1872" y="1828"/>
                  <a:ext cx="1200" cy="572"/>
                  <a:chOff x="4080" y="1828"/>
                  <a:chExt cx="1155" cy="572"/>
                </a:xfrm>
              </p:grpSpPr>
              <p:sp>
                <p:nvSpPr>
                  <p:cNvPr id="213112" name="Rectangle 120"/>
                  <p:cNvSpPr>
                    <a:spLocks noChangeArrowheads="1"/>
                  </p:cNvSpPr>
                  <p:nvPr/>
                </p:nvSpPr>
                <p:spPr bwMode="auto">
                  <a:xfrm>
                    <a:off x="4080" y="1828"/>
                    <a:ext cx="453" cy="369"/>
                  </a:xfrm>
                  <a:prstGeom prst="rect">
                    <a:avLst/>
                  </a:prstGeom>
                  <a:solidFill>
                    <a:srgbClr val="66FFCC">
                      <a:alpha val="50000"/>
                    </a:srgbClr>
                  </a:solidFill>
                  <a:ln w="38100">
                    <a:solidFill>
                      <a:srgbClr val="4D4D4D"/>
                    </a:solidFill>
                    <a:miter lim="800000"/>
                  </a:ln>
                  <a:effectLst/>
                </p:spPr>
                <p:txBody>
                  <a:bodyPr wrap="none"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13113" name="Rectangle 121"/>
                  <p:cNvSpPr>
                    <a:spLocks noChangeArrowheads="1"/>
                  </p:cNvSpPr>
                  <p:nvPr/>
                </p:nvSpPr>
                <p:spPr bwMode="auto">
                  <a:xfrm>
                    <a:off x="4789" y="1831"/>
                    <a:ext cx="446" cy="368"/>
                  </a:xfrm>
                  <a:prstGeom prst="rect">
                    <a:avLst/>
                  </a:prstGeom>
                  <a:solidFill>
                    <a:srgbClr val="66FFCC">
                      <a:alpha val="50000"/>
                    </a:srgbClr>
                  </a:solidFill>
                  <a:ln w="38100">
                    <a:solidFill>
                      <a:srgbClr val="4D4D4D"/>
                    </a:solidFill>
                    <a:miter lim="800000"/>
                  </a:ln>
                  <a:effectLst/>
                </p:spPr>
                <p:txBody>
                  <a:bodyPr wrap="none"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13114" name="AutoShape 122"/>
                  <p:cNvSpPr>
                    <a:spLocks noChangeArrowheads="1"/>
                  </p:cNvSpPr>
                  <p:nvPr/>
                </p:nvSpPr>
                <p:spPr bwMode="auto">
                  <a:xfrm rot="5400000">
                    <a:off x="4317" y="2067"/>
                    <a:ext cx="549" cy="118"/>
                  </a:xfrm>
                  <a:prstGeom prst="parallelogram">
                    <a:avLst>
                      <a:gd name="adj" fmla="val 165122"/>
                    </a:avLst>
                  </a:prstGeom>
                  <a:solidFill>
                    <a:srgbClr val="66FFCC">
                      <a:alpha val="50000"/>
                    </a:srgbClr>
                  </a:solidFill>
                  <a:ln w="38100">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6" name="Group 123"/>
                  <p:cNvGrpSpPr/>
                  <p:nvPr/>
                </p:nvGrpSpPr>
                <p:grpSpPr bwMode="auto">
                  <a:xfrm flipH="1">
                    <a:off x="4631" y="1953"/>
                    <a:ext cx="158" cy="366"/>
                    <a:chOff x="1200" y="2351"/>
                    <a:chExt cx="480" cy="1201"/>
                  </a:xfrm>
                </p:grpSpPr>
                <p:sp>
                  <p:nvSpPr>
                    <p:cNvPr id="213116" name="Oval 124"/>
                    <p:cNvSpPr>
                      <a:spLocks noChangeArrowheads="1"/>
                    </p:cNvSpPr>
                    <p:nvPr/>
                  </p:nvSpPr>
                  <p:spPr bwMode="auto">
                    <a:xfrm rot="21197195" flipH="1">
                      <a:off x="1376" y="2931"/>
                      <a:ext cx="129"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17" name="Oval 125"/>
                    <p:cNvSpPr>
                      <a:spLocks noChangeArrowheads="1"/>
                    </p:cNvSpPr>
                    <p:nvPr/>
                  </p:nvSpPr>
                  <p:spPr bwMode="auto">
                    <a:xfrm rot="402805">
                      <a:off x="1244" y="2935"/>
                      <a:ext cx="131" cy="584"/>
                    </a:xfrm>
                    <a:prstGeom prst="ellipse">
                      <a:avLst/>
                    </a:prstGeom>
                    <a:solidFill>
                      <a:srgbClr val="0000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18" name="Oval 126"/>
                    <p:cNvSpPr>
                      <a:spLocks noChangeArrowheads="1"/>
                    </p:cNvSpPr>
                    <p:nvPr/>
                  </p:nvSpPr>
                  <p:spPr bwMode="auto">
                    <a:xfrm flipH="1">
                      <a:off x="1287" y="2825"/>
                      <a:ext cx="175" cy="223"/>
                    </a:xfrm>
                    <a:prstGeom prst="ellipse">
                      <a:avLst/>
                    </a:prstGeom>
                    <a:solidFill>
                      <a:srgbClr val="6666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19" name="Oval 127"/>
                    <p:cNvSpPr>
                      <a:spLocks noChangeArrowheads="1"/>
                    </p:cNvSpPr>
                    <p:nvPr/>
                  </p:nvSpPr>
                  <p:spPr bwMode="auto">
                    <a:xfrm rot="20288356" flipH="1">
                      <a:off x="1440"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20" name="Oval 128"/>
                    <p:cNvSpPr>
                      <a:spLocks noChangeArrowheads="1"/>
                    </p:cNvSpPr>
                    <p:nvPr/>
                  </p:nvSpPr>
                  <p:spPr bwMode="auto">
                    <a:xfrm flipH="1">
                      <a:off x="1265" y="2575"/>
                      <a:ext cx="219" cy="445"/>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21" name="Oval 129"/>
                    <p:cNvSpPr>
                      <a:spLocks noChangeArrowheads="1"/>
                    </p:cNvSpPr>
                    <p:nvPr/>
                  </p:nvSpPr>
                  <p:spPr bwMode="auto">
                    <a:xfrm flipH="1">
                      <a:off x="1287" y="2380"/>
                      <a:ext cx="175" cy="250"/>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Group 130"/>
                    <p:cNvGrpSpPr/>
                    <p:nvPr/>
                  </p:nvGrpSpPr>
                  <p:grpSpPr bwMode="auto">
                    <a:xfrm>
                      <a:off x="1286" y="2351"/>
                      <a:ext cx="176" cy="111"/>
                      <a:chOff x="1286" y="2351"/>
                      <a:chExt cx="176" cy="111"/>
                    </a:xfrm>
                  </p:grpSpPr>
                  <p:sp>
                    <p:nvSpPr>
                      <p:cNvPr id="213123" name="Arc 131"/>
                      <p:cNvSpPr/>
                      <p:nvPr/>
                    </p:nvSpPr>
                    <p:spPr bwMode="auto">
                      <a:xfrm rot="5400000" flipH="1">
                        <a:off x="1362" y="2363"/>
                        <a:ext cx="111" cy="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24" name="Arc 132"/>
                      <p:cNvSpPr/>
                      <p:nvPr/>
                    </p:nvSpPr>
                    <p:spPr bwMode="auto">
                      <a:xfrm rot="5400000" flipH="1" flipV="1">
                        <a:off x="1275" y="2362"/>
                        <a:ext cx="11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3125" name="Rectangle 133"/>
                    <p:cNvSpPr>
                      <a:spLocks noChangeArrowheads="1"/>
                    </p:cNvSpPr>
                    <p:nvPr/>
                  </p:nvSpPr>
                  <p:spPr bwMode="auto">
                    <a:xfrm flipH="1">
                      <a:off x="1287" y="2463"/>
                      <a:ext cx="218" cy="28"/>
                    </a:xfrm>
                    <a:prstGeom prst="rect">
                      <a:avLst/>
                    </a:prstGeom>
                    <a:solidFill>
                      <a:srgbClr val="FFFF00"/>
                    </a:solidFill>
                    <a:ln w="2857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26" name="Oval 134"/>
                    <p:cNvSpPr>
                      <a:spLocks noChangeArrowheads="1"/>
                    </p:cNvSpPr>
                    <p:nvPr/>
                  </p:nvSpPr>
                  <p:spPr bwMode="auto">
                    <a:xfrm rot="2078457" flipH="1">
                      <a:off x="1222" y="2602"/>
                      <a:ext cx="65" cy="279"/>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27" name="Oval 135"/>
                    <p:cNvSpPr>
                      <a:spLocks noChangeArrowheads="1"/>
                    </p:cNvSpPr>
                    <p:nvPr/>
                  </p:nvSpPr>
                  <p:spPr bwMode="auto">
                    <a:xfrm rot="-13157896" flipH="1" flipV="1">
                      <a:off x="1527" y="2797"/>
                      <a:ext cx="66"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28" name="Oval 136"/>
                    <p:cNvSpPr>
                      <a:spLocks noChangeArrowheads="1"/>
                    </p:cNvSpPr>
                    <p:nvPr/>
                  </p:nvSpPr>
                  <p:spPr bwMode="auto">
                    <a:xfrm flipH="1">
                      <a:off x="1615" y="2992"/>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29" name="Oval 137"/>
                    <p:cNvSpPr>
                      <a:spLocks noChangeArrowheads="1"/>
                    </p:cNvSpPr>
                    <p:nvPr/>
                  </p:nvSpPr>
                  <p:spPr bwMode="auto">
                    <a:xfrm rot="969870" flipH="1">
                      <a:off x="1418" y="3469"/>
                      <a:ext cx="153" cy="83"/>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30" name="Oval 138"/>
                    <p:cNvSpPr>
                      <a:spLocks noChangeArrowheads="1"/>
                    </p:cNvSpPr>
                    <p:nvPr/>
                  </p:nvSpPr>
                  <p:spPr bwMode="auto">
                    <a:xfrm rot="969870" flipH="1">
                      <a:off x="1222" y="3465"/>
                      <a:ext cx="153" cy="84"/>
                    </a:xfrm>
                    <a:prstGeom prst="ellipse">
                      <a:avLst/>
                    </a:prstGeom>
                    <a:solidFill>
                      <a:srgbClr val="808080"/>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31" name="AutoShape 139"/>
                    <p:cNvSpPr>
                      <a:spLocks noChangeArrowheads="1"/>
                    </p:cNvSpPr>
                    <p:nvPr/>
                  </p:nvSpPr>
                  <p:spPr bwMode="auto">
                    <a:xfrm flipH="1">
                      <a:off x="1406" y="2400"/>
                      <a:ext cx="44" cy="55"/>
                    </a:xfrm>
                    <a:prstGeom prst="plus">
                      <a:avLst>
                        <a:gd name="adj" fmla="val 32292"/>
                      </a:avLst>
                    </a:prstGeom>
                    <a:solidFill>
                      <a:srgbClr val="00FF00"/>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32" name="Oval 140"/>
                    <p:cNvSpPr>
                      <a:spLocks noChangeArrowheads="1"/>
                    </p:cNvSpPr>
                    <p:nvPr/>
                  </p:nvSpPr>
                  <p:spPr bwMode="auto">
                    <a:xfrm rot="-11889770" flipH="1" flipV="1">
                      <a:off x="1200" y="2797"/>
                      <a:ext cx="65" cy="278"/>
                    </a:xfrm>
                    <a:prstGeom prst="ellipse">
                      <a:avLst/>
                    </a:prstGeom>
                    <a:solidFill>
                      <a:srgbClr val="99CCFF"/>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33" name="Oval 141"/>
                    <p:cNvSpPr>
                      <a:spLocks noChangeArrowheads="1"/>
                    </p:cNvSpPr>
                    <p:nvPr/>
                  </p:nvSpPr>
                  <p:spPr bwMode="auto">
                    <a:xfrm flipH="1">
                      <a:off x="1244" y="3020"/>
                      <a:ext cx="65" cy="83"/>
                    </a:xfrm>
                    <a:prstGeom prst="ellipse">
                      <a:avLst/>
                    </a:prstGeom>
                    <a:solidFill>
                      <a:srgbClr val="FFCC99"/>
                    </a:solidFill>
                    <a:ln w="28575">
                      <a:solidFill>
                        <a:schemeClr val="tx1"/>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sp>
            <p:nvSpPr>
              <p:cNvPr id="213134" name="Freeform 142"/>
              <p:cNvSpPr/>
              <p:nvPr/>
            </p:nvSpPr>
            <p:spPr bwMode="auto">
              <a:xfrm>
                <a:off x="1762" y="1446"/>
                <a:ext cx="384" cy="960"/>
              </a:xfrm>
              <a:custGeom>
                <a:avLst/>
                <a:gdLst/>
                <a:ahLst/>
                <a:cxnLst>
                  <a:cxn ang="0">
                    <a:pos x="0" y="624"/>
                  </a:cxn>
                  <a:cxn ang="0">
                    <a:pos x="384" y="0"/>
                  </a:cxn>
                  <a:cxn ang="0">
                    <a:pos x="384" y="384"/>
                  </a:cxn>
                  <a:cxn ang="0">
                    <a:pos x="0" y="960"/>
                  </a:cxn>
                  <a:cxn ang="0">
                    <a:pos x="0" y="624"/>
                  </a:cxn>
                </a:cxnLst>
                <a:rect l="0" t="0" r="r" b="b"/>
                <a:pathLst>
                  <a:path w="384" h="960">
                    <a:moveTo>
                      <a:pt x="0" y="624"/>
                    </a:moveTo>
                    <a:lnTo>
                      <a:pt x="384" y="0"/>
                    </a:lnTo>
                    <a:lnTo>
                      <a:pt x="384" y="384"/>
                    </a:lnTo>
                    <a:lnTo>
                      <a:pt x="0" y="960"/>
                    </a:lnTo>
                    <a:lnTo>
                      <a:pt x="0" y="624"/>
                    </a:lnTo>
                    <a:close/>
                  </a:path>
                </a:pathLst>
              </a:custGeom>
              <a:solidFill>
                <a:schemeClr val="accent1">
                  <a:alpha val="50000"/>
                </a:schemeClr>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35" name="Freeform 143"/>
              <p:cNvSpPr/>
              <p:nvPr/>
            </p:nvSpPr>
            <p:spPr bwMode="auto">
              <a:xfrm>
                <a:off x="2964" y="1878"/>
                <a:ext cx="126" cy="546"/>
              </a:xfrm>
              <a:custGeom>
                <a:avLst/>
                <a:gdLst/>
                <a:ahLst/>
                <a:cxnLst>
                  <a:cxn ang="0">
                    <a:pos x="6" y="192"/>
                  </a:cxn>
                  <a:cxn ang="0">
                    <a:pos x="126" y="0"/>
                  </a:cxn>
                  <a:cxn ang="0">
                    <a:pos x="126" y="360"/>
                  </a:cxn>
                  <a:cxn ang="0">
                    <a:pos x="0" y="546"/>
                  </a:cxn>
                  <a:cxn ang="0">
                    <a:pos x="6" y="192"/>
                  </a:cxn>
                </a:cxnLst>
                <a:rect l="0" t="0" r="r" b="b"/>
                <a:pathLst>
                  <a:path w="126" h="546">
                    <a:moveTo>
                      <a:pt x="6" y="192"/>
                    </a:moveTo>
                    <a:lnTo>
                      <a:pt x="126" y="0"/>
                    </a:lnTo>
                    <a:lnTo>
                      <a:pt x="126" y="360"/>
                    </a:lnTo>
                    <a:lnTo>
                      <a:pt x="0" y="546"/>
                    </a:lnTo>
                    <a:lnTo>
                      <a:pt x="6" y="192"/>
                    </a:lnTo>
                    <a:close/>
                  </a:path>
                </a:pathLst>
              </a:custGeom>
              <a:solidFill>
                <a:srgbClr val="00CC99">
                  <a:alpha val="50000"/>
                </a:srgbClr>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36" name="Freeform 144"/>
              <p:cNvSpPr/>
              <p:nvPr/>
            </p:nvSpPr>
            <p:spPr bwMode="auto">
              <a:xfrm>
                <a:off x="3214" y="1480"/>
                <a:ext cx="126" cy="546"/>
              </a:xfrm>
              <a:custGeom>
                <a:avLst/>
                <a:gdLst/>
                <a:ahLst/>
                <a:cxnLst>
                  <a:cxn ang="0">
                    <a:pos x="6" y="192"/>
                  </a:cxn>
                  <a:cxn ang="0">
                    <a:pos x="126" y="0"/>
                  </a:cxn>
                  <a:cxn ang="0">
                    <a:pos x="126" y="360"/>
                  </a:cxn>
                  <a:cxn ang="0">
                    <a:pos x="0" y="546"/>
                  </a:cxn>
                  <a:cxn ang="0">
                    <a:pos x="6" y="192"/>
                  </a:cxn>
                </a:cxnLst>
                <a:rect l="0" t="0" r="r" b="b"/>
                <a:pathLst>
                  <a:path w="126" h="546">
                    <a:moveTo>
                      <a:pt x="6" y="192"/>
                    </a:moveTo>
                    <a:lnTo>
                      <a:pt x="126" y="0"/>
                    </a:lnTo>
                    <a:lnTo>
                      <a:pt x="126" y="360"/>
                    </a:lnTo>
                    <a:lnTo>
                      <a:pt x="0" y="546"/>
                    </a:lnTo>
                    <a:lnTo>
                      <a:pt x="6" y="192"/>
                    </a:lnTo>
                    <a:close/>
                  </a:path>
                </a:pathLst>
              </a:custGeom>
              <a:solidFill>
                <a:srgbClr val="00CC99">
                  <a:alpha val="50000"/>
                </a:srgbClr>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37" name="Rectangle 145"/>
              <p:cNvSpPr>
                <a:spLocks noChangeArrowheads="1"/>
              </p:cNvSpPr>
              <p:nvPr/>
            </p:nvSpPr>
            <p:spPr bwMode="auto">
              <a:xfrm>
                <a:off x="3082" y="1890"/>
                <a:ext cx="38" cy="306"/>
              </a:xfrm>
              <a:prstGeom prst="rect">
                <a:avLst/>
              </a:prstGeom>
              <a:solidFill>
                <a:srgbClr val="FFCC66"/>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38" name="Rectangle 146"/>
              <p:cNvSpPr>
                <a:spLocks noChangeArrowheads="1"/>
              </p:cNvSpPr>
              <p:nvPr/>
            </p:nvSpPr>
            <p:spPr bwMode="auto">
              <a:xfrm>
                <a:off x="3206" y="1702"/>
                <a:ext cx="38" cy="306"/>
              </a:xfrm>
              <a:prstGeom prst="rect">
                <a:avLst/>
              </a:prstGeom>
              <a:solidFill>
                <a:srgbClr val="FFCC66"/>
              </a:solidFill>
              <a:ln w="9525">
                <a:solidFill>
                  <a:schemeClr val="tx1"/>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39" name="Line 147"/>
              <p:cNvSpPr>
                <a:spLocks noChangeShapeType="1"/>
              </p:cNvSpPr>
              <p:nvPr/>
            </p:nvSpPr>
            <p:spPr bwMode="auto">
              <a:xfrm flipV="1">
                <a:off x="3120" y="1728"/>
                <a:ext cx="84" cy="156"/>
              </a:xfrm>
              <a:prstGeom prst="line">
                <a:avLst/>
              </a:prstGeom>
              <a:noFill/>
              <a:ln w="9525">
                <a:solidFill>
                  <a:srgbClr val="FF0000"/>
                </a:solidFill>
                <a:roun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40" name="Line 148"/>
              <p:cNvSpPr>
                <a:spLocks noChangeShapeType="1"/>
              </p:cNvSpPr>
              <p:nvPr/>
            </p:nvSpPr>
            <p:spPr bwMode="auto">
              <a:xfrm flipV="1">
                <a:off x="3124" y="1822"/>
                <a:ext cx="84" cy="156"/>
              </a:xfrm>
              <a:prstGeom prst="line">
                <a:avLst/>
              </a:prstGeom>
              <a:noFill/>
              <a:ln w="9525">
                <a:solidFill>
                  <a:srgbClr val="FF0000"/>
                </a:solidFill>
                <a:roun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41" name="Line 149"/>
              <p:cNvSpPr>
                <a:spLocks noChangeShapeType="1"/>
              </p:cNvSpPr>
              <p:nvPr/>
            </p:nvSpPr>
            <p:spPr bwMode="auto">
              <a:xfrm flipV="1">
                <a:off x="3124" y="1972"/>
                <a:ext cx="84" cy="156"/>
              </a:xfrm>
              <a:prstGeom prst="line">
                <a:avLst/>
              </a:prstGeom>
              <a:noFill/>
              <a:ln w="9525">
                <a:solidFill>
                  <a:srgbClr val="FF0000"/>
                </a:solidFill>
                <a:roun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42" name="Line 150"/>
              <p:cNvSpPr>
                <a:spLocks noChangeShapeType="1"/>
              </p:cNvSpPr>
              <p:nvPr/>
            </p:nvSpPr>
            <p:spPr bwMode="auto">
              <a:xfrm flipV="1">
                <a:off x="3124" y="1894"/>
                <a:ext cx="84" cy="156"/>
              </a:xfrm>
              <a:prstGeom prst="line">
                <a:avLst/>
              </a:prstGeom>
              <a:noFill/>
              <a:ln w="9525">
                <a:solidFill>
                  <a:srgbClr val="FF0000"/>
                </a:solidFill>
                <a:round/>
                <a:tailEnd type="triangle" w="med" len="me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18" name="Group 151"/>
          <p:cNvGrpSpPr/>
          <p:nvPr/>
        </p:nvGrpSpPr>
        <p:grpSpPr bwMode="auto">
          <a:xfrm>
            <a:off x="5236028" y="2606404"/>
            <a:ext cx="4603751" cy="3687763"/>
            <a:chOff x="2331" y="1864"/>
            <a:chExt cx="2900" cy="2323"/>
          </a:xfrm>
        </p:grpSpPr>
        <p:sp>
          <p:nvSpPr>
            <p:cNvPr id="213144" name="Oval 152"/>
            <p:cNvSpPr>
              <a:spLocks noChangeArrowheads="1"/>
            </p:cNvSpPr>
            <p:nvPr/>
          </p:nvSpPr>
          <p:spPr bwMode="auto">
            <a:xfrm>
              <a:off x="3071" y="1864"/>
              <a:ext cx="2160" cy="998"/>
            </a:xfrm>
            <a:prstGeom prst="ellipse">
              <a:avLst/>
            </a:prstGeom>
            <a:noFill/>
            <a:ln w="3175">
              <a:solidFill>
                <a:schemeClr val="bg1"/>
              </a:solidFill>
              <a:prstDash val="sysDash"/>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45" name="Oval 153"/>
            <p:cNvSpPr>
              <a:spLocks noChangeArrowheads="1"/>
            </p:cNvSpPr>
            <p:nvPr/>
          </p:nvSpPr>
          <p:spPr bwMode="auto">
            <a:xfrm>
              <a:off x="2331" y="3602"/>
              <a:ext cx="448" cy="585"/>
            </a:xfrm>
            <a:prstGeom prst="ellipse">
              <a:avLst/>
            </a:prstGeom>
            <a:noFill/>
            <a:ln w="9525">
              <a:solidFill>
                <a:srgbClr val="FF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46" name="Oval 154"/>
            <p:cNvSpPr>
              <a:spLocks noChangeArrowheads="1"/>
            </p:cNvSpPr>
            <p:nvPr/>
          </p:nvSpPr>
          <p:spPr bwMode="auto">
            <a:xfrm>
              <a:off x="3098" y="3254"/>
              <a:ext cx="448" cy="585"/>
            </a:xfrm>
            <a:prstGeom prst="ellipse">
              <a:avLst/>
            </a:prstGeom>
            <a:noFill/>
            <a:ln w="9525">
              <a:solidFill>
                <a:srgbClr val="FF0000"/>
              </a:solidFill>
              <a:round/>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9" name="Group 155"/>
          <p:cNvGrpSpPr/>
          <p:nvPr/>
        </p:nvGrpSpPr>
        <p:grpSpPr bwMode="auto">
          <a:xfrm>
            <a:off x="1759132" y="4594545"/>
            <a:ext cx="2530475" cy="1582737"/>
            <a:chOff x="3198" y="0"/>
            <a:chExt cx="1594" cy="997"/>
          </a:xfrm>
        </p:grpSpPr>
        <p:sp>
          <p:nvSpPr>
            <p:cNvPr id="213148" name="Rectangle 156"/>
            <p:cNvSpPr>
              <a:spLocks noChangeArrowheads="1"/>
            </p:cNvSpPr>
            <p:nvPr/>
          </p:nvSpPr>
          <p:spPr bwMode="auto">
            <a:xfrm>
              <a:off x="3588" y="0"/>
              <a:ext cx="1200" cy="369"/>
            </a:xfrm>
            <a:prstGeom prst="rect">
              <a:avLst/>
            </a:prstGeom>
            <a:solidFill>
              <a:srgbClr val="66FFCC">
                <a:alpha val="50000"/>
              </a:srgbClr>
            </a:solidFill>
            <a:ln w="38100">
              <a:solidFill>
                <a:srgbClr val="4D4D4D"/>
              </a:solidFill>
              <a:miter lim="800000"/>
            </a:ln>
            <a:effectLst/>
          </p:spPr>
          <p:txBody>
            <a:bodyPr wrap="none" anchor="ct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49" name="Line 157"/>
            <p:cNvSpPr>
              <a:spLocks noChangeShapeType="1"/>
            </p:cNvSpPr>
            <p:nvPr/>
          </p:nvSpPr>
          <p:spPr bwMode="auto">
            <a:xfrm flipV="1">
              <a:off x="3204" y="0"/>
              <a:ext cx="381" cy="628"/>
            </a:xfrm>
            <a:prstGeom prst="line">
              <a:avLst/>
            </a:prstGeom>
            <a:noFill/>
            <a:ln w="38100">
              <a:solidFill>
                <a:srgbClr val="4D4D4D"/>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50" name="Line 158"/>
            <p:cNvSpPr>
              <a:spLocks noChangeShapeType="1"/>
            </p:cNvSpPr>
            <p:nvPr/>
          </p:nvSpPr>
          <p:spPr bwMode="auto">
            <a:xfrm flipH="1">
              <a:off x="4407" y="0"/>
              <a:ext cx="381" cy="628"/>
            </a:xfrm>
            <a:prstGeom prst="line">
              <a:avLst/>
            </a:prstGeom>
            <a:noFill/>
            <a:ln w="38100">
              <a:solidFill>
                <a:srgbClr val="4D4D4D"/>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51" name="Rectangle 159"/>
            <p:cNvSpPr>
              <a:spLocks noChangeArrowheads="1"/>
            </p:cNvSpPr>
            <p:nvPr/>
          </p:nvSpPr>
          <p:spPr bwMode="auto">
            <a:xfrm>
              <a:off x="3204" y="628"/>
              <a:ext cx="1225" cy="369"/>
            </a:xfrm>
            <a:prstGeom prst="rect">
              <a:avLst/>
            </a:prstGeom>
            <a:solidFill>
              <a:srgbClr val="66FFCC">
                <a:alpha val="50000"/>
              </a:srgbClr>
            </a:solidFill>
            <a:ln w="38100">
              <a:solidFill>
                <a:srgbClr val="4D4D4D"/>
              </a:solidFill>
              <a:miter lim="800000"/>
            </a:ln>
            <a:effectLst/>
          </p:spPr>
          <p:txBody>
            <a:bodyPr wrap="none"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13152" name="Freeform 160"/>
            <p:cNvSpPr/>
            <p:nvPr/>
          </p:nvSpPr>
          <p:spPr bwMode="auto">
            <a:xfrm>
              <a:off x="3198" y="6"/>
              <a:ext cx="384" cy="960"/>
            </a:xfrm>
            <a:custGeom>
              <a:avLst/>
              <a:gdLst/>
              <a:ahLst/>
              <a:cxnLst>
                <a:cxn ang="0">
                  <a:pos x="0" y="624"/>
                </a:cxn>
                <a:cxn ang="0">
                  <a:pos x="384" y="0"/>
                </a:cxn>
                <a:cxn ang="0">
                  <a:pos x="384" y="384"/>
                </a:cxn>
                <a:cxn ang="0">
                  <a:pos x="0" y="960"/>
                </a:cxn>
                <a:cxn ang="0">
                  <a:pos x="0" y="624"/>
                </a:cxn>
              </a:cxnLst>
              <a:rect l="0" t="0" r="r" b="b"/>
              <a:pathLst>
                <a:path w="384" h="960">
                  <a:moveTo>
                    <a:pt x="0" y="624"/>
                  </a:moveTo>
                  <a:lnTo>
                    <a:pt x="384" y="0"/>
                  </a:lnTo>
                  <a:lnTo>
                    <a:pt x="384" y="384"/>
                  </a:lnTo>
                  <a:lnTo>
                    <a:pt x="0" y="960"/>
                  </a:lnTo>
                  <a:lnTo>
                    <a:pt x="0" y="624"/>
                  </a:lnTo>
                  <a:close/>
                </a:path>
              </a:pathLst>
            </a:custGeom>
            <a:solidFill>
              <a:schemeClr val="accent1">
                <a:alpha val="50000"/>
              </a:schemeClr>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3153" name="Freeform 161"/>
            <p:cNvSpPr/>
            <p:nvPr/>
          </p:nvSpPr>
          <p:spPr bwMode="auto">
            <a:xfrm>
              <a:off x="4408" y="0"/>
              <a:ext cx="384" cy="960"/>
            </a:xfrm>
            <a:custGeom>
              <a:avLst/>
              <a:gdLst/>
              <a:ahLst/>
              <a:cxnLst>
                <a:cxn ang="0">
                  <a:pos x="0" y="624"/>
                </a:cxn>
                <a:cxn ang="0">
                  <a:pos x="384" y="0"/>
                </a:cxn>
                <a:cxn ang="0">
                  <a:pos x="384" y="384"/>
                </a:cxn>
                <a:cxn ang="0">
                  <a:pos x="0" y="960"/>
                </a:cxn>
                <a:cxn ang="0">
                  <a:pos x="0" y="624"/>
                </a:cxn>
              </a:cxnLst>
              <a:rect l="0" t="0" r="r" b="b"/>
              <a:pathLst>
                <a:path w="384" h="960">
                  <a:moveTo>
                    <a:pt x="0" y="624"/>
                  </a:moveTo>
                  <a:lnTo>
                    <a:pt x="384" y="0"/>
                  </a:lnTo>
                  <a:lnTo>
                    <a:pt x="384" y="384"/>
                  </a:lnTo>
                  <a:lnTo>
                    <a:pt x="0" y="960"/>
                  </a:lnTo>
                  <a:lnTo>
                    <a:pt x="0" y="624"/>
                  </a:lnTo>
                  <a:close/>
                </a:path>
              </a:pathLst>
            </a:custGeom>
            <a:solidFill>
              <a:schemeClr val="accent1">
                <a:alpha val="50000"/>
              </a:schemeClr>
            </a:solidFill>
            <a:ln w="9525">
              <a:solidFill>
                <a:schemeClr val="tx1"/>
              </a:solidFill>
              <a:round/>
            </a:ln>
            <a:effec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ChangeArrowheads="1"/>
          </p:cNvSpPr>
          <p:nvPr/>
        </p:nvSpPr>
        <p:spPr bwMode="auto">
          <a:xfrm>
            <a:off x="3881422" y="357166"/>
            <a:ext cx="6429420" cy="857232"/>
          </a:xfrm>
          <a:prstGeom prst="rect">
            <a:avLst/>
          </a:prstGeom>
          <a:noFill/>
          <a:ln w="9525">
            <a:noFill/>
            <a:miter lim="800000"/>
          </a:ln>
        </p:spPr>
        <p:txBody>
          <a:bodyPr/>
          <a:lstStyle/>
          <a:p>
            <a:pPr algn="l"/>
            <a:endParaRPr lang="zh-CN" altLang="en-US" sz="3200" dirty="0">
              <a:latin typeface="Arial" panose="020B0604020202020204" pitchFamily="34" charset="0"/>
              <a:ea typeface="微软雅黑" panose="020B0503020204020204" charset="-122"/>
              <a:sym typeface="Arial" panose="020B0604020202020204" pitchFamily="34" charset="0"/>
            </a:endParaRPr>
          </a:p>
        </p:txBody>
      </p:sp>
      <p:sp>
        <p:nvSpPr>
          <p:cNvPr id="46" name="灯片编号占位符 45"/>
          <p:cNvSpPr>
            <a:spLocks noGrp="1"/>
          </p:cNvSpPr>
          <p:nvPr>
            <p:ph type="sldNum" sz="quarter" idx="12"/>
          </p:nvPr>
        </p:nvSpPr>
        <p:spPr>
          <a:xfrm>
            <a:off x="8534400" y="6500834"/>
            <a:ext cx="2133600" cy="357166"/>
          </a:xfrm>
          <a:prstGeom prst="rect">
            <a:avLst/>
          </a:prstGeom>
        </p:spPr>
        <p:txBody>
          <a:bodyPr/>
          <a:lstStyle/>
          <a:p>
            <a:pPr>
              <a:defRPr/>
            </a:pPr>
            <a:fld id="{493E318E-6AF5-4292-9792-A6CE00F2C31E}" type="slidenum">
              <a:rPr lang="zh-CN" altLang="en-US" smtClean="0">
                <a:latin typeface="Arial" panose="020B0604020202020204" pitchFamily="34" charset="0"/>
                <a:ea typeface="微软雅黑" panose="020B0503020204020204" charset="-122"/>
                <a:sym typeface="Arial" panose="020B0604020202020204" pitchFamily="34" charset="0"/>
              </a:rPr>
            </a:fld>
            <a:endParaRPr lang="en-US" altLang="zh-CN" dirty="0" smtClean="0">
              <a:latin typeface="Arial" panose="020B0604020202020204" pitchFamily="34" charset="0"/>
              <a:ea typeface="微软雅黑" panose="020B0503020204020204" charset="-122"/>
              <a:sym typeface="Arial" panose="020B0604020202020204" pitchFamily="34" charset="0"/>
            </a:endParaRPr>
          </a:p>
        </p:txBody>
      </p:sp>
      <p:pic>
        <p:nvPicPr>
          <p:cNvPr id="774146" name="Picture 2"/>
          <p:cNvPicPr>
            <a:picLocks noChangeAspect="1" noChangeArrowheads="1"/>
          </p:cNvPicPr>
          <p:nvPr/>
        </p:nvPicPr>
        <p:blipFill>
          <a:blip r:embed="rId1" cstate="print"/>
          <a:srcRect/>
          <a:stretch>
            <a:fillRect/>
          </a:stretch>
        </p:blipFill>
        <p:spPr bwMode="auto">
          <a:xfrm>
            <a:off x="1932595" y="717277"/>
            <a:ext cx="8257247" cy="52341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6647</Words>
  <Application>WPS 演示</Application>
  <PresentationFormat>宽屏</PresentationFormat>
  <Paragraphs>1289</Paragraphs>
  <Slides>45</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60" baseType="lpstr">
      <vt:lpstr>Arial</vt:lpstr>
      <vt:lpstr>宋体</vt:lpstr>
      <vt:lpstr>Wingdings</vt:lpstr>
      <vt:lpstr>微软雅黑</vt:lpstr>
      <vt:lpstr>Calibri</vt:lpstr>
      <vt:lpstr>Times New Roman</vt:lpstr>
      <vt:lpstr>Arial Unicode MS</vt:lpstr>
      <vt:lpstr>Arial Unicode MS</vt:lpstr>
      <vt:lpstr>Calibri Light</vt:lpstr>
      <vt:lpstr>MS PGothic</vt:lpstr>
      <vt:lpstr>楷体</vt:lpstr>
      <vt:lpstr>汉仪旗黑-85S</vt:lpstr>
      <vt:lpstr>黑体</vt:lpstr>
      <vt:lpstr>1_Office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本质安全设计</vt:lpstr>
      <vt:lpstr>安全防护对策</vt:lpstr>
      <vt:lpstr>PowerPoint 演示文稿</vt:lpstr>
      <vt:lpstr>ＭＧ改进项目流程 </vt:lpstr>
      <vt:lpstr>风险评估的程序（ISO14121）</vt:lpstr>
      <vt:lpstr>风险评定和安全等级</vt:lpstr>
      <vt:lpstr>PowerPoint 演示文稿</vt:lpstr>
      <vt:lpstr>PowerPoint 演示文稿</vt:lpstr>
      <vt:lpstr>PowerPoint 演示文稿</vt:lpstr>
      <vt:lpstr>PowerPoint 演示文稿</vt:lpstr>
      <vt:lpstr>降低风险的优先顺序（ISO12100）</vt:lpstr>
      <vt:lpstr>ＭＧ改进项目流程 </vt:lpstr>
      <vt:lpstr>安全门互锁开关</vt:lpstr>
      <vt:lpstr>PowerPoint 演示文稿</vt:lpstr>
      <vt:lpstr>PowerPoint 演示文稿</vt:lpstr>
      <vt:lpstr>紧急停止按钮的要求</vt:lpstr>
      <vt:lpstr>安全光幕的标准</vt:lpstr>
      <vt:lpstr>安全光幕术语</vt:lpstr>
      <vt:lpstr>安全光幕术语</vt:lpstr>
      <vt:lpstr>安全光幕高度的选择</vt:lpstr>
      <vt:lpstr>安全光幕的不同分辨率</vt:lpstr>
      <vt:lpstr>PowerPoint 演示文稿</vt:lpstr>
      <vt:lpstr>PowerPoint 演示文稿</vt:lpstr>
      <vt:lpstr>安全光幕的不同分辨率</vt:lpstr>
      <vt:lpstr>PowerPoint 演示文稿</vt:lpstr>
      <vt:lpstr>PowerPoint 演示文稿</vt:lpstr>
      <vt:lpstr>PowerPoint 演示文稿</vt:lpstr>
      <vt:lpstr>PowerPoint 演示文稿</vt:lpstr>
      <vt:lpstr>PowerPoint 演示文稿</vt:lpstr>
      <vt:lpstr>故障-安全的原则</vt:lpstr>
      <vt:lpstr>安全光幕的技术特征</vt:lpstr>
      <vt:lpstr>4级光幕同2级的区别</vt:lpstr>
      <vt:lpstr>4级光幕同2级的区别</vt:lpstr>
      <vt:lpstr>如何选用和安装安全光幕？</vt:lpstr>
      <vt:lpstr>选用何种安全光幕？</vt:lpstr>
      <vt:lpstr>安全光幕的现场安装</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little fairy</cp:lastModifiedBy>
  <cp:revision>3</cp:revision>
  <dcterms:created xsi:type="dcterms:W3CDTF">2020-10-16T13:30:00Z</dcterms:created>
  <dcterms:modified xsi:type="dcterms:W3CDTF">2024-03-04T11:51:49Z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EF6D39ADA95D4782817109C60793F10D_13</vt:lpwstr>
  </property>
</Properties>
</file>