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2"/>
  </p:notesMasterIdLst>
  <p:sldIdLst>
    <p:sldId id="266" r:id="rId4"/>
    <p:sldId id="267" r:id="rId5"/>
    <p:sldId id="256" r:id="rId6"/>
    <p:sldId id="261" r:id="rId7"/>
    <p:sldId id="257" r:id="rId8"/>
    <p:sldId id="258" r:id="rId9"/>
    <p:sldId id="259" r:id="rId10"/>
    <p:sldId id="260" r:id="rId11"/>
    <p:sldId id="268" r:id="rId13"/>
  </p:sldIdLst>
  <p:sldSz cx="12192000" cy="6858000"/>
  <p:notesSz cx="6858000" cy="9144000"/>
  <p:custDataLst>
    <p:tags r:id="rId1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606"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167.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Rectangle 2"/>
          <p:cNvSpPr/>
          <p:nvPr>
            <p:ph type="sldImg" idx="2"/>
          </p:nvPr>
        </p:nvSpPr>
        <p:spPr>
          <a:xfrm>
            <a:off x="408870" y="754063"/>
            <a:ext cx="5856110" cy="3294062"/>
          </a:xfrm>
          <a:prstGeom prst="rect">
            <a:avLst/>
          </a:prstGeom>
          <a:noFill/>
          <a:ln w="1">
            <a:noFill/>
          </a:ln>
        </p:spPr>
      </p:sp>
      <p:sp>
        <p:nvSpPr>
          <p:cNvPr id="3075" name="Rectangle 3"/>
          <p:cNvSpPr>
            <a:spLocks noChangeArrowheads="1"/>
          </p:cNvSpPr>
          <p:nvPr>
            <p:ph type="body" sz="quarter" idx="3"/>
          </p:nvPr>
        </p:nvSpPr>
        <p:spPr bwMode="auto">
          <a:xfrm>
            <a:off x="538163" y="4387850"/>
            <a:ext cx="5780088" cy="3952875"/>
          </a:xfrm>
          <a:prstGeom prst="rect">
            <a:avLst/>
          </a:prstGeom>
          <a:noFill/>
          <a:ln w="1" cmpd="sng">
            <a:no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ChangeArrowheads="1"/>
          </p:cNvSpPr>
          <p:nvPr>
            <p:ph type="hdr" sz="quarter"/>
          </p:nvPr>
        </p:nvSpPr>
        <p:spPr bwMode="auto">
          <a:xfrm>
            <a:off x="0" y="0"/>
            <a:ext cx="2973388" cy="457200"/>
          </a:xfrm>
          <a:prstGeom prst="rect">
            <a:avLst/>
          </a:prstGeom>
          <a:noFill/>
          <a:ln w="1" cmpd="sng">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7" name="Rectangle 5"/>
          <p:cNvSpPr>
            <a:spLocks noChangeArrowheads="1"/>
          </p:cNvSpPr>
          <p:nvPr>
            <p:ph type="dt" idx="1"/>
          </p:nvPr>
        </p:nvSpPr>
        <p:spPr bwMode="auto">
          <a:xfrm>
            <a:off x="3883025" y="0"/>
            <a:ext cx="2974975" cy="457200"/>
          </a:xfrm>
          <a:prstGeom prst="rect">
            <a:avLst/>
          </a:prstGeom>
          <a:noFill/>
          <a:ln w="1" cmpd="sng">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8" name="Rectangle 6"/>
          <p:cNvSpPr>
            <a:spLocks noChangeArrowheads="1"/>
          </p:cNvSpPr>
          <p:nvPr>
            <p:ph type="ftr" sz="quarter" idx="4"/>
          </p:nvPr>
        </p:nvSpPr>
        <p:spPr bwMode="auto">
          <a:xfrm>
            <a:off x="0" y="8686800"/>
            <a:ext cx="2973388" cy="457200"/>
          </a:xfrm>
          <a:prstGeom prst="rect">
            <a:avLst/>
          </a:prstGeom>
          <a:noFill/>
          <a:ln w="1" cmpd="sng">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ChangeArrowheads="1"/>
          </p:cNvSpPr>
          <p:nvPr>
            <p:ph type="sldNum" sz="quarter" idx="5"/>
          </p:nvPr>
        </p:nvSpPr>
        <p:spPr bwMode="auto">
          <a:xfrm>
            <a:off x="3883025" y="8686800"/>
            <a:ext cx="2974975" cy="457200"/>
          </a:xfrm>
          <a:prstGeom prst="rect">
            <a:avLst/>
          </a:prstGeom>
          <a:noFill/>
          <a:ln w="1" cmpd="sng">
            <a:noFill/>
            <a:miter lim="800000"/>
          </a:ln>
        </p:spPr>
        <p:txBody>
          <a:bodyPr vert="horz" wrap="square" lIns="91440" tIns="45720" rIns="91440" bIns="45720" numCol="1" anchor="t" anchorCtr="0" compatLnSpc="1"/>
          <a:p>
            <a:pPr lvl="0" algn="r" eaLnBrk="1" hangingPunct="1"/>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0242" name="Rectangle 2"/>
          <p:cNvSpPr>
            <a:spLocks noTextEdit="1"/>
          </p:cNvSpPr>
          <p:nvPr>
            <p:ph type="sldImg"/>
          </p:nvPr>
        </p:nvSpPr>
        <p:spPr>
          <a:xfrm>
            <a:off x="408870" y="754063"/>
            <a:ext cx="5856110" cy="3294062"/>
          </a:xfrm>
          <a:ln/>
        </p:spPr>
      </p:sp>
      <p:sp>
        <p:nvSpPr>
          <p:cNvPr id="10243" name="Rectangle 3"/>
          <p:cNvSpPr/>
          <p:nvPr>
            <p:ph type="body" idx="1"/>
          </p:nvPr>
        </p:nvSpPr>
        <p:spPr>
          <a:xfrm>
            <a:off x="538163" y="4387850"/>
            <a:ext cx="5780087" cy="3952875"/>
          </a:xfrm>
          <a:ln/>
        </p:spPr>
        <p:txBody>
          <a:bodyPr wrap="square" lIns="91440" tIns="45720" rIns="91440" bIns="45720" anchor="t" anchorCtr="0"/>
          <a:p>
            <a:pPr lvl="0" eaLnBrk="1" hangingPunct="1"/>
            <a:r>
              <a:rPr lang="zh-CN" altLang="en-US" dirty="0"/>
              <a:t>作者：陈明怀</a:t>
            </a:r>
            <a:endParaRPr lang="zh-CN" altLang="en-US" dirty="0"/>
          </a:p>
          <a:p>
            <a:pPr lvl="0" eaLnBrk="1" hangingPunct="1"/>
            <a:r>
              <a:rPr lang="zh-CN" altLang="zh-CN" dirty="0"/>
              <a:t>2012</a:t>
            </a:r>
            <a:r>
              <a:rPr lang="zh-CN" altLang="en-US" dirty="0"/>
              <a:t>年</a:t>
            </a:r>
            <a:r>
              <a:rPr lang="zh-CN" altLang="zh-CN" dirty="0"/>
              <a:t>4</a:t>
            </a:r>
            <a:r>
              <a:rPr lang="zh-CN" altLang="en-US" dirty="0"/>
              <a:t>月</a:t>
            </a:r>
            <a:r>
              <a:rPr lang="zh-CN" altLang="zh-CN" dirty="0"/>
              <a:t>10</a:t>
            </a:r>
            <a:r>
              <a:rPr lang="zh-CN" altLang="en-US" dirty="0"/>
              <a:t>日制</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3.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3.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ph type="ctrTitle"/>
          </p:nvPr>
        </p:nvSpPr>
        <p:spPr>
          <a:xfrm>
            <a:off x="914400" y="1454150"/>
            <a:ext cx="10363200" cy="1470025"/>
          </a:xfrm>
        </p:spPr>
        <p:txBody>
          <a:bodyPr/>
          <a:lstStyle>
            <a:lvl1pPr algn="ctr">
              <a:defRPr b="1">
                <a:solidFill>
                  <a:schemeClr val="bg1"/>
                </a:solidFill>
                <a:latin typeface="Arial Black" panose="020B0A04020102020204" pitchFamily="34" charset="0"/>
              </a:defRPr>
            </a:lvl1pPr>
          </a:lstStyle>
          <a:p>
            <a:r>
              <a:rPr lang="zh-CN"/>
              <a:t>单击此处编辑母版标题样式</a:t>
            </a:r>
            <a:endParaRPr lang="zh-CN"/>
          </a:p>
        </p:txBody>
      </p:sp>
      <p:sp>
        <p:nvSpPr>
          <p:cNvPr id="2051" name="Rectangle 3"/>
          <p:cNvSpPr>
            <a:spLocks noChangeArrowheads="1"/>
          </p:cNvSpPr>
          <p:nvPr>
            <p:ph type="subTitle" idx="1"/>
          </p:nvPr>
        </p:nvSpPr>
        <p:spPr>
          <a:xfrm>
            <a:off x="1828800" y="3284538"/>
            <a:ext cx="8534400" cy="1752600"/>
          </a:xfrm>
        </p:spPr>
        <p:txBody>
          <a:bodyPr/>
          <a:lstStyle>
            <a:lvl1pPr marL="0" indent="0" algn="ctr">
              <a:buFontTx/>
              <a:buNone/>
              <a:defRPr>
                <a:solidFill>
                  <a:schemeClr val="bg1"/>
                </a:solidFill>
                <a:latin typeface="Arial Rounded MT Bold" panose="020F0704030504030204" pitchFamily="2" charset="0"/>
              </a:defRPr>
            </a:lvl1pPr>
          </a:lstStyle>
          <a:p>
            <a:r>
              <a:rPr lang="zh-CN"/>
              <a:t>单击此处编辑母版副标题样式</a:t>
            </a:r>
            <a:endParaRPr lang="zh-CN"/>
          </a:p>
        </p:txBody>
      </p:sp>
      <p:sp>
        <p:nvSpPr>
          <p:cNvPr id="7" name="Rectangle 4"/>
          <p:cNvSpPr>
            <a:spLocks noChangeArrowheads="1"/>
          </p:cNvSpPr>
          <p:nvPr>
            <p:ph type="dt" sz="half" idx="2"/>
          </p:nvPr>
        </p:nvSpPr>
        <p:spPr bwMode="auto">
          <a:xfrm>
            <a:off x="609600" y="6245225"/>
            <a:ext cx="2844800" cy="47625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ChangeArrowheads="1"/>
          </p:cNvSpPr>
          <p:nvPr>
            <p:ph type="ftr" sz="quarter" idx="3"/>
          </p:nvPr>
        </p:nvSpPr>
        <p:spPr bwMode="auto">
          <a:xfrm>
            <a:off x="4165600" y="6245225"/>
            <a:ext cx="3860800" cy="476250"/>
          </a:xfrm>
          <a:prstGeom prst="rect">
            <a:avLst/>
          </a:prstGeom>
          <a:noFill/>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ChangeArrowheads="1"/>
          </p:cNvSpPr>
          <p:nvPr>
            <p:ph type="sldNum" sz="quarter" idx="4"/>
          </p:nvPr>
        </p:nvSpPr>
        <p:spPr bwMode="auto">
          <a:xfrm>
            <a:off x="8737600" y="6245225"/>
            <a:ext cx="2844800" cy="476250"/>
          </a:xfrm>
          <a:prstGeom prst="rect">
            <a:avLst/>
          </a:prstGeom>
          <a:noFill/>
          <a:ln>
            <a:miter lim="800000"/>
          </a:ln>
        </p:spPr>
        <p:txBody>
          <a:bodyPr vert="horz" wrap="square" lIns="91440" tIns="45720" rIns="91440" bIns="45720" numCol="1" anchor="t" anchorCtr="0" compatLnSpc="1"/>
          <a:p>
            <a:pPr algn="r"/>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18600" y="188913"/>
            <a:ext cx="283421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88913"/>
            <a:ext cx="8305800" cy="59372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8.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3.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5.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p:nvPr>
            <p:ph type="title"/>
          </p:nvPr>
        </p:nvSpPr>
        <p:spPr>
          <a:xfrm>
            <a:off x="2832100" y="188913"/>
            <a:ext cx="9120717" cy="639762"/>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4000">
          <a:solidFill>
            <a:schemeClr val="tx1"/>
          </a:solidFill>
          <a:latin typeface="+mj-lt"/>
          <a:ea typeface="+mj-ea"/>
          <a:cs typeface="+mj-cs"/>
        </a:defRPr>
      </a:lvl1pPr>
      <a:lvl2pPr algn="l" rtl="0" fontAlgn="base">
        <a:spcBef>
          <a:spcPct val="0"/>
        </a:spcBef>
        <a:spcAft>
          <a:spcPct val="0"/>
        </a:spcAft>
        <a:defRPr sz="4000">
          <a:solidFill>
            <a:schemeClr val="tx1"/>
          </a:solidFill>
          <a:latin typeface="Arial Rounded MT Bold" panose="020F0704030504030204" pitchFamily="2" charset="0"/>
          <a:ea typeface="黑体" panose="02010609060101010101" pitchFamily="2" charset="-122"/>
        </a:defRPr>
      </a:lvl2pPr>
      <a:lvl3pPr algn="l" rtl="0" fontAlgn="base">
        <a:spcBef>
          <a:spcPct val="0"/>
        </a:spcBef>
        <a:spcAft>
          <a:spcPct val="0"/>
        </a:spcAft>
        <a:defRPr sz="4000">
          <a:solidFill>
            <a:schemeClr val="tx1"/>
          </a:solidFill>
          <a:latin typeface="Arial Rounded MT Bold" panose="020F0704030504030204" pitchFamily="2" charset="0"/>
          <a:ea typeface="黑体" panose="02010609060101010101" pitchFamily="2" charset="-122"/>
        </a:defRPr>
      </a:lvl3pPr>
      <a:lvl4pPr algn="l" rtl="0" fontAlgn="base">
        <a:spcBef>
          <a:spcPct val="0"/>
        </a:spcBef>
        <a:spcAft>
          <a:spcPct val="0"/>
        </a:spcAft>
        <a:defRPr sz="4000">
          <a:solidFill>
            <a:schemeClr val="tx1"/>
          </a:solidFill>
          <a:latin typeface="Arial Rounded MT Bold" panose="020F0704030504030204" pitchFamily="2" charset="0"/>
          <a:ea typeface="黑体" panose="02010609060101010101" pitchFamily="2" charset="-122"/>
        </a:defRPr>
      </a:lvl4pPr>
      <a:lvl5pPr algn="l" rtl="0" fontAlgn="base">
        <a:spcBef>
          <a:spcPct val="0"/>
        </a:spcBef>
        <a:spcAft>
          <a:spcPct val="0"/>
        </a:spcAft>
        <a:defRPr sz="4000">
          <a:solidFill>
            <a:schemeClr val="tx1"/>
          </a:solidFill>
          <a:latin typeface="Arial Rounded MT Bold" panose="020F0704030504030204" pitchFamily="2" charset="0"/>
          <a:ea typeface="黑体" panose="02010609060101010101" pitchFamily="2" charset="-122"/>
        </a:defRPr>
      </a:lvl5pPr>
      <a:lvl6pPr marL="457200" algn="l" rtl="0" fontAlgn="base">
        <a:spcBef>
          <a:spcPct val="0"/>
        </a:spcBef>
        <a:spcAft>
          <a:spcPct val="0"/>
        </a:spcAft>
        <a:defRPr sz="4000">
          <a:solidFill>
            <a:schemeClr val="tx1"/>
          </a:solidFill>
          <a:latin typeface="Arial Rounded MT Bold" panose="020F0704030504030204" pitchFamily="2" charset="0"/>
          <a:ea typeface="黑体" panose="02010609060101010101" pitchFamily="2" charset="-122"/>
        </a:defRPr>
      </a:lvl6pPr>
      <a:lvl7pPr marL="914400" algn="l" rtl="0" fontAlgn="base">
        <a:spcBef>
          <a:spcPct val="0"/>
        </a:spcBef>
        <a:spcAft>
          <a:spcPct val="0"/>
        </a:spcAft>
        <a:defRPr sz="4000">
          <a:solidFill>
            <a:schemeClr val="tx1"/>
          </a:solidFill>
          <a:latin typeface="Arial Rounded MT Bold" panose="020F0704030504030204" pitchFamily="2" charset="0"/>
          <a:ea typeface="黑体" panose="02010609060101010101" pitchFamily="2" charset="-122"/>
        </a:defRPr>
      </a:lvl7pPr>
      <a:lvl8pPr marL="1371600" algn="l" rtl="0" fontAlgn="base">
        <a:spcBef>
          <a:spcPct val="0"/>
        </a:spcBef>
        <a:spcAft>
          <a:spcPct val="0"/>
        </a:spcAft>
        <a:defRPr sz="4000">
          <a:solidFill>
            <a:schemeClr val="tx1"/>
          </a:solidFill>
          <a:latin typeface="Arial Rounded MT Bold" panose="020F0704030504030204" pitchFamily="2" charset="0"/>
          <a:ea typeface="黑体" panose="02010609060101010101" pitchFamily="2" charset="-122"/>
        </a:defRPr>
      </a:lvl8pPr>
      <a:lvl9pPr marL="1828800" algn="l" rtl="0" fontAlgn="base">
        <a:spcBef>
          <a:spcPct val="0"/>
        </a:spcBef>
        <a:spcAft>
          <a:spcPct val="0"/>
        </a:spcAft>
        <a:defRPr sz="4000">
          <a:solidFill>
            <a:schemeClr val="tx1"/>
          </a:solidFill>
          <a:latin typeface="Arial Rounded MT Bold" panose="020F0704030504030204" pitchFamily="2" charset="0"/>
          <a:ea typeface="黑体" panose="0201060906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61.xml"/><Relationship Id="rId5" Type="http://schemas.openxmlformats.org/officeDocument/2006/relationships/image" Target="../media/image3.png"/><Relationship Id="rId4" Type="http://schemas.openxmlformats.org/officeDocument/2006/relationships/tags" Target="../tags/tag160.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6.xml"/><Relationship Id="rId7" Type="http://schemas.openxmlformats.org/officeDocument/2006/relationships/hyperlink" Target="http://www.bofety.com/" TargetMode="External"/><Relationship Id="rId6" Type="http://schemas.openxmlformats.org/officeDocument/2006/relationships/tags" Target="../tags/tag165.xml"/><Relationship Id="rId5" Type="http://schemas.openxmlformats.org/officeDocument/2006/relationships/image" Target="../media/image10.jpeg"/><Relationship Id="rId4" Type="http://schemas.openxmlformats.org/officeDocument/2006/relationships/tags" Target="../tags/tag164.xml"/><Relationship Id="rId3" Type="http://schemas.openxmlformats.org/officeDocument/2006/relationships/image" Target="../media/image9.jpeg"/><Relationship Id="rId2" Type="http://schemas.openxmlformats.org/officeDocument/2006/relationships/tags" Target="../tags/tag163.xml"/><Relationship Id="rId1" Type="http://schemas.openxmlformats.org/officeDocument/2006/relationships/tags" Target="../tags/tag1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04965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校车安全</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p:nvPr>
            <p:ph type="title"/>
          </p:nvPr>
        </p:nvSpPr>
        <p:spPr>
          <a:ln/>
        </p:spPr>
        <p:txBody>
          <a:bodyPr vert="horz" wrap="square" lIns="91440" tIns="45720" rIns="91440" bIns="45720" anchor="ctr" anchorCtr="0"/>
          <a:p>
            <a:pPr eaLnBrk="1" hangingPunct="1"/>
            <a:r>
              <a:rPr lang="zh-CN" altLang="en-US" sz="3600" dirty="0"/>
              <a:t>二、校车安全</a:t>
            </a:r>
            <a:endParaRPr lang="zh-CN" altLang="en-US" sz="3600" dirty="0"/>
          </a:p>
        </p:txBody>
      </p:sp>
      <p:sp>
        <p:nvSpPr>
          <p:cNvPr id="3075" name="Rectangle 3"/>
          <p:cNvSpPr/>
          <p:nvPr>
            <p:ph idx="1"/>
          </p:nvPr>
        </p:nvSpPr>
        <p:spPr>
          <a:ln/>
        </p:spPr>
        <p:txBody>
          <a:bodyPr vert="horz" wrap="square" lIns="91440" tIns="45720" rIns="91440" bIns="45720" anchor="t" anchorCtr="0"/>
          <a:p>
            <a:pPr eaLnBrk="1" hangingPunct="1">
              <a:lnSpc>
                <a:spcPct val="80000"/>
              </a:lnSpc>
            </a:pPr>
            <a:r>
              <a:rPr lang="zh-CN" altLang="en-US" sz="2000" dirty="0"/>
              <a:t>时政材料</a:t>
            </a:r>
            <a:endParaRPr lang="zh-CN" altLang="en-US" sz="2000" dirty="0"/>
          </a:p>
          <a:p>
            <a:pPr eaLnBrk="1" hangingPunct="1">
              <a:lnSpc>
                <a:spcPct val="80000"/>
              </a:lnSpc>
            </a:pPr>
            <a:r>
              <a:rPr lang="zh-CN" altLang="en-US" sz="2000" dirty="0"/>
              <a:t>材料一：</a:t>
            </a:r>
            <a:r>
              <a:rPr lang="zh-CN" altLang="zh-CN" sz="2000" dirty="0"/>
              <a:t>2011</a:t>
            </a:r>
            <a:r>
              <a:rPr lang="zh-CN" altLang="en-US" sz="2000" dirty="0"/>
              <a:t>年</a:t>
            </a:r>
            <a:r>
              <a:rPr lang="zh-CN" altLang="zh-CN" sz="2000" dirty="0"/>
              <a:t>11</a:t>
            </a:r>
            <a:r>
              <a:rPr lang="zh-CN" altLang="en-US" sz="2000" dirty="0"/>
              <a:t>月</a:t>
            </a:r>
            <a:r>
              <a:rPr lang="zh-CN" altLang="zh-CN" sz="2000" dirty="0"/>
              <a:t>16</a:t>
            </a:r>
            <a:r>
              <a:rPr lang="zh-CN" altLang="en-US" sz="2000" dirty="0"/>
              <a:t>日上午，甘肃庆阳市正宁县榆林子镇发生一起特大交通事故，一辆货运卡车与当一家幼儿园校车迎面相撞，造成</a:t>
            </a:r>
            <a:r>
              <a:rPr lang="zh-CN" altLang="zh-CN" sz="2000" dirty="0"/>
              <a:t>21 </a:t>
            </a:r>
            <a:r>
              <a:rPr lang="zh-CN" altLang="en-US" sz="2000" dirty="0"/>
              <a:t>人死亡、</a:t>
            </a:r>
            <a:r>
              <a:rPr lang="zh-CN" altLang="zh-CN" sz="2000" dirty="0"/>
              <a:t>43</a:t>
            </a:r>
            <a:r>
              <a:rPr lang="zh-CN" altLang="en-US" sz="2000" dirty="0"/>
              <a:t>人受伤。据调查分析，事故主要是由于运送幼儿的小客车严重超员，在大雾天气下逆向超速行驶造成的。事故发生后，国务院领导同志高度重视并作出 重要批示，要求相关部门全力以赴做伤员救治和善后处理工作，认真查明事故原因，依法依规严肃处理相关责任人员，切实加强校车安全管理工作。</a:t>
            </a:r>
            <a:endParaRPr lang="zh-CN" altLang="en-US" sz="2000" dirty="0"/>
          </a:p>
          <a:p>
            <a:pPr eaLnBrk="1" hangingPunct="1">
              <a:lnSpc>
                <a:spcPct val="80000"/>
              </a:lnSpc>
            </a:pPr>
            <a:r>
              <a:rPr lang="zh-CN" altLang="zh-CN" sz="2000" dirty="0"/>
              <a:t>2011</a:t>
            </a:r>
            <a:r>
              <a:rPr lang="zh-CN" altLang="en-US" sz="2000" dirty="0"/>
              <a:t>年</a:t>
            </a:r>
            <a:r>
              <a:rPr lang="zh-CN" altLang="zh-CN" sz="2000" dirty="0"/>
              <a:t>12</a:t>
            </a:r>
            <a:r>
              <a:rPr lang="zh-CN" altLang="en-US" sz="2000" dirty="0"/>
              <a:t>月</a:t>
            </a:r>
            <a:r>
              <a:rPr lang="zh-CN" altLang="zh-CN" sz="2000" dirty="0"/>
              <a:t>13</a:t>
            </a:r>
            <a:r>
              <a:rPr lang="zh-CN" altLang="en-US" sz="2000" dirty="0"/>
              <a:t>日，江苏丰县校车坠河事故已致</a:t>
            </a:r>
            <a:r>
              <a:rPr lang="zh-CN" altLang="zh-CN" sz="2000" dirty="0"/>
              <a:t>15</a:t>
            </a:r>
            <a:r>
              <a:rPr lang="zh-CN" altLang="en-US" sz="2000" dirty="0"/>
              <a:t>人死亡。</a:t>
            </a:r>
            <a:endParaRPr lang="zh-CN" altLang="en-US" sz="2000" dirty="0"/>
          </a:p>
          <a:p>
            <a:pPr eaLnBrk="1" hangingPunct="1">
              <a:lnSpc>
                <a:spcPct val="80000"/>
              </a:lnSpc>
            </a:pPr>
            <a:r>
              <a:rPr lang="zh-CN" altLang="en-US" sz="2000" dirty="0"/>
              <a:t>材料二：</a:t>
            </a:r>
            <a:r>
              <a:rPr lang="zh-CN" altLang="zh-CN" sz="2000" dirty="0"/>
              <a:t>2011</a:t>
            </a:r>
            <a:r>
              <a:rPr lang="zh-CN" altLang="en-US" sz="2000" dirty="0"/>
              <a:t>年</a:t>
            </a:r>
            <a:r>
              <a:rPr lang="zh-CN" altLang="zh-CN" sz="2000" dirty="0"/>
              <a:t>11</a:t>
            </a:r>
            <a:r>
              <a:rPr lang="zh-CN" altLang="en-US" sz="2000" dirty="0"/>
              <a:t>月</a:t>
            </a:r>
            <a:r>
              <a:rPr lang="zh-CN" altLang="zh-CN" sz="2000" dirty="0"/>
              <a:t>27</a:t>
            </a:r>
            <a:r>
              <a:rPr lang="zh-CN" altLang="en-US" sz="2000" dirty="0"/>
              <a:t>日，温家宝总理在第五次全国妇女儿童工人作会议上强调：“要通过中央、地方和社会各界共同努力，使校车成学生安全的流动校舍，为孩子们建立起安全无忧的绿色通道。”</a:t>
            </a:r>
            <a:endParaRPr lang="zh-CN" altLang="en-US" sz="2000" dirty="0"/>
          </a:p>
          <a:p>
            <a:pPr eaLnBrk="1" hangingPunct="1">
              <a:lnSpc>
                <a:spcPct val="80000"/>
              </a:lnSpc>
            </a:pPr>
            <a:r>
              <a:rPr lang="zh-CN" altLang="en-US" sz="2000" dirty="0"/>
              <a:t>材料三：</a:t>
            </a:r>
            <a:r>
              <a:rPr lang="zh-CN" altLang="zh-CN" sz="2000" dirty="0"/>
              <a:t>2011</a:t>
            </a:r>
            <a:r>
              <a:rPr lang="zh-CN" altLang="en-US" sz="2000" dirty="0"/>
              <a:t>年</a:t>
            </a:r>
            <a:r>
              <a:rPr lang="zh-CN" altLang="zh-CN" sz="2000" dirty="0"/>
              <a:t>12</a:t>
            </a:r>
            <a:r>
              <a:rPr lang="zh-CN" altLang="en-US" sz="2000" dirty="0"/>
              <a:t>月</a:t>
            </a:r>
            <a:r>
              <a:rPr lang="zh-CN" altLang="zh-CN" sz="2000" dirty="0"/>
              <a:t>11</a:t>
            </a:r>
            <a:r>
              <a:rPr lang="zh-CN" altLang="en-US" sz="2000" dirty="0"/>
              <a:t>日，国务院法制办公布</a:t>
            </a:r>
            <a:r>
              <a:rPr lang="zh-CN" altLang="zh-CN" sz="2000" dirty="0"/>
              <a:t>《</a:t>
            </a:r>
            <a:r>
              <a:rPr lang="zh-CN" altLang="en-US" sz="2000" dirty="0"/>
              <a:t>校车安全条例（征求意见稿）</a:t>
            </a:r>
            <a:r>
              <a:rPr lang="zh-CN" altLang="zh-CN" sz="2000" dirty="0"/>
              <a:t>》</a:t>
            </a:r>
            <a:r>
              <a:rPr lang="zh-CN" altLang="en-US" sz="2000" dirty="0"/>
              <a:t>，面向社会各界征求意见。</a:t>
            </a:r>
            <a:endParaRPr lang="zh-CN"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p:nvPr>
        </p:nvSpPr>
        <p:spPr>
          <a:ln/>
        </p:spPr>
        <p:txBody>
          <a:bodyPr vert="horz" wrap="square" lIns="91440" tIns="45720" rIns="91440" bIns="45720" anchor="ctr" anchorCtr="0"/>
          <a:p>
            <a:pPr eaLnBrk="1" hangingPunct="1"/>
            <a:r>
              <a:rPr lang="en-US" altLang="zh-CN" dirty="0"/>
              <a:t>【</a:t>
            </a:r>
            <a:r>
              <a:rPr lang="zh-CN" altLang="en-US" dirty="0"/>
              <a:t>知识链接</a:t>
            </a:r>
            <a:r>
              <a:rPr lang="en-US" altLang="zh-CN" dirty="0"/>
              <a:t>】</a:t>
            </a:r>
            <a:endParaRPr lang="zh-CN" altLang="en-US" dirty="0"/>
          </a:p>
        </p:txBody>
      </p:sp>
      <p:sp>
        <p:nvSpPr>
          <p:cNvPr id="4099" name="内容占位符 2"/>
          <p:cNvSpPr>
            <a:spLocks noGrp="1"/>
          </p:cNvSpPr>
          <p:nvPr>
            <p:ph idx="1"/>
          </p:nvPr>
        </p:nvSpPr>
        <p:spPr>
          <a:ln/>
        </p:spPr>
        <p:txBody>
          <a:bodyPr vert="horz" wrap="square" lIns="91440" tIns="45720" rIns="91440" bIns="45720" anchor="t" anchorCtr="0"/>
          <a:p>
            <a:pPr eaLnBrk="1" hangingPunct="1"/>
            <a:r>
              <a:rPr lang="en-US" altLang="zh-CN" sz="1800" dirty="0"/>
              <a:t>1</a:t>
            </a:r>
            <a:r>
              <a:rPr lang="zh-CN" altLang="en-US" sz="1800" dirty="0"/>
              <a:t>、人最宝贵的是生命，是享受其他权利的前提和基础。</a:t>
            </a:r>
            <a:endParaRPr lang="zh-CN" altLang="en-US" sz="1800" dirty="0"/>
          </a:p>
          <a:p>
            <a:pPr eaLnBrk="1" hangingPunct="1"/>
            <a:r>
              <a:rPr lang="en-US" altLang="zh-CN" sz="1800" dirty="0"/>
              <a:t>2</a:t>
            </a:r>
            <a:r>
              <a:rPr lang="zh-CN" altLang="en-US" sz="1800" dirty="0"/>
              <a:t>、中国共产党是我们的领路人，他始终坚持三个代表重要思想，代表中国最广大人民的根本利益。</a:t>
            </a:r>
            <a:endParaRPr lang="zh-CN" altLang="en-US" sz="1800" dirty="0"/>
          </a:p>
          <a:p>
            <a:pPr eaLnBrk="1" hangingPunct="1"/>
            <a:r>
              <a:rPr lang="en-US" altLang="zh-CN" sz="1800" dirty="0"/>
              <a:t>3</a:t>
            </a:r>
            <a:r>
              <a:rPr lang="zh-CN" altLang="en-US" sz="1800" dirty="0"/>
              <a:t>、青少年是祖国的未来民族的希望，青少年由于身心发育不成熟容易受到不法侵害，因此青少年应该受到特殊保护。</a:t>
            </a:r>
            <a:endParaRPr lang="zh-CN" altLang="en-US" sz="1800" dirty="0"/>
          </a:p>
          <a:p>
            <a:pPr eaLnBrk="1" hangingPunct="1"/>
            <a:r>
              <a:rPr lang="en-US" altLang="zh-CN" sz="1800" dirty="0"/>
              <a:t>4</a:t>
            </a:r>
            <a:r>
              <a:rPr lang="zh-CN" altLang="en-US" sz="1800" dirty="0"/>
              <a:t>、法律体现的是全体中国人民的利益。法律具有规范公民行为和保护公民合法权利的作用。</a:t>
            </a:r>
            <a:endParaRPr lang="zh-CN" altLang="en-US" sz="1800" dirty="0"/>
          </a:p>
          <a:p>
            <a:pPr eaLnBrk="1" hangingPunct="1"/>
            <a:r>
              <a:rPr lang="en-US" altLang="zh-CN" sz="1800" dirty="0"/>
              <a:t>5</a:t>
            </a:r>
            <a:r>
              <a:rPr lang="zh-CN" altLang="en-US" sz="1800" dirty="0"/>
              <a:t>、我国是一个负责的国家。</a:t>
            </a:r>
            <a:endParaRPr lang="zh-CN" altLang="en-US" sz="1800" dirty="0"/>
          </a:p>
          <a:p>
            <a:pPr eaLnBrk="1" hangingPunct="1"/>
            <a:r>
              <a:rPr lang="en-US" altLang="zh-CN" sz="1800" dirty="0"/>
              <a:t>6</a:t>
            </a:r>
            <a:r>
              <a:rPr lang="zh-CN" altLang="en-US" sz="1800" dirty="0"/>
              <a:t>、青少年的身心特点和重要地位</a:t>
            </a:r>
            <a:endParaRPr lang="zh-CN" altLang="en-US" sz="1800" dirty="0"/>
          </a:p>
          <a:p>
            <a:pPr eaLnBrk="1" hangingPunct="1"/>
            <a:r>
              <a:rPr lang="en-US" altLang="zh-CN" sz="1800" dirty="0"/>
              <a:t>7</a:t>
            </a:r>
            <a:r>
              <a:rPr lang="zh-CN" altLang="en-US" sz="1800" dirty="0"/>
              <a:t>、生命健康权是公民最根本的人身权，未成年人的生命健康权受到法律特殊保护</a:t>
            </a:r>
            <a:endParaRPr lang="zh-CN" altLang="en-US" sz="1800" dirty="0"/>
          </a:p>
          <a:p>
            <a:pPr eaLnBrk="1" hangingPunct="1"/>
            <a:endParaRPr lang="zh-CN" alt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p:nvPr>
            <p:ph type="title"/>
          </p:nvPr>
        </p:nvSpPr>
        <p:spPr>
          <a:ln/>
        </p:spPr>
        <p:txBody>
          <a:bodyPr vert="horz" wrap="square" lIns="91440" tIns="45720" rIns="91440" bIns="45720" anchor="ctr" anchorCtr="0"/>
          <a:p>
            <a:pPr eaLnBrk="1" hangingPunct="1"/>
            <a:r>
              <a:rPr lang="zh-CN" altLang="en-US" sz="3600" dirty="0"/>
              <a:t>直击中考</a:t>
            </a:r>
            <a:endParaRPr lang="zh-CN" altLang="en-US" sz="3600" dirty="0"/>
          </a:p>
        </p:txBody>
      </p:sp>
      <p:sp>
        <p:nvSpPr>
          <p:cNvPr id="5123" name="Rectangle 3"/>
          <p:cNvSpPr/>
          <p:nvPr>
            <p:ph idx="1"/>
          </p:nvPr>
        </p:nvSpPr>
        <p:spPr>
          <a:ln/>
        </p:spPr>
        <p:txBody>
          <a:bodyPr vert="horz" wrap="square" lIns="91440" tIns="45720" rIns="91440" bIns="45720" anchor="t" anchorCtr="0"/>
          <a:p>
            <a:pPr eaLnBrk="1" hangingPunct="1">
              <a:lnSpc>
                <a:spcPct val="80000"/>
              </a:lnSpc>
            </a:pPr>
            <a:r>
              <a:rPr lang="zh-CN" altLang="zh-CN" sz="1800" dirty="0"/>
              <a:t>1.</a:t>
            </a:r>
            <a:r>
              <a:rPr lang="zh-CN" altLang="en-US" sz="1800" dirty="0"/>
              <a:t>这起严重交通事故暴露了什么问题？</a:t>
            </a:r>
            <a:endParaRPr lang="zh-CN" altLang="en-US" sz="1800" dirty="0"/>
          </a:p>
          <a:p>
            <a:pPr eaLnBrk="1" hangingPunct="1">
              <a:lnSpc>
                <a:spcPct val="80000"/>
              </a:lnSpc>
            </a:pPr>
            <a:r>
              <a:rPr lang="zh-CN" altLang="en-US" sz="1800" dirty="0"/>
              <a:t>答：（</a:t>
            </a:r>
            <a:r>
              <a:rPr lang="zh-CN" altLang="zh-CN" sz="1800" dirty="0"/>
              <a:t>1</a:t>
            </a:r>
            <a:r>
              <a:rPr lang="zh-CN" altLang="en-US" sz="1800" dirty="0"/>
              <a:t>）现实生活中，侵犯未成年人合法权益和危害未成年人生命健康的现象还时发生；（</a:t>
            </a:r>
            <a:r>
              <a:rPr lang="zh-CN" altLang="zh-CN" sz="1800" dirty="0"/>
              <a:t>2</a:t>
            </a:r>
            <a:r>
              <a:rPr lang="zh-CN" altLang="en-US" sz="1800" dirty="0"/>
              <a:t>）身心尚未成熟、社会经验不足的未成年人在面对意外伤害时，往往因处于被动地位而受到侵害；（</a:t>
            </a:r>
            <a:r>
              <a:rPr lang="zh-CN" altLang="zh-CN" sz="1800" dirty="0"/>
              <a:t>3</a:t>
            </a:r>
            <a:r>
              <a:rPr lang="zh-CN" altLang="en-US" sz="1800" dirty="0"/>
              <a:t>）校车的相关法律法规不健全，执法、监管不力等。</a:t>
            </a:r>
            <a:endParaRPr lang="zh-CN" altLang="en-US" sz="1800" dirty="0"/>
          </a:p>
          <a:p>
            <a:pPr eaLnBrk="1" hangingPunct="1">
              <a:lnSpc>
                <a:spcPct val="80000"/>
              </a:lnSpc>
            </a:pPr>
            <a:r>
              <a:rPr lang="zh-CN" altLang="zh-CN" sz="1800" dirty="0"/>
              <a:t>2.</a:t>
            </a:r>
            <a:r>
              <a:rPr lang="zh-CN" altLang="en-US" sz="1800" dirty="0"/>
              <a:t>这起严重交通事故给我们带来了什么警示？</a:t>
            </a:r>
            <a:endParaRPr lang="zh-CN" altLang="en-US" sz="1800" dirty="0"/>
          </a:p>
          <a:p>
            <a:pPr eaLnBrk="1" hangingPunct="1">
              <a:lnSpc>
                <a:spcPct val="80000"/>
              </a:lnSpc>
            </a:pPr>
            <a:r>
              <a:rPr lang="zh-CN" altLang="en-US" sz="1800" dirty="0"/>
              <a:t>答：（</a:t>
            </a:r>
            <a:r>
              <a:rPr lang="zh-CN" altLang="zh-CN" sz="1800" dirty="0"/>
              <a:t>1</a:t>
            </a:r>
            <a:r>
              <a:rPr lang="zh-CN" altLang="en-US" sz="1800" dirty="0"/>
              <a:t>）安全问题必须警钟长鸣，常抓不懈。（</a:t>
            </a:r>
            <a:r>
              <a:rPr lang="zh-CN" altLang="zh-CN" sz="1800" dirty="0"/>
              <a:t>2</a:t>
            </a:r>
            <a:r>
              <a:rPr lang="zh-CN" altLang="en-US" sz="1800" dirty="0"/>
              <a:t>）社会、学校、家庭要各尽其职，切实保障青少年的生命安全和身心健康，确保不发生恶性事故。（</a:t>
            </a:r>
            <a:r>
              <a:rPr lang="zh-CN" altLang="zh-CN" sz="1800" dirty="0"/>
              <a:t>3</a:t>
            </a:r>
            <a:r>
              <a:rPr lang="zh-CN" altLang="en-US" sz="1800" dirty="0"/>
              <a:t>）未成年人自身要加强自我保护，掌握安全自救常识。</a:t>
            </a:r>
            <a:endParaRPr lang="zh-CN" altLang="en-US" sz="1800" dirty="0"/>
          </a:p>
          <a:p>
            <a:pPr eaLnBrk="1" hangingPunct="1">
              <a:lnSpc>
                <a:spcPct val="80000"/>
              </a:lnSpc>
            </a:pPr>
            <a:r>
              <a:rPr lang="zh-CN" altLang="zh-CN" sz="1800" dirty="0"/>
              <a:t>3.</a:t>
            </a:r>
            <a:r>
              <a:rPr lang="zh-CN" altLang="en-US" sz="1800" dirty="0"/>
              <a:t>事故发生后，党和政府迅速采取的一系列举措体现了对未成年人的哪项保护？</a:t>
            </a:r>
            <a:endParaRPr lang="zh-CN" altLang="en-US" sz="1800" dirty="0"/>
          </a:p>
          <a:p>
            <a:pPr eaLnBrk="1" hangingPunct="1">
              <a:lnSpc>
                <a:spcPct val="80000"/>
              </a:lnSpc>
            </a:pPr>
            <a:r>
              <a:rPr lang="zh-CN" altLang="en-US" sz="1800" dirty="0"/>
              <a:t>答：社会保护。</a:t>
            </a:r>
            <a:endParaRPr lang="zh-CN" altLang="en-US" sz="1800" dirty="0"/>
          </a:p>
          <a:p>
            <a:pPr eaLnBrk="1" hangingPunct="1">
              <a:lnSpc>
                <a:spcPct val="80000"/>
              </a:lnSpc>
            </a:pPr>
            <a:r>
              <a:rPr lang="zh-CN" altLang="zh-CN" sz="1800" dirty="0"/>
              <a:t>4.</a:t>
            </a:r>
            <a:r>
              <a:rPr lang="zh-CN" altLang="en-US" sz="1800" dirty="0"/>
              <a:t>为什么要“为孩子们建立起安全无忧的绿色通道”？</a:t>
            </a:r>
            <a:endParaRPr lang="zh-CN" altLang="en-US" sz="1800" dirty="0"/>
          </a:p>
          <a:p>
            <a:pPr eaLnBrk="1" hangingPunct="1">
              <a:lnSpc>
                <a:spcPct val="80000"/>
              </a:lnSpc>
            </a:pPr>
            <a:r>
              <a:rPr lang="zh-CN" altLang="en-US" sz="1800" dirty="0"/>
              <a:t>答：未成年人是祖国的未来、民族的希望，肩负着实现中华民族伟大复兴的历史重任，然而，未成年人的生理、心理都还不成熟，缺乏自我保护的意识和能力，所以，国家要制定专门的法律，采取必要的举措，保护未成年人的合法权益，为孩子们建立起安全无忧的绿色通道。</a:t>
            </a:r>
            <a:endParaRPr lang="zh-CN" alt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p:nvPr>
            <p:ph type="title"/>
          </p:nvPr>
        </p:nvSpPr>
        <p:spPr>
          <a:ln/>
        </p:spPr>
        <p:txBody>
          <a:bodyPr vert="horz" wrap="square" lIns="91440" tIns="45720" rIns="91440" bIns="45720" anchor="ctr" anchorCtr="0"/>
          <a:p>
            <a:pPr eaLnBrk="1" hangingPunct="1"/>
            <a:endParaRPr lang="zh-CN" altLang="zh-CN" dirty="0"/>
          </a:p>
        </p:txBody>
      </p:sp>
      <p:sp>
        <p:nvSpPr>
          <p:cNvPr id="6147" name="Rectangle 3"/>
          <p:cNvSpPr/>
          <p:nvPr>
            <p:ph idx="1"/>
          </p:nvPr>
        </p:nvSpPr>
        <p:spPr>
          <a:ln/>
        </p:spPr>
        <p:txBody>
          <a:bodyPr vert="horz" wrap="square" lIns="91440" tIns="45720" rIns="91440" bIns="45720" anchor="t" anchorCtr="0"/>
          <a:p>
            <a:pPr eaLnBrk="1" hangingPunct="1">
              <a:lnSpc>
                <a:spcPct val="80000"/>
              </a:lnSpc>
            </a:pPr>
            <a:r>
              <a:rPr lang="zh-CN" altLang="zh-CN" sz="1800" dirty="0"/>
              <a:t>5.</a:t>
            </a:r>
            <a:r>
              <a:rPr lang="zh-CN" altLang="en-US" sz="1800" dirty="0"/>
              <a:t>怎样才能建立起“安全无忧的绿色通道”？</a:t>
            </a:r>
            <a:endParaRPr lang="zh-CN" altLang="en-US" sz="1800" dirty="0"/>
          </a:p>
          <a:p>
            <a:pPr eaLnBrk="1" hangingPunct="1">
              <a:lnSpc>
                <a:spcPct val="80000"/>
              </a:lnSpc>
            </a:pPr>
            <a:r>
              <a:rPr lang="zh-CN" altLang="en-US" sz="1800" dirty="0"/>
              <a:t>答：（</a:t>
            </a:r>
            <a:r>
              <a:rPr lang="zh-CN" altLang="zh-CN" sz="1800" dirty="0"/>
              <a:t>1</a:t>
            </a:r>
            <a:r>
              <a:rPr lang="zh-CN" altLang="en-US" sz="1800" dirty="0"/>
              <a:t>）国家：建立健全相关的法律法规，规范执法，加强监管。（</a:t>
            </a:r>
            <a:r>
              <a:rPr lang="zh-CN" altLang="zh-CN" sz="1800" dirty="0"/>
              <a:t>2</a:t>
            </a:r>
            <a:r>
              <a:rPr lang="zh-CN" altLang="en-US" sz="1800" dirty="0"/>
              <a:t>）社会：积极监督，对于违规违章的校车要敢于举报。全社会要树立校车优先的交通意识。 （</a:t>
            </a:r>
            <a:r>
              <a:rPr lang="zh-CN" altLang="zh-CN" sz="1800" dirty="0"/>
              <a:t>3</a:t>
            </a:r>
            <a:r>
              <a:rPr lang="zh-CN" altLang="en-US" sz="1800" dirty="0"/>
              <a:t>）政府：要加大对校车的投资和扶持力度。（</a:t>
            </a:r>
            <a:r>
              <a:rPr lang="zh-CN" altLang="zh-CN" sz="1800" dirty="0"/>
              <a:t>4</a:t>
            </a:r>
            <a:r>
              <a:rPr lang="zh-CN" altLang="en-US" sz="1800" dirty="0"/>
              <a:t>）学校：严格管理，维护各类设施安全，加强对学生的安全教育。（</a:t>
            </a:r>
            <a:r>
              <a:rPr lang="zh-CN" altLang="zh-CN" sz="1800" dirty="0"/>
              <a:t>5</a:t>
            </a:r>
            <a:r>
              <a:rPr lang="zh-CN" altLang="en-US" sz="1800" dirty="0"/>
              <a:t>）家庭：要尽到对未成年人的监护义务， 同时加强对未成年人的安全教育。（</a:t>
            </a:r>
            <a:r>
              <a:rPr lang="zh-CN" altLang="zh-CN" sz="1800" dirty="0"/>
              <a:t>6</a:t>
            </a:r>
            <a:r>
              <a:rPr lang="zh-CN" altLang="en-US" sz="1800" dirty="0"/>
              <a:t>）交通执法部门：要加大对校车的安全检查，加强对校车司机交通安全意识的监督检查。（</a:t>
            </a:r>
            <a:r>
              <a:rPr lang="zh-CN" altLang="zh-CN" sz="1800" dirty="0"/>
              <a:t>7</a:t>
            </a:r>
            <a:r>
              <a:rPr lang="zh-CN" altLang="en-US" sz="1800" dirty="0"/>
              <a:t>）校车司机：要遵守交通秩序， 树立安全行驶的意识。（</a:t>
            </a:r>
            <a:r>
              <a:rPr lang="zh-CN" altLang="zh-CN" sz="1800" dirty="0"/>
              <a:t>8</a:t>
            </a:r>
            <a:r>
              <a:rPr lang="zh-CN" altLang="en-US" sz="1800" dirty="0"/>
              <a:t>）企业：要加大对校车的生产制造力度，保证校车本身的安全。</a:t>
            </a:r>
            <a:endParaRPr lang="zh-CN" altLang="en-US" sz="1800" dirty="0"/>
          </a:p>
          <a:p>
            <a:pPr eaLnBrk="1" hangingPunct="1">
              <a:lnSpc>
                <a:spcPct val="80000"/>
              </a:lnSpc>
            </a:pPr>
            <a:r>
              <a:rPr lang="zh-CN" altLang="zh-CN" sz="1800" dirty="0"/>
              <a:t>6.</a:t>
            </a:r>
            <a:r>
              <a:rPr lang="zh-CN" altLang="en-US" sz="1800" dirty="0"/>
              <a:t>作为未成年人，我们应该如何防范侵害、保护自我？</a:t>
            </a:r>
            <a:endParaRPr lang="zh-CN" altLang="en-US" sz="1800" dirty="0"/>
          </a:p>
          <a:p>
            <a:pPr eaLnBrk="1" hangingPunct="1">
              <a:lnSpc>
                <a:spcPct val="80000"/>
              </a:lnSpc>
            </a:pPr>
            <a:r>
              <a:rPr lang="zh-CN" altLang="en-US" sz="1800" dirty="0"/>
              <a:t>答：一方面，我们应该积极争取社会、学校和家庭等方面的保护；另一方面，我们要尽自己所能，善于用智慧和法律保护自己。</a:t>
            </a:r>
            <a:endParaRPr lang="zh-CN" altLang="en-US" sz="1800" dirty="0"/>
          </a:p>
          <a:p>
            <a:pPr eaLnBrk="1" hangingPunct="1">
              <a:lnSpc>
                <a:spcPct val="80000"/>
              </a:lnSpc>
            </a:pPr>
            <a:r>
              <a:rPr lang="zh-CN" altLang="zh-CN" sz="1800" dirty="0"/>
              <a:t>7.</a:t>
            </a:r>
            <a:r>
              <a:rPr lang="zh-CN" altLang="en-US" sz="1800" dirty="0"/>
              <a:t>甘肃校车事故发生原因有哪些？</a:t>
            </a:r>
            <a:endParaRPr lang="zh-CN" altLang="en-US" sz="1800" dirty="0"/>
          </a:p>
          <a:p>
            <a:pPr eaLnBrk="1" hangingPunct="1">
              <a:lnSpc>
                <a:spcPct val="80000"/>
              </a:lnSpc>
            </a:pPr>
            <a:r>
              <a:rPr lang="zh-CN" altLang="en-US" sz="1800" dirty="0"/>
              <a:t>答：（</a:t>
            </a:r>
            <a:r>
              <a:rPr lang="zh-CN" altLang="zh-CN" sz="1800" dirty="0"/>
              <a:t>1</a:t>
            </a:r>
            <a:r>
              <a:rPr lang="zh-CN" altLang="en-US" sz="1800" dirty="0"/>
              <a:t>）父母没有尽到对自己的监护责任。（</a:t>
            </a:r>
            <a:r>
              <a:rPr lang="zh-CN" altLang="zh-CN" sz="1800" dirty="0"/>
              <a:t>2</a:t>
            </a:r>
            <a:r>
              <a:rPr lang="zh-CN" altLang="en-US" sz="1800" dirty="0"/>
              <a:t>）学校没有尽到对学生的安全保护责任，为学生提供安全的出行保障。（</a:t>
            </a:r>
            <a:r>
              <a:rPr lang="zh-CN" altLang="zh-CN" sz="1800" dirty="0"/>
              <a:t>3</a:t>
            </a:r>
            <a:r>
              <a:rPr lang="zh-CN" altLang="en-US" sz="1800" dirty="0"/>
              <a:t>）司机没有遵守交通规则，安全驾驶。（</a:t>
            </a:r>
            <a:r>
              <a:rPr lang="zh-CN" altLang="zh-CN" sz="1800" dirty="0"/>
              <a:t>4</a:t>
            </a:r>
            <a:r>
              <a:rPr lang="zh-CN" altLang="en-US" sz="1800" dirty="0"/>
              <a:t>）交警部门执法力度不强，没有严格执法。（</a:t>
            </a:r>
            <a:r>
              <a:rPr lang="zh-CN" altLang="zh-CN" sz="1800" dirty="0"/>
              <a:t>5</a:t>
            </a:r>
            <a:r>
              <a:rPr lang="zh-CN" altLang="en-US" sz="1800" dirty="0"/>
              <a:t>）政府的管理、监督不到位，社会没有营造一个校车优先的社会氛围。</a:t>
            </a:r>
            <a:endParaRPr lang="zh-CN" alt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p:nvPr>
            <p:ph type="title"/>
          </p:nvPr>
        </p:nvSpPr>
        <p:spPr>
          <a:ln/>
        </p:spPr>
        <p:txBody>
          <a:bodyPr vert="horz" wrap="square" lIns="91440" tIns="45720" rIns="91440" bIns="45720" anchor="ctr" anchorCtr="0"/>
          <a:p>
            <a:pPr eaLnBrk="1" hangingPunct="1"/>
            <a:endParaRPr lang="zh-CN" altLang="zh-CN" dirty="0"/>
          </a:p>
        </p:txBody>
      </p:sp>
      <p:sp>
        <p:nvSpPr>
          <p:cNvPr id="7171" name="Rectangle 3"/>
          <p:cNvSpPr/>
          <p:nvPr>
            <p:ph idx="1"/>
          </p:nvPr>
        </p:nvSpPr>
        <p:spPr>
          <a:ln/>
        </p:spPr>
        <p:txBody>
          <a:bodyPr vert="horz" wrap="square" lIns="91440" tIns="45720" rIns="91440" bIns="45720" anchor="t" anchorCtr="0"/>
          <a:p>
            <a:pPr eaLnBrk="1" hangingPunct="1">
              <a:lnSpc>
                <a:spcPct val="80000"/>
              </a:lnSpc>
            </a:pPr>
            <a:r>
              <a:rPr lang="zh-CN" altLang="zh-CN" sz="2000" dirty="0"/>
              <a:t>8.</a:t>
            </a:r>
            <a:r>
              <a:rPr lang="zh-CN" altLang="en-US" sz="2000" dirty="0"/>
              <a:t>校车事故带来哪些不良影响？</a:t>
            </a:r>
            <a:endParaRPr lang="zh-CN" altLang="en-US" sz="2000" dirty="0"/>
          </a:p>
          <a:p>
            <a:pPr eaLnBrk="1" hangingPunct="1">
              <a:lnSpc>
                <a:spcPct val="80000"/>
              </a:lnSpc>
            </a:pPr>
            <a:r>
              <a:rPr lang="zh-CN" altLang="en-US" sz="2000" dirty="0"/>
              <a:t>答：（</a:t>
            </a:r>
            <a:r>
              <a:rPr lang="zh-CN" altLang="zh-CN" sz="2000" dirty="0"/>
              <a:t>1</a:t>
            </a:r>
            <a:r>
              <a:rPr lang="zh-CN" altLang="en-US" sz="2000" dirty="0"/>
              <a:t>）侵犯了未成年人的生命健康权。（</a:t>
            </a:r>
            <a:r>
              <a:rPr lang="zh-CN" altLang="zh-CN" sz="2000" dirty="0"/>
              <a:t>2</a:t>
            </a:r>
            <a:r>
              <a:rPr lang="zh-CN" altLang="en-US" sz="2000" dirty="0"/>
              <a:t>）给受害人的父母带来沉痛的打击，给受害者的家庭带来了无尽的伤痛。（</a:t>
            </a:r>
            <a:r>
              <a:rPr lang="zh-CN" altLang="zh-CN" sz="2000" dirty="0"/>
              <a:t>3</a:t>
            </a:r>
            <a:r>
              <a:rPr lang="zh-CN" altLang="en-US" sz="2000" dirty="0"/>
              <a:t>）不利于构建和谐社会，维护社会的稳定。（</a:t>
            </a:r>
            <a:r>
              <a:rPr lang="zh-CN" altLang="zh-CN" sz="2000" dirty="0"/>
              <a:t>4</a:t>
            </a:r>
            <a:r>
              <a:rPr lang="zh-CN" altLang="en-US" sz="2000" dirty="0"/>
              <a:t>）对整顿交通秩序带来了负面影响。</a:t>
            </a:r>
            <a:endParaRPr lang="zh-CN" altLang="en-US" sz="2000" dirty="0"/>
          </a:p>
          <a:p>
            <a:pPr eaLnBrk="1" hangingPunct="1">
              <a:lnSpc>
                <a:spcPct val="80000"/>
              </a:lnSpc>
            </a:pPr>
            <a:r>
              <a:rPr lang="zh-CN" altLang="zh-CN" sz="2000" dirty="0"/>
              <a:t>9.</a:t>
            </a:r>
            <a:r>
              <a:rPr lang="zh-CN" altLang="en-US" sz="2000" dirty="0"/>
              <a:t>党和国家为什么高度重视校车安全问题？</a:t>
            </a:r>
            <a:endParaRPr lang="zh-CN" altLang="en-US" sz="2000" dirty="0"/>
          </a:p>
          <a:p>
            <a:pPr eaLnBrk="1" hangingPunct="1">
              <a:lnSpc>
                <a:spcPct val="80000"/>
              </a:lnSpc>
            </a:pPr>
            <a:r>
              <a:rPr lang="zh-CN" altLang="en-US" sz="2000" dirty="0"/>
              <a:t>答：</a:t>
            </a:r>
            <a:r>
              <a:rPr lang="en-US" altLang="zh-CN" sz="2000" dirty="0"/>
              <a:t>①</a:t>
            </a:r>
            <a:r>
              <a:rPr lang="zh-CN" altLang="en-US" sz="2000" dirty="0"/>
              <a:t>生命健康权是公民人身权利中最重要的、最起码的权利，离开了生命健康权，其他权利只能是一句空话。校园是学生日常学习和生活的主要场所，关系着学生 的身心健康成长。</a:t>
            </a:r>
            <a:r>
              <a:rPr lang="en-US" altLang="zh-CN" sz="2000" dirty="0"/>
              <a:t>②</a:t>
            </a:r>
            <a:r>
              <a:rPr lang="zh-CN" altLang="en-US" sz="2000" dirty="0"/>
              <a:t>未成年人是国家的希望，民族的未来，为未成年人提供特殊的保护就是保护国家和民族的明天。</a:t>
            </a:r>
            <a:r>
              <a:rPr lang="en-US" altLang="zh-CN" sz="2000" dirty="0"/>
              <a:t>③</a:t>
            </a:r>
            <a:r>
              <a:rPr lang="zh-CN" altLang="en-US" sz="2000" dirty="0"/>
              <a:t>未成年人由于生理和心理均为发展未成熟，是 社会中的弱势群体，其生命健康权极易受到侵害。</a:t>
            </a:r>
            <a:r>
              <a:rPr lang="en-US" altLang="zh-CN" sz="2000" dirty="0"/>
              <a:t>④</a:t>
            </a:r>
            <a:r>
              <a:rPr lang="zh-CN" altLang="en-US" sz="2000" dirty="0"/>
              <a:t>家庭、学校、社会都存在不同程度的侵犯未成年人合法权益和损害未成年人身心健康的现象。</a:t>
            </a:r>
            <a:r>
              <a:rPr lang="en-US" altLang="zh-CN" sz="2000" dirty="0"/>
              <a:t>⑤</a:t>
            </a:r>
            <a:r>
              <a:rPr lang="zh-CN" altLang="en-US" sz="2000" dirty="0"/>
              <a:t>确保学生的生命 安全，严防危险事故发生是保障青少年生命健康权的体现。</a:t>
            </a:r>
            <a:endParaRPr lang="zh-CN"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p:nvPr>
            <p:ph type="title"/>
          </p:nvPr>
        </p:nvSpPr>
        <p:spPr>
          <a:ln/>
        </p:spPr>
        <p:txBody>
          <a:bodyPr vert="horz" wrap="square" lIns="91440" tIns="45720" rIns="91440" bIns="45720" anchor="ctr" anchorCtr="0"/>
          <a:p>
            <a:pPr eaLnBrk="1" hangingPunct="1"/>
            <a:endParaRPr lang="zh-CN" altLang="zh-CN" dirty="0"/>
          </a:p>
        </p:txBody>
      </p:sp>
      <p:sp>
        <p:nvSpPr>
          <p:cNvPr id="8195" name="Rectangle 3"/>
          <p:cNvSpPr/>
          <p:nvPr>
            <p:ph idx="1"/>
          </p:nvPr>
        </p:nvSpPr>
        <p:spPr>
          <a:ln/>
        </p:spPr>
        <p:txBody>
          <a:bodyPr vert="horz" wrap="square" lIns="91440" tIns="45720" rIns="91440" bIns="45720" anchor="t" anchorCtr="0"/>
          <a:p>
            <a:pPr eaLnBrk="1" hangingPunct="1">
              <a:lnSpc>
                <a:spcPct val="80000"/>
              </a:lnSpc>
            </a:pPr>
            <a:r>
              <a:rPr lang="zh-CN" altLang="zh-CN" sz="2000" dirty="0"/>
              <a:t>10.</a:t>
            </a:r>
            <a:r>
              <a:rPr lang="zh-CN" altLang="en-US" sz="2000" dirty="0"/>
              <a:t>为了避免类似事故的发生，应该怎么办？（提出一些建议）</a:t>
            </a:r>
            <a:endParaRPr lang="zh-CN" altLang="en-US" sz="2000" dirty="0"/>
          </a:p>
          <a:p>
            <a:pPr eaLnBrk="1" hangingPunct="1">
              <a:lnSpc>
                <a:spcPct val="80000"/>
              </a:lnSpc>
            </a:pPr>
            <a:r>
              <a:rPr lang="zh-CN" altLang="en-US" sz="2000" dirty="0"/>
              <a:t>（</a:t>
            </a:r>
            <a:r>
              <a:rPr lang="zh-CN" altLang="zh-CN" sz="2000" dirty="0"/>
              <a:t>1</a:t>
            </a:r>
            <a:r>
              <a:rPr lang="zh-CN" altLang="en-US" sz="2000" dirty="0"/>
              <a:t>）国家：要制定和完善关于校车安全的法律法规</a:t>
            </a:r>
            <a:endParaRPr lang="zh-CN" altLang="en-US" sz="2000" dirty="0"/>
          </a:p>
          <a:p>
            <a:pPr eaLnBrk="1" hangingPunct="1">
              <a:lnSpc>
                <a:spcPct val="80000"/>
              </a:lnSpc>
            </a:pPr>
            <a:r>
              <a:rPr lang="zh-CN" altLang="en-US" sz="2000" dirty="0"/>
              <a:t>（</a:t>
            </a:r>
            <a:r>
              <a:rPr lang="zh-CN" altLang="zh-CN" sz="2000" dirty="0"/>
              <a:t>2</a:t>
            </a:r>
            <a:r>
              <a:rPr lang="zh-CN" altLang="en-US" sz="2000" dirty="0"/>
              <a:t>）政府：要加大对校车的投资和扶持力度</a:t>
            </a:r>
            <a:endParaRPr lang="zh-CN" altLang="en-US" sz="2000" dirty="0"/>
          </a:p>
          <a:p>
            <a:pPr eaLnBrk="1" hangingPunct="1">
              <a:lnSpc>
                <a:spcPct val="80000"/>
              </a:lnSpc>
            </a:pPr>
            <a:r>
              <a:rPr lang="zh-CN" altLang="en-US" sz="2000" dirty="0"/>
              <a:t>（</a:t>
            </a:r>
            <a:r>
              <a:rPr lang="zh-CN" altLang="zh-CN" sz="2000" dirty="0"/>
              <a:t>3</a:t>
            </a:r>
            <a:r>
              <a:rPr lang="zh-CN" altLang="en-US" sz="2000" dirty="0"/>
              <a:t>）社会：全社会要树立校车优先的交通意识</a:t>
            </a:r>
            <a:endParaRPr lang="zh-CN" altLang="en-US" sz="2000" dirty="0"/>
          </a:p>
          <a:p>
            <a:pPr eaLnBrk="1" hangingPunct="1">
              <a:lnSpc>
                <a:spcPct val="80000"/>
              </a:lnSpc>
            </a:pPr>
            <a:r>
              <a:rPr lang="zh-CN" altLang="en-US" sz="2000" dirty="0"/>
              <a:t>（</a:t>
            </a:r>
            <a:r>
              <a:rPr lang="zh-CN" altLang="zh-CN" sz="2000" dirty="0"/>
              <a:t>4</a:t>
            </a:r>
            <a:r>
              <a:rPr lang="zh-CN" altLang="en-US" sz="2000" dirty="0"/>
              <a:t>）企业：要加大对校车的生产制造力度，保证校车本身的安全</a:t>
            </a:r>
            <a:endParaRPr lang="zh-CN" altLang="en-US" sz="2000" dirty="0"/>
          </a:p>
          <a:p>
            <a:pPr eaLnBrk="1" hangingPunct="1">
              <a:lnSpc>
                <a:spcPct val="80000"/>
              </a:lnSpc>
            </a:pPr>
            <a:r>
              <a:rPr lang="zh-CN" altLang="en-US" sz="2000" dirty="0"/>
              <a:t>（</a:t>
            </a:r>
            <a:r>
              <a:rPr lang="zh-CN" altLang="zh-CN" sz="2000" dirty="0"/>
              <a:t>5</a:t>
            </a:r>
            <a:r>
              <a:rPr lang="zh-CN" altLang="en-US" sz="2000" dirty="0"/>
              <a:t>）交通执法部门要加大对校车的安全检查，加强对校车司机交通安全意识的监督检查</a:t>
            </a:r>
            <a:endParaRPr lang="zh-CN" altLang="en-US" sz="2000" dirty="0"/>
          </a:p>
          <a:p>
            <a:pPr eaLnBrk="1" hangingPunct="1">
              <a:lnSpc>
                <a:spcPct val="80000"/>
              </a:lnSpc>
            </a:pPr>
            <a:r>
              <a:rPr lang="zh-CN" altLang="en-US" sz="2000" dirty="0"/>
              <a:t>（</a:t>
            </a:r>
            <a:r>
              <a:rPr lang="zh-CN" altLang="zh-CN" sz="2000" dirty="0"/>
              <a:t>7</a:t>
            </a:r>
            <a:r>
              <a:rPr lang="zh-CN" altLang="en-US" sz="2000" dirty="0"/>
              <a:t>）校车司机要遵守交通秩序，树立安全行驶的意识</a:t>
            </a:r>
            <a:endParaRPr lang="zh-CN" altLang="en-US" sz="2000" dirty="0"/>
          </a:p>
          <a:p>
            <a:pPr eaLnBrk="1" hangingPunct="1">
              <a:lnSpc>
                <a:spcPct val="80000"/>
              </a:lnSpc>
            </a:pPr>
            <a:r>
              <a:rPr lang="zh-CN" altLang="en-US" sz="2000" dirty="0"/>
              <a:t>（</a:t>
            </a:r>
            <a:r>
              <a:rPr lang="zh-CN" altLang="zh-CN" sz="2000" dirty="0"/>
              <a:t>8</a:t>
            </a:r>
            <a:r>
              <a:rPr lang="zh-CN" altLang="en-US" sz="2000" dirty="0"/>
              <a:t>）学校：加强交通安全教育，规范校车的使用</a:t>
            </a:r>
            <a:endParaRPr lang="zh-CN" altLang="en-US" sz="2000" dirty="0"/>
          </a:p>
          <a:p>
            <a:pPr eaLnBrk="1" hangingPunct="1">
              <a:lnSpc>
                <a:spcPct val="80000"/>
              </a:lnSpc>
            </a:pPr>
            <a:r>
              <a:rPr lang="zh-CN" altLang="en-US" sz="2000" dirty="0"/>
              <a:t>（</a:t>
            </a:r>
            <a:r>
              <a:rPr lang="zh-CN" altLang="zh-CN" sz="2000" dirty="0"/>
              <a:t>9</a:t>
            </a:r>
            <a:r>
              <a:rPr lang="zh-CN" altLang="en-US" sz="2000" dirty="0"/>
              <a:t>）家长：要对学生尽到监护的责任。</a:t>
            </a:r>
            <a:endParaRPr lang="zh-CN" altLang="en-US" sz="2000" dirty="0"/>
          </a:p>
          <a:p>
            <a:pPr eaLnBrk="1" hangingPunct="1">
              <a:lnSpc>
                <a:spcPct val="80000"/>
              </a:lnSpc>
            </a:pPr>
            <a:r>
              <a:rPr lang="zh-CN" altLang="zh-CN" sz="2000" dirty="0"/>
              <a:t>11.</a:t>
            </a:r>
            <a:r>
              <a:rPr lang="zh-CN" altLang="en-US" sz="2000" dirty="0"/>
              <a:t>当你发现有不合格的车辆在拉载学生你会怎么办？</a:t>
            </a:r>
            <a:endParaRPr lang="zh-CN" altLang="en-US" sz="2000" dirty="0"/>
          </a:p>
          <a:p>
            <a:pPr eaLnBrk="1" hangingPunct="1">
              <a:lnSpc>
                <a:spcPct val="80000"/>
              </a:lnSpc>
            </a:pPr>
            <a:r>
              <a:rPr lang="zh-CN" altLang="en-US" sz="2000" dirty="0"/>
              <a:t>（</a:t>
            </a:r>
            <a:r>
              <a:rPr lang="zh-CN" altLang="zh-CN" sz="2000" dirty="0"/>
              <a:t>1</a:t>
            </a:r>
            <a:r>
              <a:rPr lang="zh-CN" altLang="en-US" sz="2000" dirty="0"/>
              <a:t>）坚决不乘坐不合格车辆。（</a:t>
            </a:r>
            <a:r>
              <a:rPr lang="zh-CN" altLang="zh-CN" sz="2000" dirty="0"/>
              <a:t>2</a:t>
            </a:r>
            <a:r>
              <a:rPr lang="zh-CN" altLang="en-US" sz="2000" dirty="0"/>
              <a:t>）劝说其他同学避免乘坐该车辆。（</a:t>
            </a:r>
            <a:r>
              <a:rPr lang="zh-CN" altLang="zh-CN" sz="2000" dirty="0"/>
              <a:t>3</a:t>
            </a:r>
            <a:r>
              <a:rPr lang="zh-CN" altLang="en-US" sz="2000" dirty="0"/>
              <a:t>）积极的向相关部门举报违规车辆，并且宣传其危害性。</a:t>
            </a:r>
            <a:endParaRPr lang="zh-CN"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7.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友好合作">
  <a:themeElements>
    <a:clrScheme name="友好合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友好合作">
      <a:majorFont>
        <a:latin typeface="Arial Rounded MT Bold"/>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友好合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友好合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友好合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友好合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友好合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友好合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友好合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友好合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友好合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友好合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友好合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友好合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2599</Words>
  <Application>WPS 演示</Application>
  <PresentationFormat>全屏显示(4:3)</PresentationFormat>
  <Paragraphs>88</Paragraphs>
  <Slides>9</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9</vt:i4>
      </vt:variant>
    </vt:vector>
  </HeadingPairs>
  <TitlesOfParts>
    <vt:vector size="23" baseType="lpstr">
      <vt:lpstr>Arial</vt:lpstr>
      <vt:lpstr>宋体</vt:lpstr>
      <vt:lpstr>Wingdings</vt:lpstr>
      <vt:lpstr>Arial Rounded MT Bold</vt:lpstr>
      <vt:lpstr>黑体</vt:lpstr>
      <vt:lpstr>Arial Black</vt:lpstr>
      <vt:lpstr>微软雅黑</vt:lpstr>
      <vt:lpstr>Arial Unicode MS</vt:lpstr>
      <vt:lpstr>隶书</vt:lpstr>
      <vt:lpstr>汉仪旗黑-85S</vt:lpstr>
      <vt:lpstr>李旭科毛笔行书</vt:lpstr>
      <vt:lpstr>楷体</vt:lpstr>
      <vt:lpstr>友好合作</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二、校车安全</dc:title>
  <dc:creator>陈明怀</dc:creator>
  <cp:lastModifiedBy>monkeyhappy</cp:lastModifiedBy>
  <cp:revision>3</cp:revision>
  <dcterms:created xsi:type="dcterms:W3CDTF">2012-04-10T15:57:47Z</dcterms:created>
  <dcterms:modified xsi:type="dcterms:W3CDTF">2024-03-05T08:21:15Z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10C0A5E8C78342EA903DB4A8F9C064A0_12</vt:lpwstr>
  </property>
  <property fmtid="{D5CDD505-2E9C-101B-9397-08002B2CF9AE}" pid="3" name="KSOProductBuildVer">
    <vt:lpwstr>2052-12.1.0.16388</vt:lpwstr>
  </property>
</Properties>
</file>