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451" r:id="rId4"/>
    <p:sldId id="452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9" r:id="rId13"/>
    <p:sldId id="407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3" r:id="rId55"/>
  </p:sldIdLst>
  <p:sldSz cx="12192000" cy="6858000"/>
  <p:notesSz cx="6858000" cy="9144000"/>
  <p:custDataLst>
    <p:tags r:id="rId6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69"/>
    <p:restoredTop sz="92610"/>
  </p:normalViewPr>
  <p:slideViewPr>
    <p:cSldViewPr showGuides="1">
      <p:cViewPr varScale="1">
        <p:scale>
          <a:sx n="91" d="100"/>
          <a:sy n="91" d="100"/>
        </p:scale>
        <p:origin x="-756" y="-96"/>
      </p:cViewPr>
      <p:guideLst>
        <p:guide orient="horz" pos="217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tags" Target="tags/tag167.xml"/><Relationship Id="rId6" Type="http://schemas.openxmlformats.org/officeDocument/2006/relationships/slide" Target="slides/slide3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8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3" Type="http://schemas.openxmlformats.org/officeDocument/2006/relationships/image" Target="../media/image1.png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1.png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17"/>
          <p:cNvGrpSpPr/>
          <p:nvPr/>
        </p:nvGrpSpPr>
        <p:grpSpPr>
          <a:xfrm>
            <a:off x="738717" y="36513"/>
            <a:ext cx="10521949" cy="6821487"/>
            <a:chOff x="349" y="23"/>
            <a:chExt cx="4971" cy="4297"/>
          </a:xfrm>
        </p:grpSpPr>
        <p:sp>
          <p:nvSpPr>
            <p:cNvPr id="269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2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3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4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5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8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9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0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1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2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5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8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9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0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1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2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6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5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6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0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0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1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2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3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5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6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9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0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1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2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3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4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5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6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7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9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0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2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3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4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5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6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7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9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0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1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4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5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6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7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1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2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3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4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3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4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5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6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7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8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2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3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4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5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6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0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1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2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3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4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5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6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7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8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" name="Freeform 162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5155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20574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5159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505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28" name="Rectangle 1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8400"/>
            <a:ext cx="3052233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1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" name="Rectangle 1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3052233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38684" y="228600"/>
            <a:ext cx="2846916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7933" y="228600"/>
            <a:ext cx="8337551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3340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50000" y="1600200"/>
            <a:ext cx="53340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 userDrawn="1"/>
        </p:nvGrpSpPr>
        <p:grpSpPr>
          <a:xfrm>
            <a:off x="755651" y="0"/>
            <a:ext cx="10521949" cy="6821488"/>
            <a:chOff x="349" y="23"/>
            <a:chExt cx="4971" cy="4297"/>
          </a:xfrm>
        </p:grpSpPr>
        <p:sp>
          <p:nvSpPr>
            <p:cNvPr id="83971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72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73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74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75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76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77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78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79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0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1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4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5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6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7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8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89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0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1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2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3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4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5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6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7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8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999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0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1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2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3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4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5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6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7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8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09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0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1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2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3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4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5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6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7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8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19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0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1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2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3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4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5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6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7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8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29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0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1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2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3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4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5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6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7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8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39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0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1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2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3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4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5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6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7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8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49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0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1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2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3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4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5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6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7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8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59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0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1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2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3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4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5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6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7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8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69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0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1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2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3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4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5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6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7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8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79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0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1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2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3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4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5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6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7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8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89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0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1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2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3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4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5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6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7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8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099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0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1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2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3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4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5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6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7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8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09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10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11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12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13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14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15" name="Freeform 147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7" name="Group 148"/>
          <p:cNvGrpSpPr/>
          <p:nvPr userDrawn="1"/>
        </p:nvGrpSpPr>
        <p:grpSpPr>
          <a:xfrm>
            <a:off x="1422400" y="3444875"/>
            <a:ext cx="711200" cy="492125"/>
            <a:chOff x="96" y="2784"/>
            <a:chExt cx="1062" cy="981"/>
          </a:xfrm>
        </p:grpSpPr>
        <p:sp>
          <p:nvSpPr>
            <p:cNvPr id="84117" name="Freeform 149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18" name="Freeform 150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19" name="Freeform 151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0" name="Freeform 152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1" name="Freeform 153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2" name="Freeform 154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3" name="Freeform 155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4" name="Freeform 156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5" name="Freeform 157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6" name="Freeform 158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7" name="Freeform 159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8" name="Freeform 160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29" name="Freeform 161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8" name="Group 162"/>
          <p:cNvGrpSpPr/>
          <p:nvPr userDrawn="1"/>
        </p:nvGrpSpPr>
        <p:grpSpPr>
          <a:xfrm>
            <a:off x="1422400" y="4552950"/>
            <a:ext cx="711200" cy="492125"/>
            <a:chOff x="96" y="2784"/>
            <a:chExt cx="1062" cy="981"/>
          </a:xfrm>
        </p:grpSpPr>
        <p:sp>
          <p:nvSpPr>
            <p:cNvPr id="84131" name="Freeform 163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32" name="Freeform 164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33" name="Freeform 165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34" name="Freeform 166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35" name="Freeform 167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36" name="Freeform 168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37" name="Freeform 169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38" name="Freeform 170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39" name="Freeform 171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40" name="Freeform 172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41" name="Freeform 173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42" name="Freeform 174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43" name="Freeform 175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9" name="Group 176"/>
          <p:cNvGrpSpPr/>
          <p:nvPr userDrawn="1"/>
        </p:nvGrpSpPr>
        <p:grpSpPr>
          <a:xfrm>
            <a:off x="1422400" y="5562600"/>
            <a:ext cx="711200" cy="492125"/>
            <a:chOff x="96" y="2784"/>
            <a:chExt cx="1062" cy="981"/>
          </a:xfrm>
        </p:grpSpPr>
        <p:sp>
          <p:nvSpPr>
            <p:cNvPr id="84145" name="Freeform 177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46" name="Freeform 178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47" name="Freeform 179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48" name="Freeform 180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49" name="Freeform 181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50" name="Freeform 182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51" name="Freeform 183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52" name="Freeform 184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53" name="Freeform 185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54" name="Freeform 186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55" name="Freeform 187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56" name="Freeform 188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57" name="Freeform 189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30" name="Group 190"/>
          <p:cNvGrpSpPr/>
          <p:nvPr userDrawn="1"/>
        </p:nvGrpSpPr>
        <p:grpSpPr>
          <a:xfrm>
            <a:off x="508000" y="3962400"/>
            <a:ext cx="711200" cy="492125"/>
            <a:chOff x="96" y="2784"/>
            <a:chExt cx="1062" cy="981"/>
          </a:xfrm>
        </p:grpSpPr>
        <p:sp>
          <p:nvSpPr>
            <p:cNvPr id="84159" name="Freeform 191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0" name="Freeform 192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1" name="Freeform 193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2" name="Freeform 194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3" name="Freeform 195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4" name="Freeform 196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5" name="Freeform 197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6" name="Freeform 198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7" name="Freeform 199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8" name="Freeform 200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69" name="Freeform 201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70" name="Freeform 202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71" name="Freeform 203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31" name="Group 204"/>
          <p:cNvGrpSpPr/>
          <p:nvPr userDrawn="1"/>
        </p:nvGrpSpPr>
        <p:grpSpPr>
          <a:xfrm>
            <a:off x="508000" y="5070475"/>
            <a:ext cx="711200" cy="492125"/>
            <a:chOff x="96" y="2784"/>
            <a:chExt cx="1062" cy="981"/>
          </a:xfrm>
        </p:grpSpPr>
        <p:sp>
          <p:nvSpPr>
            <p:cNvPr id="84173" name="Freeform 205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74" name="Freeform 206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75" name="Freeform 207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76" name="Freeform 208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77" name="Freeform 209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78" name="Freeform 210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79" name="Freeform 211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80" name="Freeform 212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81" name="Freeform 213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82" name="Freeform 214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83" name="Freeform 215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84" name="Freeform 216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85" name="Freeform 217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32" name="Group 218"/>
          <p:cNvGrpSpPr/>
          <p:nvPr userDrawn="1"/>
        </p:nvGrpSpPr>
        <p:grpSpPr>
          <a:xfrm>
            <a:off x="508000" y="6121400"/>
            <a:ext cx="711200" cy="492125"/>
            <a:chOff x="96" y="2784"/>
            <a:chExt cx="1062" cy="981"/>
          </a:xfrm>
        </p:grpSpPr>
        <p:sp>
          <p:nvSpPr>
            <p:cNvPr id="84187" name="Freeform 219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88" name="Freeform 220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89" name="Freeform 221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0" name="Freeform 222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1" name="Freeform 223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2" name="Freeform 224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3" name="Freeform 225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4" name="Freeform 226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5" name="Freeform 227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6" name="Freeform 228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7" name="Freeform 229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8" name="Freeform 230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199" name="Freeform 231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4" name="Rectangle 248"/>
          <p:cNvSpPr>
            <a:spLocks noGrp="1" noRot="1"/>
          </p:cNvSpPr>
          <p:nvPr>
            <p:ph type="title"/>
          </p:nvPr>
        </p:nvSpPr>
        <p:spPr>
          <a:xfrm>
            <a:off x="397933" y="228600"/>
            <a:ext cx="11387667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4217" name="Rectangle 249"/>
          <p:cNvSpPr>
            <a:spLocks noGrp="1" noRot="1"/>
          </p:cNvSpPr>
          <p:nvPr>
            <p:ph type="body" idx="1"/>
          </p:nvPr>
        </p:nvSpPr>
        <p:spPr>
          <a:xfrm>
            <a:off x="812800" y="1600200"/>
            <a:ext cx="1087120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4218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933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219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1367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220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3367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1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2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2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2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2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2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2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anose="05020102010507070707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61.xml"/><Relationship Id="rId5" Type="http://schemas.openxmlformats.org/officeDocument/2006/relationships/image" Target="../media/image1.png"/><Relationship Id="rId4" Type="http://schemas.openxmlformats.org/officeDocument/2006/relationships/tags" Target="../tags/tag16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://baike.baidu.com/view/1436937.htm" TargetMode="External"/><Relationship Id="rId7" Type="http://schemas.openxmlformats.org/officeDocument/2006/relationships/hyperlink" Target="http://baike.baidu.com/view/872824.htm" TargetMode="External"/><Relationship Id="rId6" Type="http://schemas.openxmlformats.org/officeDocument/2006/relationships/hyperlink" Target="http://baike.baidu.com/view/47610.htm" TargetMode="External"/><Relationship Id="rId5" Type="http://schemas.openxmlformats.org/officeDocument/2006/relationships/hyperlink" Target="http://baike.baidu.com/view/44147.htm" TargetMode="External"/><Relationship Id="rId4" Type="http://schemas.openxmlformats.org/officeDocument/2006/relationships/hyperlink" Target="http://baike.baidu.com/view/66422.htm" TargetMode="External"/><Relationship Id="rId3" Type="http://schemas.openxmlformats.org/officeDocument/2006/relationships/hyperlink" Target="http://baike.baidu.com/view/10082.htm" TargetMode="External"/><Relationship Id="rId2" Type="http://schemas.openxmlformats.org/officeDocument/2006/relationships/hyperlink" Target="http://baike.baidu.com/view/985831.htm" TargetMode="External"/><Relationship Id="rId1" Type="http://schemas.openxmlformats.org/officeDocument/2006/relationships/hyperlink" Target="http://baike.baidu.com/view/28598.htm" TargetMode="Externa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baike.baidu.com/view/558379.htm" TargetMode="External"/><Relationship Id="rId8" Type="http://schemas.openxmlformats.org/officeDocument/2006/relationships/hyperlink" Target="http://baike.baidu.com/view/105365.htm" TargetMode="External"/><Relationship Id="rId7" Type="http://schemas.openxmlformats.org/officeDocument/2006/relationships/hyperlink" Target="http://baike.baidu.com/image/d1e312f4c26ca1ad7709d721" TargetMode="External"/><Relationship Id="rId6" Type="http://schemas.openxmlformats.org/officeDocument/2006/relationships/hyperlink" Target="http://baike.baidu.com/view/596316.htm" TargetMode="External"/><Relationship Id="rId5" Type="http://schemas.openxmlformats.org/officeDocument/2006/relationships/hyperlink" Target="http://baike.baidu.com/view/1498693.htm" TargetMode="External"/><Relationship Id="rId4" Type="http://schemas.openxmlformats.org/officeDocument/2006/relationships/hyperlink" Target="http://baike.baidu.com/view/958449.htm" TargetMode="External"/><Relationship Id="rId3" Type="http://schemas.openxmlformats.org/officeDocument/2006/relationships/hyperlink" Target="http://baike.baidu.com/view/958448.htm" TargetMode="External"/><Relationship Id="rId20" Type="http://schemas.openxmlformats.org/officeDocument/2006/relationships/slideLayout" Target="../slideLayouts/slideLayout2.xml"/><Relationship Id="rId2" Type="http://schemas.openxmlformats.org/officeDocument/2006/relationships/hyperlink" Target="http://baike.baidu.com/view/961150.htm" TargetMode="External"/><Relationship Id="rId19" Type="http://schemas.openxmlformats.org/officeDocument/2006/relationships/hyperlink" Target="http://baike.baidu.com/view/2223359.htm" TargetMode="External"/><Relationship Id="rId18" Type="http://schemas.openxmlformats.org/officeDocument/2006/relationships/hyperlink" Target="http://baike.baidu.com/view/1449732.htm" TargetMode="External"/><Relationship Id="rId17" Type="http://schemas.openxmlformats.org/officeDocument/2006/relationships/hyperlink" Target="http://baike.baidu.com/view/1369157.htm" TargetMode="External"/><Relationship Id="rId16" Type="http://schemas.openxmlformats.org/officeDocument/2006/relationships/hyperlink" Target="http://baike.baidu.com/view/686421.htm" TargetMode="External"/><Relationship Id="rId15" Type="http://schemas.openxmlformats.org/officeDocument/2006/relationships/hyperlink" Target="http://baike.baidu.com/view/1056270.htm" TargetMode="External"/><Relationship Id="rId14" Type="http://schemas.openxmlformats.org/officeDocument/2006/relationships/hyperlink" Target="http://baike.baidu.com/view/1218492.htm" TargetMode="External"/><Relationship Id="rId13" Type="http://schemas.openxmlformats.org/officeDocument/2006/relationships/hyperlink" Target="http://baike.baidu.com/view/169884.htm" TargetMode="External"/><Relationship Id="rId12" Type="http://schemas.openxmlformats.org/officeDocument/2006/relationships/hyperlink" Target="http://baike.baidu.com/view/552367.htm" TargetMode="External"/><Relationship Id="rId11" Type="http://schemas.openxmlformats.org/officeDocument/2006/relationships/hyperlink" Target="http://baike.baidu.com/view/1796872.htm" TargetMode="External"/><Relationship Id="rId10" Type="http://schemas.openxmlformats.org/officeDocument/2006/relationships/hyperlink" Target="http://baike.baidu.com/view/1216516.htm" TargetMode="External"/><Relationship Id="rId1" Type="http://schemas.openxmlformats.org/officeDocument/2006/relationships/hyperlink" Target="http://baike.baidu.com/view/229882.htm" TargetMode="Externa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D:/iiii/&#24037;&#20316;&#21834;&#65292;friend/ppt&#27719;&#24635;/&#20462;&#25913;PPT/http:/imgsrc.baidu.com/baike/abpic/item/7a8a144609ea8a366a63e512.jpg" TargetMode="External"/><Relationship Id="rId4" Type="http://schemas.openxmlformats.org/officeDocument/2006/relationships/image" Target="../media/image10.jpeg"/><Relationship Id="rId3" Type="http://schemas.openxmlformats.org/officeDocument/2006/relationships/hyperlink" Target="http://baike.baidu.com/image/7a8a144609ea8a366a63e512" TargetMode="External"/><Relationship Id="rId2" Type="http://schemas.openxmlformats.org/officeDocument/2006/relationships/hyperlink" Target="http://baike.baidu.com/view/984142.htm" TargetMode="External"/><Relationship Id="rId1" Type="http://schemas.openxmlformats.org/officeDocument/2006/relationships/hyperlink" Target="http://baike.baidu.com/view/872824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baike.baidu.com/view/78784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baike.baidu.com/view/32401.htm" TargetMode="External"/><Relationship Id="rId1" Type="http://schemas.openxmlformats.org/officeDocument/2006/relationships/hyperlink" Target="http://baike.baidu.com/view/283138.htm" TargetMode="Externa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://baike.baidu.com/view/3835531.htm" TargetMode="External"/><Relationship Id="rId3" Type="http://schemas.openxmlformats.org/officeDocument/2006/relationships/hyperlink" Target="http://baike.baidu.com/view/153487.htm" TargetMode="External"/><Relationship Id="rId2" Type="http://schemas.openxmlformats.org/officeDocument/2006/relationships/hyperlink" Target="http://baike.baidu.com/view/1172610.htm" TargetMode="External"/><Relationship Id="rId1" Type="http://schemas.openxmlformats.org/officeDocument/2006/relationships/hyperlink" Target="http://baike.baidu.com/view/3825744.htm" TargetMode="Externa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://baike.baidu.com/view/932242.htm" TargetMode="External"/><Relationship Id="rId5" Type="http://schemas.openxmlformats.org/officeDocument/2006/relationships/hyperlink" Target="http://baike.baidu.com/view/468059.htm" TargetMode="External"/><Relationship Id="rId4" Type="http://schemas.openxmlformats.org/officeDocument/2006/relationships/hyperlink" Target="http://baike.baidu.com/view/29604.htm" TargetMode="External"/><Relationship Id="rId3" Type="http://schemas.openxmlformats.org/officeDocument/2006/relationships/hyperlink" Target="http://baike.baidu.com/view/2430168.htm" TargetMode="External"/><Relationship Id="rId2" Type="http://schemas.openxmlformats.org/officeDocument/2006/relationships/hyperlink" Target="http://baike.baidu.com/view/91639.htm" TargetMode="External"/><Relationship Id="rId1" Type="http://schemas.openxmlformats.org/officeDocument/2006/relationships/hyperlink" Target="http://baike.baidu.com/view/136044.ht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baike.baidu.com/view/150585.ht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enwen.soso.com/z/Search.e?sp=S%E7%9F%AD%E8%B7%AF%E7%94%B5%E6%B5%81&amp;ch=w.search.intlin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enwen.soso.com/z/Search.e?sp=S%E7%94%B5%E5%AE%B9%E5%99%A8&amp;ch=w.search.intlink" TargetMode="External"/><Relationship Id="rId1" Type="http://schemas.openxmlformats.org/officeDocument/2006/relationships/hyperlink" Target="http://wenwen.soso.com/z/Search.e?sp=S%E7%94%B5%E7%A3%81%E9%93%81&amp;ch=w.search.intlink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enwen.soso.com/z/Search.e?sp=S%E6%B6%A6%E6%BB%91%E8%84%82&amp;ch=w.search.intlin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66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65.xml"/><Relationship Id="rId5" Type="http://schemas.openxmlformats.org/officeDocument/2006/relationships/image" Target="../media/image20.jpeg"/><Relationship Id="rId4" Type="http://schemas.openxmlformats.org/officeDocument/2006/relationships/tags" Target="../tags/tag164.xml"/><Relationship Id="rId3" Type="http://schemas.openxmlformats.org/officeDocument/2006/relationships/image" Target="../media/image19.jpeg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0293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洗煤厂安全管理知识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皮带伤害事故及预防措施</a:t>
            </a:r>
            <a:r>
              <a:rPr lang="zh-CN" altLang="en-US" b="1" dirty="0">
                <a:solidFill>
                  <a:schemeClr val="tx1"/>
                </a:solidFill>
              </a:rPr>
              <a:t>（重点）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Rot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/>
              <a:t>皮带运输机伤害事故主要原因是人的不安全行为造成的，如：不停机清扫、不经联系就启动设备、运行中违章处理故障、从运行中的皮带上跨越等等，都可导致意外事故的发生。</a:t>
            </a:r>
            <a:endParaRPr lang="zh-CN" altLang="en-US" sz="2800" dirty="0"/>
          </a:p>
          <a:p>
            <a:pPr eaLnBrk="1" hangingPunct="1"/>
            <a:r>
              <a:rPr lang="zh-CN" altLang="en-US" sz="2800" dirty="0"/>
              <a:t>预防皮带机伤害事故，一方面要完善皮带运输机的安全防护装置（如皮带机的防跑偏、打滑和紧急停车，防护栏、防护罩等）；另一方面要严格规范人的作业行为，具体是：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皮带伤害事故及预防措施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Rot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400"/>
              <a:t>    </a:t>
            </a:r>
            <a:r>
              <a:rPr lang="zh-CN" altLang="en-US" sz="2400" dirty="0"/>
              <a:t>一、严禁在皮带机运转过程中维护检修。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/>
              <a:t>    二、作业人员的工作服应穿戴整齐，避免被旋转的机器卷入；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/>
              <a:t>    三、启动皮带时应发出警报信号，经确认无异常时方可启动；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/>
              <a:t>    四、严禁在皮带上行走，跨越皮带时必须走安全桥；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/>
              <a:t>    五、皮带机停止运行时，要待全线停机后方可清理皮带上的物料；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/>
              <a:t>    六、停电或紧急停止运转时有滑动、倒转可能性的皮带机，要设有特别标志。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/>
              <a:t>    七、 严格遵守其它安全相关规章制度。   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zh-CN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机械维修事故防预措施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603" name="文本占位符 25602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 marL="609600" indent="-609600">
              <a:lnSpc>
                <a:spcPct val="80000"/>
              </a:lnSpc>
            </a:pPr>
            <a:r>
              <a:rPr lang="en-US" altLang="zh-CN" sz="2400"/>
              <a:t>1</a:t>
            </a:r>
            <a:r>
              <a:rPr lang="zh-CN" altLang="en-US" sz="2400" dirty="0"/>
              <a:t>、必须进行安全操作技术的专门培训，经主管技术部门考试合格并发给合格证后，方能担任工作。</a:t>
            </a:r>
            <a:endParaRPr lang="zh-CN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zh-CN" sz="2400"/>
              <a:t>2</a:t>
            </a:r>
            <a:r>
              <a:rPr lang="zh-CN" altLang="en-US" sz="2400" dirty="0"/>
              <a:t>、熟悉本职工作范围内的设备结构，性能和工作原理，及时掌握设备的运行情况。</a:t>
            </a:r>
            <a:endParaRPr lang="zh-CN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zh-CN" sz="2400"/>
              <a:t>3</a:t>
            </a:r>
            <a:r>
              <a:rPr lang="zh-CN" altLang="en-US" sz="2400" dirty="0"/>
              <a:t>、按照安全规程和循环检修图表的规定进行日检、周检、月检。对关键部位及保险装置要重点检查，并认真作好检查记录。</a:t>
            </a:r>
            <a:endParaRPr lang="zh-CN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zh-CN" sz="2400"/>
              <a:t>4</a:t>
            </a:r>
            <a:r>
              <a:rPr lang="zh-CN" altLang="en-US" sz="2400" dirty="0"/>
              <a:t>、对于需要停止运行进行检修的设备，工作好一切准备工作，检修时要细心认真并充分利用检修时间，对在规定时间内不能排除的故障，要及时向领导汇报。</a:t>
            </a:r>
            <a:endParaRPr lang="zh-CN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zh-CN" sz="2400"/>
              <a:t>5</a:t>
            </a:r>
            <a:r>
              <a:rPr lang="zh-CN" altLang="en-US" sz="2400" dirty="0"/>
              <a:t>、对负责维修的设备要确保在完好状态下运行，发现隐患有及时排除，不准设备带病运转。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机械维修事故防预措施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627" name="文本占位符 26626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 marL="609600" indent="-609600">
              <a:lnSpc>
                <a:spcPct val="80000"/>
              </a:lnSpc>
            </a:pPr>
            <a:r>
              <a:rPr lang="en-US" altLang="zh-CN" sz="2400"/>
              <a:t>6</a:t>
            </a:r>
            <a:r>
              <a:rPr lang="zh-CN" altLang="en-US" sz="2400" dirty="0"/>
              <a:t>、设备检修前要与司机联系，检修完毕要让司机验收并登记。</a:t>
            </a:r>
            <a:endParaRPr lang="zh-CN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zh-CN" sz="2400"/>
              <a:t>7</a:t>
            </a:r>
            <a:r>
              <a:rPr lang="zh-CN" altLang="en-US" sz="2400" dirty="0"/>
              <a:t>、在井口或高空作业时，要佩带合格的保险带，并栓挂牢靠。</a:t>
            </a:r>
            <a:endParaRPr lang="zh-CN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zh-CN" sz="2400"/>
              <a:t>8</a:t>
            </a:r>
            <a:r>
              <a:rPr lang="zh-CN" altLang="en-US" sz="2400" dirty="0"/>
              <a:t>、严格执行一切规章制度，不迟到、不早退，不干与工作无关的事。</a:t>
            </a:r>
            <a:endParaRPr lang="zh-CN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zh-CN" sz="2400"/>
              <a:t>9</a:t>
            </a:r>
            <a:r>
              <a:rPr lang="zh-CN" altLang="en-US" sz="2400" dirty="0"/>
              <a:t>、认真学习机械基础知识，掌握修理技术，懂装配原理，作好日检，周检、月检工作，确保设备安全运转。</a:t>
            </a:r>
            <a:endParaRPr lang="zh-CN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zh-CN" sz="2400"/>
              <a:t>10</a:t>
            </a:r>
            <a:r>
              <a:rPr lang="zh-CN" altLang="en-US" sz="2400" dirty="0"/>
              <a:t>、工作完毕后，作好清理工作，保持室内外卫生。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斗提机司机岗位预防措施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651" name="文本占位符 27650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en-US" altLang="zh-CN" sz="2400"/>
              <a:t>1</a:t>
            </a:r>
            <a:r>
              <a:rPr lang="zh-CN" altLang="en-US" sz="2400" dirty="0"/>
              <a:t>、听从指挥，坚守岗位，遵守劳动纪律，严格交接班制度。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2</a:t>
            </a:r>
            <a:r>
              <a:rPr lang="zh-CN" altLang="en-US" sz="2400" dirty="0"/>
              <a:t>、认真执行安全技术操作规程、工艺规程，负责的设备应经常处于完好状态。工作现场要有消防措施，坚持文明生产。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3</a:t>
            </a:r>
            <a:r>
              <a:rPr lang="zh-CN" altLang="en-US" sz="2400" dirty="0"/>
              <a:t>、工作时间严格做到“三不准”。</a:t>
            </a:r>
            <a:r>
              <a:rPr lang="en-US" altLang="zh-CN" sz="2400"/>
              <a:t>(</a:t>
            </a:r>
            <a:r>
              <a:rPr lang="zh-CN" altLang="en-US" sz="2400" dirty="0"/>
              <a:t>即不准擅自离岗；不睡觉、看书报；不准会客干私活。）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4</a:t>
            </a:r>
            <a:r>
              <a:rPr lang="zh-CN" altLang="en-US" sz="2400" dirty="0"/>
              <a:t>、对机器设备做到“五勤”（即：勤听、勤看、勤摸、勤闻、勤注油）。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5</a:t>
            </a:r>
            <a:r>
              <a:rPr lang="zh-CN" altLang="en-US" sz="2400" dirty="0"/>
              <a:t>、努力学习安全知识和业务技术，做到五熟悉“（即：熟悉设备操作方法；熟悉设备的性能特征；熟悉设备维修常识和方法；熟悉检修和处理方法；熟悉电器启动，停止方法。）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6</a:t>
            </a:r>
            <a:r>
              <a:rPr lang="zh-CN" altLang="en-US" sz="2400" dirty="0"/>
              <a:t>、加强与各系统的联系，了解掌握设备运转情况，把事故处理在萌芽状态。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斗式提升机司机安全技术操作规程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8675" name="文本占位符 28674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sz="2400" dirty="0"/>
              <a:t>一、一般规定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sz="2400"/>
              <a:t>1</a:t>
            </a:r>
            <a:r>
              <a:rPr lang="zh-CN" altLang="en-US" sz="2400" dirty="0"/>
              <a:t>、经过安全和本工种专业技术培训，通过考试取得合格证后，持证上岗。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sz="2400"/>
              <a:t>2</a:t>
            </a:r>
            <a:r>
              <a:rPr lang="zh-CN" altLang="en-US" sz="2400" dirty="0"/>
              <a:t>、熟悉本岗位斗式提升机的构造、性能、技术特征、零部件的名称和作用，本岗位斗式提升机的构造特点。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sz="2400"/>
              <a:t>3</a:t>
            </a:r>
            <a:r>
              <a:rPr lang="zh-CN" altLang="en-US" sz="2400" dirty="0"/>
              <a:t>、了解本岗位电动机及电气设备的名称、性能、操作方法和安全用电知识等。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sz="2400"/>
              <a:t>4</a:t>
            </a:r>
            <a:r>
              <a:rPr lang="zh-CN" altLang="en-US" sz="2400" dirty="0"/>
              <a:t>、熟练掌握斗式提升机的操作技术，熟悉检查、维护和一般故障的排除方法。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sz="2400"/>
              <a:t>5</a:t>
            </a:r>
            <a:r>
              <a:rPr lang="zh-CN" altLang="en-US" sz="2400" dirty="0"/>
              <a:t>、严格执行</a:t>
            </a:r>
            <a:r>
              <a:rPr lang="en-US" altLang="zh-CN" sz="2400"/>
              <a:t>《</a:t>
            </a:r>
            <a:r>
              <a:rPr lang="zh-CN" altLang="en-US" sz="2400" dirty="0"/>
              <a:t>选煤厂安全规程</a:t>
            </a:r>
            <a:r>
              <a:rPr lang="en-US" altLang="zh-CN" sz="2400"/>
              <a:t>》</a:t>
            </a:r>
            <a:r>
              <a:rPr lang="zh-CN" altLang="en-US" sz="2400" dirty="0"/>
              <a:t>、岗位责任制、交接班制度及其他有关规定。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sz="2400"/>
              <a:t>6</a:t>
            </a:r>
            <a:r>
              <a:rPr lang="zh-CN" altLang="en-US" sz="2400" dirty="0"/>
              <a:t>、上岗时，按规定穿戴好劳保用品。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斗式提升机司机安全技术操作规程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9699" name="文本占位符 29698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800" dirty="0"/>
              <a:t>二、工作前的准备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en-US" altLang="zh-CN" sz="2800"/>
              <a:t>1</a:t>
            </a:r>
            <a:r>
              <a:rPr lang="zh-CN" altLang="en-US" sz="2800" dirty="0"/>
              <a:t>、根据不同给料方式，检查斗子是否带负荷或被压住。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en-US" altLang="zh-CN" sz="2800"/>
              <a:t>2</a:t>
            </a:r>
            <a:r>
              <a:rPr lang="zh-CN" altLang="en-US" sz="2800" dirty="0"/>
              <a:t>、除按</a:t>
            </a:r>
            <a:r>
              <a:rPr lang="en-US" altLang="zh-CN" sz="2800"/>
              <a:t>《</a:t>
            </a:r>
            <a:r>
              <a:rPr lang="zh-CN" altLang="en-US" sz="2800" dirty="0"/>
              <a:t>选煤厂机电设备检查通则</a:t>
            </a:r>
            <a:r>
              <a:rPr lang="en-US" altLang="zh-CN" sz="2800"/>
              <a:t>》</a:t>
            </a:r>
            <a:r>
              <a:rPr lang="zh-CN" altLang="en-US" sz="2800" dirty="0"/>
              <a:t>要求对设备进行一般性检查外，并对设备进行如下检查：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en-US" altLang="zh-CN" sz="2800"/>
              <a:t>a</a:t>
            </a:r>
            <a:r>
              <a:rPr lang="zh-CN" altLang="en-US" sz="2800" dirty="0"/>
              <a:t>．传动系统传动链的松紧程度、传动链与链轮的咬合应良好，链轮及传动链的磨损情况不严重。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en-US" altLang="zh-CN" sz="2800"/>
              <a:t>b</a:t>
            </a:r>
            <a:r>
              <a:rPr lang="zh-CN" altLang="en-US" sz="2800" dirty="0"/>
              <a:t>．紧链装置应完好齐全、调整灵活。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en-US" altLang="zh-CN" sz="2800"/>
              <a:t>c</a:t>
            </a:r>
            <a:r>
              <a:rPr lang="zh-CN" altLang="en-US" sz="2800" dirty="0"/>
              <a:t>．链板及其他联接轴不应损坏、机头链板孔不过度磨损，无掉道，销子无脱落。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斗式提升机司机安全技术操作规程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0723" name="文本占位符 30722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en-US" altLang="zh-CN" sz="2800"/>
              <a:t>d</a:t>
            </a:r>
            <a:r>
              <a:rPr lang="zh-CN" altLang="en-US" sz="2800" dirty="0"/>
              <a:t>．料斗应无严重损坏和缺少，脱水机不应堵塞。滑道应平整，无过度磨损。</a:t>
            </a:r>
            <a:endParaRPr lang="zh-CN" altLang="en-US" sz="2800" dirty="0"/>
          </a:p>
          <a:p>
            <a:r>
              <a:rPr lang="en-US" altLang="zh-CN" sz="2800"/>
              <a:t>e</a:t>
            </a:r>
            <a:r>
              <a:rPr lang="zh-CN" altLang="en-US" sz="2800" dirty="0"/>
              <a:t>．斗箱应无破损、严惩变形和漏水现象。斗式提升机前、后溜槽应畅通，无损坏、变形现象。</a:t>
            </a:r>
            <a:endParaRPr lang="zh-CN" altLang="en-US" sz="2800" dirty="0"/>
          </a:p>
          <a:p>
            <a:r>
              <a:rPr lang="en-US" altLang="zh-CN" sz="2800"/>
              <a:t>3</a:t>
            </a:r>
            <a:r>
              <a:rPr lang="zh-CN" altLang="en-US" sz="2800" dirty="0"/>
              <a:t>、人工倒盘联轴节，使斗链反转，以检查斗链长度，以长出不到</a:t>
            </a:r>
            <a:r>
              <a:rPr lang="en-US" altLang="zh-CN" sz="2800"/>
              <a:t>2</a:t>
            </a:r>
            <a:r>
              <a:rPr lang="zh-CN" altLang="en-US" sz="2800" dirty="0"/>
              <a:t>块链板为宜，过长时应拆以免压斗子。</a:t>
            </a:r>
            <a:endParaRPr lang="zh-CN" altLang="en-US" sz="2800" dirty="0"/>
          </a:p>
          <a:p>
            <a:r>
              <a:rPr lang="en-US" altLang="zh-CN" sz="2800"/>
              <a:t>4</a:t>
            </a:r>
            <a:r>
              <a:rPr lang="zh-CN" altLang="en-US" sz="2800" dirty="0"/>
              <a:t>、检查作业区照明应符合要求，安全设施就齐全牢固。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斗式提升机司机安全技术操作规程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1747" name="文本占位符 31746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400" dirty="0"/>
              <a:t>三、正常操作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1</a:t>
            </a:r>
            <a:r>
              <a:rPr lang="zh-CN" altLang="en-US" sz="2400" dirty="0"/>
              <a:t>、在接到开车信号，确认检查无误后，即可发信号开车。启动后，应观察斗子运行几周，以便检查是否有异常情况。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2</a:t>
            </a:r>
            <a:r>
              <a:rPr lang="zh-CN" altLang="en-US" sz="2400" dirty="0"/>
              <a:t>、注意观察斗子的负荷情况。斗子的装料要均匀，以平斗以下为宜，长时间尖斗，过负荷运行，容易发生压斗事故。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3</a:t>
            </a:r>
            <a:r>
              <a:rPr lang="zh-CN" altLang="en-US" sz="2400" dirty="0"/>
              <a:t>、注意检查斗子卸料情况，发现严重返煤现象，应先停止给料，再按规定措施进行处理，以免发生压斗事故。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4</a:t>
            </a:r>
            <a:r>
              <a:rPr lang="zh-CN" altLang="en-US" sz="2400" dirty="0"/>
              <a:t>、定期逐个检查一周链板、链轴、滚轮和销子的工作状态，防止因链板折断和销子、小轴松脱等造成事故。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5</a:t>
            </a:r>
            <a:r>
              <a:rPr lang="zh-CN" altLang="en-US" sz="2400" dirty="0"/>
              <a:t>、 注意检查斗子的运行状况，有无刮坏、挤坏和撕开现象。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/>
              <a:t>6</a:t>
            </a:r>
            <a:r>
              <a:rPr lang="zh-CN" altLang="en-US" sz="2400" dirty="0"/>
              <a:t>、检查传动机构的运行情况，电动机的声音和温度应正常。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加压过滤机工作原理知识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771" name="文本占位符 32770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115000"/>
              </a:lnSpc>
              <a:buNone/>
            </a:pPr>
            <a:r>
              <a:rPr lang="zh-CN" altLang="en-US" sz="2400" b="1" dirty="0"/>
              <a:t>工作原理</a:t>
            </a:r>
            <a:endParaRPr lang="zh-CN" altLang="en-US" sz="2400" b="1" dirty="0"/>
          </a:p>
          <a:p>
            <a:pPr>
              <a:lnSpc>
                <a:spcPct val="115000"/>
              </a:lnSpc>
              <a:buNone/>
            </a:pPr>
            <a:r>
              <a:rPr lang="zh-CN" altLang="en-US" sz="2400" b="1" dirty="0"/>
              <a:t>         圆盘式加压过滤机是将一台</a:t>
            </a:r>
            <a:r>
              <a:rPr lang="zh-CN" altLang="en-US" sz="2400" b="1" dirty="0">
                <a:solidFill>
                  <a:schemeClr val="tx2"/>
                </a:solidFill>
              </a:rPr>
              <a:t>盘式过滤机</a:t>
            </a:r>
            <a:r>
              <a:rPr lang="zh-CN" altLang="en-US" sz="2400" b="1" dirty="0"/>
              <a:t>装入一个密闭的</a:t>
            </a:r>
            <a:r>
              <a:rPr lang="zh-CN" altLang="en-US" sz="2400" b="1" dirty="0">
                <a:solidFill>
                  <a:schemeClr val="tx2"/>
                </a:solidFill>
              </a:rPr>
              <a:t>加压仓</a:t>
            </a:r>
            <a:r>
              <a:rPr lang="zh-CN" altLang="en-US" sz="2400" b="1" dirty="0"/>
              <a:t>中，工作时加压仓内充以一定压力的压缩空气，在滤布两侧形成一个正压差（其中一侧与大气相通），通过</a:t>
            </a:r>
            <a:r>
              <a:rPr lang="zh-CN" altLang="en-US" sz="2400" b="1" dirty="0">
                <a:solidFill>
                  <a:schemeClr val="tx2"/>
                </a:solidFill>
              </a:rPr>
              <a:t>压缩空气</a:t>
            </a:r>
            <a:r>
              <a:rPr lang="zh-CN" altLang="en-US" sz="2400" b="1" dirty="0"/>
              <a:t>挤出滤饼缝隙中的水，经过滤、脱水、卸饼等工序后实现固液分离。过滤机连续地将滤饼卸落到压力仓内底部的</a:t>
            </a:r>
            <a:r>
              <a:rPr lang="zh-CN" altLang="en-US" sz="2400" b="1" dirty="0">
                <a:solidFill>
                  <a:schemeClr val="tx2"/>
                </a:solidFill>
              </a:rPr>
              <a:t>刮板运输机</a:t>
            </a:r>
            <a:r>
              <a:rPr lang="zh-CN" altLang="en-US" sz="2400" b="1" dirty="0"/>
              <a:t>，集中运到密封排料仓。排料仓采用</a:t>
            </a:r>
            <a:r>
              <a:rPr lang="zh-CN" altLang="en-US" sz="2400" b="1" dirty="0">
                <a:solidFill>
                  <a:srgbClr val="FF0000"/>
                </a:solidFill>
              </a:rPr>
              <a:t>双层闸板</a:t>
            </a:r>
            <a:r>
              <a:rPr lang="zh-CN" altLang="en-US" sz="2400" b="1" dirty="0"/>
              <a:t>结构，既保证仓内压力不下降，又及时将滤饼排出。</a:t>
            </a:r>
            <a:endParaRPr lang="zh-CN" altLang="en-US" sz="2400" b="1" dirty="0"/>
          </a:p>
          <a:p>
            <a:pPr>
              <a:lnSpc>
                <a:spcPct val="90000"/>
              </a:lnSpc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加压过滤机工作原理知识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3796" name="文本占位符 33795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1905000" y="1219200"/>
            <a:ext cx="8534400" cy="5537200"/>
          </a:xfr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3481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加压过滤机工作原理知识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4820" name="文本占位符 34819" descr="200551214413765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1752600" y="1352550"/>
            <a:ext cx="8610600" cy="5276850"/>
          </a:xfrm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3584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加压过滤机工作原理知识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5844" name="文本占位符 35843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2057400" y="1408113"/>
            <a:ext cx="7620000" cy="5068887"/>
          </a:xfrm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加压过滤机工作原理知识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867" name="文本占位符 36866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130000"/>
              </a:lnSpc>
              <a:buNone/>
            </a:pPr>
            <a:r>
              <a:rPr lang="zh-CN" altLang="en-US" sz="2400" b="1" dirty="0"/>
              <a:t>（一）加压仓</a:t>
            </a:r>
            <a:endParaRPr lang="zh-CN" altLang="en-US" sz="24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2400" b="1" dirty="0"/>
              <a:t>          安装过滤机和卸料仓，并且保持生产过程中的压力。</a:t>
            </a:r>
            <a:endParaRPr lang="zh-CN" altLang="en-US" sz="24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2400" b="1" dirty="0"/>
              <a:t>         仓的一端设计为活封头，以便仓内设备安装和检修。通常检修在仓内进行，仓内设有照明、检修平台和起重梁，仓筒壁设有观察窗，以观察仓内设备运行情况。</a:t>
            </a:r>
            <a:endParaRPr lang="zh-CN" altLang="en-US" sz="24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2400" b="1" dirty="0"/>
              <a:t>（二）返吹仓：</a:t>
            </a:r>
            <a:endParaRPr lang="zh-CN" altLang="en-US" sz="24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2400" b="1" dirty="0"/>
              <a:t>          在压力调节器的作用下用于储存高于压力仓</a:t>
            </a:r>
            <a:r>
              <a:rPr lang="en-US" altLang="zh-CN" sz="2400" b="1"/>
              <a:t>0.05MPa</a:t>
            </a:r>
            <a:r>
              <a:rPr lang="zh-CN" altLang="en-US" sz="2400" b="1" dirty="0"/>
              <a:t>左右的压缩空气的压力容器，返吹阀瞬时动作，将滤饼吹落。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endParaRPr lang="zh-CN" altLang="en-US" sz="2400" b="1" dirty="0"/>
          </a:p>
          <a:p>
            <a:pPr>
              <a:lnSpc>
                <a:spcPct val="80000"/>
              </a:lnSpc>
            </a:pPr>
            <a:endParaRPr lang="zh-CN" altLang="en-U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3788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加压过滤机工作原理知识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891" name="文本占位符 37890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（三）卸料仓：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        卸料仓是加压过滤机的关键部件。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        采用双闸板交替工作密封排料装置，既能可靠地将脱水后的滤饼排出，又不影响加压仓内的工作压力，保证仓内压力稳定。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          闸板的驱动是由液压站提供的液压驱动，闸板上的密封采用充气橡胶密封圈。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（四）盘式过滤机 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       滤盘需有较高的耐压强度。 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      滤扇数增至</a:t>
            </a:r>
            <a:r>
              <a:rPr lang="en-US" altLang="zh-CN" sz="1800" b="1"/>
              <a:t>20</a:t>
            </a:r>
            <a:r>
              <a:rPr lang="zh-CN" altLang="en-US" sz="1800" b="1" dirty="0"/>
              <a:t>片，浸入深度增至</a:t>
            </a:r>
            <a:r>
              <a:rPr lang="en-US" altLang="zh-CN" sz="1800" b="1"/>
              <a:t>50</a:t>
            </a:r>
            <a:r>
              <a:rPr lang="zh-CN" altLang="en-US" sz="1800" b="1" dirty="0"/>
              <a:t>％ 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      滤液管断面加大了一倍 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      轴流式强力搅拌器，加强了滤槽中矿浆上下层的对流，改善了过滤效果。</a:t>
            </a:r>
            <a:endParaRPr lang="zh-CN" altLang="en-US" sz="1800" b="1" dirty="0"/>
          </a:p>
          <a:p>
            <a:pPr>
              <a:lnSpc>
                <a:spcPct val="80000"/>
              </a:lnSpc>
              <a:buNone/>
            </a:pP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endParaRPr lang="zh-CN" altLang="en-US" sz="1800" b="1" dirty="0"/>
          </a:p>
          <a:p>
            <a:pPr>
              <a:lnSpc>
                <a:spcPct val="80000"/>
              </a:lnSpc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加压过滤机工作原理知识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915" name="文本占位符 38914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135000"/>
              </a:lnSpc>
              <a:buNone/>
            </a:pPr>
            <a:r>
              <a:rPr lang="zh-CN" altLang="en-US" sz="2000" b="1" dirty="0"/>
              <a:t>（五）刮板运输机</a:t>
            </a:r>
            <a:endParaRPr lang="zh-CN" altLang="en-US" sz="2000" b="1" dirty="0"/>
          </a:p>
          <a:p>
            <a:pPr>
              <a:lnSpc>
                <a:spcPct val="135000"/>
              </a:lnSpc>
              <a:buNone/>
            </a:pPr>
            <a:r>
              <a:rPr lang="zh-CN" altLang="en-US" sz="2000" b="1" dirty="0"/>
              <a:t>位置：刮板运输机位于过滤机卸料侧的下部。  </a:t>
            </a:r>
            <a:endParaRPr lang="zh-CN" altLang="en-US" sz="2000" b="1" dirty="0"/>
          </a:p>
          <a:p>
            <a:pPr>
              <a:lnSpc>
                <a:spcPct val="135000"/>
              </a:lnSpc>
              <a:buNone/>
            </a:pPr>
            <a:r>
              <a:rPr lang="zh-CN" altLang="en-US" sz="2000" b="1" dirty="0"/>
              <a:t>用途：将脱水后卸落的滤饼运至加压仓下部的排料口内。</a:t>
            </a:r>
            <a:endParaRPr lang="zh-CN" altLang="en-US" sz="2000" b="1" dirty="0"/>
          </a:p>
          <a:p>
            <a:pPr>
              <a:lnSpc>
                <a:spcPct val="135000"/>
              </a:lnSpc>
              <a:buNone/>
            </a:pPr>
            <a:r>
              <a:rPr lang="zh-CN" altLang="en-US" sz="2000" b="1" dirty="0"/>
              <a:t>选用选煤厂通用的刮板</a:t>
            </a:r>
            <a:endParaRPr lang="zh-CN" altLang="en-US" sz="2000" b="1" dirty="0"/>
          </a:p>
          <a:p>
            <a:pPr>
              <a:lnSpc>
                <a:spcPct val="135000"/>
              </a:lnSpc>
              <a:buNone/>
            </a:pPr>
            <a:r>
              <a:rPr lang="zh-CN" altLang="en-US" sz="2000" b="1" dirty="0"/>
              <a:t>（六）自动控制装置</a:t>
            </a:r>
            <a:endParaRPr lang="zh-CN" altLang="en-US" sz="2000" b="1" dirty="0"/>
          </a:p>
          <a:p>
            <a:pPr>
              <a:lnSpc>
                <a:spcPct val="130000"/>
              </a:lnSpc>
              <a:buNone/>
            </a:pPr>
            <a:r>
              <a:rPr lang="en-US" altLang="zh-CN" sz="2000" b="1"/>
              <a:t>1</a:t>
            </a:r>
            <a:r>
              <a:rPr lang="zh-CN" altLang="en-US" sz="2000" b="1" dirty="0"/>
              <a:t>、由传感器及控制器、调节器和执行器三部分组成。</a:t>
            </a:r>
            <a:endParaRPr lang="zh-CN" altLang="en-US" sz="2000" b="1" dirty="0"/>
          </a:p>
          <a:p>
            <a:pPr>
              <a:lnSpc>
                <a:spcPct val="130000"/>
              </a:lnSpc>
              <a:buNone/>
            </a:pPr>
            <a:r>
              <a:rPr lang="en-US" altLang="zh-CN" sz="2000" b="1"/>
              <a:t>2</a:t>
            </a:r>
            <a:r>
              <a:rPr lang="zh-CN" altLang="en-US" sz="2000" b="1" dirty="0"/>
              <a:t>、配置了压力、液位、料位、位移、流量等多种传感器与变送器</a:t>
            </a:r>
            <a:endParaRPr lang="zh-CN" altLang="en-US" sz="2000" b="1" dirty="0"/>
          </a:p>
          <a:p>
            <a:pPr>
              <a:lnSpc>
                <a:spcPct val="130000"/>
              </a:lnSpc>
              <a:buNone/>
            </a:pPr>
            <a:r>
              <a:rPr lang="en-US" altLang="zh-CN" sz="2000" b="1"/>
              <a:t>3</a:t>
            </a:r>
            <a:r>
              <a:rPr lang="zh-CN" altLang="en-US" sz="2000" b="1" dirty="0"/>
              <a:t>、具备程序控制、参数监测调整、操作提示及故障报警等多种功能。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endParaRPr lang="zh-CN" altLang="en-US" sz="2000" dirty="0"/>
          </a:p>
          <a:p>
            <a:pPr>
              <a:lnSpc>
                <a:spcPct val="80000"/>
              </a:lnSpc>
            </a:pPr>
            <a:endParaRPr lang="zh-CN" altLang="en-US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加压过滤机工作原理知识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939" name="文本占位符 39938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135000"/>
              </a:lnSpc>
              <a:buNone/>
            </a:pPr>
            <a:r>
              <a:rPr lang="zh-CN" altLang="en-US" sz="1800" b="1" dirty="0"/>
              <a:t>影响加压过滤效果的有关因素</a:t>
            </a:r>
            <a:endParaRPr lang="zh-CN" altLang="en-US" sz="1800" b="1" dirty="0"/>
          </a:p>
          <a:p>
            <a:pPr>
              <a:lnSpc>
                <a:spcPct val="135000"/>
              </a:lnSpc>
              <a:buNone/>
            </a:pPr>
            <a:r>
              <a:rPr lang="zh-CN" altLang="en-US" sz="1800" b="1" dirty="0"/>
              <a:t>（一）物料特性的影响 </a:t>
            </a:r>
            <a:endParaRPr lang="zh-CN" altLang="en-US" sz="1800" b="1" dirty="0"/>
          </a:p>
          <a:p>
            <a:pPr>
              <a:lnSpc>
                <a:spcPct val="135000"/>
              </a:lnSpc>
              <a:buNone/>
            </a:pPr>
            <a:r>
              <a:rPr lang="en-US" altLang="zh-CN" sz="1800" b="1"/>
              <a:t>1</a:t>
            </a:r>
            <a:r>
              <a:rPr lang="zh-CN" altLang="en-US" sz="1800" b="1" dirty="0"/>
              <a:t>、物料的密度、粒度分布、浆体的浓度、粘度、沉降速度等特性对生产能力影响很大。</a:t>
            </a:r>
            <a:endParaRPr lang="zh-CN" altLang="en-US" sz="1800" b="1" dirty="0"/>
          </a:p>
          <a:p>
            <a:pPr>
              <a:lnSpc>
                <a:spcPct val="135000"/>
              </a:lnSpc>
              <a:buNone/>
            </a:pPr>
            <a:r>
              <a:rPr lang="en-US" altLang="zh-CN" sz="1800" b="1"/>
              <a:t>2</a:t>
            </a:r>
            <a:r>
              <a:rPr lang="zh-CN" altLang="en-US" sz="1800" b="1" dirty="0"/>
              <a:t>、对不同的物料，在相同的加压过滤工艺条件下，生产能力相差很大。</a:t>
            </a:r>
            <a:endParaRPr lang="zh-CN" altLang="en-US" sz="1800" b="1" dirty="0"/>
          </a:p>
          <a:p>
            <a:pPr>
              <a:lnSpc>
                <a:spcPct val="135000"/>
              </a:lnSpc>
              <a:buNone/>
            </a:pPr>
            <a:r>
              <a:rPr lang="zh-CN" altLang="en-US" sz="1800" b="1" dirty="0"/>
              <a:t> （二）入料浓度（调整产量、水分）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（</a:t>
            </a:r>
            <a:r>
              <a:rPr lang="en-US" altLang="zh-CN" sz="1800" b="1"/>
              <a:t>1</a:t>
            </a:r>
            <a:r>
              <a:rPr lang="zh-CN" altLang="en-US" sz="1800" b="1" dirty="0"/>
              <a:t>）入料浓度高时，形成的滤饼厚，耗风量小，滤饼水分高、产量高。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（</a:t>
            </a:r>
            <a:r>
              <a:rPr lang="en-US" altLang="zh-CN" sz="1800" b="1"/>
              <a:t>2</a:t>
            </a:r>
            <a:r>
              <a:rPr lang="zh-CN" altLang="en-US" sz="1800" b="1" dirty="0"/>
              <a:t>）入料浓度低时，形成的滤饼薄，耗风量大，滤饼水分低，产量也低。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r>
              <a:rPr lang="zh-CN" altLang="en-US" sz="1800" b="1" dirty="0"/>
              <a:t>（</a:t>
            </a:r>
            <a:r>
              <a:rPr lang="en-US" altLang="zh-CN" sz="1800" b="1"/>
              <a:t>3</a:t>
            </a:r>
            <a:r>
              <a:rPr lang="zh-CN" altLang="en-US" sz="1800" b="1" dirty="0"/>
              <a:t>）入料浓度的高低，还直接关系到给料泵流量的选择。</a:t>
            </a:r>
            <a:endParaRPr lang="zh-CN" altLang="en-US" sz="1800" b="1" dirty="0"/>
          </a:p>
          <a:p>
            <a:pPr>
              <a:lnSpc>
                <a:spcPct val="130000"/>
              </a:lnSpc>
              <a:buNone/>
            </a:pPr>
            <a:endParaRPr lang="zh-CN" altLang="en-US" sz="1800" b="1" dirty="0"/>
          </a:p>
          <a:p>
            <a:pPr>
              <a:lnSpc>
                <a:spcPct val="80000"/>
              </a:lnSpc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水泵的分类及工作原理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63" name="文本占位符 40962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sz="2800" dirty="0"/>
              <a:t>水泵是输送液体或使液体增压的机械。它将原动机的</a:t>
            </a:r>
            <a:r>
              <a:rPr lang="zh-CN" altLang="en-US" sz="2800" dirty="0">
                <a:hlinkClick r:id="rId1"/>
              </a:rPr>
              <a:t>机械能</a:t>
            </a:r>
            <a:r>
              <a:rPr lang="zh-CN" altLang="en-US" sz="2800" dirty="0"/>
              <a:t>或其他外部能量传送给液体，使液体能量增加，主要用来输送液体包括水、油、酸碱液、乳化液、悬乳液和</a:t>
            </a:r>
            <a:r>
              <a:rPr lang="zh-CN" altLang="en-US" sz="2800" dirty="0">
                <a:hlinkClick r:id="rId2"/>
              </a:rPr>
              <a:t>液态金属</a:t>
            </a:r>
            <a:r>
              <a:rPr lang="zh-CN" altLang="en-US" sz="2800" dirty="0"/>
              <a:t>等，也可输送液体、</a:t>
            </a:r>
            <a:r>
              <a:rPr lang="zh-CN" altLang="en-US" sz="2800" dirty="0">
                <a:hlinkClick r:id="rId3"/>
              </a:rPr>
              <a:t>气体</a:t>
            </a:r>
            <a:r>
              <a:rPr lang="zh-CN" altLang="en-US" sz="2800" dirty="0"/>
              <a:t>混合物以及含悬浮固体物的液体。衡量水泵性能的技术参数有</a:t>
            </a:r>
            <a:r>
              <a:rPr lang="zh-CN" altLang="en-US" sz="2800" dirty="0">
                <a:hlinkClick r:id="rId4"/>
              </a:rPr>
              <a:t>流量</a:t>
            </a:r>
            <a:r>
              <a:rPr lang="zh-CN" altLang="en-US" sz="2800" dirty="0"/>
              <a:t>、吸程、扬程、轴</a:t>
            </a:r>
            <a:r>
              <a:rPr lang="zh-CN" altLang="en-US" sz="2800" dirty="0">
                <a:hlinkClick r:id="rId5"/>
              </a:rPr>
              <a:t>功率</a:t>
            </a:r>
            <a:r>
              <a:rPr lang="zh-CN" altLang="en-US" sz="2800" dirty="0"/>
              <a:t>、水功率、</a:t>
            </a:r>
            <a:r>
              <a:rPr lang="zh-CN" altLang="en-US" sz="2800" dirty="0">
                <a:hlinkClick r:id="rId6"/>
              </a:rPr>
              <a:t>效率</a:t>
            </a:r>
            <a:r>
              <a:rPr lang="zh-CN" altLang="en-US" sz="2800" dirty="0"/>
              <a:t>等；根据不同的工作原理可分为</a:t>
            </a:r>
            <a:r>
              <a:rPr lang="zh-CN" altLang="en-US" sz="2800" dirty="0">
                <a:hlinkClick r:id="rId7"/>
              </a:rPr>
              <a:t>容积</a:t>
            </a:r>
            <a:r>
              <a:rPr lang="zh-CN" altLang="en-US" sz="2800" dirty="0"/>
              <a:t>水泵、叶片泵等类型。</a:t>
            </a:r>
            <a:r>
              <a:rPr lang="zh-CN" altLang="en-US" sz="2800" dirty="0">
                <a:hlinkClick r:id="rId8"/>
              </a:rPr>
              <a:t>容积泵</a:t>
            </a:r>
            <a:r>
              <a:rPr lang="zh-CN" altLang="en-US" sz="2800" dirty="0"/>
              <a:t>是利用其工作室容积的变化来传递能量；叶片泵是利用回转叶片与水的相互作用来传递能量，有离心泵、轴流泵和混流泵等类型。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水泵的分类及工作原理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987" name="文本占位符 41986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000" dirty="0"/>
              <a:t>（一） 根据泵的工作原理划分：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　　</a:t>
            </a:r>
            <a:r>
              <a:rPr lang="en-US" altLang="zh-CN" sz="2000"/>
              <a:t>1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"/>
              </a:rPr>
              <a:t>离心泵</a:t>
            </a:r>
            <a:r>
              <a:rPr lang="zh-CN" altLang="en-US" sz="2000" dirty="0"/>
              <a:t> </a:t>
            </a:r>
            <a:r>
              <a:rPr lang="en-US" altLang="zh-CN" sz="2000"/>
              <a:t>2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2"/>
              </a:rPr>
              <a:t>旋涡泵</a:t>
            </a:r>
            <a:r>
              <a:rPr lang="zh-CN" altLang="en-US" sz="2000" dirty="0"/>
              <a:t> </a:t>
            </a:r>
            <a:r>
              <a:rPr lang="en-US" altLang="zh-CN" sz="2000"/>
              <a:t>3 </a:t>
            </a:r>
            <a:r>
              <a:rPr lang="zh-CN" altLang="en-US" sz="2000" dirty="0">
                <a:hlinkClick r:id="rId3"/>
              </a:rPr>
              <a:t>混流泵</a:t>
            </a:r>
            <a:r>
              <a:rPr lang="zh-CN" altLang="en-US" sz="2000" dirty="0"/>
              <a:t>、</a:t>
            </a:r>
            <a:r>
              <a:rPr lang="en-US" altLang="zh-CN" sz="2000"/>
              <a:t>4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4"/>
              </a:rPr>
              <a:t>轴流泵</a:t>
            </a:r>
            <a:r>
              <a:rPr lang="zh-CN" altLang="en-US" sz="2000" dirty="0"/>
              <a:t>、</a:t>
            </a:r>
            <a:r>
              <a:rPr lang="en-US" altLang="zh-CN" sz="2000"/>
              <a:t>5</a:t>
            </a:r>
            <a:r>
              <a:rPr lang="zh-CN" altLang="en-US" sz="2000" dirty="0"/>
              <a:t>、电动泵 </a:t>
            </a:r>
            <a:r>
              <a:rPr lang="en-US" altLang="zh-CN" sz="2000"/>
              <a:t>6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5"/>
              </a:rPr>
              <a:t>蒸汽泵</a:t>
            </a:r>
            <a:r>
              <a:rPr lang="zh-CN" altLang="en-US" sz="2000" dirty="0"/>
              <a:t> </a:t>
            </a:r>
            <a:r>
              <a:rPr lang="en-US" altLang="zh-CN" sz="2000"/>
              <a:t>7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6"/>
              </a:rPr>
              <a:t>齿轮泵</a:t>
            </a:r>
            <a:r>
              <a:rPr lang="zh-CN" altLang="en-US" sz="2000" dirty="0"/>
              <a:t> </a:t>
            </a:r>
            <a:endParaRPr lang="zh-CN" altLang="en-US" sz="2000" dirty="0">
              <a:hlinkClick r:id="rId7" tooltip="查看图片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>
                <a:hlinkClick r:id="rId7" tooltip="查看图片"/>
              </a:rPr>
              <a:t>  </a:t>
            </a:r>
            <a:r>
              <a:rPr lang="zh-CN" altLang="en-US" sz="2000" dirty="0"/>
              <a:t>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离心泵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en-US" altLang="zh-CN" sz="2000"/>
              <a:t>8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8"/>
              </a:rPr>
              <a:t>螺杆泵</a:t>
            </a:r>
            <a:r>
              <a:rPr lang="zh-CN" altLang="en-US" sz="2000" dirty="0"/>
              <a:t> </a:t>
            </a:r>
            <a:r>
              <a:rPr lang="en-US" altLang="zh-CN" sz="2000"/>
              <a:t>9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9"/>
              </a:rPr>
              <a:t>罗茨泵</a:t>
            </a:r>
            <a:r>
              <a:rPr lang="zh-CN" altLang="en-US" sz="2000" dirty="0"/>
              <a:t>、</a:t>
            </a:r>
            <a:r>
              <a:rPr lang="en-US" altLang="zh-CN" sz="2000"/>
              <a:t>10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0"/>
              </a:rPr>
              <a:t>滑片泵</a:t>
            </a:r>
            <a:r>
              <a:rPr lang="zh-CN" altLang="en-US" sz="2000" dirty="0"/>
              <a:t> </a:t>
            </a:r>
            <a:r>
              <a:rPr lang="en-US" altLang="zh-CN" sz="2000"/>
              <a:t>11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1"/>
              </a:rPr>
              <a:t>喷射泵</a:t>
            </a:r>
            <a:r>
              <a:rPr lang="zh-CN" altLang="en-US" sz="2000" dirty="0"/>
              <a:t> </a:t>
            </a:r>
            <a:r>
              <a:rPr lang="en-US" altLang="zh-CN" sz="2000"/>
              <a:t>12</a:t>
            </a:r>
            <a:r>
              <a:rPr lang="zh-CN" altLang="en-US" sz="2000" dirty="0"/>
              <a:t>、升液泵 </a:t>
            </a:r>
            <a:r>
              <a:rPr lang="en-US" altLang="zh-CN" sz="2000"/>
              <a:t>13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2"/>
              </a:rPr>
              <a:t>电磁泵</a:t>
            </a:r>
            <a:r>
              <a:rPr lang="zh-CN" altLang="en-US" sz="2000" dirty="0"/>
              <a:t> </a:t>
            </a:r>
            <a:r>
              <a:rPr lang="en-US" altLang="zh-CN" sz="2000"/>
              <a:t>14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3"/>
              </a:rPr>
              <a:t>潜水泵</a:t>
            </a:r>
            <a:r>
              <a:rPr lang="zh-CN" altLang="en-US" sz="2000" dirty="0"/>
              <a:t> 等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　　</a:t>
            </a:r>
            <a:r>
              <a:rPr lang="zh-CN" altLang="en-US" sz="2000" b="1" dirty="0"/>
              <a:t>（二） 根据用途划分：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　　</a:t>
            </a:r>
            <a:r>
              <a:rPr lang="en-US" altLang="zh-CN" sz="2000"/>
              <a:t>1</a:t>
            </a:r>
            <a:r>
              <a:rPr lang="zh-CN" altLang="en-US" sz="2000" dirty="0"/>
              <a:t>、清水泵、</a:t>
            </a:r>
            <a:r>
              <a:rPr lang="en-US" altLang="zh-CN" sz="2000"/>
              <a:t>2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4"/>
              </a:rPr>
              <a:t>渣浆泵</a:t>
            </a:r>
            <a:r>
              <a:rPr lang="zh-CN" altLang="en-US" sz="2000" dirty="0"/>
              <a:t> </a:t>
            </a:r>
            <a:r>
              <a:rPr lang="en-US" altLang="zh-CN" sz="2000"/>
              <a:t>3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5"/>
              </a:rPr>
              <a:t>排污泵</a:t>
            </a:r>
            <a:r>
              <a:rPr lang="zh-CN" altLang="en-US" sz="2000" dirty="0"/>
              <a:t> </a:t>
            </a:r>
            <a:r>
              <a:rPr lang="en-US" altLang="zh-CN" sz="2000"/>
              <a:t>4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6"/>
              </a:rPr>
              <a:t>化工泵</a:t>
            </a:r>
            <a:r>
              <a:rPr lang="zh-CN" altLang="en-US" sz="2000" dirty="0"/>
              <a:t> </a:t>
            </a:r>
            <a:r>
              <a:rPr lang="en-US" altLang="zh-CN" sz="2000"/>
              <a:t>5</a:t>
            </a:r>
            <a:r>
              <a:rPr lang="zh-CN" altLang="en-US" sz="2000" dirty="0"/>
              <a:t>、</a:t>
            </a:r>
            <a:r>
              <a:rPr lang="zh-CN" altLang="en-US" sz="2000" dirty="0">
                <a:hlinkClick r:id="rId17"/>
              </a:rPr>
              <a:t>输油泵</a:t>
            </a:r>
            <a:r>
              <a:rPr lang="zh-CN" altLang="en-US" sz="2000" dirty="0"/>
              <a:t> 等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　　（三） 其他划分方法： </a:t>
            </a:r>
            <a:endParaRPr lang="zh-CN" altLang="en-US" sz="2000" dirty="0"/>
          </a:p>
          <a:p>
            <a:pPr>
              <a:lnSpc>
                <a:spcPct val="80000"/>
              </a:lnSpc>
              <a:buNone/>
            </a:pPr>
            <a:r>
              <a:rPr lang="zh-CN" altLang="en-US" sz="2000" dirty="0"/>
              <a:t>  　　水泵还有其他很多划分方法：根据叶轮是否串联分为单级和</a:t>
            </a:r>
            <a:r>
              <a:rPr lang="zh-CN" altLang="en-US" sz="2000" dirty="0">
                <a:hlinkClick r:id="rId18"/>
              </a:rPr>
              <a:t>多级泵</a:t>
            </a:r>
            <a:r>
              <a:rPr lang="zh-CN" altLang="en-US" sz="2000" dirty="0"/>
              <a:t>；根据水泵吸入口的是一个还是两个分为单吸泵和</a:t>
            </a:r>
            <a:r>
              <a:rPr lang="zh-CN" altLang="en-US" sz="2000" dirty="0">
                <a:hlinkClick r:id="rId19"/>
              </a:rPr>
              <a:t>双吸泵</a:t>
            </a:r>
            <a:r>
              <a:rPr lang="zh-CN" altLang="en-US" sz="2000" dirty="0"/>
              <a:t>等等。 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水泵的分类及工作原理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011" name="文本占位符 43010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en-US" altLang="zh-CN"/>
              <a:t>1 </a:t>
            </a:r>
            <a:r>
              <a:rPr lang="zh-CN" altLang="en-US" dirty="0"/>
              <a:t>、 </a:t>
            </a:r>
            <a:r>
              <a:rPr lang="zh-CN" altLang="en-US" dirty="0">
                <a:hlinkClick r:id="rId1"/>
              </a:rPr>
              <a:t>容积</a:t>
            </a:r>
            <a:r>
              <a:rPr lang="zh-CN" altLang="en-US" dirty="0"/>
              <a:t>式泵</a:t>
            </a:r>
            <a:r>
              <a:rPr lang="en-US" altLang="zh-CN"/>
              <a:t>: </a:t>
            </a:r>
            <a:r>
              <a:rPr lang="zh-CN" altLang="en-US" dirty="0"/>
              <a:t>利用工作腔容积周期变化来输送液体。 </a:t>
            </a:r>
            <a:endParaRPr lang="zh-CN" altLang="en-US" dirty="0"/>
          </a:p>
          <a:p>
            <a:r>
              <a:rPr lang="en-US" altLang="zh-CN"/>
              <a:t>2 </a:t>
            </a:r>
            <a:r>
              <a:rPr lang="zh-CN" altLang="en-US" dirty="0"/>
              <a:t>、 </a:t>
            </a:r>
            <a:r>
              <a:rPr lang="zh-CN" altLang="en-US" dirty="0">
                <a:hlinkClick r:id="rId2"/>
              </a:rPr>
              <a:t>叶片泵</a:t>
            </a:r>
            <a:r>
              <a:rPr lang="en-US" altLang="zh-CN"/>
              <a:t>: </a:t>
            </a:r>
            <a:r>
              <a:rPr lang="zh-CN" altLang="en-US" dirty="0"/>
              <a:t>利用叶片和液体相互作用来输送液体。</a:t>
            </a:r>
            <a:endParaRPr lang="zh-CN" altLang="en-US" dirty="0"/>
          </a:p>
          <a:p>
            <a:r>
              <a:rPr lang="zh-CN" altLang="en-US" dirty="0"/>
              <a:t> </a:t>
            </a:r>
            <a:endParaRPr lang="zh-CN" altLang="en-US" dirty="0"/>
          </a:p>
        </p:txBody>
      </p:sp>
      <p:pic>
        <p:nvPicPr>
          <p:cNvPr id="43012" name="图片 43011" descr="D:/iiii/工作啊，friend/ppt汇总/修改PPT/http:/imgsrc.baidu.com/baike/abpic/item/7a8a144609ea8a366a63e512.jpg">
            <a:hlinkClick r:id="rId3"/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181600" y="3276600"/>
            <a:ext cx="4724400" cy="2809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b="1" dirty="0">
                <a:solidFill>
                  <a:schemeClr val="tx1"/>
                </a:solidFill>
              </a:rPr>
              <a:t>生产过程中主要危险因素分析</a:t>
            </a:r>
            <a:r>
              <a:rPr lang="en-US" altLang="zh-CN" sz="3600" b="1">
                <a:solidFill>
                  <a:schemeClr val="tx1"/>
                </a:solidFill>
              </a:rPr>
              <a:t>(</a:t>
            </a:r>
            <a:r>
              <a:rPr lang="zh-CN" altLang="en-US" sz="3600" b="1" dirty="0">
                <a:solidFill>
                  <a:schemeClr val="tx1"/>
                </a:solidFill>
              </a:rPr>
              <a:t>重点）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Rot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/>
              <a:t>1</a:t>
            </a:r>
            <a:r>
              <a:rPr lang="zh-CN" altLang="en-US" dirty="0"/>
              <a:t>、洗煤厂生产及检修期间，设备及人员存在着跌落、碰撞等危险；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2</a:t>
            </a:r>
            <a:r>
              <a:rPr lang="zh-CN" altLang="en-US" dirty="0"/>
              <a:t>、洗煤厂内由于机械化程度高，厂内有大量高速运转的机械设备及电气设备，对操作人员存在着潜在危险；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3</a:t>
            </a:r>
            <a:r>
              <a:rPr lang="zh-CN" altLang="en-US" dirty="0"/>
              <a:t>、多煤尘的建构筑物、变配电室等处存在着爆炸及火灾的危险；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4</a:t>
            </a:r>
            <a:r>
              <a:rPr lang="zh-CN" altLang="en-US" dirty="0"/>
              <a:t>、存在着暴雨、洪水、雷电、地震等自然灾害的威胁。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4403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水泵常见问题及检修方法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035" name="文本占位符 44034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800" dirty="0"/>
              <a:t>水泵五大常见故障及解决方法：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zh-CN" altLang="en-US" sz="2800" dirty="0"/>
              <a:t>无法启动</a:t>
            </a:r>
            <a:endParaRPr lang="zh-CN" altLang="en-US" sz="280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dirty="0"/>
              <a:t>　　  首先应检查电源供电情况：接头连接是否牢靠；开关接触是否紧密；</a:t>
            </a:r>
            <a:r>
              <a:rPr lang="zh-CN" altLang="en-US" sz="2800" dirty="0">
                <a:hlinkClick r:id="rId1"/>
              </a:rPr>
              <a:t>保险丝</a:t>
            </a:r>
            <a:r>
              <a:rPr lang="zh-CN" altLang="en-US" sz="2800" dirty="0"/>
              <a:t>是否熔断；三相供电的是否缺相等。如有断路、接触不良、保险丝熔断、缺相，应查明原因并及时进行修复。其次检查是否是水泵自身的机械故障，常见的原因有：填料太紧或叶轮与泵体之间被杂物卡住而堵塞；泵轴、轴承、减漏环锈住；泵轴严重弯曲等。排除方法：放松填料，疏通引水槽；拆开泵体清除杂物、除锈；拆下泵轴校正或更换新的泵轴。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4505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水泵常见问题及检修方法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059" name="文本占位符 45058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sz="2800" dirty="0"/>
              <a:t>水泵发热</a:t>
            </a:r>
            <a:endParaRPr lang="zh-CN" altLang="en-US" sz="2800" dirty="0"/>
          </a:p>
          <a:p>
            <a:r>
              <a:rPr lang="zh-CN" altLang="en-US" sz="2800" dirty="0"/>
              <a:t>　　原因：轴承损坏；</a:t>
            </a:r>
            <a:r>
              <a:rPr lang="zh-CN" altLang="en-US" sz="2800" dirty="0">
                <a:hlinkClick r:id="rId1"/>
              </a:rPr>
              <a:t>滚动轴承</a:t>
            </a:r>
            <a:r>
              <a:rPr lang="zh-CN" altLang="en-US" sz="2800" dirty="0"/>
              <a:t>或托架盖间隙过小；泵轴弯曲或两轴不同心；胶带太紧；缺油或油质不好；叶轮上的平衡孔堵塞，叶轮失去平衡，增大了向一边的推力。排除方法：更换轴承；拆除后盖，在托架与轴承座之间加装垫片；调查泵轴或调整两轴的同心度；适当调松胶带紧度；加注干净的</a:t>
            </a:r>
            <a:r>
              <a:rPr lang="zh-CN" altLang="en-US" sz="2800" dirty="0">
                <a:hlinkClick r:id="rId2"/>
              </a:rPr>
              <a:t>黄油</a:t>
            </a:r>
            <a:r>
              <a:rPr lang="zh-CN" altLang="en-US" sz="2800" dirty="0"/>
              <a:t>，黄油占轴承内空隙的</a:t>
            </a:r>
            <a:r>
              <a:rPr lang="en-US" altLang="zh-CN" sz="2800"/>
              <a:t>60</a:t>
            </a:r>
            <a:r>
              <a:rPr lang="zh-CN" altLang="en-US" sz="2800" dirty="0"/>
              <a:t>％左右；清除平衡孔内的堵塞物。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4608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水泵常见问题及检修方法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083" name="文本占位符 46082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sz="2800" dirty="0"/>
              <a:t>流量不足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           这是因为：动力转速不配套或皮带打滑，使转速偏低；轴流泵</a:t>
            </a:r>
            <a:r>
              <a:rPr lang="zh-CN" altLang="en-US" sz="2800" dirty="0">
                <a:hlinkClick r:id="rId1"/>
              </a:rPr>
              <a:t>叶片安装角</a:t>
            </a:r>
            <a:r>
              <a:rPr lang="zh-CN" altLang="en-US" sz="2800" dirty="0"/>
              <a:t>太小；扬程不足，</a:t>
            </a:r>
            <a:r>
              <a:rPr lang="zh-CN" altLang="en-US" sz="2800" dirty="0">
                <a:hlinkClick r:id="rId2"/>
              </a:rPr>
              <a:t>管路</a:t>
            </a:r>
            <a:r>
              <a:rPr lang="zh-CN" altLang="en-US" sz="2800" dirty="0"/>
              <a:t>太长或管路有直角弯；吸程偏高；</a:t>
            </a:r>
            <a:r>
              <a:rPr lang="zh-CN" altLang="en-US" sz="2800" dirty="0">
                <a:hlinkClick r:id="rId3"/>
              </a:rPr>
              <a:t>底阀</a:t>
            </a:r>
            <a:r>
              <a:rPr lang="zh-CN" altLang="en-US" sz="2800" dirty="0"/>
              <a:t>、管路及叶轮局部堵塞或叶轮缺损；出水管漏水严重。排除方法：恢复额定转速，清除皮带油垢，调整好皮带紧度；调好</a:t>
            </a:r>
            <a:r>
              <a:rPr lang="zh-CN" altLang="en-US" sz="2800" dirty="0">
                <a:hlinkClick r:id="rId4"/>
              </a:rPr>
              <a:t>叶片角</a:t>
            </a:r>
            <a:r>
              <a:rPr lang="zh-CN" altLang="en-US" sz="2800" dirty="0"/>
              <a:t>，降低水泵安装位置，缩短管路或改变管路的弯曲度；密封水泵漏气处，压紧填料；清除堵塞物，更换叶轮；更换减漏环，堵塞漏水处。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4710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水泵常见问题及检修方法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107" name="文本占位符 47106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sz="2400" dirty="0"/>
              <a:t>吸不上水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/>
              <a:t>　　原因是泵体内有空气或进水管积气，或是底阀关闭不严灌引水不满、</a:t>
            </a:r>
            <a:r>
              <a:rPr lang="zh-CN" altLang="en-US" sz="2400" dirty="0">
                <a:hlinkClick r:id="rId1"/>
              </a:rPr>
              <a:t>真空泵</a:t>
            </a:r>
            <a:r>
              <a:rPr lang="zh-CN" altLang="en-US" sz="2400" dirty="0"/>
              <a:t>填料严重漏气，</a:t>
            </a:r>
            <a:r>
              <a:rPr lang="zh-CN" altLang="en-US" sz="2400" dirty="0">
                <a:hlinkClick r:id="rId2"/>
              </a:rPr>
              <a:t>闸阀</a:t>
            </a:r>
            <a:r>
              <a:rPr lang="zh-CN" altLang="en-US" sz="2400" dirty="0"/>
              <a:t>或拍门关闭不严。排除方法：先把水压上来，再将泵体注满水，然后开机。同时检查</a:t>
            </a:r>
            <a:r>
              <a:rPr lang="zh-CN" altLang="en-US" sz="2400" dirty="0">
                <a:hlinkClick r:id="rId3"/>
              </a:rPr>
              <a:t>逆止阀</a:t>
            </a:r>
            <a:r>
              <a:rPr lang="zh-CN" altLang="en-US" sz="2400" dirty="0"/>
              <a:t>是否严密，管路、接头有无漏气现象，如发现漏气，拆卸后在接头处涂上</a:t>
            </a:r>
            <a:r>
              <a:rPr lang="zh-CN" altLang="en-US" sz="2400" dirty="0">
                <a:hlinkClick r:id="rId4"/>
              </a:rPr>
              <a:t>润滑油</a:t>
            </a:r>
            <a:r>
              <a:rPr lang="zh-CN" altLang="en-US" sz="2400" dirty="0"/>
              <a:t>或调合漆，并拧紧螺丝。检查水泵轴的</a:t>
            </a:r>
            <a:r>
              <a:rPr lang="zh-CN" altLang="en-US" sz="2400" dirty="0">
                <a:hlinkClick r:id="rId5"/>
              </a:rPr>
              <a:t>油封</a:t>
            </a:r>
            <a:r>
              <a:rPr lang="zh-CN" altLang="en-US" sz="2400" dirty="0"/>
              <a:t>环，如磨损严重应更换新件。管路漏水或漏气。可能安装时螺帽拧得不紧。若渗漏不严重</a:t>
            </a:r>
            <a:r>
              <a:rPr lang="en-US" altLang="zh-CN" sz="2400"/>
              <a:t>,</a:t>
            </a:r>
            <a:r>
              <a:rPr lang="zh-CN" altLang="en-US" sz="2400" dirty="0"/>
              <a:t>可在漏气或漏水的地方涂抹水泥</a:t>
            </a:r>
            <a:r>
              <a:rPr lang="en-US" altLang="zh-CN" sz="2400"/>
              <a:t>,</a:t>
            </a:r>
            <a:r>
              <a:rPr lang="zh-CN" altLang="en-US" sz="2400" dirty="0"/>
              <a:t>或涂用沥青油拌和的水</a:t>
            </a:r>
            <a:r>
              <a:rPr lang="zh-CN" altLang="en-US" sz="2400" dirty="0">
                <a:hlinkClick r:id="rId6"/>
              </a:rPr>
              <a:t>泥浆</a:t>
            </a:r>
            <a:r>
              <a:rPr lang="zh-CN" altLang="en-US" sz="2400" dirty="0"/>
              <a:t>。临时性的修理可涂些湿泥或软肥皂。若在接头处漏水</a:t>
            </a:r>
            <a:r>
              <a:rPr lang="en-US" altLang="zh-CN" sz="2400"/>
              <a:t>,</a:t>
            </a:r>
            <a:r>
              <a:rPr lang="zh-CN" altLang="en-US" sz="2400" dirty="0"/>
              <a:t>则可用扳手拧紧螺帽</a:t>
            </a:r>
            <a:r>
              <a:rPr lang="en-US" altLang="zh-CN" sz="2400"/>
              <a:t>,</a:t>
            </a:r>
            <a:r>
              <a:rPr lang="zh-CN" altLang="en-US" sz="2400" dirty="0"/>
              <a:t>如漏水严重则必须重新拆装，更换有裂纹的管子；降低扬程，将水泵的管口压入水下</a:t>
            </a:r>
            <a:r>
              <a:rPr lang="en-US" altLang="zh-CN" sz="2400"/>
              <a:t>0.5m</a:t>
            </a:r>
            <a:r>
              <a:rPr lang="zh-CN" altLang="en-US" sz="2400" dirty="0"/>
              <a:t>。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4812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水泵常见问题及检修方法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131" name="文本占位符 48130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剧烈震动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　　主要有以下几个原因：电动转子不平衡；</a:t>
            </a:r>
            <a:r>
              <a:rPr lang="zh-CN" altLang="en-US" dirty="0">
                <a:hlinkClick r:id="rId1"/>
              </a:rPr>
              <a:t>联轴器</a:t>
            </a:r>
            <a:r>
              <a:rPr lang="zh-CN" altLang="en-US" dirty="0"/>
              <a:t>结合不良；轴承磨损弯曲；转动部分的零件松动、破裂；管路支架不牢等原因。可分别采取调整、修理、加固、校直、更换等办法处理。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4915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水泵常见问题及检修方法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155" name="文本占位符 49154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上述情况是造成水泵故障的常见原因，并不是全部原因，实践中处理故障，因实际分析，应遵循先外后里的原则，切莫盲目操作。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5017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电机常见故障及维修措施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179" name="文本占位符 50178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b="1" dirty="0">
                <a:ea typeface="宋体" panose="02010600030101010101" pitchFamily="2" charset="-122"/>
              </a:rPr>
              <a:t>           三相异步电动机是企业应用最广、使用最多的大功率电器设备，科学合理地对其进行维护和管理，使之经常性地处于正常可用的技术状态，有着至关重要的意义。而要及时发现故障、解决故障的前提，则是对故障根源的深入了解。作为事例，对三相异步电动机常见故障根源作一简单的分析。</a:t>
            </a:r>
            <a:endParaRPr lang="zh-CN" altLang="en-US" b="1" dirty="0"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电机常见故障及维修措施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203" name="文本占位符 51202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FF1919"/>
                </a:solidFill>
              </a:rPr>
              <a:t>热继电器疑难故障及原因分析</a:t>
            </a:r>
            <a:endParaRPr lang="zh-CN" altLang="en-US" sz="2400" b="1" dirty="0">
              <a:solidFill>
                <a:srgbClr val="FF1919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故障现象一：用电设备操作正常，但热继电器频繁动作，或电气设备烧毁而热继电器不动作。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原因分析：①热继电器可调整部件的固定支钉松动，不在原整定点上；②热继电器通过了巨大的</a:t>
            </a:r>
            <a:r>
              <a:rPr lang="zh-CN" altLang="en-US" sz="2400" b="1" dirty="0">
                <a:hlinkClick r:id="rId1"/>
              </a:rPr>
              <a:t>短路电流</a:t>
            </a:r>
            <a:r>
              <a:rPr lang="zh-CN" altLang="en-US" sz="2400" b="1" dirty="0"/>
              <a:t>后，双金属元件已产生永久变形；③热继电器久未检验，灰尘堆积，或生锈，或动作机构卡住、磨损、胶木零件变形；④热继电器可调整部件损坏。</a:t>
            </a:r>
            <a:r>
              <a:rPr lang="en-US" altLang="zh-CN" sz="2400" b="1"/>
              <a:t>(</a:t>
            </a:r>
            <a:r>
              <a:rPr lang="zh-CN" altLang="en-US" sz="2400" b="1" dirty="0"/>
              <a:t>常规原因：热继电器外接线螺钉未拧紧或整定电流值偏低一频繁动作；整定电流值过高一起不到保护作用</a:t>
            </a:r>
            <a:r>
              <a:rPr lang="en-US" altLang="zh-CN" sz="2400" b="1"/>
              <a:t>)</a:t>
            </a:r>
            <a:r>
              <a:rPr lang="zh-CN" altLang="en-US" sz="2400" b="1" dirty="0"/>
              <a:t>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故障现象二：热继电器动作时快时慢。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原因分析：①热继电器内部机构有部件松动；②在检修中使双金属片弯折；③外接线螺钉未拧紧。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电机常见故障及维修措施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227" name="文本占位符 52226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rgbClr val="FF1919"/>
                </a:solidFill>
              </a:rPr>
              <a:t>自动开关疑难故障及原因分析</a:t>
            </a:r>
            <a:endParaRPr lang="zh-CN" altLang="en-US" sz="2000" b="1" dirty="0">
              <a:solidFill>
                <a:srgbClr val="FF1919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故障现象一：电动操作自动开关，触头不能闭合。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原因分析：①</a:t>
            </a:r>
            <a:r>
              <a:rPr lang="zh-CN" altLang="en-US" sz="2000" b="1" dirty="0">
                <a:hlinkClick r:id="rId1"/>
              </a:rPr>
              <a:t>电磁铁</a:t>
            </a:r>
            <a:r>
              <a:rPr lang="zh-CN" altLang="en-US" sz="2000" b="1" dirty="0"/>
              <a:t>拉杆行程不够；②电动机操作定位开关失灵；③控制器中整流管或</a:t>
            </a:r>
            <a:r>
              <a:rPr lang="zh-CN" altLang="en-US" sz="2000" b="1" dirty="0">
                <a:hlinkClick r:id="rId2"/>
              </a:rPr>
              <a:t>电容器</a:t>
            </a:r>
            <a:r>
              <a:rPr lang="zh-CN" altLang="en-US" sz="2000" b="1" dirty="0"/>
              <a:t>损坏。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故障现象二：手动操作自动开关，触头不能闭合。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原因分析：①失压脱扣器无电压或线圈烧坏；②贮能弹簧变形或断裂，导致闭合力减小或不闭合；③反作用弹簧力过大；④机构不能复位脱扣。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故障现象三：自动开关温升太高。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原因分析：①触头压力过低；②两个导电件连接螺钉松动；③触头表面过分烧损或接触不良。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故障现象四：失压脱扣器有噪声。</a:t>
            </a:r>
            <a:endParaRPr lang="zh-CN" altLang="en-US" sz="2000" b="1" dirty="0"/>
          </a:p>
          <a:p>
            <a:pPr>
              <a:lnSpc>
                <a:spcPct val="80000"/>
              </a:lnSpc>
            </a:pPr>
            <a:r>
              <a:rPr lang="zh-CN" altLang="en-US" sz="2000" b="1" dirty="0"/>
              <a:t>原因分析：①反作用弹簧力太大；②铁芯工作面有油污；③短路环断裂。 </a:t>
            </a:r>
            <a:r>
              <a:rPr lang="en-US" altLang="zh-CN" sz="2000" b="1"/>
              <a:t>(</a:t>
            </a:r>
            <a:r>
              <a:rPr lang="zh-CN" altLang="en-US" sz="2000" b="1" dirty="0"/>
              <a:t>常规原因举例：启动电动机是自动开关立即分断</a:t>
            </a:r>
            <a:r>
              <a:rPr lang="en-US" altLang="zh-CN" sz="2000" b="1"/>
              <a:t>—</a:t>
            </a:r>
            <a:r>
              <a:rPr lang="zh-CN" altLang="en-US" sz="2000" b="1" dirty="0"/>
              <a:t>过电流脱扣器瞬时动作整定值太小</a:t>
            </a:r>
            <a:r>
              <a:rPr lang="en-US" altLang="zh-CN" sz="2000" b="1"/>
              <a:t>)</a:t>
            </a:r>
            <a:r>
              <a:rPr lang="zh-CN" altLang="en-US" sz="2000" b="1" dirty="0"/>
              <a:t>。</a:t>
            </a:r>
            <a:r>
              <a:rPr lang="zh-CN" altLang="en-US" sz="2000" dirty="0"/>
              <a:t> 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5324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电机常见故障及维修措施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251" name="文本占位符 53250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FF1919"/>
                </a:solidFill>
              </a:rPr>
              <a:t>三相异步电动机疑难故障及原因分析</a:t>
            </a:r>
            <a:endParaRPr lang="zh-CN" altLang="en-US" sz="2400" b="1" dirty="0">
              <a:solidFill>
                <a:srgbClr val="FF1919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故障现象一：电动机启动后转速低且显得无力。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原因分析：①负载过重；②断相运行，勉强起动后过载；③定子绕组应接“△”形而错接成“</a:t>
            </a:r>
            <a:r>
              <a:rPr lang="en-US" altLang="zh-CN" sz="2400" b="1"/>
              <a:t>Y”</a:t>
            </a:r>
            <a:r>
              <a:rPr lang="zh-CN" altLang="en-US" sz="2400" b="1" dirty="0"/>
              <a:t>形；④鼠笼转子导条或端环断裂或开焊。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故障现象二：电动机温升过高。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原因分析：①负载过重，且保护装置失灵；②定子绕组有短路或接地；③重载下断相运行；④电动机机械方面不灵活，空载损耗大；⑤散热有障碍。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故障现象三：电动机运行时噪音大。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原因分析：①断相运行；②定子绕组引出线接错；③定、转子相磨擦</a:t>
            </a:r>
            <a:r>
              <a:rPr lang="en-US" altLang="zh-CN" sz="2400" b="1"/>
              <a:t>(</a:t>
            </a:r>
            <a:r>
              <a:rPr lang="zh-CN" altLang="en-US" sz="2400" b="1" dirty="0"/>
              <a:t>即扫堂</a:t>
            </a:r>
            <a:r>
              <a:rPr lang="en-US" altLang="zh-CN" sz="2400" b="1"/>
              <a:t>)</a:t>
            </a:r>
            <a:r>
              <a:rPr lang="zh-CN" altLang="en-US" sz="2400" b="1" dirty="0"/>
              <a:t>；④轴承损坏严重缺少</a:t>
            </a:r>
            <a:r>
              <a:rPr lang="zh-CN" altLang="en-US" sz="2400" b="1" dirty="0">
                <a:hlinkClick r:id="rId1"/>
              </a:rPr>
              <a:t>润滑脂</a:t>
            </a:r>
            <a:r>
              <a:rPr lang="zh-CN" altLang="en-US" sz="2400" b="1" dirty="0"/>
              <a:t>；风扇叶变形碰壳。</a:t>
            </a:r>
            <a:r>
              <a:rPr lang="zh-CN" altLang="en-US" sz="2400" dirty="0"/>
              <a:t> 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现场管理</a:t>
            </a:r>
            <a:r>
              <a:rPr lang="zh-CN" altLang="en-US" b="1" dirty="0">
                <a:solidFill>
                  <a:schemeClr val="tx1"/>
                </a:solidFill>
              </a:rPr>
              <a:t>（重点）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Rot="1"/>
          </p:cNvSpPr>
          <p:nvPr>
            <p:ph idx="1"/>
          </p:nvPr>
        </p:nvSpPr>
        <p:spPr>
          <a:xfrm>
            <a:off x="2133600" y="1371600"/>
            <a:ext cx="8153400" cy="52578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800"/>
              <a:t>1</a:t>
            </a:r>
            <a:r>
              <a:rPr lang="zh-CN" altLang="en-US" sz="2800" dirty="0"/>
              <a:t>、各车间内的检修提升孔、平台、走桥、井、坑、沟、道应加设栏杆或活动（固定）盖板，部分采用活动栏杆以便拆卸，栏杆高度为</a:t>
            </a:r>
            <a:r>
              <a:rPr lang="en-US" altLang="zh-CN" sz="2800"/>
              <a:t>1.2m</a:t>
            </a:r>
            <a:r>
              <a:rPr lang="zh-CN" altLang="en-US" sz="2800" dirty="0"/>
              <a:t>，材料为钢管，外径</a:t>
            </a:r>
            <a:r>
              <a:rPr lang="en-US" altLang="zh-CN" sz="2800"/>
              <a:t>33.5mm</a:t>
            </a:r>
            <a:r>
              <a:rPr lang="zh-CN" altLang="en-US" sz="2800" dirty="0"/>
              <a:t>。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2</a:t>
            </a:r>
            <a:r>
              <a:rPr lang="zh-CN" altLang="en-US" sz="2800" dirty="0"/>
              <a:t>、车间内的电缆及管道均未敷设在经常有人通行的地板上，悬挂溜槽、管道及电缆，其高度均应超过</a:t>
            </a:r>
            <a:r>
              <a:rPr lang="en-US" altLang="zh-CN" sz="2800"/>
              <a:t>2m</a:t>
            </a:r>
            <a:r>
              <a:rPr lang="zh-CN" altLang="en-US" sz="2800" dirty="0"/>
              <a:t>。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3</a:t>
            </a:r>
            <a:r>
              <a:rPr lang="zh-CN" altLang="en-US" sz="2800" dirty="0"/>
              <a:t>、各设备的转动部分必须设置可靠的防护装置（如防护栏杆或防护罩）并作到轻巧稳固、易于装卸。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800"/>
              <a:t>4</a:t>
            </a:r>
            <a:r>
              <a:rPr lang="zh-CN" altLang="en-US" sz="2800" dirty="0"/>
              <a:t>、各车间用于液体转排缓冲的各种箱、池、桶均应设有溢流出口，并由管道引出，以防各种溢流乱溢，影响工作环境。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5427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solidFill>
                  <a:schemeClr val="tx1"/>
                </a:solidFill>
              </a:rPr>
              <a:t>电机常见故障及维修措施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275" name="文本占位符 54274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/>
              <a:t>电气设备可能有很多种故障现象产生，而任何一种电气故障又都有可能是一种或几种原因造成的，也就是说，多种原因可能导致相同故障现象的产生。在众多的故障原因中，有些是电气管理人员所熟知的，或是一般性常识，下面重点介绍几种主要电气设备疑难故障及原因分析，以供检修人员及技术人员参考。当然电气设备的范围较广，这里只对常规的电气设备和常见的故障作一概要性的总结。</a:t>
            </a:r>
            <a:endParaRPr lang="zh-CN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5529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r>
              <a:rPr lang="zh-CN" altLang="en-US" sz="4000" dirty="0"/>
              <a:t> </a:t>
            </a:r>
            <a:endParaRPr lang="zh-CN" altLang="en-US" sz="4000" dirty="0"/>
          </a:p>
        </p:txBody>
      </p:sp>
      <p:sp>
        <p:nvSpPr>
          <p:cNvPr id="55299" name="文本占位符 55298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 液压系统中的液压元件的工况是很复杂的，液压系统的装配工艺也是非常重要的，所以给分析、诊断带来了较多的困难，因此要求人们熟悉液压系统原理，多实践，才能具备较强的分析判断故障的能力，才能根据故障提出解决的方法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5632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56323" name="文本占位符 56322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发现液压系统常见故障大致如下：</a:t>
            </a:r>
            <a:endParaRPr lang="zh-CN" altLang="en-US" sz="2800" dirty="0"/>
          </a:p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液压系统无压力</a:t>
            </a:r>
            <a:endParaRPr lang="zh-CN" altLang="en-US" sz="2800" dirty="0"/>
          </a:p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液压系统有压力，但压力调不上去</a:t>
            </a:r>
            <a:endParaRPr lang="zh-CN" altLang="en-US" sz="2800" dirty="0"/>
          </a:p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液压系统压力过高</a:t>
            </a:r>
            <a:endParaRPr lang="zh-CN" altLang="en-US" sz="2800" dirty="0"/>
          </a:p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液压站电机、油泵工作时噪音大</a:t>
            </a:r>
            <a:endParaRPr lang="zh-CN" altLang="en-US" sz="2800" dirty="0"/>
          </a:p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管路振动噪音大</a:t>
            </a:r>
            <a:endParaRPr lang="zh-CN" altLang="en-US" sz="2800" dirty="0"/>
          </a:p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系统压力正常，执行元件无动作</a:t>
            </a:r>
            <a:endParaRPr lang="zh-CN" altLang="en-US" sz="2800" dirty="0"/>
          </a:p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油箱中油温高</a:t>
            </a:r>
            <a:endParaRPr lang="zh-CN" altLang="en-US" sz="2800" dirty="0"/>
          </a:p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电磁先导溢流阀常见故障</a:t>
            </a:r>
            <a:endParaRPr lang="zh-CN" altLang="en-US" sz="2800" dirty="0"/>
          </a:p>
          <a:p>
            <a:pPr marL="609600" indent="-609600">
              <a:lnSpc>
                <a:spcPct val="80000"/>
              </a:lnSpc>
            </a:pPr>
            <a:r>
              <a:rPr lang="zh-CN" altLang="en-US" sz="2800" dirty="0"/>
              <a:t>其它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5734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57347" name="文本占位符 57346"/>
          <p:cNvSpPr>
            <a:spLocks noGrp="1" noRot="1"/>
          </p:cNvSpPr>
          <p:nvPr>
            <p:ph type="body" idx="1"/>
          </p:nvPr>
        </p:nvSpPr>
        <p:spPr>
          <a:xfrm>
            <a:off x="2133600" y="1600200"/>
            <a:ext cx="8153400" cy="4495800"/>
          </a:xfrm>
          <a:ln/>
        </p:spPr>
        <p:txBody>
          <a:bodyPr/>
          <a:p>
            <a:r>
              <a:rPr lang="zh-CN" altLang="en-US" sz="2400" dirty="0"/>
              <a:t>一．液压系统压力不正常的消除方法</a:t>
            </a:r>
            <a:endParaRPr lang="zh-CN" altLang="en-US" sz="2400" dirty="0"/>
          </a:p>
        </p:txBody>
      </p:sp>
      <p:pic>
        <p:nvPicPr>
          <p:cNvPr id="57348" name="图片 57347" descr="K@P7HM5YR{$ZW`P9KEXX9G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2057400"/>
            <a:ext cx="8077200" cy="4505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5836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58371" name="文本占位符 58370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endParaRPr lang="zh-CN" altLang="en-US" dirty="0"/>
          </a:p>
        </p:txBody>
      </p:sp>
      <p:sp>
        <p:nvSpPr>
          <p:cNvPr id="58372" name="矩形 58371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3" name="矩形 58372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4" name="矩形 58373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5" name="矩形 58374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6" name="矩形 58375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77" name="矩形 58376"/>
          <p:cNvSpPr>
            <a:spLocks noChangeAspect="1"/>
          </p:cNvSpPr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58378" name="图片 58377" descr="I1WT32)APKN}IAQL5FOYT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676400"/>
            <a:ext cx="7696200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5939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59395" name="文本占位符 59394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sz="2400" dirty="0"/>
              <a:t>二．系统噪声、振动大的消除方法</a:t>
            </a:r>
            <a:endParaRPr lang="zh-CN" altLang="en-US" sz="2400" dirty="0"/>
          </a:p>
        </p:txBody>
      </p:sp>
      <p:pic>
        <p:nvPicPr>
          <p:cNvPr id="59396" name="图片 59395" descr="S@OF`PB~466G[4KW[9)4K0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2057400"/>
            <a:ext cx="81534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标题 6041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0419" name="文本占位符 60418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sz="2400" dirty="0"/>
              <a:t>三．系统动作不正常的消除方法</a:t>
            </a:r>
            <a:endParaRPr lang="zh-CN" altLang="en-US" sz="2400" dirty="0"/>
          </a:p>
          <a:p>
            <a:endParaRPr lang="zh-CN" altLang="en-US" dirty="0"/>
          </a:p>
        </p:txBody>
      </p:sp>
      <p:pic>
        <p:nvPicPr>
          <p:cNvPr id="60420" name="图片 60419" descr="TTO6PD%ZIW@ZJDU}KH670F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998663"/>
            <a:ext cx="7543800" cy="4478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标题 6144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1443" name="文本占位符 61442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sz="2400" dirty="0"/>
              <a:t>四．系统油温过高的消除方法</a:t>
            </a:r>
            <a:endParaRPr lang="zh-CN" altLang="en-US" sz="2400" dirty="0"/>
          </a:p>
          <a:p>
            <a:endParaRPr lang="zh-CN" altLang="en-US" sz="2400" dirty="0"/>
          </a:p>
        </p:txBody>
      </p:sp>
      <p:pic>
        <p:nvPicPr>
          <p:cNvPr id="61444" name="图片 61443" descr="$]9CZ5SOA8_S3C7$H}@5CH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057400"/>
            <a:ext cx="7620000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标题 6246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2467" name="文本占位符 62466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sz="2400" dirty="0"/>
              <a:t>五．电磁先导溢流阀常见故障及处理</a:t>
            </a:r>
            <a:endParaRPr lang="zh-CN" altLang="en-US" sz="2400" dirty="0"/>
          </a:p>
        </p:txBody>
      </p:sp>
      <p:pic>
        <p:nvPicPr>
          <p:cNvPr id="62468" name="图片 62467" descr="S6~`RL)_EMQ0GNNA%@FA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993900"/>
            <a:ext cx="7696200" cy="486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6348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3491" name="文本占位符 63490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endParaRPr lang="zh-CN" altLang="en-US" dirty="0"/>
          </a:p>
        </p:txBody>
      </p:sp>
      <p:pic>
        <p:nvPicPr>
          <p:cNvPr id="63492" name="图片 63491" descr="SLXCE$5%_TG()O]$Z})@OJ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676400"/>
            <a:ext cx="784860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现场管理重点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Rot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/>
              <a:t>5</a:t>
            </a:r>
            <a:r>
              <a:rPr lang="zh-CN" altLang="en-US" dirty="0"/>
              <a:t>、带式输送机长度超过</a:t>
            </a:r>
            <a:r>
              <a:rPr lang="en-US" altLang="zh-CN"/>
              <a:t>30m</a:t>
            </a:r>
            <a:r>
              <a:rPr lang="zh-CN" altLang="en-US" dirty="0"/>
              <a:t>，或工作需要应设置人行过桥。倾斜带式输送机均应设置止逆、防偏、打滑、过载等保护装置，以防带式输送机压料打滑而发热起火。各类带式输送机均应设置清扫器，机架较高的带式输送机在有人穿过的地方均应设置人行过桥，带式输送机机头，机尾必须设有安全防护网或活动栏杆。</a:t>
            </a:r>
            <a:endParaRPr lang="zh-CN" altLang="en-US" dirty="0"/>
          </a:p>
          <a:p>
            <a:pPr eaLnBrk="1" hangingPunct="1"/>
            <a:endParaRPr lang="en-US" altLang="zh-C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标题 6451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4515" name="文本占位符 64514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endParaRPr lang="zh-CN" altLang="en-US" dirty="0"/>
          </a:p>
        </p:txBody>
      </p:sp>
      <p:pic>
        <p:nvPicPr>
          <p:cNvPr id="64516" name="图片 64515" descr="_0MQE8BYW17OOVPG{T9FOS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1638300"/>
            <a:ext cx="7924800" cy="445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标题 6553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chemeClr val="tx1"/>
                </a:solidFill>
              </a:rPr>
              <a:t>液压系统常见故障的诊断及排除方法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5539" name="文本占位符 65538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sz="2800" dirty="0"/>
              <a:t>液压系统漏油也是液压站普边存在的问题之一，涉及阀块的加工精度，管口螺纹精度，接头螺纹精度，使用的</a:t>
            </a:r>
            <a:r>
              <a:rPr lang="en-US" altLang="zh-CN" sz="2800"/>
              <a:t>0</a:t>
            </a:r>
            <a:r>
              <a:rPr lang="zh-CN" altLang="en-US" sz="2800" dirty="0"/>
              <a:t>型圈是否符合要求，接头与钢管的焊接是否可靠，螺丝是否拧紧等。液压系统装配过程中必须十分注意。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zh-CN" altLang="en-US" sz="2800" dirty="0"/>
              <a:t>    其次，液压系统装配过程中必须十分注重清洁度，如阀块加工后的清洗，油管弯曲后的酸洗磷化，油箱加工后的清洗，加油必须从加油口加油（滤网过滤）等。可以这么说，液压站质量问题大部分是由液压油被污染引起的，因此必须引起十分的重视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现场管理重点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Rot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/>
              <a:t>6</a:t>
            </a:r>
            <a:r>
              <a:rPr lang="zh-CN" altLang="en-US" dirty="0"/>
              <a:t>、所有电气设备均应采取可靠的保护措施，用电设备采用三相四线制中性点直接接地，所有用电设备采用保护接零与工作接地，在意外事故时，以防人员触电，避免人身伤亡。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7</a:t>
            </a:r>
            <a:r>
              <a:rPr lang="zh-CN" altLang="en-US" dirty="0"/>
              <a:t>、对高于地面</a:t>
            </a:r>
            <a:r>
              <a:rPr lang="en-US" altLang="zh-CN"/>
              <a:t>15m</a:t>
            </a:r>
            <a:r>
              <a:rPr lang="zh-CN" altLang="en-US" dirty="0"/>
              <a:t>的建筑物设置防雷接地装置，并采用带状接闪器防雷。防雷接地与工作接零合用接地体，接地体的总接地电阻控制在</a:t>
            </a:r>
            <a:r>
              <a:rPr lang="en-US" altLang="zh-CN"/>
              <a:t>4Ω</a:t>
            </a:r>
            <a:r>
              <a:rPr lang="zh-CN" altLang="en-US" dirty="0"/>
              <a:t>以下。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现场管理重点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Rot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/>
              <a:t>8</a:t>
            </a:r>
            <a:r>
              <a:rPr lang="zh-CN" altLang="en-US" dirty="0"/>
              <a:t>、在相关车间应设置消火栓、灭火器等设施，各建（构）筑物保持防火规范规定的防火距离。</a:t>
            </a:r>
            <a:endParaRPr lang="zh-CN" altLang="en-US" dirty="0"/>
          </a:p>
          <a:p>
            <a:pPr eaLnBrk="1" hangingPunct="1">
              <a:buNone/>
            </a:pPr>
            <a:r>
              <a:rPr lang="en-US" altLang="zh-CN"/>
              <a:t>9</a:t>
            </a:r>
            <a:r>
              <a:rPr lang="zh-CN" altLang="en-US" dirty="0"/>
              <a:t>、原煤运输、储存、转载、准备过程中将产生大量煤尘，对操作人员造成危害、环境、卫生产生不良影响。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现场管理重点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Rot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/>
              <a:t>10</a:t>
            </a:r>
            <a:r>
              <a:rPr lang="zh-CN" altLang="en-US" dirty="0"/>
              <a:t>、洗煤厂的煤泥水跑、冒、滴、漏问题十分重要，如不采取措施将造成煤泥水乱流，对车间内环境造成不良影响。</a:t>
            </a:r>
            <a:endParaRPr lang="zh-CN" altLang="en-US" dirty="0"/>
          </a:p>
          <a:p>
            <a:pPr eaLnBrk="1" hangingPunct="1"/>
            <a:r>
              <a:rPr lang="en-US" altLang="zh-CN"/>
              <a:t>11</a:t>
            </a:r>
            <a:r>
              <a:rPr lang="zh-CN" altLang="en-US" dirty="0"/>
              <a:t>、原煤系统的分级筛、主厂房的脱泥筛及离心脱水机、水泵等因振动而产生较大的噪声，对操作人员的健康有不良影响。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>职业危害及预防措施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Rot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en-US" altLang="zh-CN" sz="2400"/>
              <a:t>1</a:t>
            </a:r>
            <a:r>
              <a:rPr lang="zh-CN" altLang="en-US" sz="2400" dirty="0"/>
              <a:t>、为了减少原煤系统在运输及生产过程中产生的煤尘，保障操作人员的身体健康，在原煤转运地道、栈桥、转载点及筛分等处，煤尘产生量大采用机械除尘机组，煤尘产尘量小采用屋顶风机除尘通风，同时设置洒水降尘。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400"/>
              <a:t>2</a:t>
            </a:r>
            <a:r>
              <a:rPr lang="zh-CN" altLang="en-US" sz="2400" dirty="0"/>
              <a:t>、原煤入厂皮带机头设置水冲溜槽防止煤尘扬起。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400"/>
              <a:t>3</a:t>
            </a:r>
            <a:r>
              <a:rPr lang="zh-CN" altLang="en-US" sz="2400" dirty="0"/>
              <a:t>、对车间内煤泥水的处理，本厂用了十分完善的回收系统。通过集水沟、集水池等工艺环节，可确保煤泥水全部回收，洗水闭路循环，不污染车间环境。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400"/>
              <a:t>4</a:t>
            </a:r>
            <a:r>
              <a:rPr lang="zh-CN" altLang="en-US" sz="2400" dirty="0"/>
              <a:t>、对分级筛、脱泥筛和离心机等产生的噪声，除在选型时尽量选用质量好噪声小的产品外，又针对具体振动和噪声源采取相应的减振降噪措施。对溜槽尽量减小落差，并设置特殊结构或设施（如圆弧过渡等）降低噪声。使厂内外噪声都达到国家有关规定。</a:t>
            </a:r>
            <a:endParaRPr lang="zh-CN" altLang="en-US" sz="24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SPECIAL_SOURCE" val="bdnull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7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吉祥如意">
  <a:themeElements>
    <a:clrScheme name="吉祥如意 6">
      <a:dk1>
        <a:srgbClr val="CC0066"/>
      </a:dk1>
      <a:lt1>
        <a:srgbClr val="FFDDBB"/>
      </a:lt1>
      <a:dk2>
        <a:srgbClr val="000000"/>
      </a:dk2>
      <a:lt2>
        <a:srgbClr val="C0C0C0"/>
      </a:lt2>
      <a:accent1>
        <a:srgbClr val="FFFFCC"/>
      </a:accent1>
      <a:accent2>
        <a:srgbClr val="FFFFFF"/>
      </a:accent2>
      <a:accent3>
        <a:srgbClr val="FFEBDA"/>
      </a:accent3>
      <a:accent4>
        <a:srgbClr val="AE0056"/>
      </a:accent4>
      <a:accent5>
        <a:srgbClr val="FFFFE2"/>
      </a:accent5>
      <a:accent6>
        <a:srgbClr val="E7E7E7"/>
      </a:accent6>
      <a:hlink>
        <a:srgbClr val="0066CC"/>
      </a:hlink>
      <a:folHlink>
        <a:srgbClr val="8EB37D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8054</Words>
  <Application>WPS 演示</Application>
  <PresentationFormat>在屏幕上显示</PresentationFormat>
  <Paragraphs>360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Arial</vt:lpstr>
      <vt:lpstr>宋体</vt:lpstr>
      <vt:lpstr>Wingdings</vt:lpstr>
      <vt:lpstr>Wingdings 2</vt:lpstr>
      <vt:lpstr>Calibri</vt:lpstr>
      <vt:lpstr>微软雅黑</vt:lpstr>
      <vt:lpstr>Arial Unicode MS</vt:lpstr>
      <vt:lpstr>隶书</vt:lpstr>
      <vt:lpstr>汉仪旗黑-85S</vt:lpstr>
      <vt:lpstr>黑体</vt:lpstr>
      <vt:lpstr>李旭科毛笔行书</vt:lpstr>
      <vt:lpstr>楷体</vt:lpstr>
      <vt:lpstr>吉祥如意</vt:lpstr>
      <vt:lpstr>3_Office 主题​​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monkeyhappy</cp:lastModifiedBy>
  <cp:revision>49</cp:revision>
  <dcterms:created xsi:type="dcterms:W3CDTF">2024-03-04T03:37:04Z</dcterms:created>
  <dcterms:modified xsi:type="dcterms:W3CDTF">2024-03-04T03:39:00Z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EB84EF2BBEA14E2485C02F745D254360_12</vt:lpwstr>
  </property>
  <property fmtid="{D5CDD505-2E9C-101B-9397-08002B2CF9AE}" pid="4" name="KSOProductBuildVer">
    <vt:lpwstr>2052-12.1.0.16388</vt:lpwstr>
  </property>
</Properties>
</file>