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3"/>
  </p:sldMasterIdLst>
  <p:notesMasterIdLst>
    <p:notesMasterId r:id="rId68"/>
  </p:notesMasterIdLst>
  <p:handoutMasterIdLst>
    <p:handoutMasterId r:id="rId69"/>
  </p:handoutMasterIdLst>
  <p:sldIdLst>
    <p:sldId id="345" r:id="rId4"/>
    <p:sldId id="346" r:id="rId5"/>
    <p:sldId id="258" r:id="rId6"/>
    <p:sldId id="259" r:id="rId7"/>
    <p:sldId id="260" r:id="rId8"/>
    <p:sldId id="261" r:id="rId9"/>
    <p:sldId id="262" r:id="rId10"/>
    <p:sldId id="263" r:id="rId11"/>
    <p:sldId id="264" r:id="rId12"/>
    <p:sldId id="265" r:id="rId13"/>
    <p:sldId id="257" r:id="rId14"/>
    <p:sldId id="266" r:id="rId15"/>
    <p:sldId id="267" r:id="rId16"/>
    <p:sldId id="269" r:id="rId17"/>
    <p:sldId id="296" r:id="rId18"/>
    <p:sldId id="270" r:id="rId19"/>
    <p:sldId id="272" r:id="rId20"/>
    <p:sldId id="271" r:id="rId21"/>
    <p:sldId id="273" r:id="rId22"/>
    <p:sldId id="268" r:id="rId23"/>
    <p:sldId id="275" r:id="rId24"/>
    <p:sldId id="276" r:id="rId25"/>
    <p:sldId id="274" r:id="rId26"/>
    <p:sldId id="278" r:id="rId27"/>
    <p:sldId id="279" r:id="rId28"/>
    <p:sldId id="280" r:id="rId29"/>
    <p:sldId id="281" r:id="rId30"/>
    <p:sldId id="282" r:id="rId31"/>
    <p:sldId id="284" r:id="rId32"/>
    <p:sldId id="283" r:id="rId33"/>
    <p:sldId id="277" r:id="rId34"/>
    <p:sldId id="286" r:id="rId35"/>
    <p:sldId id="287" r:id="rId36"/>
    <p:sldId id="285" r:id="rId37"/>
    <p:sldId id="295" r:id="rId38"/>
    <p:sldId id="289" r:id="rId39"/>
    <p:sldId id="290" r:id="rId40"/>
    <p:sldId id="291" r:id="rId41"/>
    <p:sldId id="292" r:id="rId42"/>
    <p:sldId id="293" r:id="rId43"/>
    <p:sldId id="294" r:id="rId44"/>
    <p:sldId id="288" r:id="rId45"/>
    <p:sldId id="298" r:id="rId46"/>
    <p:sldId id="307" r:id="rId47"/>
    <p:sldId id="308" r:id="rId48"/>
    <p:sldId id="309" r:id="rId49"/>
    <p:sldId id="310" r:id="rId50"/>
    <p:sldId id="311" r:id="rId51"/>
    <p:sldId id="312" r:id="rId52"/>
    <p:sldId id="313" r:id="rId53"/>
    <p:sldId id="306" r:id="rId54"/>
    <p:sldId id="314" r:id="rId55"/>
    <p:sldId id="315" r:id="rId56"/>
    <p:sldId id="316" r:id="rId57"/>
    <p:sldId id="317" r:id="rId58"/>
    <p:sldId id="319" r:id="rId59"/>
    <p:sldId id="318" r:id="rId60"/>
    <p:sldId id="321" r:id="rId61"/>
    <p:sldId id="320" r:id="rId62"/>
    <p:sldId id="322" r:id="rId63"/>
    <p:sldId id="324" r:id="rId64"/>
    <p:sldId id="323" r:id="rId65"/>
    <p:sldId id="325" r:id="rId66"/>
    <p:sldId id="347" r:id="rId67"/>
  </p:sldIdLst>
  <p:sldSz cx="12192000" cy="6858000"/>
  <p:notesSz cx="9144000" cy="6858000"/>
  <p:custDataLst>
    <p:tags r:id="rId74"/>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ECFE"/>
    <a:srgbClr val="FFCCFF"/>
    <a:srgbClr val="CC0000"/>
    <a:srgbClr val="990033"/>
    <a:srgbClr val="CCECFF"/>
    <a:srgbClr val="FFFFCC"/>
    <a:srgbClr val="3333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09"/>
  </p:normalViewPr>
  <p:slideViewPr>
    <p:cSldViewPr showGuides="1">
      <p:cViewPr varScale="1">
        <p:scale>
          <a:sx n="66" d="100"/>
          <a:sy n="66" d="100"/>
        </p:scale>
        <p:origin x="-63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tags" Target="tags/tag167.xml"/><Relationship Id="rId73" Type="http://schemas.openxmlformats.org/officeDocument/2006/relationships/commentAuthors" Target="commentAuthors.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4.xml"/><Relationship Id="rId69" Type="http://schemas.openxmlformats.org/officeDocument/2006/relationships/handoutMaster" Target="handoutMasters/handoutMaster1.xml"/><Relationship Id="rId68" Type="http://schemas.openxmlformats.org/officeDocument/2006/relationships/notesMaster" Target="notesMasters/notesMaster1.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6802" name="页眉占位符 76801"/>
          <p:cNvSpPr>
            <a:spLocks noGrp="1"/>
          </p:cNvSpPr>
          <p:nvPr>
            <p:ph type="hdr" sz="quarter"/>
          </p:nvPr>
        </p:nvSpPr>
        <p:spPr>
          <a:xfrm>
            <a:off x="0" y="0"/>
            <a:ext cx="3962400" cy="381000"/>
          </a:xfrm>
          <a:prstGeom prst="rect">
            <a:avLst/>
          </a:prstGeom>
          <a:noFill/>
          <a:ln w="9525">
            <a:noFill/>
          </a:ln>
        </p:spPr>
        <p:txBody>
          <a:bodyPr/>
          <a:p>
            <a:pPr lvl="0"/>
            <a:endParaRPr lang="zh-CN" altLang="en-US" sz="1200" dirty="0"/>
          </a:p>
        </p:txBody>
      </p:sp>
      <p:sp>
        <p:nvSpPr>
          <p:cNvPr id="76803" name="日期占位符 76802"/>
          <p:cNvSpPr>
            <a:spLocks noGrp="1"/>
          </p:cNvSpPr>
          <p:nvPr>
            <p:ph type="dt" sz="quarter" idx="1"/>
          </p:nvPr>
        </p:nvSpPr>
        <p:spPr>
          <a:xfrm>
            <a:off x="5181600" y="0"/>
            <a:ext cx="3962400" cy="381000"/>
          </a:xfrm>
          <a:prstGeom prst="rect">
            <a:avLst/>
          </a:prstGeom>
          <a:noFill/>
          <a:ln w="9525">
            <a:noFill/>
          </a:ln>
        </p:spPr>
        <p:txBody>
          <a:bodyPr/>
          <a:p>
            <a:pPr lvl="0" algn="r"/>
            <a:endParaRPr lang="zh-CN" altLang="en-US" sz="1200" dirty="0"/>
          </a:p>
        </p:txBody>
      </p:sp>
      <p:sp>
        <p:nvSpPr>
          <p:cNvPr id="76804" name="页脚占位符 76803"/>
          <p:cNvSpPr>
            <a:spLocks noGrp="1"/>
          </p:cNvSpPr>
          <p:nvPr>
            <p:ph type="ftr" sz="quarter" idx="2"/>
          </p:nvPr>
        </p:nvSpPr>
        <p:spPr>
          <a:xfrm>
            <a:off x="0" y="6477000"/>
            <a:ext cx="3962400" cy="381000"/>
          </a:xfrm>
          <a:prstGeom prst="rect">
            <a:avLst/>
          </a:prstGeom>
          <a:noFill/>
          <a:ln w="9525">
            <a:noFill/>
          </a:ln>
        </p:spPr>
        <p:txBody>
          <a:bodyPr anchor="b" anchorCtr="0"/>
          <a:p>
            <a:pPr lvl="0"/>
            <a:endParaRPr lang="zh-CN" altLang="en-US" sz="1200" dirty="0"/>
          </a:p>
        </p:txBody>
      </p:sp>
      <p:sp>
        <p:nvSpPr>
          <p:cNvPr id="76805" name="灯片编号占位符 76804"/>
          <p:cNvSpPr>
            <a:spLocks noGrp="1"/>
          </p:cNvSpPr>
          <p:nvPr>
            <p:ph type="sldNum" sz="quarter" idx="3"/>
          </p:nvPr>
        </p:nvSpPr>
        <p:spPr>
          <a:xfrm>
            <a:off x="5181600" y="6477000"/>
            <a:ext cx="3962400" cy="3810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4034" name="页眉占位符 44033"/>
          <p:cNvSpPr>
            <a:spLocks noGrp="1"/>
          </p:cNvSpPr>
          <p:nvPr>
            <p:ph type="hdr" sz="quarter"/>
          </p:nvPr>
        </p:nvSpPr>
        <p:spPr>
          <a:xfrm>
            <a:off x="0" y="0"/>
            <a:ext cx="3962400" cy="342900"/>
          </a:xfrm>
          <a:prstGeom prst="rect">
            <a:avLst/>
          </a:prstGeom>
          <a:noFill/>
          <a:ln w="9525">
            <a:noFill/>
          </a:ln>
        </p:spPr>
        <p:txBody>
          <a:bodyPr/>
          <a:p>
            <a:pPr lvl="0"/>
            <a:endParaRPr lang="zh-CN" altLang="en-US" sz="1200" dirty="0"/>
          </a:p>
        </p:txBody>
      </p:sp>
      <p:sp>
        <p:nvSpPr>
          <p:cNvPr id="44035" name="日期占位符 44034"/>
          <p:cNvSpPr>
            <a:spLocks noGrp="1"/>
          </p:cNvSpPr>
          <p:nvPr>
            <p:ph type="dt" idx="1"/>
          </p:nvPr>
        </p:nvSpPr>
        <p:spPr>
          <a:xfrm>
            <a:off x="5181600" y="0"/>
            <a:ext cx="3962400" cy="342900"/>
          </a:xfrm>
          <a:prstGeom prst="rect">
            <a:avLst/>
          </a:prstGeom>
          <a:noFill/>
          <a:ln w="9525">
            <a:noFill/>
          </a:ln>
        </p:spPr>
        <p:txBody>
          <a:bodyPr/>
          <a:p>
            <a:pPr lvl="0" algn="r"/>
            <a:endParaRPr lang="zh-CN" altLang="en-US" sz="1200" dirty="0"/>
          </a:p>
        </p:txBody>
      </p:sp>
      <p:sp>
        <p:nvSpPr>
          <p:cNvPr id="44036" name="幻灯片图像占位符 44035"/>
          <p:cNvSpPr>
            <a:spLocks noTextEdit="1"/>
          </p:cNvSpPr>
          <p:nvPr>
            <p:ph type="sldImg" idx="2"/>
          </p:nvPr>
        </p:nvSpPr>
        <p:spPr>
          <a:xfrm>
            <a:off x="2286000" y="514350"/>
            <a:ext cx="4572000" cy="2571750"/>
          </a:xfrm>
          <a:prstGeom prst="rect">
            <a:avLst/>
          </a:prstGeom>
          <a:ln w="9525" cap="flat" cmpd="sng">
            <a:solidFill>
              <a:srgbClr val="000000"/>
            </a:solidFill>
            <a:prstDash val="solid"/>
            <a:miter/>
            <a:headEnd type="none" w="med" len="med"/>
            <a:tailEnd type="none" w="med" len="med"/>
          </a:ln>
        </p:spPr>
      </p:sp>
      <p:sp>
        <p:nvSpPr>
          <p:cNvPr id="44037" name="文本占位符 44036"/>
          <p:cNvSpPr>
            <a:spLocks noGrp="1"/>
          </p:cNvSpPr>
          <p:nvPr>
            <p:ph type="body" sz="quarter" idx="3"/>
          </p:nvPr>
        </p:nvSpPr>
        <p:spPr>
          <a:xfrm>
            <a:off x="1219200" y="3257550"/>
            <a:ext cx="6705600" cy="30861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4038" name="页脚占位符 44037"/>
          <p:cNvSpPr>
            <a:spLocks noGrp="1"/>
          </p:cNvSpPr>
          <p:nvPr>
            <p:ph type="ftr" sz="quarter" idx="4"/>
          </p:nvPr>
        </p:nvSpPr>
        <p:spPr>
          <a:xfrm>
            <a:off x="0" y="6515100"/>
            <a:ext cx="3962400" cy="342900"/>
          </a:xfrm>
          <a:prstGeom prst="rect">
            <a:avLst/>
          </a:prstGeom>
          <a:noFill/>
          <a:ln w="9525">
            <a:noFill/>
          </a:ln>
        </p:spPr>
        <p:txBody>
          <a:bodyPr anchor="b" anchorCtr="0"/>
          <a:p>
            <a:pPr lvl="0"/>
            <a:endParaRPr lang="zh-CN" altLang="en-US" sz="1200" dirty="0"/>
          </a:p>
        </p:txBody>
      </p:sp>
      <p:sp>
        <p:nvSpPr>
          <p:cNvPr id="44039" name="灯片编号占位符 44038"/>
          <p:cNvSpPr>
            <a:spLocks noGrp="1"/>
          </p:cNvSpPr>
          <p:nvPr>
            <p:ph type="sldNum" sz="quarter" idx="5"/>
          </p:nvPr>
        </p:nvSpPr>
        <p:spPr>
          <a:xfrm>
            <a:off x="5181600" y="6515100"/>
            <a:ext cx="3962400" cy="3429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609600"/>
            <a:ext cx="25908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0" y="609600"/>
            <a:ext cx="7622209"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77968"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9632" y="1981200"/>
            <a:ext cx="5077968"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3.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914400" y="609600"/>
            <a:ext cx="103632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914400" y="1981200"/>
            <a:ext cx="10363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61.xml"/><Relationship Id="rId5" Type="http://schemas.openxmlformats.org/officeDocument/2006/relationships/image" Target="../media/image1.png"/><Relationship Id="rId4" Type="http://schemas.openxmlformats.org/officeDocument/2006/relationships/tags" Target="../tags/tag16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qcbase.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6.xml"/><Relationship Id="rId7" Type="http://schemas.openxmlformats.org/officeDocument/2006/relationships/hyperlink" Target="http://www.bofety.com/" TargetMode="External"/><Relationship Id="rId6" Type="http://schemas.openxmlformats.org/officeDocument/2006/relationships/tags" Target="../tags/tag165.xml"/><Relationship Id="rId5" Type="http://schemas.openxmlformats.org/officeDocument/2006/relationships/image" Target="../media/image8.jpeg"/><Relationship Id="rId4" Type="http://schemas.openxmlformats.org/officeDocument/2006/relationships/tags" Target="../tags/tag164.xml"/><Relationship Id="rId3" Type="http://schemas.openxmlformats.org/officeDocument/2006/relationships/image" Target="../media/image7.jpeg"/><Relationship Id="rId2" Type="http://schemas.openxmlformats.org/officeDocument/2006/relationships/tags" Target="../tags/tag163.xml"/><Relationship Id="rId1" Type="http://schemas.openxmlformats.org/officeDocument/2006/relationships/tags" Target="../tags/tag1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15697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系统FMEA</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11265"/>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产品和过程系统</a:t>
            </a: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基础</a:t>
            </a:r>
            <a:endParaRPr lang="zh-CN" altLang="en-US" sz="2800" b="1">
              <a:latin typeface="华文细黑" panose="02010600040101010101" pitchFamily="2" charset="-122"/>
              <a:ea typeface="华文细黑" panose="02010600040101010101" pitchFamily="2" charset="-122"/>
            </a:endParaRPr>
          </a:p>
        </p:txBody>
      </p:sp>
      <p:sp>
        <p:nvSpPr>
          <p:cNvPr id="11267" name="文本框 11266"/>
          <p:cNvSpPr txBox="1"/>
          <p:nvPr/>
        </p:nvSpPr>
        <p:spPr>
          <a:xfrm>
            <a:off x="2819400" y="1385888"/>
            <a:ext cx="2563495" cy="521970"/>
          </a:xfrm>
          <a:prstGeom prst="rect">
            <a:avLst/>
          </a:prstGeom>
          <a:noFill/>
          <a:ln w="9525">
            <a:noFill/>
          </a:ln>
        </p:spPr>
        <p:txBody>
          <a:bodyPr wrap="none" anchor="t" anchorCtr="0">
            <a:spAutoFit/>
          </a:bodyPr>
          <a:p>
            <a:pPr>
              <a:buClr>
                <a:schemeClr val="accent2"/>
              </a:buClr>
            </a:pPr>
            <a:r>
              <a:rPr lang="zh-CN" altLang="en-US" sz="2800" b="1" dirty="0">
                <a:latin typeface="华文细黑" panose="02010600040101010101" pitchFamily="2" charset="-122"/>
                <a:ea typeface="华文细黑" panose="02010600040101010101" pitchFamily="2" charset="-122"/>
              </a:rPr>
              <a:t>产品系统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
        <p:nvSpPr>
          <p:cNvPr id="11268" name="文本框 11267"/>
          <p:cNvSpPr txBox="1"/>
          <p:nvPr/>
        </p:nvSpPr>
        <p:spPr>
          <a:xfrm>
            <a:off x="3657600" y="3352800"/>
            <a:ext cx="5638800" cy="2070735"/>
          </a:xfrm>
          <a:prstGeom prst="rect">
            <a:avLst/>
          </a:prstGeom>
          <a:noFill/>
          <a:ln w="9525">
            <a:noFill/>
          </a:ln>
        </p:spPr>
        <p:txBody>
          <a:bodyPr>
            <a:spAutoFit/>
          </a:bodyPr>
          <a:p>
            <a:pPr marL="457200" indent="-457200">
              <a:lnSpc>
                <a:spcPct val="165000"/>
              </a:lnSpc>
              <a:buSzPct val="90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系统缺陷</a:t>
            </a:r>
            <a:endParaRPr lang="zh-CN" altLang="en-US" sz="2600" dirty="0">
              <a:latin typeface="华文细黑" panose="02010600040101010101" pitchFamily="2" charset="-122"/>
              <a:ea typeface="华文细黑" panose="02010600040101010101" pitchFamily="2" charset="-122"/>
            </a:endParaRPr>
          </a:p>
          <a:p>
            <a:pPr marL="457200" indent="-457200">
              <a:lnSpc>
                <a:spcPct val="165000"/>
              </a:lnSpc>
              <a:buSzPct val="90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系统缺陷原因</a:t>
            </a:r>
            <a:endParaRPr lang="zh-CN" altLang="en-US" sz="2600" dirty="0">
              <a:latin typeface="华文细黑" panose="02010600040101010101" pitchFamily="2" charset="-122"/>
              <a:ea typeface="华文细黑" panose="02010600040101010101" pitchFamily="2" charset="-122"/>
            </a:endParaRPr>
          </a:p>
          <a:p>
            <a:pPr marL="457200" indent="-457200">
              <a:lnSpc>
                <a:spcPct val="165000"/>
              </a:lnSpc>
              <a:buSzPct val="90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缺陷（在系统中造成的）后果</a:t>
            </a:r>
            <a:endParaRPr lang="zh-CN" altLang="en-US" sz="2600" dirty="0">
              <a:latin typeface="华文细黑" panose="02010600040101010101" pitchFamily="2" charset="-122"/>
              <a:ea typeface="华文细黑" panose="02010600040101010101" pitchFamily="2" charset="-122"/>
            </a:endParaRPr>
          </a:p>
        </p:txBody>
      </p:sp>
      <p:sp>
        <p:nvSpPr>
          <p:cNvPr id="11269" name="文本框 11268"/>
          <p:cNvSpPr txBox="1"/>
          <p:nvPr/>
        </p:nvSpPr>
        <p:spPr>
          <a:xfrm>
            <a:off x="3200400" y="2286000"/>
            <a:ext cx="6553200" cy="1050290"/>
          </a:xfrm>
          <a:prstGeom prst="rect">
            <a:avLst/>
          </a:prstGeom>
          <a:noFill/>
          <a:ln w="9525">
            <a:noFill/>
          </a:ln>
        </p:spPr>
        <p:txBody>
          <a:bodyPr>
            <a:spAutoFit/>
          </a:bodyPr>
          <a:p>
            <a:pPr>
              <a:lnSpc>
                <a:spcPct val="120000"/>
              </a:lnSpc>
              <a:spcBef>
                <a:spcPct val="50000"/>
              </a:spcBef>
            </a:pPr>
            <a:r>
              <a:rPr lang="en-US" altLang="zh-CN" sz="2600" dirty="0">
                <a:latin typeface="Times New Roman" panose="02020603050405020304" pitchFamily="18" charset="0"/>
                <a:ea typeface="华文细黑" panose="02010600040101010101" pitchFamily="2" charset="-122"/>
              </a:rPr>
              <a:t>        </a:t>
            </a:r>
            <a:r>
              <a:rPr lang="zh-CN" altLang="en-US" sz="2600" dirty="0">
                <a:latin typeface="Times New Roman" panose="02020603050405020304" pitchFamily="18" charset="0"/>
                <a:ea typeface="华文细黑" panose="02010600040101010101" pitchFamily="2" charset="-122"/>
              </a:rPr>
              <a:t>考虑整个产品钳子的失效功能，需要时才考虑到构件的故障类型。</a:t>
            </a:r>
            <a:endParaRPr lang="zh-CN" altLang="en-US" sz="2600">
              <a:latin typeface="Times New Roman" panose="02020603050405020304" pitchFamily="18" charset="0"/>
              <a:ea typeface="华文细黑" panose="0201060004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文本框 3074"/>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产品和过程系统</a:t>
            </a: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基础</a:t>
            </a:r>
            <a:endParaRPr lang="zh-CN" altLang="en-US" sz="2800" b="1">
              <a:latin typeface="华文细黑" panose="02010600040101010101" pitchFamily="2" charset="-122"/>
              <a:ea typeface="华文细黑" panose="02010600040101010101" pitchFamily="2" charset="-122"/>
            </a:endParaRPr>
          </a:p>
        </p:txBody>
      </p:sp>
      <p:sp>
        <p:nvSpPr>
          <p:cNvPr id="3077" name="文本框 3076"/>
          <p:cNvSpPr txBox="1"/>
          <p:nvPr/>
        </p:nvSpPr>
        <p:spPr>
          <a:xfrm>
            <a:off x="2819400" y="1385888"/>
            <a:ext cx="2563495" cy="521970"/>
          </a:xfrm>
          <a:prstGeom prst="rect">
            <a:avLst/>
          </a:prstGeom>
          <a:noFill/>
          <a:ln w="9525">
            <a:noFill/>
          </a:ln>
        </p:spPr>
        <p:txBody>
          <a:bodyPr wrap="none" anchor="t" anchorCtr="0">
            <a:spAutoFit/>
          </a:bodyPr>
          <a:p>
            <a:pPr>
              <a:buClr>
                <a:schemeClr val="accent2"/>
              </a:buClr>
            </a:pPr>
            <a:r>
              <a:rPr lang="zh-CN" altLang="en-US" sz="2800" b="1" dirty="0">
                <a:latin typeface="华文细黑" panose="02010600040101010101" pitchFamily="2" charset="-122"/>
                <a:ea typeface="华文细黑" panose="02010600040101010101" pitchFamily="2" charset="-122"/>
              </a:rPr>
              <a:t>产品系统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grpSp>
        <p:nvGrpSpPr>
          <p:cNvPr id="3094" name="组合 3093"/>
          <p:cNvGrpSpPr/>
          <p:nvPr/>
        </p:nvGrpSpPr>
        <p:grpSpPr>
          <a:xfrm>
            <a:off x="2590800" y="1524000"/>
            <a:ext cx="7239000" cy="4594225"/>
            <a:chOff x="624" y="1134"/>
            <a:chExt cx="4560" cy="2894"/>
          </a:xfrm>
        </p:grpSpPr>
        <p:sp>
          <p:nvSpPr>
            <p:cNvPr id="3080" name="文本框 3079"/>
            <p:cNvSpPr txBox="1"/>
            <p:nvPr/>
          </p:nvSpPr>
          <p:spPr>
            <a:xfrm>
              <a:off x="624" y="2208"/>
              <a:ext cx="912" cy="48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整车有</a:t>
              </a:r>
              <a:endParaRPr lang="zh-CN" altLang="en-US" sz="2200" dirty="0">
                <a:latin typeface="Times New Roman" panose="02020603050405020304" pitchFamily="18" charset="0"/>
                <a:ea typeface="华文细黑" panose="02010600040101010101" pitchFamily="2" charset="-122"/>
              </a:endParaRPr>
            </a:p>
            <a:p>
              <a:pPr algn="ctr">
                <a:lnSpc>
                  <a:spcPct val="50000"/>
                </a:lnSpc>
                <a:spcBef>
                  <a:spcPct val="50000"/>
                </a:spcBef>
              </a:pPr>
              <a:r>
                <a:rPr lang="zh-CN" altLang="en-US" sz="2200" dirty="0">
                  <a:latin typeface="Times New Roman" panose="02020603050405020304" pitchFamily="18" charset="0"/>
                  <a:ea typeface="华文细黑" panose="02010600040101010101" pitchFamily="2" charset="-122"/>
                </a:rPr>
                <a:t>缺陷</a:t>
              </a:r>
              <a:endParaRPr lang="zh-CN" altLang="en-US" sz="2200">
                <a:latin typeface="Times New Roman" panose="02020603050405020304" pitchFamily="18" charset="0"/>
                <a:ea typeface="华文细黑" panose="02010600040101010101" pitchFamily="2" charset="-122"/>
              </a:endParaRPr>
            </a:p>
          </p:txBody>
        </p:sp>
        <p:sp>
          <p:nvSpPr>
            <p:cNvPr id="3081" name="文本框 3080"/>
            <p:cNvSpPr txBox="1"/>
            <p:nvPr/>
          </p:nvSpPr>
          <p:spPr>
            <a:xfrm>
              <a:off x="1824" y="2974"/>
              <a:ext cx="912" cy="48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传动系统有缺陷</a:t>
              </a:r>
              <a:endParaRPr lang="zh-CN" altLang="en-US" sz="2200">
                <a:latin typeface="Times New Roman" panose="02020603050405020304" pitchFamily="18" charset="0"/>
                <a:ea typeface="华文细黑" panose="02010600040101010101" pitchFamily="2" charset="-122"/>
              </a:endParaRPr>
            </a:p>
          </p:txBody>
        </p:sp>
        <p:sp>
          <p:nvSpPr>
            <p:cNvPr id="3082" name="文本框 3081"/>
            <p:cNvSpPr txBox="1"/>
            <p:nvPr/>
          </p:nvSpPr>
          <p:spPr>
            <a:xfrm>
              <a:off x="3072" y="2396"/>
              <a:ext cx="912" cy="334"/>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30000"/>
                </a:lnSpc>
                <a:spcBef>
                  <a:spcPct val="50000"/>
                </a:spcBef>
              </a:pPr>
              <a:r>
                <a:rPr lang="zh-CN" altLang="en-US" sz="2200" dirty="0">
                  <a:latin typeface="Times New Roman" panose="02020603050405020304" pitchFamily="18" charset="0"/>
                  <a:ea typeface="华文细黑" panose="02010600040101010101" pitchFamily="2" charset="-122"/>
                </a:rPr>
                <a:t>发动机</a:t>
              </a:r>
              <a:endParaRPr lang="zh-CN" altLang="en-US" sz="2200">
                <a:latin typeface="Times New Roman" panose="02020603050405020304" pitchFamily="18" charset="0"/>
                <a:ea typeface="华文细黑" panose="02010600040101010101" pitchFamily="2" charset="-122"/>
              </a:endParaRPr>
            </a:p>
          </p:txBody>
        </p:sp>
        <p:sp>
          <p:nvSpPr>
            <p:cNvPr id="3083" name="文本框 3082"/>
            <p:cNvSpPr txBox="1"/>
            <p:nvPr/>
          </p:nvSpPr>
          <p:spPr>
            <a:xfrm>
              <a:off x="3072" y="2974"/>
              <a:ext cx="912" cy="484"/>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10000"/>
                </a:lnSpc>
                <a:spcBef>
                  <a:spcPct val="50000"/>
                </a:spcBef>
              </a:pPr>
              <a:r>
                <a:rPr lang="zh-CN" altLang="en-US" sz="2200" dirty="0">
                  <a:latin typeface="Times New Roman" panose="02020603050405020304" pitchFamily="18" charset="0"/>
                  <a:ea typeface="华文细黑" panose="02010600040101010101" pitchFamily="2" charset="-122"/>
                </a:rPr>
                <a:t>传动器</a:t>
              </a:r>
              <a:endParaRPr lang="zh-CN" altLang="en-US" sz="2200" dirty="0">
                <a:latin typeface="Times New Roman" panose="02020603050405020304" pitchFamily="18" charset="0"/>
                <a:ea typeface="华文细黑" panose="02010600040101010101" pitchFamily="2" charset="-122"/>
              </a:endParaRPr>
            </a:p>
            <a:p>
              <a:pPr algn="ctr">
                <a:lnSpc>
                  <a:spcPct val="40000"/>
                </a:lnSpc>
                <a:spcBef>
                  <a:spcPct val="50000"/>
                </a:spcBef>
              </a:pPr>
              <a:r>
                <a:rPr lang="zh-CN" altLang="en-US" sz="2200" dirty="0">
                  <a:latin typeface="Times New Roman" panose="02020603050405020304" pitchFamily="18" charset="0"/>
                  <a:ea typeface="华文细黑" panose="02010600040101010101" pitchFamily="2" charset="-122"/>
                </a:rPr>
                <a:t>有缺陷</a:t>
              </a:r>
              <a:endParaRPr lang="zh-CN" altLang="en-US" sz="2200">
                <a:latin typeface="Times New Roman" panose="02020603050405020304" pitchFamily="18" charset="0"/>
                <a:ea typeface="华文细黑" panose="02010600040101010101" pitchFamily="2" charset="-122"/>
              </a:endParaRPr>
            </a:p>
          </p:txBody>
        </p:sp>
        <p:sp>
          <p:nvSpPr>
            <p:cNvPr id="3084" name="文本框 3083"/>
            <p:cNvSpPr txBox="1"/>
            <p:nvPr/>
          </p:nvSpPr>
          <p:spPr>
            <a:xfrm>
              <a:off x="3072" y="3694"/>
              <a:ext cx="912" cy="334"/>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30000"/>
                </a:lnSpc>
                <a:spcBef>
                  <a:spcPct val="50000"/>
                </a:spcBef>
              </a:pPr>
              <a:r>
                <a:rPr lang="zh-CN" altLang="en-US" sz="2200" dirty="0">
                  <a:latin typeface="Times New Roman" panose="02020603050405020304" pitchFamily="18" charset="0"/>
                  <a:ea typeface="华文细黑" panose="02010600040101010101" pitchFamily="2" charset="-122"/>
                </a:rPr>
                <a:t>离合器</a:t>
              </a:r>
              <a:endParaRPr lang="zh-CN" altLang="en-US" sz="2200">
                <a:latin typeface="Times New Roman" panose="02020603050405020304" pitchFamily="18" charset="0"/>
                <a:ea typeface="华文细黑" panose="02010600040101010101" pitchFamily="2" charset="-122"/>
              </a:endParaRPr>
            </a:p>
          </p:txBody>
        </p:sp>
        <p:sp>
          <p:nvSpPr>
            <p:cNvPr id="3085" name="文本框 3084"/>
            <p:cNvSpPr txBox="1"/>
            <p:nvPr/>
          </p:nvSpPr>
          <p:spPr>
            <a:xfrm>
              <a:off x="4272" y="2542"/>
              <a:ext cx="912" cy="484"/>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10000"/>
                </a:lnSpc>
                <a:spcBef>
                  <a:spcPct val="50000"/>
                </a:spcBef>
              </a:pPr>
              <a:r>
                <a:rPr lang="zh-CN" altLang="en-US" sz="2200" dirty="0">
                  <a:latin typeface="Times New Roman" panose="02020603050405020304" pitchFamily="18" charset="0"/>
                  <a:ea typeface="华文细黑" panose="02010600040101010101" pitchFamily="2" charset="-122"/>
                </a:rPr>
                <a:t>驱动轴</a:t>
              </a:r>
              <a:endParaRPr lang="zh-CN" altLang="en-US" sz="2200" dirty="0">
                <a:latin typeface="Times New Roman" panose="02020603050405020304" pitchFamily="18" charset="0"/>
                <a:ea typeface="华文细黑" panose="02010600040101010101" pitchFamily="2" charset="-122"/>
              </a:endParaRPr>
            </a:p>
            <a:p>
              <a:pPr algn="ctr">
                <a:lnSpc>
                  <a:spcPct val="40000"/>
                </a:lnSpc>
                <a:spcBef>
                  <a:spcPct val="50000"/>
                </a:spcBef>
              </a:pPr>
              <a:r>
                <a:rPr lang="zh-CN" altLang="en-US" sz="2200" dirty="0">
                  <a:latin typeface="Times New Roman" panose="02020603050405020304" pitchFamily="18" charset="0"/>
                  <a:ea typeface="华文细黑" panose="02010600040101010101" pitchFamily="2" charset="-122"/>
                </a:rPr>
                <a:t>有缺陷</a:t>
              </a:r>
              <a:endParaRPr lang="zh-CN" altLang="en-US" sz="2200">
                <a:latin typeface="Times New Roman" panose="02020603050405020304" pitchFamily="18" charset="0"/>
                <a:ea typeface="华文细黑" panose="02010600040101010101" pitchFamily="2" charset="-122"/>
              </a:endParaRPr>
            </a:p>
          </p:txBody>
        </p:sp>
        <p:sp>
          <p:nvSpPr>
            <p:cNvPr id="3086" name="文本框 3085"/>
            <p:cNvSpPr txBox="1"/>
            <p:nvPr/>
          </p:nvSpPr>
          <p:spPr>
            <a:xfrm>
              <a:off x="4272" y="3496"/>
              <a:ext cx="912" cy="484"/>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10000"/>
                </a:lnSpc>
                <a:spcBef>
                  <a:spcPct val="50000"/>
                </a:spcBef>
              </a:pPr>
              <a:r>
                <a:rPr lang="zh-CN" altLang="en-US" sz="2200" dirty="0">
                  <a:latin typeface="Times New Roman" panose="02020603050405020304" pitchFamily="18" charset="0"/>
                  <a:ea typeface="华文细黑" panose="02010600040101010101" pitchFamily="2" charset="-122"/>
                </a:rPr>
                <a:t>齿轮</a:t>
              </a:r>
              <a:endParaRPr lang="zh-CN" altLang="en-US" sz="2200" dirty="0">
                <a:latin typeface="Times New Roman" panose="02020603050405020304" pitchFamily="18" charset="0"/>
                <a:ea typeface="华文细黑" panose="02010600040101010101" pitchFamily="2" charset="-122"/>
              </a:endParaRPr>
            </a:p>
            <a:p>
              <a:pPr algn="ctr">
                <a:lnSpc>
                  <a:spcPct val="40000"/>
                </a:lnSpc>
                <a:spcBef>
                  <a:spcPct val="50000"/>
                </a:spcBef>
              </a:pPr>
              <a:r>
                <a:rPr lang="zh-CN" altLang="en-US" sz="2200" dirty="0">
                  <a:latin typeface="Times New Roman" panose="02020603050405020304" pitchFamily="18" charset="0"/>
                  <a:ea typeface="华文细黑" panose="02010600040101010101" pitchFamily="2" charset="-122"/>
                </a:rPr>
                <a:t>有缺陷</a:t>
              </a:r>
              <a:endParaRPr lang="zh-CN" altLang="en-US" sz="2200">
                <a:latin typeface="Times New Roman" panose="02020603050405020304" pitchFamily="18" charset="0"/>
                <a:ea typeface="华文细黑" panose="02010600040101010101" pitchFamily="2" charset="-122"/>
              </a:endParaRPr>
            </a:p>
          </p:txBody>
        </p:sp>
        <p:sp>
          <p:nvSpPr>
            <p:cNvPr id="3087" name="左大括号 3086"/>
            <p:cNvSpPr/>
            <p:nvPr/>
          </p:nvSpPr>
          <p:spPr>
            <a:xfrm>
              <a:off x="1632" y="1728"/>
              <a:ext cx="96" cy="1488"/>
            </a:xfrm>
            <a:prstGeom prst="leftBrace">
              <a:avLst>
                <a:gd name="adj1" fmla="val 1291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3088" name="左大括号 3087"/>
            <p:cNvSpPr/>
            <p:nvPr/>
          </p:nvSpPr>
          <p:spPr>
            <a:xfrm>
              <a:off x="2880" y="2638"/>
              <a:ext cx="48" cy="1152"/>
            </a:xfrm>
            <a:prstGeom prst="leftBrace">
              <a:avLst>
                <a:gd name="adj1" fmla="val 200000"/>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3089" name="左大括号 3088"/>
            <p:cNvSpPr/>
            <p:nvPr/>
          </p:nvSpPr>
          <p:spPr>
            <a:xfrm>
              <a:off x="4128" y="2782"/>
              <a:ext cx="48" cy="1008"/>
            </a:xfrm>
            <a:prstGeom prst="leftBrace">
              <a:avLst>
                <a:gd name="adj1" fmla="val 175000"/>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3090" name="文本框 3089"/>
            <p:cNvSpPr txBox="1"/>
            <p:nvPr/>
          </p:nvSpPr>
          <p:spPr>
            <a:xfrm>
              <a:off x="1824" y="1536"/>
              <a:ext cx="891" cy="39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endParaRPr lang="en-US" altLang="zh-CN" sz="2200">
                <a:latin typeface="Times New Roman" panose="02020603050405020304" pitchFamily="18" charset="0"/>
                <a:ea typeface="华文细黑" panose="02010600040101010101" pitchFamily="2" charset="-122"/>
              </a:endParaRPr>
            </a:p>
            <a:p>
              <a:pPr algn="ctr">
                <a:lnSpc>
                  <a:spcPct val="10000"/>
                </a:lnSpc>
                <a:spcBef>
                  <a:spcPct val="50000"/>
                </a:spcBef>
              </a:pPr>
              <a:endParaRPr lang="en-US" altLang="zh-CN" sz="2200">
                <a:latin typeface="Times New Roman" panose="02020603050405020304" pitchFamily="18" charset="0"/>
                <a:ea typeface="华文细黑" panose="02010600040101010101" pitchFamily="2" charset="-122"/>
              </a:endParaRPr>
            </a:p>
          </p:txBody>
        </p:sp>
        <p:sp>
          <p:nvSpPr>
            <p:cNvPr id="3091" name="文本框 3090"/>
            <p:cNvSpPr txBox="1"/>
            <p:nvPr/>
          </p:nvSpPr>
          <p:spPr>
            <a:xfrm>
              <a:off x="3072" y="1134"/>
              <a:ext cx="891" cy="39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endParaRPr lang="en-US" altLang="zh-CN" sz="2200">
                <a:latin typeface="Times New Roman" panose="02020603050405020304" pitchFamily="18" charset="0"/>
                <a:ea typeface="华文细黑" panose="02010600040101010101" pitchFamily="2" charset="-122"/>
              </a:endParaRPr>
            </a:p>
            <a:p>
              <a:pPr algn="ctr">
                <a:lnSpc>
                  <a:spcPct val="10000"/>
                </a:lnSpc>
                <a:spcBef>
                  <a:spcPct val="50000"/>
                </a:spcBef>
              </a:pPr>
              <a:endParaRPr lang="en-US" altLang="zh-CN" sz="2200">
                <a:latin typeface="Times New Roman" panose="02020603050405020304" pitchFamily="18" charset="0"/>
                <a:ea typeface="华文细黑" panose="02010600040101010101" pitchFamily="2" charset="-122"/>
              </a:endParaRPr>
            </a:p>
          </p:txBody>
        </p:sp>
        <p:sp>
          <p:nvSpPr>
            <p:cNvPr id="3092" name="文本框 3091"/>
            <p:cNvSpPr txBox="1"/>
            <p:nvPr/>
          </p:nvSpPr>
          <p:spPr>
            <a:xfrm>
              <a:off x="3072" y="1758"/>
              <a:ext cx="891" cy="39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endParaRPr lang="en-US" altLang="zh-CN" sz="2200">
                <a:latin typeface="Times New Roman" panose="02020603050405020304" pitchFamily="18" charset="0"/>
                <a:ea typeface="华文细黑" panose="02010600040101010101" pitchFamily="2" charset="-122"/>
              </a:endParaRPr>
            </a:p>
            <a:p>
              <a:pPr algn="ctr">
                <a:lnSpc>
                  <a:spcPct val="10000"/>
                </a:lnSpc>
                <a:spcBef>
                  <a:spcPct val="50000"/>
                </a:spcBef>
              </a:pPr>
              <a:endParaRPr lang="en-US" altLang="zh-CN" sz="2200">
                <a:latin typeface="Times New Roman" panose="02020603050405020304" pitchFamily="18" charset="0"/>
                <a:ea typeface="华文细黑" panose="02010600040101010101" pitchFamily="2" charset="-122"/>
              </a:endParaRPr>
            </a:p>
          </p:txBody>
        </p:sp>
        <p:sp>
          <p:nvSpPr>
            <p:cNvPr id="3093" name="左大括号 3092"/>
            <p:cNvSpPr/>
            <p:nvPr/>
          </p:nvSpPr>
          <p:spPr>
            <a:xfrm>
              <a:off x="2832" y="1392"/>
              <a:ext cx="48" cy="768"/>
            </a:xfrm>
            <a:prstGeom prst="leftBrace">
              <a:avLst>
                <a:gd name="adj1" fmla="val 133333"/>
                <a:gd name="adj2" fmla="val 50000"/>
              </a:avLst>
            </a:prstGeom>
            <a:noFill/>
            <a:ln w="9525" cap="flat" cmpd="sng">
              <a:solidFill>
                <a:schemeClr val="tx1"/>
              </a:solidFill>
              <a:prstDash val="solid"/>
              <a:headEnd type="none" w="med" len="med"/>
              <a:tailEnd type="none" w="med" len="med"/>
            </a:ln>
          </p:spPr>
          <p:txBody>
            <a:bodyPr/>
            <a:p>
              <a:endParaRPr lang="zh-CN" altLang="en-US"/>
            </a:p>
          </p:txBody>
        </p:sp>
      </p:grpSp>
      <p:sp>
        <p:nvSpPr>
          <p:cNvPr id="3095" name="文本框 3094"/>
          <p:cNvSpPr txBox="1"/>
          <p:nvPr/>
        </p:nvSpPr>
        <p:spPr>
          <a:xfrm>
            <a:off x="1981200" y="5791200"/>
            <a:ext cx="3962400" cy="534035"/>
          </a:xfrm>
          <a:prstGeom prst="rect">
            <a:avLst/>
          </a:prstGeom>
          <a:solidFill>
            <a:srgbClr val="3333FF"/>
          </a:solidFill>
          <a:ln w="9525">
            <a:noFill/>
          </a:ln>
          <a:effectLst>
            <a:outerShdw dist="89803" dir="2699999" algn="ctr" rotWithShape="0">
              <a:schemeClr val="tx2"/>
            </a:outerShdw>
          </a:effectLst>
        </p:spPr>
        <p:txBody>
          <a:bodyPr>
            <a:spAutoFit/>
          </a:bodyPr>
          <a:p>
            <a:pPr>
              <a:lnSpc>
                <a:spcPct val="120000"/>
              </a:lnSpc>
              <a:spcBef>
                <a:spcPct val="50000"/>
              </a:spcBef>
            </a:pPr>
            <a:r>
              <a:rPr lang="zh-CN" altLang="en-US">
                <a:solidFill>
                  <a:schemeClr val="bg1"/>
                </a:solidFill>
                <a:latin typeface="Times New Roman" panose="02020603050405020304" pitchFamily="18" charset="0"/>
                <a:ea typeface="华文细黑" panose="02010600040101010101" pitchFamily="2" charset="-122"/>
              </a:rPr>
              <a:t>有</a:t>
            </a:r>
            <a:r>
              <a:rPr lang="zh-CN" altLang="en-US" dirty="0">
                <a:solidFill>
                  <a:schemeClr val="bg1"/>
                </a:solidFill>
                <a:latin typeface="Times New Roman" panose="02020603050405020304" pitchFamily="18" charset="0"/>
                <a:ea typeface="华文细黑" panose="02010600040101010101" pitchFamily="2" charset="-122"/>
              </a:rPr>
              <a:t>失效功能的整车系统结构</a:t>
            </a:r>
            <a:endParaRPr lang="zh-CN" altLang="en-US">
              <a:solidFill>
                <a:schemeClr val="bg1"/>
              </a:solidFill>
              <a:latin typeface="Times New Roman" panose="02020603050405020304" pitchFamily="18" charset="0"/>
              <a:ea typeface="华文细黑" panose="0201060004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文本框 12289"/>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产品和过程系统</a:t>
            </a: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基础</a:t>
            </a:r>
            <a:endParaRPr lang="zh-CN" altLang="en-US" sz="2800" b="1">
              <a:latin typeface="华文细黑" panose="02010600040101010101" pitchFamily="2" charset="-122"/>
              <a:ea typeface="华文细黑" panose="02010600040101010101" pitchFamily="2" charset="-122"/>
            </a:endParaRPr>
          </a:p>
        </p:txBody>
      </p:sp>
      <p:sp>
        <p:nvSpPr>
          <p:cNvPr id="12291" name="文本框 12290"/>
          <p:cNvSpPr txBox="1"/>
          <p:nvPr/>
        </p:nvSpPr>
        <p:spPr>
          <a:xfrm>
            <a:off x="2819400" y="1385888"/>
            <a:ext cx="2563495" cy="521970"/>
          </a:xfrm>
          <a:prstGeom prst="rect">
            <a:avLst/>
          </a:prstGeom>
          <a:noFill/>
          <a:ln w="9525">
            <a:noFill/>
          </a:ln>
        </p:spPr>
        <p:txBody>
          <a:bodyPr wrap="none" anchor="t" anchorCtr="0">
            <a:spAutoFit/>
          </a:bodyPr>
          <a:p>
            <a:pPr>
              <a:buClr>
                <a:schemeClr val="accent2"/>
              </a:buClr>
            </a:pPr>
            <a:r>
              <a:rPr lang="zh-CN" altLang="en-US" sz="2800" b="1" dirty="0">
                <a:latin typeface="华文细黑" panose="02010600040101010101" pitchFamily="2" charset="-122"/>
                <a:ea typeface="华文细黑" panose="02010600040101010101" pitchFamily="2" charset="-122"/>
              </a:rPr>
              <a:t>过程系统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
        <p:nvSpPr>
          <p:cNvPr id="12293" name="文本框 12292"/>
          <p:cNvSpPr txBox="1"/>
          <p:nvPr/>
        </p:nvSpPr>
        <p:spPr>
          <a:xfrm>
            <a:off x="2667000" y="2286000"/>
            <a:ext cx="7315200" cy="4131310"/>
          </a:xfrm>
          <a:prstGeom prst="rect">
            <a:avLst/>
          </a:prstGeom>
          <a:noFill/>
          <a:ln w="9525">
            <a:noFill/>
          </a:ln>
        </p:spPr>
        <p:txBody>
          <a:bodyPr>
            <a:spAutoFit/>
          </a:bodyPr>
          <a:p>
            <a:pPr>
              <a:lnSpc>
                <a:spcPct val="130000"/>
              </a:lnSpc>
              <a:spcBef>
                <a:spcPct val="50000"/>
              </a:spcBef>
            </a:pPr>
            <a:r>
              <a:rPr lang="en-US" altLang="zh-CN" sz="2600" dirty="0">
                <a:latin typeface="Times New Roman" panose="02020603050405020304" pitchFamily="18" charset="0"/>
                <a:ea typeface="华文细黑" panose="02010600040101010101" pitchFamily="2" charset="-122"/>
              </a:rPr>
              <a:t>        </a:t>
            </a:r>
            <a:r>
              <a:rPr lang="en-US" altLang="zh-CN" sz="2600">
                <a:latin typeface="Times New Roman" panose="02020603050405020304" pitchFamily="18" charset="0"/>
                <a:ea typeface="华文细黑" panose="02010600040101010101" pitchFamily="2" charset="-122"/>
              </a:rPr>
              <a:t>P-FMEA</a:t>
            </a:r>
            <a:r>
              <a:rPr lang="zh-CN" altLang="en-US" sz="2600" dirty="0">
                <a:latin typeface="Times New Roman" panose="02020603050405020304" pitchFamily="18" charset="0"/>
                <a:ea typeface="华文细黑" panose="02010600040101010101" pitchFamily="2" charset="-122"/>
              </a:rPr>
              <a:t>研究每道工序中存在的缺陷，在过程系统</a:t>
            </a:r>
            <a:r>
              <a:rPr lang="en-US" altLang="zh-CN" sz="2600">
                <a:latin typeface="Times New Roman" panose="02020603050405020304" pitchFamily="18" charset="0"/>
                <a:ea typeface="华文细黑" panose="02010600040101010101" pitchFamily="2" charset="-122"/>
              </a:rPr>
              <a:t>FMEA</a:t>
            </a:r>
            <a:r>
              <a:rPr lang="zh-CN" altLang="en-US" sz="2600" dirty="0">
                <a:latin typeface="Times New Roman" panose="02020603050405020304" pitchFamily="18" charset="0"/>
                <a:ea typeface="华文细黑" panose="02010600040101010101" pitchFamily="2" charset="-122"/>
              </a:rPr>
              <a:t>中，根据系统单元“人、机、料、法、环”使生产过程结构化，并对生产过程加以描述。</a:t>
            </a:r>
            <a:endParaRPr lang="zh-CN" altLang="en-US" sz="2600" dirty="0">
              <a:latin typeface="Times New Roman" panose="02020603050405020304" pitchFamily="18" charset="0"/>
              <a:ea typeface="华文细黑" panose="02010600040101010101" pitchFamily="2" charset="-122"/>
            </a:endParaRPr>
          </a:p>
          <a:p>
            <a:pPr>
              <a:lnSpc>
                <a:spcPct val="130000"/>
              </a:lnSpc>
              <a:spcBef>
                <a:spcPct val="50000"/>
              </a:spcBef>
            </a:pPr>
            <a:r>
              <a:rPr lang="zh-CN" altLang="en-US" sz="2600" dirty="0">
                <a:latin typeface="Times New Roman" panose="02020603050405020304" pitchFamily="18" charset="0"/>
                <a:ea typeface="华文细黑" panose="02010600040101010101" pitchFamily="2" charset="-122"/>
              </a:rPr>
              <a:t>        每一道工序被理解为系统单元的任务</a:t>
            </a:r>
            <a:r>
              <a:rPr lang="en-US" altLang="zh-CN" sz="2600">
                <a:latin typeface="Times New Roman" panose="02020603050405020304" pitchFamily="18" charset="0"/>
                <a:ea typeface="华文细黑" panose="02010600040101010101" pitchFamily="2" charset="-122"/>
              </a:rPr>
              <a:t>/</a:t>
            </a:r>
            <a:r>
              <a:rPr lang="zh-CN" altLang="en-US" sz="2600" dirty="0">
                <a:latin typeface="Times New Roman" panose="02020603050405020304" pitchFamily="18" charset="0"/>
                <a:ea typeface="华文细黑" panose="02010600040101010101" pitchFamily="2" charset="-122"/>
              </a:rPr>
              <a:t>功能。</a:t>
            </a:r>
            <a:endParaRPr lang="zh-CN" altLang="en-US" sz="2600" dirty="0">
              <a:latin typeface="Times New Roman" panose="02020603050405020304" pitchFamily="18" charset="0"/>
              <a:ea typeface="华文细黑" panose="02010600040101010101" pitchFamily="2" charset="-122"/>
            </a:endParaRPr>
          </a:p>
          <a:p>
            <a:pPr>
              <a:lnSpc>
                <a:spcPct val="130000"/>
              </a:lnSpc>
              <a:spcBef>
                <a:spcPct val="50000"/>
              </a:spcBef>
            </a:pPr>
            <a:r>
              <a:rPr lang="zh-CN" altLang="en-US" sz="2600" dirty="0">
                <a:latin typeface="Times New Roman" panose="02020603050405020304" pitchFamily="18" charset="0"/>
                <a:ea typeface="华文细黑" panose="02010600040101010101" pitchFamily="2" charset="-122"/>
              </a:rPr>
              <a:t>        需要时，将功能研究与缺陷研究延伸到生产设备的设计数据中去。</a:t>
            </a:r>
            <a:endParaRPr lang="zh-CN" altLang="en-US" sz="2600">
              <a:latin typeface="Times New Roman" panose="02020603050405020304" pitchFamily="18" charset="0"/>
              <a:ea typeface="华文细黑"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文本框 13313"/>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产品和过程系统</a:t>
            </a: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基础</a:t>
            </a:r>
            <a:endParaRPr lang="zh-CN" altLang="en-US" sz="2800" b="1">
              <a:latin typeface="华文细黑" panose="02010600040101010101" pitchFamily="2" charset="-122"/>
              <a:ea typeface="华文细黑" panose="02010600040101010101" pitchFamily="2" charset="-122"/>
            </a:endParaRPr>
          </a:p>
        </p:txBody>
      </p:sp>
      <p:sp>
        <p:nvSpPr>
          <p:cNvPr id="13315" name="文本框 13314"/>
          <p:cNvSpPr txBox="1"/>
          <p:nvPr/>
        </p:nvSpPr>
        <p:spPr>
          <a:xfrm>
            <a:off x="2819400" y="1385888"/>
            <a:ext cx="2563495" cy="521970"/>
          </a:xfrm>
          <a:prstGeom prst="rect">
            <a:avLst/>
          </a:prstGeom>
          <a:noFill/>
          <a:ln w="9525">
            <a:noFill/>
          </a:ln>
        </p:spPr>
        <p:txBody>
          <a:bodyPr wrap="none" anchor="t" anchorCtr="0">
            <a:spAutoFit/>
          </a:bodyPr>
          <a:p>
            <a:pPr>
              <a:buClr>
                <a:schemeClr val="accent2"/>
              </a:buClr>
            </a:pPr>
            <a:r>
              <a:rPr lang="zh-CN" altLang="en-US" sz="2800" b="1" dirty="0">
                <a:latin typeface="华文细黑" panose="02010600040101010101" pitchFamily="2" charset="-122"/>
                <a:ea typeface="华文细黑" panose="02010600040101010101" pitchFamily="2" charset="-122"/>
              </a:rPr>
              <a:t>过程系统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grpSp>
        <p:nvGrpSpPr>
          <p:cNvPr id="13341" name="组合 13340"/>
          <p:cNvGrpSpPr/>
          <p:nvPr/>
        </p:nvGrpSpPr>
        <p:grpSpPr>
          <a:xfrm>
            <a:off x="2667000" y="1752600"/>
            <a:ext cx="7162800" cy="4713288"/>
            <a:chOff x="624" y="1251"/>
            <a:chExt cx="4512" cy="2969"/>
          </a:xfrm>
        </p:grpSpPr>
        <p:sp>
          <p:nvSpPr>
            <p:cNvPr id="13317" name="文本框 13316"/>
            <p:cNvSpPr txBox="1"/>
            <p:nvPr/>
          </p:nvSpPr>
          <p:spPr>
            <a:xfrm>
              <a:off x="624" y="2208"/>
              <a:ext cx="912" cy="526"/>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200" dirty="0">
                  <a:latin typeface="华文细黑" panose="02010600040101010101" pitchFamily="2" charset="-122"/>
                  <a:ea typeface="华文细黑" panose="02010600040101010101" pitchFamily="2" charset="-122"/>
                </a:rPr>
                <a:t>总过程</a:t>
              </a:r>
              <a:endParaRPr lang="zh-CN" altLang="en-US" sz="2200" dirty="0">
                <a:latin typeface="华文细黑" panose="02010600040101010101" pitchFamily="2" charset="-122"/>
                <a:ea typeface="华文细黑" panose="02010600040101010101" pitchFamily="2" charset="-122"/>
              </a:endParaRPr>
            </a:p>
            <a:p>
              <a:pPr algn="ctr">
                <a:lnSpc>
                  <a:spcPct val="70000"/>
                </a:lnSpc>
                <a:spcBef>
                  <a:spcPct val="50000"/>
                </a:spcBef>
              </a:pPr>
              <a:r>
                <a:rPr lang="zh-CN" altLang="en-US" sz="2200" dirty="0">
                  <a:latin typeface="华文细黑" panose="02010600040101010101" pitchFamily="2" charset="-122"/>
                  <a:ea typeface="华文细黑" panose="02010600040101010101" pitchFamily="2" charset="-122"/>
                </a:rPr>
                <a:t>有缺陷</a:t>
              </a:r>
              <a:endParaRPr lang="zh-CN" altLang="en-US" sz="2200">
                <a:latin typeface="华文细黑" panose="02010600040101010101" pitchFamily="2" charset="-122"/>
                <a:ea typeface="华文细黑" panose="02010600040101010101" pitchFamily="2" charset="-122"/>
              </a:endParaRPr>
            </a:p>
          </p:txBody>
        </p:sp>
        <p:sp>
          <p:nvSpPr>
            <p:cNvPr id="13318" name="文本框 13317"/>
            <p:cNvSpPr txBox="1"/>
            <p:nvPr/>
          </p:nvSpPr>
          <p:spPr>
            <a:xfrm>
              <a:off x="1824" y="2974"/>
              <a:ext cx="912" cy="48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200" dirty="0">
                  <a:latin typeface="华文细黑" panose="02010600040101010101" pitchFamily="2" charset="-122"/>
                  <a:ea typeface="华文细黑" panose="02010600040101010101" pitchFamily="2" charset="-122"/>
                </a:rPr>
                <a:t>过程</a:t>
              </a:r>
              <a:r>
                <a:rPr lang="en-US" altLang="zh-CN" sz="2200">
                  <a:latin typeface="华文细黑" panose="02010600040101010101" pitchFamily="2" charset="-122"/>
                  <a:ea typeface="华文细黑" panose="02010600040101010101" pitchFamily="2" charset="-122"/>
                </a:rPr>
                <a:t>2</a:t>
              </a:r>
              <a:endParaRPr lang="en-US" altLang="zh-CN" sz="2200">
                <a:latin typeface="华文细黑" panose="02010600040101010101" pitchFamily="2" charset="-122"/>
                <a:ea typeface="华文细黑" panose="02010600040101010101" pitchFamily="2" charset="-122"/>
              </a:endParaRPr>
            </a:p>
            <a:p>
              <a:pPr algn="ctr">
                <a:lnSpc>
                  <a:spcPct val="50000"/>
                </a:lnSpc>
                <a:spcBef>
                  <a:spcPct val="50000"/>
                </a:spcBef>
              </a:pPr>
              <a:r>
                <a:rPr lang="zh-CN" altLang="en-US" sz="2200" dirty="0">
                  <a:latin typeface="华文细黑" panose="02010600040101010101" pitchFamily="2" charset="-122"/>
                  <a:ea typeface="华文细黑" panose="02010600040101010101" pitchFamily="2" charset="-122"/>
                </a:rPr>
                <a:t>有缺陷</a:t>
              </a:r>
              <a:endParaRPr lang="zh-CN" altLang="en-US" sz="2200">
                <a:latin typeface="华文细黑" panose="02010600040101010101" pitchFamily="2" charset="-122"/>
                <a:ea typeface="华文细黑" panose="02010600040101010101" pitchFamily="2" charset="-122"/>
              </a:endParaRPr>
            </a:p>
          </p:txBody>
        </p:sp>
        <p:sp>
          <p:nvSpPr>
            <p:cNvPr id="13319" name="文本框 13318"/>
            <p:cNvSpPr txBox="1"/>
            <p:nvPr/>
          </p:nvSpPr>
          <p:spPr>
            <a:xfrm>
              <a:off x="3072" y="2396"/>
              <a:ext cx="912" cy="377"/>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50000"/>
                </a:lnSpc>
                <a:spcBef>
                  <a:spcPct val="50000"/>
                </a:spcBef>
              </a:pPr>
              <a:r>
                <a:rPr lang="zh-CN" altLang="en-US" sz="2200">
                  <a:latin typeface="华文细黑" panose="02010600040101010101" pitchFamily="2" charset="-122"/>
                  <a:ea typeface="华文细黑" panose="02010600040101010101" pitchFamily="2" charset="-122"/>
                </a:rPr>
                <a:t>分</a:t>
              </a:r>
              <a:r>
                <a:rPr lang="zh-CN" altLang="en-US" sz="2200" dirty="0">
                  <a:latin typeface="华文细黑" panose="02010600040101010101" pitchFamily="2" charset="-122"/>
                  <a:ea typeface="华文细黑" panose="02010600040101010101" pitchFamily="2" charset="-122"/>
                </a:rPr>
                <a:t>过程</a:t>
              </a:r>
              <a:r>
                <a:rPr lang="en-US" altLang="zh-CN" sz="2200">
                  <a:latin typeface="华文细黑" panose="02010600040101010101" pitchFamily="2" charset="-122"/>
                  <a:ea typeface="华文细黑" panose="02010600040101010101" pitchFamily="2" charset="-122"/>
                </a:rPr>
                <a:t>2.1</a:t>
              </a:r>
              <a:endParaRPr lang="en-US" altLang="zh-CN" sz="2200">
                <a:latin typeface="华文细黑" panose="02010600040101010101" pitchFamily="2" charset="-122"/>
                <a:ea typeface="华文细黑" panose="02010600040101010101" pitchFamily="2" charset="-122"/>
              </a:endParaRPr>
            </a:p>
          </p:txBody>
        </p:sp>
        <p:sp>
          <p:nvSpPr>
            <p:cNvPr id="13324" name="左大括号 13323"/>
            <p:cNvSpPr/>
            <p:nvPr/>
          </p:nvSpPr>
          <p:spPr>
            <a:xfrm>
              <a:off x="1632" y="1728"/>
              <a:ext cx="96" cy="1488"/>
            </a:xfrm>
            <a:prstGeom prst="leftBrace">
              <a:avLst>
                <a:gd name="adj1" fmla="val 1291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3325" name="左大括号 13324"/>
            <p:cNvSpPr/>
            <p:nvPr/>
          </p:nvSpPr>
          <p:spPr>
            <a:xfrm>
              <a:off x="2880" y="2638"/>
              <a:ext cx="48" cy="1152"/>
            </a:xfrm>
            <a:prstGeom prst="leftBrace">
              <a:avLst>
                <a:gd name="adj1" fmla="val 200000"/>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3326" name="左大括号 13325"/>
            <p:cNvSpPr/>
            <p:nvPr/>
          </p:nvSpPr>
          <p:spPr>
            <a:xfrm>
              <a:off x="4176" y="2304"/>
              <a:ext cx="48" cy="1728"/>
            </a:xfrm>
            <a:prstGeom prst="leftBrace">
              <a:avLst>
                <a:gd name="adj1" fmla="val 300000"/>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3327" name="文本框 13326"/>
            <p:cNvSpPr txBox="1"/>
            <p:nvPr/>
          </p:nvSpPr>
          <p:spPr>
            <a:xfrm>
              <a:off x="1824" y="1536"/>
              <a:ext cx="891" cy="377"/>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50000"/>
                </a:lnSpc>
                <a:spcBef>
                  <a:spcPct val="50000"/>
                </a:spcBef>
              </a:pPr>
              <a:r>
                <a:rPr lang="zh-CN" altLang="en-US" sz="2200" dirty="0">
                  <a:latin typeface="华文细黑" panose="02010600040101010101" pitchFamily="2" charset="-122"/>
                  <a:ea typeface="华文细黑" panose="02010600040101010101" pitchFamily="2" charset="-122"/>
                </a:rPr>
                <a:t>过程</a:t>
              </a:r>
              <a:r>
                <a:rPr lang="en-US" altLang="zh-CN" sz="2200">
                  <a:latin typeface="华文细黑" panose="02010600040101010101" pitchFamily="2" charset="-122"/>
                  <a:ea typeface="华文细黑" panose="02010600040101010101" pitchFamily="2" charset="-122"/>
                </a:rPr>
                <a:t>1</a:t>
              </a:r>
              <a:endParaRPr lang="en-US" altLang="zh-CN" sz="2200">
                <a:latin typeface="华文细黑" panose="02010600040101010101" pitchFamily="2" charset="-122"/>
                <a:ea typeface="华文细黑" panose="02010600040101010101" pitchFamily="2" charset="-122"/>
              </a:endParaRPr>
            </a:p>
          </p:txBody>
        </p:sp>
        <p:sp>
          <p:nvSpPr>
            <p:cNvPr id="13330" name="左大括号 13329"/>
            <p:cNvSpPr/>
            <p:nvPr/>
          </p:nvSpPr>
          <p:spPr>
            <a:xfrm>
              <a:off x="2832" y="1392"/>
              <a:ext cx="48" cy="768"/>
            </a:xfrm>
            <a:prstGeom prst="leftBrace">
              <a:avLst>
                <a:gd name="adj1" fmla="val 1333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3331" name="文本框 13330"/>
            <p:cNvSpPr txBox="1"/>
            <p:nvPr/>
          </p:nvSpPr>
          <p:spPr>
            <a:xfrm>
              <a:off x="3072" y="2976"/>
              <a:ext cx="912" cy="377"/>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50000"/>
                </a:lnSpc>
                <a:spcBef>
                  <a:spcPct val="50000"/>
                </a:spcBef>
              </a:pPr>
              <a:r>
                <a:rPr lang="zh-CN" altLang="en-US" sz="2200">
                  <a:solidFill>
                    <a:srgbClr val="FF3300"/>
                  </a:solidFill>
                  <a:latin typeface="华文细黑" panose="02010600040101010101" pitchFamily="2" charset="-122"/>
                  <a:ea typeface="华文细黑" panose="02010600040101010101" pitchFamily="2" charset="-122"/>
                </a:rPr>
                <a:t>分</a:t>
              </a:r>
              <a:r>
                <a:rPr lang="zh-CN" altLang="en-US" sz="2200" dirty="0">
                  <a:solidFill>
                    <a:srgbClr val="FF3300"/>
                  </a:solidFill>
                  <a:latin typeface="华文细黑" panose="02010600040101010101" pitchFamily="2" charset="-122"/>
                  <a:ea typeface="华文细黑" panose="02010600040101010101" pitchFamily="2" charset="-122"/>
                </a:rPr>
                <a:t>过程</a:t>
              </a:r>
              <a:r>
                <a:rPr lang="en-US" altLang="zh-CN" sz="2200">
                  <a:solidFill>
                    <a:srgbClr val="FF3300"/>
                  </a:solidFill>
                  <a:latin typeface="华文细黑" panose="02010600040101010101" pitchFamily="2" charset="-122"/>
                  <a:ea typeface="华文细黑" panose="02010600040101010101" pitchFamily="2" charset="-122"/>
                </a:rPr>
                <a:t>2.2</a:t>
              </a:r>
              <a:endParaRPr lang="en-US" altLang="zh-CN" sz="2200">
                <a:solidFill>
                  <a:srgbClr val="FF3300"/>
                </a:solidFill>
                <a:latin typeface="华文细黑" panose="02010600040101010101" pitchFamily="2" charset="-122"/>
                <a:ea typeface="华文细黑" panose="02010600040101010101" pitchFamily="2" charset="-122"/>
              </a:endParaRPr>
            </a:p>
          </p:txBody>
        </p:sp>
        <p:sp>
          <p:nvSpPr>
            <p:cNvPr id="13332" name="文本框 13331"/>
            <p:cNvSpPr txBox="1"/>
            <p:nvPr/>
          </p:nvSpPr>
          <p:spPr>
            <a:xfrm>
              <a:off x="3072" y="3504"/>
              <a:ext cx="912" cy="377"/>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50000"/>
                </a:lnSpc>
                <a:spcBef>
                  <a:spcPct val="50000"/>
                </a:spcBef>
              </a:pPr>
              <a:r>
                <a:rPr lang="zh-CN" altLang="en-US" sz="2200">
                  <a:latin typeface="华文细黑" panose="02010600040101010101" pitchFamily="2" charset="-122"/>
                  <a:ea typeface="华文细黑" panose="02010600040101010101" pitchFamily="2" charset="-122"/>
                </a:rPr>
                <a:t>分</a:t>
              </a:r>
              <a:r>
                <a:rPr lang="zh-CN" altLang="en-US" sz="2200" dirty="0">
                  <a:latin typeface="华文细黑" panose="02010600040101010101" pitchFamily="2" charset="-122"/>
                  <a:ea typeface="华文细黑" panose="02010600040101010101" pitchFamily="2" charset="-122"/>
                </a:rPr>
                <a:t>过程</a:t>
              </a:r>
              <a:r>
                <a:rPr lang="en-US" altLang="zh-CN" sz="2200">
                  <a:latin typeface="华文细黑" panose="02010600040101010101" pitchFamily="2" charset="-122"/>
                  <a:ea typeface="华文细黑" panose="02010600040101010101" pitchFamily="2" charset="-122"/>
                </a:rPr>
                <a:t>2.3</a:t>
              </a:r>
              <a:endParaRPr lang="en-US" altLang="zh-CN" sz="2200">
                <a:latin typeface="华文细黑" panose="02010600040101010101" pitchFamily="2" charset="-122"/>
                <a:ea typeface="华文细黑" panose="02010600040101010101" pitchFamily="2" charset="-122"/>
              </a:endParaRPr>
            </a:p>
          </p:txBody>
        </p:sp>
        <p:sp>
          <p:nvSpPr>
            <p:cNvPr id="13333" name="文本框 13332"/>
            <p:cNvSpPr txBox="1"/>
            <p:nvPr/>
          </p:nvSpPr>
          <p:spPr>
            <a:xfrm>
              <a:off x="3024" y="1251"/>
              <a:ext cx="960" cy="377"/>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50000"/>
                </a:lnSpc>
                <a:spcBef>
                  <a:spcPct val="50000"/>
                </a:spcBef>
              </a:pPr>
              <a:r>
                <a:rPr lang="zh-CN" altLang="en-US" sz="2200" dirty="0">
                  <a:latin typeface="华文细黑" panose="02010600040101010101" pitchFamily="2" charset="-122"/>
                  <a:ea typeface="华文细黑" panose="02010600040101010101" pitchFamily="2" charset="-122"/>
                </a:rPr>
                <a:t>分过程</a:t>
              </a:r>
              <a:r>
                <a:rPr lang="en-US" altLang="zh-CN" sz="2200">
                  <a:latin typeface="华文细黑" panose="02010600040101010101" pitchFamily="2" charset="-122"/>
                  <a:ea typeface="华文细黑" panose="02010600040101010101" pitchFamily="2" charset="-122"/>
                </a:rPr>
                <a:t>1.1</a:t>
              </a:r>
              <a:endParaRPr lang="en-US" altLang="zh-CN" sz="2200">
                <a:latin typeface="华文细黑" panose="02010600040101010101" pitchFamily="2" charset="-122"/>
                <a:ea typeface="华文细黑" panose="02010600040101010101" pitchFamily="2" charset="-122"/>
              </a:endParaRPr>
            </a:p>
          </p:txBody>
        </p:sp>
        <p:sp>
          <p:nvSpPr>
            <p:cNvPr id="13334" name="文本框 13333"/>
            <p:cNvSpPr txBox="1"/>
            <p:nvPr/>
          </p:nvSpPr>
          <p:spPr>
            <a:xfrm>
              <a:off x="3024" y="1824"/>
              <a:ext cx="960" cy="377"/>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50000"/>
                </a:lnSpc>
                <a:spcBef>
                  <a:spcPct val="50000"/>
                </a:spcBef>
              </a:pPr>
              <a:r>
                <a:rPr lang="zh-CN" altLang="en-US" sz="2200" dirty="0">
                  <a:latin typeface="华文细黑" panose="02010600040101010101" pitchFamily="2" charset="-122"/>
                  <a:ea typeface="华文细黑" panose="02010600040101010101" pitchFamily="2" charset="-122"/>
                </a:rPr>
                <a:t>分过程</a:t>
              </a:r>
              <a:r>
                <a:rPr lang="en-US" altLang="zh-CN" sz="2200">
                  <a:latin typeface="华文细黑" panose="02010600040101010101" pitchFamily="2" charset="-122"/>
                  <a:ea typeface="华文细黑" panose="02010600040101010101" pitchFamily="2" charset="-122"/>
                </a:rPr>
                <a:t>1.2</a:t>
              </a:r>
              <a:endParaRPr lang="en-US" altLang="zh-CN" sz="2200">
                <a:latin typeface="华文细黑" panose="02010600040101010101" pitchFamily="2" charset="-122"/>
                <a:ea typeface="华文细黑" panose="02010600040101010101" pitchFamily="2" charset="-122"/>
              </a:endParaRPr>
            </a:p>
          </p:txBody>
        </p:sp>
        <p:sp>
          <p:nvSpPr>
            <p:cNvPr id="13335" name="文本框 13334"/>
            <p:cNvSpPr txBox="1"/>
            <p:nvPr/>
          </p:nvSpPr>
          <p:spPr>
            <a:xfrm>
              <a:off x="4368" y="2016"/>
              <a:ext cx="768" cy="377"/>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50000"/>
                </a:lnSpc>
                <a:spcBef>
                  <a:spcPct val="50000"/>
                </a:spcBef>
              </a:pPr>
              <a:r>
                <a:rPr lang="zh-CN" altLang="en-US" sz="2200">
                  <a:latin typeface="华文细黑" panose="02010600040101010101" pitchFamily="2" charset="-122"/>
                  <a:ea typeface="华文细黑" panose="02010600040101010101" pitchFamily="2" charset="-122"/>
                </a:rPr>
                <a:t>人</a:t>
              </a:r>
              <a:endParaRPr lang="zh-CN" altLang="en-US" sz="2200">
                <a:latin typeface="华文细黑" panose="02010600040101010101" pitchFamily="2" charset="-122"/>
                <a:ea typeface="华文细黑" panose="02010600040101010101" pitchFamily="2" charset="-122"/>
              </a:endParaRPr>
            </a:p>
          </p:txBody>
        </p:sp>
        <p:sp>
          <p:nvSpPr>
            <p:cNvPr id="13336" name="文本框 13335"/>
            <p:cNvSpPr txBox="1"/>
            <p:nvPr/>
          </p:nvSpPr>
          <p:spPr>
            <a:xfrm>
              <a:off x="4368" y="2472"/>
              <a:ext cx="768" cy="377"/>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50000"/>
                </a:lnSpc>
                <a:spcBef>
                  <a:spcPct val="50000"/>
                </a:spcBef>
              </a:pPr>
              <a:r>
                <a:rPr lang="zh-CN" altLang="en-US" sz="2200">
                  <a:solidFill>
                    <a:srgbClr val="FF3300"/>
                  </a:solidFill>
                  <a:latin typeface="华文细黑" panose="02010600040101010101" pitchFamily="2" charset="-122"/>
                  <a:ea typeface="华文细黑" panose="02010600040101010101" pitchFamily="2" charset="-122"/>
                </a:rPr>
                <a:t>机</a:t>
              </a:r>
              <a:endParaRPr lang="zh-CN" altLang="en-US" sz="2200">
                <a:solidFill>
                  <a:srgbClr val="FF3300"/>
                </a:solidFill>
                <a:latin typeface="华文细黑" panose="02010600040101010101" pitchFamily="2" charset="-122"/>
                <a:ea typeface="华文细黑" panose="02010600040101010101" pitchFamily="2" charset="-122"/>
              </a:endParaRPr>
            </a:p>
          </p:txBody>
        </p:sp>
        <p:sp>
          <p:nvSpPr>
            <p:cNvPr id="13337" name="文本框 13336"/>
            <p:cNvSpPr txBox="1"/>
            <p:nvPr/>
          </p:nvSpPr>
          <p:spPr>
            <a:xfrm>
              <a:off x="4368" y="2929"/>
              <a:ext cx="768" cy="377"/>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50000"/>
                </a:lnSpc>
                <a:spcBef>
                  <a:spcPct val="50000"/>
                </a:spcBef>
              </a:pPr>
              <a:r>
                <a:rPr lang="zh-CN" altLang="en-US" sz="2200">
                  <a:latin typeface="华文细黑" panose="02010600040101010101" pitchFamily="2" charset="-122"/>
                  <a:ea typeface="华文细黑" panose="02010600040101010101" pitchFamily="2" charset="-122"/>
                </a:rPr>
                <a:t>料</a:t>
              </a:r>
              <a:endParaRPr lang="zh-CN" altLang="en-US" sz="2200">
                <a:latin typeface="华文细黑" panose="02010600040101010101" pitchFamily="2" charset="-122"/>
                <a:ea typeface="华文细黑" panose="02010600040101010101" pitchFamily="2" charset="-122"/>
              </a:endParaRPr>
            </a:p>
          </p:txBody>
        </p:sp>
        <p:sp>
          <p:nvSpPr>
            <p:cNvPr id="13338" name="文本框 13337"/>
            <p:cNvSpPr txBox="1"/>
            <p:nvPr/>
          </p:nvSpPr>
          <p:spPr>
            <a:xfrm>
              <a:off x="4368" y="3386"/>
              <a:ext cx="768" cy="377"/>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50000"/>
                </a:lnSpc>
                <a:spcBef>
                  <a:spcPct val="50000"/>
                </a:spcBef>
              </a:pPr>
              <a:r>
                <a:rPr lang="zh-CN" altLang="en-US" sz="2200">
                  <a:latin typeface="华文细黑" panose="02010600040101010101" pitchFamily="2" charset="-122"/>
                  <a:ea typeface="华文细黑" panose="02010600040101010101" pitchFamily="2" charset="-122"/>
                </a:rPr>
                <a:t>法</a:t>
              </a:r>
              <a:endParaRPr lang="zh-CN" altLang="en-US" sz="2200">
                <a:latin typeface="华文细黑" panose="02010600040101010101" pitchFamily="2" charset="-122"/>
                <a:ea typeface="华文细黑" panose="02010600040101010101" pitchFamily="2" charset="-122"/>
              </a:endParaRPr>
            </a:p>
          </p:txBody>
        </p:sp>
        <p:sp>
          <p:nvSpPr>
            <p:cNvPr id="13339" name="文本框 13338"/>
            <p:cNvSpPr txBox="1"/>
            <p:nvPr/>
          </p:nvSpPr>
          <p:spPr>
            <a:xfrm>
              <a:off x="4368" y="3843"/>
              <a:ext cx="768" cy="377"/>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50000"/>
                </a:lnSpc>
                <a:spcBef>
                  <a:spcPct val="50000"/>
                </a:spcBef>
              </a:pPr>
              <a:r>
                <a:rPr lang="zh-CN" altLang="en-US" sz="2200">
                  <a:latin typeface="华文细黑" panose="02010600040101010101" pitchFamily="2" charset="-122"/>
                  <a:ea typeface="华文细黑" panose="02010600040101010101" pitchFamily="2" charset="-122"/>
                </a:rPr>
                <a:t>环</a:t>
              </a:r>
              <a:endParaRPr lang="zh-CN" altLang="en-US" sz="2200">
                <a:latin typeface="华文细黑" panose="02010600040101010101" pitchFamily="2" charset="-122"/>
                <a:ea typeface="华文细黑" panose="02010600040101010101" pitchFamily="2" charset="-122"/>
              </a:endParaRPr>
            </a:p>
          </p:txBody>
        </p:sp>
      </p:grpSp>
      <p:sp>
        <p:nvSpPr>
          <p:cNvPr id="13342" name="文本框 13341"/>
          <p:cNvSpPr txBox="1"/>
          <p:nvPr/>
        </p:nvSpPr>
        <p:spPr>
          <a:xfrm>
            <a:off x="1981200" y="5791200"/>
            <a:ext cx="5257800" cy="534035"/>
          </a:xfrm>
          <a:prstGeom prst="rect">
            <a:avLst/>
          </a:prstGeom>
          <a:solidFill>
            <a:srgbClr val="3333FF"/>
          </a:solidFill>
          <a:ln w="9525">
            <a:noFill/>
          </a:ln>
          <a:effectLst>
            <a:outerShdw dist="89803" dir="2699999" algn="ctr" rotWithShape="0">
              <a:schemeClr val="tx2"/>
            </a:outerShdw>
          </a:effectLst>
        </p:spPr>
        <p:txBody>
          <a:bodyPr>
            <a:spAutoFit/>
          </a:bodyPr>
          <a:p>
            <a:pPr>
              <a:lnSpc>
                <a:spcPct val="120000"/>
              </a:lnSpc>
              <a:spcBef>
                <a:spcPct val="50000"/>
              </a:spcBef>
            </a:pPr>
            <a:r>
              <a:rPr lang="zh-CN" altLang="en-US">
                <a:solidFill>
                  <a:schemeClr val="bg1"/>
                </a:solidFill>
                <a:latin typeface="Times New Roman" panose="02020603050405020304" pitchFamily="18" charset="0"/>
                <a:ea typeface="华文细黑" panose="02010600040101010101" pitchFamily="2" charset="-122"/>
              </a:rPr>
              <a:t>有</a:t>
            </a:r>
            <a:r>
              <a:rPr lang="zh-CN" altLang="en-US" dirty="0">
                <a:solidFill>
                  <a:schemeClr val="bg1"/>
                </a:solidFill>
                <a:latin typeface="Times New Roman" panose="02020603050405020304" pitchFamily="18" charset="0"/>
                <a:ea typeface="华文细黑" panose="02010600040101010101" pitchFamily="2" charset="-122"/>
              </a:rPr>
              <a:t>失效功能的整个过程的系统结构</a:t>
            </a:r>
            <a:endParaRPr lang="zh-CN" altLang="en-US">
              <a:solidFill>
                <a:schemeClr val="bg1"/>
              </a:solidFill>
              <a:latin typeface="Times New Roman" panose="02020603050405020304" pitchFamily="18" charset="0"/>
              <a:ea typeface="华文细黑" panose="0201060004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文本框 15361"/>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grpSp>
        <p:nvGrpSpPr>
          <p:cNvPr id="15374" name="组合 15373"/>
          <p:cNvGrpSpPr/>
          <p:nvPr/>
        </p:nvGrpSpPr>
        <p:grpSpPr>
          <a:xfrm>
            <a:off x="4876800" y="1676400"/>
            <a:ext cx="3657600" cy="4986338"/>
            <a:chOff x="2112" y="816"/>
            <a:chExt cx="2304" cy="3237"/>
          </a:xfrm>
        </p:grpSpPr>
        <p:sp>
          <p:nvSpPr>
            <p:cNvPr id="15364" name="矩形 15363"/>
            <p:cNvSpPr/>
            <p:nvPr/>
          </p:nvSpPr>
          <p:spPr>
            <a:xfrm>
              <a:off x="2304" y="3408"/>
              <a:ext cx="1920" cy="645"/>
            </a:xfrm>
            <a:prstGeom prst="rect">
              <a:avLst/>
            </a:prstGeom>
            <a:solidFill>
              <a:srgbClr val="FFFFCC"/>
            </a:solidFill>
            <a:ln w="9525" cap="flat" cmpd="sng">
              <a:solidFill>
                <a:schemeClr val="tx1"/>
              </a:solidFill>
              <a:prstDash val="solid"/>
              <a:miter/>
              <a:headEnd type="none" w="med" len="med"/>
              <a:tailEnd type="none" w="med" len="med"/>
            </a:ln>
          </p:spPr>
          <p:txBody>
            <a:bodyPr wrap="none" anchor="ctr" anchorCtr="0"/>
            <a:p>
              <a:pPr algn="ctr">
                <a:lnSpc>
                  <a:spcPct val="210000"/>
                </a:lnSpc>
              </a:pPr>
              <a:r>
                <a:rPr lang="zh-CN" altLang="en-US" sz="2200" b="1" dirty="0">
                  <a:latin typeface="Times New Roman" panose="02020603050405020304" pitchFamily="18" charset="0"/>
                  <a:ea typeface="华文细黑" panose="02010600040101010101" pitchFamily="2" charset="-122"/>
                </a:rPr>
                <a:t>实施优化措施</a:t>
              </a:r>
              <a:endParaRPr lang="zh-CN" altLang="en-US" sz="2200" b="1">
                <a:latin typeface="Times New Roman" panose="02020603050405020304" pitchFamily="18" charset="0"/>
                <a:ea typeface="华文细黑" panose="02010600040101010101" pitchFamily="2" charset="-122"/>
              </a:endParaRPr>
            </a:p>
          </p:txBody>
        </p:sp>
        <p:sp>
          <p:nvSpPr>
            <p:cNvPr id="15365" name="下箭头 15364"/>
            <p:cNvSpPr/>
            <p:nvPr/>
          </p:nvSpPr>
          <p:spPr>
            <a:xfrm>
              <a:off x="2112" y="2832"/>
              <a:ext cx="2304" cy="761"/>
            </a:xfrm>
            <a:prstGeom prst="downArrow">
              <a:avLst>
                <a:gd name="adj1" fmla="val 50000"/>
                <a:gd name="adj2" fmla="val 25000"/>
              </a:avLst>
            </a:prstGeom>
            <a:solidFill>
              <a:srgbClr val="FFFFCC"/>
            </a:solidFill>
            <a:ln w="9525" cap="flat" cmpd="sng">
              <a:solidFill>
                <a:schemeClr val="tx1"/>
              </a:solidFill>
              <a:prstDash val="solid"/>
              <a:miter/>
              <a:headEnd type="none" w="med" len="med"/>
              <a:tailEnd type="none" w="med" len="med"/>
            </a:ln>
          </p:spPr>
          <p:txBody>
            <a:bodyPr wrap="none" anchor="ctr" anchorCtr="0"/>
            <a:p>
              <a:pPr algn="ctr">
                <a:lnSpc>
                  <a:spcPct val="140000"/>
                </a:lnSpc>
              </a:pPr>
              <a:r>
                <a:rPr lang="zh-CN" altLang="en-US" b="1" dirty="0">
                  <a:latin typeface="Times New Roman" panose="02020603050405020304" pitchFamily="18" charset="0"/>
                  <a:ea typeface="华文细黑" panose="02010600040101010101" pitchFamily="2" charset="-122"/>
                </a:rPr>
                <a:t>实施</a:t>
              </a:r>
              <a:endParaRPr lang="zh-CN" altLang="en-US" b="1" dirty="0">
                <a:latin typeface="Times New Roman" panose="02020603050405020304" pitchFamily="18" charset="0"/>
                <a:ea typeface="华文细黑" panose="02010600040101010101" pitchFamily="2" charset="-122"/>
              </a:endParaRPr>
            </a:p>
            <a:p>
              <a:pPr algn="ctr">
                <a:lnSpc>
                  <a:spcPct val="80000"/>
                </a:lnSpc>
              </a:pPr>
              <a:r>
                <a:rPr lang="zh-CN" altLang="en-US" b="1" dirty="0">
                  <a:latin typeface="Times New Roman" panose="02020603050405020304" pitchFamily="18" charset="0"/>
                  <a:ea typeface="华文细黑" panose="02010600040101010101" pitchFamily="2" charset="-122"/>
                </a:rPr>
                <a:t>风险评价</a:t>
              </a:r>
              <a:endParaRPr lang="zh-CN" altLang="en-US" b="1" dirty="0">
                <a:latin typeface="Times New Roman" panose="02020603050405020304" pitchFamily="18" charset="0"/>
                <a:ea typeface="华文细黑" panose="02010600040101010101" pitchFamily="2" charset="-122"/>
              </a:endParaRPr>
            </a:p>
          </p:txBody>
        </p:sp>
        <p:sp>
          <p:nvSpPr>
            <p:cNvPr id="15366" name="下箭头 15365"/>
            <p:cNvSpPr/>
            <p:nvPr/>
          </p:nvSpPr>
          <p:spPr>
            <a:xfrm>
              <a:off x="2112" y="2208"/>
              <a:ext cx="2304" cy="768"/>
            </a:xfrm>
            <a:prstGeom prst="downArrow">
              <a:avLst>
                <a:gd name="adj1" fmla="val 50000"/>
                <a:gd name="adj2" fmla="val 25000"/>
              </a:avLst>
            </a:prstGeom>
            <a:solidFill>
              <a:srgbClr val="FFFFCC"/>
            </a:solidFill>
            <a:ln w="9525" cap="flat" cmpd="sng">
              <a:solidFill>
                <a:schemeClr val="tx1"/>
              </a:solidFill>
              <a:prstDash val="solid"/>
              <a:miter/>
              <a:headEnd type="none" w="med" len="med"/>
              <a:tailEnd type="none" w="med" len="med"/>
            </a:ln>
          </p:spPr>
          <p:txBody>
            <a:bodyPr wrap="none" anchor="ctr" anchorCtr="0"/>
            <a:p>
              <a:pPr algn="ctr">
                <a:lnSpc>
                  <a:spcPct val="140000"/>
                </a:lnSpc>
              </a:pPr>
              <a:r>
                <a:rPr lang="zh-CN" altLang="en-US" b="1" dirty="0">
                  <a:latin typeface="Times New Roman" panose="02020603050405020304" pitchFamily="18" charset="0"/>
                  <a:ea typeface="华文细黑" panose="02010600040101010101" pitchFamily="2" charset="-122"/>
                </a:rPr>
                <a:t>实施</a:t>
              </a:r>
              <a:endParaRPr lang="zh-CN" altLang="en-US" b="1" dirty="0">
                <a:latin typeface="Times New Roman" panose="02020603050405020304" pitchFamily="18" charset="0"/>
                <a:ea typeface="华文细黑" panose="02010600040101010101" pitchFamily="2" charset="-122"/>
              </a:endParaRPr>
            </a:p>
            <a:p>
              <a:pPr algn="ctr">
                <a:lnSpc>
                  <a:spcPct val="90000"/>
                </a:lnSpc>
              </a:pPr>
              <a:r>
                <a:rPr lang="zh-CN" altLang="en-US" b="1" dirty="0">
                  <a:latin typeface="Times New Roman" panose="02020603050405020304" pitchFamily="18" charset="0"/>
                  <a:ea typeface="华文细黑" panose="02010600040101010101" pitchFamily="2" charset="-122"/>
                </a:rPr>
                <a:t>缺陷分析</a:t>
              </a:r>
              <a:endParaRPr lang="zh-CN" altLang="en-US" b="1" dirty="0">
                <a:latin typeface="Times New Roman" panose="02020603050405020304" pitchFamily="18" charset="0"/>
                <a:ea typeface="华文细黑" panose="02010600040101010101" pitchFamily="2" charset="-122"/>
              </a:endParaRPr>
            </a:p>
          </p:txBody>
        </p:sp>
        <p:sp>
          <p:nvSpPr>
            <p:cNvPr id="15367" name="下箭头 15366"/>
            <p:cNvSpPr/>
            <p:nvPr/>
          </p:nvSpPr>
          <p:spPr>
            <a:xfrm>
              <a:off x="2112" y="1536"/>
              <a:ext cx="2304" cy="816"/>
            </a:xfrm>
            <a:prstGeom prst="downArrow">
              <a:avLst>
                <a:gd name="adj1" fmla="val 50000"/>
                <a:gd name="adj2" fmla="val 25000"/>
              </a:avLst>
            </a:prstGeom>
            <a:solidFill>
              <a:srgbClr val="FFFFCC"/>
            </a:solidFill>
            <a:ln w="9525" cap="flat" cmpd="sng">
              <a:solidFill>
                <a:schemeClr val="tx1"/>
              </a:solidFill>
              <a:prstDash val="solid"/>
              <a:miter/>
              <a:headEnd type="none" w="med" len="med"/>
              <a:tailEnd type="none" w="med" len="med"/>
            </a:ln>
          </p:spPr>
          <p:txBody>
            <a:bodyPr wrap="none" anchor="ctr" anchorCtr="0"/>
            <a:p>
              <a:pPr algn="ctr">
                <a:lnSpc>
                  <a:spcPct val="140000"/>
                </a:lnSpc>
              </a:pPr>
              <a:r>
                <a:rPr lang="zh-CN" altLang="en-US" b="1" dirty="0">
                  <a:latin typeface="Times New Roman" panose="02020603050405020304" pitchFamily="18" charset="0"/>
                  <a:ea typeface="华文细黑" panose="02010600040101010101" pitchFamily="2" charset="-122"/>
                </a:rPr>
                <a:t>描述功能与</a:t>
              </a:r>
              <a:endParaRPr lang="zh-CN" altLang="en-US" b="1" dirty="0">
                <a:latin typeface="Times New Roman" panose="02020603050405020304" pitchFamily="18" charset="0"/>
                <a:ea typeface="华文细黑" panose="02010600040101010101" pitchFamily="2" charset="-122"/>
              </a:endParaRPr>
            </a:p>
            <a:p>
              <a:pPr algn="ctr">
                <a:lnSpc>
                  <a:spcPct val="80000"/>
                </a:lnSpc>
              </a:pPr>
              <a:r>
                <a:rPr lang="zh-CN" altLang="en-US" b="1" dirty="0">
                  <a:latin typeface="Times New Roman" panose="02020603050405020304" pitchFamily="18" charset="0"/>
                  <a:ea typeface="华文细黑" panose="02010600040101010101" pitchFamily="2" charset="-122"/>
                </a:rPr>
                <a:t>功能结构</a:t>
              </a:r>
              <a:endParaRPr lang="zh-CN" altLang="en-US" b="1">
                <a:latin typeface="Times New Roman" panose="02020603050405020304" pitchFamily="18" charset="0"/>
                <a:ea typeface="华文细黑" panose="02010600040101010101" pitchFamily="2" charset="-122"/>
              </a:endParaRPr>
            </a:p>
          </p:txBody>
        </p:sp>
        <p:sp>
          <p:nvSpPr>
            <p:cNvPr id="15368" name="下箭头 15367"/>
            <p:cNvSpPr/>
            <p:nvPr/>
          </p:nvSpPr>
          <p:spPr>
            <a:xfrm>
              <a:off x="2112" y="816"/>
              <a:ext cx="2304" cy="816"/>
            </a:xfrm>
            <a:prstGeom prst="downArrow">
              <a:avLst>
                <a:gd name="adj1" fmla="val 50000"/>
                <a:gd name="adj2" fmla="val 25000"/>
              </a:avLst>
            </a:prstGeom>
            <a:solidFill>
              <a:srgbClr val="FFFFCC"/>
            </a:solidFill>
            <a:ln w="9525" cap="flat" cmpd="sng">
              <a:solidFill>
                <a:schemeClr val="tx1"/>
              </a:solidFill>
              <a:prstDash val="solid"/>
              <a:miter/>
              <a:headEnd type="none" w="med" len="med"/>
              <a:tailEnd type="none" w="med" len="med"/>
            </a:ln>
          </p:spPr>
          <p:txBody>
            <a:bodyPr wrap="none" anchor="ctr" anchorCtr="0"/>
            <a:p>
              <a:pPr algn="ctr"/>
              <a:r>
                <a:rPr lang="zh-CN" altLang="en-US" sz="2200" b="1" dirty="0">
                  <a:latin typeface="Times New Roman" panose="02020603050405020304" pitchFamily="18" charset="0"/>
                  <a:ea typeface="华文细黑" panose="02010600040101010101" pitchFamily="2" charset="-122"/>
                </a:rPr>
                <a:t>确定系统单元</a:t>
              </a:r>
              <a:endParaRPr lang="zh-CN" altLang="en-US" sz="2200" b="1" dirty="0">
                <a:latin typeface="Times New Roman" panose="02020603050405020304" pitchFamily="18" charset="0"/>
                <a:ea typeface="华文细黑" panose="02010600040101010101" pitchFamily="2" charset="-122"/>
              </a:endParaRPr>
            </a:p>
            <a:p>
              <a:pPr algn="ctr"/>
              <a:r>
                <a:rPr lang="zh-CN" altLang="en-US" sz="2200" b="1" dirty="0">
                  <a:latin typeface="Times New Roman" panose="02020603050405020304" pitchFamily="18" charset="0"/>
                  <a:ea typeface="华文细黑" panose="02010600040101010101" pitchFamily="2" charset="-122"/>
                </a:rPr>
                <a:t>与系统结构</a:t>
              </a:r>
              <a:endParaRPr lang="zh-CN" altLang="en-US" sz="2200" b="1">
                <a:latin typeface="Times New Roman" panose="02020603050405020304" pitchFamily="18" charset="0"/>
                <a:ea typeface="华文细黑" panose="02010600040101010101" pitchFamily="2" charset="-122"/>
              </a:endParaRPr>
            </a:p>
          </p:txBody>
        </p:sp>
      </p:grpSp>
      <p:sp>
        <p:nvSpPr>
          <p:cNvPr id="15369" name="文本框 15368"/>
          <p:cNvSpPr txBox="1"/>
          <p:nvPr/>
        </p:nvSpPr>
        <p:spPr>
          <a:xfrm>
            <a:off x="2971800" y="1905000"/>
            <a:ext cx="1524000" cy="460375"/>
          </a:xfrm>
          <a:prstGeom prst="rect">
            <a:avLst/>
          </a:prstGeom>
          <a:noFill/>
          <a:ln w="9525">
            <a:noFill/>
          </a:ln>
        </p:spPr>
        <p:txBody>
          <a:bodyPr>
            <a:spAutoFit/>
          </a:bodyPr>
          <a:p>
            <a:pPr algn="ctr">
              <a:spcBef>
                <a:spcPct val="50000"/>
              </a:spcBef>
            </a:pPr>
            <a:r>
              <a:rPr lang="zh-CN" altLang="en-US" dirty="0">
                <a:latin typeface="Times New Roman" panose="02020603050405020304" pitchFamily="18" charset="0"/>
              </a:rPr>
              <a:t>第一步</a:t>
            </a:r>
            <a:endParaRPr lang="zh-CN" altLang="en-US">
              <a:latin typeface="Times New Roman" panose="02020603050405020304" pitchFamily="18" charset="0"/>
            </a:endParaRPr>
          </a:p>
        </p:txBody>
      </p:sp>
      <p:sp>
        <p:nvSpPr>
          <p:cNvPr id="15370" name="文本框 15369"/>
          <p:cNvSpPr txBox="1"/>
          <p:nvPr/>
        </p:nvSpPr>
        <p:spPr>
          <a:xfrm>
            <a:off x="2971800" y="2914650"/>
            <a:ext cx="1524000" cy="460375"/>
          </a:xfrm>
          <a:prstGeom prst="rect">
            <a:avLst/>
          </a:prstGeom>
          <a:noFill/>
          <a:ln w="9525">
            <a:noFill/>
          </a:ln>
        </p:spPr>
        <p:txBody>
          <a:bodyPr>
            <a:spAutoFit/>
          </a:bodyPr>
          <a:p>
            <a:pPr algn="ctr">
              <a:spcBef>
                <a:spcPct val="50000"/>
              </a:spcBef>
            </a:pPr>
            <a:r>
              <a:rPr lang="zh-CN" altLang="en-US" dirty="0">
                <a:latin typeface="Times New Roman" panose="02020603050405020304" pitchFamily="18" charset="0"/>
              </a:rPr>
              <a:t>第二步</a:t>
            </a:r>
            <a:endParaRPr lang="zh-CN" altLang="en-US">
              <a:latin typeface="Times New Roman" panose="02020603050405020304" pitchFamily="18" charset="0"/>
            </a:endParaRPr>
          </a:p>
        </p:txBody>
      </p:sp>
      <p:sp>
        <p:nvSpPr>
          <p:cNvPr id="15371" name="文本框 15370"/>
          <p:cNvSpPr txBox="1"/>
          <p:nvPr/>
        </p:nvSpPr>
        <p:spPr>
          <a:xfrm>
            <a:off x="2971800" y="3924300"/>
            <a:ext cx="1524000" cy="460375"/>
          </a:xfrm>
          <a:prstGeom prst="rect">
            <a:avLst/>
          </a:prstGeom>
          <a:noFill/>
          <a:ln w="9525">
            <a:noFill/>
          </a:ln>
        </p:spPr>
        <p:txBody>
          <a:bodyPr>
            <a:spAutoFit/>
          </a:bodyPr>
          <a:p>
            <a:pPr algn="ctr">
              <a:spcBef>
                <a:spcPct val="50000"/>
              </a:spcBef>
            </a:pPr>
            <a:r>
              <a:rPr lang="zh-CN" altLang="en-US" dirty="0">
                <a:latin typeface="Times New Roman" panose="02020603050405020304" pitchFamily="18" charset="0"/>
              </a:rPr>
              <a:t>第三步</a:t>
            </a:r>
            <a:endParaRPr lang="zh-CN" altLang="en-US">
              <a:latin typeface="Times New Roman" panose="02020603050405020304" pitchFamily="18" charset="0"/>
            </a:endParaRPr>
          </a:p>
        </p:txBody>
      </p:sp>
      <p:sp>
        <p:nvSpPr>
          <p:cNvPr id="15372" name="文本框 15371"/>
          <p:cNvSpPr txBox="1"/>
          <p:nvPr/>
        </p:nvSpPr>
        <p:spPr>
          <a:xfrm>
            <a:off x="2971800" y="4933950"/>
            <a:ext cx="1524000" cy="460375"/>
          </a:xfrm>
          <a:prstGeom prst="rect">
            <a:avLst/>
          </a:prstGeom>
          <a:noFill/>
          <a:ln w="9525">
            <a:noFill/>
          </a:ln>
        </p:spPr>
        <p:txBody>
          <a:bodyPr>
            <a:spAutoFit/>
          </a:bodyPr>
          <a:p>
            <a:pPr algn="ctr">
              <a:spcBef>
                <a:spcPct val="50000"/>
              </a:spcBef>
            </a:pPr>
            <a:r>
              <a:rPr lang="zh-CN" altLang="en-US" dirty="0">
                <a:latin typeface="Times New Roman" panose="02020603050405020304" pitchFamily="18" charset="0"/>
              </a:rPr>
              <a:t>第四步</a:t>
            </a:r>
            <a:endParaRPr lang="zh-CN" altLang="en-US">
              <a:latin typeface="Times New Roman" panose="02020603050405020304" pitchFamily="18" charset="0"/>
            </a:endParaRPr>
          </a:p>
        </p:txBody>
      </p:sp>
      <p:sp>
        <p:nvSpPr>
          <p:cNvPr id="15373" name="文本框 15372"/>
          <p:cNvSpPr txBox="1"/>
          <p:nvPr/>
        </p:nvSpPr>
        <p:spPr>
          <a:xfrm>
            <a:off x="2971800" y="5943600"/>
            <a:ext cx="1524000" cy="460375"/>
          </a:xfrm>
          <a:prstGeom prst="rect">
            <a:avLst/>
          </a:prstGeom>
          <a:noFill/>
          <a:ln w="9525">
            <a:noFill/>
          </a:ln>
        </p:spPr>
        <p:txBody>
          <a:bodyPr>
            <a:spAutoFit/>
          </a:bodyPr>
          <a:p>
            <a:pPr algn="ctr">
              <a:spcBef>
                <a:spcPct val="50000"/>
              </a:spcBef>
            </a:pPr>
            <a:r>
              <a:rPr lang="zh-CN" altLang="en-US" dirty="0">
                <a:latin typeface="Times New Roman" panose="02020603050405020304" pitchFamily="18" charset="0"/>
              </a:rPr>
              <a:t>第五步</a:t>
            </a:r>
            <a:endParaRPr lang="zh-CN" altLang="en-US">
              <a:latin typeface="Times New Roman" panose="02020603050405020304" pitchFamily="18" charset="0"/>
            </a:endParaRPr>
          </a:p>
        </p:txBody>
      </p:sp>
      <p:sp>
        <p:nvSpPr>
          <p:cNvPr id="15375" name="矩形 15374"/>
          <p:cNvSpPr/>
          <p:nvPr/>
        </p:nvSpPr>
        <p:spPr>
          <a:xfrm>
            <a:off x="5791200" y="1143000"/>
            <a:ext cx="1828800" cy="609600"/>
          </a:xfrm>
          <a:prstGeom prst="rect">
            <a:avLst/>
          </a:prstGeom>
          <a:solidFill>
            <a:srgbClr val="FFFFCC"/>
          </a:solidFill>
          <a:ln w="9525" cap="flat" cmpd="sng">
            <a:solidFill>
              <a:schemeClr val="tx1"/>
            </a:solidFill>
            <a:prstDash val="solid"/>
            <a:miter/>
            <a:headEnd type="none" w="med" len="med"/>
            <a:tailEnd type="none" w="med" len="med"/>
          </a:ln>
        </p:spPr>
        <p:txBody>
          <a:bodyPr wrap="none" anchor="ctr" anchorCtr="0"/>
          <a:p>
            <a:pPr algn="ctr"/>
            <a:r>
              <a:rPr lang="zh-CN" altLang="en-US" sz="2200" b="1" dirty="0">
                <a:latin typeface="Times New Roman" panose="02020603050405020304" pitchFamily="18" charset="0"/>
                <a:ea typeface="华文细黑" panose="02010600040101010101" pitchFamily="2" charset="-122"/>
              </a:rPr>
              <a:t>准备</a:t>
            </a:r>
            <a:endParaRPr lang="zh-CN" altLang="en-US" sz="2200" b="1">
              <a:latin typeface="Times New Roman" panose="02020603050405020304" pitchFamily="18" charset="0"/>
              <a:ea typeface="华文细黑" panose="020106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文本框 43009"/>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43011" name="文本框 43010"/>
          <p:cNvSpPr txBox="1"/>
          <p:nvPr/>
        </p:nvSpPr>
        <p:spPr>
          <a:xfrm>
            <a:off x="3200400" y="2592388"/>
            <a:ext cx="3429000" cy="3153410"/>
          </a:xfrm>
          <a:prstGeom prst="rect">
            <a:avLst/>
          </a:prstGeom>
          <a:noFill/>
          <a:ln w="9525">
            <a:noFill/>
          </a:ln>
        </p:spPr>
        <p:txBody>
          <a:bodyPr>
            <a:spAutoFit/>
          </a:bodyPr>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图纸</a:t>
            </a:r>
            <a:endParaRPr lang="zh-CN" altLang="en-US" dirty="0">
              <a:latin typeface="Times New Roman" panose="02020603050405020304" pitchFamily="18" charset="0"/>
              <a:ea typeface="华文细黑" panose="02010600040101010101" pitchFamily="2" charset="-122"/>
            </a:endParaRPr>
          </a:p>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实验报告</a:t>
            </a:r>
            <a:endParaRPr lang="zh-CN" altLang="en-US" dirty="0">
              <a:latin typeface="Times New Roman" panose="02020603050405020304" pitchFamily="18" charset="0"/>
              <a:ea typeface="华文细黑" panose="02010600040101010101" pitchFamily="2" charset="-122"/>
            </a:endParaRPr>
          </a:p>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产品建议书</a:t>
            </a:r>
            <a:endParaRPr lang="zh-CN" altLang="en-US" dirty="0">
              <a:latin typeface="Times New Roman" panose="02020603050405020304" pitchFamily="18" charset="0"/>
              <a:ea typeface="华文细黑" panose="02010600040101010101" pitchFamily="2" charset="-122"/>
            </a:endParaRPr>
          </a:p>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质量规定</a:t>
            </a:r>
            <a:endParaRPr lang="zh-CN" altLang="en-US" dirty="0">
              <a:latin typeface="Times New Roman" panose="02020603050405020304" pitchFamily="18" charset="0"/>
              <a:ea typeface="华文细黑" panose="02010600040101010101" pitchFamily="2" charset="-122"/>
            </a:endParaRPr>
          </a:p>
          <a:p>
            <a:pPr marL="457200" indent="-457200">
              <a:lnSpc>
                <a:spcPct val="9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可比较的系统单元的缺陷表</a:t>
            </a:r>
            <a:endParaRPr lang="zh-CN" altLang="en-US" dirty="0">
              <a:latin typeface="Times New Roman" panose="02020603050405020304" pitchFamily="18" charset="0"/>
              <a:ea typeface="华文细黑" panose="02010600040101010101" pitchFamily="2" charset="-122"/>
            </a:endParaRPr>
          </a:p>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售后市场经验</a:t>
            </a:r>
            <a:endParaRPr lang="zh-CN" altLang="en-US">
              <a:latin typeface="Times New Roman" panose="02020603050405020304" pitchFamily="18" charset="0"/>
              <a:ea typeface="华文细黑" panose="02010600040101010101" pitchFamily="2" charset="-122"/>
            </a:endParaRPr>
          </a:p>
        </p:txBody>
      </p:sp>
      <p:sp>
        <p:nvSpPr>
          <p:cNvPr id="43012" name="文本框 43011"/>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搜集</a:t>
            </a:r>
            <a:endParaRPr lang="zh-CN" altLang="en-US" sz="2600" b="1">
              <a:latin typeface="Times New Roman" panose="02020603050405020304" pitchFamily="18" charset="0"/>
              <a:ea typeface="华文细黑" panose="02010600040101010101" pitchFamily="2" charset="-122"/>
            </a:endParaRPr>
          </a:p>
        </p:txBody>
      </p:sp>
      <p:sp>
        <p:nvSpPr>
          <p:cNvPr id="43013" name="流程图: 多文档 43012"/>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准备</a:t>
            </a:r>
            <a:endParaRPr lang="zh-CN" altLang="en-US" b="1">
              <a:solidFill>
                <a:srgbClr val="990033"/>
              </a:solidFill>
              <a:latin typeface="Times New Roman" panose="02020603050405020304" pitchFamily="18" charset="0"/>
            </a:endParaRPr>
          </a:p>
        </p:txBody>
      </p:sp>
      <p:sp>
        <p:nvSpPr>
          <p:cNvPr id="43014" name="文本框 43013"/>
          <p:cNvSpPr txBox="1"/>
          <p:nvPr/>
        </p:nvSpPr>
        <p:spPr>
          <a:xfrm>
            <a:off x="7086600" y="2559050"/>
            <a:ext cx="2895600" cy="3263900"/>
          </a:xfrm>
          <a:prstGeom prst="rect">
            <a:avLst/>
          </a:prstGeom>
          <a:noFill/>
          <a:ln w="9525">
            <a:noFill/>
          </a:ln>
        </p:spPr>
        <p:txBody>
          <a:bodyPr>
            <a:spAutoFit/>
          </a:bodyPr>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法律条文</a:t>
            </a:r>
            <a:endParaRPr lang="zh-CN" altLang="en-US" dirty="0">
              <a:latin typeface="Times New Roman" panose="02020603050405020304" pitchFamily="18" charset="0"/>
              <a:ea typeface="华文细黑" panose="02010600040101010101" pitchFamily="2" charset="-122"/>
            </a:endParaRPr>
          </a:p>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官方规定</a:t>
            </a:r>
            <a:endParaRPr lang="zh-CN" altLang="en-US" dirty="0">
              <a:latin typeface="Times New Roman" panose="02020603050405020304" pitchFamily="18" charset="0"/>
              <a:ea typeface="华文细黑" panose="02010600040101010101" pitchFamily="2" charset="-122"/>
            </a:endParaRPr>
          </a:p>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安全规章</a:t>
            </a:r>
            <a:endParaRPr lang="zh-CN" altLang="en-US" dirty="0">
              <a:latin typeface="Times New Roman" panose="02020603050405020304" pitchFamily="18" charset="0"/>
              <a:ea typeface="华文细黑" panose="02010600040101010101" pitchFamily="2" charset="-122"/>
            </a:endParaRPr>
          </a:p>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标准化资料</a:t>
            </a:r>
            <a:endParaRPr lang="zh-CN" altLang="en-US" dirty="0">
              <a:latin typeface="Times New Roman" panose="02020603050405020304" pitchFamily="18" charset="0"/>
              <a:ea typeface="华文细黑" panose="02010600040101010101" pitchFamily="2" charset="-122"/>
            </a:endParaRPr>
          </a:p>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过程计划</a:t>
            </a:r>
            <a:endParaRPr lang="zh-CN" altLang="en-US" dirty="0">
              <a:latin typeface="Times New Roman" panose="02020603050405020304" pitchFamily="18" charset="0"/>
              <a:ea typeface="华文细黑" panose="02010600040101010101" pitchFamily="2" charset="-122"/>
            </a:endParaRPr>
          </a:p>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装配计划</a:t>
            </a:r>
            <a:endParaRPr lang="zh-CN" altLang="en-US" dirty="0">
              <a:latin typeface="Times New Roman" panose="02020603050405020304" pitchFamily="18" charset="0"/>
              <a:ea typeface="华文细黑" panose="02010600040101010101" pitchFamily="2" charset="-122"/>
            </a:endParaRPr>
          </a:p>
          <a:p>
            <a:pPr marL="457200" indent="-457200">
              <a:lnSpc>
                <a:spcPct val="80000"/>
              </a:lnSpc>
              <a:spcBef>
                <a:spcPct val="50000"/>
              </a:spcBef>
              <a:buClr>
                <a:srgbClr val="3333FF"/>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检验计划等</a:t>
            </a:r>
            <a:endParaRPr lang="zh-CN" altLang="en-US" dirty="0">
              <a:latin typeface="Times New Roman" panose="02020603050405020304" pitchFamily="18" charset="0"/>
              <a:ea typeface="华文细黑" panose="020106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文本框 16385"/>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16388" name="文本框 16387"/>
          <p:cNvSpPr txBox="1"/>
          <p:nvPr/>
        </p:nvSpPr>
        <p:spPr>
          <a:xfrm>
            <a:off x="2743200" y="2514600"/>
            <a:ext cx="7391400" cy="3892550"/>
          </a:xfrm>
          <a:prstGeom prst="rect">
            <a:avLst/>
          </a:prstGeom>
          <a:noFill/>
          <a:ln w="9525">
            <a:noFill/>
          </a:ln>
        </p:spPr>
        <p:txBody>
          <a:bodyPr>
            <a:spAutoFit/>
          </a:bodyPr>
          <a:p>
            <a:pPr marL="457200" indent="-457200">
              <a:lnSpc>
                <a:spcPct val="110000"/>
              </a:lnSpc>
              <a:spcBef>
                <a:spcPct val="50000"/>
              </a:spcBef>
              <a:buClr>
                <a:schemeClr val="accent2"/>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用系统单元描述系统结构（结构树）是对每个系统单元按其功能及失效功能进行分析的基础。</a:t>
            </a:r>
            <a:endParaRPr lang="zh-CN" altLang="en-US" dirty="0">
              <a:latin typeface="Times New Roman" panose="02020603050405020304" pitchFamily="18" charset="0"/>
              <a:ea typeface="华文细黑" panose="02010600040101010101" pitchFamily="2" charset="-122"/>
            </a:endParaRPr>
          </a:p>
          <a:p>
            <a:pPr marL="457200" indent="-457200">
              <a:lnSpc>
                <a:spcPct val="110000"/>
              </a:lnSpc>
              <a:spcBef>
                <a:spcPct val="50000"/>
              </a:spcBef>
              <a:buClr>
                <a:schemeClr val="accent2"/>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在一个系统结构中，系统单元按结构设置与排序，体现在总系统中的结构关系。</a:t>
            </a:r>
            <a:endParaRPr lang="zh-CN" altLang="en-US" dirty="0">
              <a:latin typeface="Times New Roman" panose="02020603050405020304" pitchFamily="18" charset="0"/>
              <a:ea typeface="华文细黑" panose="02010600040101010101" pitchFamily="2" charset="-122"/>
            </a:endParaRPr>
          </a:p>
          <a:p>
            <a:pPr marL="457200" indent="-457200">
              <a:lnSpc>
                <a:spcPct val="110000"/>
              </a:lnSpc>
              <a:spcBef>
                <a:spcPct val="50000"/>
              </a:spcBef>
              <a:buClr>
                <a:schemeClr val="accent2"/>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系统结构的安排是从顶层系统单元到不同的结构层次，进而描述每一系统单元与其他系统单元之间通过交接点形成的联系。</a:t>
            </a:r>
            <a:endParaRPr lang="zh-CN" altLang="en-US" dirty="0">
              <a:latin typeface="Times New Roman" panose="02020603050405020304" pitchFamily="18" charset="0"/>
              <a:ea typeface="华文细黑" panose="02010600040101010101" pitchFamily="2" charset="-122"/>
            </a:endParaRPr>
          </a:p>
          <a:p>
            <a:pPr marL="457200" indent="-457200">
              <a:lnSpc>
                <a:spcPct val="110000"/>
              </a:lnSpc>
              <a:spcBef>
                <a:spcPct val="50000"/>
              </a:spcBef>
              <a:buClr>
                <a:schemeClr val="accent2"/>
              </a:buClr>
              <a:buSzPct val="90000"/>
              <a:buFont typeface="Wingdings" panose="05000000000000000000" pitchFamily="2" charset="2"/>
              <a:buChar char="q"/>
            </a:pPr>
            <a:r>
              <a:rPr lang="zh-CN" altLang="en-US" dirty="0">
                <a:latin typeface="Times New Roman" panose="02020603050405020304" pitchFamily="18" charset="0"/>
                <a:ea typeface="华文细黑" panose="02010600040101010101" pitchFamily="2" charset="-122"/>
              </a:rPr>
              <a:t>在每个系统单元下设置的结构是独立的分结构。</a:t>
            </a:r>
            <a:endParaRPr lang="zh-CN" altLang="en-US">
              <a:latin typeface="Times New Roman" panose="02020603050405020304" pitchFamily="18" charset="0"/>
              <a:ea typeface="华文细黑" panose="02010600040101010101" pitchFamily="2" charset="-122"/>
            </a:endParaRPr>
          </a:p>
        </p:txBody>
      </p:sp>
      <p:sp>
        <p:nvSpPr>
          <p:cNvPr id="16389" name="文本框 16388"/>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系统结构与系统单元</a:t>
            </a:r>
            <a:endParaRPr lang="zh-CN" altLang="en-US" sz="2600" b="1">
              <a:latin typeface="Times New Roman" panose="02020603050405020304" pitchFamily="18" charset="0"/>
              <a:ea typeface="华文细黑" panose="02010600040101010101" pitchFamily="2" charset="-122"/>
            </a:endParaRPr>
          </a:p>
        </p:txBody>
      </p:sp>
      <p:sp>
        <p:nvSpPr>
          <p:cNvPr id="16390" name="流程图: 多文档 16389"/>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第一步</a:t>
            </a:r>
            <a:endParaRPr lang="zh-CN" altLang="en-US" b="1">
              <a:solidFill>
                <a:srgbClr val="990033"/>
              </a:solidFill>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8433"/>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18435" name="文本框 18434"/>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系统结构与系统单元</a:t>
            </a:r>
            <a:endParaRPr lang="zh-CN" altLang="en-US" sz="2600" b="1">
              <a:latin typeface="Times New Roman" panose="02020603050405020304" pitchFamily="18" charset="0"/>
              <a:ea typeface="华文细黑" panose="02010600040101010101" pitchFamily="2" charset="-122"/>
            </a:endParaRPr>
          </a:p>
        </p:txBody>
      </p:sp>
      <p:sp>
        <p:nvSpPr>
          <p:cNvPr id="18436" name="流程图: 多文档 18435"/>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第一步</a:t>
            </a:r>
            <a:endParaRPr lang="zh-CN" altLang="en-US" b="1">
              <a:solidFill>
                <a:srgbClr val="990033"/>
              </a:solidFill>
              <a:latin typeface="Times New Roman" panose="02020603050405020304" pitchFamily="18" charset="0"/>
            </a:endParaRPr>
          </a:p>
        </p:txBody>
      </p:sp>
      <p:grpSp>
        <p:nvGrpSpPr>
          <p:cNvPr id="18474" name="组合 18473"/>
          <p:cNvGrpSpPr/>
          <p:nvPr/>
        </p:nvGrpSpPr>
        <p:grpSpPr>
          <a:xfrm>
            <a:off x="2471738" y="2209800"/>
            <a:ext cx="7662862" cy="4270375"/>
            <a:chOff x="597" y="1392"/>
            <a:chExt cx="4827" cy="2690"/>
          </a:xfrm>
        </p:grpSpPr>
        <p:grpSp>
          <p:nvGrpSpPr>
            <p:cNvPr id="18473" name="组合 18472"/>
            <p:cNvGrpSpPr/>
            <p:nvPr/>
          </p:nvGrpSpPr>
          <p:grpSpPr>
            <a:xfrm>
              <a:off x="597" y="1392"/>
              <a:ext cx="4491" cy="2690"/>
              <a:chOff x="597" y="1392"/>
              <a:chExt cx="4491" cy="2690"/>
            </a:xfrm>
          </p:grpSpPr>
          <p:sp>
            <p:nvSpPr>
              <p:cNvPr id="18437" name="文本框 18436"/>
              <p:cNvSpPr txBox="1"/>
              <p:nvPr/>
            </p:nvSpPr>
            <p:spPr>
              <a:xfrm>
                <a:off x="597" y="2544"/>
                <a:ext cx="720" cy="336"/>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dirty="0">
                    <a:latin typeface="Times New Roman" panose="02020603050405020304" pitchFamily="18" charset="0"/>
                  </a:rPr>
                  <a:t>系统</a:t>
                </a:r>
                <a:endParaRPr lang="zh-CN" altLang="en-US" dirty="0">
                  <a:latin typeface="Times New Roman" panose="02020603050405020304" pitchFamily="18" charset="0"/>
                </a:endParaRPr>
              </a:p>
            </p:txBody>
          </p:sp>
          <p:sp>
            <p:nvSpPr>
              <p:cNvPr id="18438" name="文本框 18437"/>
              <p:cNvSpPr txBox="1"/>
              <p:nvPr/>
            </p:nvSpPr>
            <p:spPr>
              <a:xfrm>
                <a:off x="1776" y="1584"/>
                <a:ext cx="720" cy="29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en-US" altLang="zh-CN" sz="2000">
                    <a:latin typeface="Times New Roman" panose="02020603050405020304" pitchFamily="18" charset="0"/>
                  </a:rPr>
                  <a:t>SE1</a:t>
                </a:r>
                <a:endParaRPr lang="en-US" altLang="zh-CN" sz="2000">
                  <a:latin typeface="Times New Roman" panose="02020603050405020304" pitchFamily="18" charset="0"/>
                </a:endParaRPr>
              </a:p>
            </p:txBody>
          </p:sp>
          <p:sp>
            <p:nvSpPr>
              <p:cNvPr id="18439" name="文本框 18438"/>
              <p:cNvSpPr txBox="1"/>
              <p:nvPr/>
            </p:nvSpPr>
            <p:spPr>
              <a:xfrm>
                <a:off x="1776" y="2586"/>
                <a:ext cx="720" cy="29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en-US" altLang="zh-CN" sz="2000">
                    <a:latin typeface="Times New Roman" panose="02020603050405020304" pitchFamily="18" charset="0"/>
                  </a:rPr>
                  <a:t>SE2</a:t>
                </a:r>
                <a:endParaRPr lang="en-US" altLang="zh-CN" sz="2000">
                  <a:latin typeface="Times New Roman" panose="02020603050405020304" pitchFamily="18" charset="0"/>
                </a:endParaRPr>
              </a:p>
            </p:txBody>
          </p:sp>
          <p:sp>
            <p:nvSpPr>
              <p:cNvPr id="18440" name="文本框 18439"/>
              <p:cNvSpPr txBox="1"/>
              <p:nvPr/>
            </p:nvSpPr>
            <p:spPr>
              <a:xfrm>
                <a:off x="1776" y="3594"/>
                <a:ext cx="720" cy="29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en-US" altLang="zh-CN" sz="2000">
                    <a:latin typeface="Times New Roman" panose="02020603050405020304" pitchFamily="18" charset="0"/>
                  </a:rPr>
                  <a:t>SE3</a:t>
                </a:r>
                <a:endParaRPr lang="en-US" altLang="zh-CN" sz="2000">
                  <a:latin typeface="Times New Roman" panose="02020603050405020304" pitchFamily="18" charset="0"/>
                </a:endParaRPr>
              </a:p>
            </p:txBody>
          </p:sp>
          <p:sp>
            <p:nvSpPr>
              <p:cNvPr id="18441" name="文本框 18440"/>
              <p:cNvSpPr txBox="1"/>
              <p:nvPr/>
            </p:nvSpPr>
            <p:spPr>
              <a:xfrm>
                <a:off x="3024" y="1392"/>
                <a:ext cx="720" cy="29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en-US" altLang="zh-CN" sz="2000">
                    <a:latin typeface="Times New Roman" panose="02020603050405020304" pitchFamily="18" charset="0"/>
                  </a:rPr>
                  <a:t>SE1.1</a:t>
                </a:r>
                <a:endParaRPr lang="en-US" altLang="zh-CN" sz="2000">
                  <a:latin typeface="Times New Roman" panose="02020603050405020304" pitchFamily="18" charset="0"/>
                </a:endParaRPr>
              </a:p>
            </p:txBody>
          </p:sp>
          <p:sp>
            <p:nvSpPr>
              <p:cNvPr id="18442" name="文本框 18441"/>
              <p:cNvSpPr txBox="1"/>
              <p:nvPr/>
            </p:nvSpPr>
            <p:spPr>
              <a:xfrm>
                <a:off x="3024" y="1792"/>
                <a:ext cx="720" cy="29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en-US" altLang="zh-CN" sz="2000">
                    <a:latin typeface="Times New Roman" panose="02020603050405020304" pitchFamily="18" charset="0"/>
                  </a:rPr>
                  <a:t>SE1.2</a:t>
                </a:r>
                <a:endParaRPr lang="en-US" altLang="zh-CN" sz="2000">
                  <a:latin typeface="Times New Roman" panose="02020603050405020304" pitchFamily="18" charset="0"/>
                </a:endParaRPr>
              </a:p>
            </p:txBody>
          </p:sp>
          <p:sp>
            <p:nvSpPr>
              <p:cNvPr id="18443" name="文本框 18442"/>
              <p:cNvSpPr txBox="1"/>
              <p:nvPr/>
            </p:nvSpPr>
            <p:spPr>
              <a:xfrm>
                <a:off x="3024" y="2592"/>
                <a:ext cx="720" cy="29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en-US" altLang="zh-CN" sz="2000">
                    <a:latin typeface="Times New Roman" panose="02020603050405020304" pitchFamily="18" charset="0"/>
                  </a:rPr>
                  <a:t>SE2.2</a:t>
                </a:r>
                <a:endParaRPr lang="en-US" altLang="zh-CN" sz="2000">
                  <a:latin typeface="Times New Roman" panose="02020603050405020304" pitchFamily="18" charset="0"/>
                </a:endParaRPr>
              </a:p>
            </p:txBody>
          </p:sp>
          <p:sp>
            <p:nvSpPr>
              <p:cNvPr id="18444" name="文本框 18443"/>
              <p:cNvSpPr txBox="1"/>
              <p:nvPr/>
            </p:nvSpPr>
            <p:spPr>
              <a:xfrm>
                <a:off x="3024" y="2192"/>
                <a:ext cx="720" cy="29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en-US" altLang="zh-CN" sz="2000">
                    <a:latin typeface="Times New Roman" panose="02020603050405020304" pitchFamily="18" charset="0"/>
                  </a:rPr>
                  <a:t>SE2.1</a:t>
                </a:r>
                <a:endParaRPr lang="en-US" altLang="zh-CN" sz="2000">
                  <a:latin typeface="Times New Roman" panose="02020603050405020304" pitchFamily="18" charset="0"/>
                </a:endParaRPr>
              </a:p>
            </p:txBody>
          </p:sp>
          <p:sp>
            <p:nvSpPr>
              <p:cNvPr id="18445" name="文本框 18444"/>
              <p:cNvSpPr txBox="1"/>
              <p:nvPr/>
            </p:nvSpPr>
            <p:spPr>
              <a:xfrm>
                <a:off x="3024" y="2992"/>
                <a:ext cx="720" cy="29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en-US" altLang="zh-CN" sz="2000">
                    <a:latin typeface="Times New Roman" panose="02020603050405020304" pitchFamily="18" charset="0"/>
                  </a:rPr>
                  <a:t>SE2.3</a:t>
                </a:r>
                <a:endParaRPr lang="en-US" altLang="zh-CN" sz="2000">
                  <a:latin typeface="Times New Roman" panose="02020603050405020304" pitchFamily="18" charset="0"/>
                </a:endParaRPr>
              </a:p>
            </p:txBody>
          </p:sp>
          <p:sp>
            <p:nvSpPr>
              <p:cNvPr id="18446" name="文本框 18445"/>
              <p:cNvSpPr txBox="1"/>
              <p:nvPr/>
            </p:nvSpPr>
            <p:spPr>
              <a:xfrm>
                <a:off x="3024" y="3392"/>
                <a:ext cx="720" cy="290"/>
              </a:xfrm>
              <a:prstGeom prst="rect">
                <a:avLst/>
              </a:prstGeom>
              <a:noFill/>
              <a:ln w="9525" cap="flat" cmpd="sng">
                <a:solidFill>
                  <a:schemeClr val="tx1"/>
                </a:solidFill>
                <a:prstDash val="dash"/>
                <a:miter/>
                <a:headEnd type="none" w="med" len="med"/>
                <a:tailEnd type="none" w="med" len="med"/>
              </a:ln>
            </p:spPr>
            <p:txBody>
              <a:bodyPr>
                <a:spAutoFit/>
              </a:bodyPr>
              <a:p>
                <a:pPr algn="ctr">
                  <a:lnSpc>
                    <a:spcPct val="120000"/>
                  </a:lnSpc>
                  <a:spcBef>
                    <a:spcPct val="50000"/>
                  </a:spcBef>
                </a:pPr>
                <a:endParaRPr sz="2000" dirty="0">
                  <a:latin typeface="Times New Roman" panose="02020603050405020304" pitchFamily="18" charset="0"/>
                </a:endParaRPr>
              </a:p>
            </p:txBody>
          </p:sp>
          <p:sp>
            <p:nvSpPr>
              <p:cNvPr id="18447" name="文本框 18446"/>
              <p:cNvSpPr txBox="1"/>
              <p:nvPr/>
            </p:nvSpPr>
            <p:spPr>
              <a:xfrm>
                <a:off x="3024" y="3792"/>
                <a:ext cx="720" cy="29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en-US" altLang="zh-CN" sz="2000">
                    <a:latin typeface="Times New Roman" panose="02020603050405020304" pitchFamily="18" charset="0"/>
                  </a:rPr>
                  <a:t>SE3.5</a:t>
                </a:r>
                <a:endParaRPr lang="en-US" altLang="zh-CN" sz="2000">
                  <a:latin typeface="Times New Roman" panose="02020603050405020304" pitchFamily="18" charset="0"/>
                </a:endParaRPr>
              </a:p>
            </p:txBody>
          </p:sp>
          <p:sp>
            <p:nvSpPr>
              <p:cNvPr id="18448" name="文本框 18447"/>
              <p:cNvSpPr txBox="1"/>
              <p:nvPr/>
            </p:nvSpPr>
            <p:spPr>
              <a:xfrm>
                <a:off x="4320" y="2352"/>
                <a:ext cx="768" cy="29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en-US" altLang="zh-CN" sz="2000">
                    <a:latin typeface="Times New Roman" panose="02020603050405020304" pitchFamily="18" charset="0"/>
                  </a:rPr>
                  <a:t>SE2.2.1</a:t>
                </a:r>
                <a:endParaRPr lang="en-US" altLang="zh-CN" sz="2000">
                  <a:latin typeface="Times New Roman" panose="02020603050405020304" pitchFamily="18" charset="0"/>
                </a:endParaRPr>
              </a:p>
            </p:txBody>
          </p:sp>
          <p:sp>
            <p:nvSpPr>
              <p:cNvPr id="18449" name="文本框 18448"/>
              <p:cNvSpPr txBox="1"/>
              <p:nvPr/>
            </p:nvSpPr>
            <p:spPr>
              <a:xfrm>
                <a:off x="4320" y="2832"/>
                <a:ext cx="768" cy="29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en-US" altLang="zh-CN" sz="2000">
                    <a:latin typeface="Times New Roman" panose="02020603050405020304" pitchFamily="18" charset="0"/>
                  </a:rPr>
                  <a:t>SE2.2.2</a:t>
                </a:r>
                <a:endParaRPr lang="en-US" altLang="zh-CN" sz="2000">
                  <a:latin typeface="Times New Roman" panose="02020603050405020304" pitchFamily="18" charset="0"/>
                </a:endParaRPr>
              </a:p>
            </p:txBody>
          </p:sp>
          <p:grpSp>
            <p:nvGrpSpPr>
              <p:cNvPr id="18453" name="组合 18452"/>
              <p:cNvGrpSpPr/>
              <p:nvPr/>
            </p:nvGrpSpPr>
            <p:grpSpPr>
              <a:xfrm>
                <a:off x="1331" y="1728"/>
                <a:ext cx="445" cy="2016"/>
                <a:chOff x="1296" y="1728"/>
                <a:chExt cx="480" cy="2016"/>
              </a:xfrm>
            </p:grpSpPr>
            <p:sp>
              <p:nvSpPr>
                <p:cNvPr id="18450" name="直接连接符 18449"/>
                <p:cNvSpPr/>
                <p:nvPr/>
              </p:nvSpPr>
              <p:spPr>
                <a:xfrm>
                  <a:off x="1296" y="2736"/>
                  <a:ext cx="480" cy="0"/>
                </a:xfrm>
                <a:prstGeom prst="line">
                  <a:avLst/>
                </a:prstGeom>
                <a:ln w="9525" cap="flat" cmpd="sng">
                  <a:solidFill>
                    <a:schemeClr val="tx1"/>
                  </a:solidFill>
                  <a:prstDash val="solid"/>
                  <a:headEnd type="none" w="med" len="med"/>
                  <a:tailEnd type="none" w="med" len="med"/>
                </a:ln>
              </p:spPr>
            </p:sp>
            <p:sp>
              <p:nvSpPr>
                <p:cNvPr id="18451" name="直接连接符 18450"/>
                <p:cNvSpPr/>
                <p:nvPr/>
              </p:nvSpPr>
              <p:spPr>
                <a:xfrm flipV="1">
                  <a:off x="1296" y="1728"/>
                  <a:ext cx="480" cy="1008"/>
                </a:xfrm>
                <a:prstGeom prst="line">
                  <a:avLst/>
                </a:prstGeom>
                <a:ln w="9525" cap="flat" cmpd="sng">
                  <a:solidFill>
                    <a:schemeClr val="tx1"/>
                  </a:solidFill>
                  <a:prstDash val="solid"/>
                  <a:headEnd type="none" w="med" len="med"/>
                  <a:tailEnd type="none" w="med" len="med"/>
                </a:ln>
              </p:spPr>
            </p:sp>
            <p:sp>
              <p:nvSpPr>
                <p:cNvPr id="18452" name="直接连接符 18451"/>
                <p:cNvSpPr/>
                <p:nvPr/>
              </p:nvSpPr>
              <p:spPr>
                <a:xfrm>
                  <a:off x="1296" y="2736"/>
                  <a:ext cx="480" cy="1008"/>
                </a:xfrm>
                <a:prstGeom prst="line">
                  <a:avLst/>
                </a:prstGeom>
                <a:ln w="9525" cap="flat" cmpd="sng">
                  <a:solidFill>
                    <a:schemeClr val="tx1"/>
                  </a:solidFill>
                  <a:prstDash val="solid"/>
                  <a:headEnd type="none" w="med" len="med"/>
                  <a:tailEnd type="none" w="med" len="med"/>
                </a:ln>
              </p:spPr>
            </p:sp>
          </p:grpSp>
          <p:grpSp>
            <p:nvGrpSpPr>
              <p:cNvPr id="18456" name="组合 18455"/>
              <p:cNvGrpSpPr/>
              <p:nvPr/>
            </p:nvGrpSpPr>
            <p:grpSpPr>
              <a:xfrm>
                <a:off x="2510" y="1536"/>
                <a:ext cx="514" cy="384"/>
                <a:chOff x="2448" y="1536"/>
                <a:chExt cx="528" cy="384"/>
              </a:xfrm>
            </p:grpSpPr>
            <p:sp>
              <p:nvSpPr>
                <p:cNvPr id="18454" name="直接连接符 18453"/>
                <p:cNvSpPr/>
                <p:nvPr/>
              </p:nvSpPr>
              <p:spPr>
                <a:xfrm flipV="1">
                  <a:off x="2448" y="1536"/>
                  <a:ext cx="528" cy="192"/>
                </a:xfrm>
                <a:prstGeom prst="line">
                  <a:avLst/>
                </a:prstGeom>
                <a:ln w="9525" cap="flat" cmpd="sng">
                  <a:solidFill>
                    <a:schemeClr val="tx1"/>
                  </a:solidFill>
                  <a:prstDash val="solid"/>
                  <a:headEnd type="none" w="med" len="med"/>
                  <a:tailEnd type="none" w="med" len="med"/>
                </a:ln>
              </p:spPr>
            </p:sp>
            <p:sp>
              <p:nvSpPr>
                <p:cNvPr id="18455" name="直接连接符 18454"/>
                <p:cNvSpPr/>
                <p:nvPr/>
              </p:nvSpPr>
              <p:spPr>
                <a:xfrm>
                  <a:off x="2448" y="1728"/>
                  <a:ext cx="528" cy="192"/>
                </a:xfrm>
                <a:prstGeom prst="line">
                  <a:avLst/>
                </a:prstGeom>
                <a:ln w="9525" cap="flat" cmpd="sng">
                  <a:solidFill>
                    <a:schemeClr val="tx1"/>
                  </a:solidFill>
                  <a:prstDash val="solid"/>
                  <a:headEnd type="none" w="med" len="med"/>
                  <a:tailEnd type="none" w="med" len="med"/>
                </a:ln>
              </p:spPr>
            </p:sp>
          </p:grpSp>
          <p:grpSp>
            <p:nvGrpSpPr>
              <p:cNvPr id="18457" name="组合 18456"/>
              <p:cNvGrpSpPr/>
              <p:nvPr/>
            </p:nvGrpSpPr>
            <p:grpSpPr>
              <a:xfrm>
                <a:off x="2524" y="3552"/>
                <a:ext cx="486" cy="384"/>
                <a:chOff x="2448" y="1536"/>
                <a:chExt cx="528" cy="384"/>
              </a:xfrm>
            </p:grpSpPr>
            <p:sp>
              <p:nvSpPr>
                <p:cNvPr id="18458" name="直接连接符 18457"/>
                <p:cNvSpPr/>
                <p:nvPr/>
              </p:nvSpPr>
              <p:spPr>
                <a:xfrm flipV="1">
                  <a:off x="2448" y="1536"/>
                  <a:ext cx="528" cy="192"/>
                </a:xfrm>
                <a:prstGeom prst="line">
                  <a:avLst/>
                </a:prstGeom>
                <a:ln w="9525" cap="flat" cmpd="sng">
                  <a:solidFill>
                    <a:schemeClr val="tx1"/>
                  </a:solidFill>
                  <a:prstDash val="solid"/>
                  <a:headEnd type="none" w="med" len="med"/>
                  <a:tailEnd type="none" w="med" len="med"/>
                </a:ln>
              </p:spPr>
            </p:sp>
            <p:sp>
              <p:nvSpPr>
                <p:cNvPr id="18459" name="直接连接符 18458"/>
                <p:cNvSpPr/>
                <p:nvPr/>
              </p:nvSpPr>
              <p:spPr>
                <a:xfrm>
                  <a:off x="2448" y="1728"/>
                  <a:ext cx="528" cy="192"/>
                </a:xfrm>
                <a:prstGeom prst="line">
                  <a:avLst/>
                </a:prstGeom>
                <a:ln w="9525" cap="flat" cmpd="sng">
                  <a:solidFill>
                    <a:schemeClr val="tx1"/>
                  </a:solidFill>
                  <a:prstDash val="solid"/>
                  <a:headEnd type="none" w="med" len="med"/>
                  <a:tailEnd type="none" w="med" len="med"/>
                </a:ln>
              </p:spPr>
            </p:sp>
          </p:grpSp>
          <p:grpSp>
            <p:nvGrpSpPr>
              <p:cNvPr id="18460" name="组合 18459"/>
              <p:cNvGrpSpPr/>
              <p:nvPr/>
            </p:nvGrpSpPr>
            <p:grpSpPr>
              <a:xfrm>
                <a:off x="3757" y="2544"/>
                <a:ext cx="554" cy="384"/>
                <a:chOff x="2448" y="1536"/>
                <a:chExt cx="528" cy="384"/>
              </a:xfrm>
            </p:grpSpPr>
            <p:sp>
              <p:nvSpPr>
                <p:cNvPr id="18461" name="直接连接符 18460"/>
                <p:cNvSpPr/>
                <p:nvPr/>
              </p:nvSpPr>
              <p:spPr>
                <a:xfrm flipV="1">
                  <a:off x="2448" y="1536"/>
                  <a:ext cx="528" cy="192"/>
                </a:xfrm>
                <a:prstGeom prst="line">
                  <a:avLst/>
                </a:prstGeom>
                <a:ln w="9525" cap="flat" cmpd="sng">
                  <a:solidFill>
                    <a:schemeClr val="tx1"/>
                  </a:solidFill>
                  <a:prstDash val="solid"/>
                  <a:headEnd type="none" w="med" len="med"/>
                  <a:tailEnd type="none" w="med" len="med"/>
                </a:ln>
              </p:spPr>
            </p:sp>
            <p:sp>
              <p:nvSpPr>
                <p:cNvPr id="18462" name="直接连接符 18461"/>
                <p:cNvSpPr/>
                <p:nvPr/>
              </p:nvSpPr>
              <p:spPr>
                <a:xfrm>
                  <a:off x="2448" y="1728"/>
                  <a:ext cx="528" cy="192"/>
                </a:xfrm>
                <a:prstGeom prst="line">
                  <a:avLst/>
                </a:prstGeom>
                <a:ln w="9525" cap="flat" cmpd="sng">
                  <a:solidFill>
                    <a:schemeClr val="tx1"/>
                  </a:solidFill>
                  <a:prstDash val="solid"/>
                  <a:headEnd type="none" w="med" len="med"/>
                  <a:tailEnd type="none" w="med" len="med"/>
                </a:ln>
              </p:spPr>
            </p:sp>
          </p:grpSp>
          <p:grpSp>
            <p:nvGrpSpPr>
              <p:cNvPr id="18463" name="组合 18462"/>
              <p:cNvGrpSpPr/>
              <p:nvPr/>
            </p:nvGrpSpPr>
            <p:grpSpPr>
              <a:xfrm>
                <a:off x="2503" y="2330"/>
                <a:ext cx="521" cy="824"/>
                <a:chOff x="1296" y="1728"/>
                <a:chExt cx="480" cy="2016"/>
              </a:xfrm>
            </p:grpSpPr>
            <p:sp>
              <p:nvSpPr>
                <p:cNvPr id="18464" name="直接连接符 18463"/>
                <p:cNvSpPr/>
                <p:nvPr/>
              </p:nvSpPr>
              <p:spPr>
                <a:xfrm>
                  <a:off x="1296" y="2736"/>
                  <a:ext cx="480" cy="0"/>
                </a:xfrm>
                <a:prstGeom prst="line">
                  <a:avLst/>
                </a:prstGeom>
                <a:ln w="9525" cap="flat" cmpd="sng">
                  <a:solidFill>
                    <a:schemeClr val="tx1"/>
                  </a:solidFill>
                  <a:prstDash val="solid"/>
                  <a:headEnd type="none" w="med" len="med"/>
                  <a:tailEnd type="none" w="med" len="med"/>
                </a:ln>
              </p:spPr>
            </p:sp>
            <p:sp>
              <p:nvSpPr>
                <p:cNvPr id="18465" name="直接连接符 18464"/>
                <p:cNvSpPr/>
                <p:nvPr/>
              </p:nvSpPr>
              <p:spPr>
                <a:xfrm flipV="1">
                  <a:off x="1296" y="1728"/>
                  <a:ext cx="480" cy="1008"/>
                </a:xfrm>
                <a:prstGeom prst="line">
                  <a:avLst/>
                </a:prstGeom>
                <a:ln w="9525" cap="flat" cmpd="sng">
                  <a:solidFill>
                    <a:schemeClr val="tx1"/>
                  </a:solidFill>
                  <a:prstDash val="solid"/>
                  <a:headEnd type="none" w="med" len="med"/>
                  <a:tailEnd type="none" w="med" len="med"/>
                </a:ln>
              </p:spPr>
            </p:sp>
            <p:sp>
              <p:nvSpPr>
                <p:cNvPr id="18466" name="直接连接符 18465"/>
                <p:cNvSpPr/>
                <p:nvPr/>
              </p:nvSpPr>
              <p:spPr>
                <a:xfrm>
                  <a:off x="1296" y="2736"/>
                  <a:ext cx="480" cy="1008"/>
                </a:xfrm>
                <a:prstGeom prst="line">
                  <a:avLst/>
                </a:prstGeom>
                <a:ln w="9525" cap="flat" cmpd="sng">
                  <a:solidFill>
                    <a:schemeClr val="tx1"/>
                  </a:solidFill>
                  <a:prstDash val="solid"/>
                  <a:headEnd type="none" w="med" len="med"/>
                  <a:tailEnd type="none" w="med" len="med"/>
                </a:ln>
              </p:spPr>
            </p:sp>
          </p:grpSp>
        </p:grpSp>
        <p:sp>
          <p:nvSpPr>
            <p:cNvPr id="18468" name="任意多边形 18467"/>
            <p:cNvSpPr/>
            <p:nvPr/>
          </p:nvSpPr>
          <p:spPr>
            <a:xfrm>
              <a:off x="2496" y="2736"/>
              <a:ext cx="2160" cy="1200"/>
            </a:xfrm>
            <a:custGeom>
              <a:avLst/>
              <a:gdLst/>
              <a:ahLst/>
              <a:cxnLst/>
              <a:pathLst>
                <a:path w="2160" h="1200">
                  <a:moveTo>
                    <a:pt x="0" y="0"/>
                  </a:moveTo>
                  <a:lnTo>
                    <a:pt x="2160" y="816"/>
                  </a:lnTo>
                  <a:lnTo>
                    <a:pt x="1248" y="1200"/>
                  </a:lnTo>
                </a:path>
              </a:pathLst>
            </a:custGeom>
            <a:noFill/>
            <a:ln w="9525" cap="flat" cmpd="sng">
              <a:solidFill>
                <a:schemeClr val="tx1"/>
              </a:solidFill>
              <a:prstDash val="solid"/>
              <a:headEnd type="none" w="med" len="med"/>
              <a:tailEnd type="none" w="med" len="med"/>
            </a:ln>
          </p:spPr>
          <p:txBody>
            <a:bodyPr/>
            <a:p>
              <a:endParaRPr lang="zh-CN" altLang="en-US"/>
            </a:p>
          </p:txBody>
        </p:sp>
        <p:sp>
          <p:nvSpPr>
            <p:cNvPr id="18469" name="文本框 18468"/>
            <p:cNvSpPr txBox="1"/>
            <p:nvPr/>
          </p:nvSpPr>
          <p:spPr>
            <a:xfrm>
              <a:off x="4704" y="3408"/>
              <a:ext cx="720" cy="271"/>
            </a:xfrm>
            <a:prstGeom prst="rect">
              <a:avLst/>
            </a:prstGeom>
            <a:noFill/>
            <a:ln w="9525">
              <a:noFill/>
            </a:ln>
          </p:spPr>
          <p:txBody>
            <a:bodyPr>
              <a:spAutoFit/>
            </a:bodyPr>
            <a:p>
              <a:pPr>
                <a:spcBef>
                  <a:spcPct val="50000"/>
                </a:spcBef>
              </a:pPr>
              <a:r>
                <a:rPr lang="zh-CN" altLang="en-US" sz="2200" dirty="0">
                  <a:latin typeface="Times New Roman" panose="02020603050405020304" pitchFamily="18" charset="0"/>
                </a:rPr>
                <a:t>交接点</a:t>
              </a:r>
              <a:endParaRPr lang="zh-CN" altLang="en-US" sz="2200" dirty="0">
                <a:latin typeface="Times New Roman" panose="02020603050405020304" pitchFamily="18"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框 17409"/>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17411" name="文本框 17410"/>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功能与功能结构</a:t>
            </a:r>
            <a:endParaRPr lang="zh-CN" altLang="en-US" sz="2600" b="1">
              <a:latin typeface="Times New Roman" panose="02020603050405020304" pitchFamily="18" charset="0"/>
              <a:ea typeface="华文细黑" panose="02010600040101010101" pitchFamily="2" charset="-122"/>
            </a:endParaRPr>
          </a:p>
        </p:txBody>
      </p:sp>
      <p:grpSp>
        <p:nvGrpSpPr>
          <p:cNvPr id="17412" name="组合 17411"/>
          <p:cNvGrpSpPr/>
          <p:nvPr/>
        </p:nvGrpSpPr>
        <p:grpSpPr>
          <a:xfrm>
            <a:off x="2057400" y="2209800"/>
            <a:ext cx="7239000" cy="3960813"/>
            <a:chOff x="336" y="1392"/>
            <a:chExt cx="4560" cy="2495"/>
          </a:xfrm>
        </p:grpSpPr>
        <p:sp>
          <p:nvSpPr>
            <p:cNvPr id="17413" name="矩形 17412"/>
            <p:cNvSpPr/>
            <p:nvPr/>
          </p:nvSpPr>
          <p:spPr>
            <a:xfrm>
              <a:off x="2448" y="2134"/>
              <a:ext cx="2448" cy="960"/>
            </a:xfrm>
            <a:prstGeom prst="rect">
              <a:avLst/>
            </a:prstGeom>
            <a:solidFill>
              <a:srgbClr val="CCECFF"/>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rPr>
                <a:t>系统单元的内部功能</a:t>
              </a:r>
              <a:endParaRPr lang="zh-CN" altLang="en-US">
                <a:latin typeface="Times New Roman" panose="02020603050405020304" pitchFamily="18" charset="0"/>
              </a:endParaRPr>
            </a:p>
          </p:txBody>
        </p:sp>
        <p:sp>
          <p:nvSpPr>
            <p:cNvPr id="17414" name="上箭头 17413"/>
            <p:cNvSpPr/>
            <p:nvPr/>
          </p:nvSpPr>
          <p:spPr>
            <a:xfrm>
              <a:off x="3744" y="2854"/>
              <a:ext cx="144" cy="480"/>
            </a:xfrm>
            <a:prstGeom prst="upArrow">
              <a:avLst>
                <a:gd name="adj1" fmla="val 50000"/>
                <a:gd name="adj2" fmla="val 83333"/>
              </a:avLst>
            </a:prstGeom>
            <a:solidFill>
              <a:schemeClr val="folHlink"/>
            </a:solidFill>
            <a:ln w="9525" cap="flat" cmpd="sng">
              <a:solidFill>
                <a:schemeClr val="tx1"/>
              </a:solidFill>
              <a:prstDash val="solid"/>
              <a:miter/>
              <a:headEnd type="none" w="med" len="med"/>
              <a:tailEnd type="none" w="med" len="med"/>
            </a:ln>
          </p:spPr>
          <p:txBody>
            <a:bodyPr/>
            <a:p>
              <a:endParaRPr lang="zh-CN" altLang="en-US"/>
            </a:p>
          </p:txBody>
        </p:sp>
        <p:sp>
          <p:nvSpPr>
            <p:cNvPr id="17415" name="文本框 17414"/>
            <p:cNvSpPr txBox="1"/>
            <p:nvPr/>
          </p:nvSpPr>
          <p:spPr>
            <a:xfrm>
              <a:off x="3024" y="3382"/>
              <a:ext cx="1680" cy="505"/>
            </a:xfrm>
            <a:prstGeom prst="rect">
              <a:avLst/>
            </a:prstGeom>
            <a:noFill/>
            <a:ln w="9525">
              <a:noFill/>
            </a:ln>
          </p:spPr>
          <p:txBody>
            <a:bodyPr>
              <a:spAutoFit/>
            </a:bodyPr>
            <a:p>
              <a:pPr algn="ctr">
                <a:spcBef>
                  <a:spcPct val="50000"/>
                </a:spcBef>
              </a:pPr>
              <a:r>
                <a:rPr lang="zh-CN" altLang="en-US" sz="2200" dirty="0">
                  <a:latin typeface="Times New Roman" panose="02020603050405020304" pitchFamily="18" charset="0"/>
                </a:rPr>
                <a:t>输入功能</a:t>
              </a:r>
              <a:endParaRPr lang="zh-CN" altLang="en-US" sz="2200" dirty="0">
                <a:latin typeface="Times New Roman" panose="02020603050405020304" pitchFamily="18" charset="0"/>
              </a:endParaRPr>
            </a:p>
            <a:p>
              <a:pPr algn="ctr">
                <a:lnSpc>
                  <a:spcPct val="60000"/>
                </a:lnSpc>
                <a:spcBef>
                  <a:spcPct val="50000"/>
                </a:spcBef>
              </a:pPr>
              <a:r>
                <a:rPr lang="zh-CN" altLang="en-US" sz="2200" dirty="0">
                  <a:latin typeface="Times New Roman" panose="02020603050405020304" pitchFamily="18" charset="0"/>
                </a:rPr>
                <a:t>（下一级系统单元）</a:t>
              </a:r>
              <a:endParaRPr lang="zh-CN" altLang="en-US" sz="2200">
                <a:latin typeface="Times New Roman" panose="02020603050405020304" pitchFamily="18" charset="0"/>
              </a:endParaRPr>
            </a:p>
          </p:txBody>
        </p:sp>
        <p:sp>
          <p:nvSpPr>
            <p:cNvPr id="17416" name="上箭头 17415"/>
            <p:cNvSpPr/>
            <p:nvPr/>
          </p:nvSpPr>
          <p:spPr>
            <a:xfrm rot="5400000">
              <a:off x="2424" y="2686"/>
              <a:ext cx="144" cy="480"/>
            </a:xfrm>
            <a:prstGeom prst="upArrow">
              <a:avLst>
                <a:gd name="adj1" fmla="val 50000"/>
                <a:gd name="adj2" fmla="val 83333"/>
              </a:avLst>
            </a:prstGeom>
            <a:solidFill>
              <a:schemeClr val="folHlink"/>
            </a:solidFill>
            <a:ln w="9525" cap="flat" cmpd="sng">
              <a:solidFill>
                <a:schemeClr val="tx1"/>
              </a:solidFill>
              <a:prstDash val="solid"/>
              <a:miter/>
              <a:headEnd type="none" w="med" len="med"/>
              <a:tailEnd type="none" w="med" len="med"/>
            </a:ln>
          </p:spPr>
          <p:txBody>
            <a:bodyPr/>
            <a:p>
              <a:endParaRPr lang="zh-CN" altLang="en-US"/>
            </a:p>
          </p:txBody>
        </p:sp>
        <p:sp>
          <p:nvSpPr>
            <p:cNvPr id="17417" name="文本框 17416"/>
            <p:cNvSpPr txBox="1"/>
            <p:nvPr/>
          </p:nvSpPr>
          <p:spPr>
            <a:xfrm>
              <a:off x="3024" y="1392"/>
              <a:ext cx="1680" cy="505"/>
            </a:xfrm>
            <a:prstGeom prst="rect">
              <a:avLst/>
            </a:prstGeom>
            <a:noFill/>
            <a:ln w="9525">
              <a:noFill/>
            </a:ln>
          </p:spPr>
          <p:txBody>
            <a:bodyPr>
              <a:spAutoFit/>
            </a:bodyPr>
            <a:p>
              <a:pPr algn="ctr">
                <a:spcBef>
                  <a:spcPct val="50000"/>
                </a:spcBef>
              </a:pPr>
              <a:r>
                <a:rPr lang="zh-CN" altLang="en-US" sz="2200" dirty="0">
                  <a:latin typeface="Times New Roman" panose="02020603050405020304" pitchFamily="18" charset="0"/>
                </a:rPr>
                <a:t>输出功能</a:t>
              </a:r>
              <a:endParaRPr lang="zh-CN" altLang="en-US" sz="2200" dirty="0">
                <a:latin typeface="Times New Roman" panose="02020603050405020304" pitchFamily="18" charset="0"/>
              </a:endParaRPr>
            </a:p>
            <a:p>
              <a:pPr algn="ctr">
                <a:lnSpc>
                  <a:spcPct val="60000"/>
                </a:lnSpc>
                <a:spcBef>
                  <a:spcPct val="50000"/>
                </a:spcBef>
              </a:pPr>
              <a:r>
                <a:rPr lang="zh-CN" altLang="en-US" sz="2200" dirty="0">
                  <a:latin typeface="Times New Roman" panose="02020603050405020304" pitchFamily="18" charset="0"/>
                </a:rPr>
                <a:t>（上一级系统单元）</a:t>
              </a:r>
              <a:endParaRPr lang="zh-CN" altLang="en-US" sz="2200">
                <a:latin typeface="Times New Roman" panose="02020603050405020304" pitchFamily="18" charset="0"/>
              </a:endParaRPr>
            </a:p>
          </p:txBody>
        </p:sp>
        <p:sp>
          <p:nvSpPr>
            <p:cNvPr id="17418" name="文本框 17417"/>
            <p:cNvSpPr txBox="1"/>
            <p:nvPr/>
          </p:nvSpPr>
          <p:spPr>
            <a:xfrm>
              <a:off x="432" y="2736"/>
              <a:ext cx="1920" cy="505"/>
            </a:xfrm>
            <a:prstGeom prst="rect">
              <a:avLst/>
            </a:prstGeom>
            <a:noFill/>
            <a:ln w="9525">
              <a:noFill/>
            </a:ln>
          </p:spPr>
          <p:txBody>
            <a:bodyPr>
              <a:spAutoFit/>
            </a:bodyPr>
            <a:p>
              <a:pPr algn="ctr">
                <a:spcBef>
                  <a:spcPct val="50000"/>
                </a:spcBef>
              </a:pPr>
              <a:r>
                <a:rPr lang="zh-CN" altLang="en-US" sz="2200" dirty="0">
                  <a:latin typeface="Times New Roman" panose="02020603050405020304" pitchFamily="18" charset="0"/>
                </a:rPr>
                <a:t>输入功能</a:t>
              </a:r>
              <a:endParaRPr lang="zh-CN" altLang="en-US" sz="2200" dirty="0">
                <a:latin typeface="Times New Roman" panose="02020603050405020304" pitchFamily="18" charset="0"/>
              </a:endParaRPr>
            </a:p>
            <a:p>
              <a:pPr algn="ctr">
                <a:lnSpc>
                  <a:spcPct val="60000"/>
                </a:lnSpc>
                <a:spcBef>
                  <a:spcPct val="50000"/>
                </a:spcBef>
              </a:pPr>
              <a:r>
                <a:rPr lang="zh-CN" altLang="en-US" sz="2200" dirty="0">
                  <a:latin typeface="Times New Roman" panose="02020603050405020304" pitchFamily="18" charset="0"/>
                </a:rPr>
                <a:t>（从系统单元到交接点）</a:t>
              </a:r>
              <a:endParaRPr lang="zh-CN" altLang="en-US" sz="2200">
                <a:latin typeface="Times New Roman" panose="02020603050405020304" pitchFamily="18" charset="0"/>
              </a:endParaRPr>
            </a:p>
          </p:txBody>
        </p:sp>
        <p:sp>
          <p:nvSpPr>
            <p:cNvPr id="17419" name="上箭头 17418"/>
            <p:cNvSpPr/>
            <p:nvPr/>
          </p:nvSpPr>
          <p:spPr>
            <a:xfrm>
              <a:off x="3744" y="1894"/>
              <a:ext cx="144" cy="480"/>
            </a:xfrm>
            <a:prstGeom prst="upArrow">
              <a:avLst>
                <a:gd name="adj1" fmla="val 50000"/>
                <a:gd name="adj2" fmla="val 83333"/>
              </a:avLst>
            </a:prstGeom>
            <a:solidFill>
              <a:schemeClr val="folHlink"/>
            </a:solidFill>
            <a:ln w="9525" cap="flat" cmpd="sng">
              <a:solidFill>
                <a:schemeClr val="tx1"/>
              </a:solidFill>
              <a:prstDash val="solid"/>
              <a:miter/>
              <a:headEnd type="none" w="med" len="med"/>
              <a:tailEnd type="none" w="med" len="med"/>
            </a:ln>
          </p:spPr>
          <p:txBody>
            <a:bodyPr/>
            <a:p>
              <a:endParaRPr lang="zh-CN" altLang="en-US"/>
            </a:p>
          </p:txBody>
        </p:sp>
        <p:sp>
          <p:nvSpPr>
            <p:cNvPr id="17420" name="上箭头 17419"/>
            <p:cNvSpPr/>
            <p:nvPr/>
          </p:nvSpPr>
          <p:spPr>
            <a:xfrm rot="-5400000" flipH="1">
              <a:off x="2376" y="2062"/>
              <a:ext cx="144" cy="480"/>
            </a:xfrm>
            <a:prstGeom prst="upArrow">
              <a:avLst>
                <a:gd name="adj1" fmla="val 50000"/>
                <a:gd name="adj2" fmla="val 83333"/>
              </a:avLst>
            </a:prstGeom>
            <a:solidFill>
              <a:schemeClr val="folHlink"/>
            </a:solidFill>
            <a:ln w="9525" cap="flat" cmpd="sng">
              <a:solidFill>
                <a:schemeClr val="tx1"/>
              </a:solidFill>
              <a:prstDash val="solid"/>
              <a:miter/>
              <a:headEnd type="none" w="med" len="med"/>
              <a:tailEnd type="none" w="med" len="med"/>
            </a:ln>
          </p:spPr>
          <p:txBody>
            <a:bodyPr/>
            <a:p>
              <a:endParaRPr lang="zh-CN" altLang="en-US"/>
            </a:p>
          </p:txBody>
        </p:sp>
        <p:sp>
          <p:nvSpPr>
            <p:cNvPr id="17421" name="文本框 17420"/>
            <p:cNvSpPr txBox="1"/>
            <p:nvPr/>
          </p:nvSpPr>
          <p:spPr>
            <a:xfrm>
              <a:off x="336" y="2086"/>
              <a:ext cx="2016" cy="505"/>
            </a:xfrm>
            <a:prstGeom prst="rect">
              <a:avLst/>
            </a:prstGeom>
            <a:noFill/>
            <a:ln w="9525">
              <a:noFill/>
            </a:ln>
          </p:spPr>
          <p:txBody>
            <a:bodyPr>
              <a:spAutoFit/>
            </a:bodyPr>
            <a:p>
              <a:pPr algn="ctr">
                <a:spcBef>
                  <a:spcPct val="50000"/>
                </a:spcBef>
              </a:pPr>
              <a:r>
                <a:rPr lang="zh-CN" altLang="en-US" sz="2200" dirty="0">
                  <a:latin typeface="Times New Roman" panose="02020603050405020304" pitchFamily="18" charset="0"/>
                </a:rPr>
                <a:t>输出功能</a:t>
              </a:r>
              <a:endParaRPr lang="zh-CN" altLang="en-US" sz="2200" dirty="0">
                <a:latin typeface="Times New Roman" panose="02020603050405020304" pitchFamily="18" charset="0"/>
              </a:endParaRPr>
            </a:p>
            <a:p>
              <a:pPr algn="ctr">
                <a:lnSpc>
                  <a:spcPct val="60000"/>
                </a:lnSpc>
                <a:spcBef>
                  <a:spcPct val="50000"/>
                </a:spcBef>
              </a:pPr>
              <a:r>
                <a:rPr lang="zh-CN" altLang="en-US" sz="2200" dirty="0">
                  <a:latin typeface="Times New Roman" panose="02020603050405020304" pitchFamily="18" charset="0"/>
                </a:rPr>
                <a:t>（从交接点到系统单元）</a:t>
              </a:r>
              <a:endParaRPr lang="zh-CN" altLang="en-US" sz="2200">
                <a:latin typeface="Times New Roman" panose="02020603050405020304" pitchFamily="18" charset="0"/>
              </a:endParaRPr>
            </a:p>
          </p:txBody>
        </p:sp>
      </p:grpSp>
      <p:sp>
        <p:nvSpPr>
          <p:cNvPr id="17422" name="文本框 17421"/>
          <p:cNvSpPr txBox="1"/>
          <p:nvPr/>
        </p:nvSpPr>
        <p:spPr>
          <a:xfrm>
            <a:off x="2895600" y="5791200"/>
            <a:ext cx="2667000" cy="534035"/>
          </a:xfrm>
          <a:prstGeom prst="rect">
            <a:avLst/>
          </a:prstGeom>
          <a:solidFill>
            <a:srgbClr val="3333FF"/>
          </a:solidFill>
          <a:ln w="9525">
            <a:noFill/>
          </a:ln>
          <a:effectLst>
            <a:outerShdw dist="89803" dir="2699999" algn="ctr" rotWithShape="0">
              <a:schemeClr val="tx2"/>
            </a:outerShdw>
          </a:effectLst>
        </p:spPr>
        <p:txBody>
          <a:bodyPr>
            <a:spAutoFit/>
          </a:bodyPr>
          <a:p>
            <a:pPr algn="ctr">
              <a:lnSpc>
                <a:spcPct val="120000"/>
              </a:lnSpc>
              <a:spcBef>
                <a:spcPct val="50000"/>
              </a:spcBef>
            </a:pPr>
            <a:r>
              <a:rPr lang="zh-CN" altLang="en-US" b="1" dirty="0">
                <a:solidFill>
                  <a:schemeClr val="bg1"/>
                </a:solidFill>
                <a:latin typeface="Times New Roman" panose="02020603050405020304" pitchFamily="18" charset="0"/>
              </a:rPr>
              <a:t>系统单元的功能</a:t>
            </a:r>
            <a:endParaRPr lang="zh-CN" altLang="en-US" b="1">
              <a:solidFill>
                <a:schemeClr val="bg1"/>
              </a:solidFill>
              <a:latin typeface="Times New Roman" panose="02020603050405020304" pitchFamily="18" charset="0"/>
            </a:endParaRPr>
          </a:p>
        </p:txBody>
      </p:sp>
      <p:sp>
        <p:nvSpPr>
          <p:cNvPr id="17423" name="流程图: 多文档 17422"/>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第二步</a:t>
            </a:r>
            <a:endParaRPr lang="zh-CN" altLang="en-US" b="1">
              <a:solidFill>
                <a:srgbClr val="990033"/>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框 19457"/>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19459" name="文本框 19458"/>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功能与功能结构</a:t>
            </a:r>
            <a:endParaRPr lang="zh-CN" altLang="en-US" sz="2600" b="1">
              <a:latin typeface="Times New Roman" panose="02020603050405020304" pitchFamily="18" charset="0"/>
              <a:ea typeface="华文细黑" panose="02010600040101010101" pitchFamily="2" charset="-122"/>
            </a:endParaRPr>
          </a:p>
        </p:txBody>
      </p:sp>
      <p:sp>
        <p:nvSpPr>
          <p:cNvPr id="19460" name="文本框 19459"/>
          <p:cNvSpPr txBox="1"/>
          <p:nvPr/>
        </p:nvSpPr>
        <p:spPr>
          <a:xfrm>
            <a:off x="7543800" y="5638800"/>
            <a:ext cx="2209800" cy="534035"/>
          </a:xfrm>
          <a:prstGeom prst="rect">
            <a:avLst/>
          </a:prstGeom>
          <a:solidFill>
            <a:srgbClr val="3333FF"/>
          </a:solidFill>
          <a:ln w="9525">
            <a:noFill/>
          </a:ln>
          <a:effectLst>
            <a:outerShdw dist="89803" dir="2699999" algn="ctr" rotWithShape="0">
              <a:schemeClr val="tx2"/>
            </a:outerShdw>
          </a:effectLst>
        </p:spPr>
        <p:txBody>
          <a:bodyPr>
            <a:spAutoFit/>
          </a:bodyPr>
          <a:p>
            <a:pPr algn="ctr">
              <a:lnSpc>
                <a:spcPct val="120000"/>
              </a:lnSpc>
              <a:spcBef>
                <a:spcPct val="50000"/>
              </a:spcBef>
            </a:pPr>
            <a:r>
              <a:rPr lang="zh-CN" altLang="en-US" b="1" dirty="0">
                <a:solidFill>
                  <a:schemeClr val="bg1"/>
                </a:solidFill>
                <a:latin typeface="Times New Roman" panose="02020603050405020304" pitchFamily="18" charset="0"/>
              </a:rPr>
              <a:t>功能结构</a:t>
            </a:r>
            <a:endParaRPr lang="zh-CN" altLang="en-US" b="1">
              <a:solidFill>
                <a:schemeClr val="bg1"/>
              </a:solidFill>
              <a:latin typeface="Times New Roman" panose="02020603050405020304" pitchFamily="18" charset="0"/>
            </a:endParaRPr>
          </a:p>
        </p:txBody>
      </p:sp>
      <p:sp>
        <p:nvSpPr>
          <p:cNvPr id="19461" name="流程图: 多文档 19460"/>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第二步</a:t>
            </a:r>
            <a:endParaRPr lang="zh-CN" altLang="en-US" b="1">
              <a:solidFill>
                <a:srgbClr val="990033"/>
              </a:solidFill>
              <a:latin typeface="Times New Roman" panose="02020603050405020304" pitchFamily="18" charset="0"/>
            </a:endParaRPr>
          </a:p>
        </p:txBody>
      </p:sp>
      <p:sp>
        <p:nvSpPr>
          <p:cNvPr id="19475" name="文本框 19474"/>
          <p:cNvSpPr txBox="1"/>
          <p:nvPr/>
        </p:nvSpPr>
        <p:spPr>
          <a:xfrm>
            <a:off x="2743200" y="2514600"/>
            <a:ext cx="7162800" cy="3246120"/>
          </a:xfrm>
          <a:prstGeom prst="rect">
            <a:avLst/>
          </a:prstGeom>
          <a:noFill/>
          <a:ln w="9525">
            <a:noFill/>
          </a:ln>
        </p:spPr>
        <p:txBody>
          <a:bodyPr>
            <a:spAutoFit/>
          </a:bodyPr>
          <a:p>
            <a:pPr marL="457200" indent="-457200">
              <a:lnSpc>
                <a:spcPct val="120000"/>
              </a:lnSpc>
              <a:spcBef>
                <a:spcPct val="50000"/>
              </a:spcBef>
              <a:buClr>
                <a:srgbClr val="3333FF"/>
              </a:buClr>
              <a:buSzPct val="90000"/>
              <a:buFont typeface="Wingdings" panose="05000000000000000000" pitchFamily="2" charset="2"/>
              <a:buChar char="q"/>
            </a:pPr>
            <a:r>
              <a:rPr lang="zh-CN" altLang="en-US" sz="2500" dirty="0">
                <a:latin typeface="华文细黑" panose="02010600040101010101" pitchFamily="2" charset="-122"/>
                <a:ea typeface="华文细黑" panose="02010600040101010101" pitchFamily="2" charset="-122"/>
              </a:rPr>
              <a:t>可以用功能结构图（功能树</a:t>
            </a:r>
            <a:r>
              <a:rPr lang="en-US" altLang="zh-CN" sz="2500">
                <a:latin typeface="华文细黑" panose="02010600040101010101" pitchFamily="2" charset="-122"/>
                <a:ea typeface="华文细黑" panose="02010600040101010101" pitchFamily="2" charset="-122"/>
              </a:rPr>
              <a:t>/</a:t>
            </a:r>
            <a:r>
              <a:rPr lang="zh-CN" altLang="en-US" sz="2500" dirty="0">
                <a:latin typeface="华文细黑" panose="02010600040101010101" pitchFamily="2" charset="-122"/>
                <a:ea typeface="华文细黑" panose="02010600040101010101" pitchFamily="2" charset="-122"/>
              </a:rPr>
              <a:t>功能网）来描述多个系统单元对某一输出功能的共同作用。</a:t>
            </a:r>
            <a:endParaRPr lang="zh-CN" altLang="en-US" sz="2500"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Char char="q"/>
            </a:pPr>
            <a:r>
              <a:rPr lang="zh-CN" altLang="en-US" sz="2500" dirty="0">
                <a:latin typeface="华文细黑" panose="02010600040101010101" pitchFamily="2" charset="-122"/>
                <a:ea typeface="华文细黑" panose="02010600040101010101" pitchFamily="2" charset="-122"/>
              </a:rPr>
              <a:t>在确定某一系统单元的功能结构时必须考虑相关的输入功能与内部功能。</a:t>
            </a:r>
            <a:endParaRPr lang="zh-CN" altLang="en-US" sz="2500"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Char char="q"/>
            </a:pPr>
            <a:r>
              <a:rPr lang="zh-CN" altLang="en-US" sz="2500" dirty="0">
                <a:latin typeface="华文细黑" panose="02010600040101010101" pitchFamily="2" charset="-122"/>
                <a:ea typeface="华文细黑" panose="02010600040101010101" pitchFamily="2" charset="-122"/>
              </a:rPr>
              <a:t>共同描述一项功能的各个分功能在功能结构中按逻辑关系彼此相连。</a:t>
            </a:r>
            <a:endParaRPr lang="zh-CN" altLang="en-US" sz="2500">
              <a:latin typeface="华文细黑" panose="02010600040101010101" pitchFamily="2" charset="-122"/>
              <a:ea typeface="华文细黑" panose="020106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文本框 14337"/>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14354" name="文本框 14353"/>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功能与功能结构</a:t>
            </a:r>
            <a:endParaRPr lang="zh-CN" altLang="en-US" sz="2600" b="1">
              <a:latin typeface="Times New Roman" panose="02020603050405020304" pitchFamily="18" charset="0"/>
              <a:ea typeface="华文细黑" panose="02010600040101010101" pitchFamily="2" charset="-122"/>
            </a:endParaRPr>
          </a:p>
        </p:txBody>
      </p:sp>
      <p:sp>
        <p:nvSpPr>
          <p:cNvPr id="14365" name="文本框 14364"/>
          <p:cNvSpPr txBox="1"/>
          <p:nvPr/>
        </p:nvSpPr>
        <p:spPr>
          <a:xfrm>
            <a:off x="2895600" y="5641975"/>
            <a:ext cx="2209800" cy="534035"/>
          </a:xfrm>
          <a:prstGeom prst="rect">
            <a:avLst/>
          </a:prstGeom>
          <a:solidFill>
            <a:srgbClr val="3333FF"/>
          </a:solidFill>
          <a:ln w="9525">
            <a:noFill/>
          </a:ln>
          <a:effectLst>
            <a:outerShdw dist="89803" dir="2699999" algn="ctr" rotWithShape="0">
              <a:schemeClr val="tx2"/>
            </a:outerShdw>
          </a:effectLst>
        </p:spPr>
        <p:txBody>
          <a:bodyPr>
            <a:spAutoFit/>
          </a:bodyPr>
          <a:p>
            <a:pPr algn="ctr">
              <a:lnSpc>
                <a:spcPct val="120000"/>
              </a:lnSpc>
              <a:spcBef>
                <a:spcPct val="50000"/>
              </a:spcBef>
            </a:pPr>
            <a:r>
              <a:rPr lang="zh-CN" altLang="en-US" b="1" dirty="0">
                <a:solidFill>
                  <a:schemeClr val="bg1"/>
                </a:solidFill>
                <a:latin typeface="Times New Roman" panose="02020603050405020304" pitchFamily="18" charset="0"/>
              </a:rPr>
              <a:t>功能结构</a:t>
            </a:r>
            <a:endParaRPr lang="zh-CN" altLang="en-US" b="1">
              <a:solidFill>
                <a:schemeClr val="bg1"/>
              </a:solidFill>
              <a:latin typeface="Times New Roman" panose="02020603050405020304" pitchFamily="18" charset="0"/>
            </a:endParaRPr>
          </a:p>
        </p:txBody>
      </p:sp>
      <p:sp>
        <p:nvSpPr>
          <p:cNvPr id="14366" name="流程图: 多文档 14365"/>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第二步</a:t>
            </a:r>
            <a:endParaRPr lang="zh-CN" altLang="en-US" b="1">
              <a:solidFill>
                <a:srgbClr val="990033"/>
              </a:solidFill>
              <a:latin typeface="Times New Roman" panose="02020603050405020304" pitchFamily="18" charset="0"/>
            </a:endParaRPr>
          </a:p>
        </p:txBody>
      </p:sp>
      <p:grpSp>
        <p:nvGrpSpPr>
          <p:cNvPr id="14404" name="组合 14403"/>
          <p:cNvGrpSpPr/>
          <p:nvPr/>
        </p:nvGrpSpPr>
        <p:grpSpPr>
          <a:xfrm>
            <a:off x="2286000" y="2743200"/>
            <a:ext cx="7586663" cy="2833688"/>
            <a:chOff x="480" y="1728"/>
            <a:chExt cx="4779" cy="1785"/>
          </a:xfrm>
        </p:grpSpPr>
        <p:sp>
          <p:nvSpPr>
            <p:cNvPr id="14370" name="文本框 14369"/>
            <p:cNvSpPr txBox="1"/>
            <p:nvPr/>
          </p:nvSpPr>
          <p:spPr>
            <a:xfrm>
              <a:off x="480" y="2204"/>
              <a:ext cx="1083" cy="336"/>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dirty="0">
                  <a:latin typeface="Times New Roman" panose="02020603050405020304" pitchFamily="18" charset="0"/>
                </a:rPr>
                <a:t>系统功能</a:t>
              </a:r>
              <a:r>
                <a:rPr lang="en-US" altLang="zh-CN">
                  <a:latin typeface="Times New Roman" panose="02020603050405020304" pitchFamily="18" charset="0"/>
                </a:rPr>
                <a:t>1</a:t>
              </a:r>
              <a:endParaRPr lang="en-US" altLang="zh-CN">
                <a:latin typeface="Times New Roman" panose="02020603050405020304" pitchFamily="18" charset="0"/>
              </a:endParaRPr>
            </a:p>
          </p:txBody>
        </p:sp>
        <p:sp>
          <p:nvSpPr>
            <p:cNvPr id="14371" name="文本框 14370"/>
            <p:cNvSpPr txBox="1"/>
            <p:nvPr/>
          </p:nvSpPr>
          <p:spPr>
            <a:xfrm>
              <a:off x="1920" y="1728"/>
              <a:ext cx="134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SE1</a:t>
              </a:r>
              <a:r>
                <a:rPr lang="zh-CN" altLang="en-US" sz="2000" dirty="0">
                  <a:latin typeface="Times New Roman" panose="02020603050405020304" pitchFamily="18" charset="0"/>
                </a:rPr>
                <a:t>的功能贡献</a:t>
              </a:r>
              <a:endParaRPr lang="zh-CN" altLang="en-US" sz="2000" dirty="0">
                <a:latin typeface="Times New Roman" panose="02020603050405020304" pitchFamily="18" charset="0"/>
              </a:endParaRPr>
            </a:p>
          </p:txBody>
        </p:sp>
        <p:sp>
          <p:nvSpPr>
            <p:cNvPr id="14372" name="文本框 14371"/>
            <p:cNvSpPr txBox="1"/>
            <p:nvPr/>
          </p:nvSpPr>
          <p:spPr>
            <a:xfrm>
              <a:off x="1920" y="2688"/>
              <a:ext cx="134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SE2</a:t>
              </a:r>
              <a:r>
                <a:rPr lang="zh-CN" altLang="en-US" sz="2000" dirty="0">
                  <a:latin typeface="Times New Roman" panose="02020603050405020304" pitchFamily="18" charset="0"/>
                </a:rPr>
                <a:t>的功能贡献</a:t>
              </a:r>
              <a:endParaRPr lang="zh-CN" altLang="en-US" sz="2000">
                <a:latin typeface="Times New Roman" panose="02020603050405020304" pitchFamily="18" charset="0"/>
              </a:endParaRPr>
            </a:p>
          </p:txBody>
        </p:sp>
        <p:sp>
          <p:nvSpPr>
            <p:cNvPr id="14376" name="文本框 14375"/>
            <p:cNvSpPr txBox="1"/>
            <p:nvPr/>
          </p:nvSpPr>
          <p:spPr>
            <a:xfrm>
              <a:off x="3785" y="3184"/>
              <a:ext cx="145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SE2.2</a:t>
              </a:r>
              <a:r>
                <a:rPr lang="zh-CN" altLang="en-US" sz="2000" dirty="0">
                  <a:latin typeface="Times New Roman" panose="02020603050405020304" pitchFamily="18" charset="0"/>
                </a:rPr>
                <a:t>的功能贡献</a:t>
              </a:r>
              <a:endParaRPr lang="zh-CN" altLang="en-US" sz="2000">
                <a:latin typeface="Times New Roman" panose="02020603050405020304" pitchFamily="18" charset="0"/>
              </a:endParaRPr>
            </a:p>
          </p:txBody>
        </p:sp>
        <p:sp>
          <p:nvSpPr>
            <p:cNvPr id="14377" name="文本框 14376"/>
            <p:cNvSpPr txBox="1"/>
            <p:nvPr/>
          </p:nvSpPr>
          <p:spPr>
            <a:xfrm>
              <a:off x="3785" y="2720"/>
              <a:ext cx="147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SE2.1</a:t>
              </a:r>
              <a:r>
                <a:rPr lang="zh-CN" altLang="en-US" sz="2000" dirty="0">
                  <a:latin typeface="Times New Roman" panose="02020603050405020304" pitchFamily="18" charset="0"/>
                </a:rPr>
                <a:t>的功能贡献</a:t>
              </a:r>
              <a:endParaRPr lang="zh-CN" altLang="en-US" sz="2000">
                <a:latin typeface="Times New Roman" panose="02020603050405020304" pitchFamily="18" charset="0"/>
              </a:endParaRPr>
            </a:p>
          </p:txBody>
        </p:sp>
        <p:sp>
          <p:nvSpPr>
            <p:cNvPr id="14380" name="文本框 14379"/>
            <p:cNvSpPr txBox="1"/>
            <p:nvPr/>
          </p:nvSpPr>
          <p:spPr>
            <a:xfrm>
              <a:off x="3792" y="2256"/>
              <a:ext cx="145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SE3.5</a:t>
              </a:r>
              <a:r>
                <a:rPr lang="zh-CN" altLang="en-US" sz="2000" dirty="0">
                  <a:latin typeface="Times New Roman" panose="02020603050405020304" pitchFamily="18" charset="0"/>
                </a:rPr>
                <a:t>的功能贡献</a:t>
              </a:r>
              <a:endParaRPr lang="zh-CN" altLang="en-US" sz="2000">
                <a:latin typeface="Times New Roman" panose="02020603050405020304" pitchFamily="18" charset="0"/>
              </a:endParaRPr>
            </a:p>
          </p:txBody>
        </p:sp>
        <p:grpSp>
          <p:nvGrpSpPr>
            <p:cNvPr id="14387" name="组合 14386"/>
            <p:cNvGrpSpPr/>
            <p:nvPr/>
          </p:nvGrpSpPr>
          <p:grpSpPr>
            <a:xfrm>
              <a:off x="1584" y="1846"/>
              <a:ext cx="336" cy="1042"/>
              <a:chOff x="2448" y="1536"/>
              <a:chExt cx="528" cy="384"/>
            </a:xfrm>
          </p:grpSpPr>
          <p:sp>
            <p:nvSpPr>
              <p:cNvPr id="14388" name="直接连接符 14387"/>
              <p:cNvSpPr/>
              <p:nvPr/>
            </p:nvSpPr>
            <p:spPr>
              <a:xfrm flipV="1">
                <a:off x="2448" y="1536"/>
                <a:ext cx="528" cy="192"/>
              </a:xfrm>
              <a:prstGeom prst="line">
                <a:avLst/>
              </a:prstGeom>
              <a:ln w="9525" cap="flat" cmpd="sng">
                <a:solidFill>
                  <a:schemeClr val="tx1"/>
                </a:solidFill>
                <a:prstDash val="solid"/>
                <a:headEnd type="none" w="med" len="med"/>
                <a:tailEnd type="none" w="med" len="med"/>
              </a:ln>
            </p:spPr>
          </p:sp>
          <p:sp>
            <p:nvSpPr>
              <p:cNvPr id="14389" name="直接连接符 14388"/>
              <p:cNvSpPr/>
              <p:nvPr/>
            </p:nvSpPr>
            <p:spPr>
              <a:xfrm>
                <a:off x="2448" y="1728"/>
                <a:ext cx="528" cy="192"/>
              </a:xfrm>
              <a:prstGeom prst="line">
                <a:avLst/>
              </a:prstGeom>
              <a:ln w="9525" cap="flat" cmpd="sng">
                <a:solidFill>
                  <a:schemeClr val="tx1"/>
                </a:solidFill>
                <a:prstDash val="solid"/>
                <a:headEnd type="none" w="med" len="med"/>
                <a:tailEnd type="none" w="med" len="med"/>
              </a:ln>
            </p:spPr>
          </p:sp>
        </p:grpSp>
        <p:grpSp>
          <p:nvGrpSpPr>
            <p:cNvPr id="14396" name="组合 14395"/>
            <p:cNvGrpSpPr/>
            <p:nvPr/>
          </p:nvGrpSpPr>
          <p:grpSpPr>
            <a:xfrm>
              <a:off x="3264" y="2405"/>
              <a:ext cx="521" cy="948"/>
              <a:chOff x="1296" y="1728"/>
              <a:chExt cx="480" cy="2016"/>
            </a:xfrm>
          </p:grpSpPr>
          <p:sp>
            <p:nvSpPr>
              <p:cNvPr id="14397" name="直接连接符 14396"/>
              <p:cNvSpPr/>
              <p:nvPr/>
            </p:nvSpPr>
            <p:spPr>
              <a:xfrm>
                <a:off x="1296" y="2736"/>
                <a:ext cx="480" cy="0"/>
              </a:xfrm>
              <a:prstGeom prst="line">
                <a:avLst/>
              </a:prstGeom>
              <a:ln w="9525" cap="flat" cmpd="sng">
                <a:solidFill>
                  <a:schemeClr val="tx1"/>
                </a:solidFill>
                <a:prstDash val="solid"/>
                <a:headEnd type="none" w="med" len="med"/>
                <a:tailEnd type="none" w="med" len="med"/>
              </a:ln>
            </p:spPr>
          </p:sp>
          <p:sp>
            <p:nvSpPr>
              <p:cNvPr id="14398" name="直接连接符 14397"/>
              <p:cNvSpPr/>
              <p:nvPr/>
            </p:nvSpPr>
            <p:spPr>
              <a:xfrm flipV="1">
                <a:off x="1296" y="1728"/>
                <a:ext cx="480" cy="1008"/>
              </a:xfrm>
              <a:prstGeom prst="line">
                <a:avLst/>
              </a:prstGeom>
              <a:ln w="9525" cap="flat" cmpd="sng">
                <a:solidFill>
                  <a:schemeClr val="tx1"/>
                </a:solidFill>
                <a:prstDash val="solid"/>
                <a:headEnd type="none" w="med" len="med"/>
                <a:tailEnd type="none" w="med" len="med"/>
              </a:ln>
            </p:spPr>
          </p:sp>
          <p:sp>
            <p:nvSpPr>
              <p:cNvPr id="14399" name="直接连接符 14398"/>
              <p:cNvSpPr/>
              <p:nvPr/>
            </p:nvSpPr>
            <p:spPr>
              <a:xfrm>
                <a:off x="1296" y="2736"/>
                <a:ext cx="480" cy="1008"/>
              </a:xfrm>
              <a:prstGeom prst="line">
                <a:avLst/>
              </a:prstGeom>
              <a:ln w="9525" cap="flat" cmpd="sng">
                <a:solidFill>
                  <a:schemeClr val="tx1"/>
                </a:solidFill>
                <a:prstDash val="solid"/>
                <a:headEnd type="none" w="med" len="med"/>
                <a:tailEnd type="none" w="med" len="med"/>
              </a:ln>
            </p:spPr>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21505"/>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21507" name="文本框 21506"/>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缺陷分析</a:t>
            </a:r>
            <a:endParaRPr lang="zh-CN" altLang="en-US" sz="2600" b="1">
              <a:latin typeface="Times New Roman" panose="02020603050405020304" pitchFamily="18" charset="0"/>
              <a:ea typeface="华文细黑" panose="02010600040101010101" pitchFamily="2" charset="-122"/>
            </a:endParaRPr>
          </a:p>
        </p:txBody>
      </p:sp>
      <p:sp>
        <p:nvSpPr>
          <p:cNvPr id="21508" name="流程图: 多文档 21507"/>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第三步</a:t>
            </a:r>
            <a:endParaRPr lang="zh-CN" altLang="en-US" b="1">
              <a:solidFill>
                <a:srgbClr val="990033"/>
              </a:solidFill>
              <a:latin typeface="Times New Roman" panose="02020603050405020304" pitchFamily="18" charset="0"/>
            </a:endParaRPr>
          </a:p>
        </p:txBody>
      </p:sp>
      <p:sp>
        <p:nvSpPr>
          <p:cNvPr id="21509" name="文本框 21508"/>
          <p:cNvSpPr txBox="1"/>
          <p:nvPr/>
        </p:nvSpPr>
        <p:spPr>
          <a:xfrm>
            <a:off x="2590800" y="2514600"/>
            <a:ext cx="7391400" cy="3562350"/>
          </a:xfrm>
          <a:prstGeom prst="rect">
            <a:avLst/>
          </a:prstGeom>
          <a:noFill/>
          <a:ln w="9525">
            <a:noFill/>
          </a:ln>
        </p:spPr>
        <p:txBody>
          <a:bodyPr>
            <a:spAutoFit/>
          </a:bodyPr>
          <a:p>
            <a:pPr marL="457200" indent="-457200">
              <a:lnSpc>
                <a:spcPct val="120000"/>
              </a:lnSpc>
              <a:spcBef>
                <a:spcPct val="50000"/>
              </a:spcBef>
              <a:buClr>
                <a:srgbClr val="3333FF"/>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所考虑的系统单元的潜在缺陷是指：从已知功能中导出和描述的失效功能，如没有完成功能或功能受到限制。</a:t>
            </a:r>
            <a:endParaRPr lang="zh-CN" altLang="en-US"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潜在缺陷原因：下一级系统单元及通过交接点所涉及的系统单元的所有可以想象的失效功能。</a:t>
            </a:r>
            <a:endParaRPr lang="zh-CN" altLang="en-US"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潜在缺陷后果：对上一级系统单元及通过交接点所涉及的系统单元所造成的失效功能。</a:t>
            </a:r>
            <a:endParaRPr lang="zh-CN" altLang="en-US">
              <a:latin typeface="华文细黑" panose="02010600040101010101" pitchFamily="2" charset="-122"/>
              <a:ea typeface="华文细黑" panose="020106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框 22529"/>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22531" name="文本框 22530"/>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缺陷分析</a:t>
            </a:r>
            <a:endParaRPr lang="zh-CN" altLang="en-US" sz="2600" b="1">
              <a:latin typeface="Times New Roman" panose="02020603050405020304" pitchFamily="18" charset="0"/>
              <a:ea typeface="华文细黑" panose="02010600040101010101" pitchFamily="2" charset="-122"/>
            </a:endParaRPr>
          </a:p>
        </p:txBody>
      </p:sp>
      <p:sp>
        <p:nvSpPr>
          <p:cNvPr id="22532" name="流程图: 多文档 22531"/>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第三步</a:t>
            </a:r>
            <a:endParaRPr lang="zh-CN" altLang="en-US" b="1">
              <a:solidFill>
                <a:srgbClr val="990033"/>
              </a:solidFill>
              <a:latin typeface="Times New Roman" panose="02020603050405020304" pitchFamily="18" charset="0"/>
            </a:endParaRPr>
          </a:p>
        </p:txBody>
      </p:sp>
      <p:grpSp>
        <p:nvGrpSpPr>
          <p:cNvPr id="22533" name="组合 22532"/>
          <p:cNvGrpSpPr/>
          <p:nvPr/>
        </p:nvGrpSpPr>
        <p:grpSpPr>
          <a:xfrm>
            <a:off x="2286000" y="2519363"/>
            <a:ext cx="7620000" cy="3494087"/>
            <a:chOff x="480" y="1587"/>
            <a:chExt cx="4800" cy="2201"/>
          </a:xfrm>
        </p:grpSpPr>
        <p:sp>
          <p:nvSpPr>
            <p:cNvPr id="22534" name="文本框 22533"/>
            <p:cNvSpPr txBox="1"/>
            <p:nvPr/>
          </p:nvSpPr>
          <p:spPr>
            <a:xfrm>
              <a:off x="480" y="2304"/>
              <a:ext cx="1083" cy="52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sz="2300" dirty="0">
                  <a:latin typeface="Times New Roman" panose="02020603050405020304" pitchFamily="18" charset="0"/>
                </a:rPr>
                <a:t>系统</a:t>
              </a:r>
              <a:endParaRPr lang="zh-CN" altLang="en-US" sz="2300" dirty="0">
                <a:latin typeface="Times New Roman" panose="02020603050405020304" pitchFamily="18" charset="0"/>
              </a:endParaRPr>
            </a:p>
            <a:p>
              <a:pPr algn="ctr">
                <a:lnSpc>
                  <a:spcPct val="40000"/>
                </a:lnSpc>
                <a:spcBef>
                  <a:spcPct val="50000"/>
                </a:spcBef>
              </a:pPr>
              <a:r>
                <a:rPr lang="zh-CN" altLang="en-US" sz="2300" dirty="0">
                  <a:latin typeface="Times New Roman" panose="02020603050405020304" pitchFamily="18" charset="0"/>
                </a:rPr>
                <a:t>失效功能</a:t>
              </a:r>
              <a:r>
                <a:rPr lang="en-US" altLang="zh-CN" sz="2300">
                  <a:latin typeface="Times New Roman" panose="02020603050405020304" pitchFamily="18" charset="0"/>
                </a:rPr>
                <a:t>1</a:t>
              </a:r>
              <a:endParaRPr lang="en-US" altLang="zh-CN" sz="2300">
                <a:latin typeface="Times New Roman" panose="02020603050405020304" pitchFamily="18" charset="0"/>
              </a:endParaRPr>
            </a:p>
          </p:txBody>
        </p:sp>
        <p:sp>
          <p:nvSpPr>
            <p:cNvPr id="22535" name="文本框 22534"/>
            <p:cNvSpPr txBox="1"/>
            <p:nvPr/>
          </p:nvSpPr>
          <p:spPr>
            <a:xfrm>
              <a:off x="1920" y="1827"/>
              <a:ext cx="134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SE1</a:t>
              </a:r>
              <a:r>
                <a:rPr lang="zh-CN" altLang="en-US" sz="2000" dirty="0">
                  <a:latin typeface="Times New Roman" panose="02020603050405020304" pitchFamily="18" charset="0"/>
                </a:rPr>
                <a:t>的失效功能</a:t>
              </a:r>
              <a:endParaRPr lang="zh-CN" altLang="en-US" sz="2000" dirty="0">
                <a:latin typeface="Times New Roman" panose="02020603050405020304" pitchFamily="18" charset="0"/>
              </a:endParaRPr>
            </a:p>
          </p:txBody>
        </p:sp>
        <p:sp>
          <p:nvSpPr>
            <p:cNvPr id="22536" name="文本框 22535"/>
            <p:cNvSpPr txBox="1"/>
            <p:nvPr/>
          </p:nvSpPr>
          <p:spPr>
            <a:xfrm>
              <a:off x="1920" y="2963"/>
              <a:ext cx="134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SE2</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sp>
          <p:nvSpPr>
            <p:cNvPr id="22537" name="文本框 22536"/>
            <p:cNvSpPr txBox="1"/>
            <p:nvPr/>
          </p:nvSpPr>
          <p:spPr>
            <a:xfrm>
              <a:off x="3816" y="3459"/>
              <a:ext cx="145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SE2.2</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sp>
          <p:nvSpPr>
            <p:cNvPr id="22538" name="文本框 22537"/>
            <p:cNvSpPr txBox="1"/>
            <p:nvPr/>
          </p:nvSpPr>
          <p:spPr>
            <a:xfrm>
              <a:off x="3806" y="2995"/>
              <a:ext cx="147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SE2.1</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sp>
          <p:nvSpPr>
            <p:cNvPr id="22539" name="文本框 22538"/>
            <p:cNvSpPr txBox="1"/>
            <p:nvPr/>
          </p:nvSpPr>
          <p:spPr>
            <a:xfrm>
              <a:off x="3816" y="2531"/>
              <a:ext cx="145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SE3.5</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grpSp>
          <p:nvGrpSpPr>
            <p:cNvPr id="22540" name="组合 22539"/>
            <p:cNvGrpSpPr/>
            <p:nvPr/>
          </p:nvGrpSpPr>
          <p:grpSpPr>
            <a:xfrm>
              <a:off x="1584" y="1968"/>
              <a:ext cx="336" cy="1200"/>
              <a:chOff x="2448" y="1536"/>
              <a:chExt cx="528" cy="384"/>
            </a:xfrm>
          </p:grpSpPr>
          <p:sp>
            <p:nvSpPr>
              <p:cNvPr id="22541" name="直接连接符 22540"/>
              <p:cNvSpPr/>
              <p:nvPr/>
            </p:nvSpPr>
            <p:spPr>
              <a:xfrm flipV="1">
                <a:off x="2448" y="1536"/>
                <a:ext cx="528" cy="192"/>
              </a:xfrm>
              <a:prstGeom prst="line">
                <a:avLst/>
              </a:prstGeom>
              <a:ln w="9525" cap="flat" cmpd="sng">
                <a:solidFill>
                  <a:schemeClr val="tx1"/>
                </a:solidFill>
                <a:prstDash val="solid"/>
                <a:headEnd type="none" w="med" len="med"/>
                <a:tailEnd type="none" w="med" len="med"/>
              </a:ln>
            </p:spPr>
          </p:sp>
          <p:sp>
            <p:nvSpPr>
              <p:cNvPr id="22542" name="直接连接符 22541"/>
              <p:cNvSpPr/>
              <p:nvPr/>
            </p:nvSpPr>
            <p:spPr>
              <a:xfrm>
                <a:off x="2448" y="1728"/>
                <a:ext cx="528" cy="192"/>
              </a:xfrm>
              <a:prstGeom prst="line">
                <a:avLst/>
              </a:prstGeom>
              <a:ln w="9525" cap="flat" cmpd="sng">
                <a:solidFill>
                  <a:schemeClr val="tx1"/>
                </a:solidFill>
                <a:prstDash val="solid"/>
                <a:headEnd type="none" w="med" len="med"/>
                <a:tailEnd type="none" w="med" len="med"/>
              </a:ln>
            </p:spPr>
          </p:sp>
        </p:grpSp>
        <p:grpSp>
          <p:nvGrpSpPr>
            <p:cNvPr id="22543" name="组合 22542"/>
            <p:cNvGrpSpPr/>
            <p:nvPr/>
          </p:nvGrpSpPr>
          <p:grpSpPr>
            <a:xfrm>
              <a:off x="3264" y="2680"/>
              <a:ext cx="521" cy="948"/>
              <a:chOff x="1296" y="1728"/>
              <a:chExt cx="480" cy="2016"/>
            </a:xfrm>
          </p:grpSpPr>
          <p:sp>
            <p:nvSpPr>
              <p:cNvPr id="22544" name="直接连接符 22543"/>
              <p:cNvSpPr/>
              <p:nvPr/>
            </p:nvSpPr>
            <p:spPr>
              <a:xfrm>
                <a:off x="1296" y="2736"/>
                <a:ext cx="480" cy="0"/>
              </a:xfrm>
              <a:prstGeom prst="line">
                <a:avLst/>
              </a:prstGeom>
              <a:ln w="9525" cap="flat" cmpd="sng">
                <a:solidFill>
                  <a:schemeClr val="tx1"/>
                </a:solidFill>
                <a:prstDash val="solid"/>
                <a:headEnd type="none" w="med" len="med"/>
                <a:tailEnd type="none" w="med" len="med"/>
              </a:ln>
            </p:spPr>
          </p:sp>
          <p:sp>
            <p:nvSpPr>
              <p:cNvPr id="22545" name="直接连接符 22544"/>
              <p:cNvSpPr/>
              <p:nvPr/>
            </p:nvSpPr>
            <p:spPr>
              <a:xfrm flipV="1">
                <a:off x="1296" y="1728"/>
                <a:ext cx="480" cy="1008"/>
              </a:xfrm>
              <a:prstGeom prst="line">
                <a:avLst/>
              </a:prstGeom>
              <a:ln w="9525" cap="flat" cmpd="sng">
                <a:solidFill>
                  <a:schemeClr val="tx1"/>
                </a:solidFill>
                <a:prstDash val="solid"/>
                <a:headEnd type="none" w="med" len="med"/>
                <a:tailEnd type="none" w="med" len="med"/>
              </a:ln>
            </p:spPr>
          </p:sp>
          <p:sp>
            <p:nvSpPr>
              <p:cNvPr id="22546" name="直接连接符 22545"/>
              <p:cNvSpPr/>
              <p:nvPr/>
            </p:nvSpPr>
            <p:spPr>
              <a:xfrm>
                <a:off x="1296" y="2736"/>
                <a:ext cx="480" cy="1008"/>
              </a:xfrm>
              <a:prstGeom prst="line">
                <a:avLst/>
              </a:prstGeom>
              <a:ln w="9525" cap="flat" cmpd="sng">
                <a:solidFill>
                  <a:schemeClr val="tx1"/>
                </a:solidFill>
                <a:prstDash val="solid"/>
                <a:headEnd type="none" w="med" len="med"/>
                <a:tailEnd type="none" w="med" len="med"/>
              </a:ln>
            </p:spPr>
          </p:sp>
        </p:grpSp>
        <p:sp>
          <p:nvSpPr>
            <p:cNvPr id="22547" name="文本框 22546"/>
            <p:cNvSpPr txBox="1"/>
            <p:nvPr/>
          </p:nvSpPr>
          <p:spPr>
            <a:xfrm>
              <a:off x="3816" y="2067"/>
              <a:ext cx="145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SE1.2</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sp>
          <p:nvSpPr>
            <p:cNvPr id="22548" name="文本框 22547"/>
            <p:cNvSpPr txBox="1"/>
            <p:nvPr/>
          </p:nvSpPr>
          <p:spPr>
            <a:xfrm>
              <a:off x="3805" y="1587"/>
              <a:ext cx="147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SE1.1</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grpSp>
          <p:nvGrpSpPr>
            <p:cNvPr id="22549" name="组合 22548"/>
            <p:cNvGrpSpPr/>
            <p:nvPr/>
          </p:nvGrpSpPr>
          <p:grpSpPr>
            <a:xfrm>
              <a:off x="3264" y="1776"/>
              <a:ext cx="528" cy="466"/>
              <a:chOff x="2448" y="1536"/>
              <a:chExt cx="528" cy="384"/>
            </a:xfrm>
          </p:grpSpPr>
          <p:sp>
            <p:nvSpPr>
              <p:cNvPr id="22550" name="直接连接符 22549"/>
              <p:cNvSpPr/>
              <p:nvPr/>
            </p:nvSpPr>
            <p:spPr>
              <a:xfrm flipV="1">
                <a:off x="2448" y="1536"/>
                <a:ext cx="528" cy="192"/>
              </a:xfrm>
              <a:prstGeom prst="line">
                <a:avLst/>
              </a:prstGeom>
              <a:ln w="9525" cap="flat" cmpd="sng">
                <a:solidFill>
                  <a:schemeClr val="tx1"/>
                </a:solidFill>
                <a:prstDash val="solid"/>
                <a:headEnd type="none" w="med" len="med"/>
                <a:tailEnd type="none" w="med" len="med"/>
              </a:ln>
            </p:spPr>
          </p:sp>
          <p:sp>
            <p:nvSpPr>
              <p:cNvPr id="22551" name="直接连接符 22550"/>
              <p:cNvSpPr/>
              <p:nvPr/>
            </p:nvSpPr>
            <p:spPr>
              <a:xfrm>
                <a:off x="2448" y="1728"/>
                <a:ext cx="528" cy="192"/>
              </a:xfrm>
              <a:prstGeom prst="line">
                <a:avLst/>
              </a:prstGeom>
              <a:ln w="9525" cap="flat" cmpd="sng">
                <a:solidFill>
                  <a:schemeClr val="tx1"/>
                </a:solidFill>
                <a:prstDash val="solid"/>
                <a:headEnd type="none" w="med" len="med"/>
                <a:tailEnd type="none" w="med" len="med"/>
              </a:ln>
            </p:spPr>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文本框 20481"/>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20483" name="文本框 20482"/>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缺陷分析</a:t>
            </a:r>
            <a:endParaRPr lang="zh-CN" altLang="en-US" sz="2600" b="1">
              <a:latin typeface="Times New Roman" panose="02020603050405020304" pitchFamily="18" charset="0"/>
              <a:ea typeface="华文细黑" panose="02010600040101010101" pitchFamily="2" charset="-122"/>
            </a:endParaRPr>
          </a:p>
        </p:txBody>
      </p:sp>
      <p:sp>
        <p:nvSpPr>
          <p:cNvPr id="20485" name="流程图: 多文档 20484"/>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第三步</a:t>
            </a:r>
            <a:endParaRPr lang="zh-CN" altLang="en-US" b="1">
              <a:solidFill>
                <a:srgbClr val="990033"/>
              </a:solidFill>
              <a:latin typeface="Times New Roman" panose="02020603050405020304" pitchFamily="18" charset="0"/>
            </a:endParaRPr>
          </a:p>
        </p:txBody>
      </p:sp>
      <p:grpSp>
        <p:nvGrpSpPr>
          <p:cNvPr id="20506" name="组合 20505"/>
          <p:cNvGrpSpPr/>
          <p:nvPr/>
        </p:nvGrpSpPr>
        <p:grpSpPr>
          <a:xfrm>
            <a:off x="2286000" y="3052763"/>
            <a:ext cx="7620000" cy="3494087"/>
            <a:chOff x="480" y="1587"/>
            <a:chExt cx="4800" cy="2201"/>
          </a:xfrm>
        </p:grpSpPr>
        <p:sp>
          <p:nvSpPr>
            <p:cNvPr id="20488" name="文本框 20487"/>
            <p:cNvSpPr txBox="1"/>
            <p:nvPr/>
          </p:nvSpPr>
          <p:spPr>
            <a:xfrm>
              <a:off x="480" y="2304"/>
              <a:ext cx="1083" cy="52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sz="2300" dirty="0">
                  <a:latin typeface="Times New Roman" panose="02020603050405020304" pitchFamily="18" charset="0"/>
                </a:rPr>
                <a:t>系统</a:t>
              </a:r>
              <a:endParaRPr lang="zh-CN" altLang="en-US" sz="2300" dirty="0">
                <a:latin typeface="Times New Roman" panose="02020603050405020304" pitchFamily="18" charset="0"/>
              </a:endParaRPr>
            </a:p>
            <a:p>
              <a:pPr algn="ctr">
                <a:lnSpc>
                  <a:spcPct val="40000"/>
                </a:lnSpc>
                <a:spcBef>
                  <a:spcPct val="50000"/>
                </a:spcBef>
              </a:pPr>
              <a:r>
                <a:rPr lang="zh-CN" altLang="en-US" sz="2300" dirty="0">
                  <a:latin typeface="Times New Roman" panose="02020603050405020304" pitchFamily="18" charset="0"/>
                </a:rPr>
                <a:t>失效功能</a:t>
              </a:r>
              <a:r>
                <a:rPr lang="en-US" altLang="zh-CN" sz="2300">
                  <a:latin typeface="Times New Roman" panose="02020603050405020304" pitchFamily="18" charset="0"/>
                </a:rPr>
                <a:t>1</a:t>
              </a:r>
              <a:endParaRPr lang="en-US" altLang="zh-CN" sz="2300">
                <a:latin typeface="Times New Roman" panose="02020603050405020304" pitchFamily="18" charset="0"/>
              </a:endParaRPr>
            </a:p>
          </p:txBody>
        </p:sp>
        <p:sp>
          <p:nvSpPr>
            <p:cNvPr id="20489" name="文本框 20488"/>
            <p:cNvSpPr txBox="1"/>
            <p:nvPr/>
          </p:nvSpPr>
          <p:spPr>
            <a:xfrm>
              <a:off x="1920" y="1827"/>
              <a:ext cx="134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SE1</a:t>
              </a:r>
              <a:r>
                <a:rPr lang="zh-CN" altLang="en-US" sz="2000" dirty="0">
                  <a:latin typeface="Times New Roman" panose="02020603050405020304" pitchFamily="18" charset="0"/>
                </a:rPr>
                <a:t>的失效功能</a:t>
              </a:r>
              <a:endParaRPr lang="zh-CN" altLang="en-US" sz="2000" dirty="0">
                <a:latin typeface="Times New Roman" panose="02020603050405020304" pitchFamily="18" charset="0"/>
              </a:endParaRPr>
            </a:p>
          </p:txBody>
        </p:sp>
        <p:sp>
          <p:nvSpPr>
            <p:cNvPr id="20490" name="文本框 20489"/>
            <p:cNvSpPr txBox="1"/>
            <p:nvPr/>
          </p:nvSpPr>
          <p:spPr>
            <a:xfrm>
              <a:off x="1920" y="2963"/>
              <a:ext cx="134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SE2</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sp>
          <p:nvSpPr>
            <p:cNvPr id="20491" name="文本框 20490"/>
            <p:cNvSpPr txBox="1"/>
            <p:nvPr/>
          </p:nvSpPr>
          <p:spPr>
            <a:xfrm>
              <a:off x="3816" y="3459"/>
              <a:ext cx="145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SE2.2</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sp>
          <p:nvSpPr>
            <p:cNvPr id="20492" name="文本框 20491"/>
            <p:cNvSpPr txBox="1"/>
            <p:nvPr/>
          </p:nvSpPr>
          <p:spPr>
            <a:xfrm>
              <a:off x="3806" y="2995"/>
              <a:ext cx="147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SE2.1</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sp>
          <p:nvSpPr>
            <p:cNvPr id="20493" name="文本框 20492"/>
            <p:cNvSpPr txBox="1"/>
            <p:nvPr/>
          </p:nvSpPr>
          <p:spPr>
            <a:xfrm>
              <a:off x="3816" y="2531"/>
              <a:ext cx="145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SE3.5</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grpSp>
          <p:nvGrpSpPr>
            <p:cNvPr id="20494" name="组合 20493"/>
            <p:cNvGrpSpPr/>
            <p:nvPr/>
          </p:nvGrpSpPr>
          <p:grpSpPr>
            <a:xfrm>
              <a:off x="1584" y="1968"/>
              <a:ext cx="336" cy="1200"/>
              <a:chOff x="2448" y="1536"/>
              <a:chExt cx="528" cy="384"/>
            </a:xfrm>
          </p:grpSpPr>
          <p:sp>
            <p:nvSpPr>
              <p:cNvPr id="20495" name="直接连接符 20494"/>
              <p:cNvSpPr/>
              <p:nvPr/>
            </p:nvSpPr>
            <p:spPr>
              <a:xfrm flipV="1">
                <a:off x="2448" y="1536"/>
                <a:ext cx="528" cy="192"/>
              </a:xfrm>
              <a:prstGeom prst="line">
                <a:avLst/>
              </a:prstGeom>
              <a:ln w="9525" cap="flat" cmpd="sng">
                <a:solidFill>
                  <a:schemeClr val="tx1"/>
                </a:solidFill>
                <a:prstDash val="solid"/>
                <a:headEnd type="none" w="med" len="med"/>
                <a:tailEnd type="none" w="med" len="med"/>
              </a:ln>
            </p:spPr>
          </p:sp>
          <p:sp>
            <p:nvSpPr>
              <p:cNvPr id="20496" name="直接连接符 20495"/>
              <p:cNvSpPr/>
              <p:nvPr/>
            </p:nvSpPr>
            <p:spPr>
              <a:xfrm>
                <a:off x="2448" y="1728"/>
                <a:ext cx="528" cy="192"/>
              </a:xfrm>
              <a:prstGeom prst="line">
                <a:avLst/>
              </a:prstGeom>
              <a:ln w="9525" cap="flat" cmpd="sng">
                <a:solidFill>
                  <a:schemeClr val="tx1"/>
                </a:solidFill>
                <a:prstDash val="solid"/>
                <a:headEnd type="none" w="med" len="med"/>
                <a:tailEnd type="none" w="med" len="med"/>
              </a:ln>
            </p:spPr>
          </p:sp>
        </p:grpSp>
        <p:grpSp>
          <p:nvGrpSpPr>
            <p:cNvPr id="20497" name="组合 20496"/>
            <p:cNvGrpSpPr/>
            <p:nvPr/>
          </p:nvGrpSpPr>
          <p:grpSpPr>
            <a:xfrm>
              <a:off x="3264" y="2680"/>
              <a:ext cx="521" cy="948"/>
              <a:chOff x="1296" y="1728"/>
              <a:chExt cx="480" cy="2016"/>
            </a:xfrm>
          </p:grpSpPr>
          <p:sp>
            <p:nvSpPr>
              <p:cNvPr id="20498" name="直接连接符 20497"/>
              <p:cNvSpPr/>
              <p:nvPr/>
            </p:nvSpPr>
            <p:spPr>
              <a:xfrm>
                <a:off x="1296" y="2736"/>
                <a:ext cx="480" cy="0"/>
              </a:xfrm>
              <a:prstGeom prst="line">
                <a:avLst/>
              </a:prstGeom>
              <a:ln w="9525" cap="flat" cmpd="sng">
                <a:solidFill>
                  <a:schemeClr val="tx1"/>
                </a:solidFill>
                <a:prstDash val="solid"/>
                <a:headEnd type="none" w="med" len="med"/>
                <a:tailEnd type="none" w="med" len="med"/>
              </a:ln>
            </p:spPr>
          </p:sp>
          <p:sp>
            <p:nvSpPr>
              <p:cNvPr id="20499" name="直接连接符 20498"/>
              <p:cNvSpPr/>
              <p:nvPr/>
            </p:nvSpPr>
            <p:spPr>
              <a:xfrm flipV="1">
                <a:off x="1296" y="1728"/>
                <a:ext cx="480" cy="1008"/>
              </a:xfrm>
              <a:prstGeom prst="line">
                <a:avLst/>
              </a:prstGeom>
              <a:ln w="9525" cap="flat" cmpd="sng">
                <a:solidFill>
                  <a:schemeClr val="tx1"/>
                </a:solidFill>
                <a:prstDash val="solid"/>
                <a:headEnd type="none" w="med" len="med"/>
                <a:tailEnd type="none" w="med" len="med"/>
              </a:ln>
            </p:spPr>
          </p:sp>
          <p:sp>
            <p:nvSpPr>
              <p:cNvPr id="20500" name="直接连接符 20499"/>
              <p:cNvSpPr/>
              <p:nvPr/>
            </p:nvSpPr>
            <p:spPr>
              <a:xfrm>
                <a:off x="1296" y="2736"/>
                <a:ext cx="480" cy="1008"/>
              </a:xfrm>
              <a:prstGeom prst="line">
                <a:avLst/>
              </a:prstGeom>
              <a:ln w="9525" cap="flat" cmpd="sng">
                <a:solidFill>
                  <a:schemeClr val="tx1"/>
                </a:solidFill>
                <a:prstDash val="solid"/>
                <a:headEnd type="none" w="med" len="med"/>
                <a:tailEnd type="none" w="med" len="med"/>
              </a:ln>
            </p:spPr>
          </p:sp>
        </p:grpSp>
        <p:sp>
          <p:nvSpPr>
            <p:cNvPr id="20501" name="文本框 20500"/>
            <p:cNvSpPr txBox="1"/>
            <p:nvPr/>
          </p:nvSpPr>
          <p:spPr>
            <a:xfrm>
              <a:off x="3816" y="2067"/>
              <a:ext cx="145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SE1.2</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sp>
          <p:nvSpPr>
            <p:cNvPr id="20502" name="文本框 20501"/>
            <p:cNvSpPr txBox="1"/>
            <p:nvPr/>
          </p:nvSpPr>
          <p:spPr>
            <a:xfrm>
              <a:off x="3805" y="1587"/>
              <a:ext cx="1474" cy="329"/>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40000"/>
                </a:lnSpc>
                <a:spcBef>
                  <a:spcPct val="50000"/>
                </a:spcBef>
              </a:pPr>
              <a:r>
                <a:rPr lang="en-US" altLang="zh-CN" sz="2000">
                  <a:latin typeface="Times New Roman" panose="02020603050405020304" pitchFamily="18" charset="0"/>
                </a:rPr>
                <a:t>SE1.1</a:t>
              </a:r>
              <a:r>
                <a:rPr lang="zh-CN" altLang="en-US" sz="2000" dirty="0">
                  <a:latin typeface="Times New Roman" panose="02020603050405020304" pitchFamily="18" charset="0"/>
                </a:rPr>
                <a:t>的失效功能</a:t>
              </a:r>
              <a:endParaRPr lang="zh-CN" altLang="en-US" sz="2000">
                <a:latin typeface="Times New Roman" panose="02020603050405020304" pitchFamily="18" charset="0"/>
              </a:endParaRPr>
            </a:p>
          </p:txBody>
        </p:sp>
        <p:grpSp>
          <p:nvGrpSpPr>
            <p:cNvPr id="20503" name="组合 20502"/>
            <p:cNvGrpSpPr/>
            <p:nvPr/>
          </p:nvGrpSpPr>
          <p:grpSpPr>
            <a:xfrm>
              <a:off x="3264" y="1776"/>
              <a:ext cx="528" cy="466"/>
              <a:chOff x="2448" y="1536"/>
              <a:chExt cx="528" cy="384"/>
            </a:xfrm>
          </p:grpSpPr>
          <p:sp>
            <p:nvSpPr>
              <p:cNvPr id="20504" name="直接连接符 20503"/>
              <p:cNvSpPr/>
              <p:nvPr/>
            </p:nvSpPr>
            <p:spPr>
              <a:xfrm flipV="1">
                <a:off x="2448" y="1536"/>
                <a:ext cx="528" cy="192"/>
              </a:xfrm>
              <a:prstGeom prst="line">
                <a:avLst/>
              </a:prstGeom>
              <a:ln w="9525" cap="flat" cmpd="sng">
                <a:solidFill>
                  <a:schemeClr val="tx1"/>
                </a:solidFill>
                <a:prstDash val="solid"/>
                <a:headEnd type="none" w="med" len="med"/>
                <a:tailEnd type="none" w="med" len="med"/>
              </a:ln>
            </p:spPr>
          </p:sp>
          <p:sp>
            <p:nvSpPr>
              <p:cNvPr id="20505" name="直接连接符 20504"/>
              <p:cNvSpPr/>
              <p:nvPr/>
            </p:nvSpPr>
            <p:spPr>
              <a:xfrm>
                <a:off x="2448" y="1728"/>
                <a:ext cx="528" cy="192"/>
              </a:xfrm>
              <a:prstGeom prst="line">
                <a:avLst/>
              </a:prstGeom>
              <a:ln w="9525" cap="flat" cmpd="sng">
                <a:solidFill>
                  <a:schemeClr val="tx1"/>
                </a:solidFill>
                <a:prstDash val="solid"/>
                <a:headEnd type="none" w="med" len="med"/>
                <a:tailEnd type="none" w="med" len="med"/>
              </a:ln>
            </p:spPr>
          </p:sp>
        </p:grpSp>
      </p:grpSp>
      <p:sp>
        <p:nvSpPr>
          <p:cNvPr id="20507" name="直接连接符 20506"/>
          <p:cNvSpPr/>
          <p:nvPr/>
        </p:nvSpPr>
        <p:spPr>
          <a:xfrm>
            <a:off x="4267200" y="2819400"/>
            <a:ext cx="0" cy="3733800"/>
          </a:xfrm>
          <a:prstGeom prst="line">
            <a:avLst/>
          </a:prstGeom>
          <a:ln w="38100" cap="flat" cmpd="dbl">
            <a:solidFill>
              <a:srgbClr val="3333FF"/>
            </a:solidFill>
            <a:prstDash val="dash"/>
            <a:headEnd type="none" w="med" len="med"/>
            <a:tailEnd type="none" w="med" len="med"/>
          </a:ln>
        </p:spPr>
      </p:sp>
      <p:sp>
        <p:nvSpPr>
          <p:cNvPr id="20508" name="直接连接符 20507"/>
          <p:cNvSpPr/>
          <p:nvPr/>
        </p:nvSpPr>
        <p:spPr>
          <a:xfrm>
            <a:off x="7162800" y="2819400"/>
            <a:ext cx="0" cy="3733800"/>
          </a:xfrm>
          <a:prstGeom prst="line">
            <a:avLst/>
          </a:prstGeom>
          <a:ln w="38100" cap="flat" cmpd="dbl">
            <a:solidFill>
              <a:srgbClr val="3333FF"/>
            </a:solidFill>
            <a:prstDash val="dash"/>
            <a:headEnd type="none" w="med" len="med"/>
            <a:tailEnd type="none" w="med" len="med"/>
          </a:ln>
        </p:spPr>
      </p:sp>
      <p:sp>
        <p:nvSpPr>
          <p:cNvPr id="20509" name="直接连接符 20508"/>
          <p:cNvSpPr/>
          <p:nvPr/>
        </p:nvSpPr>
        <p:spPr>
          <a:xfrm>
            <a:off x="10210800" y="2819400"/>
            <a:ext cx="0" cy="3733800"/>
          </a:xfrm>
          <a:prstGeom prst="line">
            <a:avLst/>
          </a:prstGeom>
          <a:ln w="38100" cap="flat" cmpd="dbl">
            <a:solidFill>
              <a:srgbClr val="3333FF"/>
            </a:solidFill>
            <a:prstDash val="dash"/>
            <a:headEnd type="none" w="med" len="med"/>
            <a:tailEnd type="none" w="med" len="med"/>
          </a:ln>
        </p:spPr>
      </p:sp>
      <p:sp>
        <p:nvSpPr>
          <p:cNvPr id="20510" name="直接连接符 20509"/>
          <p:cNvSpPr/>
          <p:nvPr/>
        </p:nvSpPr>
        <p:spPr>
          <a:xfrm>
            <a:off x="2057400" y="2819400"/>
            <a:ext cx="0" cy="3733800"/>
          </a:xfrm>
          <a:prstGeom prst="line">
            <a:avLst/>
          </a:prstGeom>
          <a:ln w="38100" cap="flat" cmpd="dbl">
            <a:solidFill>
              <a:srgbClr val="3333FF"/>
            </a:solidFill>
            <a:prstDash val="dash"/>
            <a:headEnd type="none" w="med" len="med"/>
            <a:tailEnd type="none" w="med" len="med"/>
          </a:ln>
        </p:spPr>
      </p:sp>
      <p:sp>
        <p:nvSpPr>
          <p:cNvPr id="20511" name="文本框 20510"/>
          <p:cNvSpPr txBox="1"/>
          <p:nvPr/>
        </p:nvSpPr>
        <p:spPr>
          <a:xfrm>
            <a:off x="2133600" y="2400300"/>
            <a:ext cx="2057400" cy="460375"/>
          </a:xfrm>
          <a:prstGeom prst="rect">
            <a:avLst/>
          </a:prstGeom>
          <a:noFill/>
          <a:ln w="9525">
            <a:noFill/>
          </a:ln>
        </p:spPr>
        <p:txBody>
          <a:bodyPr>
            <a:spAutoFit/>
          </a:bodyPr>
          <a:p>
            <a:pPr>
              <a:spcBef>
                <a:spcPct val="50000"/>
              </a:spcBef>
            </a:pPr>
            <a:r>
              <a:rPr lang="zh-CN" altLang="en-US" b="1" dirty="0">
                <a:solidFill>
                  <a:schemeClr val="accent2"/>
                </a:solidFill>
                <a:latin typeface="Times New Roman" panose="02020603050405020304" pitchFamily="18" charset="0"/>
                <a:ea typeface="华文细黑" panose="02010600040101010101" pitchFamily="2" charset="-122"/>
              </a:rPr>
              <a:t>潜在失效后果</a:t>
            </a:r>
            <a:endParaRPr lang="zh-CN" altLang="en-US" b="1">
              <a:solidFill>
                <a:schemeClr val="accent2"/>
              </a:solidFill>
              <a:latin typeface="Times New Roman" panose="02020603050405020304" pitchFamily="18" charset="0"/>
              <a:ea typeface="华文细黑" panose="02010600040101010101" pitchFamily="2" charset="-122"/>
            </a:endParaRPr>
          </a:p>
        </p:txBody>
      </p:sp>
      <p:sp>
        <p:nvSpPr>
          <p:cNvPr id="20512" name="文本框 20511"/>
          <p:cNvSpPr txBox="1"/>
          <p:nvPr/>
        </p:nvSpPr>
        <p:spPr>
          <a:xfrm>
            <a:off x="4648200" y="2400300"/>
            <a:ext cx="2057400" cy="460375"/>
          </a:xfrm>
          <a:prstGeom prst="rect">
            <a:avLst/>
          </a:prstGeom>
          <a:noFill/>
          <a:ln w="9525">
            <a:noFill/>
          </a:ln>
        </p:spPr>
        <p:txBody>
          <a:bodyPr>
            <a:spAutoFit/>
          </a:bodyPr>
          <a:p>
            <a:pPr algn="ctr">
              <a:spcBef>
                <a:spcPct val="50000"/>
              </a:spcBef>
            </a:pPr>
            <a:r>
              <a:rPr lang="zh-CN" altLang="en-US" b="1" dirty="0">
                <a:solidFill>
                  <a:schemeClr val="accent2"/>
                </a:solidFill>
                <a:latin typeface="Times New Roman" panose="02020603050405020304" pitchFamily="18" charset="0"/>
                <a:ea typeface="华文细黑" panose="02010600040101010101" pitchFamily="2" charset="-122"/>
              </a:rPr>
              <a:t>潜在缺陷</a:t>
            </a:r>
            <a:endParaRPr lang="zh-CN" altLang="en-US" b="1">
              <a:solidFill>
                <a:schemeClr val="accent2"/>
              </a:solidFill>
              <a:latin typeface="Times New Roman" panose="02020603050405020304" pitchFamily="18" charset="0"/>
              <a:ea typeface="华文细黑" panose="02010600040101010101" pitchFamily="2" charset="-122"/>
            </a:endParaRPr>
          </a:p>
        </p:txBody>
      </p:sp>
      <p:sp>
        <p:nvSpPr>
          <p:cNvPr id="20513" name="文本框 20512"/>
          <p:cNvSpPr txBox="1"/>
          <p:nvPr/>
        </p:nvSpPr>
        <p:spPr>
          <a:xfrm>
            <a:off x="7620000" y="2400300"/>
            <a:ext cx="2057400" cy="460375"/>
          </a:xfrm>
          <a:prstGeom prst="rect">
            <a:avLst/>
          </a:prstGeom>
          <a:noFill/>
          <a:ln w="9525">
            <a:noFill/>
          </a:ln>
        </p:spPr>
        <p:txBody>
          <a:bodyPr>
            <a:spAutoFit/>
          </a:bodyPr>
          <a:p>
            <a:pPr>
              <a:spcBef>
                <a:spcPct val="50000"/>
              </a:spcBef>
            </a:pPr>
            <a:r>
              <a:rPr lang="zh-CN" altLang="en-US" b="1" dirty="0">
                <a:solidFill>
                  <a:schemeClr val="accent2"/>
                </a:solidFill>
                <a:latin typeface="Times New Roman" panose="02020603050405020304" pitchFamily="18" charset="0"/>
                <a:ea typeface="华文细黑" panose="02010600040101010101" pitchFamily="2" charset="-122"/>
              </a:rPr>
              <a:t>潜在缺陷原因</a:t>
            </a:r>
            <a:endParaRPr lang="zh-CN" altLang="en-US" b="1">
              <a:solidFill>
                <a:schemeClr val="accent2"/>
              </a:solidFill>
              <a:latin typeface="Times New Roman" panose="02020603050405020304" pitchFamily="18" charset="0"/>
              <a:ea typeface="华文细黑" panose="0201060004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框 24577"/>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24579" name="文本框 24578"/>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风险评价</a:t>
            </a:r>
            <a:endParaRPr lang="zh-CN" altLang="en-US" sz="2600" b="1">
              <a:latin typeface="Times New Roman" panose="02020603050405020304" pitchFamily="18" charset="0"/>
              <a:ea typeface="华文细黑" panose="02010600040101010101" pitchFamily="2" charset="-122"/>
            </a:endParaRPr>
          </a:p>
        </p:txBody>
      </p:sp>
      <p:sp>
        <p:nvSpPr>
          <p:cNvPr id="24580" name="流程图: 多文档 24579"/>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第四步</a:t>
            </a:r>
            <a:endParaRPr lang="zh-CN" altLang="en-US" b="1">
              <a:solidFill>
                <a:srgbClr val="990033"/>
              </a:solidFill>
              <a:latin typeface="Times New Roman" panose="02020603050405020304" pitchFamily="18" charset="0"/>
            </a:endParaRPr>
          </a:p>
        </p:txBody>
      </p:sp>
      <p:sp>
        <p:nvSpPr>
          <p:cNvPr id="24581" name="文本框 24580"/>
          <p:cNvSpPr txBox="1"/>
          <p:nvPr/>
        </p:nvSpPr>
        <p:spPr>
          <a:xfrm>
            <a:off x="3505200" y="2362200"/>
            <a:ext cx="5867400" cy="460375"/>
          </a:xfrm>
          <a:prstGeom prst="rect">
            <a:avLst/>
          </a:prstGeom>
          <a:noFill/>
          <a:ln w="9525">
            <a:noFill/>
          </a:ln>
        </p:spPr>
        <p:txBody>
          <a:bodyPr>
            <a:spAutoFit/>
          </a:bodyPr>
          <a:p>
            <a:pPr>
              <a:spcBef>
                <a:spcPct val="50000"/>
              </a:spcBef>
            </a:pPr>
            <a:r>
              <a:rPr lang="zh-CN" altLang="en-US" dirty="0">
                <a:latin typeface="Times New Roman" panose="02020603050405020304" pitchFamily="18" charset="0"/>
                <a:ea typeface="华文细黑" panose="02010600040101010101" pitchFamily="2" charset="-122"/>
              </a:rPr>
              <a:t>风险评价的尺度：风险顺序数</a:t>
            </a:r>
            <a:r>
              <a:rPr lang="en-US" altLang="zh-CN">
                <a:latin typeface="Times New Roman" panose="02020603050405020304" pitchFamily="18" charset="0"/>
                <a:ea typeface="华文细黑" panose="02010600040101010101" pitchFamily="2" charset="-122"/>
              </a:rPr>
              <a:t>RPN</a:t>
            </a:r>
            <a:r>
              <a:rPr lang="en-US" altLang="zh-CN">
                <a:latin typeface="Times New Roman" panose="02020603050405020304" pitchFamily="18" charset="0"/>
              </a:rPr>
              <a:t> </a:t>
            </a:r>
            <a:endParaRPr lang="en-US" altLang="zh-CN">
              <a:latin typeface="Times New Roman" panose="02020603050405020304" pitchFamily="18" charset="0"/>
            </a:endParaRPr>
          </a:p>
        </p:txBody>
      </p:sp>
      <p:sp>
        <p:nvSpPr>
          <p:cNvPr id="24582" name="文本框 24581"/>
          <p:cNvSpPr txBox="1"/>
          <p:nvPr/>
        </p:nvSpPr>
        <p:spPr>
          <a:xfrm>
            <a:off x="2743200" y="3048000"/>
            <a:ext cx="7239000" cy="2543810"/>
          </a:xfrm>
          <a:prstGeom prst="rect">
            <a:avLst/>
          </a:prstGeom>
          <a:noFill/>
          <a:ln w="9525">
            <a:noFill/>
          </a:ln>
        </p:spPr>
        <p:txBody>
          <a:bodyPr>
            <a:spAutoFit/>
          </a:bodyPr>
          <a:p>
            <a:pPr>
              <a:spcBef>
                <a:spcPct val="50000"/>
              </a:spcBef>
            </a:pPr>
            <a:r>
              <a:rPr lang="zh-CN" altLang="en-US" sz="2500" b="1" dirty="0">
                <a:solidFill>
                  <a:srgbClr val="3333FF"/>
                </a:solidFill>
                <a:latin typeface="Times New Roman" panose="02020603050405020304" pitchFamily="18" charset="0"/>
                <a:ea typeface="华文细黑" panose="02010600040101010101" pitchFamily="2" charset="-122"/>
              </a:rPr>
              <a:t>要素组成</a:t>
            </a:r>
            <a:r>
              <a:rPr lang="zh-CN" altLang="en-US" dirty="0">
                <a:latin typeface="Times New Roman" panose="02020603050405020304" pitchFamily="18" charset="0"/>
                <a:ea typeface="华文细黑" panose="02010600040101010101" pitchFamily="2" charset="-122"/>
              </a:rPr>
              <a:t>：</a:t>
            </a:r>
            <a:endParaRPr lang="zh-CN" altLang="en-US" dirty="0">
              <a:latin typeface="Times New Roman" panose="02020603050405020304" pitchFamily="18" charset="0"/>
              <a:ea typeface="华文细黑" panose="02010600040101010101" pitchFamily="2" charset="-122"/>
            </a:endParaRPr>
          </a:p>
          <a:p>
            <a:pPr>
              <a:spcBef>
                <a:spcPct val="50000"/>
              </a:spcBef>
            </a:pPr>
            <a:r>
              <a:rPr lang="zh-CN" altLang="en-US" dirty="0">
                <a:latin typeface="Times New Roman" panose="02020603050405020304" pitchFamily="18" charset="0"/>
                <a:ea typeface="华文细黑" panose="02010600040101010101" pitchFamily="2" charset="-122"/>
              </a:rPr>
              <a:t>严重度</a:t>
            </a:r>
            <a:r>
              <a:rPr lang="en-US" altLang="zh-CN">
                <a:latin typeface="Times New Roman" panose="02020603050405020304" pitchFamily="18" charset="0"/>
                <a:ea typeface="华文细黑" panose="02010600040101010101" pitchFamily="2" charset="-122"/>
              </a:rPr>
              <a:t>S            </a:t>
            </a:r>
            <a:r>
              <a:rPr lang="zh-CN" altLang="en-US" dirty="0">
                <a:latin typeface="Times New Roman" panose="02020603050405020304" pitchFamily="18" charset="0"/>
                <a:ea typeface="华文细黑" panose="02010600040101010101" pitchFamily="2" charset="-122"/>
              </a:rPr>
              <a:t>用来评价缺陷后果的严重性</a:t>
            </a:r>
            <a:endParaRPr lang="zh-CN" altLang="en-US" dirty="0">
              <a:latin typeface="Times New Roman" panose="02020603050405020304" pitchFamily="18" charset="0"/>
              <a:ea typeface="华文细黑" panose="02010600040101010101" pitchFamily="2" charset="-122"/>
            </a:endParaRPr>
          </a:p>
          <a:p>
            <a:pPr>
              <a:spcBef>
                <a:spcPct val="50000"/>
              </a:spcBef>
            </a:pPr>
            <a:r>
              <a:rPr lang="zh-CN" altLang="en-US" dirty="0">
                <a:latin typeface="Times New Roman" panose="02020603050405020304" pitchFamily="18" charset="0"/>
                <a:ea typeface="华文细黑" panose="02010600040101010101" pitchFamily="2" charset="-122"/>
              </a:rPr>
              <a:t>频度</a:t>
            </a:r>
            <a:r>
              <a:rPr lang="en-US" altLang="zh-CN">
                <a:latin typeface="Times New Roman" panose="02020603050405020304" pitchFamily="18" charset="0"/>
                <a:ea typeface="华文细黑" panose="02010600040101010101" pitchFamily="2" charset="-122"/>
              </a:rPr>
              <a:t>P                </a:t>
            </a:r>
            <a:r>
              <a:rPr lang="zh-CN" altLang="en-US" dirty="0">
                <a:latin typeface="Times New Roman" panose="02020603050405020304" pitchFamily="18" charset="0"/>
                <a:ea typeface="华文细黑" panose="02010600040101010101" pitchFamily="2" charset="-122"/>
              </a:rPr>
              <a:t>用来评价缺陷原因发生的概率</a:t>
            </a:r>
            <a:endParaRPr lang="zh-CN" altLang="en-US">
              <a:latin typeface="Times New Roman" panose="02020603050405020304" pitchFamily="18" charset="0"/>
              <a:ea typeface="华文细黑" panose="02010600040101010101" pitchFamily="2" charset="-122"/>
            </a:endParaRPr>
          </a:p>
          <a:p>
            <a:pPr>
              <a:spcBef>
                <a:spcPct val="50000"/>
              </a:spcBef>
            </a:pPr>
            <a:r>
              <a:rPr lang="zh-CN" altLang="en-US" dirty="0">
                <a:latin typeface="Times New Roman" panose="02020603050405020304" pitchFamily="18" charset="0"/>
                <a:ea typeface="华文细黑" panose="02010600040101010101" pitchFamily="2" charset="-122"/>
              </a:rPr>
              <a:t>不可探测度</a:t>
            </a:r>
            <a:r>
              <a:rPr lang="en-US" altLang="zh-CN">
                <a:latin typeface="Times New Roman" panose="02020603050405020304" pitchFamily="18" charset="0"/>
                <a:ea typeface="华文细黑" panose="02010600040101010101" pitchFamily="2" charset="-122"/>
              </a:rPr>
              <a:t>D    </a:t>
            </a:r>
            <a:r>
              <a:rPr lang="zh-CN" altLang="en-US" dirty="0">
                <a:latin typeface="Times New Roman" panose="02020603050405020304" pitchFamily="18" charset="0"/>
                <a:ea typeface="华文细黑" panose="02010600040101010101" pitchFamily="2" charset="-122"/>
              </a:rPr>
              <a:t>用来评价缺陷原因、缺陷或缺陷后果</a:t>
            </a:r>
            <a:endParaRPr lang="zh-CN" altLang="en-US" dirty="0">
              <a:latin typeface="Times New Roman" panose="02020603050405020304" pitchFamily="18" charset="0"/>
              <a:ea typeface="华文细黑" panose="02010600040101010101" pitchFamily="2" charset="-122"/>
            </a:endParaRPr>
          </a:p>
          <a:p>
            <a:pPr>
              <a:lnSpc>
                <a:spcPct val="60000"/>
              </a:lnSpc>
              <a:spcBef>
                <a:spcPct val="50000"/>
              </a:spcBef>
            </a:pPr>
            <a:r>
              <a:rPr lang="zh-CN" altLang="en-US" dirty="0">
                <a:latin typeface="Times New Roman" panose="02020603050405020304" pitchFamily="18" charset="0"/>
                <a:ea typeface="华文细黑" panose="02010600040101010101" pitchFamily="2" charset="-122"/>
              </a:rPr>
              <a:t>                           发生后被发现的概率</a:t>
            </a:r>
            <a:endParaRPr lang="zh-CN" altLang="en-US">
              <a:latin typeface="Times New Roman" panose="02020603050405020304" pitchFamily="18" charset="0"/>
              <a:ea typeface="华文细黑" panose="02010600040101010101" pitchFamily="2" charset="-122"/>
            </a:endParaRPr>
          </a:p>
        </p:txBody>
      </p:sp>
      <p:sp>
        <p:nvSpPr>
          <p:cNvPr id="24583" name="文本框 24582"/>
          <p:cNvSpPr txBox="1"/>
          <p:nvPr/>
        </p:nvSpPr>
        <p:spPr>
          <a:xfrm>
            <a:off x="4343400" y="5851525"/>
            <a:ext cx="3733800" cy="553085"/>
          </a:xfrm>
          <a:prstGeom prst="rect">
            <a:avLst/>
          </a:prstGeom>
          <a:solidFill>
            <a:srgbClr val="3333FF"/>
          </a:solidFill>
          <a:ln w="9525">
            <a:noFill/>
          </a:ln>
          <a:effectLst>
            <a:outerShdw dist="89803" dir="2699999" algn="ctr" rotWithShape="0">
              <a:schemeClr val="tx2"/>
            </a:outerShdw>
          </a:effectLst>
        </p:spPr>
        <p:txBody>
          <a:bodyPr>
            <a:spAutoFit/>
          </a:bodyPr>
          <a:p>
            <a:pPr algn="ctr">
              <a:lnSpc>
                <a:spcPct val="120000"/>
              </a:lnSpc>
              <a:spcBef>
                <a:spcPct val="50000"/>
              </a:spcBef>
            </a:pPr>
            <a:r>
              <a:rPr lang="en-US" altLang="zh-CN" sz="2500" b="1">
                <a:solidFill>
                  <a:srgbClr val="FFFFCC"/>
                </a:solidFill>
                <a:latin typeface="华文细黑" panose="02010600040101010101" pitchFamily="2" charset="-122"/>
                <a:ea typeface="华文细黑" panose="02010600040101010101" pitchFamily="2" charset="-122"/>
              </a:rPr>
              <a:t>RPN</a:t>
            </a:r>
            <a:r>
              <a:rPr lang="zh-CN" altLang="en-US" sz="2500" b="1">
                <a:solidFill>
                  <a:srgbClr val="FFFFCC"/>
                </a:solidFill>
                <a:latin typeface="华文细黑" panose="02010600040101010101" pitchFamily="2" charset="-122"/>
                <a:ea typeface="华文细黑" panose="02010600040101010101" pitchFamily="2" charset="-122"/>
              </a:rPr>
              <a:t>＝</a:t>
            </a:r>
            <a:r>
              <a:rPr lang="en-US" altLang="zh-CN" sz="2500" b="1">
                <a:solidFill>
                  <a:srgbClr val="FFFFCC"/>
                </a:solidFill>
                <a:latin typeface="华文细黑" panose="02010600040101010101" pitchFamily="2" charset="-122"/>
                <a:ea typeface="华文细黑" panose="02010600040101010101" pitchFamily="2" charset="-122"/>
              </a:rPr>
              <a:t>S×P ×D</a:t>
            </a:r>
            <a:endParaRPr lang="en-US" altLang="zh-CN" sz="2500" b="1">
              <a:solidFill>
                <a:srgbClr val="FFFFCC"/>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25601"/>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25603" name="文本框 25602"/>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风险评价</a:t>
            </a:r>
            <a:endParaRPr lang="zh-CN" altLang="en-US" sz="2600" b="1">
              <a:latin typeface="Times New Roman" panose="02020603050405020304" pitchFamily="18" charset="0"/>
              <a:ea typeface="华文细黑" panose="02010600040101010101" pitchFamily="2" charset="-122"/>
            </a:endParaRPr>
          </a:p>
        </p:txBody>
      </p:sp>
      <p:sp>
        <p:nvSpPr>
          <p:cNvPr id="25604" name="流程图: 多文档 25603"/>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第四步</a:t>
            </a:r>
            <a:endParaRPr lang="zh-CN" altLang="en-US" b="1">
              <a:solidFill>
                <a:srgbClr val="990033"/>
              </a:solidFill>
              <a:latin typeface="Times New Roman" panose="02020603050405020304" pitchFamily="18" charset="0"/>
            </a:endParaRPr>
          </a:p>
        </p:txBody>
      </p:sp>
      <p:sp>
        <p:nvSpPr>
          <p:cNvPr id="25605" name="文本框 25604"/>
          <p:cNvSpPr txBox="1"/>
          <p:nvPr/>
        </p:nvSpPr>
        <p:spPr>
          <a:xfrm>
            <a:off x="3200400" y="2819400"/>
            <a:ext cx="6629400" cy="3169285"/>
          </a:xfrm>
          <a:prstGeom prst="rect">
            <a:avLst/>
          </a:prstGeom>
          <a:noFill/>
          <a:ln w="9525">
            <a:noFill/>
          </a:ln>
        </p:spPr>
        <p:txBody>
          <a:bodyPr>
            <a:spAutoFit/>
          </a:bodyPr>
          <a:p>
            <a:pPr marL="457200" indent="-457200">
              <a:spcBef>
                <a:spcPct val="50000"/>
              </a:spcBef>
            </a:pPr>
            <a:r>
              <a:rPr lang="zh-CN" altLang="en-US" sz="2500" b="1" dirty="0">
                <a:solidFill>
                  <a:srgbClr val="3333FF"/>
                </a:solidFill>
                <a:latin typeface="华文细黑" panose="02010600040101010101" pitchFamily="2" charset="-122"/>
                <a:ea typeface="华文细黑" panose="02010600040101010101" pitchFamily="2" charset="-122"/>
              </a:rPr>
              <a:t>严重度</a:t>
            </a:r>
            <a:r>
              <a:rPr lang="en-US" altLang="zh-CN" sz="2500" b="1">
                <a:solidFill>
                  <a:srgbClr val="3333FF"/>
                </a:solidFill>
                <a:latin typeface="华文细黑" panose="02010600040101010101" pitchFamily="2" charset="-122"/>
                <a:ea typeface="华文细黑" panose="02010600040101010101" pitchFamily="2" charset="-122"/>
              </a:rPr>
              <a:t>S</a:t>
            </a:r>
            <a:endParaRPr lang="en-US" altLang="zh-CN" sz="2500" b="1">
              <a:solidFill>
                <a:srgbClr val="3333FF"/>
              </a:solidFill>
              <a:latin typeface="华文细黑" panose="02010600040101010101" pitchFamily="2" charset="-122"/>
              <a:ea typeface="华文细黑" panose="02010600040101010101" pitchFamily="2" charset="-122"/>
            </a:endParaRPr>
          </a:p>
          <a:p>
            <a:pPr marL="457200" indent="-457200">
              <a:lnSpc>
                <a:spcPct val="150000"/>
              </a:lnSpc>
              <a:spcBef>
                <a:spcPct val="50000"/>
              </a:spcBef>
              <a:buClr>
                <a:srgbClr val="3333FF"/>
              </a:buClr>
              <a:buSzPct val="90000"/>
              <a:buFont typeface="Wingdings" panose="05000000000000000000" pitchFamily="2" charset="2"/>
              <a:buChar char="q"/>
            </a:pPr>
            <a:r>
              <a:rPr lang="zh-CN" altLang="en-US" sz="2500" dirty="0">
                <a:latin typeface="Times New Roman" panose="02020603050405020304" pitchFamily="18" charset="0"/>
                <a:ea typeface="华文细黑" panose="02010600040101010101" pitchFamily="2" charset="-122"/>
              </a:rPr>
              <a:t>根据缺陷后果对整个系统以及外部顾客所产生的影响来确定</a:t>
            </a:r>
            <a:r>
              <a:rPr lang="en-US" altLang="zh-CN" sz="2500">
                <a:latin typeface="Times New Roman" panose="02020603050405020304" pitchFamily="18" charset="0"/>
                <a:ea typeface="华文细黑" panose="02010600040101010101" pitchFamily="2" charset="-122"/>
              </a:rPr>
              <a:t>S</a:t>
            </a:r>
            <a:r>
              <a:rPr lang="zh-CN" altLang="en-US" sz="2500" dirty="0">
                <a:latin typeface="Times New Roman" panose="02020603050405020304" pitchFamily="18" charset="0"/>
                <a:ea typeface="华文细黑" panose="02010600040101010101" pitchFamily="2" charset="-122"/>
              </a:rPr>
              <a:t>值的大小</a:t>
            </a:r>
            <a:endParaRPr lang="zh-CN" altLang="en-US" sz="2500" dirty="0">
              <a:latin typeface="Times New Roman" panose="02020603050405020304" pitchFamily="18" charset="0"/>
              <a:ea typeface="华文细黑" panose="02010600040101010101" pitchFamily="2" charset="-122"/>
            </a:endParaRPr>
          </a:p>
          <a:p>
            <a:pPr marL="457200" indent="-457200">
              <a:lnSpc>
                <a:spcPct val="150000"/>
              </a:lnSpc>
              <a:spcBef>
                <a:spcPct val="50000"/>
              </a:spcBef>
              <a:buClr>
                <a:srgbClr val="3333FF"/>
              </a:buClr>
              <a:buSzPct val="90000"/>
              <a:buFont typeface="Wingdings" panose="05000000000000000000" pitchFamily="2" charset="2"/>
              <a:buChar char="q"/>
            </a:pPr>
            <a:r>
              <a:rPr lang="zh-CN" altLang="en-US" sz="2500" dirty="0">
                <a:latin typeface="Times New Roman" panose="02020603050405020304" pitchFamily="18" charset="0"/>
                <a:ea typeface="华文细黑" panose="02010600040101010101" pitchFamily="2" charset="-122"/>
              </a:rPr>
              <a:t>也可以从内部顾客的观点出发按相似的评价准则确定</a:t>
            </a:r>
            <a:endParaRPr lang="zh-CN" altLang="en-US" sz="2500" dirty="0">
              <a:latin typeface="Times New Roman" panose="02020603050405020304" pitchFamily="18" charset="0"/>
              <a:ea typeface="华文细黑" panose="0201060004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文本框 26625"/>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26627" name="文本框 26626"/>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风险评价</a:t>
            </a:r>
            <a:endParaRPr lang="zh-CN" altLang="en-US" sz="2600" b="1">
              <a:latin typeface="Times New Roman" panose="02020603050405020304" pitchFamily="18" charset="0"/>
              <a:ea typeface="华文细黑" panose="02010600040101010101" pitchFamily="2" charset="-122"/>
            </a:endParaRPr>
          </a:p>
        </p:txBody>
      </p:sp>
      <p:sp>
        <p:nvSpPr>
          <p:cNvPr id="26628" name="流程图: 多文档 26627"/>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第四步</a:t>
            </a:r>
            <a:endParaRPr lang="zh-CN" altLang="en-US" b="1">
              <a:solidFill>
                <a:srgbClr val="990033"/>
              </a:solidFill>
              <a:latin typeface="Times New Roman" panose="02020603050405020304" pitchFamily="18" charset="0"/>
            </a:endParaRPr>
          </a:p>
        </p:txBody>
      </p:sp>
      <p:sp>
        <p:nvSpPr>
          <p:cNvPr id="26629" name="文本框 26628"/>
          <p:cNvSpPr txBox="1"/>
          <p:nvPr/>
        </p:nvSpPr>
        <p:spPr>
          <a:xfrm>
            <a:off x="3200400" y="2574925"/>
            <a:ext cx="6629400" cy="3438525"/>
          </a:xfrm>
          <a:prstGeom prst="rect">
            <a:avLst/>
          </a:prstGeom>
          <a:noFill/>
          <a:ln w="9525">
            <a:noFill/>
          </a:ln>
        </p:spPr>
        <p:txBody>
          <a:bodyPr>
            <a:spAutoFit/>
          </a:bodyPr>
          <a:p>
            <a:pPr marL="457200" indent="-457200">
              <a:spcBef>
                <a:spcPct val="50000"/>
              </a:spcBef>
            </a:pPr>
            <a:r>
              <a:rPr lang="zh-CN" altLang="en-US" sz="2500" b="1" dirty="0">
                <a:solidFill>
                  <a:srgbClr val="3333FF"/>
                </a:solidFill>
                <a:latin typeface="华文细黑" panose="02010600040101010101" pitchFamily="2" charset="-122"/>
                <a:ea typeface="华文细黑" panose="02010600040101010101" pitchFamily="2" charset="-122"/>
              </a:rPr>
              <a:t>频度</a:t>
            </a:r>
            <a:r>
              <a:rPr lang="en-US" altLang="zh-CN" sz="2500" b="1">
                <a:solidFill>
                  <a:srgbClr val="3333FF"/>
                </a:solidFill>
                <a:latin typeface="华文细黑" panose="02010600040101010101" pitchFamily="2" charset="-122"/>
                <a:ea typeface="华文细黑" panose="02010600040101010101" pitchFamily="2" charset="-122"/>
              </a:rPr>
              <a:t>P</a:t>
            </a:r>
            <a:endParaRPr lang="en-US" altLang="zh-CN" sz="2500" b="1">
              <a:solidFill>
                <a:srgbClr val="3333FF"/>
              </a:solidFill>
              <a:latin typeface="华文细黑" panose="02010600040101010101" pitchFamily="2" charset="-122"/>
              <a:ea typeface="华文细黑" panose="02010600040101010101" pitchFamily="2" charset="-122"/>
            </a:endParaRPr>
          </a:p>
          <a:p>
            <a:pPr marL="457200" indent="-457200">
              <a:lnSpc>
                <a:spcPct val="130000"/>
              </a:lnSpc>
              <a:spcBef>
                <a:spcPct val="50000"/>
              </a:spcBef>
              <a:buClr>
                <a:srgbClr val="3333FF"/>
              </a:buClr>
              <a:buSzPct val="90000"/>
              <a:buFont typeface="Wingdings" panose="05000000000000000000" pitchFamily="2" charset="2"/>
              <a:buChar char="q"/>
            </a:pPr>
            <a:r>
              <a:rPr lang="zh-CN" altLang="en-US" sz="2500" dirty="0">
                <a:latin typeface="Times New Roman" panose="02020603050405020304" pitchFamily="18" charset="0"/>
                <a:ea typeface="华文细黑" panose="02010600040101010101" pitchFamily="2" charset="-122"/>
              </a:rPr>
              <a:t>应考虑所制订的所有的预防措施；</a:t>
            </a:r>
            <a:endParaRPr lang="zh-CN" altLang="en-US" sz="2500" dirty="0">
              <a:latin typeface="Times New Roman" panose="02020603050405020304" pitchFamily="18" charset="0"/>
              <a:ea typeface="华文细黑" panose="02010600040101010101" pitchFamily="2" charset="-122"/>
            </a:endParaRPr>
          </a:p>
          <a:p>
            <a:pPr marL="457200" indent="-457200">
              <a:lnSpc>
                <a:spcPct val="130000"/>
              </a:lnSpc>
              <a:spcBef>
                <a:spcPct val="50000"/>
              </a:spcBef>
              <a:buClr>
                <a:srgbClr val="3333FF"/>
              </a:buClr>
              <a:buSzPct val="90000"/>
              <a:buFont typeface="Wingdings" panose="05000000000000000000" pitchFamily="2" charset="2"/>
              <a:buChar char="q"/>
            </a:pPr>
            <a:r>
              <a:rPr lang="zh-CN" altLang="en-US" sz="2500" dirty="0">
                <a:latin typeface="Times New Roman" panose="02020603050405020304" pitchFamily="18" charset="0"/>
                <a:ea typeface="华文细黑" panose="02010600040101010101" pitchFamily="2" charset="-122"/>
              </a:rPr>
              <a:t>可以根据经验值来推测；</a:t>
            </a:r>
            <a:endParaRPr lang="zh-CN" altLang="en-US" sz="2500" dirty="0">
              <a:latin typeface="Times New Roman" panose="02020603050405020304" pitchFamily="18" charset="0"/>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Char char="q"/>
            </a:pPr>
            <a:r>
              <a:rPr lang="zh-CN" altLang="en-US" sz="2500" dirty="0">
                <a:latin typeface="Times New Roman" panose="02020603050405020304" pitchFamily="18" charset="0"/>
                <a:ea typeface="华文细黑" panose="02010600040101010101" pitchFamily="2" charset="-122"/>
              </a:rPr>
              <a:t>如果在一个新系统中包含有已评价的子系统，应根据可能已改变的边界条件来验证评价结果。</a:t>
            </a:r>
            <a:endParaRPr lang="zh-CN" altLang="en-US" sz="2500" dirty="0">
              <a:latin typeface="Times New Roman" panose="02020603050405020304" pitchFamily="18" charset="0"/>
              <a:ea typeface="华文细黑" panose="020106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框 27649"/>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27651" name="文本框 27650"/>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风险评价</a:t>
            </a:r>
            <a:endParaRPr lang="zh-CN" altLang="en-US" sz="2600" b="1">
              <a:latin typeface="Times New Roman" panose="02020603050405020304" pitchFamily="18" charset="0"/>
              <a:ea typeface="华文细黑" panose="02010600040101010101" pitchFamily="2" charset="-122"/>
            </a:endParaRPr>
          </a:p>
        </p:txBody>
      </p:sp>
      <p:sp>
        <p:nvSpPr>
          <p:cNvPr id="27652" name="流程图: 多文档 27651"/>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第四步</a:t>
            </a:r>
            <a:endParaRPr lang="zh-CN" altLang="en-US" b="1">
              <a:solidFill>
                <a:srgbClr val="990033"/>
              </a:solidFill>
              <a:latin typeface="Times New Roman" panose="02020603050405020304" pitchFamily="18" charset="0"/>
            </a:endParaRPr>
          </a:p>
        </p:txBody>
      </p:sp>
      <p:sp>
        <p:nvSpPr>
          <p:cNvPr id="27653" name="文本框 27652"/>
          <p:cNvSpPr txBox="1"/>
          <p:nvPr/>
        </p:nvSpPr>
        <p:spPr>
          <a:xfrm>
            <a:off x="2971800" y="2574925"/>
            <a:ext cx="6934200" cy="3746500"/>
          </a:xfrm>
          <a:prstGeom prst="rect">
            <a:avLst/>
          </a:prstGeom>
          <a:noFill/>
          <a:ln w="9525">
            <a:noFill/>
          </a:ln>
        </p:spPr>
        <p:txBody>
          <a:bodyPr>
            <a:spAutoFit/>
          </a:bodyPr>
          <a:p>
            <a:pPr marL="457200" indent="-457200">
              <a:lnSpc>
                <a:spcPct val="120000"/>
              </a:lnSpc>
              <a:spcBef>
                <a:spcPct val="50000"/>
              </a:spcBef>
            </a:pPr>
            <a:r>
              <a:rPr lang="zh-CN" altLang="en-US" b="1" dirty="0">
                <a:solidFill>
                  <a:srgbClr val="3333FF"/>
                </a:solidFill>
                <a:latin typeface="华文细黑" panose="02010600040101010101" pitchFamily="2" charset="-122"/>
                <a:ea typeface="华文细黑" panose="02010600040101010101" pitchFamily="2" charset="-122"/>
              </a:rPr>
              <a:t>不可探测度</a:t>
            </a:r>
            <a:r>
              <a:rPr lang="en-US" altLang="zh-CN" b="1">
                <a:solidFill>
                  <a:srgbClr val="3333FF"/>
                </a:solidFill>
                <a:latin typeface="华文细黑" panose="02010600040101010101" pitchFamily="2" charset="-122"/>
                <a:ea typeface="华文细黑" panose="02010600040101010101" pitchFamily="2" charset="-122"/>
              </a:rPr>
              <a:t>D</a:t>
            </a:r>
            <a:endParaRPr lang="en-US" altLang="zh-CN" b="1">
              <a:solidFill>
                <a:srgbClr val="3333FF"/>
              </a:solidFill>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应考虑所制订的所有发现缺陷和</a:t>
            </a:r>
            <a:r>
              <a:rPr lang="en-US" altLang="zh-CN">
                <a:latin typeface="华文细黑" panose="02010600040101010101" pitchFamily="2" charset="-122"/>
                <a:ea typeface="华文细黑" panose="02010600040101010101" pitchFamily="2" charset="-122"/>
              </a:rPr>
              <a:t>/</a:t>
            </a:r>
            <a:r>
              <a:rPr lang="zh-CN" altLang="en-US" dirty="0">
                <a:latin typeface="华文细黑" panose="02010600040101010101" pitchFamily="2" charset="-122"/>
                <a:ea typeface="华文细黑" panose="02010600040101010101" pitchFamily="2" charset="-122"/>
              </a:rPr>
              <a:t>或缺陷后果的措施及其有效性；</a:t>
            </a:r>
            <a:endParaRPr lang="zh-CN" altLang="en-US"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如果在一个新系统中包含有已评价的子系统，应根据可能已改变的边界条件来验证评价结果；</a:t>
            </a:r>
            <a:endParaRPr lang="zh-CN" altLang="en-US"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在原因链</a:t>
            </a:r>
            <a:r>
              <a:rPr lang="en-US" altLang="zh-CN">
                <a:latin typeface="华文细黑" panose="02010600040101010101" pitchFamily="2" charset="-122"/>
                <a:ea typeface="华文细黑" panose="02010600040101010101" pitchFamily="2" charset="-122"/>
              </a:rPr>
              <a:t>/</a:t>
            </a:r>
            <a:r>
              <a:rPr lang="zh-CN" altLang="en-US" dirty="0">
                <a:latin typeface="华文细黑" panose="02010600040101010101" pitchFamily="2" charset="-122"/>
                <a:ea typeface="华文细黑" panose="02010600040101010101" pitchFamily="2" charset="-122"/>
              </a:rPr>
              <a:t>影响链中尽可能早地发现缺陷是有重要意义的。</a:t>
            </a:r>
            <a:endParaRPr lang="zh-CN" altLang="en-US" dirty="0">
              <a:latin typeface="华文细黑" panose="02010600040101010101" pitchFamily="2" charset="-122"/>
              <a:ea typeface="华文细黑" panose="020106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731" name="表格 28730"/>
          <p:cNvGraphicFramePr/>
          <p:nvPr/>
        </p:nvGraphicFramePr>
        <p:xfrm>
          <a:off x="1719263" y="1295400"/>
          <a:ext cx="8719820" cy="4724400"/>
        </p:xfrm>
        <a:graphic>
          <a:graphicData uri="http://schemas.openxmlformats.org/drawingml/2006/table">
            <a:tbl>
              <a:tblPr/>
              <a:tblGrid>
                <a:gridCol w="490855"/>
                <a:gridCol w="2362200"/>
                <a:gridCol w="1828165"/>
                <a:gridCol w="1295400"/>
                <a:gridCol w="2743200"/>
              </a:tblGrid>
              <a:tr h="8477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评分</a:t>
                      </a:r>
                      <a:endParaRPr lang="zh-CN" altLang="en-US" sz="21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严重度</a:t>
                      </a:r>
                      <a:r>
                        <a:rPr lang="en-US" altLang="zh-CN" sz="2100">
                          <a:ea typeface="华文细黑" panose="02010600040101010101" pitchFamily="2" charset="-122"/>
                        </a:rPr>
                        <a:t>S</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频度</a:t>
                      </a:r>
                      <a:r>
                        <a:rPr lang="en-US" altLang="zh-CN" sz="2100">
                          <a:ea typeface="华文细黑" panose="02010600040101010101" pitchFamily="2" charset="-122"/>
                        </a:rPr>
                        <a:t>P</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缺陷率（</a:t>
                      </a:r>
                      <a:r>
                        <a:rPr lang="en-US" altLang="zh-CN" sz="2100" err="1">
                          <a:ea typeface="华文细黑" panose="02010600040101010101" pitchFamily="2" charset="-122"/>
                        </a:rPr>
                        <a:t>ppm</a:t>
                      </a:r>
                      <a:r>
                        <a:rPr lang="zh-CN" altLang="en-US" sz="2100">
                          <a:ea typeface="华文细黑" panose="02010600040101010101" pitchFamily="2" charset="-122"/>
                        </a:rPr>
                        <a:t>）</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不可探测度</a:t>
                      </a:r>
                      <a:r>
                        <a:rPr lang="en-US" altLang="zh-CN" sz="2100">
                          <a:ea typeface="华文细黑" panose="02010600040101010101" pitchFamily="2" charset="-122"/>
                        </a:rPr>
                        <a:t>D</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9383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9</a:t>
                      </a:r>
                      <a:endParaRPr lang="zh-CN" altLang="en-US" sz="22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2000" dirty="0">
                          <a:ea typeface="华文细黑" panose="02010600040101010101" pitchFamily="2" charset="-122"/>
                        </a:rPr>
                        <a:t>       </a:t>
                      </a:r>
                      <a:r>
                        <a:rPr lang="zh-CN" altLang="en-US" sz="2000" dirty="0">
                          <a:ea typeface="华文细黑" panose="02010600040101010101" pitchFamily="2" charset="-122"/>
                        </a:rPr>
                        <a:t>特别严重</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安全风险，未满足法律要求，整车不能运行</a:t>
                      </a: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000" dirty="0">
                          <a:ea typeface="华文细黑" panose="02010600040101010101" pitchFamily="2" charset="-122"/>
                        </a:rPr>
                        <a:t>   </a:t>
                      </a:r>
                      <a:r>
                        <a:rPr lang="zh-CN" altLang="en-US" sz="2000" dirty="0">
                          <a:ea typeface="华文细黑" panose="02010600040101010101" pitchFamily="2" charset="-122"/>
                        </a:rPr>
                        <a:t>非常高</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缺陷原因发生的频率很高，不能使用或不合适的设计</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500,000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100,000</a:t>
                      </a:r>
                      <a:endParaRPr lang="zh-CN" altLang="en-US" sz="22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非常低</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不可能发现已发生的缺陷原因，无或不可能验证设计的可靠性，验证方法不可靠</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9383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dirty="0">
                        <a:ea typeface="华文细黑" panose="02010600040101010101" pitchFamily="2" charset="-122"/>
                      </a:endParaRPr>
                    </a:p>
                    <a:p>
                      <a:pPr marL="0" lvl="0" indent="0" algn="ctr">
                        <a:buNone/>
                      </a:pPr>
                      <a:r>
                        <a:rPr lang="en-US" altLang="zh-CN" sz="2200">
                          <a:ea typeface="华文细黑" panose="02010600040101010101" pitchFamily="2" charset="-122"/>
                        </a:rPr>
                        <a:t>8</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7</a:t>
                      </a:r>
                      <a:endParaRPr lang="zh-CN" altLang="en-US" sz="22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严重</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整车功能受到很大限制，必须立即强制性送修，重要子系统功能受到限制</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高</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缺陷原因重复发生，有问题的不成熟的设计</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dirty="0">
                        <a:ea typeface="华文细黑" panose="02010600040101010101" pitchFamily="2" charset="-122"/>
                      </a:endParaRPr>
                    </a:p>
                    <a:p>
                      <a:pPr marL="0" lvl="0" indent="0" algn="ctr">
                        <a:buNone/>
                      </a:pPr>
                      <a:r>
                        <a:rPr lang="en-US" altLang="zh-CN" sz="2200">
                          <a:ea typeface="华文细黑" panose="02010600040101010101" pitchFamily="2" charset="-122"/>
                        </a:rPr>
                        <a:t>50,000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10,000</a:t>
                      </a:r>
                      <a:endParaRPr lang="zh-CN" altLang="en-US" sz="22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低</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已发生的缺陷原因的发现率很低，可能无法验证设计的可靠性，验证方法不可靠</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8713" name="文本框 28712"/>
          <p:cNvSpPr txBox="1"/>
          <p:nvPr/>
        </p:nvSpPr>
        <p:spPr>
          <a:xfrm>
            <a:off x="4419600" y="381000"/>
            <a:ext cx="3581400" cy="460375"/>
          </a:xfrm>
          <a:prstGeom prst="rect">
            <a:avLst/>
          </a:prstGeom>
          <a:noFill/>
          <a:ln w="9525">
            <a:noFill/>
          </a:ln>
        </p:spPr>
        <p:txBody>
          <a:bodyPr>
            <a:spAutoFit/>
          </a:bodyPr>
          <a:p>
            <a:pPr>
              <a:spcBef>
                <a:spcPct val="50000"/>
              </a:spcBef>
            </a:pPr>
            <a:r>
              <a:rPr lang="zh-CN" altLang="en-US" b="1" dirty="0">
                <a:latin typeface="华文细黑" panose="02010600040101010101" pitchFamily="2" charset="-122"/>
                <a:ea typeface="华文细黑" panose="02010600040101010101" pitchFamily="2" charset="-122"/>
              </a:rPr>
              <a:t>产品系统</a:t>
            </a:r>
            <a:r>
              <a:rPr lang="en-US" altLang="zh-CN" b="1">
                <a:latin typeface="华文细黑" panose="02010600040101010101" pitchFamily="2" charset="-122"/>
                <a:ea typeface="华文细黑" panose="02010600040101010101" pitchFamily="2" charset="-122"/>
              </a:rPr>
              <a:t>FMEA</a:t>
            </a:r>
            <a:r>
              <a:rPr lang="zh-CN" altLang="en-US" b="1" dirty="0">
                <a:latin typeface="华文细黑" panose="02010600040101010101" pitchFamily="2" charset="-122"/>
                <a:ea typeface="华文细黑" panose="02010600040101010101" pitchFamily="2" charset="-122"/>
              </a:rPr>
              <a:t>评分判据</a:t>
            </a:r>
            <a:endParaRPr lang="zh-CN" altLang="en-US" b="1">
              <a:latin typeface="华文细黑" panose="02010600040101010101" pitchFamily="2" charset="-122"/>
              <a:ea typeface="华文细黑" panose="0201060004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63" name="表格 30762"/>
          <p:cNvGraphicFramePr/>
          <p:nvPr/>
        </p:nvGraphicFramePr>
        <p:xfrm>
          <a:off x="1719263" y="1025525"/>
          <a:ext cx="8719820" cy="5760720"/>
        </p:xfrm>
        <a:graphic>
          <a:graphicData uri="http://schemas.openxmlformats.org/drawingml/2006/table">
            <a:tbl>
              <a:tblPr/>
              <a:tblGrid>
                <a:gridCol w="490855"/>
                <a:gridCol w="2819400"/>
                <a:gridCol w="1751965"/>
                <a:gridCol w="1219200"/>
                <a:gridCol w="2438400"/>
              </a:tblGrid>
              <a:tr h="73152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评分</a:t>
                      </a:r>
                      <a:endParaRPr lang="zh-CN" altLang="en-US" sz="21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严重度</a:t>
                      </a:r>
                      <a:r>
                        <a:rPr lang="en-US" altLang="zh-CN" sz="2100">
                          <a:ea typeface="华文细黑" panose="02010600040101010101" pitchFamily="2" charset="-122"/>
                        </a:rPr>
                        <a:t>S</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频度</a:t>
                      </a:r>
                      <a:r>
                        <a:rPr lang="en-US" altLang="zh-CN" sz="2100">
                          <a:ea typeface="华文细黑" panose="02010600040101010101" pitchFamily="2" charset="-122"/>
                        </a:rPr>
                        <a:t>P</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缺陷率（</a:t>
                      </a:r>
                      <a:r>
                        <a:rPr lang="en-US" altLang="zh-CN" sz="2100" err="1">
                          <a:ea typeface="华文细黑" panose="02010600040101010101" pitchFamily="2" charset="-122"/>
                        </a:rPr>
                        <a:t>ppm</a:t>
                      </a:r>
                      <a:r>
                        <a:rPr lang="zh-CN" altLang="en-US" sz="2100">
                          <a:ea typeface="华文细黑" panose="02010600040101010101" pitchFamily="2" charset="-122"/>
                        </a:rPr>
                        <a:t>）</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不可探测度</a:t>
                      </a:r>
                      <a:r>
                        <a:rPr lang="en-US" altLang="zh-CN" sz="2100">
                          <a:ea typeface="华文细黑" panose="02010600040101010101" pitchFamily="2" charset="-122"/>
                        </a:rPr>
                        <a:t>D</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9812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6</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5</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4</a:t>
                      </a:r>
                      <a:endParaRPr lang="zh-CN" altLang="en-US" sz="22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中等严重</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整车功能受到限制，</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不需要立即强制性送修，</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重要的操纵系统与舒适性系统的功能受到限制</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中等</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缺陷原因偶尔发生，合适的设计，比较成熟</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5,000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1,000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500</a:t>
                      </a:r>
                      <a:endParaRPr lang="zh-CN" altLang="en-US" sz="22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中等</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可能发现已发生的缺陷原因，也许能验证设计的可靠性，验证方法相对不可靠</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76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3</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2</a:t>
                      </a:r>
                      <a:endParaRPr lang="zh-CN" altLang="en-US" sz="22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轻微</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对整车的功能影响较小，必须按计划送修排除，操纵系统与舒适性系统的功能受到限制</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低</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缺陷原因很少发生，可靠的设计</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100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50</a:t>
                      </a:r>
                      <a:endParaRPr lang="zh-CN" altLang="en-US" sz="22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高</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已发生的缺陷原因被发现的概率很高，通过许多相互独立的试验方法来证明</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716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a:t>
                      </a:r>
                      <a:endParaRPr lang="zh-CN" altLang="en-US" sz="22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非常轻微</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对整车的功能影响非常轻微，只有专业人员才能察觉</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a:ea typeface="华文细黑" panose="02010600040101010101" pitchFamily="2" charset="-122"/>
                        </a:rPr>
                        <a:t>很</a:t>
                      </a:r>
                      <a:r>
                        <a:rPr lang="zh-CN" altLang="en-US" sz="2000" dirty="0">
                          <a:ea typeface="华文细黑" panose="02010600040101010101" pitchFamily="2" charset="-122"/>
                        </a:rPr>
                        <a:t>低</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缺</a:t>
                      </a:r>
                      <a:r>
                        <a:rPr lang="zh-CN" altLang="en-US" sz="2000" dirty="0">
                          <a:ea typeface="华文细黑" panose="02010600040101010101" pitchFamily="2" charset="-122"/>
                        </a:rPr>
                        <a:t>陷原因不可能发生</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a:t>
                      </a:r>
                      <a:endParaRPr lang="zh-CN" altLang="en-US" sz="22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a:ea typeface="华文细黑" panose="02010600040101010101" pitchFamily="2" charset="-122"/>
                        </a:rPr>
                        <a:t>很</a:t>
                      </a:r>
                      <a:r>
                        <a:rPr lang="zh-CN" altLang="en-US" sz="2000" dirty="0">
                          <a:ea typeface="华文细黑" panose="02010600040101010101" pitchFamily="2" charset="-122"/>
                        </a:rPr>
                        <a:t>高</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肯</a:t>
                      </a:r>
                      <a:r>
                        <a:rPr lang="zh-CN" altLang="en-US" sz="2000" dirty="0">
                          <a:ea typeface="华文细黑" panose="02010600040101010101" pitchFamily="2" charset="-122"/>
                        </a:rPr>
                        <a:t>定能发现已发生的缺陷原因</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0758" name="文本框 30757"/>
          <p:cNvSpPr txBox="1"/>
          <p:nvPr/>
        </p:nvSpPr>
        <p:spPr>
          <a:xfrm>
            <a:off x="4419600" y="381000"/>
            <a:ext cx="3581400" cy="460375"/>
          </a:xfrm>
          <a:prstGeom prst="rect">
            <a:avLst/>
          </a:prstGeom>
          <a:noFill/>
          <a:ln w="9525">
            <a:noFill/>
          </a:ln>
        </p:spPr>
        <p:txBody>
          <a:bodyPr>
            <a:spAutoFit/>
          </a:bodyPr>
          <a:p>
            <a:pPr>
              <a:spcBef>
                <a:spcPct val="50000"/>
              </a:spcBef>
            </a:pPr>
            <a:r>
              <a:rPr lang="zh-CN" altLang="en-US" b="1" dirty="0">
                <a:latin typeface="华文细黑" panose="02010600040101010101" pitchFamily="2" charset="-122"/>
                <a:ea typeface="华文细黑" panose="02010600040101010101" pitchFamily="2" charset="-122"/>
              </a:rPr>
              <a:t>产品系统</a:t>
            </a:r>
            <a:r>
              <a:rPr lang="en-US" altLang="zh-CN" b="1">
                <a:latin typeface="华文细黑" panose="02010600040101010101" pitchFamily="2" charset="-122"/>
                <a:ea typeface="华文细黑" panose="02010600040101010101" pitchFamily="2" charset="-122"/>
              </a:rPr>
              <a:t>FMEA</a:t>
            </a:r>
            <a:r>
              <a:rPr lang="zh-CN" altLang="en-US" b="1" dirty="0">
                <a:latin typeface="华文细黑" panose="02010600040101010101" pitchFamily="2" charset="-122"/>
                <a:ea typeface="华文细黑" panose="02010600040101010101" pitchFamily="2" charset="-122"/>
              </a:rPr>
              <a:t>评分判据</a:t>
            </a:r>
            <a:endParaRPr lang="zh-CN" altLang="en-US" b="1">
              <a:latin typeface="华文细黑" panose="02010600040101010101" pitchFamily="2" charset="-122"/>
              <a:ea typeface="华文细黑"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文本框 4097"/>
          <p:cNvSpPr txBox="1"/>
          <p:nvPr/>
        </p:nvSpPr>
        <p:spPr>
          <a:xfrm>
            <a:off x="2667000" y="1828800"/>
            <a:ext cx="7086600" cy="3569335"/>
          </a:xfrm>
          <a:prstGeom prst="rect">
            <a:avLst/>
          </a:prstGeom>
          <a:noFill/>
          <a:ln w="9525">
            <a:noFill/>
          </a:ln>
        </p:spPr>
        <p:txBody>
          <a:bodyPr>
            <a:spAutoFit/>
          </a:bodyPr>
          <a:p>
            <a:pPr marL="457200" indent="-457200">
              <a:lnSpc>
                <a:spcPct val="120000"/>
              </a:lnSpc>
              <a:spcBef>
                <a:spcPct val="50000"/>
              </a:spcBef>
              <a:buClr>
                <a:schemeClr val="accent2"/>
              </a:buClr>
              <a:buFont typeface="Wingdings" panose="05000000000000000000" pitchFamily="2" charset="2"/>
              <a:buChar char="q"/>
            </a:pPr>
            <a:r>
              <a:rPr lang="zh-CN" altLang="en-US" sz="2600">
                <a:latin typeface="华文细黑" panose="02010600040101010101" pitchFamily="2" charset="-122"/>
                <a:ea typeface="华文细黑" panose="02010600040101010101" pitchFamily="2" charset="-122"/>
              </a:rPr>
              <a:t>是</a:t>
            </a:r>
            <a:r>
              <a:rPr lang="en-US" altLang="zh-CN" sz="2600">
                <a:latin typeface="华文细黑" panose="02010600040101010101" pitchFamily="2" charset="-122"/>
                <a:ea typeface="华文细黑" panose="02010600040101010101" pitchFamily="2" charset="-122"/>
              </a:rPr>
              <a:t>D-FMEA</a:t>
            </a:r>
            <a:r>
              <a:rPr lang="zh-CN" altLang="en-US" sz="2600">
                <a:latin typeface="华文细黑" panose="02010600040101010101" pitchFamily="2" charset="-122"/>
                <a:ea typeface="华文细黑" panose="02010600040101010101" pitchFamily="2" charset="-122"/>
              </a:rPr>
              <a:t>和</a:t>
            </a:r>
            <a:r>
              <a:rPr lang="en-US" altLang="zh-CN" sz="2600">
                <a:latin typeface="华文细黑" panose="02010600040101010101" pitchFamily="2" charset="-122"/>
                <a:ea typeface="华文细黑" panose="02010600040101010101" pitchFamily="2" charset="-122"/>
              </a:rPr>
              <a:t>P-FMEA</a:t>
            </a:r>
            <a:r>
              <a:rPr lang="zh-CN" altLang="en-US" sz="2600" dirty="0">
                <a:latin typeface="华文细黑" panose="02010600040101010101" pitchFamily="2" charset="-122"/>
                <a:ea typeface="华文细黑" panose="02010600040101010101" pitchFamily="2" charset="-122"/>
              </a:rPr>
              <a:t>的进一步发展。</a:t>
            </a:r>
            <a:endParaRPr lang="zh-CN" altLang="en-US" sz="2600"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chemeClr val="accent2"/>
              </a:buClr>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揭示了在项目的所有关键部位按项目进度如何通过经验、计算、试验和检验降低已有的风险或将来的风险。</a:t>
            </a:r>
            <a:endParaRPr lang="zh-CN" altLang="en-US" sz="2600"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chemeClr val="accent2"/>
              </a:buClr>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是一种重要的支持跨部门合作的管理方法。</a:t>
            </a:r>
            <a:endParaRPr lang="zh-CN" altLang="en-US" sz="2600"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chemeClr val="accent2"/>
              </a:buClr>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结构化的记录可以被后续活动所使用。</a:t>
            </a:r>
            <a:endParaRPr lang="zh-CN" altLang="en-US" sz="2600" dirty="0">
              <a:latin typeface="华文细黑" panose="02010600040101010101" pitchFamily="2" charset="-122"/>
              <a:ea typeface="华文细黑" panose="02010600040101010101" pitchFamily="2" charset="-122"/>
            </a:endParaRPr>
          </a:p>
        </p:txBody>
      </p:sp>
      <p:sp>
        <p:nvSpPr>
          <p:cNvPr id="4099" name="文本框 4098"/>
          <p:cNvSpPr txBox="1"/>
          <p:nvPr/>
        </p:nvSpPr>
        <p:spPr>
          <a:xfrm>
            <a:off x="2514600" y="533400"/>
            <a:ext cx="2286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9737" name="表格 29736"/>
          <p:cNvGraphicFramePr/>
          <p:nvPr/>
        </p:nvGraphicFramePr>
        <p:xfrm>
          <a:off x="1719263" y="1295400"/>
          <a:ext cx="8719820" cy="4724400"/>
        </p:xfrm>
        <a:graphic>
          <a:graphicData uri="http://schemas.openxmlformats.org/drawingml/2006/table">
            <a:tbl>
              <a:tblPr/>
              <a:tblGrid>
                <a:gridCol w="490855"/>
                <a:gridCol w="2362200"/>
                <a:gridCol w="1828165"/>
                <a:gridCol w="1295400"/>
                <a:gridCol w="2743200"/>
              </a:tblGrid>
              <a:tr h="8477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评分</a:t>
                      </a:r>
                      <a:endParaRPr lang="zh-CN" altLang="en-US" sz="21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严重度</a:t>
                      </a:r>
                      <a:r>
                        <a:rPr lang="en-US" altLang="zh-CN" sz="2100">
                          <a:ea typeface="华文细黑" panose="02010600040101010101" pitchFamily="2" charset="-122"/>
                        </a:rPr>
                        <a:t>S</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频度</a:t>
                      </a:r>
                      <a:r>
                        <a:rPr lang="en-US" altLang="zh-CN" sz="2100">
                          <a:ea typeface="华文细黑" panose="02010600040101010101" pitchFamily="2" charset="-122"/>
                        </a:rPr>
                        <a:t>P</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缺陷率（</a:t>
                      </a:r>
                      <a:r>
                        <a:rPr lang="en-US" altLang="zh-CN" sz="2100" err="1">
                          <a:ea typeface="华文细黑" panose="02010600040101010101" pitchFamily="2" charset="-122"/>
                        </a:rPr>
                        <a:t>ppm</a:t>
                      </a:r>
                      <a:r>
                        <a:rPr lang="zh-CN" altLang="en-US" sz="2100">
                          <a:ea typeface="华文细黑" panose="02010600040101010101" pitchFamily="2" charset="-122"/>
                        </a:rPr>
                        <a:t>）</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不可探测度</a:t>
                      </a:r>
                      <a:r>
                        <a:rPr lang="en-US" altLang="zh-CN" sz="2100">
                          <a:ea typeface="华文细黑" panose="02010600040101010101" pitchFamily="2" charset="-122"/>
                        </a:rPr>
                        <a:t>D</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9383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9</a:t>
                      </a:r>
                      <a:endParaRPr lang="zh-CN" altLang="en-US" sz="22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2000" dirty="0">
                          <a:ea typeface="华文细黑" panose="02010600040101010101" pitchFamily="2" charset="-122"/>
                        </a:rPr>
                        <a:t>       </a:t>
                      </a:r>
                      <a:r>
                        <a:rPr lang="zh-CN" altLang="en-US" sz="2000" dirty="0">
                          <a:ea typeface="华文细黑" panose="02010600040101010101" pitchFamily="2" charset="-122"/>
                        </a:rPr>
                        <a:t>特别严重</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安全风险，未满足法律要求，整车不能运行</a:t>
                      </a: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000" dirty="0">
                          <a:ea typeface="华文细黑" panose="02010600040101010101" pitchFamily="2" charset="-122"/>
                        </a:rPr>
                        <a:t>   </a:t>
                      </a:r>
                      <a:r>
                        <a:rPr lang="zh-CN" altLang="en-US" sz="2000" dirty="0">
                          <a:ea typeface="华文细黑" panose="02010600040101010101" pitchFamily="2" charset="-122"/>
                        </a:rPr>
                        <a:t>非常高</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缺陷原因发生的频率很高，不能使用或不合适的过程</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500,000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100,000</a:t>
                      </a:r>
                      <a:endParaRPr lang="zh-CN" altLang="en-US" sz="22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非常低</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不可能发现已发生的缺陷原因，</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无或不可能检验过程的缺陷原因</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9383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dirty="0">
                        <a:ea typeface="华文细黑" panose="02010600040101010101" pitchFamily="2" charset="-122"/>
                      </a:endParaRPr>
                    </a:p>
                    <a:p>
                      <a:pPr marL="0" lvl="0" indent="0" algn="ctr">
                        <a:buNone/>
                      </a:pPr>
                      <a:r>
                        <a:rPr lang="en-US" altLang="zh-CN" sz="2200">
                          <a:ea typeface="华文细黑" panose="02010600040101010101" pitchFamily="2" charset="-122"/>
                        </a:rPr>
                        <a:t>8</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7</a:t>
                      </a:r>
                      <a:endParaRPr lang="zh-CN" altLang="en-US" sz="22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严重</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整车功能受到很大限制，必须立即强制性送修，重要子系统功能受到限制</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高</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缺陷原因重复发生，不精确的过程</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dirty="0">
                        <a:ea typeface="华文细黑" panose="02010600040101010101" pitchFamily="2" charset="-122"/>
                      </a:endParaRPr>
                    </a:p>
                    <a:p>
                      <a:pPr marL="0" lvl="0" indent="0" algn="ctr">
                        <a:buNone/>
                      </a:pPr>
                      <a:r>
                        <a:rPr lang="en-US" altLang="zh-CN" sz="2200">
                          <a:ea typeface="华文细黑" panose="02010600040101010101" pitchFamily="2" charset="-122"/>
                        </a:rPr>
                        <a:t>50,000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10,000</a:t>
                      </a:r>
                      <a:endParaRPr lang="zh-CN" altLang="en-US" sz="22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低</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已发生的缺陷原因的发现率很低，</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可能不被发现，检验不可靠</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9731" name="文本框 29730"/>
          <p:cNvSpPr txBox="1"/>
          <p:nvPr/>
        </p:nvSpPr>
        <p:spPr>
          <a:xfrm>
            <a:off x="4419600" y="381000"/>
            <a:ext cx="3581400" cy="460375"/>
          </a:xfrm>
          <a:prstGeom prst="rect">
            <a:avLst/>
          </a:prstGeom>
          <a:noFill/>
          <a:ln w="9525">
            <a:noFill/>
          </a:ln>
        </p:spPr>
        <p:txBody>
          <a:bodyPr>
            <a:spAutoFit/>
          </a:bodyPr>
          <a:p>
            <a:pPr>
              <a:spcBef>
                <a:spcPct val="50000"/>
              </a:spcBef>
            </a:pPr>
            <a:r>
              <a:rPr lang="zh-CN" altLang="en-US" b="1" dirty="0">
                <a:latin typeface="华文细黑" panose="02010600040101010101" pitchFamily="2" charset="-122"/>
                <a:ea typeface="华文细黑" panose="02010600040101010101" pitchFamily="2" charset="-122"/>
              </a:rPr>
              <a:t>过程系统</a:t>
            </a:r>
            <a:r>
              <a:rPr lang="en-US" altLang="zh-CN" b="1">
                <a:latin typeface="华文细黑" panose="02010600040101010101" pitchFamily="2" charset="-122"/>
                <a:ea typeface="华文细黑" panose="02010600040101010101" pitchFamily="2" charset="-122"/>
              </a:rPr>
              <a:t>FMEA</a:t>
            </a:r>
            <a:r>
              <a:rPr lang="zh-CN" altLang="en-US" b="1" dirty="0">
                <a:latin typeface="华文细黑" panose="02010600040101010101" pitchFamily="2" charset="-122"/>
                <a:ea typeface="华文细黑" panose="02010600040101010101" pitchFamily="2" charset="-122"/>
              </a:rPr>
              <a:t>评分判据</a:t>
            </a:r>
            <a:endParaRPr lang="zh-CN" altLang="en-US" b="1">
              <a:latin typeface="华文细黑" panose="02010600040101010101" pitchFamily="2" charset="-122"/>
              <a:ea typeface="华文细黑" panose="0201060004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3808" name="表格 23807"/>
          <p:cNvGraphicFramePr/>
          <p:nvPr/>
        </p:nvGraphicFramePr>
        <p:xfrm>
          <a:off x="1719263" y="1025525"/>
          <a:ext cx="8719820" cy="5666105"/>
        </p:xfrm>
        <a:graphic>
          <a:graphicData uri="http://schemas.openxmlformats.org/drawingml/2006/table">
            <a:tbl>
              <a:tblPr/>
              <a:tblGrid>
                <a:gridCol w="490855"/>
                <a:gridCol w="3048000"/>
                <a:gridCol w="1751965"/>
                <a:gridCol w="1143000"/>
                <a:gridCol w="2286000"/>
              </a:tblGrid>
              <a:tr h="73152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评分</a:t>
                      </a:r>
                      <a:endParaRPr lang="zh-CN" altLang="en-US" sz="21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严重度</a:t>
                      </a:r>
                      <a:r>
                        <a:rPr lang="en-US" altLang="zh-CN" sz="2100">
                          <a:ea typeface="华文细黑" panose="02010600040101010101" pitchFamily="2" charset="-122"/>
                        </a:rPr>
                        <a:t>S</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频度</a:t>
                      </a:r>
                      <a:r>
                        <a:rPr lang="en-US" altLang="zh-CN" sz="2100">
                          <a:ea typeface="华文细黑" panose="02010600040101010101" pitchFamily="2" charset="-122"/>
                        </a:rPr>
                        <a:t>P</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缺陷率（</a:t>
                      </a:r>
                      <a:r>
                        <a:rPr lang="en-US" altLang="zh-CN" sz="2100" err="1">
                          <a:ea typeface="华文细黑" panose="02010600040101010101" pitchFamily="2" charset="-122"/>
                        </a:rPr>
                        <a:t>ppm</a:t>
                      </a:r>
                      <a:r>
                        <a:rPr lang="zh-CN" altLang="en-US" sz="2100">
                          <a:ea typeface="华文细黑" panose="02010600040101010101" pitchFamily="2" charset="-122"/>
                        </a:rPr>
                        <a:t>）</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100" dirty="0">
                          <a:ea typeface="华文细黑" panose="02010600040101010101" pitchFamily="2" charset="-122"/>
                        </a:rPr>
                        <a:t>不可探测度</a:t>
                      </a:r>
                      <a:r>
                        <a:rPr lang="en-US" altLang="zh-CN" sz="2100">
                          <a:ea typeface="华文细黑" panose="02010600040101010101" pitchFamily="2" charset="-122"/>
                        </a:rPr>
                        <a:t>D</a:t>
                      </a:r>
                      <a:endParaRPr lang="zh-CN" altLang="en-US" sz="21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88658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6</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5</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4</a:t>
                      </a:r>
                      <a:endParaRPr lang="zh-CN" altLang="en-US" sz="22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中等严重</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整车功能受到限制，</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不需要立即强制性送修，</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重要的操纵系统与舒适性系统的功能受到限制</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中等</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缺陷原因偶尔发生，</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不太精确的过程</a:t>
                      </a: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5,000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1,000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500</a:t>
                      </a:r>
                      <a:endParaRPr lang="zh-CN" altLang="en-US" sz="22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中等</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可能发现已发生的缺陷原因，</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检验相对可靠</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76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3</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2</a:t>
                      </a:r>
                      <a:endParaRPr lang="zh-CN" altLang="en-US" sz="22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轻微</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对整车的功能影响较小，必须按计划送修排除，操纵系统与舒适性系统的功能受到限制</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低</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缺陷原因很少发生，精确的过程</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100</a:t>
                      </a: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50</a:t>
                      </a:r>
                      <a:endParaRPr lang="zh-CN" altLang="en-US" sz="22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高</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已发生的缺陷原因被发现的概率很高，检验可靠，如多种相互独立的检验</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716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a:t>
                      </a:r>
                      <a:endParaRPr lang="zh-CN" altLang="en-US" sz="22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非常轻微</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对整车的功能影响非常轻微，只有专业人员才能察觉</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a:ea typeface="华文细黑" panose="02010600040101010101" pitchFamily="2" charset="-122"/>
                        </a:rPr>
                        <a:t>很</a:t>
                      </a:r>
                      <a:r>
                        <a:rPr lang="zh-CN" altLang="en-US" sz="2000" dirty="0">
                          <a:ea typeface="华文细黑" panose="02010600040101010101" pitchFamily="2" charset="-122"/>
                        </a:rPr>
                        <a:t>低</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缺</a:t>
                      </a:r>
                      <a:r>
                        <a:rPr lang="zh-CN" altLang="en-US" sz="2000" dirty="0">
                          <a:ea typeface="华文细黑" panose="02010600040101010101" pitchFamily="2" charset="-122"/>
                        </a:rPr>
                        <a:t>陷原因不可能发生</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200">
                        <a:ea typeface="华文细黑" panose="02010600040101010101" pitchFamily="2" charset="-122"/>
                      </a:endParaRPr>
                    </a:p>
                    <a:p>
                      <a:pPr marL="0" lvl="0" indent="0" algn="ctr">
                        <a:buNone/>
                      </a:pPr>
                      <a:r>
                        <a:rPr lang="en-US" altLang="zh-CN" sz="2200">
                          <a:ea typeface="华文细黑" panose="02010600040101010101" pitchFamily="2" charset="-122"/>
                        </a:rPr>
                        <a:t>1</a:t>
                      </a:r>
                      <a:endParaRPr lang="zh-CN" altLang="en-US" sz="22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a:ea typeface="华文细黑" panose="02010600040101010101" pitchFamily="2" charset="-122"/>
                        </a:rPr>
                        <a:t>很</a:t>
                      </a:r>
                      <a:r>
                        <a:rPr lang="zh-CN" altLang="en-US" sz="2000" dirty="0">
                          <a:ea typeface="华文细黑" panose="02010600040101010101" pitchFamily="2" charset="-122"/>
                        </a:rPr>
                        <a:t>高</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肯</a:t>
                      </a:r>
                      <a:r>
                        <a:rPr lang="zh-CN" altLang="en-US" sz="2000" dirty="0">
                          <a:ea typeface="华文细黑" panose="02010600040101010101" pitchFamily="2" charset="-122"/>
                        </a:rPr>
                        <a:t>定能发现已发生的缺陷原因</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3601" name="文本框 23600"/>
          <p:cNvSpPr txBox="1"/>
          <p:nvPr/>
        </p:nvSpPr>
        <p:spPr>
          <a:xfrm>
            <a:off x="4419600" y="381000"/>
            <a:ext cx="3581400" cy="460375"/>
          </a:xfrm>
          <a:prstGeom prst="rect">
            <a:avLst/>
          </a:prstGeom>
          <a:noFill/>
          <a:ln w="9525">
            <a:noFill/>
          </a:ln>
        </p:spPr>
        <p:txBody>
          <a:bodyPr>
            <a:spAutoFit/>
          </a:bodyPr>
          <a:p>
            <a:pPr>
              <a:spcBef>
                <a:spcPct val="50000"/>
              </a:spcBef>
            </a:pPr>
            <a:r>
              <a:rPr lang="zh-CN" altLang="en-US" b="1" dirty="0">
                <a:latin typeface="华文细黑" panose="02010600040101010101" pitchFamily="2" charset="-122"/>
                <a:ea typeface="华文细黑" panose="02010600040101010101" pitchFamily="2" charset="-122"/>
              </a:rPr>
              <a:t>过程系统</a:t>
            </a:r>
            <a:r>
              <a:rPr lang="en-US" altLang="zh-CN" b="1">
                <a:latin typeface="华文细黑" panose="02010600040101010101" pitchFamily="2" charset="-122"/>
                <a:ea typeface="华文细黑" panose="02010600040101010101" pitchFamily="2" charset="-122"/>
              </a:rPr>
              <a:t>FMEA</a:t>
            </a:r>
            <a:r>
              <a:rPr lang="zh-CN" altLang="en-US" b="1" dirty="0">
                <a:latin typeface="华文细黑" panose="02010600040101010101" pitchFamily="2" charset="-122"/>
                <a:ea typeface="华文细黑" panose="02010600040101010101" pitchFamily="2" charset="-122"/>
              </a:rPr>
              <a:t>评分判据</a:t>
            </a:r>
            <a:endParaRPr lang="zh-CN" altLang="en-US" b="1">
              <a:latin typeface="华文细黑" panose="02010600040101010101" pitchFamily="2" charset="-122"/>
              <a:ea typeface="华文细黑" panose="0201060004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框 32769"/>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32771" name="文本框 32770"/>
          <p:cNvSpPr txBox="1"/>
          <p:nvPr/>
        </p:nvSpPr>
        <p:spPr>
          <a:xfrm>
            <a:off x="4648200" y="1524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优化</a:t>
            </a:r>
            <a:endParaRPr lang="zh-CN" altLang="en-US" sz="2600" b="1">
              <a:latin typeface="Times New Roman" panose="02020603050405020304" pitchFamily="18" charset="0"/>
              <a:ea typeface="华文细黑" panose="02010600040101010101" pitchFamily="2" charset="-122"/>
            </a:endParaRPr>
          </a:p>
        </p:txBody>
      </p:sp>
      <p:sp>
        <p:nvSpPr>
          <p:cNvPr id="32772" name="流程图: 多文档 32771"/>
          <p:cNvSpPr/>
          <p:nvPr/>
        </p:nvSpPr>
        <p:spPr>
          <a:xfrm>
            <a:off x="2514600" y="13716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第五步</a:t>
            </a:r>
            <a:endParaRPr lang="zh-CN" altLang="en-US" b="1">
              <a:solidFill>
                <a:srgbClr val="990033"/>
              </a:solidFill>
              <a:latin typeface="Times New Roman" panose="02020603050405020304" pitchFamily="18" charset="0"/>
            </a:endParaRPr>
          </a:p>
        </p:txBody>
      </p:sp>
      <p:sp>
        <p:nvSpPr>
          <p:cNvPr id="32773" name="文本框 32772"/>
          <p:cNvSpPr txBox="1"/>
          <p:nvPr/>
        </p:nvSpPr>
        <p:spPr>
          <a:xfrm>
            <a:off x="3048000" y="2819400"/>
            <a:ext cx="6934200" cy="3119120"/>
          </a:xfrm>
          <a:prstGeom prst="rect">
            <a:avLst/>
          </a:prstGeom>
          <a:noFill/>
          <a:ln w="9525">
            <a:noFill/>
          </a:ln>
        </p:spPr>
        <p:txBody>
          <a:bodyPr>
            <a:spAutoFit/>
          </a:bodyPr>
          <a:p>
            <a:pPr marL="457200" indent="-457200">
              <a:lnSpc>
                <a:spcPct val="120000"/>
              </a:lnSpc>
              <a:spcBef>
                <a:spcPct val="50000"/>
              </a:spcBef>
              <a:buClr>
                <a:srgbClr val="3333FF"/>
              </a:buClr>
              <a:buSzPct val="90000"/>
              <a:buFont typeface="Wingdings" panose="05000000000000000000" pitchFamily="2" charset="2"/>
              <a:buAutoNum type="arabicPeriod"/>
            </a:pPr>
            <a:r>
              <a:rPr lang="zh-CN" altLang="en-US" dirty="0">
                <a:latin typeface="华文细黑" panose="02010600040101010101" pitchFamily="2" charset="-122"/>
                <a:ea typeface="华文细黑" panose="02010600040101010101" pitchFamily="2" charset="-122"/>
              </a:rPr>
              <a:t>设计更改，以消除缺陷原因或降低缺陷后果的严重度；</a:t>
            </a:r>
            <a:endParaRPr lang="zh-CN" altLang="en-US"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AutoNum type="arabicPeriod"/>
            </a:pPr>
            <a:r>
              <a:rPr lang="zh-CN" altLang="en-US" dirty="0">
                <a:latin typeface="华文细黑" panose="02010600040101010101" pitchFamily="2" charset="-122"/>
                <a:ea typeface="华文细黑" panose="02010600040101010101" pitchFamily="2" charset="-122"/>
              </a:rPr>
              <a:t>提高设计的可靠性，以降低缺陷原因的发生频度；</a:t>
            </a:r>
            <a:endParaRPr lang="zh-CN" altLang="en-US"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AutoNum type="arabicPeriod"/>
            </a:pPr>
            <a:r>
              <a:rPr lang="zh-CN" altLang="en-US" dirty="0">
                <a:latin typeface="华文细黑" panose="02010600040101010101" pitchFamily="2" charset="-122"/>
                <a:ea typeface="华文细黑" panose="02010600040101010101" pitchFamily="2" charset="-122"/>
              </a:rPr>
              <a:t>采用有效的发现缺陷原因的措施（尽可能避免额外的检验）。</a:t>
            </a:r>
            <a:endParaRPr lang="zh-CN" altLang="en-US" dirty="0">
              <a:latin typeface="华文细黑" panose="02010600040101010101" pitchFamily="2" charset="-122"/>
              <a:ea typeface="华文细黑" panose="0201060004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文本框 33793"/>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五个步骤</a:t>
            </a:r>
            <a:endParaRPr lang="zh-CN" altLang="en-US" sz="2800" b="1">
              <a:latin typeface="华文细黑" panose="02010600040101010101" pitchFamily="2" charset="-122"/>
              <a:ea typeface="华文细黑" panose="02010600040101010101" pitchFamily="2" charset="-122"/>
            </a:endParaRPr>
          </a:p>
        </p:txBody>
      </p:sp>
      <p:sp>
        <p:nvSpPr>
          <p:cNvPr id="33795" name="文本框 33794"/>
          <p:cNvSpPr txBox="1"/>
          <p:nvPr/>
        </p:nvSpPr>
        <p:spPr>
          <a:xfrm>
            <a:off x="2819400" y="1568450"/>
            <a:ext cx="3657600" cy="491490"/>
          </a:xfrm>
          <a:prstGeom prst="rect">
            <a:avLst/>
          </a:prstGeom>
          <a:noFill/>
          <a:ln w="9525">
            <a:noFill/>
          </a:ln>
        </p:spPr>
        <p:txBody>
          <a:bodyPr>
            <a:spAutoFit/>
          </a:bodyPr>
          <a:p>
            <a:pPr>
              <a:spcBef>
                <a:spcPct val="50000"/>
              </a:spcBef>
            </a:pPr>
            <a:r>
              <a:rPr lang="zh-CN" altLang="en-US" sz="2600" b="1" dirty="0">
                <a:solidFill>
                  <a:srgbClr val="CC0000"/>
                </a:solidFill>
                <a:latin typeface="Times New Roman" panose="02020603050405020304" pitchFamily="18" charset="0"/>
                <a:ea typeface="华文细黑" panose="02010600040101010101" pitchFamily="2" charset="-122"/>
              </a:rPr>
              <a:t>注意事项</a:t>
            </a:r>
            <a:endParaRPr lang="zh-CN" altLang="en-US" sz="2600" b="1">
              <a:solidFill>
                <a:srgbClr val="CC0000"/>
              </a:solidFill>
              <a:latin typeface="Times New Roman" panose="02020603050405020304" pitchFamily="18" charset="0"/>
              <a:ea typeface="华文细黑" panose="02010600040101010101" pitchFamily="2" charset="-122"/>
            </a:endParaRPr>
          </a:p>
        </p:txBody>
      </p:sp>
      <p:sp>
        <p:nvSpPr>
          <p:cNvPr id="33796" name="文本框 33795"/>
          <p:cNvSpPr txBox="1"/>
          <p:nvPr/>
        </p:nvSpPr>
        <p:spPr>
          <a:xfrm>
            <a:off x="2895600" y="2209800"/>
            <a:ext cx="7086600" cy="4189730"/>
          </a:xfrm>
          <a:prstGeom prst="rect">
            <a:avLst/>
          </a:prstGeom>
          <a:noFill/>
          <a:ln w="9525">
            <a:noFill/>
          </a:ln>
        </p:spPr>
        <p:txBody>
          <a:bodyPr>
            <a:spAutoFit/>
          </a:bodyPr>
          <a:p>
            <a:pPr marL="457200" indent="-457200">
              <a:lnSpc>
                <a:spcPct val="120000"/>
              </a:lnSpc>
              <a:spcBef>
                <a:spcPct val="50000"/>
              </a:spcBef>
              <a:buClr>
                <a:srgbClr val="CC0000"/>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提高可靠性或增加发现率的措施确定后，需要重新进行临时的风险分析；</a:t>
            </a:r>
            <a:endParaRPr lang="zh-CN" altLang="en-US"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CC0000"/>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实施规定的措施并验证其有效性后，应通过确定新的</a:t>
            </a:r>
            <a:r>
              <a:rPr lang="en-US" altLang="zh-CN">
                <a:latin typeface="华文细黑" panose="02010600040101010101" pitchFamily="2" charset="-122"/>
                <a:ea typeface="华文细黑" panose="02010600040101010101" pitchFamily="2" charset="-122"/>
              </a:rPr>
              <a:t>RPN</a:t>
            </a:r>
            <a:r>
              <a:rPr lang="zh-CN" altLang="en-US" dirty="0">
                <a:latin typeface="华文细黑" panose="02010600040101010101" pitchFamily="2" charset="-122"/>
                <a:ea typeface="华文细黑" panose="02010600040101010101" pitchFamily="2" charset="-122"/>
              </a:rPr>
              <a:t>值来进行最终的风险评价；</a:t>
            </a:r>
            <a:endParaRPr lang="zh-CN" altLang="en-US"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CC0000"/>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当设计发生重大更改时应按上述五个步骤对涉及的零件重新进行系统</a:t>
            </a:r>
            <a:r>
              <a:rPr lang="en-US" altLang="zh-CN">
                <a:latin typeface="华文细黑" panose="02010600040101010101" pitchFamily="2" charset="-122"/>
                <a:ea typeface="华文细黑" panose="02010600040101010101" pitchFamily="2" charset="-122"/>
              </a:rPr>
              <a:t>FMEA</a:t>
            </a:r>
            <a:r>
              <a:rPr lang="zh-CN" altLang="en-US">
                <a:latin typeface="华文细黑" panose="02010600040101010101" pitchFamily="2" charset="-122"/>
                <a:ea typeface="华文细黑" panose="02010600040101010101" pitchFamily="2" charset="-122"/>
              </a:rPr>
              <a:t>；</a:t>
            </a:r>
            <a:endParaRPr lang="zh-CN" altLang="en-US">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CC0000"/>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把某一</a:t>
            </a:r>
            <a:r>
              <a:rPr lang="en-US" altLang="zh-CN">
                <a:latin typeface="华文细黑" panose="02010600040101010101" pitchFamily="2" charset="-122"/>
                <a:ea typeface="华文细黑" panose="02010600040101010101" pitchFamily="2" charset="-122"/>
              </a:rPr>
              <a:t>RPN</a:t>
            </a:r>
            <a:r>
              <a:rPr lang="zh-CN" altLang="en-US" dirty="0">
                <a:latin typeface="华文细黑" panose="02010600040101010101" pitchFamily="2" charset="-122"/>
                <a:ea typeface="华文细黑" panose="02010600040101010101" pitchFamily="2" charset="-122"/>
              </a:rPr>
              <a:t>值作为控制界限是没有意义的，因为各个系统</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的评价标准可能不同。</a:t>
            </a:r>
            <a:endParaRPr lang="zh-CN" altLang="en-US" dirty="0">
              <a:latin typeface="华文细黑" panose="02010600040101010101" pitchFamily="2" charset="-122"/>
              <a:ea typeface="华文细黑" panose="0201060004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31745"/>
          <p:cNvSpPr txBox="1"/>
          <p:nvPr/>
        </p:nvSpPr>
        <p:spPr>
          <a:xfrm>
            <a:off x="3657600" y="304800"/>
            <a:ext cx="4953000" cy="521970"/>
          </a:xfrm>
          <a:prstGeom prst="rect">
            <a:avLst/>
          </a:prstGeom>
          <a:noFill/>
          <a:ln w="9525">
            <a:noFill/>
          </a:ln>
        </p:spPr>
        <p:txBody>
          <a:bodyPr>
            <a:spAutoFit/>
          </a:bodyPr>
          <a:p>
            <a:pPr algn="ctr">
              <a:spcBef>
                <a:spcPct val="50000"/>
              </a:spcBef>
            </a:pPr>
            <a:r>
              <a:rPr lang="zh-CN" altLang="en-US" sz="2800" b="1" dirty="0">
                <a:latin typeface="华文细黑" panose="02010600040101010101" pitchFamily="2" charset="-122"/>
                <a:ea typeface="华文细黑" panose="02010600040101010101" pitchFamily="2" charset="-122"/>
              </a:rPr>
              <a:t>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表格</a:t>
            </a:r>
            <a:endParaRPr lang="zh-CN" altLang="en-US" sz="2800" b="1">
              <a:latin typeface="华文细黑" panose="02010600040101010101" pitchFamily="2" charset="-122"/>
              <a:ea typeface="华文细黑" panose="02010600040101010101" pitchFamily="2" charset="-122"/>
            </a:endParaRPr>
          </a:p>
        </p:txBody>
      </p:sp>
      <p:graphicFrame>
        <p:nvGraphicFramePr>
          <p:cNvPr id="31912" name="表格 31911"/>
          <p:cNvGraphicFramePr/>
          <p:nvPr/>
        </p:nvGraphicFramePr>
        <p:xfrm>
          <a:off x="1828800" y="914400"/>
          <a:ext cx="8534400" cy="5671820"/>
        </p:xfrm>
        <a:graphic>
          <a:graphicData uri="http://schemas.openxmlformats.org/drawingml/2006/table">
            <a:tbl>
              <a:tblPr/>
              <a:tblGrid>
                <a:gridCol w="1066800"/>
                <a:gridCol w="640080"/>
                <a:gridCol w="807720"/>
                <a:gridCol w="914400"/>
                <a:gridCol w="838200"/>
                <a:gridCol w="609600"/>
                <a:gridCol w="228600"/>
                <a:gridCol w="1143000"/>
                <a:gridCol w="457200"/>
                <a:gridCol w="411480"/>
                <a:gridCol w="274320"/>
                <a:gridCol w="1143000"/>
              </a:tblGrid>
              <a:tr h="612140">
                <a:tc rowSpan="2"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20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tcPr>
                </a:tc>
                <a:tc rowSpan="2" gridSpan="8">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lnSpc>
                          <a:spcPct val="130000"/>
                        </a:lnSpc>
                        <a:buNone/>
                      </a:pPr>
                      <a:r>
                        <a:rPr lang="zh-CN" altLang="en-US" sz="2200" b="1" dirty="0">
                          <a:ea typeface="华文细黑" panose="02010600040101010101" pitchFamily="2" charset="-122"/>
                        </a:rPr>
                        <a:t>缺陷可能性及影响分析</a:t>
                      </a:r>
                      <a:endParaRPr lang="zh-CN" altLang="en-US" sz="2200" b="1" dirty="0">
                        <a:ea typeface="华文细黑" panose="02010600040101010101" pitchFamily="2" charset="-122"/>
                      </a:endParaRPr>
                    </a:p>
                    <a:p>
                      <a:pPr marL="0" lvl="0" indent="0">
                        <a:lnSpc>
                          <a:spcPct val="120000"/>
                        </a:lnSpc>
                        <a:buNone/>
                      </a:pPr>
                      <a:r>
                        <a:rPr lang="zh-CN" altLang="en-US" sz="2000" dirty="0">
                          <a:ea typeface="华文细黑" panose="02010600040101010101" pitchFamily="2" charset="-122"/>
                        </a:rPr>
                        <a:t>  </a:t>
                      </a:r>
                      <a:r>
                        <a:rPr lang="en-US" altLang="zh-CN" sz="2000" dirty="0">
                          <a:ea typeface="华文细黑" panose="02010600040101010101" pitchFamily="2" charset="-122"/>
                        </a:rPr>
                        <a:t>□</a:t>
                      </a:r>
                      <a:r>
                        <a:rPr lang="zh-CN" altLang="en-US" sz="2000" dirty="0">
                          <a:ea typeface="华文细黑" panose="02010600040101010101" pitchFamily="2" charset="-122"/>
                        </a:rPr>
                        <a:t>产品系统</a:t>
                      </a:r>
                      <a:r>
                        <a:rPr lang="en-US" altLang="zh-CN" sz="2000">
                          <a:ea typeface="华文细黑" panose="02010600040101010101" pitchFamily="2" charset="-122"/>
                        </a:rPr>
                        <a:t>FMEA                □</a:t>
                      </a:r>
                      <a:r>
                        <a:rPr lang="zh-CN" altLang="en-US" sz="2000" dirty="0">
                          <a:ea typeface="华文细黑" panose="02010600040101010101" pitchFamily="2" charset="-122"/>
                        </a:rPr>
                        <a:t>过程系统</a:t>
                      </a:r>
                      <a:r>
                        <a:rPr lang="en-US" altLang="zh-CN" sz="2000">
                          <a:ea typeface="华文细黑" panose="02010600040101010101" pitchFamily="2" charset="-122"/>
                        </a:rPr>
                        <a:t>FMEA </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编号：</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701040">
                <a:tc vMerge="1" gridSpan="2">
                  <a:tcPr>
                    <a:lnL w="28575"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gridSpan="8">
                  <a:tcPr>
                    <a:lnL w="12700"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第      页</a:t>
                      </a:r>
                      <a:endParaRPr lang="zh-CN" altLang="en-US" sz="2000" dirty="0">
                        <a:ea typeface="华文细黑" panose="02010600040101010101" pitchFamily="2" charset="-122"/>
                      </a:endParaRPr>
                    </a:p>
                    <a:p>
                      <a:pPr marL="0" lvl="0" indent="0">
                        <a:lnSpc>
                          <a:spcPct val="80000"/>
                        </a:lnSpc>
                        <a:buNone/>
                      </a:pPr>
                      <a:r>
                        <a:rPr lang="zh-CN" altLang="en-US" sz="2000" dirty="0">
                          <a:ea typeface="华文细黑" panose="02010600040101010101" pitchFamily="2" charset="-122"/>
                        </a:rPr>
                        <a:t>共      页</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762000">
                <a:tc grid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类型</a:t>
                      </a:r>
                      <a:r>
                        <a:rPr lang="en-US" altLang="zh-CN" sz="2000">
                          <a:ea typeface="华文细黑" panose="02010600040101010101" pitchFamily="2" charset="-122"/>
                        </a:rPr>
                        <a:t>/</a:t>
                      </a:r>
                      <a:r>
                        <a:rPr lang="zh-CN" altLang="en-US" sz="2000" dirty="0">
                          <a:ea typeface="华文细黑" panose="02010600040101010101" pitchFamily="2" charset="-122"/>
                        </a:rPr>
                        <a:t>型号</a:t>
                      </a:r>
                      <a:r>
                        <a:rPr lang="en-US" altLang="zh-CN" sz="2000">
                          <a:ea typeface="华文细黑" panose="02010600040101010101" pitchFamily="2" charset="-122"/>
                        </a:rPr>
                        <a:t>/</a:t>
                      </a:r>
                      <a:r>
                        <a:rPr lang="zh-CN" altLang="en-US" sz="2000" dirty="0">
                          <a:ea typeface="华文细黑" panose="02010600040101010101" pitchFamily="2" charset="-122"/>
                        </a:rPr>
                        <a:t>生产</a:t>
                      </a:r>
                      <a:r>
                        <a:rPr lang="en-US" altLang="zh-CN" sz="2000">
                          <a:ea typeface="华文细黑" panose="02010600040101010101" pitchFamily="2" charset="-122"/>
                        </a:rPr>
                        <a:t>/</a:t>
                      </a:r>
                      <a:r>
                        <a:rPr lang="zh-CN" altLang="en-US" sz="2000" dirty="0">
                          <a:ea typeface="华文细黑" panose="02010600040101010101" pitchFamily="2" charset="-122"/>
                        </a:rPr>
                        <a:t>批号：</a:t>
                      </a:r>
                      <a:endParaRPr lang="zh-CN" altLang="en-US" sz="20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零件号：</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更改状态：</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责任人：</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公司：</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部门：</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日期</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762000">
                <a:tc grid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系统编号</a:t>
                      </a:r>
                      <a:r>
                        <a:rPr lang="en-US" altLang="zh-CN" sz="2000">
                          <a:ea typeface="华文细黑" panose="02010600040101010101" pitchFamily="2" charset="-122"/>
                        </a:rPr>
                        <a:t>/</a:t>
                      </a:r>
                      <a:r>
                        <a:rPr lang="zh-CN" altLang="en-US" sz="2000" dirty="0">
                          <a:ea typeface="华文细黑" panose="02010600040101010101" pitchFamily="2" charset="-122"/>
                        </a:rPr>
                        <a:t>系统单元：</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功</a:t>
                      </a:r>
                      <a:r>
                        <a:rPr lang="zh-CN" altLang="en-US" sz="2000" dirty="0">
                          <a:ea typeface="华文细黑" panose="02010600040101010101" pitchFamily="2" charset="-122"/>
                        </a:rPr>
                        <a:t>能</a:t>
                      </a:r>
                      <a:r>
                        <a:rPr lang="en-US" altLang="zh-CN" sz="2000">
                          <a:ea typeface="华文细黑" panose="02010600040101010101" pitchFamily="2" charset="-122"/>
                        </a:rPr>
                        <a:t>/</a:t>
                      </a:r>
                      <a:r>
                        <a:rPr lang="zh-CN" altLang="en-US" sz="2000" dirty="0">
                          <a:ea typeface="华文细黑" panose="02010600040101010101" pitchFamily="2" charset="-122"/>
                        </a:rPr>
                        <a:t>任务：</a:t>
                      </a:r>
                      <a:endParaRPr lang="zh-CN" altLang="en-US" sz="20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零件号：</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更改状态：</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责任人：</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公司：</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部门：</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日期</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283464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潜在缺陷后果</a:t>
                      </a:r>
                      <a:endParaRPr lang="zh-CN" altLang="en-US" sz="20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000">
                          <a:ea typeface="华文细黑" panose="02010600040101010101" pitchFamily="2" charset="-122"/>
                        </a:rPr>
                        <a:t>S</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潜在缺陷</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潜在缺陷原因</a:t>
                      </a:r>
                      <a:endParaRPr lang="zh-CN" altLang="en-US" sz="2000" dirty="0">
                        <a:ea typeface="华文细黑" panose="02010600040101010101" pitchFamily="2" charset="-122"/>
                      </a:endParaRPr>
                    </a:p>
                    <a:p>
                      <a:pPr marL="0" lvl="0" indent="0" algn="ctr">
                        <a:buNone/>
                      </a:pPr>
                      <a:endParaRPr lang="zh-CN" altLang="en-US" sz="2000" dirty="0">
                        <a:ea typeface="华文细黑" panose="02010600040101010101" pitchFamily="2" charset="-122"/>
                      </a:endParaRPr>
                    </a:p>
                    <a:p>
                      <a:pPr marL="0" lvl="0" indent="0" algn="ctr">
                        <a:buNone/>
                      </a:pPr>
                      <a:endParaRPr lang="zh-CN" altLang="en-US" sz="2000" dirty="0">
                        <a:ea typeface="华文细黑" panose="02010600040101010101" pitchFamily="2" charset="-122"/>
                      </a:endParaRPr>
                    </a:p>
                    <a:p>
                      <a:pPr marL="0" lvl="0" indent="0" algn="ctr">
                        <a:buNone/>
                      </a:pPr>
                      <a:endParaRPr lang="zh-CN" altLang="en-US" sz="2000" dirty="0">
                        <a:ea typeface="华文细黑" panose="02010600040101010101" pitchFamily="2" charset="-122"/>
                      </a:endParaRPr>
                    </a:p>
                    <a:p>
                      <a:pPr marL="0" lvl="0" indent="0" algn="ctr">
                        <a:buNone/>
                      </a:pPr>
                      <a:endParaRPr lang="zh-CN" altLang="en-US" sz="2000" dirty="0">
                        <a:ea typeface="华文细黑" panose="02010600040101010101" pitchFamily="2" charset="-122"/>
                      </a:endParaRPr>
                    </a:p>
                    <a:p>
                      <a:pPr marL="0" lvl="0" indent="0" algn="ctr">
                        <a:buNone/>
                      </a:pP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预防措施</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频度</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发现缺陷措施</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探测度</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000">
                          <a:ea typeface="华文细黑" panose="02010600040101010101" pitchFamily="2" charset="-122"/>
                        </a:rPr>
                        <a:t>RPN</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责任人</a:t>
                      </a:r>
                      <a:r>
                        <a:rPr lang="en-US" altLang="zh-CN" sz="2000">
                          <a:ea typeface="华文细黑" panose="02010600040101010101" pitchFamily="2" charset="-122"/>
                        </a:rPr>
                        <a:t>/</a:t>
                      </a:r>
                      <a:r>
                        <a:rPr lang="zh-CN" altLang="en-US" sz="2000" dirty="0">
                          <a:ea typeface="华文细黑" panose="02010600040101010101" pitchFamily="2" charset="-122"/>
                        </a:rPr>
                        <a:t>完成日期</a:t>
                      </a: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文本框 41985"/>
          <p:cNvSpPr txBox="1"/>
          <p:nvPr/>
        </p:nvSpPr>
        <p:spPr>
          <a:xfrm>
            <a:off x="3657600" y="304800"/>
            <a:ext cx="4953000" cy="521970"/>
          </a:xfrm>
          <a:prstGeom prst="rect">
            <a:avLst/>
          </a:prstGeom>
          <a:noFill/>
          <a:ln w="9525">
            <a:noFill/>
          </a:ln>
        </p:spPr>
        <p:txBody>
          <a:bodyPr>
            <a:spAutoFit/>
          </a:bodyPr>
          <a:p>
            <a:pPr algn="ctr">
              <a:spcBef>
                <a:spcPct val="50000"/>
              </a:spcBef>
            </a:pPr>
            <a:r>
              <a:rPr lang="zh-CN" altLang="en-US" sz="2800" b="1" dirty="0">
                <a:latin typeface="华文细黑" panose="02010600040101010101" pitchFamily="2" charset="-122"/>
                <a:ea typeface="华文细黑" panose="02010600040101010101" pitchFamily="2" charset="-122"/>
              </a:rPr>
              <a:t>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表格</a:t>
            </a:r>
            <a:endParaRPr lang="zh-CN" altLang="en-US" sz="2800" b="1">
              <a:latin typeface="华文细黑" panose="02010600040101010101" pitchFamily="2" charset="-122"/>
              <a:ea typeface="华文细黑" panose="02010600040101010101" pitchFamily="2" charset="-122"/>
            </a:endParaRPr>
          </a:p>
        </p:txBody>
      </p:sp>
      <p:graphicFrame>
        <p:nvGraphicFramePr>
          <p:cNvPr id="42222" name="表格 42221"/>
          <p:cNvGraphicFramePr/>
          <p:nvPr/>
        </p:nvGraphicFramePr>
        <p:xfrm>
          <a:off x="1828800" y="1016000"/>
          <a:ext cx="8534400" cy="5547360"/>
        </p:xfrm>
        <a:graphic>
          <a:graphicData uri="http://schemas.openxmlformats.org/drawingml/2006/table">
            <a:tbl>
              <a:tblPr/>
              <a:tblGrid>
                <a:gridCol w="1600200"/>
                <a:gridCol w="182880"/>
                <a:gridCol w="274320"/>
                <a:gridCol w="457200"/>
                <a:gridCol w="457200"/>
                <a:gridCol w="1143000"/>
                <a:gridCol w="563880"/>
                <a:gridCol w="579120"/>
                <a:gridCol w="457200"/>
                <a:gridCol w="457200"/>
                <a:gridCol w="457200"/>
                <a:gridCol w="182880"/>
                <a:gridCol w="274320"/>
                <a:gridCol w="609600"/>
                <a:gridCol w="838200"/>
              </a:tblGrid>
              <a:tr h="396240">
                <a:tc rowSpan="2"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20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tcPr>
                </a:tc>
                <a:tc rowSpan="2" gridSpan="10">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lnSpc>
                          <a:spcPct val="130000"/>
                        </a:lnSpc>
                        <a:buNone/>
                      </a:pPr>
                      <a:r>
                        <a:rPr lang="zh-CN" altLang="en-US" sz="2200" b="1" dirty="0">
                          <a:latin typeface="华文细黑" panose="02010600040101010101" pitchFamily="2" charset="-122"/>
                          <a:ea typeface="华文细黑" panose="02010600040101010101" pitchFamily="2" charset="-122"/>
                        </a:rPr>
                        <a:t>措施跟踪</a:t>
                      </a:r>
                      <a:endParaRPr lang="zh-CN" altLang="en-US" sz="2200" b="1" dirty="0">
                        <a:latin typeface="华文细黑" panose="02010600040101010101" pitchFamily="2" charset="-122"/>
                        <a:ea typeface="华文细黑" panose="02010600040101010101" pitchFamily="2" charset="-122"/>
                      </a:endParaRPr>
                    </a:p>
                    <a:p>
                      <a:pPr marL="0" lvl="0" indent="0" algn="ctr">
                        <a:lnSpc>
                          <a:spcPct val="120000"/>
                        </a:lnSpc>
                        <a:buNone/>
                      </a:pPr>
                      <a:r>
                        <a:rPr lang="zh-CN" altLang="en-US" sz="2000" b="1" dirty="0">
                          <a:latin typeface="华文细黑" panose="02010600040101010101" pitchFamily="2" charset="-122"/>
                          <a:ea typeface="华文细黑" panose="02010600040101010101" pitchFamily="2" charset="-122"/>
                        </a:rPr>
                        <a:t>  </a:t>
                      </a:r>
                      <a:r>
                        <a:rPr lang="en-US" altLang="zh-CN" sz="2000" b="1">
                          <a:latin typeface="华文细黑" panose="02010600040101010101" pitchFamily="2" charset="-122"/>
                          <a:ea typeface="华文细黑" panose="02010600040101010101" pitchFamily="2" charset="-122"/>
                        </a:rPr>
                        <a:t>FMEA</a:t>
                      </a:r>
                      <a:r>
                        <a:rPr lang="en-US" altLang="zh-CN" sz="2000">
                          <a:ea typeface="华文细黑" panose="02010600040101010101" pitchFamily="2" charset="-122"/>
                        </a:rPr>
                        <a:t> </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T w="28575" cap="flat" cmpd="sng">
                      <a:solidFill>
                        <a:schemeClr val="tx1"/>
                      </a:solidFill>
                      <a:prstDash val="solid"/>
                      <a:headEnd type="none" w="med" len="med"/>
                      <a:tailEnd type="none" w="med" len="med"/>
                    </a:lnT>
                  </a:tcPr>
                </a:tc>
                <a:tc rowSpan="2"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tcPr>
                </a:tc>
                <a:tc grid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2000">
                          <a:ea typeface="华文细黑" panose="02010600040101010101" pitchFamily="2" charset="-122"/>
                        </a:rPr>
                        <a:t>FMEA</a:t>
                      </a:r>
                      <a:r>
                        <a:rPr lang="zh-CN" altLang="en-US" sz="2000" dirty="0">
                          <a:ea typeface="华文细黑" panose="02010600040101010101" pitchFamily="2" charset="-122"/>
                        </a:rPr>
                        <a:t>编号：</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701040">
                <a:tc vMerge="1" gridSpan="2">
                  <a:tcPr>
                    <a:lnL w="28575"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gridSpan="10">
                  <a:tcPr>
                    <a:lnL w="12700"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第      页</a:t>
                      </a:r>
                      <a:endParaRPr lang="zh-CN" altLang="en-US" sz="2000" dirty="0">
                        <a:ea typeface="华文细黑" panose="02010600040101010101" pitchFamily="2" charset="-122"/>
                      </a:endParaRPr>
                    </a:p>
                    <a:p>
                      <a:pPr marL="0" lvl="0" indent="0">
                        <a:lnSpc>
                          <a:spcPct val="80000"/>
                        </a:lnSpc>
                        <a:buNone/>
                      </a:pPr>
                      <a:r>
                        <a:rPr lang="zh-CN" altLang="en-US" sz="2000" dirty="0">
                          <a:ea typeface="华文细黑" panose="02010600040101010101" pitchFamily="2" charset="-122"/>
                        </a:rPr>
                        <a:t>共      页</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762000">
                <a:tc grid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类型</a:t>
                      </a:r>
                      <a:r>
                        <a:rPr lang="en-US" altLang="zh-CN" sz="2000">
                          <a:ea typeface="华文细黑" panose="02010600040101010101" pitchFamily="2" charset="-122"/>
                        </a:rPr>
                        <a:t>/</a:t>
                      </a:r>
                      <a:r>
                        <a:rPr lang="zh-CN" altLang="en-US" sz="2000" dirty="0">
                          <a:ea typeface="华文细黑" panose="02010600040101010101" pitchFamily="2" charset="-122"/>
                        </a:rPr>
                        <a:t>型号</a:t>
                      </a:r>
                      <a:r>
                        <a:rPr lang="en-US" altLang="zh-CN" sz="2000">
                          <a:ea typeface="华文细黑" panose="02010600040101010101" pitchFamily="2" charset="-122"/>
                        </a:rPr>
                        <a:t>/</a:t>
                      </a:r>
                      <a:r>
                        <a:rPr lang="zh-CN" altLang="en-US" sz="2000" dirty="0">
                          <a:ea typeface="华文细黑" panose="02010600040101010101" pitchFamily="2" charset="-122"/>
                        </a:rPr>
                        <a:t>生产</a:t>
                      </a:r>
                      <a:r>
                        <a:rPr lang="en-US" altLang="zh-CN" sz="2000">
                          <a:ea typeface="华文细黑" panose="02010600040101010101" pitchFamily="2" charset="-122"/>
                        </a:rPr>
                        <a:t>/</a:t>
                      </a:r>
                      <a:r>
                        <a:rPr lang="zh-CN" altLang="en-US" sz="2000" dirty="0">
                          <a:ea typeface="华文细黑" panose="02010600040101010101" pitchFamily="2" charset="-122"/>
                        </a:rPr>
                        <a:t>批号：</a:t>
                      </a:r>
                      <a:endParaRPr lang="zh-CN" altLang="en-US" sz="20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零件号：</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更改状态：</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责任人：</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公司：</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部门：</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日期</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762000">
                <a:tc grid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系统编号</a:t>
                      </a:r>
                      <a:r>
                        <a:rPr lang="en-US" altLang="zh-CN" sz="2000">
                          <a:ea typeface="华文细黑" panose="02010600040101010101" pitchFamily="2" charset="-122"/>
                        </a:rPr>
                        <a:t>/</a:t>
                      </a:r>
                      <a:r>
                        <a:rPr lang="zh-CN" altLang="en-US" sz="2000" dirty="0">
                          <a:ea typeface="华文细黑" panose="02010600040101010101" pitchFamily="2" charset="-122"/>
                        </a:rPr>
                        <a:t>系统单元：</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功</a:t>
                      </a:r>
                      <a:r>
                        <a:rPr lang="zh-CN" altLang="en-US" sz="2000" dirty="0">
                          <a:ea typeface="华文细黑" panose="02010600040101010101" pitchFamily="2" charset="-122"/>
                        </a:rPr>
                        <a:t>能</a:t>
                      </a:r>
                      <a:r>
                        <a:rPr lang="en-US" altLang="zh-CN" sz="2000">
                          <a:ea typeface="华文细黑" panose="02010600040101010101" pitchFamily="2" charset="-122"/>
                        </a:rPr>
                        <a:t>/</a:t>
                      </a:r>
                      <a:r>
                        <a:rPr lang="zh-CN" altLang="en-US" sz="2000" dirty="0">
                          <a:ea typeface="华文细黑" panose="02010600040101010101" pitchFamily="2" charset="-122"/>
                        </a:rPr>
                        <a:t>任务：</a:t>
                      </a:r>
                      <a:endParaRPr lang="zh-CN" altLang="en-US" sz="20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零件号：</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更改状态：</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责任人：</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公司：</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000" dirty="0">
                          <a:ea typeface="华文细黑" panose="02010600040101010101" pitchFamily="2" charset="-122"/>
                        </a:rPr>
                        <a:t>部门：</a:t>
                      </a:r>
                      <a:endParaRPr lang="zh-CN" altLang="en-US" sz="2000" dirty="0">
                        <a:ea typeface="华文细黑" panose="02010600040101010101" pitchFamily="2" charset="-122"/>
                      </a:endParaRPr>
                    </a:p>
                    <a:p>
                      <a:pPr marL="0" lvl="0" indent="0">
                        <a:buNone/>
                      </a:pPr>
                      <a:r>
                        <a:rPr lang="zh-CN" altLang="en-US" sz="2000" dirty="0">
                          <a:ea typeface="华文细黑" panose="02010600040101010101" pitchFamily="2" charset="-122"/>
                        </a:rPr>
                        <a:t>日期</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07365">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潜在缺陷原因及其缺陷与缺陷后果</a:t>
                      </a:r>
                      <a:endParaRPr lang="zh-CN" altLang="en-US" sz="20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000">
                          <a:ea typeface="华文细黑" panose="02010600040101010101" pitchFamily="2" charset="-122"/>
                        </a:rPr>
                        <a:t>RPN</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tcPr>
                </a:tc>
                <a:tc rowSpan="2"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预防措施</a:t>
                      </a:r>
                      <a:endParaRPr lang="zh-CN" altLang="en-US" sz="2000" dirty="0">
                        <a:ea typeface="华文细黑" panose="02010600040101010101" pitchFamily="2" charset="-122"/>
                      </a:endParaRPr>
                    </a:p>
                    <a:p>
                      <a:pPr marL="0" lvl="0" indent="0" algn="ctr">
                        <a:buNone/>
                      </a:pP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发现缺陷措施</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责任人</a:t>
                      </a:r>
                      <a:r>
                        <a:rPr lang="en-US" altLang="zh-CN" sz="2000">
                          <a:ea typeface="华文细黑" panose="02010600040101010101" pitchFamily="2" charset="-122"/>
                        </a:rPr>
                        <a:t>/</a:t>
                      </a:r>
                      <a:r>
                        <a:rPr lang="zh-CN" altLang="en-US" sz="2000" dirty="0">
                          <a:ea typeface="华文细黑" panose="02010600040101010101" pitchFamily="2" charset="-122"/>
                        </a:rPr>
                        <a:t>完成日期</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tcPr>
                </a:tc>
                <a:tc gridSpan="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完成状态</a:t>
                      </a:r>
                      <a:r>
                        <a:rPr lang="en-US" altLang="zh-CN" sz="2000">
                          <a:ea typeface="华文细黑" panose="02010600040101010101" pitchFamily="2" charset="-122"/>
                        </a:rPr>
                        <a:t>(%)</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a:noFill/>
                    </a:lnB>
                    <a:lnTlToBr>
                      <a:noFill/>
                    </a:lnTlToBr>
                    <a:lnBlToTr>
                      <a:noFill/>
                    </a:lnBlToTr>
                    <a:noFill/>
                  </a:tcPr>
                </a:tc>
                <a:tc hMerge="1">
                  <a:tcPr>
                    <a:lnT w="12700" cap="flat" cmpd="sng">
                      <a:solidFill>
                        <a:schemeClr val="tx1"/>
                      </a:solidFill>
                      <a:prstDash val="solid"/>
                      <a:headEnd type="none" w="med" len="med"/>
                      <a:tailEnd type="none" w="med" len="med"/>
                    </a:lnT>
                  </a:tcPr>
                </a:tc>
                <a:tc hMerge="1">
                  <a:tcPr>
                    <a:lnT w="12700" cap="flat" cmpd="sng">
                      <a:solidFill>
                        <a:schemeClr val="tx1"/>
                      </a:solidFill>
                      <a:prstDash val="solid"/>
                      <a:headEnd type="none" w="med" len="med"/>
                      <a:tailEnd type="none" w="med" len="med"/>
                    </a:lnT>
                  </a:tcPr>
                </a:tc>
                <a:tc hMerge="1">
                  <a:tcPr>
                    <a:lnT w="12700" cap="flat" cmpd="sng">
                      <a:solidFill>
                        <a:schemeClr val="tx1"/>
                      </a:solidFill>
                      <a:prstDash val="solid"/>
                      <a:headEnd type="none" w="med" len="med"/>
                      <a:tailEnd type="none" w="med" len="med"/>
                    </a:lnT>
                  </a:tcPr>
                </a:tc>
                <a:tc hMerge="1">
                  <a:tcPr>
                    <a:lnT w="12700" cap="flat" cmpd="sng">
                      <a:solidFill>
                        <a:schemeClr val="tx1"/>
                      </a:solidFill>
                      <a:prstDash val="solid"/>
                      <a:headEnd type="none" w="med" len="med"/>
                      <a:tailEnd type="none" w="med" len="med"/>
                    </a:lnT>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000" dirty="0">
                          <a:ea typeface="华文细黑" panose="02010600040101010101" pitchFamily="2" charset="-122"/>
                        </a:rPr>
                        <a:t>备注</a:t>
                      </a:r>
                      <a:r>
                        <a:rPr lang="en-US" altLang="zh-CN" sz="2000">
                          <a:ea typeface="华文细黑" panose="02010600040101010101" pitchFamily="2" charset="-122"/>
                        </a:rPr>
                        <a:t>/</a:t>
                      </a:r>
                      <a:r>
                        <a:rPr lang="zh-CN" altLang="en-US" sz="2000" dirty="0">
                          <a:ea typeface="华文细黑" panose="02010600040101010101" pitchFamily="2" charset="-122"/>
                        </a:rPr>
                        <a:t>状态</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943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gridSpan="2">
                  <a:tcPr>
                    <a:lnL w="12700"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gridSpan="2">
                  <a:tcPr>
                    <a:lnL w="12700"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gridSpan="2">
                  <a:tcPr>
                    <a:lnL w="12700"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000">
                          <a:ea typeface="华文细黑" panose="02010600040101010101" pitchFamily="2" charset="-122"/>
                        </a:rPr>
                        <a:t>20</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000">
                          <a:ea typeface="华文细黑" panose="02010600040101010101" pitchFamily="2" charset="-122"/>
                        </a:rPr>
                        <a:t>40</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000">
                          <a:ea typeface="华文细黑" panose="02010600040101010101" pitchFamily="2" charset="-122"/>
                        </a:rPr>
                        <a:t>60</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000">
                          <a:ea typeface="华文细黑" panose="02010600040101010101" pitchFamily="2" charset="-122"/>
                        </a:rPr>
                        <a:t>80</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000">
                          <a:ea typeface="华文细黑" panose="02010600040101010101" pitchFamily="2" charset="-122"/>
                        </a:rPr>
                        <a:t>100</a:t>
                      </a:r>
                      <a:endParaRPr lang="zh-CN" altLang="en-US" sz="20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18592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en-US" altLang="zh-CN" sz="2000" dirty="0">
                        <a:ea typeface="华文细黑" panose="02010600040101010101" pitchFamily="2" charset="-122"/>
                      </a:endParaRPr>
                    </a:p>
                    <a:p>
                      <a:pPr marL="0" lvl="0" indent="0" algn="ctr">
                        <a:buNone/>
                      </a:pPr>
                      <a:endParaRPr lang="en-US" altLang="zh-CN" sz="2000" dirty="0">
                        <a:ea typeface="华文细黑" panose="02010600040101010101" pitchFamily="2" charset="-122"/>
                      </a:endParaRPr>
                    </a:p>
                    <a:p>
                      <a:pPr marL="0" lvl="0" indent="0" algn="ctr">
                        <a:buNone/>
                      </a:pPr>
                      <a:endParaRPr lang="en-US" altLang="zh-CN" sz="2000" dirty="0">
                        <a:ea typeface="华文细黑" panose="02010600040101010101" pitchFamily="2" charset="-122"/>
                      </a:endParaRPr>
                    </a:p>
                    <a:p>
                      <a:pPr marL="0" lvl="0" indent="0" algn="ctr">
                        <a:buNone/>
                      </a:pPr>
                      <a:endParaRPr lang="en-US" altLang="zh-CN" sz="2000" dirty="0">
                        <a:ea typeface="华文细黑" panose="02010600040101010101" pitchFamily="2" charset="-122"/>
                      </a:endParaRPr>
                    </a:p>
                    <a:p>
                      <a:pPr marL="0" lvl="0" indent="0" algn="ctr">
                        <a:buNone/>
                      </a:pPr>
                      <a:endParaRPr lang="zh-CN" altLang="en-US" sz="20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2000" dirty="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框 35841"/>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组织流程</a:t>
            </a:r>
            <a:endParaRPr lang="zh-CN" altLang="en-US" sz="2800" b="1">
              <a:latin typeface="华文细黑" panose="02010600040101010101" pitchFamily="2" charset="-122"/>
              <a:ea typeface="华文细黑" panose="02010600040101010101" pitchFamily="2" charset="-122"/>
            </a:endParaRPr>
          </a:p>
        </p:txBody>
      </p:sp>
      <p:sp>
        <p:nvSpPr>
          <p:cNvPr id="35843" name="文本框 35842"/>
          <p:cNvSpPr txBox="1"/>
          <p:nvPr/>
        </p:nvSpPr>
        <p:spPr>
          <a:xfrm>
            <a:off x="2819400" y="1568450"/>
            <a:ext cx="5791200" cy="491490"/>
          </a:xfrm>
          <a:prstGeom prst="rect">
            <a:avLst/>
          </a:prstGeom>
          <a:noFill/>
          <a:ln w="9525">
            <a:noFill/>
          </a:ln>
        </p:spPr>
        <p:txBody>
          <a:bodyPr>
            <a:spAutoFit/>
          </a:bodyPr>
          <a:p>
            <a:pPr>
              <a:spcBef>
                <a:spcPct val="50000"/>
              </a:spcBef>
            </a:pPr>
            <a:r>
              <a:rPr lang="zh-CN" altLang="en-US" sz="2600" b="1" dirty="0">
                <a:solidFill>
                  <a:schemeClr val="accent2"/>
                </a:solidFill>
                <a:latin typeface="Times New Roman" panose="02020603050405020304" pitchFamily="18" charset="0"/>
                <a:ea typeface="华文细黑" panose="02010600040101010101" pitchFamily="2" charset="-122"/>
              </a:rPr>
              <a:t>在跨部门工作组中制定系统</a:t>
            </a:r>
            <a:r>
              <a:rPr lang="en-US" altLang="zh-CN" sz="2600" b="1">
                <a:solidFill>
                  <a:schemeClr val="accent2"/>
                </a:solidFill>
                <a:latin typeface="Times New Roman" panose="02020603050405020304" pitchFamily="18" charset="0"/>
                <a:ea typeface="华文细黑" panose="02010600040101010101" pitchFamily="2" charset="-122"/>
              </a:rPr>
              <a:t>FMEA</a:t>
            </a:r>
            <a:endParaRPr lang="en-US" altLang="zh-CN" sz="2600" b="1">
              <a:solidFill>
                <a:schemeClr val="accent2"/>
              </a:solidFill>
              <a:latin typeface="Times New Roman" panose="02020603050405020304" pitchFamily="18" charset="0"/>
              <a:ea typeface="华文细黑" panose="02010600040101010101" pitchFamily="2" charset="-122"/>
            </a:endParaRPr>
          </a:p>
        </p:txBody>
      </p:sp>
      <p:sp>
        <p:nvSpPr>
          <p:cNvPr id="35844" name="文本框 35843"/>
          <p:cNvSpPr txBox="1"/>
          <p:nvPr/>
        </p:nvSpPr>
        <p:spPr>
          <a:xfrm>
            <a:off x="3200400" y="2590800"/>
            <a:ext cx="7086600" cy="2417445"/>
          </a:xfrm>
          <a:prstGeom prst="rect">
            <a:avLst/>
          </a:prstGeom>
          <a:noFill/>
          <a:ln w="9525">
            <a:noFill/>
          </a:ln>
        </p:spPr>
        <p:txBody>
          <a:bodyPr>
            <a:spAutoFit/>
          </a:bodyPr>
          <a:p>
            <a:pPr marL="457200" indent="-457200">
              <a:lnSpc>
                <a:spcPct val="120000"/>
              </a:lnSpc>
              <a:spcBef>
                <a:spcPct val="50000"/>
              </a:spcBef>
              <a:buClr>
                <a:srgbClr val="3333FF"/>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可以利用许多人知识和经验；</a:t>
            </a:r>
            <a:endParaRPr lang="zh-CN" altLang="en-US"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增加系统</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结果的认知度；</a:t>
            </a:r>
            <a:endParaRPr lang="zh-CN" altLang="en-US"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促进跨部门的联系和合作</a:t>
            </a:r>
            <a:r>
              <a:rPr lang="zh-CN" altLang="en-US">
                <a:latin typeface="华文细黑" panose="02010600040101010101" pitchFamily="2" charset="-122"/>
                <a:ea typeface="华文细黑" panose="02010600040101010101" pitchFamily="2" charset="-122"/>
              </a:rPr>
              <a:t>；</a:t>
            </a:r>
            <a:endParaRPr lang="zh-CN" altLang="en-US">
              <a:latin typeface="华文细黑" panose="02010600040101010101" pitchFamily="2" charset="-122"/>
              <a:ea typeface="华文细黑" panose="02010600040101010101" pitchFamily="2" charset="-122"/>
            </a:endParaRPr>
          </a:p>
          <a:p>
            <a:pPr marL="457200" indent="-457200">
              <a:lnSpc>
                <a:spcPct val="120000"/>
              </a:lnSpc>
              <a:spcBef>
                <a:spcPct val="50000"/>
              </a:spcBef>
              <a:buClr>
                <a:srgbClr val="3333FF"/>
              </a:buClr>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通过方法专家的支持保证系统化、有效的工作。</a:t>
            </a:r>
            <a:endParaRPr lang="zh-CN" altLang="en-US" dirty="0">
              <a:latin typeface="华文细黑" panose="02010600040101010101" pitchFamily="2" charset="-122"/>
              <a:ea typeface="华文细黑" panose="0201060004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文本框 36865"/>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组织流程</a:t>
            </a:r>
            <a:endParaRPr lang="zh-CN" altLang="en-US" sz="2800" b="1">
              <a:latin typeface="华文细黑" panose="02010600040101010101" pitchFamily="2" charset="-122"/>
              <a:ea typeface="华文细黑" panose="02010600040101010101" pitchFamily="2" charset="-122"/>
            </a:endParaRPr>
          </a:p>
        </p:txBody>
      </p:sp>
      <p:sp>
        <p:nvSpPr>
          <p:cNvPr id="36867" name="文本框 36866"/>
          <p:cNvSpPr txBox="1"/>
          <p:nvPr/>
        </p:nvSpPr>
        <p:spPr>
          <a:xfrm>
            <a:off x="2819400" y="1447800"/>
            <a:ext cx="5791200" cy="491490"/>
          </a:xfrm>
          <a:prstGeom prst="rect">
            <a:avLst/>
          </a:prstGeom>
          <a:noFill/>
          <a:ln w="9525">
            <a:noFill/>
          </a:ln>
        </p:spPr>
        <p:txBody>
          <a:bodyPr>
            <a:spAutoFit/>
          </a:bodyPr>
          <a:p>
            <a:pPr>
              <a:spcBef>
                <a:spcPct val="50000"/>
              </a:spcBef>
            </a:pPr>
            <a:r>
              <a:rPr lang="zh-CN" altLang="en-US" sz="2600" b="1" dirty="0">
                <a:solidFill>
                  <a:schemeClr val="accent2"/>
                </a:solidFill>
                <a:latin typeface="Times New Roman" panose="02020603050405020304" pitchFamily="18" charset="0"/>
                <a:ea typeface="华文细黑" panose="02010600040101010101" pitchFamily="2" charset="-122"/>
              </a:rPr>
              <a:t>系统</a:t>
            </a:r>
            <a:r>
              <a:rPr lang="en-US" altLang="zh-CN" sz="2600" b="1">
                <a:solidFill>
                  <a:schemeClr val="accent2"/>
                </a:solidFill>
                <a:latin typeface="Times New Roman" panose="02020603050405020304" pitchFamily="18" charset="0"/>
                <a:ea typeface="华文细黑" panose="02010600040101010101" pitchFamily="2" charset="-122"/>
              </a:rPr>
              <a:t>FMEA</a:t>
            </a:r>
            <a:r>
              <a:rPr lang="zh-CN" altLang="en-US" sz="2600" b="1" dirty="0">
                <a:solidFill>
                  <a:schemeClr val="accent2"/>
                </a:solidFill>
                <a:latin typeface="Times New Roman" panose="02020603050405020304" pitchFamily="18" charset="0"/>
                <a:ea typeface="华文细黑" panose="02010600040101010101" pitchFamily="2" charset="-122"/>
              </a:rPr>
              <a:t>工作组的组成</a:t>
            </a:r>
            <a:endParaRPr lang="zh-CN" altLang="en-US" sz="2600" b="1" dirty="0">
              <a:solidFill>
                <a:schemeClr val="accent2"/>
              </a:solidFill>
              <a:latin typeface="Times New Roman" panose="02020603050405020304" pitchFamily="18" charset="0"/>
              <a:ea typeface="华文细黑" panose="02010600040101010101" pitchFamily="2" charset="-122"/>
            </a:endParaRPr>
          </a:p>
        </p:txBody>
      </p:sp>
      <p:sp>
        <p:nvSpPr>
          <p:cNvPr id="36868" name="椭圆 36867"/>
          <p:cNvSpPr/>
          <p:nvPr/>
        </p:nvSpPr>
        <p:spPr>
          <a:xfrm>
            <a:off x="4572000" y="3048000"/>
            <a:ext cx="2971800" cy="2971800"/>
          </a:xfrm>
          <a:prstGeom prst="ellipse">
            <a:avLst/>
          </a:prstGeom>
          <a:solidFill>
            <a:srgbClr val="FFFFCC"/>
          </a:solidFill>
          <a:ln w="9525" cap="flat" cmpd="sng">
            <a:solidFill>
              <a:schemeClr val="tx1"/>
            </a:solidFill>
            <a:prstDash val="solid"/>
            <a:headEnd type="none" w="med" len="med"/>
            <a:tailEnd type="none" w="med" len="med"/>
          </a:ln>
        </p:spPr>
        <p:txBody>
          <a:bodyPr/>
          <a:p>
            <a:endParaRPr lang="zh-CN" altLang="en-US"/>
          </a:p>
        </p:txBody>
      </p:sp>
      <p:sp>
        <p:nvSpPr>
          <p:cNvPr id="36869" name="椭圆 36868"/>
          <p:cNvSpPr/>
          <p:nvPr/>
        </p:nvSpPr>
        <p:spPr>
          <a:xfrm>
            <a:off x="5334000" y="2743200"/>
            <a:ext cx="1524000" cy="685800"/>
          </a:xfrm>
          <a:prstGeom prst="ellipse">
            <a:avLst/>
          </a:prstGeom>
          <a:solidFill>
            <a:srgbClr val="CCECFF"/>
          </a:solidFill>
          <a:ln w="9525" cap="flat" cmpd="sng">
            <a:solidFill>
              <a:schemeClr val="tx1"/>
            </a:solidFill>
            <a:prstDash val="solid"/>
            <a:headEnd type="none" w="med" len="med"/>
            <a:tailEnd type="none" w="med" len="med"/>
          </a:ln>
        </p:spPr>
        <p:txBody>
          <a:bodyPr wrap="none" anchor="ctr" anchorCtr="0"/>
          <a:p>
            <a:pPr algn="ctr"/>
            <a:r>
              <a:rPr lang="zh-CN" altLang="en-US" sz="2200" dirty="0">
                <a:latin typeface="Times New Roman" panose="02020603050405020304" pitchFamily="18" charset="0"/>
                <a:ea typeface="华文细黑" panose="02010600040101010101" pitchFamily="2" charset="-122"/>
              </a:rPr>
              <a:t>项目责任人</a:t>
            </a:r>
            <a:endParaRPr lang="zh-CN" altLang="en-US" sz="2200">
              <a:latin typeface="Times New Roman" panose="02020603050405020304" pitchFamily="18" charset="0"/>
              <a:ea typeface="华文细黑" panose="02010600040101010101" pitchFamily="2" charset="-122"/>
            </a:endParaRPr>
          </a:p>
        </p:txBody>
      </p:sp>
      <p:sp>
        <p:nvSpPr>
          <p:cNvPr id="36870" name="直接连接符 36869"/>
          <p:cNvSpPr/>
          <p:nvPr/>
        </p:nvSpPr>
        <p:spPr>
          <a:xfrm flipV="1">
            <a:off x="6781800" y="2667000"/>
            <a:ext cx="990600" cy="304800"/>
          </a:xfrm>
          <a:prstGeom prst="line">
            <a:avLst/>
          </a:prstGeom>
          <a:ln w="38100" cap="flat" cmpd="dbl">
            <a:solidFill>
              <a:schemeClr val="tx1"/>
            </a:solidFill>
            <a:prstDash val="solid"/>
            <a:headEnd type="none" w="med" len="med"/>
            <a:tailEnd type="none" w="med" len="med"/>
          </a:ln>
        </p:spPr>
      </p:sp>
      <p:sp>
        <p:nvSpPr>
          <p:cNvPr id="36871" name="椭圆 36870"/>
          <p:cNvSpPr/>
          <p:nvPr/>
        </p:nvSpPr>
        <p:spPr>
          <a:xfrm>
            <a:off x="7772400" y="2286000"/>
            <a:ext cx="1524000" cy="609600"/>
          </a:xfrm>
          <a:prstGeom prst="ellipse">
            <a:avLst/>
          </a:prstGeom>
          <a:solidFill>
            <a:srgbClr val="CCECFF"/>
          </a:solidFill>
          <a:ln w="9525" cap="flat" cmpd="sng">
            <a:solidFill>
              <a:schemeClr val="tx1"/>
            </a:solidFill>
            <a:prstDash val="solid"/>
            <a:headEnd type="none" w="med" len="med"/>
            <a:tailEnd type="none" w="med" len="med"/>
          </a:ln>
        </p:spPr>
        <p:txBody>
          <a:bodyPr wrap="none" anchor="ctr" anchorCtr="0"/>
          <a:p>
            <a:pPr algn="ctr"/>
            <a:r>
              <a:rPr lang="zh-CN" altLang="en-US" sz="2200" dirty="0">
                <a:latin typeface="Times New Roman" panose="02020603050405020304" pitchFamily="18" charset="0"/>
                <a:ea typeface="华文细黑" panose="02010600040101010101" pitchFamily="2" charset="-122"/>
              </a:rPr>
              <a:t>专业部门</a:t>
            </a:r>
            <a:endParaRPr lang="zh-CN" altLang="en-US" sz="2200">
              <a:latin typeface="Times New Roman" panose="02020603050405020304" pitchFamily="18" charset="0"/>
              <a:ea typeface="华文细黑" panose="02010600040101010101" pitchFamily="2" charset="-122"/>
            </a:endParaRPr>
          </a:p>
        </p:txBody>
      </p:sp>
      <p:sp>
        <p:nvSpPr>
          <p:cNvPr id="36872" name="椭圆 36871"/>
          <p:cNvSpPr/>
          <p:nvPr/>
        </p:nvSpPr>
        <p:spPr>
          <a:xfrm>
            <a:off x="6629400" y="4876800"/>
            <a:ext cx="1524000" cy="609600"/>
          </a:xfrm>
          <a:prstGeom prst="ellipse">
            <a:avLst/>
          </a:prstGeom>
          <a:solidFill>
            <a:srgbClr val="CCECFF"/>
          </a:solidFill>
          <a:ln w="9525" cap="flat" cmpd="sng">
            <a:solidFill>
              <a:schemeClr val="tx1"/>
            </a:solidFill>
            <a:prstDash val="solid"/>
            <a:headEnd type="none" w="med" len="med"/>
            <a:tailEnd type="none" w="med" len="med"/>
          </a:ln>
        </p:spPr>
        <p:txBody>
          <a:bodyPr wrap="none" anchor="ctr" anchorCtr="0"/>
          <a:p>
            <a:pPr algn="ctr"/>
            <a:r>
              <a:rPr lang="zh-CN" altLang="en-US" sz="2200" dirty="0">
                <a:latin typeface="Times New Roman" panose="02020603050405020304" pitchFamily="18" charset="0"/>
                <a:ea typeface="华文细黑" panose="02010600040101010101" pitchFamily="2" charset="-122"/>
              </a:rPr>
              <a:t>方法专家</a:t>
            </a:r>
            <a:endParaRPr lang="zh-CN" altLang="en-US" sz="2200">
              <a:latin typeface="Times New Roman" panose="02020603050405020304" pitchFamily="18" charset="0"/>
              <a:ea typeface="华文细黑" panose="02010600040101010101" pitchFamily="2" charset="-122"/>
            </a:endParaRPr>
          </a:p>
        </p:txBody>
      </p:sp>
      <p:sp>
        <p:nvSpPr>
          <p:cNvPr id="36873" name="椭圆 36872"/>
          <p:cNvSpPr/>
          <p:nvPr/>
        </p:nvSpPr>
        <p:spPr>
          <a:xfrm>
            <a:off x="3962400" y="4648200"/>
            <a:ext cx="1524000" cy="609600"/>
          </a:xfrm>
          <a:prstGeom prst="ellipse">
            <a:avLst/>
          </a:prstGeom>
          <a:solidFill>
            <a:srgbClr val="CCECFF"/>
          </a:solidFill>
          <a:ln w="9525" cap="flat" cmpd="sng">
            <a:solidFill>
              <a:schemeClr val="tx1"/>
            </a:solidFill>
            <a:prstDash val="solid"/>
            <a:headEnd type="none" w="med" len="med"/>
            <a:tailEnd type="none" w="med" len="med"/>
          </a:ln>
        </p:spPr>
        <p:txBody>
          <a:bodyPr wrap="none" anchor="ctr" anchorCtr="0"/>
          <a:p>
            <a:pPr algn="ctr"/>
            <a:r>
              <a:rPr lang="zh-CN" altLang="en-US" sz="2200" dirty="0">
                <a:latin typeface="Times New Roman" panose="02020603050405020304" pitchFamily="18" charset="0"/>
                <a:ea typeface="华文细黑" panose="02010600040101010101" pitchFamily="2" charset="-122"/>
              </a:rPr>
              <a:t>技术专家</a:t>
            </a:r>
            <a:endParaRPr lang="zh-CN" altLang="en-US" sz="2200">
              <a:latin typeface="Times New Roman" panose="02020603050405020304" pitchFamily="18" charset="0"/>
              <a:ea typeface="华文细黑" panose="02010600040101010101" pitchFamily="2" charset="-122"/>
            </a:endParaRPr>
          </a:p>
        </p:txBody>
      </p:sp>
      <p:sp>
        <p:nvSpPr>
          <p:cNvPr id="36874" name="椭圆 36873"/>
          <p:cNvSpPr/>
          <p:nvPr/>
        </p:nvSpPr>
        <p:spPr>
          <a:xfrm>
            <a:off x="3429000" y="4495800"/>
            <a:ext cx="304800" cy="304800"/>
          </a:xfrm>
          <a:prstGeom prst="ellipse">
            <a:avLst/>
          </a:prstGeom>
          <a:solidFill>
            <a:srgbClr val="CCECFF"/>
          </a:solidFill>
          <a:ln w="9525" cap="flat" cmpd="sng">
            <a:solidFill>
              <a:schemeClr val="tx1"/>
            </a:solidFill>
            <a:prstDash val="solid"/>
            <a:headEnd type="none" w="med" len="med"/>
            <a:tailEnd type="none" w="med" len="med"/>
          </a:ln>
        </p:spPr>
        <p:txBody>
          <a:bodyPr/>
          <a:p>
            <a:endParaRPr lang="zh-CN" altLang="en-US"/>
          </a:p>
        </p:txBody>
      </p:sp>
      <p:sp>
        <p:nvSpPr>
          <p:cNvPr id="36875" name="椭圆 36874"/>
          <p:cNvSpPr/>
          <p:nvPr/>
        </p:nvSpPr>
        <p:spPr>
          <a:xfrm>
            <a:off x="3429000" y="5029200"/>
            <a:ext cx="304800" cy="304800"/>
          </a:xfrm>
          <a:prstGeom prst="ellipse">
            <a:avLst/>
          </a:prstGeom>
          <a:solidFill>
            <a:srgbClr val="CCECFF"/>
          </a:solidFill>
          <a:ln w="9525" cap="flat" cmpd="sng">
            <a:solidFill>
              <a:schemeClr val="tx1"/>
            </a:solidFill>
            <a:prstDash val="solid"/>
            <a:headEnd type="none" w="med" len="med"/>
            <a:tailEnd type="none" w="med" len="med"/>
          </a:ln>
        </p:spPr>
        <p:txBody>
          <a:bodyPr/>
          <a:p>
            <a:endParaRPr lang="zh-CN" altLang="en-US"/>
          </a:p>
        </p:txBody>
      </p:sp>
      <p:sp>
        <p:nvSpPr>
          <p:cNvPr id="36876" name="椭圆 36875"/>
          <p:cNvSpPr/>
          <p:nvPr/>
        </p:nvSpPr>
        <p:spPr>
          <a:xfrm>
            <a:off x="3810000" y="5486400"/>
            <a:ext cx="304800" cy="304800"/>
          </a:xfrm>
          <a:prstGeom prst="ellipse">
            <a:avLst/>
          </a:prstGeom>
          <a:solidFill>
            <a:srgbClr val="CCECFF"/>
          </a:solidFill>
          <a:ln w="9525" cap="flat" cmpd="sng">
            <a:solidFill>
              <a:schemeClr val="tx1"/>
            </a:solidFill>
            <a:prstDash val="solid"/>
            <a:headEnd type="none" w="med" len="med"/>
            <a:tailEnd type="none" w="med" len="med"/>
          </a:ln>
        </p:spPr>
        <p:txBody>
          <a:bodyPr/>
          <a:p>
            <a:endParaRPr lang="zh-CN" altLang="en-US"/>
          </a:p>
        </p:txBody>
      </p:sp>
      <p:sp>
        <p:nvSpPr>
          <p:cNvPr id="36877" name="椭圆 36876"/>
          <p:cNvSpPr/>
          <p:nvPr/>
        </p:nvSpPr>
        <p:spPr>
          <a:xfrm>
            <a:off x="4419600" y="5562600"/>
            <a:ext cx="304800" cy="304800"/>
          </a:xfrm>
          <a:prstGeom prst="ellipse">
            <a:avLst/>
          </a:prstGeom>
          <a:solidFill>
            <a:srgbClr val="CCECFF"/>
          </a:solidFill>
          <a:ln w="9525" cap="flat" cmpd="sng">
            <a:solidFill>
              <a:schemeClr val="tx1"/>
            </a:solidFill>
            <a:prstDash val="solid"/>
            <a:headEnd type="none" w="med" len="med"/>
            <a:tailEnd type="none" w="med" len="med"/>
          </a:ln>
        </p:spPr>
        <p:txBody>
          <a:bodyPr/>
          <a:p>
            <a:endParaRPr lang="zh-CN" altLang="en-US"/>
          </a:p>
        </p:txBody>
      </p:sp>
      <p:sp>
        <p:nvSpPr>
          <p:cNvPr id="36878" name="椭圆 36877"/>
          <p:cNvSpPr/>
          <p:nvPr/>
        </p:nvSpPr>
        <p:spPr>
          <a:xfrm>
            <a:off x="3886200" y="4114800"/>
            <a:ext cx="304800" cy="304800"/>
          </a:xfrm>
          <a:prstGeom prst="ellipse">
            <a:avLst/>
          </a:prstGeom>
          <a:solidFill>
            <a:srgbClr val="CCECFF"/>
          </a:solidFill>
          <a:ln w="9525" cap="flat" cmpd="sng">
            <a:solidFill>
              <a:schemeClr val="tx1"/>
            </a:solidFill>
            <a:prstDash val="solid"/>
            <a:headEnd type="none" w="med" len="med"/>
            <a:tailEnd type="none" w="med" len="med"/>
          </a:ln>
        </p:spPr>
        <p:txBody>
          <a:bodyPr/>
          <a:p>
            <a:endParaRPr lang="zh-CN" altLang="en-US"/>
          </a:p>
        </p:txBody>
      </p:sp>
      <p:sp>
        <p:nvSpPr>
          <p:cNvPr id="36879" name="云形标注 36878"/>
          <p:cNvSpPr/>
          <p:nvPr/>
        </p:nvSpPr>
        <p:spPr>
          <a:xfrm>
            <a:off x="6019800" y="1143000"/>
            <a:ext cx="3352800" cy="1143000"/>
          </a:xfrm>
          <a:prstGeom prst="cloudCallout">
            <a:avLst>
              <a:gd name="adj1" fmla="val -43042"/>
              <a:gd name="adj2" fmla="val 94028"/>
            </a:avLst>
          </a:prstGeom>
          <a:solidFill>
            <a:srgbClr val="FFCCFF"/>
          </a:solidFill>
          <a:ln w="9525" cap="flat" cmpd="sng">
            <a:solidFill>
              <a:schemeClr val="tx1"/>
            </a:solidFill>
            <a:prstDash val="solid"/>
            <a:headEnd type="none" w="med" len="med"/>
            <a:tailEnd type="none" w="med" len="med"/>
          </a:ln>
        </p:spPr>
        <p:txBody>
          <a:bodyPr/>
          <a:p>
            <a:pPr algn="ctr"/>
            <a:r>
              <a:rPr lang="zh-CN" altLang="en-US" sz="2200" dirty="0">
                <a:latin typeface="Times New Roman" panose="02020603050405020304" pitchFamily="18" charset="0"/>
                <a:ea typeface="楷体_GB2312" pitchFamily="49" charset="-122"/>
              </a:rPr>
              <a:t>开发员、设计员、策划员、营销员</a:t>
            </a:r>
            <a:endParaRPr lang="zh-CN" altLang="en-US" sz="2200">
              <a:latin typeface="Times New Roman" panose="02020603050405020304" pitchFamily="18" charset="0"/>
              <a:ea typeface="楷体_GB2312" pitchFamily="49" charset="-122"/>
            </a:endParaRPr>
          </a:p>
        </p:txBody>
      </p:sp>
      <p:sp>
        <p:nvSpPr>
          <p:cNvPr id="36880" name="云形标注 36879"/>
          <p:cNvSpPr/>
          <p:nvPr/>
        </p:nvSpPr>
        <p:spPr>
          <a:xfrm>
            <a:off x="4114800" y="2133600"/>
            <a:ext cx="5181600" cy="2133600"/>
          </a:xfrm>
          <a:prstGeom prst="cloudCallout">
            <a:avLst>
              <a:gd name="adj1" fmla="val -38144"/>
              <a:gd name="adj2" fmla="val 77157"/>
            </a:avLst>
          </a:prstGeom>
          <a:solidFill>
            <a:srgbClr val="FFCCFF"/>
          </a:solidFill>
          <a:ln w="9525" cap="flat" cmpd="sng">
            <a:solidFill>
              <a:schemeClr val="tx1"/>
            </a:solidFill>
            <a:prstDash val="solid"/>
            <a:headEnd type="none" w="med" len="med"/>
            <a:tailEnd type="none" w="med" len="med"/>
          </a:ln>
        </p:spPr>
        <p:txBody>
          <a:bodyPr lIns="18000" rIns="0"/>
          <a:p>
            <a:pPr algn="ctr"/>
            <a:r>
              <a:rPr lang="zh-CN" altLang="en-US" sz="2200" dirty="0">
                <a:latin typeface="Times New Roman" panose="02020603050405020304" pitchFamily="18" charset="0"/>
                <a:ea typeface="楷体_GB2312" pitchFamily="49" charset="-122"/>
              </a:rPr>
              <a:t>开发员、设计员、实验工程师、策划员、生产人员、实验员、工装策划员、检验策划员、工长、工人等</a:t>
            </a:r>
            <a:endParaRPr lang="zh-CN" altLang="en-US" sz="220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79"/>
                                        </p:tgtEl>
                                        <p:attrNameLst>
                                          <p:attrName>style.visibility</p:attrName>
                                        </p:attrNameLst>
                                      </p:cBhvr>
                                      <p:to>
                                        <p:strVal val="visible"/>
                                      </p:to>
                                    </p:set>
                                    <p:animEffect transition="in" filter="wipe(left)">
                                      <p:cBhvr>
                                        <p:cTn id="7" dur="500"/>
                                        <p:tgtEl>
                                          <p:spTgt spid="36879"/>
                                        </p:tgtEl>
                                      </p:cBhvr>
                                    </p:animEffect>
                                  </p:childTnLst>
                                  <p:subTnLst>
                                    <p:set>
                                      <p:cBhvr override="childStyle">
                                        <p:cTn dur="1" fill="hold" display="0" masterRel="nextClick" afterEffect="1"/>
                                        <p:tgtEl>
                                          <p:spTgt spid="3687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80"/>
                                        </p:tgtEl>
                                        <p:attrNameLst>
                                          <p:attrName>style.visibility</p:attrName>
                                        </p:attrNameLst>
                                      </p:cBhvr>
                                      <p:to>
                                        <p:strVal val="visible"/>
                                      </p:to>
                                    </p:set>
                                    <p:animEffect transition="in" filter="wipe(left)">
                                      <p:cBhvr>
                                        <p:cTn id="12" dur="500"/>
                                        <p:tgtEl>
                                          <p:spTgt spid="36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9" grpId="0" bldLvl="0" animBg="1"/>
      <p:bldP spid="36880"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框 37889"/>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组织流程</a:t>
            </a:r>
            <a:endParaRPr lang="zh-CN" altLang="en-US" sz="2800" b="1">
              <a:latin typeface="华文细黑" panose="02010600040101010101" pitchFamily="2" charset="-122"/>
              <a:ea typeface="华文细黑" panose="02010600040101010101" pitchFamily="2" charset="-122"/>
            </a:endParaRPr>
          </a:p>
        </p:txBody>
      </p:sp>
      <p:sp>
        <p:nvSpPr>
          <p:cNvPr id="37891" name="文本框 37890"/>
          <p:cNvSpPr txBox="1"/>
          <p:nvPr/>
        </p:nvSpPr>
        <p:spPr>
          <a:xfrm>
            <a:off x="2667000" y="1447800"/>
            <a:ext cx="5791200" cy="491490"/>
          </a:xfrm>
          <a:prstGeom prst="rect">
            <a:avLst/>
          </a:prstGeom>
          <a:noFill/>
          <a:ln w="9525">
            <a:noFill/>
          </a:ln>
        </p:spPr>
        <p:txBody>
          <a:bodyPr>
            <a:spAutoFit/>
          </a:bodyPr>
          <a:p>
            <a:pPr>
              <a:spcBef>
                <a:spcPct val="50000"/>
              </a:spcBef>
            </a:pPr>
            <a:r>
              <a:rPr lang="zh-CN" altLang="en-US" sz="2600" b="1" dirty="0">
                <a:solidFill>
                  <a:schemeClr val="accent2"/>
                </a:solidFill>
                <a:latin typeface="Times New Roman" panose="02020603050405020304" pitchFamily="18" charset="0"/>
                <a:ea typeface="华文细黑" panose="02010600040101010101" pitchFamily="2" charset="-122"/>
              </a:rPr>
              <a:t>工作组的任务分配</a:t>
            </a:r>
            <a:endParaRPr lang="zh-CN" altLang="en-US" sz="2600" b="1" dirty="0">
              <a:solidFill>
                <a:schemeClr val="accent2"/>
              </a:solidFill>
              <a:latin typeface="Times New Roman" panose="02020603050405020304" pitchFamily="18" charset="0"/>
              <a:ea typeface="华文细黑" panose="02010600040101010101" pitchFamily="2" charset="-122"/>
            </a:endParaRPr>
          </a:p>
        </p:txBody>
      </p:sp>
      <p:sp>
        <p:nvSpPr>
          <p:cNvPr id="37892" name="文本框 37891"/>
          <p:cNvSpPr txBox="1"/>
          <p:nvPr/>
        </p:nvSpPr>
        <p:spPr>
          <a:xfrm>
            <a:off x="4343400" y="2286000"/>
            <a:ext cx="3429000" cy="3784600"/>
          </a:xfrm>
          <a:prstGeom prst="rect">
            <a:avLst/>
          </a:prstGeom>
          <a:noFill/>
          <a:ln w="9525">
            <a:noFill/>
          </a:ln>
        </p:spPr>
        <p:txBody>
          <a:bodyPr>
            <a:spAutoFit/>
          </a:bodyPr>
          <a:p>
            <a:pPr marL="457200" indent="-457200">
              <a:spcBef>
                <a:spcPct val="50000"/>
              </a:spcBef>
            </a:pPr>
            <a:r>
              <a:rPr lang="zh-CN" altLang="en-US" b="1" dirty="0">
                <a:latin typeface="华文细黑" panose="02010600040101010101" pitchFamily="2" charset="-122"/>
                <a:ea typeface="华文细黑" panose="02010600040101010101" pitchFamily="2" charset="-122"/>
              </a:rPr>
              <a:t>专业部门（项目总负责）</a:t>
            </a:r>
            <a:endParaRPr lang="zh-CN" altLang="en-US" b="1" dirty="0">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决定实施</a:t>
            </a:r>
            <a:endParaRPr lang="zh-CN" altLang="en-US" dirty="0">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支持信息的收集</a:t>
            </a:r>
            <a:endParaRPr lang="zh-CN" altLang="en-US" dirty="0">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决策采取措施</a:t>
            </a:r>
            <a:endParaRPr lang="zh-CN" altLang="en-US" dirty="0">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批准系统</a:t>
            </a:r>
            <a:r>
              <a:rPr lang="en-US" altLang="zh-CN">
                <a:latin typeface="华文细黑" panose="02010600040101010101" pitchFamily="2" charset="-122"/>
                <a:ea typeface="华文细黑" panose="02010600040101010101" pitchFamily="2" charset="-122"/>
              </a:rPr>
              <a:t>FMEA</a:t>
            </a:r>
            <a:endParaRPr lang="en-US" altLang="zh-CN">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演示系统</a:t>
            </a:r>
            <a:r>
              <a:rPr lang="en-US" altLang="zh-CN">
                <a:latin typeface="华文细黑" panose="02010600040101010101" pitchFamily="2" charset="-122"/>
                <a:ea typeface="华文细黑" panose="02010600040101010101" pitchFamily="2" charset="-122"/>
              </a:rPr>
              <a:t>FMEA</a:t>
            </a:r>
            <a:endParaRPr lang="en-US" altLang="zh-CN">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验证措施的实施</a:t>
            </a:r>
            <a:endParaRPr lang="zh-CN" altLang="en-US" dirty="0">
              <a:latin typeface="华文细黑" panose="02010600040101010101" pitchFamily="2" charset="-122"/>
              <a:ea typeface="华文细黑" panose="0201060004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框 38913"/>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组织流程</a:t>
            </a:r>
            <a:endParaRPr lang="zh-CN" altLang="en-US" sz="2800" b="1">
              <a:latin typeface="华文细黑" panose="02010600040101010101" pitchFamily="2" charset="-122"/>
              <a:ea typeface="华文细黑" panose="02010600040101010101" pitchFamily="2" charset="-122"/>
            </a:endParaRPr>
          </a:p>
        </p:txBody>
      </p:sp>
      <p:sp>
        <p:nvSpPr>
          <p:cNvPr id="38915" name="文本框 38914"/>
          <p:cNvSpPr txBox="1"/>
          <p:nvPr/>
        </p:nvSpPr>
        <p:spPr>
          <a:xfrm>
            <a:off x="2667000" y="1447800"/>
            <a:ext cx="5791200" cy="491490"/>
          </a:xfrm>
          <a:prstGeom prst="rect">
            <a:avLst/>
          </a:prstGeom>
          <a:noFill/>
          <a:ln w="9525">
            <a:noFill/>
          </a:ln>
        </p:spPr>
        <p:txBody>
          <a:bodyPr>
            <a:spAutoFit/>
          </a:bodyPr>
          <a:p>
            <a:pPr>
              <a:spcBef>
                <a:spcPct val="50000"/>
              </a:spcBef>
            </a:pPr>
            <a:r>
              <a:rPr lang="zh-CN" altLang="en-US" sz="2600" b="1" dirty="0">
                <a:solidFill>
                  <a:schemeClr val="accent2"/>
                </a:solidFill>
                <a:latin typeface="Times New Roman" panose="02020603050405020304" pitchFamily="18" charset="0"/>
                <a:ea typeface="华文细黑" panose="02010600040101010101" pitchFamily="2" charset="-122"/>
              </a:rPr>
              <a:t>工作组的任务分配</a:t>
            </a:r>
            <a:endParaRPr lang="zh-CN" altLang="en-US" sz="2600" b="1" dirty="0">
              <a:solidFill>
                <a:schemeClr val="accent2"/>
              </a:solidFill>
              <a:latin typeface="Times New Roman" panose="02020603050405020304" pitchFamily="18" charset="0"/>
              <a:ea typeface="华文细黑" panose="02010600040101010101" pitchFamily="2" charset="-122"/>
            </a:endParaRPr>
          </a:p>
        </p:txBody>
      </p:sp>
      <p:sp>
        <p:nvSpPr>
          <p:cNvPr id="38916" name="文本框 38915"/>
          <p:cNvSpPr txBox="1"/>
          <p:nvPr/>
        </p:nvSpPr>
        <p:spPr>
          <a:xfrm>
            <a:off x="3124200" y="2286000"/>
            <a:ext cx="6629400" cy="3969385"/>
          </a:xfrm>
          <a:prstGeom prst="rect">
            <a:avLst/>
          </a:prstGeom>
          <a:noFill/>
          <a:ln w="9525">
            <a:noFill/>
          </a:ln>
        </p:spPr>
        <p:txBody>
          <a:bodyPr>
            <a:spAutoFit/>
          </a:bodyPr>
          <a:p>
            <a:pPr marL="457200" indent="-457200">
              <a:spcBef>
                <a:spcPct val="50000"/>
              </a:spcBef>
            </a:pPr>
            <a:r>
              <a:rPr lang="zh-CN" altLang="en-US" b="1" dirty="0">
                <a:latin typeface="华文细黑" panose="02010600040101010101" pitchFamily="2" charset="-122"/>
                <a:ea typeface="华文细黑" panose="02010600040101010101" pitchFamily="2" charset="-122"/>
              </a:rPr>
              <a:t>系统</a:t>
            </a:r>
            <a:r>
              <a:rPr lang="en-US" altLang="zh-CN" b="1">
                <a:latin typeface="华文细黑" panose="02010600040101010101" pitchFamily="2" charset="-122"/>
                <a:ea typeface="华文细黑" panose="02010600040101010101" pitchFamily="2" charset="-122"/>
              </a:rPr>
              <a:t>FMEA</a:t>
            </a:r>
            <a:r>
              <a:rPr lang="zh-CN" altLang="en-US" b="1" dirty="0">
                <a:latin typeface="华文细黑" panose="02010600040101010101" pitchFamily="2" charset="-122"/>
                <a:ea typeface="华文细黑" panose="02010600040101010101" pitchFamily="2" charset="-122"/>
              </a:rPr>
              <a:t>项目负责人</a:t>
            </a:r>
            <a:endParaRPr lang="zh-CN" altLang="en-US" b="1" dirty="0">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参与系统</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的准备（限定题目、定义交接点、组建工作组）</a:t>
            </a:r>
            <a:endParaRPr lang="zh-CN" altLang="en-US" dirty="0">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参加系统描述、缺陷分析以及优化措施的确定</a:t>
            </a:r>
            <a:endParaRPr lang="zh-CN" altLang="en-US" dirty="0">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提供现有过程的经验值</a:t>
            </a:r>
            <a:endParaRPr lang="zh-CN" altLang="en-US" dirty="0">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参与措施的选择</a:t>
            </a:r>
            <a:endParaRPr lang="zh-CN" altLang="en-US">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演示系统</a:t>
            </a:r>
            <a:r>
              <a:rPr lang="en-US" altLang="zh-CN">
                <a:latin typeface="华文细黑" panose="02010600040101010101" pitchFamily="2" charset="-122"/>
                <a:ea typeface="华文细黑" panose="02010600040101010101" pitchFamily="2" charset="-122"/>
              </a:rPr>
              <a:t>FMEA</a:t>
            </a:r>
            <a:endParaRPr lang="en-US" altLang="zh-CN">
              <a:latin typeface="华文细黑" panose="02010600040101010101" pitchFamily="2" charset="-122"/>
              <a:ea typeface="华文细黑"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文本框 5121"/>
          <p:cNvSpPr txBox="1"/>
          <p:nvPr/>
        </p:nvSpPr>
        <p:spPr>
          <a:xfrm>
            <a:off x="3810000" y="1730375"/>
            <a:ext cx="5867400" cy="3969385"/>
          </a:xfrm>
          <a:prstGeom prst="rect">
            <a:avLst/>
          </a:prstGeom>
          <a:noFill/>
          <a:ln w="9525">
            <a:noFill/>
          </a:ln>
        </p:spPr>
        <p:txBody>
          <a:bodyPr>
            <a:spAutoFit/>
          </a:bodyPr>
          <a:p>
            <a:pPr marL="457200" indent="-457200">
              <a:lnSpc>
                <a:spcPct val="120000"/>
              </a:lnSpc>
              <a:spcBef>
                <a:spcPct val="50000"/>
              </a:spcBef>
              <a:buClr>
                <a:schemeClr val="accent2"/>
              </a:buClr>
              <a:buFont typeface="Wingdings" panose="05000000000000000000" pitchFamily="2" charset="2"/>
              <a:buChar char="0"/>
            </a:pPr>
            <a:r>
              <a:rPr lang="en-US" altLang="zh-CN" sz="2600">
                <a:latin typeface="华文细黑" panose="02010600040101010101" pitchFamily="2" charset="-122"/>
                <a:ea typeface="华文细黑" panose="02010600040101010101" pitchFamily="2" charset="-122"/>
              </a:rPr>
              <a:t>FMEA</a:t>
            </a:r>
            <a:r>
              <a:rPr lang="zh-CN" altLang="en-US" sz="2600">
                <a:latin typeface="华文细黑" panose="02010600040101010101" pitchFamily="2" charset="-122"/>
                <a:ea typeface="华文细黑" panose="02010600040101010101" pitchFamily="2" charset="-122"/>
              </a:rPr>
              <a:t>及</a:t>
            </a:r>
            <a:r>
              <a:rPr lang="zh-CN" altLang="en-US" sz="2600" dirty="0">
                <a:latin typeface="华文细黑" panose="02010600040101010101" pitchFamily="2" charset="-122"/>
                <a:ea typeface="华文细黑" panose="02010600040101010101" pitchFamily="2" charset="-122"/>
              </a:rPr>
              <a:t>系统</a:t>
            </a:r>
            <a:r>
              <a:rPr lang="en-US" altLang="zh-CN" sz="2600">
                <a:latin typeface="华文细黑" panose="02010600040101010101" pitchFamily="2" charset="-122"/>
                <a:ea typeface="华文细黑" panose="02010600040101010101" pitchFamily="2" charset="-122"/>
              </a:rPr>
              <a:t>FMEA</a:t>
            </a:r>
            <a:r>
              <a:rPr lang="zh-CN" altLang="en-US" sz="2600" dirty="0">
                <a:latin typeface="华文细黑" panose="02010600040101010101" pitchFamily="2" charset="-122"/>
                <a:ea typeface="华文细黑" panose="02010600040101010101" pitchFamily="2" charset="-122"/>
              </a:rPr>
              <a:t>概述</a:t>
            </a:r>
            <a:endParaRPr lang="zh-CN" altLang="en-US" sz="2600"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chemeClr val="accent2"/>
              </a:buClr>
              <a:buFont typeface="Wingdings" panose="05000000000000000000" pitchFamily="2" charset="2"/>
              <a:buChar char="0"/>
            </a:pPr>
            <a:r>
              <a:rPr lang="zh-CN" altLang="en-US" sz="2600" dirty="0">
                <a:latin typeface="华文细黑" panose="02010600040101010101" pitchFamily="2" charset="-122"/>
                <a:ea typeface="华文细黑" panose="02010600040101010101" pitchFamily="2" charset="-122"/>
              </a:rPr>
              <a:t>产品和过程的系统</a:t>
            </a:r>
            <a:r>
              <a:rPr lang="en-US" altLang="zh-CN" sz="2600">
                <a:latin typeface="华文细黑" panose="02010600040101010101" pitchFamily="2" charset="-122"/>
                <a:ea typeface="华文细黑" panose="02010600040101010101" pitchFamily="2" charset="-122"/>
              </a:rPr>
              <a:t>FMEA</a:t>
            </a:r>
            <a:r>
              <a:rPr lang="zh-CN" altLang="en-US" sz="2600" dirty="0">
                <a:latin typeface="华文细黑" panose="02010600040101010101" pitchFamily="2" charset="-122"/>
                <a:ea typeface="华文细黑" panose="02010600040101010101" pitchFamily="2" charset="-122"/>
              </a:rPr>
              <a:t>的基础</a:t>
            </a:r>
            <a:endParaRPr lang="zh-CN" altLang="en-US" sz="2600"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chemeClr val="accent2"/>
              </a:buClr>
              <a:buFont typeface="Wingdings" panose="05000000000000000000" pitchFamily="2" charset="2"/>
              <a:buChar char="0"/>
            </a:pPr>
            <a:r>
              <a:rPr lang="zh-CN" altLang="en-US" sz="2600" dirty="0">
                <a:latin typeface="华文细黑" panose="02010600040101010101" pitchFamily="2" charset="-122"/>
                <a:ea typeface="华文细黑" panose="02010600040101010101" pitchFamily="2" charset="-122"/>
              </a:rPr>
              <a:t>实施系统</a:t>
            </a:r>
            <a:r>
              <a:rPr lang="en-US" altLang="zh-CN" sz="2600">
                <a:latin typeface="华文细黑" panose="02010600040101010101" pitchFamily="2" charset="-122"/>
                <a:ea typeface="华文细黑" panose="02010600040101010101" pitchFamily="2" charset="-122"/>
              </a:rPr>
              <a:t>FMEA</a:t>
            </a:r>
            <a:r>
              <a:rPr lang="zh-CN" altLang="en-US" sz="2600" dirty="0">
                <a:latin typeface="华文细黑" panose="02010600040101010101" pitchFamily="2" charset="-122"/>
                <a:ea typeface="华文细黑" panose="02010600040101010101" pitchFamily="2" charset="-122"/>
              </a:rPr>
              <a:t>的五个步骤</a:t>
            </a:r>
            <a:endParaRPr lang="zh-CN" altLang="en-US" sz="2600"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chemeClr val="accent2"/>
              </a:buClr>
              <a:buFont typeface="Wingdings" panose="05000000000000000000" pitchFamily="2" charset="2"/>
              <a:buChar char="0"/>
            </a:pPr>
            <a:r>
              <a:rPr lang="zh-CN" altLang="en-US" sz="2600" dirty="0">
                <a:latin typeface="华文细黑" panose="02010600040101010101" pitchFamily="2" charset="-122"/>
                <a:ea typeface="华文细黑" panose="02010600040101010101" pitchFamily="2" charset="-122"/>
              </a:rPr>
              <a:t>系统</a:t>
            </a:r>
            <a:r>
              <a:rPr lang="en-US" altLang="zh-CN" sz="2600">
                <a:latin typeface="华文细黑" panose="02010600040101010101" pitchFamily="2" charset="-122"/>
                <a:ea typeface="华文细黑" panose="02010600040101010101" pitchFamily="2" charset="-122"/>
              </a:rPr>
              <a:t>FMEA</a:t>
            </a:r>
            <a:r>
              <a:rPr lang="zh-CN" altLang="en-US" sz="2600">
                <a:latin typeface="华文细黑" panose="02010600040101010101" pitchFamily="2" charset="-122"/>
                <a:ea typeface="华文细黑" panose="02010600040101010101" pitchFamily="2" charset="-122"/>
              </a:rPr>
              <a:t>的</a:t>
            </a:r>
            <a:r>
              <a:rPr lang="zh-CN" altLang="en-US" sz="2600" dirty="0">
                <a:latin typeface="华文细黑" panose="02010600040101010101" pitchFamily="2" charset="-122"/>
                <a:ea typeface="华文细黑" panose="02010600040101010101" pitchFamily="2" charset="-122"/>
              </a:rPr>
              <a:t>表格</a:t>
            </a:r>
            <a:endParaRPr lang="zh-CN" altLang="en-US" sz="2600"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chemeClr val="accent2"/>
              </a:buClr>
              <a:buFont typeface="Wingdings" panose="05000000000000000000" pitchFamily="2" charset="2"/>
              <a:buChar char="0"/>
            </a:pPr>
            <a:r>
              <a:rPr lang="zh-CN" altLang="en-US" sz="2600" dirty="0">
                <a:latin typeface="华文细黑" panose="02010600040101010101" pitchFamily="2" charset="-122"/>
                <a:ea typeface="华文细黑" panose="02010600040101010101" pitchFamily="2" charset="-122"/>
              </a:rPr>
              <a:t>系统</a:t>
            </a:r>
            <a:r>
              <a:rPr lang="en-US" altLang="zh-CN" sz="2600">
                <a:latin typeface="华文细黑" panose="02010600040101010101" pitchFamily="2" charset="-122"/>
                <a:ea typeface="华文细黑" panose="02010600040101010101" pitchFamily="2" charset="-122"/>
              </a:rPr>
              <a:t>FMEA</a:t>
            </a:r>
            <a:r>
              <a:rPr lang="zh-CN" altLang="en-US" sz="2600">
                <a:latin typeface="华文细黑" panose="02010600040101010101" pitchFamily="2" charset="-122"/>
                <a:ea typeface="华文细黑" panose="02010600040101010101" pitchFamily="2" charset="-122"/>
              </a:rPr>
              <a:t>的</a:t>
            </a:r>
            <a:r>
              <a:rPr lang="zh-CN" altLang="en-US" sz="2600" dirty="0">
                <a:latin typeface="华文细黑" panose="02010600040101010101" pitchFamily="2" charset="-122"/>
                <a:ea typeface="华文细黑" panose="02010600040101010101" pitchFamily="2" charset="-122"/>
              </a:rPr>
              <a:t>组织流程</a:t>
            </a:r>
            <a:endParaRPr lang="zh-CN" altLang="en-US" sz="2600" dirty="0">
              <a:latin typeface="华文细黑" panose="02010600040101010101" pitchFamily="2" charset="-122"/>
              <a:ea typeface="华文细黑" panose="02010600040101010101" pitchFamily="2" charset="-122"/>
            </a:endParaRPr>
          </a:p>
          <a:p>
            <a:pPr marL="457200" indent="-457200">
              <a:lnSpc>
                <a:spcPct val="120000"/>
              </a:lnSpc>
              <a:spcBef>
                <a:spcPct val="50000"/>
              </a:spcBef>
              <a:buClr>
                <a:schemeClr val="accent2"/>
              </a:buClr>
              <a:buFont typeface="Wingdings" panose="05000000000000000000" pitchFamily="2" charset="2"/>
              <a:buChar char="0"/>
            </a:pPr>
            <a:r>
              <a:rPr lang="zh-CN" altLang="en-US" sz="2600" dirty="0">
                <a:latin typeface="华文细黑" panose="02010600040101010101" pitchFamily="2" charset="-122"/>
                <a:ea typeface="华文细黑" panose="02010600040101010101" pitchFamily="2" charset="-122"/>
              </a:rPr>
              <a:t>与其他方法之间的关系</a:t>
            </a:r>
            <a:endParaRPr lang="zh-CN" altLang="en-US" sz="2600">
              <a:latin typeface="华文细黑" panose="02010600040101010101" pitchFamily="2" charset="-122"/>
              <a:ea typeface="华文细黑" panose="02010600040101010101" pitchFamily="2" charset="-122"/>
            </a:endParaRPr>
          </a:p>
        </p:txBody>
      </p:sp>
      <p:sp>
        <p:nvSpPr>
          <p:cNvPr id="5123" name="文本框 5122"/>
          <p:cNvSpPr txBox="1"/>
          <p:nvPr/>
        </p:nvSpPr>
        <p:spPr>
          <a:xfrm>
            <a:off x="2514600" y="533400"/>
            <a:ext cx="2286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文本框 39937"/>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组织流程</a:t>
            </a:r>
            <a:endParaRPr lang="zh-CN" altLang="en-US" sz="2800" b="1">
              <a:latin typeface="华文细黑" panose="02010600040101010101" pitchFamily="2" charset="-122"/>
              <a:ea typeface="华文细黑" panose="02010600040101010101" pitchFamily="2" charset="-122"/>
            </a:endParaRPr>
          </a:p>
        </p:txBody>
      </p:sp>
      <p:sp>
        <p:nvSpPr>
          <p:cNvPr id="39939" name="文本框 39938"/>
          <p:cNvSpPr txBox="1"/>
          <p:nvPr/>
        </p:nvSpPr>
        <p:spPr>
          <a:xfrm>
            <a:off x="2667000" y="1447800"/>
            <a:ext cx="5791200" cy="491490"/>
          </a:xfrm>
          <a:prstGeom prst="rect">
            <a:avLst/>
          </a:prstGeom>
          <a:noFill/>
          <a:ln w="9525">
            <a:noFill/>
          </a:ln>
        </p:spPr>
        <p:txBody>
          <a:bodyPr>
            <a:spAutoFit/>
          </a:bodyPr>
          <a:p>
            <a:pPr>
              <a:spcBef>
                <a:spcPct val="50000"/>
              </a:spcBef>
            </a:pPr>
            <a:r>
              <a:rPr lang="zh-CN" altLang="en-US" sz="2600" b="1" dirty="0">
                <a:solidFill>
                  <a:schemeClr val="accent2"/>
                </a:solidFill>
                <a:latin typeface="Times New Roman" panose="02020603050405020304" pitchFamily="18" charset="0"/>
                <a:ea typeface="华文细黑" panose="02010600040101010101" pitchFamily="2" charset="-122"/>
              </a:rPr>
              <a:t>工作组的任务分配</a:t>
            </a:r>
            <a:endParaRPr lang="zh-CN" altLang="en-US" sz="2600" b="1" dirty="0">
              <a:solidFill>
                <a:schemeClr val="accent2"/>
              </a:solidFill>
              <a:latin typeface="Times New Roman" panose="02020603050405020304" pitchFamily="18" charset="0"/>
              <a:ea typeface="华文细黑" panose="02010600040101010101" pitchFamily="2" charset="-122"/>
            </a:endParaRPr>
          </a:p>
        </p:txBody>
      </p:sp>
      <p:sp>
        <p:nvSpPr>
          <p:cNvPr id="39940" name="文本框 39939"/>
          <p:cNvSpPr txBox="1"/>
          <p:nvPr/>
        </p:nvSpPr>
        <p:spPr>
          <a:xfrm>
            <a:off x="3124200" y="2397125"/>
            <a:ext cx="7010400" cy="2859405"/>
          </a:xfrm>
          <a:prstGeom prst="rect">
            <a:avLst/>
          </a:prstGeom>
          <a:noFill/>
          <a:ln w="9525">
            <a:noFill/>
          </a:ln>
        </p:spPr>
        <p:txBody>
          <a:bodyPr>
            <a:spAutoFit/>
          </a:bodyPr>
          <a:p>
            <a:pPr marL="457200" indent="-457200">
              <a:lnSpc>
                <a:spcPct val="110000"/>
              </a:lnSpc>
              <a:spcBef>
                <a:spcPct val="50000"/>
              </a:spcBef>
            </a:pPr>
            <a:r>
              <a:rPr lang="zh-CN" altLang="en-US" b="1" dirty="0">
                <a:latin typeface="华文细黑" panose="02010600040101010101" pitchFamily="2" charset="-122"/>
                <a:ea typeface="华文细黑" panose="02010600040101010101" pitchFamily="2" charset="-122"/>
              </a:rPr>
              <a:t>技术专家</a:t>
            </a:r>
            <a:endParaRPr lang="zh-CN" altLang="en-US" b="1" dirty="0">
              <a:latin typeface="华文细黑" panose="02010600040101010101" pitchFamily="2" charset="-122"/>
              <a:ea typeface="华文细黑" panose="02010600040101010101" pitchFamily="2" charset="-122"/>
            </a:endParaRPr>
          </a:p>
          <a:p>
            <a:pPr marL="457200" indent="-457200">
              <a:lnSpc>
                <a:spcPct val="110000"/>
              </a:lnSpc>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在系统</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工作组中说明开发</a:t>
            </a:r>
            <a:r>
              <a:rPr lang="en-US" altLang="zh-CN">
                <a:latin typeface="华文细黑" panose="02010600040101010101" pitchFamily="2" charset="-122"/>
                <a:ea typeface="华文细黑" panose="02010600040101010101" pitchFamily="2" charset="-122"/>
              </a:rPr>
              <a:t>/</a:t>
            </a:r>
            <a:r>
              <a:rPr lang="zh-CN" altLang="en-US" dirty="0">
                <a:latin typeface="华文细黑" panose="02010600040101010101" pitchFamily="2" charset="-122"/>
                <a:ea typeface="华文细黑" panose="02010600040101010101" pitchFamily="2" charset="-122"/>
              </a:rPr>
              <a:t>策划状态</a:t>
            </a:r>
            <a:endParaRPr lang="zh-CN" altLang="en-US" dirty="0">
              <a:latin typeface="华文细黑" panose="02010600040101010101" pitchFamily="2" charset="-122"/>
              <a:ea typeface="华文细黑" panose="02010600040101010101" pitchFamily="2" charset="-122"/>
            </a:endParaRPr>
          </a:p>
          <a:p>
            <a:pPr marL="457200" indent="-457200">
              <a:lnSpc>
                <a:spcPct val="110000"/>
              </a:lnSpc>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提供现有过程的经验值</a:t>
            </a:r>
            <a:endParaRPr lang="zh-CN" altLang="en-US" dirty="0">
              <a:latin typeface="华文细黑" panose="02010600040101010101" pitchFamily="2" charset="-122"/>
              <a:ea typeface="华文细黑" panose="02010600040101010101" pitchFamily="2" charset="-122"/>
            </a:endParaRPr>
          </a:p>
          <a:p>
            <a:pPr marL="457200" indent="-457200">
              <a:lnSpc>
                <a:spcPct val="110000"/>
              </a:lnSpc>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参加系统描述、缺陷分析以及优化措施的确定</a:t>
            </a:r>
            <a:endParaRPr lang="zh-CN" altLang="en-US" dirty="0">
              <a:latin typeface="华文细黑" panose="02010600040101010101" pitchFamily="2" charset="-122"/>
              <a:ea typeface="华文细黑" panose="02010600040101010101" pitchFamily="2" charset="-122"/>
            </a:endParaRPr>
          </a:p>
          <a:p>
            <a:pPr marL="457200" indent="-457200">
              <a:lnSpc>
                <a:spcPct val="110000"/>
              </a:lnSpc>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把已决定的优化措施进一步转化为策划状态</a:t>
            </a:r>
            <a:endParaRPr lang="zh-CN" altLang="en-US">
              <a:latin typeface="华文细黑" panose="02010600040101010101" pitchFamily="2" charset="-122"/>
              <a:ea typeface="华文细黑" panose="0201060004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文本框 40961"/>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实施系统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组织流程</a:t>
            </a:r>
            <a:endParaRPr lang="zh-CN" altLang="en-US" sz="2800" b="1">
              <a:latin typeface="华文细黑" panose="02010600040101010101" pitchFamily="2" charset="-122"/>
              <a:ea typeface="华文细黑" panose="02010600040101010101" pitchFamily="2" charset="-122"/>
            </a:endParaRPr>
          </a:p>
        </p:txBody>
      </p:sp>
      <p:sp>
        <p:nvSpPr>
          <p:cNvPr id="40963" name="文本框 40962"/>
          <p:cNvSpPr txBox="1"/>
          <p:nvPr/>
        </p:nvSpPr>
        <p:spPr>
          <a:xfrm>
            <a:off x="2667000" y="1219200"/>
            <a:ext cx="5791200" cy="491490"/>
          </a:xfrm>
          <a:prstGeom prst="rect">
            <a:avLst/>
          </a:prstGeom>
          <a:noFill/>
          <a:ln w="9525">
            <a:noFill/>
          </a:ln>
        </p:spPr>
        <p:txBody>
          <a:bodyPr>
            <a:spAutoFit/>
          </a:bodyPr>
          <a:p>
            <a:pPr>
              <a:spcBef>
                <a:spcPct val="50000"/>
              </a:spcBef>
            </a:pPr>
            <a:r>
              <a:rPr lang="zh-CN" altLang="en-US" sz="2600" b="1" dirty="0">
                <a:solidFill>
                  <a:schemeClr val="accent2"/>
                </a:solidFill>
                <a:latin typeface="Times New Roman" panose="02020603050405020304" pitchFamily="18" charset="0"/>
                <a:ea typeface="华文细黑" panose="02010600040101010101" pitchFamily="2" charset="-122"/>
              </a:rPr>
              <a:t>工作组的任务分配</a:t>
            </a:r>
            <a:endParaRPr lang="zh-CN" altLang="en-US" sz="2600" b="1" dirty="0">
              <a:solidFill>
                <a:schemeClr val="accent2"/>
              </a:solidFill>
              <a:latin typeface="Times New Roman" panose="02020603050405020304" pitchFamily="18" charset="0"/>
              <a:ea typeface="华文细黑" panose="02010600040101010101" pitchFamily="2" charset="-122"/>
            </a:endParaRPr>
          </a:p>
        </p:txBody>
      </p:sp>
      <p:sp>
        <p:nvSpPr>
          <p:cNvPr id="40964" name="文本框 40963"/>
          <p:cNvSpPr txBox="1"/>
          <p:nvPr/>
        </p:nvSpPr>
        <p:spPr>
          <a:xfrm>
            <a:off x="2286000" y="1933575"/>
            <a:ext cx="8305800" cy="4666615"/>
          </a:xfrm>
          <a:prstGeom prst="rect">
            <a:avLst/>
          </a:prstGeom>
          <a:noFill/>
          <a:ln w="9525">
            <a:noFill/>
          </a:ln>
        </p:spPr>
        <p:txBody>
          <a:bodyPr>
            <a:spAutoFit/>
          </a:bodyPr>
          <a:p>
            <a:pPr marL="457200" indent="-457200">
              <a:lnSpc>
                <a:spcPct val="80000"/>
              </a:lnSpc>
              <a:spcBef>
                <a:spcPct val="50000"/>
              </a:spcBef>
            </a:pPr>
            <a:r>
              <a:rPr lang="zh-CN" altLang="en-US" b="1" dirty="0">
                <a:latin typeface="华文细黑" panose="02010600040101010101" pitchFamily="2" charset="-122"/>
                <a:ea typeface="华文细黑" panose="02010600040101010101" pitchFamily="2" charset="-122"/>
              </a:rPr>
              <a:t>方法专家（也可兼为技术专家及负责人）</a:t>
            </a:r>
            <a:endParaRPr lang="zh-CN" altLang="en-US" b="1" dirty="0">
              <a:latin typeface="华文细黑" panose="02010600040101010101" pitchFamily="2" charset="-122"/>
              <a:ea typeface="华文细黑" panose="02010600040101010101" pitchFamily="2" charset="-122"/>
            </a:endParaRPr>
          </a:p>
          <a:p>
            <a:pPr marL="457200" indent="-457200">
              <a:lnSpc>
                <a:spcPct val="80000"/>
              </a:lnSpc>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收集必要的数据材料</a:t>
            </a:r>
            <a:endParaRPr lang="zh-CN" altLang="en-US" dirty="0">
              <a:latin typeface="华文细黑" panose="02010600040101010101" pitchFamily="2" charset="-122"/>
              <a:ea typeface="华文细黑" panose="02010600040101010101" pitchFamily="2" charset="-122"/>
            </a:endParaRPr>
          </a:p>
          <a:p>
            <a:pPr marL="457200" indent="-457200">
              <a:lnSpc>
                <a:spcPct val="80000"/>
              </a:lnSpc>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准备系统</a:t>
            </a:r>
            <a:r>
              <a:rPr lang="en-US" altLang="zh-CN">
                <a:latin typeface="华文细黑" panose="02010600040101010101" pitchFamily="2" charset="-122"/>
                <a:ea typeface="华文细黑" panose="02010600040101010101" pitchFamily="2" charset="-122"/>
              </a:rPr>
              <a:t>FMEA</a:t>
            </a:r>
            <a:r>
              <a:rPr lang="zh-CN" altLang="en-US">
                <a:latin typeface="华文细黑" panose="02010600040101010101" pitchFamily="2" charset="-122"/>
                <a:ea typeface="华文细黑" panose="02010600040101010101" pitchFamily="2" charset="-122"/>
              </a:rPr>
              <a:t>（</a:t>
            </a:r>
            <a:r>
              <a:rPr lang="zh-CN" altLang="en-US" dirty="0">
                <a:latin typeface="华文细黑" panose="02010600040101010101" pitchFamily="2" charset="-122"/>
                <a:ea typeface="华文细黑" panose="02010600040101010101" pitchFamily="2" charset="-122"/>
              </a:rPr>
              <a:t>限定题目、定义交接点、组建工作组）</a:t>
            </a:r>
            <a:endParaRPr lang="zh-CN" altLang="en-US" dirty="0">
              <a:latin typeface="华文细黑" panose="02010600040101010101" pitchFamily="2" charset="-122"/>
              <a:ea typeface="华文细黑" panose="02010600040101010101" pitchFamily="2" charset="-122"/>
            </a:endParaRPr>
          </a:p>
          <a:p>
            <a:pPr marL="457200" indent="-457200">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引导实施系统描述、缺陷分析、风险评价以及优化措施的确定</a:t>
            </a:r>
            <a:endParaRPr lang="zh-CN" altLang="en-US" dirty="0">
              <a:latin typeface="华文细黑" panose="02010600040101010101" pitchFamily="2" charset="-122"/>
              <a:ea typeface="华文细黑" panose="02010600040101010101" pitchFamily="2" charset="-122"/>
            </a:endParaRPr>
          </a:p>
          <a:p>
            <a:pPr marL="457200" indent="-457200">
              <a:lnSpc>
                <a:spcPct val="80000"/>
              </a:lnSpc>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需要时做好系统</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会议的前导与后续工作</a:t>
            </a:r>
            <a:endParaRPr lang="zh-CN" altLang="en-US" dirty="0">
              <a:latin typeface="华文细黑" panose="02010600040101010101" pitchFamily="2" charset="-122"/>
              <a:ea typeface="华文细黑" panose="02010600040101010101" pitchFamily="2" charset="-122"/>
            </a:endParaRPr>
          </a:p>
          <a:p>
            <a:pPr marL="457200" indent="-457200">
              <a:lnSpc>
                <a:spcPct val="80000"/>
              </a:lnSpc>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主持系统</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小组的工作</a:t>
            </a:r>
            <a:endParaRPr lang="zh-CN" altLang="en-US" dirty="0">
              <a:latin typeface="华文细黑" panose="02010600040101010101" pitchFamily="2" charset="-122"/>
              <a:ea typeface="华文细黑" panose="02010600040101010101" pitchFamily="2" charset="-122"/>
            </a:endParaRPr>
          </a:p>
          <a:p>
            <a:pPr marL="457200" indent="-457200">
              <a:lnSpc>
                <a:spcPct val="80000"/>
              </a:lnSpc>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评价系统</a:t>
            </a:r>
            <a:r>
              <a:rPr lang="en-US" altLang="zh-CN">
                <a:latin typeface="华文细黑" panose="02010600040101010101" pitchFamily="2" charset="-122"/>
                <a:ea typeface="华文细黑" panose="02010600040101010101" pitchFamily="2" charset="-122"/>
              </a:rPr>
              <a:t>FMEA</a:t>
            </a:r>
            <a:r>
              <a:rPr lang="zh-CN" altLang="en-US">
                <a:latin typeface="华文细黑" panose="02010600040101010101" pitchFamily="2" charset="-122"/>
                <a:ea typeface="华文细黑" panose="02010600040101010101" pitchFamily="2" charset="-122"/>
              </a:rPr>
              <a:t>，</a:t>
            </a:r>
            <a:r>
              <a:rPr lang="zh-CN" altLang="en-US" dirty="0">
                <a:latin typeface="华文细黑" panose="02010600040101010101" pitchFamily="2" charset="-122"/>
                <a:ea typeface="华文细黑" panose="02010600040101010101" pitchFamily="2" charset="-122"/>
              </a:rPr>
              <a:t>建议采取措施</a:t>
            </a:r>
            <a:endParaRPr lang="zh-CN" altLang="en-US" dirty="0">
              <a:latin typeface="华文细黑" panose="02010600040101010101" pitchFamily="2" charset="-122"/>
              <a:ea typeface="华文细黑" panose="02010600040101010101" pitchFamily="2" charset="-122"/>
            </a:endParaRPr>
          </a:p>
          <a:p>
            <a:pPr marL="457200" indent="-457200">
              <a:lnSpc>
                <a:spcPct val="80000"/>
              </a:lnSpc>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保证</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工作的记录存档</a:t>
            </a:r>
            <a:endParaRPr lang="zh-CN" altLang="en-US" dirty="0">
              <a:latin typeface="华文细黑" panose="02010600040101010101" pitchFamily="2" charset="-122"/>
              <a:ea typeface="华文细黑" panose="02010600040101010101" pitchFamily="2" charset="-122"/>
            </a:endParaRPr>
          </a:p>
          <a:p>
            <a:pPr marL="457200" indent="-457200">
              <a:lnSpc>
                <a:spcPct val="80000"/>
              </a:lnSpc>
              <a:spcBef>
                <a:spcPct val="50000"/>
              </a:spcBef>
              <a:buClr>
                <a:srgbClr val="3333FF"/>
              </a:buClr>
              <a:buSzPct val="85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在企业内部协调工作</a:t>
            </a:r>
            <a:endParaRPr lang="zh-CN" altLang="en-US" dirty="0">
              <a:latin typeface="华文细黑" panose="02010600040101010101" pitchFamily="2" charset="-122"/>
              <a:ea typeface="华文细黑" panose="0201060004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框 34817"/>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与其他方法之间的关系</a:t>
            </a:r>
            <a:endParaRPr lang="zh-CN" altLang="en-US" sz="2800" b="1">
              <a:latin typeface="华文细黑" panose="02010600040101010101" pitchFamily="2" charset="-122"/>
              <a:ea typeface="华文细黑" panose="02010600040101010101" pitchFamily="2" charset="-122"/>
            </a:endParaRPr>
          </a:p>
        </p:txBody>
      </p:sp>
      <p:sp>
        <p:nvSpPr>
          <p:cNvPr id="34834" name="文本框 34833"/>
          <p:cNvSpPr txBox="1"/>
          <p:nvPr/>
        </p:nvSpPr>
        <p:spPr>
          <a:xfrm>
            <a:off x="4267200" y="2057400"/>
            <a:ext cx="4343400" cy="3249930"/>
          </a:xfrm>
          <a:prstGeom prst="rect">
            <a:avLst/>
          </a:prstGeom>
          <a:noFill/>
          <a:ln w="9525">
            <a:noFill/>
          </a:ln>
        </p:spPr>
        <p:txBody>
          <a:bodyPr>
            <a:spAutoFit/>
          </a:bodyPr>
          <a:p>
            <a:pPr marL="457200" indent="-457200">
              <a:lnSpc>
                <a:spcPct val="90000"/>
              </a:lnSpc>
              <a:spcBef>
                <a:spcPct val="50000"/>
              </a:spcBef>
              <a:buClr>
                <a:srgbClr val="3333FF"/>
              </a:buClr>
              <a:buSzPct val="85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质量机能展开（</a:t>
            </a:r>
            <a:r>
              <a:rPr lang="en-US" altLang="zh-CN" sz="2600">
                <a:latin typeface="华文细黑" panose="02010600040101010101" pitchFamily="2" charset="-122"/>
                <a:ea typeface="华文细黑" panose="02010600040101010101" pitchFamily="2" charset="-122"/>
              </a:rPr>
              <a:t>QFD</a:t>
            </a:r>
            <a:r>
              <a:rPr lang="zh-CN" altLang="en-US" sz="2600">
                <a:latin typeface="华文细黑" panose="02010600040101010101" pitchFamily="2" charset="-122"/>
                <a:ea typeface="华文细黑" panose="02010600040101010101" pitchFamily="2" charset="-122"/>
              </a:rPr>
              <a:t>）</a:t>
            </a:r>
            <a:endParaRPr lang="zh-CN" altLang="en-US" sz="2600">
              <a:latin typeface="华文细黑" panose="02010600040101010101" pitchFamily="2" charset="-122"/>
              <a:ea typeface="华文细黑" panose="02010600040101010101" pitchFamily="2" charset="-122"/>
            </a:endParaRPr>
          </a:p>
          <a:p>
            <a:pPr marL="457200" indent="-457200">
              <a:lnSpc>
                <a:spcPct val="90000"/>
              </a:lnSpc>
              <a:spcBef>
                <a:spcPct val="50000"/>
              </a:spcBef>
              <a:buClr>
                <a:srgbClr val="3333FF"/>
              </a:buClr>
              <a:buSzPct val="85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故障树分析（</a:t>
            </a:r>
            <a:r>
              <a:rPr lang="en-US" altLang="zh-CN" sz="2600">
                <a:latin typeface="华文细黑" panose="02010600040101010101" pitchFamily="2" charset="-122"/>
                <a:ea typeface="华文细黑" panose="02010600040101010101" pitchFamily="2" charset="-122"/>
              </a:rPr>
              <a:t>FTA</a:t>
            </a:r>
            <a:r>
              <a:rPr lang="zh-CN" altLang="en-US" sz="2600">
                <a:latin typeface="华文细黑" panose="02010600040101010101" pitchFamily="2" charset="-122"/>
                <a:ea typeface="华文细黑" panose="02010600040101010101" pitchFamily="2" charset="-122"/>
              </a:rPr>
              <a:t>）</a:t>
            </a:r>
            <a:endParaRPr lang="zh-CN" altLang="en-US" sz="2600">
              <a:latin typeface="华文细黑" panose="02010600040101010101" pitchFamily="2" charset="-122"/>
              <a:ea typeface="华文细黑" panose="02010600040101010101" pitchFamily="2" charset="-122"/>
            </a:endParaRPr>
          </a:p>
          <a:p>
            <a:pPr marL="457200" indent="-457200">
              <a:lnSpc>
                <a:spcPct val="90000"/>
              </a:lnSpc>
              <a:spcBef>
                <a:spcPct val="50000"/>
              </a:spcBef>
              <a:buClr>
                <a:srgbClr val="3333FF"/>
              </a:buClr>
              <a:buSzPct val="85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事件流程分析（</a:t>
            </a:r>
            <a:r>
              <a:rPr lang="en-US" altLang="zh-CN" sz="2600">
                <a:latin typeface="华文细黑" panose="02010600040101010101" pitchFamily="2" charset="-122"/>
                <a:ea typeface="华文细黑" panose="02010600040101010101" pitchFamily="2" charset="-122"/>
              </a:rPr>
              <a:t>EA</a:t>
            </a:r>
            <a:r>
              <a:rPr lang="zh-CN" altLang="en-US" sz="2600">
                <a:latin typeface="华文细黑" panose="02010600040101010101" pitchFamily="2" charset="-122"/>
                <a:ea typeface="华文细黑" panose="02010600040101010101" pitchFamily="2" charset="-122"/>
              </a:rPr>
              <a:t>）</a:t>
            </a:r>
            <a:endParaRPr lang="zh-CN" altLang="en-US" sz="2600">
              <a:latin typeface="华文细黑" panose="02010600040101010101" pitchFamily="2" charset="-122"/>
              <a:ea typeface="华文细黑" panose="02010600040101010101" pitchFamily="2" charset="-122"/>
            </a:endParaRPr>
          </a:p>
          <a:p>
            <a:pPr marL="457200" indent="-457200">
              <a:lnSpc>
                <a:spcPct val="90000"/>
              </a:lnSpc>
              <a:spcBef>
                <a:spcPct val="50000"/>
              </a:spcBef>
              <a:buClr>
                <a:srgbClr val="3333FF"/>
              </a:buClr>
              <a:buSzPct val="85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统计过程控制（</a:t>
            </a:r>
            <a:r>
              <a:rPr lang="en-US" altLang="zh-CN" sz="2600">
                <a:latin typeface="华文细黑" panose="02010600040101010101" pitchFamily="2" charset="-122"/>
                <a:ea typeface="华文细黑" panose="02010600040101010101" pitchFamily="2" charset="-122"/>
              </a:rPr>
              <a:t>SPC</a:t>
            </a:r>
            <a:r>
              <a:rPr lang="zh-CN" altLang="en-US" sz="2600">
                <a:latin typeface="华文细黑" panose="02010600040101010101" pitchFamily="2" charset="-122"/>
                <a:ea typeface="华文细黑" panose="02010600040101010101" pitchFamily="2" charset="-122"/>
              </a:rPr>
              <a:t>）</a:t>
            </a:r>
            <a:endParaRPr lang="zh-CN" altLang="en-US" sz="2600">
              <a:latin typeface="华文细黑" panose="02010600040101010101" pitchFamily="2" charset="-122"/>
              <a:ea typeface="华文细黑" panose="02010600040101010101" pitchFamily="2" charset="-122"/>
            </a:endParaRPr>
          </a:p>
          <a:p>
            <a:pPr marL="457200" indent="-457200">
              <a:lnSpc>
                <a:spcPct val="90000"/>
              </a:lnSpc>
              <a:spcBef>
                <a:spcPct val="50000"/>
              </a:spcBef>
              <a:buClr>
                <a:srgbClr val="3333FF"/>
              </a:buClr>
              <a:buSzPct val="85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价值分析（</a:t>
            </a:r>
            <a:r>
              <a:rPr lang="en-US" altLang="zh-CN" sz="2600">
                <a:latin typeface="华文细黑" panose="02010600040101010101" pitchFamily="2" charset="-122"/>
                <a:ea typeface="华文细黑" panose="02010600040101010101" pitchFamily="2" charset="-122"/>
              </a:rPr>
              <a:t>WA</a:t>
            </a:r>
            <a:r>
              <a:rPr lang="zh-CN" altLang="en-US" sz="2600">
                <a:latin typeface="华文细黑" panose="02010600040101010101" pitchFamily="2" charset="-122"/>
                <a:ea typeface="华文细黑" panose="02010600040101010101" pitchFamily="2" charset="-122"/>
              </a:rPr>
              <a:t>）</a:t>
            </a:r>
            <a:endParaRPr lang="zh-CN" altLang="en-US" sz="2600">
              <a:latin typeface="华文细黑" panose="02010600040101010101" pitchFamily="2" charset="-122"/>
              <a:ea typeface="华文细黑" panose="02010600040101010101" pitchFamily="2" charset="-122"/>
            </a:endParaRPr>
          </a:p>
          <a:p>
            <a:pPr marL="457200" indent="-457200">
              <a:lnSpc>
                <a:spcPct val="90000"/>
              </a:lnSpc>
              <a:spcBef>
                <a:spcPct val="50000"/>
              </a:spcBef>
              <a:buClr>
                <a:srgbClr val="3333FF"/>
              </a:buClr>
              <a:buSzPct val="85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实验设计（</a:t>
            </a:r>
            <a:r>
              <a:rPr lang="en-US" altLang="zh-CN" sz="2600">
                <a:latin typeface="华文细黑" panose="02010600040101010101" pitchFamily="2" charset="-122"/>
                <a:ea typeface="华文细黑" panose="02010600040101010101" pitchFamily="2" charset="-122"/>
              </a:rPr>
              <a:t>DoE</a:t>
            </a:r>
            <a:r>
              <a:rPr lang="zh-CN" altLang="en-US" sz="2600">
                <a:latin typeface="华文细黑" panose="02010600040101010101" pitchFamily="2" charset="-122"/>
                <a:ea typeface="华文细黑" panose="02010600040101010101" pitchFamily="2" charset="-122"/>
              </a:rPr>
              <a:t>）</a:t>
            </a:r>
            <a:endParaRPr lang="zh-CN" altLang="en-US" sz="2600">
              <a:latin typeface="华文细黑" panose="02010600040101010101" pitchFamily="2" charset="-122"/>
              <a:ea typeface="华文细黑" panose="0201060004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55" name="直接连接符 47154"/>
          <p:cNvSpPr/>
          <p:nvPr/>
        </p:nvSpPr>
        <p:spPr>
          <a:xfrm>
            <a:off x="1600200" y="1173163"/>
            <a:ext cx="9067800" cy="0"/>
          </a:xfrm>
          <a:prstGeom prst="line">
            <a:avLst/>
          </a:prstGeom>
          <a:ln w="9525" cap="flat" cmpd="sng">
            <a:solidFill>
              <a:schemeClr val="tx1"/>
            </a:solidFill>
            <a:prstDash val="solid"/>
            <a:headEnd type="none" w="med" len="med"/>
            <a:tailEnd type="none" w="med" len="med"/>
          </a:ln>
        </p:spPr>
      </p:sp>
      <p:sp>
        <p:nvSpPr>
          <p:cNvPr id="47156" name="直接连接符 47155"/>
          <p:cNvSpPr/>
          <p:nvPr/>
        </p:nvSpPr>
        <p:spPr>
          <a:xfrm>
            <a:off x="1600200" y="1111250"/>
            <a:ext cx="0" cy="139700"/>
          </a:xfrm>
          <a:prstGeom prst="line">
            <a:avLst/>
          </a:prstGeom>
          <a:ln w="9525" cap="flat" cmpd="sng">
            <a:solidFill>
              <a:schemeClr val="tx1"/>
            </a:solidFill>
            <a:prstDash val="solid"/>
            <a:headEnd type="none" w="med" len="med"/>
            <a:tailEnd type="none" w="med" len="med"/>
          </a:ln>
        </p:spPr>
      </p:sp>
      <p:sp>
        <p:nvSpPr>
          <p:cNvPr id="47157" name="文本框 47156"/>
          <p:cNvSpPr txBox="1"/>
          <p:nvPr/>
        </p:nvSpPr>
        <p:spPr>
          <a:xfrm>
            <a:off x="1981200" y="762000"/>
            <a:ext cx="1600200" cy="676910"/>
          </a:xfrm>
          <a:prstGeom prst="rect">
            <a:avLst/>
          </a:prstGeom>
          <a:solidFill>
            <a:schemeClr val="bg1"/>
          </a:solidFill>
          <a:ln w="9525">
            <a:noFill/>
          </a:ln>
        </p:spPr>
        <p:txBody>
          <a:bodyPr tIns="0" bIns="0">
            <a:spAutoFit/>
          </a:bodyPr>
          <a:p>
            <a:pPr algn="ctr">
              <a:lnSpc>
                <a:spcPct val="140000"/>
              </a:lnSpc>
              <a:spcBef>
                <a:spcPct val="50000"/>
              </a:spcBef>
            </a:pPr>
            <a:r>
              <a:rPr lang="zh-CN" altLang="en-US" sz="2000" dirty="0">
                <a:latin typeface="Times New Roman" panose="02020603050405020304" pitchFamily="18" charset="0"/>
                <a:ea typeface="华文细黑" panose="02010600040101010101" pitchFamily="2" charset="-122"/>
              </a:rPr>
              <a:t>定义和方案</a:t>
            </a:r>
            <a:endParaRPr lang="zh-CN" altLang="en-US" sz="2000" dirty="0">
              <a:latin typeface="Times New Roman" panose="02020603050405020304" pitchFamily="18" charset="0"/>
              <a:ea typeface="华文细黑" panose="02010600040101010101" pitchFamily="2" charset="-122"/>
            </a:endParaRPr>
          </a:p>
          <a:p>
            <a:pPr algn="ctr">
              <a:lnSpc>
                <a:spcPct val="30000"/>
              </a:lnSpc>
              <a:spcBef>
                <a:spcPct val="50000"/>
              </a:spcBef>
            </a:pPr>
            <a:r>
              <a:rPr lang="zh-CN" altLang="en-US" sz="2000" dirty="0">
                <a:latin typeface="Times New Roman" panose="02020603050405020304" pitchFamily="18" charset="0"/>
                <a:ea typeface="华文细黑" panose="02010600040101010101" pitchFamily="2" charset="-122"/>
              </a:rPr>
              <a:t>阶段</a:t>
            </a:r>
            <a:endParaRPr lang="zh-CN" altLang="en-US" sz="2000">
              <a:latin typeface="Times New Roman" panose="02020603050405020304" pitchFamily="18" charset="0"/>
              <a:ea typeface="华文细黑" panose="02010600040101010101" pitchFamily="2" charset="-122"/>
            </a:endParaRPr>
          </a:p>
        </p:txBody>
      </p:sp>
      <p:sp>
        <p:nvSpPr>
          <p:cNvPr id="47163" name="直接连接符 47162"/>
          <p:cNvSpPr/>
          <p:nvPr/>
        </p:nvSpPr>
        <p:spPr>
          <a:xfrm>
            <a:off x="2895600" y="3627438"/>
            <a:ext cx="2438400" cy="0"/>
          </a:xfrm>
          <a:prstGeom prst="line">
            <a:avLst/>
          </a:prstGeom>
          <a:ln w="9525" cap="flat" cmpd="sng">
            <a:solidFill>
              <a:schemeClr val="tx1"/>
            </a:solidFill>
            <a:prstDash val="solid"/>
            <a:headEnd type="none" w="med" len="med"/>
            <a:tailEnd type="none" w="med" len="med"/>
          </a:ln>
        </p:spPr>
      </p:sp>
      <p:sp>
        <p:nvSpPr>
          <p:cNvPr id="47164" name="直接连接符 47163"/>
          <p:cNvSpPr/>
          <p:nvPr/>
        </p:nvSpPr>
        <p:spPr>
          <a:xfrm>
            <a:off x="2895600" y="3551238"/>
            <a:ext cx="0" cy="139700"/>
          </a:xfrm>
          <a:prstGeom prst="line">
            <a:avLst/>
          </a:prstGeom>
          <a:ln w="9525" cap="flat" cmpd="sng">
            <a:solidFill>
              <a:schemeClr val="tx1"/>
            </a:solidFill>
            <a:prstDash val="solid"/>
            <a:headEnd type="none" w="med" len="med"/>
            <a:tailEnd type="none" w="med" len="med"/>
          </a:ln>
        </p:spPr>
      </p:sp>
      <p:sp>
        <p:nvSpPr>
          <p:cNvPr id="47165" name="文本框 47164"/>
          <p:cNvSpPr txBox="1"/>
          <p:nvPr/>
        </p:nvSpPr>
        <p:spPr>
          <a:xfrm>
            <a:off x="3200400" y="3352800"/>
            <a:ext cx="1981200" cy="430530"/>
          </a:xfrm>
          <a:prstGeom prst="rect">
            <a:avLst/>
          </a:prstGeom>
          <a:solidFill>
            <a:schemeClr val="bg1"/>
          </a:solidFill>
          <a:ln w="9525">
            <a:noFill/>
          </a:ln>
        </p:spPr>
        <p:txBody>
          <a:bodyPr tIns="0" bIns="0">
            <a:spAutoFit/>
          </a:bodyPr>
          <a:p>
            <a:pPr algn="ctr">
              <a:lnSpc>
                <a:spcPct val="140000"/>
              </a:lnSpc>
              <a:spcBef>
                <a:spcPct val="50000"/>
              </a:spcBef>
            </a:pPr>
            <a:r>
              <a:rPr lang="zh-CN" altLang="en-US" sz="2000" dirty="0">
                <a:latin typeface="Times New Roman" panose="02020603050405020304" pitchFamily="18" charset="0"/>
                <a:ea typeface="华文细黑" panose="02010600040101010101" pitchFamily="2" charset="-122"/>
              </a:rPr>
              <a:t>产品系统</a:t>
            </a:r>
            <a:r>
              <a:rPr lang="en-US" altLang="zh-CN" sz="2000">
                <a:latin typeface="Times New Roman" panose="02020603050405020304" pitchFamily="18" charset="0"/>
                <a:ea typeface="华文细黑" panose="02010600040101010101" pitchFamily="2" charset="-122"/>
              </a:rPr>
              <a:t>FMEA</a:t>
            </a:r>
            <a:endParaRPr lang="en-US" altLang="zh-CN" sz="2000">
              <a:latin typeface="Times New Roman" panose="02020603050405020304" pitchFamily="18" charset="0"/>
              <a:ea typeface="华文细黑" panose="02010600040101010101" pitchFamily="2" charset="-122"/>
            </a:endParaRPr>
          </a:p>
        </p:txBody>
      </p:sp>
      <p:sp>
        <p:nvSpPr>
          <p:cNvPr id="47166" name="直接连接符 47165"/>
          <p:cNvSpPr/>
          <p:nvPr/>
        </p:nvSpPr>
        <p:spPr>
          <a:xfrm>
            <a:off x="2895600" y="4953000"/>
            <a:ext cx="3429000" cy="0"/>
          </a:xfrm>
          <a:prstGeom prst="line">
            <a:avLst/>
          </a:prstGeom>
          <a:ln w="9525" cap="flat" cmpd="sng">
            <a:solidFill>
              <a:schemeClr val="tx1"/>
            </a:solidFill>
            <a:prstDash val="solid"/>
            <a:headEnd type="none" w="med" len="med"/>
            <a:tailEnd type="none" w="med" len="med"/>
          </a:ln>
        </p:spPr>
      </p:sp>
      <p:sp>
        <p:nvSpPr>
          <p:cNvPr id="47167" name="直接连接符 47166"/>
          <p:cNvSpPr/>
          <p:nvPr/>
        </p:nvSpPr>
        <p:spPr>
          <a:xfrm>
            <a:off x="2895600" y="4876800"/>
            <a:ext cx="0" cy="139700"/>
          </a:xfrm>
          <a:prstGeom prst="line">
            <a:avLst/>
          </a:prstGeom>
          <a:ln w="9525" cap="flat" cmpd="sng">
            <a:solidFill>
              <a:schemeClr val="tx1"/>
            </a:solidFill>
            <a:prstDash val="solid"/>
            <a:headEnd type="none" w="med" len="med"/>
            <a:tailEnd type="none" w="med" len="med"/>
          </a:ln>
        </p:spPr>
      </p:sp>
      <p:sp>
        <p:nvSpPr>
          <p:cNvPr id="47168" name="文本框 47167"/>
          <p:cNvSpPr txBox="1"/>
          <p:nvPr/>
        </p:nvSpPr>
        <p:spPr>
          <a:xfrm>
            <a:off x="3352800" y="4648200"/>
            <a:ext cx="2590800" cy="430530"/>
          </a:xfrm>
          <a:prstGeom prst="rect">
            <a:avLst/>
          </a:prstGeom>
          <a:solidFill>
            <a:schemeClr val="bg1"/>
          </a:solidFill>
          <a:ln w="9525">
            <a:noFill/>
          </a:ln>
        </p:spPr>
        <p:txBody>
          <a:bodyPr tIns="0" bIns="0">
            <a:spAutoFit/>
          </a:bodyPr>
          <a:p>
            <a:pPr algn="ctr">
              <a:lnSpc>
                <a:spcPct val="140000"/>
              </a:lnSpc>
              <a:spcBef>
                <a:spcPct val="50000"/>
              </a:spcBef>
            </a:pPr>
            <a:r>
              <a:rPr lang="zh-CN" altLang="en-US" sz="2000">
                <a:latin typeface="Times New Roman" panose="02020603050405020304" pitchFamily="18" charset="0"/>
                <a:ea typeface="华文细黑" panose="02010600040101010101" pitchFamily="2" charset="-122"/>
              </a:rPr>
              <a:t>可</a:t>
            </a:r>
            <a:r>
              <a:rPr lang="zh-CN" altLang="en-US" sz="2000" dirty="0">
                <a:latin typeface="Times New Roman" panose="02020603050405020304" pitchFamily="18" charset="0"/>
                <a:ea typeface="华文细黑" panose="02010600040101010101" pitchFamily="2" charset="-122"/>
              </a:rPr>
              <a:t>制造性研究、</a:t>
            </a:r>
            <a:r>
              <a:rPr lang="en-US" altLang="zh-CN" sz="2000">
                <a:latin typeface="Times New Roman" panose="02020603050405020304" pitchFamily="18" charset="0"/>
                <a:ea typeface="华文细黑" panose="02010600040101010101" pitchFamily="2" charset="-122"/>
              </a:rPr>
              <a:t>QFD</a:t>
            </a:r>
            <a:endParaRPr lang="en-US" altLang="zh-CN" sz="2000">
              <a:latin typeface="Times New Roman" panose="02020603050405020304" pitchFamily="18" charset="0"/>
              <a:ea typeface="华文细黑" panose="02010600040101010101" pitchFamily="2" charset="-122"/>
            </a:endParaRPr>
          </a:p>
        </p:txBody>
      </p:sp>
      <p:sp>
        <p:nvSpPr>
          <p:cNvPr id="47169" name="直接连接符 47168"/>
          <p:cNvSpPr/>
          <p:nvPr/>
        </p:nvSpPr>
        <p:spPr>
          <a:xfrm>
            <a:off x="3352800" y="2011363"/>
            <a:ext cx="6781800" cy="0"/>
          </a:xfrm>
          <a:prstGeom prst="line">
            <a:avLst/>
          </a:prstGeom>
          <a:ln w="9525" cap="flat" cmpd="sng">
            <a:solidFill>
              <a:schemeClr val="tx1"/>
            </a:solidFill>
            <a:prstDash val="solid"/>
            <a:headEnd type="none" w="med" len="med"/>
            <a:tailEnd type="none" w="med" len="med"/>
          </a:ln>
        </p:spPr>
      </p:sp>
      <p:sp>
        <p:nvSpPr>
          <p:cNvPr id="47170" name="直接连接符 47169"/>
          <p:cNvSpPr/>
          <p:nvPr/>
        </p:nvSpPr>
        <p:spPr>
          <a:xfrm>
            <a:off x="3352800" y="1935163"/>
            <a:ext cx="0" cy="139700"/>
          </a:xfrm>
          <a:prstGeom prst="line">
            <a:avLst/>
          </a:prstGeom>
          <a:ln w="9525" cap="flat" cmpd="sng">
            <a:solidFill>
              <a:schemeClr val="tx1"/>
            </a:solidFill>
            <a:prstDash val="solid"/>
            <a:headEnd type="none" w="med" len="med"/>
            <a:tailEnd type="none" w="med" len="med"/>
          </a:ln>
        </p:spPr>
      </p:sp>
      <p:sp>
        <p:nvSpPr>
          <p:cNvPr id="47171" name="文本框 47170"/>
          <p:cNvSpPr txBox="1"/>
          <p:nvPr/>
        </p:nvSpPr>
        <p:spPr>
          <a:xfrm>
            <a:off x="5257800" y="1706563"/>
            <a:ext cx="1295400" cy="430530"/>
          </a:xfrm>
          <a:prstGeom prst="rect">
            <a:avLst/>
          </a:prstGeom>
          <a:solidFill>
            <a:schemeClr val="bg1"/>
          </a:solidFill>
          <a:ln w="9525">
            <a:noFill/>
          </a:ln>
        </p:spPr>
        <p:txBody>
          <a:bodyPr tIns="0" bIns="0">
            <a:spAutoFit/>
          </a:bodyPr>
          <a:p>
            <a:pPr algn="ctr">
              <a:lnSpc>
                <a:spcPct val="140000"/>
              </a:lnSpc>
              <a:spcBef>
                <a:spcPct val="50000"/>
              </a:spcBef>
            </a:pPr>
            <a:r>
              <a:rPr lang="zh-CN" altLang="en-US" sz="2000" dirty="0">
                <a:latin typeface="Times New Roman" panose="02020603050405020304" pitchFamily="18" charset="0"/>
                <a:ea typeface="华文细黑" panose="02010600040101010101" pitchFamily="2" charset="-122"/>
              </a:rPr>
              <a:t>项目小组</a:t>
            </a:r>
            <a:endParaRPr lang="zh-CN" altLang="en-US" sz="2000" dirty="0">
              <a:latin typeface="Times New Roman" panose="02020603050405020304" pitchFamily="18" charset="0"/>
              <a:ea typeface="华文细黑" panose="02010600040101010101" pitchFamily="2" charset="-122"/>
            </a:endParaRPr>
          </a:p>
        </p:txBody>
      </p:sp>
      <p:sp>
        <p:nvSpPr>
          <p:cNvPr id="47172" name="任意多边形 47171"/>
          <p:cNvSpPr/>
          <p:nvPr/>
        </p:nvSpPr>
        <p:spPr>
          <a:xfrm>
            <a:off x="3352800" y="2011363"/>
            <a:ext cx="4648200" cy="381000"/>
          </a:xfrm>
          <a:custGeom>
            <a:avLst/>
            <a:gdLst/>
            <a:ahLst/>
            <a:cxnLst/>
            <a:pathLst>
              <a:path w="1920" h="144">
                <a:moveTo>
                  <a:pt x="0" y="0"/>
                </a:moveTo>
                <a:lnTo>
                  <a:pt x="144" y="144"/>
                </a:lnTo>
                <a:lnTo>
                  <a:pt x="1920" y="144"/>
                </a:lnTo>
              </a:path>
            </a:pathLst>
          </a:custGeom>
          <a:noFill/>
          <a:ln w="9525" cap="flat" cmpd="sng">
            <a:solidFill>
              <a:schemeClr val="tx1"/>
            </a:solidFill>
            <a:prstDash val="solid"/>
            <a:headEnd type="none" w="med" len="med"/>
            <a:tailEnd type="none" w="med" len="med"/>
          </a:ln>
        </p:spPr>
        <p:txBody>
          <a:bodyPr/>
          <a:p>
            <a:endParaRPr lang="zh-CN" altLang="en-US"/>
          </a:p>
        </p:txBody>
      </p:sp>
      <p:sp>
        <p:nvSpPr>
          <p:cNvPr id="47173" name="文本框 47172"/>
          <p:cNvSpPr txBox="1"/>
          <p:nvPr/>
        </p:nvSpPr>
        <p:spPr>
          <a:xfrm>
            <a:off x="4648200" y="2087563"/>
            <a:ext cx="1600200" cy="430530"/>
          </a:xfrm>
          <a:prstGeom prst="rect">
            <a:avLst/>
          </a:prstGeom>
          <a:solidFill>
            <a:schemeClr val="bg1"/>
          </a:solidFill>
          <a:ln w="9525">
            <a:noFill/>
          </a:ln>
        </p:spPr>
        <p:txBody>
          <a:bodyPr tIns="0" bIns="0">
            <a:spAutoFit/>
          </a:bodyPr>
          <a:p>
            <a:pPr algn="ctr">
              <a:lnSpc>
                <a:spcPct val="140000"/>
              </a:lnSpc>
              <a:spcBef>
                <a:spcPct val="50000"/>
              </a:spcBef>
            </a:pPr>
            <a:r>
              <a:rPr lang="zh-CN" altLang="en-US" sz="2000" dirty="0">
                <a:latin typeface="Times New Roman" panose="02020603050405020304" pitchFamily="18" charset="0"/>
                <a:ea typeface="华文细黑" panose="02010600040101010101" pitchFamily="2" charset="-122"/>
              </a:rPr>
              <a:t>开发的协调</a:t>
            </a:r>
            <a:endParaRPr lang="zh-CN" altLang="en-US" sz="2000" dirty="0">
              <a:latin typeface="Times New Roman" panose="02020603050405020304" pitchFamily="18" charset="0"/>
              <a:ea typeface="华文细黑" panose="02010600040101010101" pitchFamily="2" charset="-122"/>
            </a:endParaRPr>
          </a:p>
        </p:txBody>
      </p:sp>
      <p:sp>
        <p:nvSpPr>
          <p:cNvPr id="47174" name="直接连接符 47173"/>
          <p:cNvSpPr/>
          <p:nvPr/>
        </p:nvSpPr>
        <p:spPr>
          <a:xfrm>
            <a:off x="2895600" y="5697538"/>
            <a:ext cx="6019800" cy="0"/>
          </a:xfrm>
          <a:prstGeom prst="line">
            <a:avLst/>
          </a:prstGeom>
          <a:ln w="9525" cap="flat" cmpd="sng">
            <a:solidFill>
              <a:schemeClr val="tx1"/>
            </a:solidFill>
            <a:prstDash val="solid"/>
            <a:headEnd type="none" w="med" len="med"/>
            <a:tailEnd type="none" w="med" len="med"/>
          </a:ln>
        </p:spPr>
      </p:sp>
      <p:sp>
        <p:nvSpPr>
          <p:cNvPr id="47175" name="直接连接符 47174"/>
          <p:cNvSpPr/>
          <p:nvPr/>
        </p:nvSpPr>
        <p:spPr>
          <a:xfrm>
            <a:off x="2895600" y="5621338"/>
            <a:ext cx="0" cy="139700"/>
          </a:xfrm>
          <a:prstGeom prst="line">
            <a:avLst/>
          </a:prstGeom>
          <a:ln w="9525" cap="flat" cmpd="sng">
            <a:solidFill>
              <a:schemeClr val="tx1"/>
            </a:solidFill>
            <a:prstDash val="solid"/>
            <a:headEnd type="none" w="med" len="med"/>
            <a:tailEnd type="none" w="med" len="med"/>
          </a:ln>
        </p:spPr>
      </p:sp>
      <p:sp>
        <p:nvSpPr>
          <p:cNvPr id="47176" name="文本框 47175"/>
          <p:cNvSpPr txBox="1"/>
          <p:nvPr/>
        </p:nvSpPr>
        <p:spPr>
          <a:xfrm>
            <a:off x="4953000" y="5410200"/>
            <a:ext cx="2514600" cy="430530"/>
          </a:xfrm>
          <a:prstGeom prst="rect">
            <a:avLst/>
          </a:prstGeom>
          <a:solidFill>
            <a:schemeClr val="bg1"/>
          </a:solidFill>
          <a:ln w="9525">
            <a:noFill/>
          </a:ln>
        </p:spPr>
        <p:txBody>
          <a:bodyPr tIns="0" bIns="0">
            <a:spAutoFit/>
          </a:bodyPr>
          <a:p>
            <a:pPr algn="ctr">
              <a:lnSpc>
                <a:spcPct val="140000"/>
              </a:lnSpc>
              <a:spcBef>
                <a:spcPct val="50000"/>
              </a:spcBef>
            </a:pPr>
            <a:r>
              <a:rPr lang="zh-CN" altLang="en-US" sz="2000" dirty="0">
                <a:latin typeface="Times New Roman" panose="02020603050405020304" pitchFamily="18" charset="0"/>
                <a:ea typeface="华文细黑" panose="02010600040101010101" pitchFamily="2" charset="-122"/>
              </a:rPr>
              <a:t>产品</a:t>
            </a:r>
            <a:r>
              <a:rPr lang="en-US" altLang="zh-CN" sz="2000">
                <a:latin typeface="Times New Roman" panose="02020603050405020304" pitchFamily="18" charset="0"/>
                <a:ea typeface="华文细黑" panose="02010600040101010101" pitchFamily="2" charset="-122"/>
              </a:rPr>
              <a:t>DOE</a:t>
            </a:r>
            <a:r>
              <a:rPr lang="zh-CN" altLang="en-US" sz="2000">
                <a:latin typeface="Times New Roman" panose="02020603050405020304" pitchFamily="18" charset="0"/>
                <a:ea typeface="华文细黑" panose="02010600040101010101" pitchFamily="2" charset="-122"/>
              </a:rPr>
              <a:t>、</a:t>
            </a:r>
            <a:r>
              <a:rPr lang="zh-CN" altLang="en-US" sz="2000" dirty="0">
                <a:latin typeface="Times New Roman" panose="02020603050405020304" pitchFamily="18" charset="0"/>
                <a:ea typeface="华文细黑" panose="02010600040101010101" pitchFamily="2" charset="-122"/>
              </a:rPr>
              <a:t>同步工程</a:t>
            </a:r>
            <a:endParaRPr lang="zh-CN" altLang="en-US" sz="2000" dirty="0">
              <a:latin typeface="Times New Roman" panose="02020603050405020304" pitchFamily="18" charset="0"/>
              <a:ea typeface="华文细黑" panose="02010600040101010101" pitchFamily="2" charset="-122"/>
            </a:endParaRPr>
          </a:p>
        </p:txBody>
      </p:sp>
      <p:sp>
        <p:nvSpPr>
          <p:cNvPr id="47177" name="直接连接符 47176"/>
          <p:cNvSpPr/>
          <p:nvPr/>
        </p:nvSpPr>
        <p:spPr>
          <a:xfrm>
            <a:off x="2895600" y="6108700"/>
            <a:ext cx="7772400" cy="0"/>
          </a:xfrm>
          <a:prstGeom prst="line">
            <a:avLst/>
          </a:prstGeom>
          <a:ln w="9525" cap="flat" cmpd="sng">
            <a:solidFill>
              <a:schemeClr val="tx1"/>
            </a:solidFill>
            <a:prstDash val="solid"/>
            <a:headEnd type="none" w="med" len="med"/>
            <a:tailEnd type="none" w="med" len="med"/>
          </a:ln>
        </p:spPr>
      </p:sp>
      <p:sp>
        <p:nvSpPr>
          <p:cNvPr id="47178" name="直接连接符 47177"/>
          <p:cNvSpPr/>
          <p:nvPr/>
        </p:nvSpPr>
        <p:spPr>
          <a:xfrm>
            <a:off x="2895600" y="6032500"/>
            <a:ext cx="0" cy="139700"/>
          </a:xfrm>
          <a:prstGeom prst="line">
            <a:avLst/>
          </a:prstGeom>
          <a:ln w="9525" cap="flat" cmpd="sng">
            <a:solidFill>
              <a:schemeClr val="tx1"/>
            </a:solidFill>
            <a:prstDash val="solid"/>
            <a:headEnd type="none" w="med" len="med"/>
            <a:tailEnd type="none" w="med" len="med"/>
          </a:ln>
        </p:spPr>
      </p:sp>
      <p:sp>
        <p:nvSpPr>
          <p:cNvPr id="47179" name="文本框 47178"/>
          <p:cNvSpPr txBox="1"/>
          <p:nvPr/>
        </p:nvSpPr>
        <p:spPr>
          <a:xfrm>
            <a:off x="5715000" y="5867400"/>
            <a:ext cx="914400" cy="430530"/>
          </a:xfrm>
          <a:prstGeom prst="rect">
            <a:avLst/>
          </a:prstGeom>
          <a:solidFill>
            <a:schemeClr val="bg1"/>
          </a:solidFill>
          <a:ln w="9525">
            <a:noFill/>
          </a:ln>
        </p:spPr>
        <p:txBody>
          <a:bodyPr tIns="0" bIns="0">
            <a:spAutoFit/>
          </a:bodyPr>
          <a:p>
            <a:pPr algn="ctr">
              <a:lnSpc>
                <a:spcPct val="140000"/>
              </a:lnSpc>
              <a:spcBef>
                <a:spcPct val="50000"/>
              </a:spcBef>
            </a:pPr>
            <a:r>
              <a:rPr lang="en-US" altLang="zh-CN" sz="2000">
                <a:latin typeface="Times New Roman" panose="02020603050405020304" pitchFamily="18" charset="0"/>
                <a:ea typeface="华文细黑" panose="02010600040101010101" pitchFamily="2" charset="-122"/>
              </a:rPr>
              <a:t>FTA</a:t>
            </a:r>
            <a:endParaRPr lang="en-US" altLang="zh-CN" sz="2000">
              <a:latin typeface="Times New Roman" panose="02020603050405020304" pitchFamily="18" charset="0"/>
              <a:ea typeface="华文细黑" panose="02010600040101010101" pitchFamily="2" charset="-122"/>
            </a:endParaRPr>
          </a:p>
        </p:txBody>
      </p:sp>
      <p:sp>
        <p:nvSpPr>
          <p:cNvPr id="47182" name="文本框 47181"/>
          <p:cNvSpPr txBox="1"/>
          <p:nvPr/>
        </p:nvSpPr>
        <p:spPr>
          <a:xfrm>
            <a:off x="4343400" y="822325"/>
            <a:ext cx="1524000" cy="706755"/>
          </a:xfrm>
          <a:prstGeom prst="rect">
            <a:avLst/>
          </a:prstGeom>
          <a:solidFill>
            <a:schemeClr val="bg1"/>
          </a:solidFill>
          <a:ln w="9525">
            <a:noFill/>
          </a:ln>
        </p:spPr>
        <p:txBody>
          <a:bodyPr>
            <a:spAutoFit/>
          </a:bodyPr>
          <a:p>
            <a:pPr algn="ctr">
              <a:lnSpc>
                <a:spcPct val="90000"/>
              </a:lnSpc>
              <a:spcBef>
                <a:spcPct val="50000"/>
              </a:spcBef>
            </a:pPr>
            <a:r>
              <a:rPr lang="zh-CN" altLang="en-US" sz="2000" dirty="0">
                <a:latin typeface="Times New Roman" panose="02020603050405020304" pitchFamily="18" charset="0"/>
                <a:ea typeface="华文细黑" panose="02010600040101010101" pitchFamily="2" charset="-122"/>
              </a:rPr>
              <a:t>开发和生产</a:t>
            </a:r>
            <a:endParaRPr lang="zh-CN" altLang="en-US" sz="2000" dirty="0">
              <a:latin typeface="Times New Roman" panose="02020603050405020304" pitchFamily="18" charset="0"/>
              <a:ea typeface="华文细黑" panose="02010600040101010101" pitchFamily="2" charset="-122"/>
            </a:endParaRPr>
          </a:p>
          <a:p>
            <a:pPr algn="ctr">
              <a:lnSpc>
                <a:spcPct val="60000"/>
              </a:lnSpc>
              <a:spcBef>
                <a:spcPct val="50000"/>
              </a:spcBef>
            </a:pPr>
            <a:r>
              <a:rPr lang="zh-CN" altLang="en-US" sz="2000" dirty="0">
                <a:latin typeface="Times New Roman" panose="02020603050405020304" pitchFamily="18" charset="0"/>
                <a:ea typeface="华文细黑" panose="02010600040101010101" pitchFamily="2" charset="-122"/>
              </a:rPr>
              <a:t>策划阶段</a:t>
            </a:r>
            <a:endParaRPr lang="zh-CN" altLang="en-US" sz="2000">
              <a:latin typeface="Times New Roman" panose="02020603050405020304" pitchFamily="18" charset="0"/>
              <a:ea typeface="华文细黑" panose="02010600040101010101" pitchFamily="2" charset="-122"/>
            </a:endParaRPr>
          </a:p>
        </p:txBody>
      </p:sp>
      <p:sp>
        <p:nvSpPr>
          <p:cNvPr id="47183" name="直接连接符 47182"/>
          <p:cNvSpPr/>
          <p:nvPr/>
        </p:nvSpPr>
        <p:spPr>
          <a:xfrm>
            <a:off x="3886200" y="1111250"/>
            <a:ext cx="0" cy="139700"/>
          </a:xfrm>
          <a:prstGeom prst="line">
            <a:avLst/>
          </a:prstGeom>
          <a:ln w="9525" cap="flat" cmpd="sng">
            <a:solidFill>
              <a:schemeClr val="tx1"/>
            </a:solidFill>
            <a:prstDash val="solid"/>
            <a:headEnd type="none" w="med" len="med"/>
            <a:tailEnd type="none" w="med" len="med"/>
          </a:ln>
        </p:spPr>
      </p:sp>
      <p:sp>
        <p:nvSpPr>
          <p:cNvPr id="47184" name="文本框 47183"/>
          <p:cNvSpPr txBox="1"/>
          <p:nvPr/>
        </p:nvSpPr>
        <p:spPr>
          <a:xfrm>
            <a:off x="6858000" y="838200"/>
            <a:ext cx="1752600" cy="645160"/>
          </a:xfrm>
          <a:prstGeom prst="rect">
            <a:avLst/>
          </a:prstGeom>
          <a:solidFill>
            <a:schemeClr val="bg1"/>
          </a:solidFill>
          <a:ln w="9525">
            <a:noFill/>
          </a:ln>
        </p:spPr>
        <p:txBody>
          <a:bodyPr>
            <a:spAutoFit/>
          </a:bodyPr>
          <a:p>
            <a:pPr algn="ctr">
              <a:lnSpc>
                <a:spcPct val="90000"/>
              </a:lnSpc>
              <a:spcBef>
                <a:spcPct val="50000"/>
              </a:spcBef>
            </a:pPr>
            <a:r>
              <a:rPr lang="zh-CN" altLang="en-US" sz="2000" dirty="0">
                <a:latin typeface="Times New Roman" panose="02020603050405020304" pitchFamily="18" charset="0"/>
                <a:ea typeface="华文细黑" panose="02010600040101010101" pitchFamily="2" charset="-122"/>
              </a:rPr>
              <a:t>采购和小批试生产阶段</a:t>
            </a:r>
            <a:endParaRPr lang="zh-CN" altLang="en-US" sz="2000">
              <a:latin typeface="Times New Roman" panose="02020603050405020304" pitchFamily="18" charset="0"/>
              <a:ea typeface="华文细黑" panose="02010600040101010101" pitchFamily="2" charset="-122"/>
            </a:endParaRPr>
          </a:p>
        </p:txBody>
      </p:sp>
      <p:sp>
        <p:nvSpPr>
          <p:cNvPr id="47185" name="文本框 47184"/>
          <p:cNvSpPr txBox="1"/>
          <p:nvPr/>
        </p:nvSpPr>
        <p:spPr>
          <a:xfrm>
            <a:off x="9296400" y="914400"/>
            <a:ext cx="1066800" cy="583565"/>
          </a:xfrm>
          <a:prstGeom prst="rect">
            <a:avLst/>
          </a:prstGeom>
          <a:solidFill>
            <a:schemeClr val="bg1"/>
          </a:solidFill>
          <a:ln w="9525">
            <a:noFill/>
          </a:ln>
        </p:spPr>
        <p:txBody>
          <a:bodyPr>
            <a:spAutoFit/>
          </a:bodyPr>
          <a:p>
            <a:pPr algn="ctr">
              <a:lnSpc>
                <a:spcPct val="60000"/>
              </a:lnSpc>
              <a:spcBef>
                <a:spcPct val="50000"/>
              </a:spcBef>
            </a:pPr>
            <a:r>
              <a:rPr lang="zh-CN" altLang="en-US" sz="2000" dirty="0">
                <a:latin typeface="Times New Roman" panose="02020603050405020304" pitchFamily="18" charset="0"/>
                <a:ea typeface="华文细黑" panose="02010600040101010101" pitchFamily="2" charset="-122"/>
              </a:rPr>
              <a:t>批生产</a:t>
            </a:r>
            <a:endParaRPr lang="zh-CN" altLang="en-US" sz="2000" dirty="0">
              <a:latin typeface="Times New Roman" panose="02020603050405020304" pitchFamily="18" charset="0"/>
              <a:ea typeface="华文细黑" panose="02010600040101010101" pitchFamily="2" charset="-122"/>
            </a:endParaRPr>
          </a:p>
          <a:p>
            <a:pPr algn="ctr">
              <a:lnSpc>
                <a:spcPct val="50000"/>
              </a:lnSpc>
              <a:spcBef>
                <a:spcPct val="50000"/>
              </a:spcBef>
            </a:pPr>
            <a:r>
              <a:rPr lang="zh-CN" altLang="en-US" sz="2000" dirty="0">
                <a:latin typeface="Times New Roman" panose="02020603050405020304" pitchFamily="18" charset="0"/>
                <a:ea typeface="华文细黑" panose="02010600040101010101" pitchFamily="2" charset="-122"/>
              </a:rPr>
              <a:t>阶段</a:t>
            </a:r>
            <a:endParaRPr lang="zh-CN" altLang="en-US" sz="2000">
              <a:latin typeface="Times New Roman" panose="02020603050405020304" pitchFamily="18" charset="0"/>
              <a:ea typeface="华文细黑" panose="02010600040101010101" pitchFamily="2" charset="-122"/>
            </a:endParaRPr>
          </a:p>
        </p:txBody>
      </p:sp>
      <p:sp>
        <p:nvSpPr>
          <p:cNvPr id="47186" name="直接连接符 47185"/>
          <p:cNvSpPr/>
          <p:nvPr/>
        </p:nvSpPr>
        <p:spPr>
          <a:xfrm>
            <a:off x="6324600" y="1111250"/>
            <a:ext cx="0" cy="139700"/>
          </a:xfrm>
          <a:prstGeom prst="line">
            <a:avLst/>
          </a:prstGeom>
          <a:ln w="9525" cap="flat" cmpd="sng">
            <a:solidFill>
              <a:schemeClr val="tx1"/>
            </a:solidFill>
            <a:prstDash val="solid"/>
            <a:headEnd type="none" w="med" len="med"/>
            <a:tailEnd type="none" w="med" len="med"/>
          </a:ln>
        </p:spPr>
      </p:sp>
      <p:sp>
        <p:nvSpPr>
          <p:cNvPr id="47187" name="直接连接符 47186"/>
          <p:cNvSpPr/>
          <p:nvPr/>
        </p:nvSpPr>
        <p:spPr>
          <a:xfrm>
            <a:off x="8915400" y="1111250"/>
            <a:ext cx="0" cy="139700"/>
          </a:xfrm>
          <a:prstGeom prst="line">
            <a:avLst/>
          </a:prstGeom>
          <a:ln w="9525" cap="flat" cmpd="sng">
            <a:solidFill>
              <a:schemeClr val="tx1"/>
            </a:solidFill>
            <a:prstDash val="solid"/>
            <a:headEnd type="none" w="med" len="med"/>
            <a:tailEnd type="none" w="med" len="med"/>
          </a:ln>
        </p:spPr>
      </p:sp>
      <p:sp>
        <p:nvSpPr>
          <p:cNvPr id="47188" name="直接连接符 47187"/>
          <p:cNvSpPr/>
          <p:nvPr/>
        </p:nvSpPr>
        <p:spPr>
          <a:xfrm>
            <a:off x="10134600" y="1917700"/>
            <a:ext cx="0" cy="139700"/>
          </a:xfrm>
          <a:prstGeom prst="line">
            <a:avLst/>
          </a:prstGeom>
          <a:ln w="9525" cap="flat" cmpd="sng">
            <a:solidFill>
              <a:schemeClr val="tx1"/>
            </a:solidFill>
            <a:prstDash val="solid"/>
            <a:headEnd type="none" w="med" len="med"/>
            <a:tailEnd type="none" w="med" len="med"/>
          </a:ln>
        </p:spPr>
      </p:sp>
      <p:sp>
        <p:nvSpPr>
          <p:cNvPr id="47189" name="直接连接符 47188"/>
          <p:cNvSpPr/>
          <p:nvPr/>
        </p:nvSpPr>
        <p:spPr>
          <a:xfrm>
            <a:off x="8001000" y="2316163"/>
            <a:ext cx="0" cy="139700"/>
          </a:xfrm>
          <a:prstGeom prst="line">
            <a:avLst/>
          </a:prstGeom>
          <a:ln w="9525" cap="flat" cmpd="sng">
            <a:solidFill>
              <a:schemeClr val="tx1"/>
            </a:solidFill>
            <a:prstDash val="solid"/>
            <a:headEnd type="none" w="med" len="med"/>
            <a:tailEnd type="none" w="med" len="med"/>
          </a:ln>
        </p:spPr>
      </p:sp>
      <p:sp>
        <p:nvSpPr>
          <p:cNvPr id="47190" name="任意多边形 47189"/>
          <p:cNvSpPr/>
          <p:nvPr/>
        </p:nvSpPr>
        <p:spPr>
          <a:xfrm>
            <a:off x="6324600" y="2011363"/>
            <a:ext cx="3810000" cy="762000"/>
          </a:xfrm>
          <a:custGeom>
            <a:avLst/>
            <a:gdLst/>
            <a:ahLst/>
            <a:cxnLst/>
            <a:pathLst>
              <a:path w="2352" h="624">
                <a:moveTo>
                  <a:pt x="2352" y="0"/>
                </a:moveTo>
                <a:lnTo>
                  <a:pt x="1872" y="624"/>
                </a:lnTo>
                <a:lnTo>
                  <a:pt x="0" y="624"/>
                </a:lnTo>
              </a:path>
            </a:pathLst>
          </a:custGeom>
          <a:noFill/>
          <a:ln w="9525" cap="flat" cmpd="sng">
            <a:solidFill>
              <a:schemeClr val="tx1"/>
            </a:solidFill>
            <a:prstDash val="solid"/>
            <a:headEnd type="none" w="med" len="med"/>
            <a:tailEnd type="none" w="med" len="med"/>
          </a:ln>
        </p:spPr>
        <p:txBody>
          <a:bodyPr/>
          <a:p>
            <a:endParaRPr lang="zh-CN" altLang="en-US"/>
          </a:p>
        </p:txBody>
      </p:sp>
      <p:sp>
        <p:nvSpPr>
          <p:cNvPr id="47191" name="直接连接符 47190"/>
          <p:cNvSpPr/>
          <p:nvPr/>
        </p:nvSpPr>
        <p:spPr>
          <a:xfrm>
            <a:off x="6324600" y="2697163"/>
            <a:ext cx="0" cy="139700"/>
          </a:xfrm>
          <a:prstGeom prst="line">
            <a:avLst/>
          </a:prstGeom>
          <a:ln w="9525" cap="flat" cmpd="sng">
            <a:solidFill>
              <a:schemeClr val="tx1"/>
            </a:solidFill>
            <a:prstDash val="solid"/>
            <a:headEnd type="none" w="med" len="med"/>
            <a:tailEnd type="none" w="med" len="med"/>
          </a:ln>
        </p:spPr>
      </p:sp>
      <p:sp>
        <p:nvSpPr>
          <p:cNvPr id="47192" name="文本框 47191"/>
          <p:cNvSpPr txBox="1"/>
          <p:nvPr/>
        </p:nvSpPr>
        <p:spPr>
          <a:xfrm>
            <a:off x="7010400" y="2498725"/>
            <a:ext cx="1981200" cy="430530"/>
          </a:xfrm>
          <a:prstGeom prst="rect">
            <a:avLst/>
          </a:prstGeom>
          <a:solidFill>
            <a:schemeClr val="bg1"/>
          </a:solidFill>
          <a:ln w="9525">
            <a:noFill/>
          </a:ln>
        </p:spPr>
        <p:txBody>
          <a:bodyPr tIns="0" bIns="0">
            <a:spAutoFit/>
          </a:bodyPr>
          <a:p>
            <a:pPr algn="ctr">
              <a:lnSpc>
                <a:spcPct val="140000"/>
              </a:lnSpc>
              <a:spcBef>
                <a:spcPct val="50000"/>
              </a:spcBef>
            </a:pPr>
            <a:r>
              <a:rPr lang="zh-CN" altLang="en-US" sz="2000" dirty="0">
                <a:latin typeface="Times New Roman" panose="02020603050405020304" pitchFamily="18" charset="0"/>
                <a:ea typeface="华文细黑" panose="02010600040101010101" pitchFamily="2" charset="-122"/>
              </a:rPr>
              <a:t>生产策划的协调</a:t>
            </a:r>
            <a:endParaRPr lang="zh-CN" altLang="en-US" sz="2000" dirty="0">
              <a:latin typeface="Times New Roman" panose="02020603050405020304" pitchFamily="18" charset="0"/>
              <a:ea typeface="华文细黑" panose="02010600040101010101" pitchFamily="2" charset="-122"/>
            </a:endParaRPr>
          </a:p>
        </p:txBody>
      </p:sp>
      <p:sp>
        <p:nvSpPr>
          <p:cNvPr id="47193" name="直接连接符 47192"/>
          <p:cNvSpPr/>
          <p:nvPr/>
        </p:nvSpPr>
        <p:spPr>
          <a:xfrm>
            <a:off x="2895600" y="3246438"/>
            <a:ext cx="6019800" cy="0"/>
          </a:xfrm>
          <a:prstGeom prst="line">
            <a:avLst/>
          </a:prstGeom>
          <a:ln w="9525" cap="flat" cmpd="sng">
            <a:solidFill>
              <a:schemeClr val="tx1"/>
            </a:solidFill>
            <a:prstDash val="solid"/>
            <a:headEnd type="none" w="med" len="med"/>
            <a:tailEnd type="none" w="med" len="med"/>
          </a:ln>
        </p:spPr>
      </p:sp>
      <p:sp>
        <p:nvSpPr>
          <p:cNvPr id="47194" name="直接连接符 47193"/>
          <p:cNvSpPr/>
          <p:nvPr/>
        </p:nvSpPr>
        <p:spPr>
          <a:xfrm>
            <a:off x="2895600" y="3170238"/>
            <a:ext cx="0" cy="139700"/>
          </a:xfrm>
          <a:prstGeom prst="line">
            <a:avLst/>
          </a:prstGeom>
          <a:ln w="9525" cap="flat" cmpd="sng">
            <a:solidFill>
              <a:schemeClr val="tx1"/>
            </a:solidFill>
            <a:prstDash val="solid"/>
            <a:headEnd type="none" w="med" len="med"/>
            <a:tailEnd type="none" w="med" len="med"/>
          </a:ln>
        </p:spPr>
      </p:sp>
      <p:sp>
        <p:nvSpPr>
          <p:cNvPr id="47195" name="文本框 47194"/>
          <p:cNvSpPr txBox="1"/>
          <p:nvPr/>
        </p:nvSpPr>
        <p:spPr>
          <a:xfrm>
            <a:off x="5334000" y="2971800"/>
            <a:ext cx="1219200" cy="430530"/>
          </a:xfrm>
          <a:prstGeom prst="rect">
            <a:avLst/>
          </a:prstGeom>
          <a:solidFill>
            <a:schemeClr val="bg1"/>
          </a:solidFill>
          <a:ln w="9525">
            <a:noFill/>
          </a:ln>
        </p:spPr>
        <p:txBody>
          <a:bodyPr tIns="0" bIns="0">
            <a:spAutoFit/>
          </a:bodyPr>
          <a:p>
            <a:pPr algn="ctr">
              <a:lnSpc>
                <a:spcPct val="140000"/>
              </a:lnSpc>
              <a:spcBef>
                <a:spcPct val="50000"/>
              </a:spcBef>
            </a:pPr>
            <a:r>
              <a:rPr lang="zh-CN" altLang="en-US" sz="2000" dirty="0">
                <a:latin typeface="Times New Roman" panose="02020603050405020304" pitchFamily="18" charset="0"/>
                <a:ea typeface="华文细黑" panose="02010600040101010101" pitchFamily="2" charset="-122"/>
              </a:rPr>
              <a:t>设计评审</a:t>
            </a:r>
            <a:endParaRPr lang="zh-CN" altLang="en-US" sz="2000">
              <a:latin typeface="Times New Roman" panose="02020603050405020304" pitchFamily="18" charset="0"/>
              <a:ea typeface="华文细黑" panose="02010600040101010101" pitchFamily="2" charset="-122"/>
            </a:endParaRPr>
          </a:p>
        </p:txBody>
      </p:sp>
      <p:sp>
        <p:nvSpPr>
          <p:cNvPr id="47196" name="直接连接符 47195"/>
          <p:cNvSpPr/>
          <p:nvPr/>
        </p:nvSpPr>
        <p:spPr>
          <a:xfrm>
            <a:off x="8915400" y="3182938"/>
            <a:ext cx="0" cy="139700"/>
          </a:xfrm>
          <a:prstGeom prst="line">
            <a:avLst/>
          </a:prstGeom>
          <a:ln w="9525" cap="flat" cmpd="sng">
            <a:solidFill>
              <a:schemeClr val="tx1"/>
            </a:solidFill>
            <a:prstDash val="solid"/>
            <a:headEnd type="none" w="med" len="med"/>
            <a:tailEnd type="none" w="med" len="med"/>
          </a:ln>
        </p:spPr>
      </p:sp>
      <p:sp>
        <p:nvSpPr>
          <p:cNvPr id="47197" name="直接连接符 47196"/>
          <p:cNvSpPr/>
          <p:nvPr/>
        </p:nvSpPr>
        <p:spPr>
          <a:xfrm>
            <a:off x="5334000" y="3551238"/>
            <a:ext cx="0" cy="139700"/>
          </a:xfrm>
          <a:prstGeom prst="line">
            <a:avLst/>
          </a:prstGeom>
          <a:ln w="9525" cap="flat" cmpd="sng">
            <a:solidFill>
              <a:schemeClr val="tx1"/>
            </a:solidFill>
            <a:prstDash val="solid"/>
            <a:headEnd type="none" w="med" len="med"/>
            <a:tailEnd type="none" w="med" len="med"/>
          </a:ln>
        </p:spPr>
      </p:sp>
      <p:sp>
        <p:nvSpPr>
          <p:cNvPr id="47198" name="直接连接符 47197"/>
          <p:cNvSpPr/>
          <p:nvPr/>
        </p:nvSpPr>
        <p:spPr>
          <a:xfrm>
            <a:off x="5334000" y="3627438"/>
            <a:ext cx="5334000" cy="0"/>
          </a:xfrm>
          <a:prstGeom prst="line">
            <a:avLst/>
          </a:prstGeom>
          <a:ln w="9525" cap="flat" cmpd="sng">
            <a:solidFill>
              <a:schemeClr val="tx1"/>
            </a:solidFill>
            <a:prstDash val="sysDot"/>
            <a:headEnd type="none" w="med" len="med"/>
            <a:tailEnd type="none" w="med" len="med"/>
          </a:ln>
        </p:spPr>
      </p:sp>
      <p:sp>
        <p:nvSpPr>
          <p:cNvPr id="47199" name="直接连接符 47198"/>
          <p:cNvSpPr/>
          <p:nvPr/>
        </p:nvSpPr>
        <p:spPr>
          <a:xfrm>
            <a:off x="8915400" y="3563938"/>
            <a:ext cx="0" cy="139700"/>
          </a:xfrm>
          <a:prstGeom prst="line">
            <a:avLst/>
          </a:prstGeom>
          <a:ln w="9525" cap="flat" cmpd="sng">
            <a:solidFill>
              <a:schemeClr val="tx1"/>
            </a:solidFill>
            <a:prstDash val="solid"/>
            <a:headEnd type="none" w="med" len="med"/>
            <a:tailEnd type="none" w="med" len="med"/>
          </a:ln>
        </p:spPr>
      </p:sp>
      <p:sp>
        <p:nvSpPr>
          <p:cNvPr id="47200" name="直接连接符 47199"/>
          <p:cNvSpPr/>
          <p:nvPr/>
        </p:nvSpPr>
        <p:spPr>
          <a:xfrm>
            <a:off x="3886200" y="4114800"/>
            <a:ext cx="2438400" cy="0"/>
          </a:xfrm>
          <a:prstGeom prst="line">
            <a:avLst/>
          </a:prstGeom>
          <a:ln w="9525" cap="flat" cmpd="sng">
            <a:solidFill>
              <a:schemeClr val="tx1"/>
            </a:solidFill>
            <a:prstDash val="solid"/>
            <a:headEnd type="none" w="med" len="med"/>
            <a:tailEnd type="none" w="med" len="med"/>
          </a:ln>
        </p:spPr>
      </p:sp>
      <p:sp>
        <p:nvSpPr>
          <p:cNvPr id="47201" name="直接连接符 47200"/>
          <p:cNvSpPr/>
          <p:nvPr/>
        </p:nvSpPr>
        <p:spPr>
          <a:xfrm>
            <a:off x="3886200" y="4038600"/>
            <a:ext cx="0" cy="139700"/>
          </a:xfrm>
          <a:prstGeom prst="line">
            <a:avLst/>
          </a:prstGeom>
          <a:ln w="9525" cap="flat" cmpd="sng">
            <a:solidFill>
              <a:schemeClr val="tx1"/>
            </a:solidFill>
            <a:prstDash val="solid"/>
            <a:headEnd type="none" w="med" len="med"/>
            <a:tailEnd type="none" w="med" len="med"/>
          </a:ln>
        </p:spPr>
      </p:sp>
      <p:sp>
        <p:nvSpPr>
          <p:cNvPr id="47202" name="直接连接符 47201"/>
          <p:cNvSpPr/>
          <p:nvPr/>
        </p:nvSpPr>
        <p:spPr>
          <a:xfrm>
            <a:off x="6324600" y="4038600"/>
            <a:ext cx="0" cy="139700"/>
          </a:xfrm>
          <a:prstGeom prst="line">
            <a:avLst/>
          </a:prstGeom>
          <a:ln w="9525" cap="flat" cmpd="sng">
            <a:solidFill>
              <a:schemeClr val="tx1"/>
            </a:solidFill>
            <a:prstDash val="solid"/>
            <a:headEnd type="none" w="med" len="med"/>
            <a:tailEnd type="none" w="med" len="med"/>
          </a:ln>
        </p:spPr>
      </p:sp>
      <p:sp>
        <p:nvSpPr>
          <p:cNvPr id="47203" name="直接连接符 47202"/>
          <p:cNvSpPr/>
          <p:nvPr/>
        </p:nvSpPr>
        <p:spPr>
          <a:xfrm>
            <a:off x="6324600" y="4114800"/>
            <a:ext cx="4343400" cy="0"/>
          </a:xfrm>
          <a:prstGeom prst="line">
            <a:avLst/>
          </a:prstGeom>
          <a:ln w="9525" cap="flat" cmpd="sng">
            <a:solidFill>
              <a:schemeClr val="tx1"/>
            </a:solidFill>
            <a:prstDash val="sysDot"/>
            <a:headEnd type="none" w="med" len="med"/>
            <a:tailEnd type="none" w="med" len="med"/>
          </a:ln>
        </p:spPr>
      </p:sp>
      <p:sp>
        <p:nvSpPr>
          <p:cNvPr id="47204" name="直接连接符 47203"/>
          <p:cNvSpPr/>
          <p:nvPr/>
        </p:nvSpPr>
        <p:spPr>
          <a:xfrm>
            <a:off x="8915400" y="4051300"/>
            <a:ext cx="0" cy="139700"/>
          </a:xfrm>
          <a:prstGeom prst="line">
            <a:avLst/>
          </a:prstGeom>
          <a:ln w="9525" cap="flat" cmpd="sng">
            <a:solidFill>
              <a:schemeClr val="tx1"/>
            </a:solidFill>
            <a:prstDash val="solid"/>
            <a:headEnd type="none" w="med" len="med"/>
            <a:tailEnd type="none" w="med" len="med"/>
          </a:ln>
        </p:spPr>
      </p:sp>
      <p:sp>
        <p:nvSpPr>
          <p:cNvPr id="47205" name="文本框 47204"/>
          <p:cNvSpPr txBox="1"/>
          <p:nvPr/>
        </p:nvSpPr>
        <p:spPr>
          <a:xfrm>
            <a:off x="4191000" y="3840163"/>
            <a:ext cx="1981200" cy="430530"/>
          </a:xfrm>
          <a:prstGeom prst="rect">
            <a:avLst/>
          </a:prstGeom>
          <a:solidFill>
            <a:schemeClr val="bg1"/>
          </a:solidFill>
          <a:ln w="9525">
            <a:noFill/>
          </a:ln>
        </p:spPr>
        <p:txBody>
          <a:bodyPr tIns="0" bIns="0">
            <a:spAutoFit/>
          </a:bodyPr>
          <a:p>
            <a:pPr algn="ctr">
              <a:lnSpc>
                <a:spcPct val="140000"/>
              </a:lnSpc>
              <a:spcBef>
                <a:spcPct val="50000"/>
              </a:spcBef>
            </a:pPr>
            <a:r>
              <a:rPr lang="zh-CN" altLang="en-US" sz="2000" dirty="0">
                <a:latin typeface="Times New Roman" panose="02020603050405020304" pitchFamily="18" charset="0"/>
                <a:ea typeface="华文细黑" panose="02010600040101010101" pitchFamily="2" charset="-122"/>
              </a:rPr>
              <a:t>过程系统</a:t>
            </a:r>
            <a:r>
              <a:rPr lang="en-US" altLang="zh-CN" sz="2000">
                <a:latin typeface="Times New Roman" panose="02020603050405020304" pitchFamily="18" charset="0"/>
                <a:ea typeface="华文细黑" panose="02010600040101010101" pitchFamily="2" charset="-122"/>
              </a:rPr>
              <a:t>FMEA</a:t>
            </a:r>
            <a:endParaRPr lang="en-US" altLang="zh-CN" sz="2000">
              <a:latin typeface="Times New Roman" panose="02020603050405020304" pitchFamily="18" charset="0"/>
              <a:ea typeface="华文细黑" panose="02010600040101010101" pitchFamily="2" charset="-122"/>
            </a:endParaRPr>
          </a:p>
        </p:txBody>
      </p:sp>
      <p:sp>
        <p:nvSpPr>
          <p:cNvPr id="47206" name="直接连接符 47205"/>
          <p:cNvSpPr/>
          <p:nvPr/>
        </p:nvSpPr>
        <p:spPr>
          <a:xfrm>
            <a:off x="5791200" y="4572000"/>
            <a:ext cx="4876800" cy="0"/>
          </a:xfrm>
          <a:prstGeom prst="line">
            <a:avLst/>
          </a:prstGeom>
          <a:ln w="9525" cap="flat" cmpd="sng">
            <a:solidFill>
              <a:schemeClr val="tx1"/>
            </a:solidFill>
            <a:prstDash val="solid"/>
            <a:headEnd type="none" w="med" len="med"/>
            <a:tailEnd type="none" w="med" len="med"/>
          </a:ln>
        </p:spPr>
      </p:sp>
      <p:sp>
        <p:nvSpPr>
          <p:cNvPr id="47207" name="直接连接符 47206"/>
          <p:cNvSpPr/>
          <p:nvPr/>
        </p:nvSpPr>
        <p:spPr>
          <a:xfrm>
            <a:off x="5791200" y="4495800"/>
            <a:ext cx="0" cy="139700"/>
          </a:xfrm>
          <a:prstGeom prst="line">
            <a:avLst/>
          </a:prstGeom>
          <a:ln w="9525" cap="flat" cmpd="sng">
            <a:solidFill>
              <a:schemeClr val="tx1"/>
            </a:solidFill>
            <a:prstDash val="solid"/>
            <a:headEnd type="none" w="med" len="med"/>
            <a:tailEnd type="none" w="med" len="med"/>
          </a:ln>
        </p:spPr>
      </p:sp>
      <p:sp>
        <p:nvSpPr>
          <p:cNvPr id="47210" name="直接连接符 47209"/>
          <p:cNvSpPr/>
          <p:nvPr/>
        </p:nvSpPr>
        <p:spPr>
          <a:xfrm>
            <a:off x="8915400" y="4508500"/>
            <a:ext cx="0" cy="139700"/>
          </a:xfrm>
          <a:prstGeom prst="line">
            <a:avLst/>
          </a:prstGeom>
          <a:ln w="9525" cap="flat" cmpd="sng">
            <a:solidFill>
              <a:schemeClr val="tx1"/>
            </a:solidFill>
            <a:prstDash val="solid"/>
            <a:headEnd type="none" w="med" len="med"/>
            <a:tailEnd type="none" w="med" len="med"/>
          </a:ln>
        </p:spPr>
      </p:sp>
      <p:sp>
        <p:nvSpPr>
          <p:cNvPr id="47211" name="文本框 47210"/>
          <p:cNvSpPr txBox="1"/>
          <p:nvPr/>
        </p:nvSpPr>
        <p:spPr>
          <a:xfrm>
            <a:off x="6553200" y="4267200"/>
            <a:ext cx="1828800" cy="430530"/>
          </a:xfrm>
          <a:prstGeom prst="rect">
            <a:avLst/>
          </a:prstGeom>
          <a:solidFill>
            <a:schemeClr val="bg1"/>
          </a:solidFill>
          <a:ln w="9525">
            <a:noFill/>
          </a:ln>
        </p:spPr>
        <p:txBody>
          <a:bodyPr tIns="0" bIns="0">
            <a:spAutoFit/>
          </a:bodyPr>
          <a:p>
            <a:pPr algn="ctr">
              <a:lnSpc>
                <a:spcPct val="140000"/>
              </a:lnSpc>
              <a:spcBef>
                <a:spcPct val="50000"/>
              </a:spcBef>
            </a:pPr>
            <a:r>
              <a:rPr lang="zh-CN" altLang="en-US" sz="2000" dirty="0">
                <a:latin typeface="Times New Roman" panose="02020603050405020304" pitchFamily="18" charset="0"/>
                <a:ea typeface="华文细黑" panose="02010600040101010101" pitchFamily="2" charset="-122"/>
              </a:rPr>
              <a:t>过程能力调查</a:t>
            </a:r>
            <a:endParaRPr lang="zh-CN" altLang="en-US" sz="2000">
              <a:latin typeface="Times New Roman" panose="02020603050405020304" pitchFamily="18" charset="0"/>
              <a:ea typeface="华文细黑" panose="02010600040101010101" pitchFamily="2" charset="-122"/>
            </a:endParaRPr>
          </a:p>
        </p:txBody>
      </p:sp>
      <p:sp>
        <p:nvSpPr>
          <p:cNvPr id="47212" name="文本框 47211"/>
          <p:cNvSpPr txBox="1"/>
          <p:nvPr/>
        </p:nvSpPr>
        <p:spPr>
          <a:xfrm>
            <a:off x="9296400" y="4297363"/>
            <a:ext cx="762000" cy="430530"/>
          </a:xfrm>
          <a:prstGeom prst="rect">
            <a:avLst/>
          </a:prstGeom>
          <a:solidFill>
            <a:schemeClr val="bg1"/>
          </a:solidFill>
          <a:ln w="9525">
            <a:noFill/>
          </a:ln>
        </p:spPr>
        <p:txBody>
          <a:bodyPr tIns="0" bIns="0">
            <a:spAutoFit/>
          </a:bodyPr>
          <a:p>
            <a:pPr algn="ctr">
              <a:lnSpc>
                <a:spcPct val="140000"/>
              </a:lnSpc>
              <a:spcBef>
                <a:spcPct val="50000"/>
              </a:spcBef>
            </a:pPr>
            <a:r>
              <a:rPr lang="en-US" altLang="zh-CN" sz="2000">
                <a:latin typeface="Times New Roman" panose="02020603050405020304" pitchFamily="18" charset="0"/>
                <a:ea typeface="华文细黑" panose="02010600040101010101" pitchFamily="2" charset="-122"/>
              </a:rPr>
              <a:t>SPC</a:t>
            </a:r>
            <a:endParaRPr lang="en-US" altLang="zh-CN" sz="2000">
              <a:latin typeface="Times New Roman" panose="02020603050405020304" pitchFamily="18" charset="0"/>
              <a:ea typeface="华文细黑" panose="02010600040101010101" pitchFamily="2" charset="-122"/>
            </a:endParaRPr>
          </a:p>
        </p:txBody>
      </p:sp>
      <p:sp>
        <p:nvSpPr>
          <p:cNvPr id="47213" name="直接连接符 47212"/>
          <p:cNvSpPr/>
          <p:nvPr/>
        </p:nvSpPr>
        <p:spPr>
          <a:xfrm>
            <a:off x="6324600" y="4876800"/>
            <a:ext cx="0" cy="139700"/>
          </a:xfrm>
          <a:prstGeom prst="line">
            <a:avLst/>
          </a:prstGeom>
          <a:ln w="9525" cap="flat" cmpd="sng">
            <a:solidFill>
              <a:schemeClr val="tx1"/>
            </a:solidFill>
            <a:prstDash val="solid"/>
            <a:headEnd type="none" w="med" len="med"/>
            <a:tailEnd type="none" w="med" len="med"/>
          </a:ln>
        </p:spPr>
      </p:sp>
      <p:sp>
        <p:nvSpPr>
          <p:cNvPr id="47214" name="直接连接符 47213"/>
          <p:cNvSpPr/>
          <p:nvPr/>
        </p:nvSpPr>
        <p:spPr>
          <a:xfrm>
            <a:off x="8915400" y="5621338"/>
            <a:ext cx="0" cy="139700"/>
          </a:xfrm>
          <a:prstGeom prst="line">
            <a:avLst/>
          </a:prstGeom>
          <a:ln w="9525" cap="flat" cmpd="sng">
            <a:solidFill>
              <a:schemeClr val="tx1"/>
            </a:solidFill>
            <a:prstDash val="solid"/>
            <a:headEnd type="none" w="med" len="med"/>
            <a:tailEnd type="none" w="med" len="med"/>
          </a:ln>
        </p:spPr>
      </p:sp>
      <p:sp>
        <p:nvSpPr>
          <p:cNvPr id="47215" name="直接连接符 47214"/>
          <p:cNvSpPr/>
          <p:nvPr/>
        </p:nvSpPr>
        <p:spPr>
          <a:xfrm>
            <a:off x="6629400" y="5257800"/>
            <a:ext cx="4038600" cy="0"/>
          </a:xfrm>
          <a:prstGeom prst="line">
            <a:avLst/>
          </a:prstGeom>
          <a:ln w="9525" cap="flat" cmpd="sng">
            <a:solidFill>
              <a:schemeClr val="tx1"/>
            </a:solidFill>
            <a:prstDash val="solid"/>
            <a:headEnd type="none" w="med" len="med"/>
            <a:tailEnd type="none" w="med" len="med"/>
          </a:ln>
        </p:spPr>
      </p:sp>
      <p:sp>
        <p:nvSpPr>
          <p:cNvPr id="47216" name="直接连接符 47215"/>
          <p:cNvSpPr/>
          <p:nvPr/>
        </p:nvSpPr>
        <p:spPr>
          <a:xfrm>
            <a:off x="6629400" y="5181600"/>
            <a:ext cx="0" cy="139700"/>
          </a:xfrm>
          <a:prstGeom prst="line">
            <a:avLst/>
          </a:prstGeom>
          <a:ln w="9525" cap="flat" cmpd="sng">
            <a:solidFill>
              <a:schemeClr val="tx1"/>
            </a:solidFill>
            <a:prstDash val="solid"/>
            <a:headEnd type="none" w="med" len="med"/>
            <a:tailEnd type="none" w="med" len="med"/>
          </a:ln>
        </p:spPr>
      </p:sp>
      <p:sp>
        <p:nvSpPr>
          <p:cNvPr id="47217" name="文本框 47216"/>
          <p:cNvSpPr txBox="1"/>
          <p:nvPr/>
        </p:nvSpPr>
        <p:spPr>
          <a:xfrm>
            <a:off x="7315200" y="4953000"/>
            <a:ext cx="1219200" cy="430530"/>
          </a:xfrm>
          <a:prstGeom prst="rect">
            <a:avLst/>
          </a:prstGeom>
          <a:solidFill>
            <a:schemeClr val="bg1"/>
          </a:solidFill>
          <a:ln w="9525">
            <a:noFill/>
          </a:ln>
        </p:spPr>
        <p:txBody>
          <a:bodyPr tIns="0" bIns="0">
            <a:spAutoFit/>
          </a:bodyPr>
          <a:p>
            <a:pPr algn="ctr">
              <a:lnSpc>
                <a:spcPct val="140000"/>
              </a:lnSpc>
              <a:spcBef>
                <a:spcPct val="50000"/>
              </a:spcBef>
            </a:pPr>
            <a:r>
              <a:rPr lang="zh-CN" altLang="en-US" sz="2000" dirty="0">
                <a:latin typeface="Times New Roman" panose="02020603050405020304" pitchFamily="18" charset="0"/>
                <a:ea typeface="华文细黑" panose="02010600040101010101" pitchFamily="2" charset="-122"/>
              </a:rPr>
              <a:t>过程</a:t>
            </a:r>
            <a:r>
              <a:rPr lang="en-US" altLang="zh-CN" sz="2000">
                <a:latin typeface="Times New Roman" panose="02020603050405020304" pitchFamily="18" charset="0"/>
                <a:ea typeface="华文细黑" panose="02010600040101010101" pitchFamily="2" charset="-122"/>
              </a:rPr>
              <a:t>DOE</a:t>
            </a:r>
            <a:endParaRPr lang="en-US" altLang="zh-CN" sz="2000">
              <a:latin typeface="Times New Roman" panose="02020603050405020304" pitchFamily="18" charset="0"/>
              <a:ea typeface="华文细黑" panose="02010600040101010101" pitchFamily="2" charset="-122"/>
            </a:endParaRPr>
          </a:p>
        </p:txBody>
      </p:sp>
      <p:sp>
        <p:nvSpPr>
          <p:cNvPr id="47219" name="直接连接符 47218"/>
          <p:cNvSpPr/>
          <p:nvPr/>
        </p:nvSpPr>
        <p:spPr>
          <a:xfrm>
            <a:off x="3886200" y="1295400"/>
            <a:ext cx="0" cy="5029200"/>
          </a:xfrm>
          <a:prstGeom prst="line">
            <a:avLst/>
          </a:prstGeom>
          <a:ln w="9525" cap="flat" cmpd="sng">
            <a:solidFill>
              <a:schemeClr val="bg2"/>
            </a:solidFill>
            <a:prstDash val="dashDot"/>
            <a:headEnd type="none" w="med" len="med"/>
            <a:tailEnd type="none" w="med" len="med"/>
          </a:ln>
        </p:spPr>
      </p:sp>
      <p:sp>
        <p:nvSpPr>
          <p:cNvPr id="47220" name="直接连接符 47219"/>
          <p:cNvSpPr/>
          <p:nvPr/>
        </p:nvSpPr>
        <p:spPr>
          <a:xfrm>
            <a:off x="6324600" y="1295400"/>
            <a:ext cx="0" cy="5029200"/>
          </a:xfrm>
          <a:prstGeom prst="line">
            <a:avLst/>
          </a:prstGeom>
          <a:ln w="9525" cap="flat" cmpd="sng">
            <a:solidFill>
              <a:schemeClr val="bg2"/>
            </a:solidFill>
            <a:prstDash val="dashDot"/>
            <a:headEnd type="none" w="med" len="med"/>
            <a:tailEnd type="none" w="med" len="med"/>
          </a:ln>
        </p:spPr>
      </p:sp>
      <p:sp>
        <p:nvSpPr>
          <p:cNvPr id="47221" name="直接连接符 47220"/>
          <p:cNvSpPr/>
          <p:nvPr/>
        </p:nvSpPr>
        <p:spPr>
          <a:xfrm>
            <a:off x="8915400" y="1295400"/>
            <a:ext cx="0" cy="5029200"/>
          </a:xfrm>
          <a:prstGeom prst="line">
            <a:avLst/>
          </a:prstGeom>
          <a:ln w="9525" cap="flat" cmpd="sng">
            <a:solidFill>
              <a:schemeClr val="bg2"/>
            </a:solidFill>
            <a:prstDash val="dashDot"/>
            <a:headEnd type="none" w="med" len="med"/>
            <a:tailEnd type="none" w="med" len="med"/>
          </a:ln>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7" name="流程图: 多文档 57346"/>
          <p:cNvSpPr/>
          <p:nvPr/>
        </p:nvSpPr>
        <p:spPr>
          <a:xfrm>
            <a:off x="2514600" y="10668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第一步</a:t>
            </a:r>
            <a:endParaRPr lang="zh-CN" altLang="en-US" b="1">
              <a:solidFill>
                <a:srgbClr val="990033"/>
              </a:solidFill>
              <a:latin typeface="Times New Roman" panose="02020603050405020304" pitchFamily="18" charset="0"/>
            </a:endParaRPr>
          </a:p>
        </p:txBody>
      </p:sp>
      <p:sp>
        <p:nvSpPr>
          <p:cNvPr id="57348" name="文本框 57347"/>
          <p:cNvSpPr txBox="1"/>
          <p:nvPr/>
        </p:nvSpPr>
        <p:spPr>
          <a:xfrm>
            <a:off x="2438400" y="3962400"/>
            <a:ext cx="1143000" cy="460375"/>
          </a:xfrm>
          <a:prstGeom prst="rect">
            <a:avLst/>
          </a:prstGeom>
          <a:noFill/>
          <a:ln w="9525">
            <a:noFill/>
          </a:ln>
        </p:spPr>
        <p:txBody>
          <a:bodyPr>
            <a:spAutoFit/>
          </a:bodyPr>
          <a:p>
            <a:pPr algn="ctr">
              <a:lnSpc>
                <a:spcPct val="120000"/>
              </a:lnSpc>
              <a:spcBef>
                <a:spcPct val="50000"/>
              </a:spcBef>
            </a:pPr>
            <a:r>
              <a:rPr lang="zh-CN" altLang="en-US" sz="2000" dirty="0">
                <a:latin typeface="Times New Roman" panose="02020603050405020304" pitchFamily="18" charset="0"/>
              </a:rPr>
              <a:t>汽车</a:t>
            </a:r>
            <a:endParaRPr lang="zh-CN" altLang="en-US" sz="2000" dirty="0">
              <a:latin typeface="Times New Roman" panose="02020603050405020304" pitchFamily="18" charset="0"/>
            </a:endParaRPr>
          </a:p>
        </p:txBody>
      </p:sp>
      <p:sp>
        <p:nvSpPr>
          <p:cNvPr id="57349" name="文本框 57348"/>
          <p:cNvSpPr txBox="1"/>
          <p:nvPr/>
        </p:nvSpPr>
        <p:spPr>
          <a:xfrm>
            <a:off x="3657600" y="3048000"/>
            <a:ext cx="1143000" cy="460375"/>
          </a:xfrm>
          <a:prstGeom prst="rect">
            <a:avLst/>
          </a:prstGeom>
          <a:noFill/>
          <a:ln w="9525">
            <a:noFill/>
          </a:ln>
        </p:spPr>
        <p:txBody>
          <a:bodyPr>
            <a:spAutoFit/>
          </a:bodyPr>
          <a:p>
            <a:pPr algn="ctr">
              <a:lnSpc>
                <a:spcPct val="120000"/>
              </a:lnSpc>
              <a:spcBef>
                <a:spcPct val="50000"/>
              </a:spcBef>
            </a:pPr>
            <a:r>
              <a:rPr lang="zh-CN" altLang="en-US" sz="2000" dirty="0">
                <a:latin typeface="Times New Roman" panose="02020603050405020304" pitchFamily="18" charset="0"/>
              </a:rPr>
              <a:t>车身</a:t>
            </a:r>
            <a:endParaRPr lang="zh-CN" altLang="en-US" sz="2000" dirty="0">
              <a:latin typeface="Times New Roman" panose="02020603050405020304" pitchFamily="18" charset="0"/>
            </a:endParaRPr>
          </a:p>
        </p:txBody>
      </p:sp>
      <p:sp>
        <p:nvSpPr>
          <p:cNvPr id="57350" name="文本框 57349"/>
          <p:cNvSpPr txBox="1"/>
          <p:nvPr/>
        </p:nvSpPr>
        <p:spPr>
          <a:xfrm>
            <a:off x="3581400" y="3657600"/>
            <a:ext cx="1371600" cy="460375"/>
          </a:xfrm>
          <a:prstGeom prst="rect">
            <a:avLst/>
          </a:prstGeom>
          <a:noFill/>
          <a:ln w="9525">
            <a:noFill/>
          </a:ln>
        </p:spPr>
        <p:txBody>
          <a:bodyPr>
            <a:spAutoFit/>
          </a:bodyPr>
          <a:p>
            <a:pPr algn="ctr">
              <a:lnSpc>
                <a:spcPct val="120000"/>
              </a:lnSpc>
              <a:spcBef>
                <a:spcPct val="50000"/>
              </a:spcBef>
            </a:pPr>
            <a:r>
              <a:rPr lang="zh-CN" altLang="en-US" sz="2000" dirty="0">
                <a:latin typeface="Times New Roman" panose="02020603050405020304" pitchFamily="18" charset="0"/>
              </a:rPr>
              <a:t>传动系统</a:t>
            </a:r>
            <a:endParaRPr lang="zh-CN" altLang="en-US" sz="2000" dirty="0">
              <a:latin typeface="Times New Roman" panose="02020603050405020304" pitchFamily="18" charset="0"/>
            </a:endParaRPr>
          </a:p>
        </p:txBody>
      </p:sp>
      <p:sp>
        <p:nvSpPr>
          <p:cNvPr id="57351" name="文本框 57350"/>
          <p:cNvSpPr txBox="1"/>
          <p:nvPr/>
        </p:nvSpPr>
        <p:spPr>
          <a:xfrm>
            <a:off x="3657600" y="4800600"/>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7352" name="文本框 57351"/>
          <p:cNvSpPr txBox="1"/>
          <p:nvPr/>
        </p:nvSpPr>
        <p:spPr>
          <a:xfrm>
            <a:off x="5181600" y="2667000"/>
            <a:ext cx="1143000" cy="460375"/>
          </a:xfrm>
          <a:prstGeom prst="rect">
            <a:avLst/>
          </a:prstGeom>
          <a:noFill/>
          <a:ln w="9525">
            <a:noFill/>
          </a:ln>
        </p:spPr>
        <p:txBody>
          <a:bodyPr>
            <a:spAutoFit/>
          </a:bodyPr>
          <a:p>
            <a:pPr algn="ctr">
              <a:lnSpc>
                <a:spcPct val="120000"/>
              </a:lnSpc>
              <a:spcBef>
                <a:spcPct val="50000"/>
              </a:spcBef>
            </a:pPr>
            <a:r>
              <a:rPr lang="zh-CN" altLang="en-US" sz="2000" dirty="0">
                <a:latin typeface="Times New Roman" panose="02020603050405020304" pitchFamily="18" charset="0"/>
              </a:rPr>
              <a:t>发动机</a:t>
            </a:r>
            <a:endParaRPr lang="zh-CN" altLang="en-US" sz="2000" dirty="0">
              <a:latin typeface="Times New Roman" panose="02020603050405020304" pitchFamily="18" charset="0"/>
            </a:endParaRPr>
          </a:p>
        </p:txBody>
      </p:sp>
      <p:sp>
        <p:nvSpPr>
          <p:cNvPr id="57353" name="文本框 57352"/>
          <p:cNvSpPr txBox="1"/>
          <p:nvPr/>
        </p:nvSpPr>
        <p:spPr>
          <a:xfrm>
            <a:off x="5257800" y="3124200"/>
            <a:ext cx="1143000" cy="460375"/>
          </a:xfrm>
          <a:prstGeom prst="rect">
            <a:avLst/>
          </a:prstGeom>
          <a:noFill/>
          <a:ln w="9525">
            <a:noFill/>
          </a:ln>
        </p:spPr>
        <p:txBody>
          <a:bodyPr>
            <a:spAutoFit/>
          </a:bodyPr>
          <a:p>
            <a:pPr algn="ctr">
              <a:lnSpc>
                <a:spcPct val="120000"/>
              </a:lnSpc>
              <a:spcBef>
                <a:spcPct val="50000"/>
              </a:spcBef>
            </a:pPr>
            <a:r>
              <a:rPr lang="zh-CN" altLang="en-US" sz="2000" dirty="0">
                <a:latin typeface="Times New Roman" panose="02020603050405020304" pitchFamily="18" charset="0"/>
              </a:rPr>
              <a:t>离合器</a:t>
            </a:r>
            <a:r>
              <a:rPr lang="en-US" altLang="zh-CN" sz="2000" dirty="0">
                <a:latin typeface="Times New Roman" panose="02020603050405020304" pitchFamily="18" charset="0"/>
              </a:rPr>
              <a:t>*</a:t>
            </a:r>
            <a:endParaRPr lang="en-US" altLang="zh-CN" sz="2000" dirty="0">
              <a:latin typeface="Times New Roman" panose="02020603050405020304" pitchFamily="18" charset="0"/>
            </a:endParaRPr>
          </a:p>
        </p:txBody>
      </p:sp>
      <p:sp>
        <p:nvSpPr>
          <p:cNvPr id="57354" name="文本框 57353"/>
          <p:cNvSpPr txBox="1"/>
          <p:nvPr/>
        </p:nvSpPr>
        <p:spPr>
          <a:xfrm>
            <a:off x="5181600" y="3581400"/>
            <a:ext cx="1143000" cy="460375"/>
          </a:xfrm>
          <a:prstGeom prst="rect">
            <a:avLst/>
          </a:prstGeom>
          <a:noFill/>
          <a:ln w="9525">
            <a:noFill/>
          </a:ln>
        </p:spPr>
        <p:txBody>
          <a:bodyPr>
            <a:spAutoFit/>
          </a:bodyPr>
          <a:p>
            <a:pPr algn="ctr">
              <a:lnSpc>
                <a:spcPct val="120000"/>
              </a:lnSpc>
              <a:spcBef>
                <a:spcPct val="50000"/>
              </a:spcBef>
            </a:pPr>
            <a:r>
              <a:rPr lang="zh-CN" altLang="en-US" sz="2000" b="1" dirty="0">
                <a:latin typeface="Times New Roman" panose="02020603050405020304" pitchFamily="18" charset="0"/>
              </a:rPr>
              <a:t>传动器</a:t>
            </a:r>
            <a:endParaRPr lang="zh-CN" altLang="en-US" sz="2000" b="1" dirty="0">
              <a:latin typeface="Times New Roman" panose="02020603050405020304" pitchFamily="18" charset="0"/>
            </a:endParaRPr>
          </a:p>
        </p:txBody>
      </p:sp>
      <p:sp>
        <p:nvSpPr>
          <p:cNvPr id="57355" name="文本框 57354"/>
          <p:cNvSpPr txBox="1"/>
          <p:nvPr/>
        </p:nvSpPr>
        <p:spPr>
          <a:xfrm>
            <a:off x="7239000" y="2133600"/>
            <a:ext cx="1463675" cy="460375"/>
          </a:xfrm>
          <a:prstGeom prst="rect">
            <a:avLst/>
          </a:prstGeom>
          <a:noFill/>
          <a:ln w="9525">
            <a:noFill/>
          </a:ln>
        </p:spPr>
        <p:txBody>
          <a:bodyPr>
            <a:spAutoFit/>
          </a:bodyPr>
          <a:p>
            <a:pPr>
              <a:lnSpc>
                <a:spcPct val="120000"/>
              </a:lnSpc>
              <a:spcBef>
                <a:spcPct val="50000"/>
              </a:spcBef>
            </a:pPr>
            <a:r>
              <a:rPr lang="zh-CN" altLang="en-US" sz="2000" dirty="0">
                <a:latin typeface="Times New Roman" panose="02020603050405020304" pitchFamily="18" charset="0"/>
              </a:rPr>
              <a:t>传动器壳体</a:t>
            </a:r>
            <a:endParaRPr lang="zh-CN" altLang="en-US" sz="2000" dirty="0">
              <a:latin typeface="Times New Roman" panose="02020603050405020304" pitchFamily="18" charset="0"/>
            </a:endParaRPr>
          </a:p>
        </p:txBody>
      </p:sp>
      <p:sp>
        <p:nvSpPr>
          <p:cNvPr id="57356" name="左大括号 57355"/>
          <p:cNvSpPr/>
          <p:nvPr/>
        </p:nvSpPr>
        <p:spPr>
          <a:xfrm>
            <a:off x="3429000" y="3352800"/>
            <a:ext cx="76200" cy="1752600"/>
          </a:xfrm>
          <a:prstGeom prst="leftBrace">
            <a:avLst>
              <a:gd name="adj1" fmla="val 1916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57357" name="左大括号 57356"/>
          <p:cNvSpPr/>
          <p:nvPr/>
        </p:nvSpPr>
        <p:spPr>
          <a:xfrm>
            <a:off x="5029200" y="3048000"/>
            <a:ext cx="76200" cy="1752600"/>
          </a:xfrm>
          <a:prstGeom prst="leftBrace">
            <a:avLst>
              <a:gd name="adj1" fmla="val 1916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57358" name="文本框 57357"/>
          <p:cNvSpPr txBox="1"/>
          <p:nvPr/>
        </p:nvSpPr>
        <p:spPr>
          <a:xfrm>
            <a:off x="5257800" y="4495800"/>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7359" name="左大括号 57358"/>
          <p:cNvSpPr/>
          <p:nvPr/>
        </p:nvSpPr>
        <p:spPr>
          <a:xfrm>
            <a:off x="6781800" y="2514600"/>
            <a:ext cx="152400" cy="2667000"/>
          </a:xfrm>
          <a:prstGeom prst="leftBrace">
            <a:avLst>
              <a:gd name="adj1" fmla="val 145833"/>
              <a:gd name="adj2" fmla="val 50713"/>
            </a:avLst>
          </a:prstGeom>
          <a:noFill/>
          <a:ln w="9525" cap="flat" cmpd="sng">
            <a:solidFill>
              <a:schemeClr val="tx1"/>
            </a:solidFill>
            <a:prstDash val="solid"/>
            <a:headEnd type="none" w="med" len="med"/>
            <a:tailEnd type="none" w="med" len="med"/>
          </a:ln>
        </p:spPr>
        <p:txBody>
          <a:bodyPr/>
          <a:p>
            <a:endParaRPr lang="zh-CN" altLang="en-US"/>
          </a:p>
        </p:txBody>
      </p:sp>
      <p:sp>
        <p:nvSpPr>
          <p:cNvPr id="57360" name="文本框 57359"/>
          <p:cNvSpPr txBox="1"/>
          <p:nvPr/>
        </p:nvSpPr>
        <p:spPr>
          <a:xfrm>
            <a:off x="7239000" y="2530475"/>
            <a:ext cx="974725" cy="460375"/>
          </a:xfrm>
          <a:prstGeom prst="rect">
            <a:avLst/>
          </a:prstGeom>
          <a:noFill/>
          <a:ln w="9525">
            <a:noFill/>
          </a:ln>
        </p:spPr>
        <p:txBody>
          <a:bodyPr>
            <a:spAutoFit/>
          </a:bodyPr>
          <a:p>
            <a:pPr>
              <a:lnSpc>
                <a:spcPct val="120000"/>
              </a:lnSpc>
              <a:spcBef>
                <a:spcPct val="50000"/>
              </a:spcBef>
            </a:pPr>
            <a:r>
              <a:rPr lang="zh-CN" altLang="en-US" sz="2000" dirty="0">
                <a:latin typeface="Times New Roman" panose="02020603050405020304" pitchFamily="18" charset="0"/>
              </a:rPr>
              <a:t>中间轴</a:t>
            </a:r>
            <a:endParaRPr lang="zh-CN" altLang="en-US" sz="2000" dirty="0">
              <a:latin typeface="Times New Roman" panose="02020603050405020304" pitchFamily="18" charset="0"/>
            </a:endParaRPr>
          </a:p>
        </p:txBody>
      </p:sp>
      <p:sp>
        <p:nvSpPr>
          <p:cNvPr id="57361" name="文本框 57360"/>
          <p:cNvSpPr txBox="1"/>
          <p:nvPr/>
        </p:nvSpPr>
        <p:spPr>
          <a:xfrm>
            <a:off x="7239000" y="2927350"/>
            <a:ext cx="1600200" cy="460375"/>
          </a:xfrm>
          <a:prstGeom prst="rect">
            <a:avLst/>
          </a:prstGeom>
          <a:noFill/>
          <a:ln w="9525">
            <a:noFill/>
          </a:ln>
        </p:spPr>
        <p:txBody>
          <a:bodyPr>
            <a:spAutoFit/>
          </a:bodyPr>
          <a:p>
            <a:pPr>
              <a:lnSpc>
                <a:spcPct val="120000"/>
              </a:lnSpc>
              <a:spcBef>
                <a:spcPct val="50000"/>
              </a:spcBef>
            </a:pPr>
            <a:r>
              <a:rPr lang="zh-CN" altLang="en-US" sz="2000" dirty="0">
                <a:latin typeface="Times New Roman" panose="02020603050405020304" pitchFamily="18" charset="0"/>
              </a:rPr>
              <a:t>主轴</a:t>
            </a:r>
            <a:r>
              <a:rPr lang="en-US" altLang="zh-CN" sz="2000">
                <a:latin typeface="Times New Roman" panose="02020603050405020304" pitchFamily="18" charset="0"/>
              </a:rPr>
              <a:t>/</a:t>
            </a:r>
            <a:r>
              <a:rPr lang="zh-CN" altLang="en-US" sz="2000" dirty="0">
                <a:latin typeface="Times New Roman" panose="02020603050405020304" pitchFamily="18" charset="0"/>
              </a:rPr>
              <a:t>从动轴</a:t>
            </a:r>
            <a:endParaRPr lang="zh-CN" altLang="en-US" sz="2000" dirty="0">
              <a:latin typeface="Times New Roman" panose="02020603050405020304" pitchFamily="18" charset="0"/>
            </a:endParaRPr>
          </a:p>
        </p:txBody>
      </p:sp>
      <p:sp>
        <p:nvSpPr>
          <p:cNvPr id="57362" name="文本框 57361"/>
          <p:cNvSpPr txBox="1"/>
          <p:nvPr/>
        </p:nvSpPr>
        <p:spPr>
          <a:xfrm>
            <a:off x="7239000" y="3322638"/>
            <a:ext cx="1600200" cy="460375"/>
          </a:xfrm>
          <a:prstGeom prst="rect">
            <a:avLst/>
          </a:prstGeom>
          <a:noFill/>
          <a:ln w="9525">
            <a:noFill/>
          </a:ln>
        </p:spPr>
        <p:txBody>
          <a:bodyPr>
            <a:spAutoFit/>
          </a:bodyPr>
          <a:p>
            <a:pPr>
              <a:lnSpc>
                <a:spcPct val="120000"/>
              </a:lnSpc>
              <a:spcBef>
                <a:spcPct val="50000"/>
              </a:spcBef>
            </a:pPr>
            <a:r>
              <a:rPr lang="zh-CN" altLang="en-US" sz="2000" dirty="0">
                <a:latin typeface="Times New Roman" panose="02020603050405020304" pitchFamily="18" charset="0"/>
              </a:rPr>
              <a:t>输入轴总成</a:t>
            </a:r>
            <a:endParaRPr lang="zh-CN" altLang="en-US" sz="2000" dirty="0">
              <a:latin typeface="Times New Roman" panose="02020603050405020304" pitchFamily="18" charset="0"/>
            </a:endParaRPr>
          </a:p>
        </p:txBody>
      </p:sp>
      <p:sp>
        <p:nvSpPr>
          <p:cNvPr id="57363" name="文本框 57362"/>
          <p:cNvSpPr txBox="1"/>
          <p:nvPr/>
        </p:nvSpPr>
        <p:spPr>
          <a:xfrm>
            <a:off x="7239000" y="3719513"/>
            <a:ext cx="1447800" cy="460375"/>
          </a:xfrm>
          <a:prstGeom prst="rect">
            <a:avLst/>
          </a:prstGeom>
          <a:noFill/>
          <a:ln w="9525">
            <a:noFill/>
          </a:ln>
        </p:spPr>
        <p:txBody>
          <a:bodyPr>
            <a:spAutoFit/>
          </a:bodyPr>
          <a:p>
            <a:pPr>
              <a:lnSpc>
                <a:spcPct val="120000"/>
              </a:lnSpc>
              <a:spcBef>
                <a:spcPct val="50000"/>
              </a:spcBef>
            </a:pPr>
            <a:r>
              <a:rPr lang="zh-CN" altLang="en-US" sz="2000" dirty="0">
                <a:latin typeface="Times New Roman" panose="02020603050405020304" pitchFamily="18" charset="0"/>
              </a:rPr>
              <a:t>油封</a:t>
            </a:r>
            <a:r>
              <a:rPr lang="en-US" altLang="zh-CN" sz="2000" dirty="0">
                <a:latin typeface="Times New Roman" panose="02020603050405020304" pitchFamily="18" charset="0"/>
              </a:rPr>
              <a:t>*</a:t>
            </a:r>
            <a:endParaRPr lang="en-US" altLang="zh-CN" sz="2000" dirty="0">
              <a:latin typeface="Times New Roman" panose="02020603050405020304" pitchFamily="18" charset="0"/>
            </a:endParaRPr>
          </a:p>
        </p:txBody>
      </p:sp>
      <p:sp>
        <p:nvSpPr>
          <p:cNvPr id="57364" name="文本框 57363"/>
          <p:cNvSpPr txBox="1"/>
          <p:nvPr/>
        </p:nvSpPr>
        <p:spPr>
          <a:xfrm>
            <a:off x="7239000" y="4114800"/>
            <a:ext cx="1371600" cy="460375"/>
          </a:xfrm>
          <a:prstGeom prst="rect">
            <a:avLst/>
          </a:prstGeom>
          <a:noFill/>
          <a:ln w="9525">
            <a:noFill/>
          </a:ln>
        </p:spPr>
        <p:txBody>
          <a:bodyPr>
            <a:spAutoFit/>
          </a:bodyPr>
          <a:p>
            <a:pPr>
              <a:lnSpc>
                <a:spcPct val="120000"/>
              </a:lnSpc>
              <a:spcBef>
                <a:spcPct val="50000"/>
              </a:spcBef>
            </a:pPr>
            <a:r>
              <a:rPr lang="zh-CN" altLang="en-US" sz="2000" dirty="0">
                <a:latin typeface="Times New Roman" panose="02020603050405020304" pitchFamily="18" charset="0"/>
              </a:rPr>
              <a:t>润滑材料</a:t>
            </a:r>
            <a:r>
              <a:rPr lang="en-US" altLang="zh-CN" sz="2000" dirty="0">
                <a:latin typeface="Times New Roman" panose="02020603050405020304" pitchFamily="18" charset="0"/>
              </a:rPr>
              <a:t>*</a:t>
            </a:r>
            <a:endParaRPr lang="en-US" altLang="zh-CN" sz="2000" dirty="0">
              <a:latin typeface="Times New Roman" panose="02020603050405020304" pitchFamily="18" charset="0"/>
            </a:endParaRPr>
          </a:p>
        </p:txBody>
      </p:sp>
      <p:sp>
        <p:nvSpPr>
          <p:cNvPr id="57365" name="文本框 57364"/>
          <p:cNvSpPr txBox="1"/>
          <p:nvPr/>
        </p:nvSpPr>
        <p:spPr>
          <a:xfrm>
            <a:off x="7315200" y="4876800"/>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7366" name="文本框 57365"/>
          <p:cNvSpPr txBox="1"/>
          <p:nvPr/>
        </p:nvSpPr>
        <p:spPr>
          <a:xfrm>
            <a:off x="4648200" y="5791200"/>
            <a:ext cx="2971800" cy="429895"/>
          </a:xfrm>
          <a:prstGeom prst="rect">
            <a:avLst/>
          </a:prstGeom>
          <a:solidFill>
            <a:srgbClr val="CCECFF"/>
          </a:solidFill>
          <a:ln w="9525">
            <a:noFill/>
          </a:ln>
          <a:effectLst>
            <a:outerShdw dist="71842" dir="2699999" algn="ctr" rotWithShape="0">
              <a:schemeClr val="bg2"/>
            </a:outerShdw>
          </a:effectLst>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汽车系统结构（部分）</a:t>
            </a:r>
            <a:endParaRPr lang="zh-CN" altLang="en-US" sz="2200">
              <a:latin typeface="Times New Roman" panose="02020603050405020304" pitchFamily="18" charset="0"/>
              <a:ea typeface="华文细黑" panose="02010600040101010101" pitchFamily="2" charset="-122"/>
            </a:endParaRPr>
          </a:p>
        </p:txBody>
      </p:sp>
      <p:sp>
        <p:nvSpPr>
          <p:cNvPr id="57367" name="文本框 57366"/>
          <p:cNvSpPr txBox="1"/>
          <p:nvPr/>
        </p:nvSpPr>
        <p:spPr>
          <a:xfrm>
            <a:off x="8915400" y="5257800"/>
            <a:ext cx="1219200" cy="398780"/>
          </a:xfrm>
          <a:prstGeom prst="rect">
            <a:avLst/>
          </a:prstGeom>
          <a:noFill/>
          <a:ln w="9525">
            <a:noFill/>
          </a:ln>
        </p:spPr>
        <p:txBody>
          <a:bodyPr>
            <a:spAutoFit/>
          </a:bodyPr>
          <a:p>
            <a:pPr>
              <a:spcBef>
                <a:spcPct val="50000"/>
              </a:spcBef>
            </a:pPr>
            <a:r>
              <a:rPr lang="en-US" altLang="zh-CN" sz="2000" dirty="0">
                <a:latin typeface="华文细黑" panose="02010600040101010101" pitchFamily="2" charset="-122"/>
                <a:ea typeface="华文细黑" panose="02010600040101010101" pitchFamily="2" charset="-122"/>
              </a:rPr>
              <a:t>* </a:t>
            </a:r>
            <a:r>
              <a:rPr lang="zh-CN" altLang="en-US" sz="2000" dirty="0">
                <a:latin typeface="华文细黑" panose="02010600040101010101" pitchFamily="2" charset="-122"/>
                <a:ea typeface="华文细黑" panose="02010600040101010101" pitchFamily="2" charset="-122"/>
              </a:rPr>
              <a:t>外协件</a:t>
            </a:r>
            <a:endParaRPr lang="zh-CN" altLang="en-US" sz="2000">
              <a:latin typeface="华文细黑" panose="02010600040101010101" pitchFamily="2" charset="-122"/>
              <a:ea typeface="华文细黑" panose="02010600040101010101" pitchFamily="2" charset="-122"/>
            </a:endParaRPr>
          </a:p>
        </p:txBody>
      </p:sp>
      <p:sp>
        <p:nvSpPr>
          <p:cNvPr id="57368" name="文本框 57367"/>
          <p:cNvSpPr txBox="1"/>
          <p:nvPr/>
        </p:nvSpPr>
        <p:spPr>
          <a:xfrm>
            <a:off x="4648200" y="12192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系统结构与系统单元</a:t>
            </a:r>
            <a:endParaRPr lang="zh-CN" altLang="en-US" sz="2600" b="1">
              <a:latin typeface="Times New Roman" panose="02020603050405020304" pitchFamily="18" charset="0"/>
              <a:ea typeface="华文细黑" panose="02010600040101010101" pitchFamily="2" charset="-122"/>
            </a:endParaRPr>
          </a:p>
        </p:txBody>
      </p:sp>
      <p:sp>
        <p:nvSpPr>
          <p:cNvPr id="57369" name="文本框 57368"/>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产品系统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椭圆 58369"/>
          <p:cNvSpPr/>
          <p:nvPr/>
        </p:nvSpPr>
        <p:spPr>
          <a:xfrm>
            <a:off x="5334000" y="2971800"/>
            <a:ext cx="4953000" cy="838200"/>
          </a:xfrm>
          <a:prstGeom prst="ellipse">
            <a:avLst/>
          </a:prstGeom>
          <a:solidFill>
            <a:srgbClr val="FFFFCC"/>
          </a:solidFill>
          <a:ln w="9525" cap="flat" cmpd="sng">
            <a:solidFill>
              <a:schemeClr val="folHlink"/>
            </a:solidFill>
            <a:prstDash val="solid"/>
            <a:headEnd type="none" w="med" len="med"/>
            <a:tailEnd type="none" w="med" len="med"/>
          </a:ln>
        </p:spPr>
        <p:txBody>
          <a:bodyPr/>
          <a:p>
            <a:endParaRPr lang="zh-CN" altLang="en-US"/>
          </a:p>
        </p:txBody>
      </p:sp>
      <p:sp>
        <p:nvSpPr>
          <p:cNvPr id="58372" name="流程图: 多文档 58371"/>
          <p:cNvSpPr/>
          <p:nvPr/>
        </p:nvSpPr>
        <p:spPr>
          <a:xfrm>
            <a:off x="2514600" y="10668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第一步</a:t>
            </a:r>
            <a:endParaRPr lang="zh-CN" altLang="en-US" b="1">
              <a:solidFill>
                <a:srgbClr val="990033"/>
              </a:solidFill>
              <a:latin typeface="Times New Roman" panose="02020603050405020304" pitchFamily="18" charset="0"/>
            </a:endParaRPr>
          </a:p>
        </p:txBody>
      </p:sp>
      <p:sp>
        <p:nvSpPr>
          <p:cNvPr id="58373" name="文本框 58372"/>
          <p:cNvSpPr txBox="1"/>
          <p:nvPr/>
        </p:nvSpPr>
        <p:spPr>
          <a:xfrm>
            <a:off x="2133600" y="3582988"/>
            <a:ext cx="1143000" cy="460375"/>
          </a:xfrm>
          <a:prstGeom prst="rect">
            <a:avLst/>
          </a:prstGeom>
          <a:noFill/>
          <a:ln w="9525">
            <a:noFill/>
          </a:ln>
        </p:spPr>
        <p:txBody>
          <a:bodyPr>
            <a:spAutoFit/>
          </a:bodyPr>
          <a:p>
            <a:pPr algn="ctr">
              <a:lnSpc>
                <a:spcPct val="120000"/>
              </a:lnSpc>
              <a:spcBef>
                <a:spcPct val="50000"/>
              </a:spcBef>
            </a:pPr>
            <a:r>
              <a:rPr lang="zh-CN" altLang="en-US" sz="2000" dirty="0">
                <a:latin typeface="Times New Roman" panose="02020603050405020304" pitchFamily="18" charset="0"/>
              </a:rPr>
              <a:t>传动器</a:t>
            </a:r>
            <a:endParaRPr lang="zh-CN" altLang="en-US" sz="2000" dirty="0">
              <a:latin typeface="Times New Roman" panose="02020603050405020304" pitchFamily="18" charset="0"/>
            </a:endParaRPr>
          </a:p>
        </p:txBody>
      </p:sp>
      <p:sp>
        <p:nvSpPr>
          <p:cNvPr id="58374" name="文本框 58373"/>
          <p:cNvSpPr txBox="1"/>
          <p:nvPr/>
        </p:nvSpPr>
        <p:spPr>
          <a:xfrm>
            <a:off x="3505200" y="4192588"/>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8375" name="文本框 58374"/>
          <p:cNvSpPr txBox="1"/>
          <p:nvPr/>
        </p:nvSpPr>
        <p:spPr>
          <a:xfrm>
            <a:off x="5410200" y="2225675"/>
            <a:ext cx="1219200" cy="706755"/>
          </a:xfrm>
          <a:prstGeom prst="rect">
            <a:avLst/>
          </a:prstGeom>
          <a:noFill/>
          <a:ln w="9525">
            <a:noFill/>
          </a:ln>
        </p:spPr>
        <p:txBody>
          <a:bodyPr>
            <a:spAutoFit/>
          </a:bodyPr>
          <a:p>
            <a:pPr algn="ctr">
              <a:spcBef>
                <a:spcPct val="50000"/>
              </a:spcBef>
            </a:pPr>
            <a:r>
              <a:rPr lang="zh-CN" altLang="en-US" sz="2000" dirty="0">
                <a:latin typeface="Times New Roman" panose="02020603050405020304" pitchFamily="18" charset="0"/>
              </a:rPr>
              <a:t>滚珠轴承轴承座</a:t>
            </a:r>
            <a:endParaRPr lang="zh-CN" altLang="en-US" sz="2000" dirty="0">
              <a:latin typeface="Times New Roman" panose="02020603050405020304" pitchFamily="18" charset="0"/>
            </a:endParaRPr>
          </a:p>
        </p:txBody>
      </p:sp>
      <p:sp>
        <p:nvSpPr>
          <p:cNvPr id="58376" name="文本框 58375"/>
          <p:cNvSpPr txBox="1"/>
          <p:nvPr/>
        </p:nvSpPr>
        <p:spPr>
          <a:xfrm>
            <a:off x="5410200" y="3063875"/>
            <a:ext cx="1295400" cy="460375"/>
          </a:xfrm>
          <a:prstGeom prst="rect">
            <a:avLst/>
          </a:prstGeom>
          <a:noFill/>
          <a:ln w="9525">
            <a:noFill/>
          </a:ln>
        </p:spPr>
        <p:txBody>
          <a:bodyPr>
            <a:spAutoFit/>
          </a:bodyPr>
          <a:p>
            <a:pPr algn="ctr">
              <a:lnSpc>
                <a:spcPct val="120000"/>
              </a:lnSpc>
              <a:spcBef>
                <a:spcPct val="50000"/>
              </a:spcBef>
            </a:pPr>
            <a:r>
              <a:rPr lang="zh-CN" altLang="en-US" sz="2000" dirty="0">
                <a:latin typeface="Times New Roman" panose="02020603050405020304" pitchFamily="18" charset="0"/>
              </a:rPr>
              <a:t>滑动油封</a:t>
            </a:r>
            <a:endParaRPr lang="zh-CN" altLang="en-US" sz="2000" dirty="0">
              <a:latin typeface="Times New Roman" panose="02020603050405020304" pitchFamily="18" charset="0"/>
            </a:endParaRPr>
          </a:p>
        </p:txBody>
      </p:sp>
      <p:sp>
        <p:nvSpPr>
          <p:cNvPr id="58377" name="文本框 58376"/>
          <p:cNvSpPr txBox="1"/>
          <p:nvPr/>
        </p:nvSpPr>
        <p:spPr>
          <a:xfrm>
            <a:off x="3505200" y="2225675"/>
            <a:ext cx="1463675" cy="460375"/>
          </a:xfrm>
          <a:prstGeom prst="rect">
            <a:avLst/>
          </a:prstGeom>
          <a:noFill/>
          <a:ln w="9525">
            <a:noFill/>
          </a:ln>
        </p:spPr>
        <p:txBody>
          <a:bodyPr>
            <a:spAutoFit/>
          </a:bodyPr>
          <a:p>
            <a:pPr>
              <a:lnSpc>
                <a:spcPct val="120000"/>
              </a:lnSpc>
              <a:spcBef>
                <a:spcPct val="50000"/>
              </a:spcBef>
            </a:pPr>
            <a:r>
              <a:rPr lang="zh-CN" altLang="en-US" sz="2000" dirty="0">
                <a:latin typeface="Times New Roman" panose="02020603050405020304" pitchFamily="18" charset="0"/>
              </a:rPr>
              <a:t>传动器壳体</a:t>
            </a:r>
            <a:endParaRPr lang="zh-CN" altLang="en-US" sz="2000" dirty="0">
              <a:latin typeface="Times New Roman" panose="02020603050405020304" pitchFamily="18" charset="0"/>
            </a:endParaRPr>
          </a:p>
        </p:txBody>
      </p:sp>
      <p:sp>
        <p:nvSpPr>
          <p:cNvPr id="58378" name="左大括号 58377"/>
          <p:cNvSpPr/>
          <p:nvPr/>
        </p:nvSpPr>
        <p:spPr>
          <a:xfrm>
            <a:off x="3276600" y="2439988"/>
            <a:ext cx="76200" cy="2743200"/>
          </a:xfrm>
          <a:prstGeom prst="leftBrace">
            <a:avLst>
              <a:gd name="adj1" fmla="val 300000"/>
              <a:gd name="adj2" fmla="val 50694"/>
            </a:avLst>
          </a:prstGeom>
          <a:noFill/>
          <a:ln w="9525" cap="flat" cmpd="sng">
            <a:solidFill>
              <a:schemeClr val="tx1"/>
            </a:solidFill>
            <a:prstDash val="solid"/>
            <a:headEnd type="none" w="med" len="med"/>
            <a:tailEnd type="none" w="med" len="med"/>
          </a:ln>
        </p:spPr>
        <p:txBody>
          <a:bodyPr/>
          <a:p>
            <a:endParaRPr lang="zh-CN" altLang="en-US"/>
          </a:p>
        </p:txBody>
      </p:sp>
      <p:sp>
        <p:nvSpPr>
          <p:cNvPr id="58379" name="左大括号 58378"/>
          <p:cNvSpPr/>
          <p:nvPr/>
        </p:nvSpPr>
        <p:spPr>
          <a:xfrm>
            <a:off x="5181600" y="2606675"/>
            <a:ext cx="76200" cy="3048000"/>
          </a:xfrm>
          <a:prstGeom prst="leftBrace">
            <a:avLst>
              <a:gd name="adj1" fmla="val 333333"/>
              <a:gd name="adj2" fmla="val 35315"/>
            </a:avLst>
          </a:prstGeom>
          <a:noFill/>
          <a:ln w="9525" cap="flat" cmpd="sng">
            <a:solidFill>
              <a:schemeClr val="tx1"/>
            </a:solidFill>
            <a:prstDash val="solid"/>
            <a:headEnd type="none" w="med" len="med"/>
            <a:tailEnd type="none" w="med" len="med"/>
          </a:ln>
        </p:spPr>
        <p:txBody>
          <a:bodyPr/>
          <a:p>
            <a:endParaRPr lang="zh-CN" altLang="en-US"/>
          </a:p>
        </p:txBody>
      </p:sp>
      <p:sp>
        <p:nvSpPr>
          <p:cNvPr id="58380" name="文本框 58379"/>
          <p:cNvSpPr txBox="1"/>
          <p:nvPr/>
        </p:nvSpPr>
        <p:spPr>
          <a:xfrm>
            <a:off x="3505200" y="5030788"/>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8381" name="文本框 58380"/>
          <p:cNvSpPr txBox="1"/>
          <p:nvPr/>
        </p:nvSpPr>
        <p:spPr>
          <a:xfrm>
            <a:off x="3505200" y="2622550"/>
            <a:ext cx="974725" cy="460375"/>
          </a:xfrm>
          <a:prstGeom prst="rect">
            <a:avLst/>
          </a:prstGeom>
          <a:noFill/>
          <a:ln w="9525">
            <a:noFill/>
          </a:ln>
        </p:spPr>
        <p:txBody>
          <a:bodyPr>
            <a:spAutoFit/>
          </a:bodyPr>
          <a:p>
            <a:pPr>
              <a:lnSpc>
                <a:spcPct val="120000"/>
              </a:lnSpc>
              <a:spcBef>
                <a:spcPct val="50000"/>
              </a:spcBef>
            </a:pPr>
            <a:r>
              <a:rPr lang="zh-CN" altLang="en-US" sz="2000" dirty="0">
                <a:latin typeface="Times New Roman" panose="02020603050405020304" pitchFamily="18" charset="0"/>
              </a:rPr>
              <a:t>中间轴</a:t>
            </a:r>
            <a:endParaRPr lang="zh-CN" altLang="en-US" sz="2000" dirty="0">
              <a:latin typeface="Times New Roman" panose="02020603050405020304" pitchFamily="18" charset="0"/>
            </a:endParaRPr>
          </a:p>
        </p:txBody>
      </p:sp>
      <p:sp>
        <p:nvSpPr>
          <p:cNvPr id="58382" name="文本框 58381"/>
          <p:cNvSpPr txBox="1"/>
          <p:nvPr/>
        </p:nvSpPr>
        <p:spPr>
          <a:xfrm>
            <a:off x="3505200" y="3019425"/>
            <a:ext cx="1600200" cy="460375"/>
          </a:xfrm>
          <a:prstGeom prst="rect">
            <a:avLst/>
          </a:prstGeom>
          <a:noFill/>
          <a:ln w="9525">
            <a:noFill/>
          </a:ln>
        </p:spPr>
        <p:txBody>
          <a:bodyPr>
            <a:spAutoFit/>
          </a:bodyPr>
          <a:p>
            <a:pPr>
              <a:lnSpc>
                <a:spcPct val="120000"/>
              </a:lnSpc>
              <a:spcBef>
                <a:spcPct val="50000"/>
              </a:spcBef>
            </a:pPr>
            <a:r>
              <a:rPr lang="zh-CN" altLang="en-US" sz="2000" dirty="0">
                <a:latin typeface="Times New Roman" panose="02020603050405020304" pitchFamily="18" charset="0"/>
              </a:rPr>
              <a:t>主轴</a:t>
            </a:r>
            <a:r>
              <a:rPr lang="en-US" altLang="zh-CN" sz="2000">
                <a:latin typeface="Times New Roman" panose="02020603050405020304" pitchFamily="18" charset="0"/>
              </a:rPr>
              <a:t>/</a:t>
            </a:r>
            <a:r>
              <a:rPr lang="zh-CN" altLang="en-US" sz="2000" dirty="0">
                <a:latin typeface="Times New Roman" panose="02020603050405020304" pitchFamily="18" charset="0"/>
              </a:rPr>
              <a:t>从动轴</a:t>
            </a:r>
            <a:endParaRPr lang="zh-CN" altLang="en-US" sz="2000" dirty="0">
              <a:latin typeface="Times New Roman" panose="02020603050405020304" pitchFamily="18" charset="0"/>
            </a:endParaRPr>
          </a:p>
        </p:txBody>
      </p:sp>
      <p:sp>
        <p:nvSpPr>
          <p:cNvPr id="58383" name="文本框 58382"/>
          <p:cNvSpPr txBox="1"/>
          <p:nvPr/>
        </p:nvSpPr>
        <p:spPr>
          <a:xfrm>
            <a:off x="3505200" y="3414713"/>
            <a:ext cx="1600200" cy="460375"/>
          </a:xfrm>
          <a:prstGeom prst="rect">
            <a:avLst/>
          </a:prstGeom>
          <a:noFill/>
          <a:ln w="9525">
            <a:noFill/>
          </a:ln>
        </p:spPr>
        <p:txBody>
          <a:bodyPr>
            <a:spAutoFit/>
          </a:bodyPr>
          <a:p>
            <a:pPr>
              <a:lnSpc>
                <a:spcPct val="120000"/>
              </a:lnSpc>
              <a:spcBef>
                <a:spcPct val="50000"/>
              </a:spcBef>
            </a:pPr>
            <a:r>
              <a:rPr lang="zh-CN" altLang="en-US" sz="2000" b="1" dirty="0">
                <a:latin typeface="Times New Roman" panose="02020603050405020304" pitchFamily="18" charset="0"/>
              </a:rPr>
              <a:t>输入轴总成</a:t>
            </a:r>
            <a:endParaRPr lang="zh-CN" altLang="en-US" sz="2000" b="1" dirty="0">
              <a:latin typeface="Times New Roman" panose="02020603050405020304" pitchFamily="18" charset="0"/>
            </a:endParaRPr>
          </a:p>
        </p:txBody>
      </p:sp>
      <p:sp>
        <p:nvSpPr>
          <p:cNvPr id="58384" name="文本框 58383"/>
          <p:cNvSpPr txBox="1"/>
          <p:nvPr/>
        </p:nvSpPr>
        <p:spPr>
          <a:xfrm>
            <a:off x="3505200" y="3811588"/>
            <a:ext cx="1447800" cy="460375"/>
          </a:xfrm>
          <a:prstGeom prst="rect">
            <a:avLst/>
          </a:prstGeom>
          <a:noFill/>
          <a:ln w="9525">
            <a:noFill/>
          </a:ln>
        </p:spPr>
        <p:txBody>
          <a:bodyPr>
            <a:spAutoFit/>
          </a:bodyPr>
          <a:p>
            <a:pPr>
              <a:lnSpc>
                <a:spcPct val="120000"/>
              </a:lnSpc>
              <a:spcBef>
                <a:spcPct val="50000"/>
              </a:spcBef>
            </a:pPr>
            <a:r>
              <a:rPr lang="zh-CN" altLang="en-US" sz="2000" dirty="0">
                <a:latin typeface="Times New Roman" panose="02020603050405020304" pitchFamily="18" charset="0"/>
              </a:rPr>
              <a:t>油封</a:t>
            </a:r>
            <a:r>
              <a:rPr lang="en-US" altLang="zh-CN" sz="2000" dirty="0">
                <a:latin typeface="Times New Roman" panose="02020603050405020304" pitchFamily="18" charset="0"/>
              </a:rPr>
              <a:t>*</a:t>
            </a:r>
            <a:endParaRPr lang="en-US" altLang="zh-CN" sz="2000" dirty="0">
              <a:latin typeface="Times New Roman" panose="02020603050405020304" pitchFamily="18" charset="0"/>
            </a:endParaRPr>
          </a:p>
        </p:txBody>
      </p:sp>
      <p:sp>
        <p:nvSpPr>
          <p:cNvPr id="58385" name="文本框 58384"/>
          <p:cNvSpPr txBox="1"/>
          <p:nvPr/>
        </p:nvSpPr>
        <p:spPr>
          <a:xfrm>
            <a:off x="3505200" y="4206875"/>
            <a:ext cx="1371600" cy="460375"/>
          </a:xfrm>
          <a:prstGeom prst="rect">
            <a:avLst/>
          </a:prstGeom>
          <a:noFill/>
          <a:ln w="9525">
            <a:noFill/>
          </a:ln>
        </p:spPr>
        <p:txBody>
          <a:bodyPr>
            <a:spAutoFit/>
          </a:bodyPr>
          <a:p>
            <a:pPr>
              <a:lnSpc>
                <a:spcPct val="120000"/>
              </a:lnSpc>
              <a:spcBef>
                <a:spcPct val="50000"/>
              </a:spcBef>
            </a:pPr>
            <a:r>
              <a:rPr lang="zh-CN" altLang="en-US" sz="2000" dirty="0">
                <a:latin typeface="Times New Roman" panose="02020603050405020304" pitchFamily="18" charset="0"/>
              </a:rPr>
              <a:t>润滑材料</a:t>
            </a:r>
            <a:r>
              <a:rPr lang="en-US" altLang="zh-CN" sz="2000" dirty="0">
                <a:latin typeface="Times New Roman" panose="02020603050405020304" pitchFamily="18" charset="0"/>
              </a:rPr>
              <a:t>*</a:t>
            </a:r>
            <a:endParaRPr lang="en-US" altLang="zh-CN" sz="2000" dirty="0">
              <a:latin typeface="Times New Roman" panose="02020603050405020304" pitchFamily="18" charset="0"/>
            </a:endParaRPr>
          </a:p>
        </p:txBody>
      </p:sp>
      <p:sp>
        <p:nvSpPr>
          <p:cNvPr id="58386" name="文本框 58385"/>
          <p:cNvSpPr txBox="1"/>
          <p:nvPr/>
        </p:nvSpPr>
        <p:spPr>
          <a:xfrm>
            <a:off x="5715000" y="5426075"/>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8387" name="文本框 58386"/>
          <p:cNvSpPr txBox="1"/>
          <p:nvPr/>
        </p:nvSpPr>
        <p:spPr>
          <a:xfrm>
            <a:off x="3962400" y="6172200"/>
            <a:ext cx="2514600" cy="429895"/>
          </a:xfrm>
          <a:prstGeom prst="rect">
            <a:avLst/>
          </a:prstGeom>
          <a:solidFill>
            <a:srgbClr val="CCECFF"/>
          </a:solidFill>
          <a:ln w="9525">
            <a:noFill/>
          </a:ln>
          <a:effectLst>
            <a:outerShdw dist="71842" dir="2699999" algn="ctr" rotWithShape="0">
              <a:schemeClr val="bg2"/>
            </a:outerShdw>
          </a:effectLst>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传动器系统结构</a:t>
            </a:r>
            <a:endParaRPr lang="zh-CN" altLang="en-US" sz="2200">
              <a:latin typeface="Times New Roman" panose="02020603050405020304" pitchFamily="18" charset="0"/>
              <a:ea typeface="华文细黑" panose="02010600040101010101" pitchFamily="2" charset="-122"/>
            </a:endParaRPr>
          </a:p>
        </p:txBody>
      </p:sp>
      <p:sp>
        <p:nvSpPr>
          <p:cNvPr id="58388" name="文本框 58387"/>
          <p:cNvSpPr txBox="1"/>
          <p:nvPr/>
        </p:nvSpPr>
        <p:spPr>
          <a:xfrm>
            <a:off x="4648200" y="12192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系统结构与系统单元</a:t>
            </a:r>
            <a:endParaRPr lang="zh-CN" altLang="en-US" sz="2600" b="1">
              <a:latin typeface="Times New Roman" panose="02020603050405020304" pitchFamily="18" charset="0"/>
              <a:ea typeface="华文细黑" panose="02010600040101010101" pitchFamily="2" charset="-122"/>
            </a:endParaRPr>
          </a:p>
        </p:txBody>
      </p:sp>
      <p:sp>
        <p:nvSpPr>
          <p:cNvPr id="58389" name="文本框 58388"/>
          <p:cNvSpPr txBox="1"/>
          <p:nvPr/>
        </p:nvSpPr>
        <p:spPr>
          <a:xfrm>
            <a:off x="7086600" y="2209800"/>
            <a:ext cx="1066800" cy="706755"/>
          </a:xfrm>
          <a:prstGeom prst="rect">
            <a:avLst/>
          </a:prstGeom>
          <a:noFill/>
          <a:ln w="9525">
            <a:noFill/>
          </a:ln>
        </p:spPr>
        <p:txBody>
          <a:bodyPr>
            <a:spAutoFit/>
          </a:bodyPr>
          <a:p>
            <a:pPr algn="ctr">
              <a:spcBef>
                <a:spcPct val="50000"/>
              </a:spcBef>
            </a:pPr>
            <a:r>
              <a:rPr lang="zh-CN" altLang="en-US" sz="2000" dirty="0">
                <a:latin typeface="Times New Roman" panose="02020603050405020304" pitchFamily="18" charset="0"/>
              </a:rPr>
              <a:t>轴承座特性</a:t>
            </a:r>
            <a:endParaRPr lang="zh-CN" altLang="en-US" sz="2000" dirty="0">
              <a:latin typeface="Times New Roman" panose="02020603050405020304" pitchFamily="18" charset="0"/>
            </a:endParaRPr>
          </a:p>
        </p:txBody>
      </p:sp>
      <p:sp>
        <p:nvSpPr>
          <p:cNvPr id="58390" name="文本框 58389"/>
          <p:cNvSpPr txBox="1"/>
          <p:nvPr/>
        </p:nvSpPr>
        <p:spPr>
          <a:xfrm>
            <a:off x="8686800" y="2225675"/>
            <a:ext cx="1219200" cy="706755"/>
          </a:xfrm>
          <a:prstGeom prst="rect">
            <a:avLst/>
          </a:prstGeom>
          <a:noFill/>
          <a:ln w="9525">
            <a:noFill/>
          </a:ln>
        </p:spPr>
        <p:txBody>
          <a:bodyPr>
            <a:spAutoFit/>
          </a:bodyPr>
          <a:p>
            <a:pPr algn="ctr">
              <a:spcBef>
                <a:spcPct val="50000"/>
              </a:spcBef>
            </a:pPr>
            <a:r>
              <a:rPr lang="zh-CN" altLang="en-US" sz="2000" dirty="0">
                <a:latin typeface="Times New Roman" panose="02020603050405020304" pitchFamily="18" charset="0"/>
              </a:rPr>
              <a:t>轴承座设计数据</a:t>
            </a:r>
            <a:endParaRPr lang="zh-CN" altLang="en-US" sz="2000" dirty="0">
              <a:latin typeface="Times New Roman" panose="02020603050405020304" pitchFamily="18" charset="0"/>
            </a:endParaRPr>
          </a:p>
        </p:txBody>
      </p:sp>
      <p:sp>
        <p:nvSpPr>
          <p:cNvPr id="58391" name="文本框 58390"/>
          <p:cNvSpPr txBox="1"/>
          <p:nvPr/>
        </p:nvSpPr>
        <p:spPr>
          <a:xfrm>
            <a:off x="7010400" y="3063875"/>
            <a:ext cx="1295400" cy="706755"/>
          </a:xfrm>
          <a:prstGeom prst="rect">
            <a:avLst/>
          </a:prstGeom>
          <a:noFill/>
          <a:ln w="9525">
            <a:noFill/>
          </a:ln>
        </p:spPr>
        <p:txBody>
          <a:bodyPr>
            <a:spAutoFit/>
          </a:bodyPr>
          <a:p>
            <a:pPr algn="ctr">
              <a:spcBef>
                <a:spcPct val="50000"/>
              </a:spcBef>
            </a:pPr>
            <a:r>
              <a:rPr lang="zh-CN" altLang="en-US" sz="2000" dirty="0">
                <a:latin typeface="Times New Roman" panose="02020603050405020304" pitchFamily="18" charset="0"/>
              </a:rPr>
              <a:t>滑动油封的特性</a:t>
            </a:r>
            <a:endParaRPr lang="zh-CN" altLang="en-US" sz="2000" dirty="0">
              <a:latin typeface="Times New Roman" panose="02020603050405020304" pitchFamily="18" charset="0"/>
            </a:endParaRPr>
          </a:p>
        </p:txBody>
      </p:sp>
      <p:sp>
        <p:nvSpPr>
          <p:cNvPr id="58392" name="文本框 58391"/>
          <p:cNvSpPr txBox="1"/>
          <p:nvPr/>
        </p:nvSpPr>
        <p:spPr>
          <a:xfrm>
            <a:off x="8610600" y="3063875"/>
            <a:ext cx="1295400" cy="706755"/>
          </a:xfrm>
          <a:prstGeom prst="rect">
            <a:avLst/>
          </a:prstGeom>
          <a:noFill/>
          <a:ln w="9525">
            <a:noFill/>
          </a:ln>
        </p:spPr>
        <p:txBody>
          <a:bodyPr>
            <a:spAutoFit/>
          </a:bodyPr>
          <a:p>
            <a:pPr algn="ctr">
              <a:spcBef>
                <a:spcPct val="50000"/>
              </a:spcBef>
            </a:pPr>
            <a:r>
              <a:rPr lang="zh-CN" altLang="en-US" sz="2000" dirty="0">
                <a:latin typeface="Times New Roman" panose="02020603050405020304" pitchFamily="18" charset="0"/>
              </a:rPr>
              <a:t>滑动油封设计数据</a:t>
            </a:r>
            <a:endParaRPr lang="zh-CN" altLang="en-US" sz="2000" dirty="0">
              <a:latin typeface="Times New Roman" panose="02020603050405020304" pitchFamily="18" charset="0"/>
            </a:endParaRPr>
          </a:p>
        </p:txBody>
      </p:sp>
      <p:sp>
        <p:nvSpPr>
          <p:cNvPr id="58393" name="文本框 58392"/>
          <p:cNvSpPr txBox="1"/>
          <p:nvPr/>
        </p:nvSpPr>
        <p:spPr>
          <a:xfrm>
            <a:off x="5410200" y="3886200"/>
            <a:ext cx="2057400" cy="398780"/>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rPr>
              <a:t>轴承座</a:t>
            </a:r>
            <a:r>
              <a:rPr lang="en-US" altLang="zh-CN" sz="2000">
                <a:latin typeface="Times New Roman" panose="02020603050405020304" pitchFamily="18" charset="0"/>
              </a:rPr>
              <a:t>—</a:t>
            </a:r>
            <a:r>
              <a:rPr lang="zh-CN" altLang="en-US" sz="2000" dirty="0">
                <a:latin typeface="Times New Roman" panose="02020603050405020304" pitchFamily="18" charset="0"/>
              </a:rPr>
              <a:t>曲轴</a:t>
            </a:r>
            <a:endParaRPr lang="zh-CN" altLang="en-US" sz="2000" dirty="0">
              <a:latin typeface="Times New Roman" panose="02020603050405020304" pitchFamily="18" charset="0"/>
            </a:endParaRPr>
          </a:p>
        </p:txBody>
      </p:sp>
      <p:sp>
        <p:nvSpPr>
          <p:cNvPr id="58394" name="文本框 58393"/>
          <p:cNvSpPr txBox="1"/>
          <p:nvPr/>
        </p:nvSpPr>
        <p:spPr>
          <a:xfrm>
            <a:off x="5410200" y="4267200"/>
            <a:ext cx="2057400" cy="398780"/>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rPr>
              <a:t>常数齿轮（五档）</a:t>
            </a:r>
            <a:endParaRPr lang="zh-CN" altLang="en-US" sz="2000" dirty="0">
              <a:latin typeface="Times New Roman" panose="02020603050405020304" pitchFamily="18" charset="0"/>
            </a:endParaRPr>
          </a:p>
        </p:txBody>
      </p:sp>
      <p:sp>
        <p:nvSpPr>
          <p:cNvPr id="58395" name="文本框 58394"/>
          <p:cNvSpPr txBox="1"/>
          <p:nvPr/>
        </p:nvSpPr>
        <p:spPr>
          <a:xfrm>
            <a:off x="5410200" y="4724400"/>
            <a:ext cx="2057400" cy="398780"/>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rPr>
              <a:t>花键轴截面形状</a:t>
            </a:r>
            <a:endParaRPr lang="zh-CN" altLang="en-US" sz="2000" dirty="0">
              <a:latin typeface="Times New Roman" panose="02020603050405020304" pitchFamily="18" charset="0"/>
            </a:endParaRPr>
          </a:p>
        </p:txBody>
      </p:sp>
      <p:sp>
        <p:nvSpPr>
          <p:cNvPr id="58396" name="直接连接符 58395"/>
          <p:cNvSpPr/>
          <p:nvPr/>
        </p:nvSpPr>
        <p:spPr>
          <a:xfrm>
            <a:off x="6553200" y="2590800"/>
            <a:ext cx="609600" cy="0"/>
          </a:xfrm>
          <a:prstGeom prst="line">
            <a:avLst/>
          </a:prstGeom>
          <a:ln w="9525" cap="flat" cmpd="sng">
            <a:solidFill>
              <a:schemeClr val="tx1"/>
            </a:solidFill>
            <a:prstDash val="solid"/>
            <a:headEnd type="none" w="med" len="med"/>
            <a:tailEnd type="none" w="med" len="med"/>
          </a:ln>
        </p:spPr>
      </p:sp>
      <p:sp>
        <p:nvSpPr>
          <p:cNvPr id="58397" name="直接连接符 58396"/>
          <p:cNvSpPr/>
          <p:nvPr/>
        </p:nvSpPr>
        <p:spPr>
          <a:xfrm>
            <a:off x="8077200" y="2590800"/>
            <a:ext cx="609600" cy="0"/>
          </a:xfrm>
          <a:prstGeom prst="line">
            <a:avLst/>
          </a:prstGeom>
          <a:ln w="9525" cap="flat" cmpd="sng">
            <a:solidFill>
              <a:schemeClr val="tx1"/>
            </a:solidFill>
            <a:prstDash val="solid"/>
            <a:headEnd type="none" w="med" len="med"/>
            <a:tailEnd type="none" w="med" len="med"/>
          </a:ln>
        </p:spPr>
      </p:sp>
      <p:sp>
        <p:nvSpPr>
          <p:cNvPr id="58398" name="直接连接符 58397"/>
          <p:cNvSpPr/>
          <p:nvPr/>
        </p:nvSpPr>
        <p:spPr>
          <a:xfrm>
            <a:off x="6553200" y="2590800"/>
            <a:ext cx="609600" cy="0"/>
          </a:xfrm>
          <a:prstGeom prst="line">
            <a:avLst/>
          </a:prstGeom>
          <a:ln w="9525" cap="flat" cmpd="sng">
            <a:solidFill>
              <a:schemeClr val="tx1"/>
            </a:solidFill>
            <a:prstDash val="solid"/>
            <a:headEnd type="none" w="med" len="med"/>
            <a:tailEnd type="none" w="med" len="med"/>
          </a:ln>
        </p:spPr>
      </p:sp>
      <p:sp>
        <p:nvSpPr>
          <p:cNvPr id="58399" name="直接连接符 58398"/>
          <p:cNvSpPr/>
          <p:nvPr/>
        </p:nvSpPr>
        <p:spPr>
          <a:xfrm>
            <a:off x="6705600" y="3276600"/>
            <a:ext cx="304800" cy="0"/>
          </a:xfrm>
          <a:prstGeom prst="line">
            <a:avLst/>
          </a:prstGeom>
          <a:ln w="9525" cap="flat" cmpd="sng">
            <a:solidFill>
              <a:schemeClr val="tx1"/>
            </a:solidFill>
            <a:prstDash val="solid"/>
            <a:headEnd type="none" w="med" len="med"/>
            <a:tailEnd type="none" w="med" len="med"/>
          </a:ln>
        </p:spPr>
      </p:sp>
      <p:sp>
        <p:nvSpPr>
          <p:cNvPr id="58400" name="直接连接符 58399"/>
          <p:cNvSpPr/>
          <p:nvPr/>
        </p:nvSpPr>
        <p:spPr>
          <a:xfrm>
            <a:off x="8229600" y="3276600"/>
            <a:ext cx="304800" cy="0"/>
          </a:xfrm>
          <a:prstGeom prst="line">
            <a:avLst/>
          </a:prstGeom>
          <a:ln w="9525" cap="flat" cmpd="sng">
            <a:solidFill>
              <a:schemeClr val="tx1"/>
            </a:solidFill>
            <a:prstDash val="solid"/>
            <a:headEnd type="none" w="med" len="med"/>
            <a:tailEnd type="none" w="med" len="med"/>
          </a:ln>
        </p:spPr>
      </p:sp>
      <p:grpSp>
        <p:nvGrpSpPr>
          <p:cNvPr id="58401" name="组合 58400"/>
          <p:cNvGrpSpPr/>
          <p:nvPr/>
        </p:nvGrpSpPr>
        <p:grpSpPr>
          <a:xfrm>
            <a:off x="7391400" y="5105400"/>
            <a:ext cx="3206750" cy="1044575"/>
            <a:chOff x="3888" y="3264"/>
            <a:chExt cx="2020" cy="658"/>
          </a:xfrm>
        </p:grpSpPr>
        <p:sp>
          <p:nvSpPr>
            <p:cNvPr id="58402" name="文本框 58401"/>
            <p:cNvSpPr txBox="1"/>
            <p:nvPr/>
          </p:nvSpPr>
          <p:spPr>
            <a:xfrm>
              <a:off x="3888" y="3264"/>
              <a:ext cx="2020" cy="658"/>
            </a:xfrm>
            <a:prstGeom prst="rect">
              <a:avLst/>
            </a:prstGeom>
            <a:noFill/>
            <a:ln w="9525" cap="flat" cmpd="sng">
              <a:solidFill>
                <a:schemeClr val="tx1"/>
              </a:solidFill>
              <a:prstDash val="solid"/>
              <a:miter/>
              <a:headEnd type="none" w="med" len="med"/>
              <a:tailEnd type="none" w="med" len="med"/>
            </a:ln>
          </p:spPr>
          <p:txBody>
            <a:bodyPr>
              <a:spAutoFit/>
            </a:bodyPr>
            <a:p>
              <a:pPr>
                <a:lnSpc>
                  <a:spcPct val="70000"/>
                </a:lnSpc>
                <a:spcBef>
                  <a:spcPct val="50000"/>
                </a:spcBef>
              </a:pPr>
              <a:r>
                <a:rPr lang="en-US" altLang="zh-CN" sz="2000" dirty="0">
                  <a:latin typeface="华文细黑" panose="02010600040101010101" pitchFamily="2" charset="-122"/>
                  <a:ea typeface="华文细黑" panose="02010600040101010101" pitchFamily="2" charset="-122"/>
                </a:rPr>
                <a:t>        </a:t>
              </a:r>
              <a:r>
                <a:rPr lang="zh-CN" altLang="en-US" sz="2000" dirty="0">
                  <a:latin typeface="华文细黑" panose="02010600040101010101" pitchFamily="2" charset="-122"/>
                  <a:ea typeface="华文细黑" panose="02010600040101010101" pitchFamily="2" charset="-122"/>
                </a:rPr>
                <a:t>设计</a:t>
              </a:r>
              <a:r>
                <a:rPr lang="en-US" altLang="zh-CN" sz="2000">
                  <a:latin typeface="华文细黑" panose="02010600040101010101" pitchFamily="2" charset="-122"/>
                  <a:ea typeface="华文细黑" panose="02010600040101010101" pitchFamily="2" charset="-122"/>
                </a:rPr>
                <a:t>FMEA</a:t>
              </a:r>
              <a:endParaRPr lang="en-US" altLang="zh-CN" sz="2000">
                <a:latin typeface="华文细黑" panose="02010600040101010101" pitchFamily="2" charset="-122"/>
                <a:ea typeface="华文细黑" panose="02010600040101010101" pitchFamily="2" charset="-122"/>
              </a:endParaRPr>
            </a:p>
            <a:p>
              <a:pPr>
                <a:lnSpc>
                  <a:spcPct val="70000"/>
                </a:lnSpc>
                <a:spcBef>
                  <a:spcPct val="50000"/>
                </a:spcBef>
              </a:pPr>
              <a:r>
                <a:rPr lang="en-US" altLang="zh-CN" sz="2000">
                  <a:latin typeface="华文细黑" panose="02010600040101010101" pitchFamily="2" charset="-122"/>
                  <a:ea typeface="华文细黑" panose="02010600040101010101" pitchFamily="2" charset="-122"/>
                </a:rPr>
                <a:t>*</a:t>
              </a:r>
              <a:r>
                <a:rPr lang="zh-CN" altLang="en-US" sz="2000" dirty="0">
                  <a:latin typeface="华文细黑" panose="02010600040101010101" pitchFamily="2" charset="-122"/>
                  <a:ea typeface="华文细黑" panose="02010600040101010101" pitchFamily="2" charset="-122"/>
                </a:rPr>
                <a:t>外协件</a:t>
              </a:r>
              <a:endParaRPr lang="zh-CN" altLang="en-US" sz="2000" dirty="0">
                <a:latin typeface="华文细黑" panose="02010600040101010101" pitchFamily="2" charset="-122"/>
                <a:ea typeface="华文细黑" panose="02010600040101010101" pitchFamily="2" charset="-122"/>
              </a:endParaRPr>
            </a:p>
            <a:p>
              <a:pPr>
                <a:lnSpc>
                  <a:spcPct val="70000"/>
                </a:lnSpc>
                <a:spcBef>
                  <a:spcPct val="50000"/>
                </a:spcBef>
              </a:pPr>
              <a:r>
                <a:rPr lang="en-US" altLang="zh-CN" sz="2000" dirty="0">
                  <a:latin typeface="华文细黑" panose="02010600040101010101" pitchFamily="2" charset="-122"/>
                  <a:ea typeface="华文细黑" panose="02010600040101010101" pitchFamily="2" charset="-122"/>
                </a:rPr>
                <a:t>**</a:t>
              </a:r>
              <a:r>
                <a:rPr lang="zh-CN" altLang="en-US" sz="2000" dirty="0">
                  <a:latin typeface="华文细黑" panose="02010600040101010101" pitchFamily="2" charset="-122"/>
                  <a:ea typeface="华文细黑" panose="02010600040101010101" pitchFamily="2" charset="-122"/>
                </a:rPr>
                <a:t>与过程系统</a:t>
              </a:r>
              <a:r>
                <a:rPr lang="en-US" altLang="zh-CN" sz="2000">
                  <a:latin typeface="华文细黑" panose="02010600040101010101" pitchFamily="2" charset="-122"/>
                  <a:ea typeface="华文细黑" panose="02010600040101010101" pitchFamily="2" charset="-122"/>
                </a:rPr>
                <a:t>FMEA</a:t>
              </a:r>
              <a:r>
                <a:rPr lang="zh-CN" altLang="en-US" sz="2000" dirty="0">
                  <a:latin typeface="华文细黑" panose="02010600040101010101" pitchFamily="2" charset="-122"/>
                  <a:ea typeface="华文细黑" panose="02010600040101010101" pitchFamily="2" charset="-122"/>
                </a:rPr>
                <a:t>的交互</a:t>
              </a:r>
              <a:endParaRPr lang="zh-CN" altLang="en-US" sz="2000" dirty="0">
                <a:latin typeface="华文细黑" panose="02010600040101010101" pitchFamily="2" charset="-122"/>
                <a:ea typeface="华文细黑" panose="02010600040101010101" pitchFamily="2" charset="-122"/>
              </a:endParaRPr>
            </a:p>
          </p:txBody>
        </p:sp>
        <p:sp>
          <p:nvSpPr>
            <p:cNvPr id="58403" name="椭圆 58402"/>
            <p:cNvSpPr/>
            <p:nvPr/>
          </p:nvSpPr>
          <p:spPr>
            <a:xfrm>
              <a:off x="3936" y="3312"/>
              <a:ext cx="231" cy="107"/>
            </a:xfrm>
            <a:prstGeom prst="ellipse">
              <a:avLst/>
            </a:prstGeom>
            <a:solidFill>
              <a:srgbClr val="FFFFCC"/>
            </a:solidFill>
            <a:ln w="9525" cap="flat" cmpd="sng">
              <a:solidFill>
                <a:schemeClr val="bg2"/>
              </a:solidFill>
              <a:prstDash val="solid"/>
              <a:headEnd type="none" w="med" len="med"/>
              <a:tailEnd type="none" w="med" len="med"/>
            </a:ln>
          </p:spPr>
          <p:txBody>
            <a:bodyPr/>
            <a:p>
              <a:endParaRPr lang="zh-CN" altLang="en-US"/>
            </a:p>
          </p:txBody>
        </p:sp>
      </p:grpSp>
      <p:sp>
        <p:nvSpPr>
          <p:cNvPr id="58404" name="文本框 58403"/>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产品系统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5" name="流程图: 多文档 59394"/>
          <p:cNvSpPr/>
          <p:nvPr/>
        </p:nvSpPr>
        <p:spPr>
          <a:xfrm>
            <a:off x="2514600" y="10668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第二步</a:t>
            </a:r>
            <a:endParaRPr lang="zh-CN" altLang="en-US" b="1">
              <a:solidFill>
                <a:srgbClr val="990033"/>
              </a:solidFill>
              <a:latin typeface="Times New Roman" panose="02020603050405020304" pitchFamily="18" charset="0"/>
            </a:endParaRPr>
          </a:p>
        </p:txBody>
      </p:sp>
      <p:sp>
        <p:nvSpPr>
          <p:cNvPr id="59396" name="文本框 59395"/>
          <p:cNvSpPr txBox="1"/>
          <p:nvPr/>
        </p:nvSpPr>
        <p:spPr>
          <a:xfrm>
            <a:off x="2133600" y="3200400"/>
            <a:ext cx="1143000" cy="198374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sz="2000" dirty="0">
                <a:latin typeface="Times New Roman" panose="02020603050405020304" pitchFamily="18" charset="0"/>
              </a:rPr>
              <a:t>汽车</a:t>
            </a:r>
            <a:endParaRPr lang="zh-CN" altLang="en-US" sz="2000" dirty="0">
              <a:latin typeface="Times New Roman" panose="02020603050405020304" pitchFamily="18" charset="0"/>
            </a:endParaRPr>
          </a:p>
          <a:p>
            <a:pPr>
              <a:spcBef>
                <a:spcPct val="50000"/>
              </a:spcBef>
            </a:pPr>
            <a:r>
              <a:rPr lang="zh-CN" altLang="en-US" sz="1800" dirty="0">
                <a:latin typeface="Times New Roman" panose="02020603050405020304" pitchFamily="18" charset="0"/>
              </a:rPr>
              <a:t>保证符合产品建议书要求的无故障</a:t>
            </a:r>
            <a:r>
              <a:rPr lang="en-US" altLang="zh-CN" sz="1800">
                <a:latin typeface="Times New Roman" panose="02020603050405020304" pitchFamily="18" charset="0"/>
              </a:rPr>
              <a:t>/</a:t>
            </a:r>
            <a:r>
              <a:rPr lang="zh-CN" altLang="en-US" sz="1800" dirty="0">
                <a:latin typeface="Times New Roman" panose="02020603050405020304" pitchFamily="18" charset="0"/>
              </a:rPr>
              <a:t>经济行驶</a:t>
            </a:r>
            <a:endParaRPr lang="zh-CN" altLang="en-US" sz="1800" dirty="0">
              <a:latin typeface="Times New Roman" panose="02020603050405020304" pitchFamily="18" charset="0"/>
            </a:endParaRPr>
          </a:p>
        </p:txBody>
      </p:sp>
      <p:sp>
        <p:nvSpPr>
          <p:cNvPr id="59397" name="文本框 59396"/>
          <p:cNvSpPr txBox="1"/>
          <p:nvPr/>
        </p:nvSpPr>
        <p:spPr>
          <a:xfrm>
            <a:off x="3886200" y="2057400"/>
            <a:ext cx="1143000" cy="61404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sz="2000" dirty="0">
                <a:latin typeface="Times New Roman" panose="02020603050405020304" pitchFamily="18" charset="0"/>
              </a:rPr>
              <a:t>车身</a:t>
            </a:r>
            <a:endParaRPr lang="zh-CN" altLang="en-US" sz="2000" dirty="0">
              <a:latin typeface="Times New Roman" panose="02020603050405020304" pitchFamily="18" charset="0"/>
            </a:endParaRPr>
          </a:p>
          <a:p>
            <a:pPr algn="ctr">
              <a:lnSpc>
                <a:spcPct val="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9398" name="文本框 59397"/>
          <p:cNvSpPr txBox="1"/>
          <p:nvPr/>
        </p:nvSpPr>
        <p:spPr>
          <a:xfrm>
            <a:off x="3810000" y="2971800"/>
            <a:ext cx="1295400" cy="125603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dirty="0">
                <a:latin typeface="Times New Roman" panose="02020603050405020304" pitchFamily="18" charset="0"/>
              </a:rPr>
              <a:t>传动系统</a:t>
            </a:r>
            <a:endParaRPr lang="zh-CN" altLang="en-US" sz="2000" dirty="0">
              <a:latin typeface="Times New Roman" panose="02020603050405020304" pitchFamily="18" charset="0"/>
            </a:endParaRPr>
          </a:p>
          <a:p>
            <a:pPr>
              <a:lnSpc>
                <a:spcPct val="90000"/>
              </a:lnSpc>
              <a:spcBef>
                <a:spcPct val="50000"/>
              </a:spcBef>
            </a:pPr>
            <a:r>
              <a:rPr lang="zh-CN" altLang="en-US" sz="1800" dirty="0">
                <a:latin typeface="Times New Roman" panose="02020603050405020304" pitchFamily="18" charset="0"/>
              </a:rPr>
              <a:t>保证汽车的驱动</a:t>
            </a:r>
            <a:endParaRPr lang="zh-CN" altLang="en-US" sz="1800" dirty="0">
              <a:latin typeface="Times New Roman" panose="02020603050405020304" pitchFamily="18" charset="0"/>
            </a:endParaRPr>
          </a:p>
          <a:p>
            <a:pPr>
              <a:lnSpc>
                <a:spcPct val="30000"/>
              </a:lnSpc>
              <a:spcBef>
                <a:spcPct val="50000"/>
              </a:spcBef>
            </a:pPr>
            <a:r>
              <a:rPr lang="en-US" altLang="zh-CN" sz="1800">
                <a:latin typeface="Times New Roman" panose="02020603050405020304" pitchFamily="18" charset="0"/>
              </a:rPr>
              <a:t>……</a:t>
            </a:r>
            <a:endParaRPr lang="en-US" altLang="zh-CN" sz="1800">
              <a:latin typeface="Times New Roman" panose="02020603050405020304" pitchFamily="18" charset="0"/>
            </a:endParaRPr>
          </a:p>
        </p:txBody>
      </p:sp>
      <p:sp>
        <p:nvSpPr>
          <p:cNvPr id="59399" name="文本框 59398"/>
          <p:cNvSpPr txBox="1"/>
          <p:nvPr/>
        </p:nvSpPr>
        <p:spPr>
          <a:xfrm>
            <a:off x="3886200" y="4800600"/>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9400" name="文本框 59399"/>
          <p:cNvSpPr txBox="1"/>
          <p:nvPr/>
        </p:nvSpPr>
        <p:spPr>
          <a:xfrm>
            <a:off x="6019800" y="1447800"/>
            <a:ext cx="1143000" cy="61404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sz="2000" dirty="0">
                <a:latin typeface="Times New Roman" panose="02020603050405020304" pitchFamily="18" charset="0"/>
              </a:rPr>
              <a:t>发动机</a:t>
            </a:r>
            <a:endParaRPr lang="zh-CN" altLang="en-US" sz="2000" dirty="0">
              <a:latin typeface="Times New Roman" panose="02020603050405020304" pitchFamily="18" charset="0"/>
            </a:endParaRPr>
          </a:p>
          <a:p>
            <a:pPr algn="ctr">
              <a:lnSpc>
                <a:spcPct val="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9401" name="文本框 59400"/>
          <p:cNvSpPr txBox="1"/>
          <p:nvPr/>
        </p:nvSpPr>
        <p:spPr>
          <a:xfrm>
            <a:off x="6019800" y="2209800"/>
            <a:ext cx="2590800" cy="115824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90000"/>
              </a:lnSpc>
              <a:spcBef>
                <a:spcPct val="50000"/>
              </a:spcBef>
            </a:pPr>
            <a:r>
              <a:rPr lang="zh-CN" altLang="en-US" sz="2000" dirty="0">
                <a:latin typeface="Times New Roman" panose="02020603050405020304" pitchFamily="18" charset="0"/>
              </a:rPr>
              <a:t>离合器</a:t>
            </a:r>
            <a:r>
              <a:rPr lang="en-US" altLang="zh-CN" sz="2000" dirty="0">
                <a:latin typeface="Times New Roman" panose="02020603050405020304" pitchFamily="18" charset="0"/>
              </a:rPr>
              <a:t>*</a:t>
            </a:r>
            <a:endParaRPr lang="en-US" altLang="zh-CN" sz="2000" dirty="0">
              <a:latin typeface="Times New Roman" panose="02020603050405020304" pitchFamily="18" charset="0"/>
            </a:endParaRPr>
          </a:p>
          <a:p>
            <a:pPr>
              <a:lnSpc>
                <a:spcPct val="90000"/>
              </a:lnSpc>
              <a:spcBef>
                <a:spcPct val="50000"/>
              </a:spcBef>
            </a:pPr>
            <a:r>
              <a:rPr lang="zh-CN" altLang="en-US" sz="1800" dirty="0">
                <a:latin typeface="Times New Roman" panose="02020603050405020304" pitchFamily="18" charset="0"/>
              </a:rPr>
              <a:t>保证传递</a:t>
            </a:r>
            <a:r>
              <a:rPr lang="en-US" altLang="zh-CN" sz="1800">
                <a:latin typeface="Times New Roman" panose="02020603050405020304" pitchFamily="18" charset="0"/>
              </a:rPr>
              <a:t>/</a:t>
            </a:r>
            <a:r>
              <a:rPr lang="zh-CN" altLang="en-US" sz="1800" dirty="0">
                <a:latin typeface="Times New Roman" panose="02020603050405020304" pitchFamily="18" charset="0"/>
              </a:rPr>
              <a:t>切断发动机与传动器间的驱动功率</a:t>
            </a:r>
            <a:endParaRPr lang="zh-CN" altLang="en-US" sz="1800" dirty="0">
              <a:latin typeface="Times New Roman" panose="02020603050405020304" pitchFamily="18" charset="0"/>
            </a:endParaRPr>
          </a:p>
          <a:p>
            <a:pPr algn="ctr">
              <a:lnSpc>
                <a:spcPct val="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9402" name="文本框 59401"/>
          <p:cNvSpPr txBox="1"/>
          <p:nvPr/>
        </p:nvSpPr>
        <p:spPr>
          <a:xfrm>
            <a:off x="6019800" y="3505200"/>
            <a:ext cx="2590800" cy="1783715"/>
          </a:xfrm>
          <a:prstGeom prst="rect">
            <a:avLst/>
          </a:prstGeom>
          <a:solidFill>
            <a:srgbClr val="FFFFCC"/>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b="1" dirty="0">
                <a:latin typeface="Times New Roman" panose="02020603050405020304" pitchFamily="18" charset="0"/>
              </a:rPr>
              <a:t>传动器</a:t>
            </a:r>
            <a:endParaRPr lang="zh-CN" altLang="en-US" sz="2000" b="1" dirty="0">
              <a:latin typeface="Times New Roman" panose="02020603050405020304" pitchFamily="18" charset="0"/>
            </a:endParaRPr>
          </a:p>
          <a:p>
            <a:pPr>
              <a:lnSpc>
                <a:spcPct val="80000"/>
              </a:lnSpc>
              <a:spcBef>
                <a:spcPct val="50000"/>
              </a:spcBef>
            </a:pPr>
            <a:r>
              <a:rPr lang="zh-CN" altLang="en-US" sz="2000" dirty="0">
                <a:latin typeface="Times New Roman" panose="02020603050405020304" pitchFamily="18" charset="0"/>
              </a:rPr>
              <a:t>保证有利于环境且无</a:t>
            </a:r>
            <a:endParaRPr lang="zh-CN" altLang="en-US" sz="2000" dirty="0">
              <a:latin typeface="Times New Roman" panose="02020603050405020304" pitchFamily="18" charset="0"/>
            </a:endParaRPr>
          </a:p>
          <a:p>
            <a:pPr>
              <a:lnSpc>
                <a:spcPct val="40000"/>
              </a:lnSpc>
              <a:spcBef>
                <a:spcPct val="50000"/>
              </a:spcBef>
            </a:pPr>
            <a:r>
              <a:rPr lang="zh-CN" altLang="en-US" sz="2000" dirty="0">
                <a:latin typeface="Times New Roman" panose="02020603050405020304" pitchFamily="18" charset="0"/>
              </a:rPr>
              <a:t>故障的运行</a:t>
            </a:r>
            <a:endParaRPr lang="zh-CN" altLang="en-US" sz="2000" dirty="0">
              <a:latin typeface="Times New Roman" panose="02020603050405020304" pitchFamily="18" charset="0"/>
            </a:endParaRPr>
          </a:p>
          <a:p>
            <a:pPr>
              <a:lnSpc>
                <a:spcPct val="40000"/>
              </a:lnSpc>
              <a:spcBef>
                <a:spcPct val="50000"/>
              </a:spcBef>
            </a:pPr>
            <a:r>
              <a:rPr lang="zh-CN" altLang="en-US" sz="2000" dirty="0">
                <a:latin typeface="Times New Roman" panose="02020603050405020304" pitchFamily="18" charset="0"/>
              </a:rPr>
              <a:t>保证各档位的扭矩变</a:t>
            </a:r>
            <a:endParaRPr lang="zh-CN" altLang="en-US" sz="2000" dirty="0">
              <a:latin typeface="Times New Roman" panose="02020603050405020304" pitchFamily="18" charset="0"/>
            </a:endParaRPr>
          </a:p>
          <a:p>
            <a:pPr>
              <a:lnSpc>
                <a:spcPct val="40000"/>
              </a:lnSpc>
              <a:spcBef>
                <a:spcPct val="50000"/>
              </a:spcBef>
            </a:pPr>
            <a:r>
              <a:rPr lang="zh-CN" altLang="en-US" sz="2000" dirty="0">
                <a:latin typeface="Times New Roman" panose="02020603050405020304" pitchFamily="18" charset="0"/>
              </a:rPr>
              <a:t>换</a:t>
            </a:r>
            <a:r>
              <a:rPr lang="en-US" altLang="zh-CN" sz="2000">
                <a:latin typeface="Times New Roman" panose="02020603050405020304" pitchFamily="18" charset="0"/>
              </a:rPr>
              <a:t>/</a:t>
            </a:r>
            <a:r>
              <a:rPr lang="zh-CN" altLang="en-US" sz="2000" dirty="0">
                <a:latin typeface="Times New Roman" panose="02020603050405020304" pitchFamily="18" charset="0"/>
              </a:rPr>
              <a:t>转速变换</a:t>
            </a:r>
            <a:endParaRPr lang="zh-CN" altLang="en-US" sz="2000" dirty="0">
              <a:latin typeface="Times New Roman" panose="02020603050405020304" pitchFamily="18" charset="0"/>
            </a:endParaRPr>
          </a:p>
          <a:p>
            <a:pPr>
              <a:lnSpc>
                <a:spcPct val="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9403" name="左大括号 59402"/>
          <p:cNvSpPr/>
          <p:nvPr/>
        </p:nvSpPr>
        <p:spPr>
          <a:xfrm>
            <a:off x="3505200" y="2514600"/>
            <a:ext cx="152400" cy="2514600"/>
          </a:xfrm>
          <a:prstGeom prst="leftBrace">
            <a:avLst>
              <a:gd name="adj1" fmla="val 137500"/>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59404" name="左大括号 59403"/>
          <p:cNvSpPr/>
          <p:nvPr/>
        </p:nvSpPr>
        <p:spPr>
          <a:xfrm>
            <a:off x="5638800" y="1828800"/>
            <a:ext cx="76200" cy="3962400"/>
          </a:xfrm>
          <a:prstGeom prst="leftBrace">
            <a:avLst>
              <a:gd name="adj1" fmla="val 4333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59405" name="左大括号 59404"/>
          <p:cNvSpPr/>
          <p:nvPr/>
        </p:nvSpPr>
        <p:spPr>
          <a:xfrm>
            <a:off x="9067800" y="2590800"/>
            <a:ext cx="152400" cy="2667000"/>
          </a:xfrm>
          <a:prstGeom prst="leftBrace">
            <a:avLst>
              <a:gd name="adj1" fmla="val 145833"/>
              <a:gd name="adj2" fmla="val 50713"/>
            </a:avLst>
          </a:prstGeom>
          <a:noFill/>
          <a:ln w="9525" cap="flat" cmpd="sng">
            <a:solidFill>
              <a:schemeClr val="tx1"/>
            </a:solidFill>
            <a:prstDash val="solid"/>
            <a:headEnd type="none" w="med" len="med"/>
            <a:tailEnd type="none" w="med" len="med"/>
          </a:ln>
        </p:spPr>
        <p:txBody>
          <a:bodyPr/>
          <a:p>
            <a:endParaRPr lang="zh-CN" altLang="en-US"/>
          </a:p>
        </p:txBody>
      </p:sp>
      <p:sp>
        <p:nvSpPr>
          <p:cNvPr id="59406" name="文本框 59405"/>
          <p:cNvSpPr txBox="1"/>
          <p:nvPr/>
        </p:nvSpPr>
        <p:spPr>
          <a:xfrm>
            <a:off x="9220200" y="2362200"/>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9407" name="文本框 59406"/>
          <p:cNvSpPr txBox="1"/>
          <p:nvPr/>
        </p:nvSpPr>
        <p:spPr>
          <a:xfrm>
            <a:off x="2514600" y="6126163"/>
            <a:ext cx="2971800" cy="429895"/>
          </a:xfrm>
          <a:prstGeom prst="rect">
            <a:avLst/>
          </a:prstGeom>
          <a:solidFill>
            <a:srgbClr val="CCECFF"/>
          </a:solidFill>
          <a:ln w="9525">
            <a:noFill/>
          </a:ln>
          <a:effectLst>
            <a:outerShdw dist="63500" dir="3187806" algn="ctr" rotWithShape="0">
              <a:schemeClr val="bg2"/>
            </a:outerShdw>
          </a:effectLst>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汽车系统结构及功能</a:t>
            </a:r>
            <a:endParaRPr lang="zh-CN" altLang="en-US" sz="2200">
              <a:latin typeface="Times New Roman" panose="02020603050405020304" pitchFamily="18" charset="0"/>
              <a:ea typeface="华文细黑" panose="02010600040101010101" pitchFamily="2" charset="-122"/>
            </a:endParaRPr>
          </a:p>
        </p:txBody>
      </p:sp>
      <p:sp>
        <p:nvSpPr>
          <p:cNvPr id="59408" name="文本框 59407"/>
          <p:cNvSpPr txBox="1"/>
          <p:nvPr/>
        </p:nvSpPr>
        <p:spPr>
          <a:xfrm>
            <a:off x="6172200" y="5638800"/>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9409" name="文本框 59408"/>
          <p:cNvSpPr txBox="1"/>
          <p:nvPr/>
        </p:nvSpPr>
        <p:spPr>
          <a:xfrm>
            <a:off x="9220200" y="2895600"/>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9410" name="文本框 59409"/>
          <p:cNvSpPr txBox="1"/>
          <p:nvPr/>
        </p:nvSpPr>
        <p:spPr>
          <a:xfrm>
            <a:off x="9220200" y="3429000"/>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9411" name="文本框 59410"/>
          <p:cNvSpPr txBox="1"/>
          <p:nvPr/>
        </p:nvSpPr>
        <p:spPr>
          <a:xfrm>
            <a:off x="9220200" y="3962400"/>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9412" name="文本框 59411"/>
          <p:cNvSpPr txBox="1"/>
          <p:nvPr/>
        </p:nvSpPr>
        <p:spPr>
          <a:xfrm>
            <a:off x="9220200" y="4495800"/>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59413" name="文本框 59412"/>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产品系统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9" name="文本框 60418"/>
          <p:cNvSpPr txBox="1"/>
          <p:nvPr/>
        </p:nvSpPr>
        <p:spPr>
          <a:xfrm>
            <a:off x="1828800" y="2860675"/>
            <a:ext cx="1600200" cy="1627505"/>
          </a:xfrm>
          <a:prstGeom prst="rect">
            <a:avLst/>
          </a:prstGeom>
          <a:noFill/>
          <a:ln w="9525" cap="flat" cmpd="sng">
            <a:solidFill>
              <a:schemeClr val="tx1"/>
            </a:solidFill>
            <a:prstDash val="solid"/>
            <a:miter/>
            <a:headEnd type="none" w="med" len="med"/>
            <a:tailEnd type="none" w="med" len="med"/>
          </a:ln>
        </p:spPr>
        <p:txBody>
          <a:bodyPr lIns="0" tIns="10800" rIns="0" bIns="10800">
            <a:spAutoFit/>
          </a:bodyPr>
          <a:p>
            <a:pPr algn="ctr">
              <a:spcBef>
                <a:spcPct val="50000"/>
              </a:spcBef>
            </a:pPr>
            <a:r>
              <a:rPr lang="zh-CN" altLang="en-US" sz="1800" dirty="0">
                <a:latin typeface="Times New Roman" panose="02020603050405020304" pitchFamily="18" charset="0"/>
              </a:rPr>
              <a:t>传动器</a:t>
            </a:r>
            <a:endParaRPr lang="zh-CN" altLang="en-US" sz="1800" dirty="0">
              <a:latin typeface="Times New Roman" panose="02020603050405020304" pitchFamily="18" charset="0"/>
            </a:endParaRPr>
          </a:p>
          <a:p>
            <a:pPr algn="ctr">
              <a:lnSpc>
                <a:spcPct val="80000"/>
              </a:lnSpc>
              <a:spcBef>
                <a:spcPct val="50000"/>
              </a:spcBef>
            </a:pPr>
            <a:r>
              <a:rPr lang="zh-CN" altLang="en-US" sz="1600" dirty="0">
                <a:latin typeface="Times New Roman" panose="02020603050405020304" pitchFamily="18" charset="0"/>
              </a:rPr>
              <a:t>保证有利于环境且无故障的运行</a:t>
            </a:r>
            <a:endParaRPr lang="zh-CN" altLang="en-US" sz="1600" dirty="0">
              <a:latin typeface="Times New Roman" panose="02020603050405020304" pitchFamily="18" charset="0"/>
            </a:endParaRPr>
          </a:p>
          <a:p>
            <a:pPr algn="ctr">
              <a:spcBef>
                <a:spcPct val="50000"/>
              </a:spcBef>
            </a:pPr>
            <a:r>
              <a:rPr lang="zh-CN" altLang="en-US" sz="1600" dirty="0">
                <a:latin typeface="Times New Roman" panose="02020603050405020304" pitchFamily="18" charset="0"/>
              </a:rPr>
              <a:t>保证各档位的扭矩变换</a:t>
            </a:r>
            <a:r>
              <a:rPr lang="en-US" altLang="zh-CN" sz="1600">
                <a:latin typeface="Times New Roman" panose="02020603050405020304" pitchFamily="18" charset="0"/>
              </a:rPr>
              <a:t>/</a:t>
            </a:r>
            <a:r>
              <a:rPr lang="zh-CN" altLang="en-US" sz="1600" dirty="0">
                <a:latin typeface="Times New Roman" panose="02020603050405020304" pitchFamily="18" charset="0"/>
              </a:rPr>
              <a:t>转速变换</a:t>
            </a:r>
            <a:endParaRPr lang="zh-CN" altLang="en-US" sz="1600" dirty="0">
              <a:latin typeface="Times New Roman" panose="02020603050405020304" pitchFamily="18" charset="0"/>
            </a:endParaRPr>
          </a:p>
          <a:p>
            <a:pPr algn="ctr">
              <a:lnSpc>
                <a:spcPct val="30000"/>
              </a:lnSpc>
              <a:spcBef>
                <a:spcPct val="50000"/>
              </a:spcBef>
            </a:pPr>
            <a:r>
              <a:rPr lang="en-US" altLang="zh-CN" sz="1600">
                <a:latin typeface="Times New Roman" panose="02020603050405020304" pitchFamily="18" charset="0"/>
              </a:rPr>
              <a:t>……</a:t>
            </a:r>
            <a:endParaRPr lang="en-US" altLang="zh-CN" sz="1600">
              <a:latin typeface="Times New Roman" panose="02020603050405020304" pitchFamily="18" charset="0"/>
            </a:endParaRPr>
          </a:p>
        </p:txBody>
      </p:sp>
      <p:sp>
        <p:nvSpPr>
          <p:cNvPr id="60420" name="左大括号 60419"/>
          <p:cNvSpPr/>
          <p:nvPr/>
        </p:nvSpPr>
        <p:spPr>
          <a:xfrm>
            <a:off x="3581400" y="1473200"/>
            <a:ext cx="152400" cy="4419600"/>
          </a:xfrm>
          <a:prstGeom prst="leftBrace">
            <a:avLst>
              <a:gd name="adj1" fmla="val 241666"/>
              <a:gd name="adj2" fmla="val 50713"/>
            </a:avLst>
          </a:prstGeom>
          <a:noFill/>
          <a:ln w="9525" cap="flat" cmpd="sng">
            <a:solidFill>
              <a:schemeClr val="tx1"/>
            </a:solidFill>
            <a:prstDash val="solid"/>
            <a:headEnd type="none" w="med" len="med"/>
            <a:tailEnd type="none" w="med" len="med"/>
          </a:ln>
        </p:spPr>
        <p:txBody>
          <a:bodyPr/>
          <a:p>
            <a:endParaRPr lang="zh-CN" altLang="en-US"/>
          </a:p>
        </p:txBody>
      </p:sp>
      <p:sp>
        <p:nvSpPr>
          <p:cNvPr id="60421" name="文本框 60420"/>
          <p:cNvSpPr txBox="1"/>
          <p:nvPr/>
        </p:nvSpPr>
        <p:spPr>
          <a:xfrm>
            <a:off x="4114800" y="5511800"/>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60422" name="文本框 60421"/>
          <p:cNvSpPr txBox="1"/>
          <p:nvPr/>
        </p:nvSpPr>
        <p:spPr>
          <a:xfrm>
            <a:off x="6324600" y="1143000"/>
            <a:ext cx="1219200" cy="64516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800" dirty="0">
                <a:latin typeface="Times New Roman" panose="02020603050405020304" pitchFamily="18" charset="0"/>
              </a:rPr>
              <a:t>滚珠轴承轴承座</a:t>
            </a:r>
            <a:endParaRPr lang="zh-CN" altLang="en-US" sz="1800" dirty="0">
              <a:latin typeface="Times New Roman" panose="02020603050405020304" pitchFamily="18" charset="0"/>
            </a:endParaRPr>
          </a:p>
        </p:txBody>
      </p:sp>
      <p:sp>
        <p:nvSpPr>
          <p:cNvPr id="60423" name="文本框 60422"/>
          <p:cNvSpPr txBox="1"/>
          <p:nvPr/>
        </p:nvSpPr>
        <p:spPr>
          <a:xfrm>
            <a:off x="6324600" y="2098675"/>
            <a:ext cx="1371600" cy="1130300"/>
          </a:xfrm>
          <a:prstGeom prst="rect">
            <a:avLst/>
          </a:prstGeom>
          <a:noFill/>
          <a:ln w="9525" cap="flat" cmpd="sng">
            <a:solidFill>
              <a:schemeClr val="tx1"/>
            </a:solidFill>
            <a:prstDash val="solid"/>
            <a:miter/>
            <a:headEnd type="none" w="med" len="med"/>
            <a:tailEnd type="none" w="med" len="med"/>
          </a:ln>
        </p:spPr>
        <p:txBody>
          <a:bodyPr lIns="72000" rIns="0">
            <a:spAutoFit/>
          </a:bodyPr>
          <a:p>
            <a:pPr algn="ctr">
              <a:spcBef>
                <a:spcPct val="50000"/>
              </a:spcBef>
            </a:pPr>
            <a:r>
              <a:rPr lang="zh-CN" altLang="en-US" sz="1800" dirty="0">
                <a:latin typeface="Times New Roman" panose="02020603050405020304" pitchFamily="18" charset="0"/>
              </a:rPr>
              <a:t>滑动油封</a:t>
            </a:r>
            <a:endParaRPr lang="zh-CN" altLang="en-US" sz="1800" dirty="0">
              <a:latin typeface="Times New Roman" panose="02020603050405020304" pitchFamily="18" charset="0"/>
            </a:endParaRPr>
          </a:p>
          <a:p>
            <a:pPr>
              <a:lnSpc>
                <a:spcPct val="90000"/>
              </a:lnSpc>
              <a:spcBef>
                <a:spcPct val="50000"/>
              </a:spcBef>
            </a:pPr>
            <a:r>
              <a:rPr lang="zh-CN" altLang="en-US" sz="1600" dirty="0">
                <a:latin typeface="Times New Roman" panose="02020603050405020304" pitchFamily="18" charset="0"/>
              </a:rPr>
              <a:t>确保油封上达到油膜结构</a:t>
            </a:r>
            <a:endParaRPr lang="zh-CN" altLang="en-US" sz="1600" dirty="0">
              <a:latin typeface="Times New Roman" panose="02020603050405020304" pitchFamily="18" charset="0"/>
            </a:endParaRPr>
          </a:p>
          <a:p>
            <a:pPr>
              <a:lnSpc>
                <a:spcPct val="30000"/>
              </a:lnSpc>
              <a:spcBef>
                <a:spcPct val="50000"/>
              </a:spcBef>
            </a:pPr>
            <a:r>
              <a:rPr lang="en-US" altLang="zh-CN" sz="1600">
                <a:latin typeface="Times New Roman" panose="02020603050405020304" pitchFamily="18" charset="0"/>
              </a:rPr>
              <a:t>……</a:t>
            </a:r>
            <a:endParaRPr lang="en-US" altLang="zh-CN" sz="1600">
              <a:latin typeface="Times New Roman" panose="02020603050405020304" pitchFamily="18" charset="0"/>
            </a:endParaRPr>
          </a:p>
        </p:txBody>
      </p:sp>
      <p:sp>
        <p:nvSpPr>
          <p:cNvPr id="60424" name="文本框 60423"/>
          <p:cNvSpPr txBox="1"/>
          <p:nvPr/>
        </p:nvSpPr>
        <p:spPr>
          <a:xfrm>
            <a:off x="3886200" y="1260475"/>
            <a:ext cx="1463675" cy="553085"/>
          </a:xfrm>
          <a:prstGeom prst="rect">
            <a:avLst/>
          </a:prstGeom>
          <a:noFill/>
          <a:ln w="9525" cap="flat" cmpd="sng">
            <a:solidFill>
              <a:schemeClr val="tx1"/>
            </a:solidFill>
            <a:prstDash val="solid"/>
            <a:miter/>
            <a:headEnd type="none" w="med" len="med"/>
            <a:tailEnd type="none" w="med" len="med"/>
          </a:ln>
        </p:spPr>
        <p:txBody>
          <a:bodyPr lIns="0" tIns="0" rIns="0" bIns="0">
            <a:spAutoFit/>
          </a:bodyPr>
          <a:p>
            <a:pPr algn="ctr">
              <a:lnSpc>
                <a:spcPct val="120000"/>
              </a:lnSpc>
              <a:spcBef>
                <a:spcPct val="50000"/>
              </a:spcBef>
            </a:pPr>
            <a:r>
              <a:rPr lang="zh-CN" altLang="en-US" sz="1800" dirty="0">
                <a:latin typeface="Times New Roman" panose="02020603050405020304" pitchFamily="18" charset="0"/>
              </a:rPr>
              <a:t>传动器壳体</a:t>
            </a:r>
            <a:endParaRPr lang="zh-CN" altLang="en-US" sz="1800" dirty="0">
              <a:latin typeface="Times New Roman" panose="02020603050405020304" pitchFamily="18" charset="0"/>
            </a:endParaRPr>
          </a:p>
          <a:p>
            <a:pPr algn="ctr">
              <a:lnSpc>
                <a:spcPct val="30000"/>
              </a:lnSpc>
              <a:spcBef>
                <a:spcPct val="50000"/>
              </a:spcBef>
            </a:pPr>
            <a:r>
              <a:rPr lang="en-US" altLang="zh-CN" sz="1800">
                <a:latin typeface="Times New Roman" panose="02020603050405020304" pitchFamily="18" charset="0"/>
              </a:rPr>
              <a:t>……</a:t>
            </a:r>
            <a:endParaRPr lang="en-US" altLang="zh-CN" sz="1800">
              <a:latin typeface="Times New Roman" panose="02020603050405020304" pitchFamily="18" charset="0"/>
            </a:endParaRPr>
          </a:p>
        </p:txBody>
      </p:sp>
      <p:sp>
        <p:nvSpPr>
          <p:cNvPr id="60425" name="文本框 60424"/>
          <p:cNvSpPr txBox="1"/>
          <p:nvPr/>
        </p:nvSpPr>
        <p:spPr>
          <a:xfrm>
            <a:off x="3886200" y="1866900"/>
            <a:ext cx="1447800" cy="525780"/>
          </a:xfrm>
          <a:prstGeom prst="rect">
            <a:avLst/>
          </a:prstGeom>
          <a:noFill/>
          <a:ln w="9525" cap="flat" cmpd="sng">
            <a:solidFill>
              <a:schemeClr val="tx1"/>
            </a:solidFill>
            <a:prstDash val="solid"/>
            <a:miter/>
            <a:headEnd type="none" w="med" len="med"/>
            <a:tailEnd type="none" w="med" len="med"/>
          </a:ln>
        </p:spPr>
        <p:txBody>
          <a:bodyPr lIns="0" tIns="0" rIns="0" bIns="0">
            <a:spAutoFit/>
          </a:bodyPr>
          <a:p>
            <a:pPr algn="ctr">
              <a:lnSpc>
                <a:spcPct val="120000"/>
              </a:lnSpc>
              <a:spcBef>
                <a:spcPct val="50000"/>
              </a:spcBef>
            </a:pPr>
            <a:r>
              <a:rPr lang="zh-CN" altLang="en-US" sz="1800" dirty="0">
                <a:latin typeface="Times New Roman" panose="02020603050405020304" pitchFamily="18" charset="0"/>
              </a:rPr>
              <a:t>中间轴</a:t>
            </a:r>
            <a:endParaRPr lang="zh-CN" altLang="en-US" sz="1800" dirty="0">
              <a:latin typeface="Times New Roman" panose="02020603050405020304" pitchFamily="18" charset="0"/>
            </a:endParaRPr>
          </a:p>
          <a:p>
            <a:pPr algn="ctr">
              <a:lnSpc>
                <a:spcPct val="20000"/>
              </a:lnSpc>
              <a:spcBef>
                <a:spcPct val="50000"/>
              </a:spcBef>
            </a:pPr>
            <a:r>
              <a:rPr lang="en-US" altLang="zh-CN" sz="1800">
                <a:latin typeface="Times New Roman" panose="02020603050405020304" pitchFamily="18" charset="0"/>
              </a:rPr>
              <a:t>……</a:t>
            </a:r>
            <a:endParaRPr lang="en-US" altLang="zh-CN" sz="1800">
              <a:latin typeface="Times New Roman" panose="02020603050405020304" pitchFamily="18" charset="0"/>
            </a:endParaRPr>
          </a:p>
        </p:txBody>
      </p:sp>
      <p:sp>
        <p:nvSpPr>
          <p:cNvPr id="60426" name="文本框 60425"/>
          <p:cNvSpPr txBox="1"/>
          <p:nvPr/>
        </p:nvSpPr>
        <p:spPr>
          <a:xfrm>
            <a:off x="3886200" y="2473325"/>
            <a:ext cx="1600200" cy="553085"/>
          </a:xfrm>
          <a:prstGeom prst="rect">
            <a:avLst/>
          </a:prstGeom>
          <a:noFill/>
          <a:ln w="9525" cap="flat" cmpd="sng">
            <a:solidFill>
              <a:schemeClr val="tx1"/>
            </a:solidFill>
            <a:prstDash val="solid"/>
            <a:miter/>
            <a:headEnd type="none" w="med" len="med"/>
            <a:tailEnd type="none" w="med" len="med"/>
          </a:ln>
        </p:spPr>
        <p:txBody>
          <a:bodyPr lIns="0" tIns="0" rIns="0" bIns="0">
            <a:spAutoFit/>
          </a:bodyPr>
          <a:p>
            <a:pPr algn="ctr">
              <a:lnSpc>
                <a:spcPct val="120000"/>
              </a:lnSpc>
              <a:spcBef>
                <a:spcPct val="50000"/>
              </a:spcBef>
            </a:pPr>
            <a:r>
              <a:rPr lang="zh-CN" altLang="en-US" sz="1800" dirty="0">
                <a:latin typeface="Times New Roman" panose="02020603050405020304" pitchFamily="18" charset="0"/>
              </a:rPr>
              <a:t>主轴</a:t>
            </a:r>
            <a:r>
              <a:rPr lang="en-US" altLang="zh-CN" sz="1800">
                <a:latin typeface="Times New Roman" panose="02020603050405020304" pitchFamily="18" charset="0"/>
              </a:rPr>
              <a:t>/</a:t>
            </a:r>
            <a:r>
              <a:rPr lang="zh-CN" altLang="en-US" sz="1800" dirty="0">
                <a:latin typeface="Times New Roman" panose="02020603050405020304" pitchFamily="18" charset="0"/>
              </a:rPr>
              <a:t>从动轴</a:t>
            </a:r>
            <a:endParaRPr lang="zh-CN" altLang="en-US" sz="1800" dirty="0">
              <a:latin typeface="Times New Roman" panose="02020603050405020304" pitchFamily="18" charset="0"/>
            </a:endParaRPr>
          </a:p>
          <a:p>
            <a:pPr algn="ctr">
              <a:lnSpc>
                <a:spcPct val="30000"/>
              </a:lnSpc>
              <a:spcBef>
                <a:spcPct val="50000"/>
              </a:spcBef>
            </a:pPr>
            <a:r>
              <a:rPr lang="en-US" altLang="zh-CN" sz="1800">
                <a:latin typeface="Times New Roman" panose="02020603050405020304" pitchFamily="18" charset="0"/>
              </a:rPr>
              <a:t>……</a:t>
            </a:r>
            <a:endParaRPr lang="en-US" altLang="zh-CN" sz="1800">
              <a:latin typeface="Times New Roman" panose="02020603050405020304" pitchFamily="18" charset="0"/>
            </a:endParaRPr>
          </a:p>
        </p:txBody>
      </p:sp>
      <p:sp>
        <p:nvSpPr>
          <p:cNvPr id="60427" name="文本框 60426"/>
          <p:cNvSpPr txBox="1"/>
          <p:nvPr/>
        </p:nvSpPr>
        <p:spPr>
          <a:xfrm>
            <a:off x="3886200" y="3079750"/>
            <a:ext cx="1676400" cy="1266190"/>
          </a:xfrm>
          <a:prstGeom prst="rect">
            <a:avLst/>
          </a:prstGeom>
          <a:solidFill>
            <a:srgbClr val="FFFFCC"/>
          </a:solidFill>
          <a:ln w="9525" cap="flat" cmpd="sng">
            <a:solidFill>
              <a:schemeClr val="tx1"/>
            </a:solidFill>
            <a:prstDash val="solid"/>
            <a:miter/>
            <a:headEnd type="none" w="med" len="med"/>
            <a:tailEnd type="none" w="med" len="med"/>
          </a:ln>
        </p:spPr>
        <p:txBody>
          <a:bodyPr lIns="72000" tIns="0" rIns="36000" bIns="0">
            <a:spAutoFit/>
          </a:bodyPr>
          <a:p>
            <a:pPr algn="ctr">
              <a:lnSpc>
                <a:spcPct val="120000"/>
              </a:lnSpc>
              <a:spcBef>
                <a:spcPct val="50000"/>
              </a:spcBef>
            </a:pPr>
            <a:r>
              <a:rPr lang="zh-CN" altLang="en-US" sz="1800" b="1" dirty="0">
                <a:latin typeface="Times New Roman" panose="02020603050405020304" pitchFamily="18" charset="0"/>
              </a:rPr>
              <a:t>输入轴总成</a:t>
            </a:r>
            <a:endParaRPr lang="zh-CN" altLang="en-US" sz="1800" b="1" dirty="0">
              <a:latin typeface="Times New Roman" panose="02020603050405020304" pitchFamily="18" charset="0"/>
            </a:endParaRPr>
          </a:p>
          <a:p>
            <a:pPr>
              <a:lnSpc>
                <a:spcPct val="120000"/>
              </a:lnSpc>
              <a:spcBef>
                <a:spcPct val="50000"/>
              </a:spcBef>
            </a:pPr>
            <a:r>
              <a:rPr lang="zh-CN" altLang="en-US" sz="1600" dirty="0">
                <a:latin typeface="Times New Roman" panose="02020603050405020304" pitchFamily="18" charset="0"/>
              </a:rPr>
              <a:t>通过油封达到符合功能的密封</a:t>
            </a:r>
            <a:endParaRPr lang="zh-CN" altLang="en-US" sz="1600" dirty="0">
              <a:latin typeface="Times New Roman" panose="02020603050405020304" pitchFamily="18" charset="0"/>
            </a:endParaRPr>
          </a:p>
          <a:p>
            <a:pPr>
              <a:lnSpc>
                <a:spcPct val="40000"/>
              </a:lnSpc>
              <a:spcBef>
                <a:spcPct val="50000"/>
              </a:spcBef>
            </a:pPr>
            <a:r>
              <a:rPr lang="en-US" altLang="zh-CN" sz="1600">
                <a:latin typeface="Times New Roman" panose="02020603050405020304" pitchFamily="18" charset="0"/>
              </a:rPr>
              <a:t>……</a:t>
            </a:r>
            <a:endParaRPr lang="en-US" altLang="zh-CN" sz="1600">
              <a:latin typeface="Times New Roman" panose="02020603050405020304" pitchFamily="18" charset="0"/>
            </a:endParaRPr>
          </a:p>
        </p:txBody>
      </p:sp>
      <p:sp>
        <p:nvSpPr>
          <p:cNvPr id="60428" name="文本框 60427"/>
          <p:cNvSpPr txBox="1"/>
          <p:nvPr/>
        </p:nvSpPr>
        <p:spPr>
          <a:xfrm>
            <a:off x="3886200" y="4445000"/>
            <a:ext cx="1981200" cy="829310"/>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zh-CN" altLang="en-US" sz="1800" dirty="0">
                <a:latin typeface="Times New Roman" panose="02020603050405020304" pitchFamily="18" charset="0"/>
              </a:rPr>
              <a:t>油封</a:t>
            </a:r>
            <a:r>
              <a:rPr lang="en-US" altLang="zh-CN" sz="1800" dirty="0">
                <a:latin typeface="Times New Roman" panose="02020603050405020304" pitchFamily="18" charset="0"/>
              </a:rPr>
              <a:t>*</a:t>
            </a:r>
            <a:endParaRPr lang="en-US" altLang="zh-CN" sz="1800" dirty="0">
              <a:latin typeface="Times New Roman" panose="02020603050405020304" pitchFamily="18" charset="0"/>
            </a:endParaRPr>
          </a:p>
          <a:p>
            <a:pPr>
              <a:lnSpc>
                <a:spcPct val="70000"/>
              </a:lnSpc>
              <a:spcBef>
                <a:spcPct val="50000"/>
              </a:spcBef>
            </a:pPr>
            <a:r>
              <a:rPr lang="zh-CN" altLang="en-US" sz="1600" dirty="0">
                <a:latin typeface="Times New Roman" panose="02020603050405020304" pitchFamily="18" charset="0"/>
              </a:rPr>
              <a:t>无渗漏地封闭油室</a:t>
            </a:r>
            <a:endParaRPr lang="zh-CN" altLang="en-US" sz="1600" dirty="0">
              <a:latin typeface="Times New Roman" panose="02020603050405020304" pitchFamily="18" charset="0"/>
            </a:endParaRPr>
          </a:p>
          <a:p>
            <a:pPr>
              <a:lnSpc>
                <a:spcPct val="10000"/>
              </a:lnSpc>
              <a:spcBef>
                <a:spcPct val="50000"/>
              </a:spcBef>
            </a:pPr>
            <a:r>
              <a:rPr lang="en-US" altLang="zh-CN" sz="1800">
                <a:latin typeface="Times New Roman" panose="02020603050405020304" pitchFamily="18" charset="0"/>
              </a:rPr>
              <a:t>……</a:t>
            </a:r>
            <a:endParaRPr lang="en-US" altLang="zh-CN" sz="1800">
              <a:latin typeface="Times New Roman" panose="02020603050405020304" pitchFamily="18" charset="0"/>
            </a:endParaRPr>
          </a:p>
        </p:txBody>
      </p:sp>
      <p:sp>
        <p:nvSpPr>
          <p:cNvPr id="60429" name="文本框 60428"/>
          <p:cNvSpPr txBox="1"/>
          <p:nvPr/>
        </p:nvSpPr>
        <p:spPr>
          <a:xfrm>
            <a:off x="6629400" y="5222875"/>
            <a:ext cx="1143000" cy="460375"/>
          </a:xfrm>
          <a:prstGeom prst="rect">
            <a:avLst/>
          </a:prstGeom>
          <a:noFill/>
          <a:ln w="9525">
            <a:noFill/>
          </a:ln>
        </p:spPr>
        <p:txBody>
          <a:bodyPr>
            <a:spAutoFit/>
          </a:bodyPr>
          <a:p>
            <a:pPr algn="ctr">
              <a:lnSpc>
                <a:spcPct val="120000"/>
              </a:lnSpc>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60430" name="文本框 60429"/>
          <p:cNvSpPr txBox="1"/>
          <p:nvPr/>
        </p:nvSpPr>
        <p:spPr>
          <a:xfrm>
            <a:off x="7924800" y="2098675"/>
            <a:ext cx="1066800" cy="1228725"/>
          </a:xfrm>
          <a:prstGeom prst="rect">
            <a:avLst/>
          </a:prstGeom>
          <a:noFill/>
          <a:ln w="9525" cap="flat" cmpd="sng">
            <a:solidFill>
              <a:schemeClr val="tx1"/>
            </a:solidFill>
            <a:prstDash val="solid"/>
            <a:miter/>
            <a:headEnd type="none" w="med" len="med"/>
            <a:tailEnd type="none" w="med" len="med"/>
          </a:ln>
        </p:spPr>
        <p:txBody>
          <a:bodyPr lIns="72000" rIns="0">
            <a:spAutoFit/>
          </a:bodyPr>
          <a:p>
            <a:pPr algn="ctr">
              <a:lnSpc>
                <a:spcPct val="90000"/>
              </a:lnSpc>
              <a:spcBef>
                <a:spcPct val="50000"/>
              </a:spcBef>
            </a:pPr>
            <a:r>
              <a:rPr lang="zh-CN" altLang="en-US" sz="1800" dirty="0">
                <a:latin typeface="Times New Roman" panose="02020603050405020304" pitchFamily="18" charset="0"/>
              </a:rPr>
              <a:t>滑动油封的特性</a:t>
            </a:r>
            <a:endParaRPr lang="zh-CN" altLang="en-US" sz="1800" dirty="0">
              <a:latin typeface="Times New Roman" panose="02020603050405020304" pitchFamily="18" charset="0"/>
            </a:endParaRPr>
          </a:p>
          <a:p>
            <a:pPr>
              <a:lnSpc>
                <a:spcPct val="80000"/>
              </a:lnSpc>
              <a:spcBef>
                <a:spcPct val="50000"/>
              </a:spcBef>
            </a:pPr>
            <a:r>
              <a:rPr lang="zh-CN" altLang="en-US" sz="1600" dirty="0">
                <a:latin typeface="Times New Roman" panose="02020603050405020304" pitchFamily="18" charset="0"/>
              </a:rPr>
              <a:t>符合磨损率要求</a:t>
            </a:r>
            <a:endParaRPr lang="zh-CN" altLang="en-US" sz="1600" dirty="0">
              <a:latin typeface="Times New Roman" panose="02020603050405020304" pitchFamily="18" charset="0"/>
            </a:endParaRPr>
          </a:p>
          <a:p>
            <a:pPr>
              <a:lnSpc>
                <a:spcPct val="0"/>
              </a:lnSpc>
              <a:spcBef>
                <a:spcPct val="50000"/>
              </a:spcBef>
            </a:pPr>
            <a:r>
              <a:rPr lang="en-US" altLang="zh-CN" sz="1600">
                <a:latin typeface="Times New Roman" panose="02020603050405020304" pitchFamily="18" charset="0"/>
              </a:rPr>
              <a:t>……</a:t>
            </a:r>
            <a:endParaRPr lang="en-US" altLang="zh-CN" sz="1600">
              <a:latin typeface="Times New Roman" panose="02020603050405020304" pitchFamily="18" charset="0"/>
            </a:endParaRPr>
          </a:p>
        </p:txBody>
      </p:sp>
      <p:sp>
        <p:nvSpPr>
          <p:cNvPr id="60431" name="文本框 60430"/>
          <p:cNvSpPr txBox="1"/>
          <p:nvPr/>
        </p:nvSpPr>
        <p:spPr>
          <a:xfrm>
            <a:off x="9220200" y="2098675"/>
            <a:ext cx="1295400" cy="2646045"/>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800" dirty="0">
                <a:latin typeface="Times New Roman" panose="02020603050405020304" pitchFamily="18" charset="0"/>
              </a:rPr>
              <a:t>滑动油封设计数据</a:t>
            </a:r>
            <a:r>
              <a:rPr lang="en-US" altLang="zh-CN" sz="1800" dirty="0">
                <a:latin typeface="Times New Roman" panose="02020603050405020304" pitchFamily="18" charset="0"/>
              </a:rPr>
              <a:t>**</a:t>
            </a:r>
            <a:endParaRPr lang="en-US" altLang="zh-CN" sz="1800" dirty="0">
              <a:latin typeface="Times New Roman" panose="02020603050405020304" pitchFamily="18" charset="0"/>
            </a:endParaRPr>
          </a:p>
          <a:p>
            <a:pPr algn="ctr">
              <a:lnSpc>
                <a:spcPct val="50000"/>
              </a:lnSpc>
              <a:spcBef>
                <a:spcPct val="50000"/>
              </a:spcBef>
            </a:pPr>
            <a:r>
              <a:rPr lang="zh-CN" altLang="en-US" sz="1600" dirty="0">
                <a:latin typeface="Times New Roman" panose="02020603050405020304" pitchFamily="18" charset="0"/>
              </a:rPr>
              <a:t>直径</a:t>
            </a:r>
            <a:endParaRPr lang="zh-CN" altLang="en-US" sz="1600" dirty="0">
              <a:latin typeface="Times New Roman" panose="02020603050405020304" pitchFamily="18" charset="0"/>
            </a:endParaRPr>
          </a:p>
          <a:p>
            <a:pPr algn="ctr">
              <a:lnSpc>
                <a:spcPct val="50000"/>
              </a:lnSpc>
              <a:spcBef>
                <a:spcPct val="50000"/>
              </a:spcBef>
            </a:pPr>
            <a:r>
              <a:rPr lang="en-US" altLang="zh-CN" sz="1600">
                <a:latin typeface="Times New Roman" panose="02020603050405020304" pitchFamily="18" charset="0"/>
              </a:rPr>
              <a:t>Rz</a:t>
            </a:r>
            <a:endParaRPr lang="en-US" altLang="zh-CN" sz="1600">
              <a:latin typeface="Times New Roman" panose="02020603050405020304" pitchFamily="18" charset="0"/>
            </a:endParaRPr>
          </a:p>
          <a:p>
            <a:pPr algn="ctr">
              <a:lnSpc>
                <a:spcPct val="50000"/>
              </a:lnSpc>
              <a:spcBef>
                <a:spcPct val="50000"/>
              </a:spcBef>
            </a:pPr>
            <a:r>
              <a:rPr lang="zh-CN" altLang="en-US" sz="1600" dirty="0">
                <a:latin typeface="Times New Roman" panose="02020603050405020304" pitchFamily="18" charset="0"/>
              </a:rPr>
              <a:t>硬度</a:t>
            </a:r>
            <a:endParaRPr lang="zh-CN" altLang="en-US" sz="1600" dirty="0">
              <a:latin typeface="Times New Roman" panose="02020603050405020304" pitchFamily="18" charset="0"/>
            </a:endParaRPr>
          </a:p>
          <a:p>
            <a:pPr algn="ctr">
              <a:lnSpc>
                <a:spcPct val="50000"/>
              </a:lnSpc>
              <a:spcBef>
                <a:spcPct val="50000"/>
              </a:spcBef>
            </a:pPr>
            <a:r>
              <a:rPr lang="zh-CN" altLang="en-US" sz="1600" dirty="0">
                <a:latin typeface="Times New Roman" panose="02020603050405020304" pitchFamily="18" charset="0"/>
              </a:rPr>
              <a:t>圆度公差</a:t>
            </a:r>
            <a:endParaRPr lang="zh-CN" altLang="en-US" sz="1600" dirty="0">
              <a:latin typeface="Times New Roman" panose="02020603050405020304" pitchFamily="18" charset="0"/>
            </a:endParaRPr>
          </a:p>
          <a:p>
            <a:pPr algn="ctr">
              <a:lnSpc>
                <a:spcPct val="50000"/>
              </a:lnSpc>
              <a:spcBef>
                <a:spcPct val="50000"/>
              </a:spcBef>
            </a:pPr>
            <a:r>
              <a:rPr lang="zh-CN" altLang="en-US" sz="1600" dirty="0">
                <a:latin typeface="Times New Roman" panose="02020603050405020304" pitchFamily="18" charset="0"/>
              </a:rPr>
              <a:t>滑动面宽度</a:t>
            </a:r>
            <a:endParaRPr lang="zh-CN" altLang="en-US" sz="1600" dirty="0">
              <a:latin typeface="Times New Roman" panose="02020603050405020304" pitchFamily="18" charset="0"/>
            </a:endParaRPr>
          </a:p>
          <a:p>
            <a:pPr algn="ctr">
              <a:lnSpc>
                <a:spcPct val="50000"/>
              </a:lnSpc>
              <a:spcBef>
                <a:spcPct val="50000"/>
              </a:spcBef>
            </a:pPr>
            <a:r>
              <a:rPr lang="zh-CN" altLang="en-US" sz="1600" dirty="0">
                <a:latin typeface="Times New Roman" panose="02020603050405020304" pitchFamily="18" charset="0"/>
              </a:rPr>
              <a:t>耐腐性</a:t>
            </a:r>
            <a:endParaRPr lang="zh-CN" altLang="en-US" sz="1600" dirty="0">
              <a:latin typeface="Times New Roman" panose="02020603050405020304" pitchFamily="18" charset="0"/>
            </a:endParaRPr>
          </a:p>
          <a:p>
            <a:pPr algn="ctr">
              <a:lnSpc>
                <a:spcPct val="50000"/>
              </a:lnSpc>
              <a:spcBef>
                <a:spcPct val="50000"/>
              </a:spcBef>
            </a:pPr>
            <a:r>
              <a:rPr lang="en-US" altLang="zh-CN" sz="1600">
                <a:latin typeface="Times New Roman" panose="02020603050405020304" pitchFamily="18" charset="0"/>
              </a:rPr>
              <a:t>……</a:t>
            </a:r>
            <a:endParaRPr lang="en-US" altLang="zh-CN" sz="1600">
              <a:latin typeface="Times New Roman" panose="02020603050405020304" pitchFamily="18" charset="0"/>
            </a:endParaRPr>
          </a:p>
        </p:txBody>
      </p:sp>
      <p:sp>
        <p:nvSpPr>
          <p:cNvPr id="60432" name="文本框 60431"/>
          <p:cNvSpPr txBox="1"/>
          <p:nvPr/>
        </p:nvSpPr>
        <p:spPr>
          <a:xfrm>
            <a:off x="6324600" y="3546475"/>
            <a:ext cx="2057400" cy="368300"/>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zh-CN" altLang="en-US" sz="1800" dirty="0">
                <a:latin typeface="Times New Roman" panose="02020603050405020304" pitchFamily="18" charset="0"/>
              </a:rPr>
              <a:t>轴承座</a:t>
            </a:r>
            <a:r>
              <a:rPr lang="en-US" altLang="zh-CN" sz="1800">
                <a:latin typeface="Times New Roman" panose="02020603050405020304" pitchFamily="18" charset="0"/>
              </a:rPr>
              <a:t>—</a:t>
            </a:r>
            <a:r>
              <a:rPr lang="zh-CN" altLang="en-US" sz="1800" dirty="0">
                <a:latin typeface="Times New Roman" panose="02020603050405020304" pitchFamily="18" charset="0"/>
              </a:rPr>
              <a:t>曲轴</a:t>
            </a:r>
            <a:endParaRPr lang="zh-CN" altLang="en-US" sz="1800" dirty="0">
              <a:latin typeface="Times New Roman" panose="02020603050405020304" pitchFamily="18" charset="0"/>
            </a:endParaRPr>
          </a:p>
        </p:txBody>
      </p:sp>
      <p:sp>
        <p:nvSpPr>
          <p:cNvPr id="60433" name="文本框 60432"/>
          <p:cNvSpPr txBox="1"/>
          <p:nvPr/>
        </p:nvSpPr>
        <p:spPr>
          <a:xfrm>
            <a:off x="6324600" y="4084638"/>
            <a:ext cx="2057400" cy="368300"/>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zh-CN" altLang="en-US" sz="1800" dirty="0">
                <a:latin typeface="Times New Roman" panose="02020603050405020304" pitchFamily="18" charset="0"/>
              </a:rPr>
              <a:t>常数齿轮（五档）</a:t>
            </a:r>
            <a:endParaRPr lang="zh-CN" altLang="en-US" sz="1800" dirty="0">
              <a:latin typeface="Times New Roman" panose="02020603050405020304" pitchFamily="18" charset="0"/>
            </a:endParaRPr>
          </a:p>
        </p:txBody>
      </p:sp>
      <p:sp>
        <p:nvSpPr>
          <p:cNvPr id="60434" name="文本框 60433"/>
          <p:cNvSpPr txBox="1"/>
          <p:nvPr/>
        </p:nvSpPr>
        <p:spPr>
          <a:xfrm>
            <a:off x="6324600" y="4618038"/>
            <a:ext cx="2057400" cy="368300"/>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zh-CN" altLang="en-US" sz="1800" dirty="0">
                <a:latin typeface="Times New Roman" panose="02020603050405020304" pitchFamily="18" charset="0"/>
              </a:rPr>
              <a:t>花键轴截面形状</a:t>
            </a:r>
            <a:endParaRPr lang="zh-CN" altLang="en-US" sz="1800" dirty="0">
              <a:latin typeface="Times New Roman" panose="02020603050405020304" pitchFamily="18" charset="0"/>
            </a:endParaRPr>
          </a:p>
        </p:txBody>
      </p:sp>
      <p:sp>
        <p:nvSpPr>
          <p:cNvPr id="60435" name="直接连接符 60434"/>
          <p:cNvSpPr/>
          <p:nvPr/>
        </p:nvSpPr>
        <p:spPr>
          <a:xfrm>
            <a:off x="7691438" y="2555875"/>
            <a:ext cx="233362" cy="0"/>
          </a:xfrm>
          <a:prstGeom prst="line">
            <a:avLst/>
          </a:prstGeom>
          <a:ln w="9525" cap="flat" cmpd="sng">
            <a:solidFill>
              <a:schemeClr val="tx1"/>
            </a:solidFill>
            <a:prstDash val="solid"/>
            <a:headEnd type="none" w="med" len="med"/>
            <a:tailEnd type="none" w="med" len="med"/>
          </a:ln>
        </p:spPr>
      </p:sp>
      <p:sp>
        <p:nvSpPr>
          <p:cNvPr id="60436" name="左大括号 60435"/>
          <p:cNvSpPr/>
          <p:nvPr/>
        </p:nvSpPr>
        <p:spPr>
          <a:xfrm>
            <a:off x="6019800" y="1489075"/>
            <a:ext cx="152400" cy="4038600"/>
          </a:xfrm>
          <a:prstGeom prst="leftBrace">
            <a:avLst>
              <a:gd name="adj1" fmla="val 2208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60437" name="直接连接符 60436"/>
          <p:cNvSpPr/>
          <p:nvPr/>
        </p:nvSpPr>
        <p:spPr>
          <a:xfrm>
            <a:off x="8991600" y="2555875"/>
            <a:ext cx="233363" cy="0"/>
          </a:xfrm>
          <a:prstGeom prst="line">
            <a:avLst/>
          </a:prstGeom>
          <a:ln w="9525" cap="flat" cmpd="sng">
            <a:solidFill>
              <a:schemeClr val="tx1"/>
            </a:solidFill>
            <a:prstDash val="solid"/>
            <a:headEnd type="none" w="med" len="med"/>
            <a:tailEnd type="none" w="med" len="med"/>
          </a:ln>
        </p:spPr>
      </p:sp>
      <p:sp>
        <p:nvSpPr>
          <p:cNvPr id="60438" name="文本框 60437"/>
          <p:cNvSpPr txBox="1"/>
          <p:nvPr/>
        </p:nvSpPr>
        <p:spPr>
          <a:xfrm>
            <a:off x="4572000" y="6126163"/>
            <a:ext cx="3352800" cy="429895"/>
          </a:xfrm>
          <a:prstGeom prst="rect">
            <a:avLst/>
          </a:prstGeom>
          <a:solidFill>
            <a:srgbClr val="CCECFF"/>
          </a:solidFill>
          <a:ln w="9525">
            <a:noFill/>
          </a:ln>
          <a:effectLst>
            <a:outerShdw dist="71842" dir="2699999" algn="ctr" rotWithShape="0">
              <a:schemeClr val="bg2"/>
            </a:outerShdw>
          </a:effectLst>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传动器系统结构及功能</a:t>
            </a:r>
            <a:endParaRPr lang="zh-CN" altLang="en-US" sz="2200">
              <a:latin typeface="Times New Roman" panose="02020603050405020304" pitchFamily="18" charset="0"/>
              <a:ea typeface="华文细黑" panose="02010600040101010101" pitchFamily="2" charset="-122"/>
            </a:endParaRPr>
          </a:p>
        </p:txBody>
      </p:sp>
      <p:sp>
        <p:nvSpPr>
          <p:cNvPr id="60439" name="文本框 60438"/>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产品系统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文本框 61442"/>
          <p:cNvSpPr txBox="1"/>
          <p:nvPr/>
        </p:nvSpPr>
        <p:spPr>
          <a:xfrm>
            <a:off x="5029200" y="5897563"/>
            <a:ext cx="2590800" cy="497205"/>
          </a:xfrm>
          <a:prstGeom prst="rect">
            <a:avLst/>
          </a:prstGeom>
          <a:solidFill>
            <a:srgbClr val="CCECFF"/>
          </a:solidFill>
          <a:ln w="9525">
            <a:noFill/>
          </a:ln>
          <a:effectLst>
            <a:outerShdw dist="71842" dir="2699999" algn="ctr" rotWithShape="0">
              <a:schemeClr val="bg2"/>
            </a:outerShdw>
          </a:effectLst>
        </p:spPr>
        <p:txBody>
          <a:bodyPr>
            <a:spAutoFit/>
          </a:bodyPr>
          <a:p>
            <a:pPr algn="ctr">
              <a:lnSpc>
                <a:spcPct val="120000"/>
              </a:lnSpc>
              <a:spcBef>
                <a:spcPct val="50000"/>
              </a:spcBef>
            </a:pPr>
            <a:r>
              <a:rPr lang="zh-CN" altLang="en-US" sz="2200" dirty="0">
                <a:latin typeface="Times New Roman" panose="02020603050405020304" pitchFamily="18" charset="0"/>
                <a:ea typeface="华文细黑" panose="02010600040101010101" pitchFamily="2" charset="-122"/>
              </a:rPr>
              <a:t>传动器功能结构</a:t>
            </a:r>
            <a:endParaRPr lang="zh-CN" altLang="en-US" sz="2200">
              <a:latin typeface="Times New Roman" panose="02020603050405020304" pitchFamily="18" charset="0"/>
              <a:ea typeface="华文细黑" panose="02010600040101010101" pitchFamily="2" charset="-122"/>
            </a:endParaRPr>
          </a:p>
        </p:txBody>
      </p:sp>
      <p:sp>
        <p:nvSpPr>
          <p:cNvPr id="61444" name="文本框 61443"/>
          <p:cNvSpPr txBox="1"/>
          <p:nvPr/>
        </p:nvSpPr>
        <p:spPr>
          <a:xfrm>
            <a:off x="1828800" y="3476625"/>
            <a:ext cx="1143000" cy="1012190"/>
          </a:xfrm>
          <a:prstGeom prst="rect">
            <a:avLst/>
          </a:prstGeom>
          <a:noFill/>
          <a:ln w="9525">
            <a:noFill/>
          </a:ln>
        </p:spPr>
        <p:txBody>
          <a:bodyPr lIns="0" tIns="10800" rIns="0" bIns="1080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传动器</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gn="ctr">
              <a:lnSpc>
                <a:spcPct val="80000"/>
              </a:lnSpc>
              <a:spcBef>
                <a:spcPct val="50000"/>
              </a:spcBef>
            </a:pPr>
            <a:r>
              <a:rPr lang="zh-CN" altLang="en-US" sz="1600" dirty="0">
                <a:latin typeface="Times New Roman" panose="02020603050405020304" pitchFamily="18" charset="0"/>
              </a:rPr>
              <a:t>保证有利于环境且功能可靠的运行</a:t>
            </a:r>
            <a:endParaRPr lang="zh-CN" altLang="en-US" sz="1600" dirty="0">
              <a:latin typeface="Times New Roman" panose="02020603050405020304" pitchFamily="18" charset="0"/>
            </a:endParaRPr>
          </a:p>
        </p:txBody>
      </p:sp>
      <p:sp>
        <p:nvSpPr>
          <p:cNvPr id="61445" name="文本框 61444"/>
          <p:cNvSpPr txBox="1"/>
          <p:nvPr/>
        </p:nvSpPr>
        <p:spPr>
          <a:xfrm>
            <a:off x="5486400" y="3460750"/>
            <a:ext cx="1371600" cy="933450"/>
          </a:xfrm>
          <a:prstGeom prst="rect">
            <a:avLst/>
          </a:prstGeom>
          <a:noFill/>
          <a:ln w="9525">
            <a:noFill/>
          </a:ln>
        </p:spPr>
        <p:txBody>
          <a:bodyPr lIns="72000" r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90000"/>
              </a:lnSpc>
              <a:spcBef>
                <a:spcPct val="50000"/>
              </a:spcBef>
            </a:pPr>
            <a:r>
              <a:rPr lang="zh-CN" altLang="en-US" sz="1600" dirty="0">
                <a:latin typeface="Times New Roman" panose="02020603050405020304" pitchFamily="18" charset="0"/>
              </a:rPr>
              <a:t>确保油封上达到油膜结构</a:t>
            </a:r>
            <a:endParaRPr lang="zh-CN" altLang="en-US" sz="1600" dirty="0">
              <a:latin typeface="Times New Roman" panose="02020603050405020304" pitchFamily="18" charset="0"/>
            </a:endParaRPr>
          </a:p>
        </p:txBody>
      </p:sp>
      <p:sp>
        <p:nvSpPr>
          <p:cNvPr id="61446" name="文本框 61445"/>
          <p:cNvSpPr txBox="1"/>
          <p:nvPr/>
        </p:nvSpPr>
        <p:spPr>
          <a:xfrm>
            <a:off x="3352800" y="2403475"/>
            <a:ext cx="2057400" cy="522605"/>
          </a:xfrm>
          <a:prstGeom prst="rect">
            <a:avLst/>
          </a:prstGeom>
          <a:noFill/>
          <a:ln w="9525">
            <a:noFill/>
          </a:ln>
        </p:spPr>
        <p:txBody>
          <a:bodyPr lIns="0" tIns="0" rIns="0" b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传动器壳体轴承盖</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gn="ctr">
              <a:lnSpc>
                <a:spcPct val="50000"/>
              </a:lnSpc>
              <a:spcBef>
                <a:spcPct val="50000"/>
              </a:spcBef>
            </a:pPr>
            <a:r>
              <a:rPr lang="zh-CN" altLang="en-US" sz="1600" dirty="0">
                <a:latin typeface="Times New Roman" panose="02020603050405020304" pitchFamily="18" charset="0"/>
              </a:rPr>
              <a:t>安装油封</a:t>
            </a:r>
            <a:endParaRPr lang="zh-CN" altLang="en-US" sz="1600" dirty="0">
              <a:latin typeface="Times New Roman" panose="02020603050405020304" pitchFamily="18" charset="0"/>
            </a:endParaRPr>
          </a:p>
        </p:txBody>
      </p:sp>
      <p:sp>
        <p:nvSpPr>
          <p:cNvPr id="61447" name="文本框 61446"/>
          <p:cNvSpPr txBox="1"/>
          <p:nvPr/>
        </p:nvSpPr>
        <p:spPr>
          <a:xfrm>
            <a:off x="3505200" y="3502025"/>
            <a:ext cx="1600200" cy="892175"/>
          </a:xfrm>
          <a:prstGeom prst="rect">
            <a:avLst/>
          </a:prstGeom>
          <a:noFill/>
          <a:ln w="9525">
            <a:noFill/>
          </a:ln>
        </p:spPr>
        <p:txBody>
          <a:bodyPr lIns="72000" tIns="0" rIns="36000" b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输入轴总成</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spcBef>
                <a:spcPct val="50000"/>
              </a:spcBef>
            </a:pPr>
            <a:r>
              <a:rPr lang="zh-CN" altLang="en-US" sz="1600" dirty="0">
                <a:latin typeface="Times New Roman" panose="02020603050405020304" pitchFamily="18" charset="0"/>
              </a:rPr>
              <a:t>通过油封达到符合功能的密封</a:t>
            </a:r>
            <a:endParaRPr lang="zh-CN" altLang="en-US" sz="1600" dirty="0">
              <a:latin typeface="Times New Roman" panose="02020603050405020304" pitchFamily="18" charset="0"/>
            </a:endParaRPr>
          </a:p>
        </p:txBody>
      </p:sp>
      <p:sp>
        <p:nvSpPr>
          <p:cNvPr id="61448" name="文本框 61447"/>
          <p:cNvSpPr txBox="1"/>
          <p:nvPr/>
        </p:nvSpPr>
        <p:spPr>
          <a:xfrm>
            <a:off x="3276600" y="4772025"/>
            <a:ext cx="1981200" cy="662940"/>
          </a:xfrm>
          <a:prstGeom prst="rect">
            <a:avLst/>
          </a:prstGeom>
          <a:noFill/>
          <a:ln w="9525">
            <a:noFill/>
          </a:ln>
        </p:spPr>
        <p:txBody>
          <a:bodyPr>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油封</a:t>
            </a:r>
            <a:r>
              <a:rPr lang="en-US" altLang="zh-CN" sz="1800" dirty="0">
                <a:latin typeface="Times New Roman" panose="02020603050405020304" pitchFamily="18" charset="0"/>
              </a:rPr>
              <a:t>*</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70000"/>
              </a:lnSpc>
              <a:spcBef>
                <a:spcPct val="50000"/>
              </a:spcBef>
            </a:pPr>
            <a:r>
              <a:rPr lang="zh-CN" altLang="en-US" sz="1600" dirty="0">
                <a:latin typeface="Times New Roman" panose="02020603050405020304" pitchFamily="18" charset="0"/>
              </a:rPr>
              <a:t>无渗漏地封闭油室</a:t>
            </a:r>
            <a:endParaRPr lang="zh-CN" altLang="en-US" sz="1800" dirty="0">
              <a:latin typeface="Times New Roman" panose="02020603050405020304" pitchFamily="18" charset="0"/>
            </a:endParaRPr>
          </a:p>
        </p:txBody>
      </p:sp>
      <p:sp>
        <p:nvSpPr>
          <p:cNvPr id="61449" name="文本框 61448"/>
          <p:cNvSpPr txBox="1"/>
          <p:nvPr/>
        </p:nvSpPr>
        <p:spPr>
          <a:xfrm>
            <a:off x="7315200" y="3468688"/>
            <a:ext cx="1219200" cy="1154430"/>
          </a:xfrm>
          <a:prstGeom prst="rect">
            <a:avLst/>
          </a:prstGeom>
          <a:noFill/>
          <a:ln w="9525">
            <a:noFill/>
          </a:ln>
        </p:spPr>
        <p:txBody>
          <a:bodyPr lIns="72000" rIns="0">
            <a:spAutoFit/>
          </a:bodyPr>
          <a:p>
            <a:pPr algn="ctr">
              <a:lnSpc>
                <a:spcPct val="9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滑动油封的特性</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90000"/>
              </a:lnSpc>
              <a:spcBef>
                <a:spcPct val="50000"/>
              </a:spcBef>
            </a:pPr>
            <a:r>
              <a:rPr lang="zh-CN" altLang="en-US" sz="1600" dirty="0">
                <a:latin typeface="Times New Roman" panose="02020603050405020304" pitchFamily="18" charset="0"/>
              </a:rPr>
              <a:t>符合磨损率要求</a:t>
            </a:r>
            <a:endParaRPr lang="zh-CN" altLang="en-US" sz="1600" dirty="0">
              <a:latin typeface="Times New Roman" panose="02020603050405020304" pitchFamily="18" charset="0"/>
            </a:endParaRPr>
          </a:p>
        </p:txBody>
      </p:sp>
      <p:sp>
        <p:nvSpPr>
          <p:cNvPr id="61450" name="文本框 61449"/>
          <p:cNvSpPr txBox="1"/>
          <p:nvPr/>
        </p:nvSpPr>
        <p:spPr>
          <a:xfrm>
            <a:off x="8991600" y="2362200"/>
            <a:ext cx="1447800" cy="891540"/>
          </a:xfrm>
          <a:prstGeom prst="rect">
            <a:avLst/>
          </a:prstGeom>
          <a:noFill/>
          <a:ln w="9525">
            <a:noFill/>
          </a:ln>
        </p:spPr>
        <p:txBody>
          <a:bodyPr>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滑动油封设计数据</a:t>
            </a:r>
            <a:r>
              <a:rPr lang="en-US" altLang="zh-CN" sz="1800" dirty="0">
                <a:latin typeface="Times New Roman" panose="02020603050405020304" pitchFamily="18" charset="0"/>
              </a:rPr>
              <a:t>**</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gn="ctr">
              <a:lnSpc>
                <a:spcPct val="50000"/>
              </a:lnSpc>
              <a:spcBef>
                <a:spcPct val="50000"/>
              </a:spcBef>
            </a:pPr>
            <a:r>
              <a:rPr lang="en-US" altLang="zh-CN" sz="1600">
                <a:latin typeface="Times New Roman" panose="02020603050405020304" pitchFamily="18" charset="0"/>
              </a:rPr>
              <a:t>Rz</a:t>
            </a:r>
            <a:endParaRPr lang="en-US" altLang="zh-CN" sz="1600">
              <a:latin typeface="Times New Roman" panose="02020603050405020304" pitchFamily="18" charset="0"/>
            </a:endParaRPr>
          </a:p>
        </p:txBody>
      </p:sp>
      <p:sp>
        <p:nvSpPr>
          <p:cNvPr id="61451" name="文本框 61450"/>
          <p:cNvSpPr txBox="1"/>
          <p:nvPr/>
        </p:nvSpPr>
        <p:spPr>
          <a:xfrm>
            <a:off x="8991600" y="3429000"/>
            <a:ext cx="1447800" cy="1137285"/>
          </a:xfrm>
          <a:prstGeom prst="rect">
            <a:avLst/>
          </a:prstGeom>
          <a:noFill/>
          <a:ln w="9525">
            <a:noFill/>
          </a:ln>
        </p:spPr>
        <p:txBody>
          <a:bodyPr>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滑动油封设计数据</a:t>
            </a:r>
            <a:r>
              <a:rPr lang="en-US" altLang="zh-CN" sz="1800" dirty="0">
                <a:latin typeface="Times New Roman" panose="02020603050405020304" pitchFamily="18" charset="0"/>
              </a:rPr>
              <a:t>**</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gn="ctr">
              <a:lnSpc>
                <a:spcPct val="50000"/>
              </a:lnSpc>
              <a:spcBef>
                <a:spcPct val="50000"/>
              </a:spcBef>
            </a:pPr>
            <a:r>
              <a:rPr lang="zh-CN" altLang="en-US" sz="1600" dirty="0">
                <a:latin typeface="Times New Roman" panose="02020603050405020304" pitchFamily="18" charset="0"/>
              </a:rPr>
              <a:t>直径</a:t>
            </a:r>
            <a:endParaRPr lang="zh-CN" altLang="en-US" sz="1600" dirty="0">
              <a:latin typeface="Times New Roman" panose="02020603050405020304" pitchFamily="18" charset="0"/>
            </a:endParaRPr>
          </a:p>
          <a:p>
            <a:pPr algn="ctr">
              <a:lnSpc>
                <a:spcPct val="50000"/>
              </a:lnSpc>
              <a:spcBef>
                <a:spcPct val="50000"/>
              </a:spcBef>
            </a:pPr>
            <a:r>
              <a:rPr lang="zh-CN" altLang="en-US" sz="1600" dirty="0">
                <a:latin typeface="Times New Roman" panose="02020603050405020304" pitchFamily="18" charset="0"/>
              </a:rPr>
              <a:t>滑动面宽度</a:t>
            </a:r>
            <a:endParaRPr lang="zh-CN" altLang="en-US" sz="1600" dirty="0">
              <a:latin typeface="Times New Roman" panose="02020603050405020304" pitchFamily="18" charset="0"/>
            </a:endParaRPr>
          </a:p>
        </p:txBody>
      </p:sp>
      <p:sp>
        <p:nvSpPr>
          <p:cNvPr id="61452" name="文本框 61451"/>
          <p:cNvSpPr txBox="1"/>
          <p:nvPr/>
        </p:nvSpPr>
        <p:spPr>
          <a:xfrm>
            <a:off x="8991600" y="4724400"/>
            <a:ext cx="1447800" cy="891540"/>
          </a:xfrm>
          <a:prstGeom prst="rect">
            <a:avLst/>
          </a:prstGeom>
          <a:noFill/>
          <a:ln w="9525">
            <a:noFill/>
          </a:ln>
        </p:spPr>
        <p:txBody>
          <a:bodyPr>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滑动油封设计数据</a:t>
            </a:r>
            <a:r>
              <a:rPr lang="en-US" altLang="zh-CN" sz="1800" dirty="0">
                <a:latin typeface="Times New Roman" panose="02020603050405020304" pitchFamily="18" charset="0"/>
              </a:rPr>
              <a:t>**</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gn="ctr">
              <a:lnSpc>
                <a:spcPct val="50000"/>
              </a:lnSpc>
              <a:spcBef>
                <a:spcPct val="50000"/>
              </a:spcBef>
            </a:pPr>
            <a:r>
              <a:rPr lang="zh-CN" altLang="en-US" sz="1600" dirty="0">
                <a:latin typeface="Times New Roman" panose="02020603050405020304" pitchFamily="18" charset="0"/>
              </a:rPr>
              <a:t>滑动面宽度</a:t>
            </a:r>
            <a:endParaRPr lang="zh-CN" altLang="en-US" sz="1600" dirty="0">
              <a:latin typeface="Times New Roman" panose="02020603050405020304" pitchFamily="18" charset="0"/>
            </a:endParaRPr>
          </a:p>
        </p:txBody>
      </p:sp>
      <p:sp>
        <p:nvSpPr>
          <p:cNvPr id="61453" name="直接连接符 61452"/>
          <p:cNvSpPr/>
          <p:nvPr/>
        </p:nvSpPr>
        <p:spPr>
          <a:xfrm>
            <a:off x="2971800" y="3629025"/>
            <a:ext cx="609600" cy="0"/>
          </a:xfrm>
          <a:prstGeom prst="line">
            <a:avLst/>
          </a:prstGeom>
          <a:ln w="9525" cap="flat" cmpd="sng">
            <a:solidFill>
              <a:schemeClr val="tx1"/>
            </a:solidFill>
            <a:prstDash val="solid"/>
            <a:headEnd type="none" w="med" len="med"/>
            <a:tailEnd type="none" w="med" len="med"/>
          </a:ln>
        </p:spPr>
      </p:sp>
      <p:sp>
        <p:nvSpPr>
          <p:cNvPr id="61454" name="任意多边形 61453"/>
          <p:cNvSpPr/>
          <p:nvPr/>
        </p:nvSpPr>
        <p:spPr>
          <a:xfrm>
            <a:off x="2971800" y="2638425"/>
            <a:ext cx="304800" cy="2590800"/>
          </a:xfrm>
          <a:custGeom>
            <a:avLst/>
            <a:gdLst/>
            <a:ahLst/>
            <a:cxnLst/>
            <a:pathLst>
              <a:path w="192" h="1632">
                <a:moveTo>
                  <a:pt x="192" y="0"/>
                </a:moveTo>
                <a:lnTo>
                  <a:pt x="0" y="624"/>
                </a:lnTo>
                <a:lnTo>
                  <a:pt x="192" y="1632"/>
                </a:lnTo>
              </a:path>
            </a:pathLst>
          </a:custGeom>
          <a:noFill/>
          <a:ln w="9525" cap="flat" cmpd="sng">
            <a:solidFill>
              <a:schemeClr val="tx1"/>
            </a:solidFill>
            <a:prstDash val="solid"/>
            <a:headEnd type="none" w="med" len="med"/>
            <a:tailEnd type="none" w="med" len="med"/>
          </a:ln>
        </p:spPr>
        <p:txBody>
          <a:bodyPr/>
          <a:p>
            <a:endParaRPr lang="zh-CN" altLang="en-US"/>
          </a:p>
        </p:txBody>
      </p:sp>
      <p:sp>
        <p:nvSpPr>
          <p:cNvPr id="61455" name="直接连接符 61454"/>
          <p:cNvSpPr/>
          <p:nvPr/>
        </p:nvSpPr>
        <p:spPr>
          <a:xfrm>
            <a:off x="5105400" y="3629025"/>
            <a:ext cx="457200" cy="0"/>
          </a:xfrm>
          <a:prstGeom prst="line">
            <a:avLst/>
          </a:prstGeom>
          <a:ln w="9525" cap="flat" cmpd="sng">
            <a:solidFill>
              <a:schemeClr val="tx1"/>
            </a:solidFill>
            <a:prstDash val="solid"/>
            <a:headEnd type="none" w="med" len="med"/>
            <a:tailEnd type="none" w="med" len="med"/>
          </a:ln>
        </p:spPr>
      </p:sp>
      <p:sp>
        <p:nvSpPr>
          <p:cNvPr id="61456" name="直接连接符 61455"/>
          <p:cNvSpPr/>
          <p:nvPr/>
        </p:nvSpPr>
        <p:spPr>
          <a:xfrm>
            <a:off x="6858000" y="3629025"/>
            <a:ext cx="457200" cy="0"/>
          </a:xfrm>
          <a:prstGeom prst="line">
            <a:avLst/>
          </a:prstGeom>
          <a:ln w="9525" cap="flat" cmpd="sng">
            <a:solidFill>
              <a:schemeClr val="tx1"/>
            </a:solidFill>
            <a:prstDash val="solid"/>
            <a:headEnd type="none" w="med" len="med"/>
            <a:tailEnd type="none" w="med" len="med"/>
          </a:ln>
        </p:spPr>
      </p:sp>
      <p:sp>
        <p:nvSpPr>
          <p:cNvPr id="61457" name="直接连接符 61456"/>
          <p:cNvSpPr/>
          <p:nvPr/>
        </p:nvSpPr>
        <p:spPr>
          <a:xfrm>
            <a:off x="8610600" y="3629025"/>
            <a:ext cx="457200" cy="0"/>
          </a:xfrm>
          <a:prstGeom prst="line">
            <a:avLst/>
          </a:prstGeom>
          <a:ln w="9525" cap="flat" cmpd="sng">
            <a:solidFill>
              <a:schemeClr val="tx1"/>
            </a:solidFill>
            <a:prstDash val="solid"/>
            <a:headEnd type="none" w="med" len="med"/>
            <a:tailEnd type="none" w="med" len="med"/>
          </a:ln>
        </p:spPr>
      </p:sp>
      <p:sp>
        <p:nvSpPr>
          <p:cNvPr id="61458" name="任意多边形 61457"/>
          <p:cNvSpPr/>
          <p:nvPr/>
        </p:nvSpPr>
        <p:spPr>
          <a:xfrm>
            <a:off x="8586788" y="2638425"/>
            <a:ext cx="407987" cy="2189163"/>
          </a:xfrm>
          <a:custGeom>
            <a:avLst/>
            <a:gdLst/>
            <a:ahLst/>
            <a:cxnLst/>
            <a:pathLst>
              <a:path w="257" h="1379">
                <a:moveTo>
                  <a:pt x="255" y="0"/>
                </a:moveTo>
                <a:lnTo>
                  <a:pt x="0" y="619"/>
                </a:lnTo>
                <a:lnTo>
                  <a:pt x="257" y="1379"/>
                </a:lnTo>
              </a:path>
            </a:pathLst>
          </a:custGeom>
          <a:noFill/>
          <a:ln w="9525" cap="flat" cmpd="sng">
            <a:solidFill>
              <a:schemeClr val="tx1"/>
            </a:solidFill>
            <a:prstDash val="solid"/>
            <a:headEnd type="none" w="med" len="med"/>
            <a:tailEnd type="none" w="med" len="med"/>
          </a:ln>
        </p:spPr>
        <p:txBody>
          <a:bodyPr/>
          <a:p>
            <a:endParaRPr lang="zh-CN" altLang="en-US"/>
          </a:p>
        </p:txBody>
      </p:sp>
      <p:sp>
        <p:nvSpPr>
          <p:cNvPr id="61459" name="文本框 61458"/>
          <p:cNvSpPr txBox="1"/>
          <p:nvPr/>
        </p:nvSpPr>
        <p:spPr>
          <a:xfrm>
            <a:off x="4648200" y="13716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功能与功能结构</a:t>
            </a:r>
            <a:endParaRPr lang="zh-CN" altLang="en-US" sz="2600" b="1">
              <a:latin typeface="Times New Roman" panose="02020603050405020304" pitchFamily="18" charset="0"/>
              <a:ea typeface="华文细黑" panose="02010600040101010101" pitchFamily="2" charset="-122"/>
            </a:endParaRPr>
          </a:p>
        </p:txBody>
      </p:sp>
      <p:sp>
        <p:nvSpPr>
          <p:cNvPr id="61460" name="流程图: 多文档 61459"/>
          <p:cNvSpPr/>
          <p:nvPr/>
        </p:nvSpPr>
        <p:spPr>
          <a:xfrm>
            <a:off x="2514600" y="12192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第二步</a:t>
            </a:r>
            <a:endParaRPr lang="zh-CN" altLang="en-US" b="1">
              <a:solidFill>
                <a:srgbClr val="990033"/>
              </a:solidFill>
              <a:latin typeface="Times New Roman" panose="02020603050405020304" pitchFamily="18" charset="0"/>
            </a:endParaRPr>
          </a:p>
        </p:txBody>
      </p:sp>
      <p:sp>
        <p:nvSpPr>
          <p:cNvPr id="61461" name="文本框 61460"/>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产品系统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7" name="文本框 62466"/>
          <p:cNvSpPr txBox="1"/>
          <p:nvPr/>
        </p:nvSpPr>
        <p:spPr>
          <a:xfrm>
            <a:off x="7010400" y="5973763"/>
            <a:ext cx="2819400" cy="429895"/>
          </a:xfrm>
          <a:prstGeom prst="rect">
            <a:avLst/>
          </a:prstGeom>
          <a:solidFill>
            <a:srgbClr val="CCECFF"/>
          </a:solidFill>
          <a:ln w="9525">
            <a:noFill/>
          </a:ln>
          <a:effectLst>
            <a:outerShdw dist="71842" dir="2699999" algn="ctr" rotWithShape="0">
              <a:schemeClr val="bg2"/>
            </a:outerShdw>
          </a:effectLst>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传动器失效功能结构</a:t>
            </a:r>
            <a:endParaRPr lang="zh-CN" altLang="en-US" sz="2200">
              <a:latin typeface="Times New Roman" panose="02020603050405020304" pitchFamily="18" charset="0"/>
              <a:ea typeface="华文细黑" panose="02010600040101010101" pitchFamily="2" charset="-122"/>
            </a:endParaRPr>
          </a:p>
        </p:txBody>
      </p:sp>
      <p:sp>
        <p:nvSpPr>
          <p:cNvPr id="62468" name="文本框 62467"/>
          <p:cNvSpPr txBox="1"/>
          <p:nvPr/>
        </p:nvSpPr>
        <p:spPr>
          <a:xfrm>
            <a:off x="2971800" y="3459163"/>
            <a:ext cx="1295400" cy="1012190"/>
          </a:xfrm>
          <a:prstGeom prst="rect">
            <a:avLst/>
          </a:prstGeom>
          <a:noFill/>
          <a:ln w="9525">
            <a:noFill/>
          </a:ln>
        </p:spPr>
        <p:txBody>
          <a:bodyPr lIns="0" tIns="10800" rIns="0" bIns="1080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传动器</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gn="ctr">
              <a:lnSpc>
                <a:spcPct val="80000"/>
              </a:lnSpc>
              <a:spcBef>
                <a:spcPct val="50000"/>
              </a:spcBef>
            </a:pPr>
            <a:r>
              <a:rPr lang="zh-CN" altLang="en-US" sz="1600" dirty="0">
                <a:latin typeface="Times New Roman" panose="02020603050405020304" pitchFamily="18" charset="0"/>
              </a:rPr>
              <a:t>未保证有利于环境且功能可靠的运行</a:t>
            </a:r>
            <a:endParaRPr lang="zh-CN" altLang="en-US" sz="1600" dirty="0">
              <a:latin typeface="Times New Roman" panose="02020603050405020304" pitchFamily="18" charset="0"/>
            </a:endParaRPr>
          </a:p>
        </p:txBody>
      </p:sp>
      <p:sp>
        <p:nvSpPr>
          <p:cNvPr id="62469" name="文本框 62468"/>
          <p:cNvSpPr txBox="1"/>
          <p:nvPr/>
        </p:nvSpPr>
        <p:spPr>
          <a:xfrm>
            <a:off x="7315200" y="2087563"/>
            <a:ext cx="1371600" cy="614045"/>
          </a:xfrm>
          <a:prstGeom prst="rect">
            <a:avLst/>
          </a:prstGeom>
          <a:noFill/>
          <a:ln w="9525">
            <a:noFill/>
          </a:ln>
        </p:spPr>
        <p:txBody>
          <a:bodyPr lIns="72000" r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50000"/>
              </a:lnSpc>
              <a:spcBef>
                <a:spcPct val="50000"/>
              </a:spcBef>
            </a:pPr>
            <a:r>
              <a:rPr lang="zh-CN" altLang="en-US" sz="1600" dirty="0">
                <a:latin typeface="Times New Roman" panose="02020603050405020304" pitchFamily="18" charset="0"/>
              </a:rPr>
              <a:t>滑动面磨损</a:t>
            </a:r>
            <a:endParaRPr lang="zh-CN" altLang="en-US" sz="1600" dirty="0">
              <a:latin typeface="Times New Roman" panose="02020603050405020304" pitchFamily="18" charset="0"/>
            </a:endParaRPr>
          </a:p>
        </p:txBody>
      </p:sp>
      <p:sp>
        <p:nvSpPr>
          <p:cNvPr id="62470" name="文本框 62469"/>
          <p:cNvSpPr txBox="1"/>
          <p:nvPr/>
        </p:nvSpPr>
        <p:spPr>
          <a:xfrm>
            <a:off x="4762500" y="1249363"/>
            <a:ext cx="2057400" cy="522605"/>
          </a:xfrm>
          <a:prstGeom prst="rect">
            <a:avLst/>
          </a:prstGeom>
          <a:noFill/>
          <a:ln w="9525">
            <a:noFill/>
          </a:ln>
        </p:spPr>
        <p:txBody>
          <a:bodyPr lIns="0" tIns="0" rIns="0" b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传动器壳体</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gn="ctr">
              <a:lnSpc>
                <a:spcPct val="50000"/>
              </a:lnSpc>
              <a:spcBef>
                <a:spcPct val="50000"/>
              </a:spcBef>
            </a:pPr>
            <a:r>
              <a:rPr lang="zh-CN" altLang="en-US" sz="1600" dirty="0">
                <a:latin typeface="Times New Roman" panose="02020603050405020304" pitchFamily="18" charset="0"/>
              </a:rPr>
              <a:t>油室未封闭</a:t>
            </a:r>
            <a:endParaRPr lang="zh-CN" altLang="en-US" sz="1600" dirty="0">
              <a:latin typeface="Times New Roman" panose="02020603050405020304" pitchFamily="18" charset="0"/>
            </a:endParaRPr>
          </a:p>
        </p:txBody>
      </p:sp>
      <p:sp>
        <p:nvSpPr>
          <p:cNvPr id="62471" name="文本框 62470"/>
          <p:cNvSpPr txBox="1"/>
          <p:nvPr/>
        </p:nvSpPr>
        <p:spPr>
          <a:xfrm>
            <a:off x="4991100" y="3078163"/>
            <a:ext cx="1600200" cy="842010"/>
          </a:xfrm>
          <a:prstGeom prst="rect">
            <a:avLst/>
          </a:prstGeom>
          <a:noFill/>
          <a:ln w="9525">
            <a:noFill/>
          </a:ln>
        </p:spPr>
        <p:txBody>
          <a:bodyPr lIns="72000" tIns="0" rIns="36000" b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输入轴总成</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90000"/>
              </a:lnSpc>
              <a:spcBef>
                <a:spcPct val="50000"/>
              </a:spcBef>
            </a:pPr>
            <a:r>
              <a:rPr lang="zh-CN" altLang="en-US" sz="1600" dirty="0">
                <a:latin typeface="Times New Roman" panose="02020603050405020304" pitchFamily="18" charset="0"/>
              </a:rPr>
              <a:t>通过油封未达到符合功能的密封</a:t>
            </a:r>
            <a:endParaRPr lang="zh-CN" altLang="en-US" sz="1600" dirty="0">
              <a:latin typeface="Times New Roman" panose="02020603050405020304" pitchFamily="18" charset="0"/>
            </a:endParaRPr>
          </a:p>
        </p:txBody>
      </p:sp>
      <p:sp>
        <p:nvSpPr>
          <p:cNvPr id="62472" name="文本框 62471"/>
          <p:cNvSpPr txBox="1"/>
          <p:nvPr/>
        </p:nvSpPr>
        <p:spPr>
          <a:xfrm>
            <a:off x="4800600" y="5516563"/>
            <a:ext cx="1981200" cy="835025"/>
          </a:xfrm>
          <a:prstGeom prst="rect">
            <a:avLst/>
          </a:prstGeom>
          <a:noFill/>
          <a:ln w="9525">
            <a:noFill/>
          </a:ln>
        </p:spPr>
        <p:txBody>
          <a:bodyPr>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油封</a:t>
            </a:r>
            <a:r>
              <a:rPr lang="en-US" altLang="zh-CN" sz="1800" dirty="0">
                <a:latin typeface="Times New Roman" panose="02020603050405020304" pitchFamily="18" charset="0"/>
              </a:rPr>
              <a:t>*</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70000"/>
              </a:lnSpc>
              <a:spcBef>
                <a:spcPct val="50000"/>
              </a:spcBef>
            </a:pPr>
            <a:r>
              <a:rPr lang="zh-CN" altLang="en-US" sz="1600" dirty="0">
                <a:latin typeface="Times New Roman" panose="02020603050405020304" pitchFamily="18" charset="0"/>
              </a:rPr>
              <a:t>未在静态和动态时无渗漏地封闭油室</a:t>
            </a:r>
            <a:endParaRPr lang="zh-CN" altLang="en-US" sz="1800" dirty="0">
              <a:latin typeface="Times New Roman" panose="02020603050405020304" pitchFamily="18" charset="0"/>
            </a:endParaRPr>
          </a:p>
        </p:txBody>
      </p:sp>
      <p:sp>
        <p:nvSpPr>
          <p:cNvPr id="62473" name="文本框 62472"/>
          <p:cNvSpPr txBox="1"/>
          <p:nvPr/>
        </p:nvSpPr>
        <p:spPr>
          <a:xfrm>
            <a:off x="4762500" y="2108200"/>
            <a:ext cx="2057400" cy="715010"/>
          </a:xfrm>
          <a:prstGeom prst="rect">
            <a:avLst/>
          </a:prstGeom>
          <a:noFill/>
          <a:ln w="9525">
            <a:noFill/>
          </a:ln>
        </p:spPr>
        <p:txBody>
          <a:bodyPr lIns="0" tIns="0" rIns="0" bIns="0">
            <a:spAutoFit/>
          </a:bodyPr>
          <a:p>
            <a:pPr algn="ctr">
              <a:lnSpc>
                <a:spcPct val="9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传动器壳体轴承盖</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gn="ctr">
              <a:lnSpc>
                <a:spcPct val="70000"/>
              </a:lnSpc>
              <a:spcBef>
                <a:spcPct val="50000"/>
              </a:spcBef>
            </a:pPr>
            <a:r>
              <a:rPr lang="zh-CN" altLang="en-US" sz="1600" dirty="0">
                <a:latin typeface="Times New Roman" panose="02020603050405020304" pitchFamily="18" charset="0"/>
              </a:rPr>
              <a:t>未符合功能</a:t>
            </a:r>
            <a:r>
              <a:rPr lang="en-US" altLang="zh-CN" sz="1600">
                <a:latin typeface="Times New Roman" panose="02020603050405020304" pitchFamily="18" charset="0"/>
              </a:rPr>
              <a:t>/</a:t>
            </a:r>
            <a:r>
              <a:rPr lang="zh-CN" altLang="en-US" sz="1600" dirty="0">
                <a:latin typeface="Times New Roman" panose="02020603050405020304" pitchFamily="18" charset="0"/>
              </a:rPr>
              <a:t>无间隙地安装油封</a:t>
            </a:r>
            <a:endParaRPr lang="zh-CN" altLang="en-US" sz="1600" dirty="0">
              <a:latin typeface="Times New Roman" panose="02020603050405020304" pitchFamily="18" charset="0"/>
            </a:endParaRPr>
          </a:p>
        </p:txBody>
      </p:sp>
      <p:sp>
        <p:nvSpPr>
          <p:cNvPr id="62474" name="文本框 62473"/>
          <p:cNvSpPr txBox="1"/>
          <p:nvPr/>
        </p:nvSpPr>
        <p:spPr>
          <a:xfrm>
            <a:off x="4991100" y="4449763"/>
            <a:ext cx="1600200" cy="842010"/>
          </a:xfrm>
          <a:prstGeom prst="rect">
            <a:avLst/>
          </a:prstGeom>
          <a:noFill/>
          <a:ln w="9525">
            <a:noFill/>
          </a:ln>
        </p:spPr>
        <p:txBody>
          <a:bodyPr lIns="72000" tIns="0" rIns="36000" b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输入轴总成</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90000"/>
              </a:lnSpc>
              <a:spcBef>
                <a:spcPct val="50000"/>
              </a:spcBef>
            </a:pPr>
            <a:r>
              <a:rPr lang="zh-CN" altLang="en-US" sz="1600" dirty="0">
                <a:latin typeface="Times New Roman" panose="02020603050405020304" pitchFamily="18" charset="0"/>
              </a:rPr>
              <a:t>通过油封未达到无渗漏的密封</a:t>
            </a:r>
            <a:endParaRPr lang="zh-CN" altLang="en-US" sz="1600" dirty="0">
              <a:latin typeface="Times New Roman" panose="02020603050405020304" pitchFamily="18" charset="0"/>
            </a:endParaRPr>
          </a:p>
        </p:txBody>
      </p:sp>
      <p:sp>
        <p:nvSpPr>
          <p:cNvPr id="62475" name="文本框 62474"/>
          <p:cNvSpPr txBox="1"/>
          <p:nvPr/>
        </p:nvSpPr>
        <p:spPr>
          <a:xfrm>
            <a:off x="7315200" y="2803525"/>
            <a:ext cx="1371600" cy="933450"/>
          </a:xfrm>
          <a:prstGeom prst="rect">
            <a:avLst/>
          </a:prstGeom>
          <a:solidFill>
            <a:srgbClr val="FFFFCC"/>
          </a:solidFill>
          <a:ln w="9525">
            <a:noFill/>
          </a:ln>
        </p:spPr>
        <p:txBody>
          <a:bodyPr lIns="72000" r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90000"/>
              </a:lnSpc>
              <a:spcBef>
                <a:spcPct val="50000"/>
              </a:spcBef>
            </a:pPr>
            <a:r>
              <a:rPr lang="zh-CN" altLang="en-US" sz="1600" dirty="0">
                <a:latin typeface="Times New Roman" panose="02020603050405020304" pitchFamily="18" charset="0"/>
              </a:rPr>
              <a:t>未确保油封的油膜结构</a:t>
            </a:r>
            <a:endParaRPr lang="zh-CN" altLang="en-US" sz="1600" dirty="0">
              <a:latin typeface="Times New Roman" panose="02020603050405020304" pitchFamily="18" charset="0"/>
            </a:endParaRPr>
          </a:p>
        </p:txBody>
      </p:sp>
      <p:sp>
        <p:nvSpPr>
          <p:cNvPr id="62476" name="文本框 62475"/>
          <p:cNvSpPr txBox="1"/>
          <p:nvPr/>
        </p:nvSpPr>
        <p:spPr>
          <a:xfrm>
            <a:off x="8610600" y="4433888"/>
            <a:ext cx="1371600" cy="933450"/>
          </a:xfrm>
          <a:prstGeom prst="rect">
            <a:avLst/>
          </a:prstGeom>
          <a:noFill/>
          <a:ln w="9525">
            <a:noFill/>
          </a:ln>
        </p:spPr>
        <p:txBody>
          <a:bodyPr lIns="72000" r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90000"/>
              </a:lnSpc>
              <a:spcBef>
                <a:spcPct val="50000"/>
              </a:spcBef>
            </a:pPr>
            <a:r>
              <a:rPr lang="zh-CN" altLang="en-US" sz="1600" dirty="0">
                <a:latin typeface="Times New Roman" panose="02020603050405020304" pitchFamily="18" charset="0"/>
              </a:rPr>
              <a:t>未确保油封的油膜结构</a:t>
            </a:r>
            <a:endParaRPr lang="zh-CN" altLang="en-US" sz="1600" dirty="0">
              <a:latin typeface="Times New Roman" panose="02020603050405020304" pitchFamily="18" charset="0"/>
            </a:endParaRPr>
          </a:p>
        </p:txBody>
      </p:sp>
      <p:sp>
        <p:nvSpPr>
          <p:cNvPr id="62477" name="文本框 62476"/>
          <p:cNvSpPr txBox="1"/>
          <p:nvPr/>
        </p:nvSpPr>
        <p:spPr>
          <a:xfrm>
            <a:off x="7315200" y="3840163"/>
            <a:ext cx="1371600" cy="638810"/>
          </a:xfrm>
          <a:prstGeom prst="rect">
            <a:avLst/>
          </a:prstGeom>
          <a:noFill/>
          <a:ln w="9525">
            <a:noFill/>
          </a:ln>
        </p:spPr>
        <p:txBody>
          <a:bodyPr lIns="72000" r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离合器</a:t>
            </a:r>
            <a:r>
              <a:rPr lang="en-US" altLang="zh-CN" sz="1800" dirty="0">
                <a:latin typeface="Times New Roman" panose="02020603050405020304" pitchFamily="18" charset="0"/>
              </a:rPr>
              <a:t>*</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60000"/>
              </a:lnSpc>
              <a:spcBef>
                <a:spcPct val="50000"/>
              </a:spcBef>
            </a:pPr>
            <a:r>
              <a:rPr lang="zh-CN" altLang="en-US" sz="1600" dirty="0">
                <a:latin typeface="Times New Roman" panose="02020603050405020304" pitchFamily="18" charset="0"/>
              </a:rPr>
              <a:t>产生振动</a:t>
            </a:r>
            <a:endParaRPr lang="zh-CN" altLang="en-US" sz="1600" dirty="0">
              <a:latin typeface="Times New Roman" panose="02020603050405020304" pitchFamily="18" charset="0"/>
            </a:endParaRPr>
          </a:p>
        </p:txBody>
      </p:sp>
      <p:sp>
        <p:nvSpPr>
          <p:cNvPr id="62478" name="任意多边形 62477"/>
          <p:cNvSpPr/>
          <p:nvPr/>
        </p:nvSpPr>
        <p:spPr>
          <a:xfrm>
            <a:off x="4267200" y="3305175"/>
            <a:ext cx="595313" cy="1166813"/>
          </a:xfrm>
          <a:custGeom>
            <a:avLst/>
            <a:gdLst/>
            <a:ahLst/>
            <a:cxnLst/>
            <a:pathLst>
              <a:path w="375" h="735">
                <a:moveTo>
                  <a:pt x="375" y="0"/>
                </a:moveTo>
                <a:lnTo>
                  <a:pt x="0" y="193"/>
                </a:lnTo>
                <a:lnTo>
                  <a:pt x="363" y="735"/>
                </a:lnTo>
              </a:path>
            </a:pathLst>
          </a:custGeom>
          <a:noFill/>
          <a:ln w="9525" cap="flat" cmpd="sng">
            <a:solidFill>
              <a:schemeClr val="tx1"/>
            </a:solidFill>
            <a:prstDash val="solid"/>
            <a:headEnd type="none" w="med" len="med"/>
            <a:tailEnd type="none" w="med" len="med"/>
          </a:ln>
        </p:spPr>
        <p:txBody>
          <a:bodyPr/>
          <a:p>
            <a:endParaRPr lang="zh-CN" altLang="en-US"/>
          </a:p>
        </p:txBody>
      </p:sp>
      <p:sp>
        <p:nvSpPr>
          <p:cNvPr id="62479" name="任意多边形 62478"/>
          <p:cNvSpPr/>
          <p:nvPr/>
        </p:nvSpPr>
        <p:spPr>
          <a:xfrm>
            <a:off x="4267200" y="2741613"/>
            <a:ext cx="533400" cy="3003550"/>
          </a:xfrm>
          <a:custGeom>
            <a:avLst/>
            <a:gdLst/>
            <a:ahLst/>
            <a:cxnLst/>
            <a:pathLst>
              <a:path w="336" h="1892">
                <a:moveTo>
                  <a:pt x="301" y="0"/>
                </a:moveTo>
                <a:lnTo>
                  <a:pt x="0" y="548"/>
                </a:lnTo>
                <a:lnTo>
                  <a:pt x="336" y="1892"/>
                </a:lnTo>
              </a:path>
            </a:pathLst>
          </a:custGeom>
          <a:noFill/>
          <a:ln w="9525" cap="flat" cmpd="sng">
            <a:solidFill>
              <a:schemeClr val="tx1"/>
            </a:solidFill>
            <a:prstDash val="solid"/>
            <a:headEnd type="none" w="med" len="med"/>
            <a:tailEnd type="none" w="med" len="med"/>
          </a:ln>
        </p:spPr>
        <p:txBody>
          <a:bodyPr/>
          <a:p>
            <a:endParaRPr lang="zh-CN" altLang="en-US"/>
          </a:p>
        </p:txBody>
      </p:sp>
      <p:sp>
        <p:nvSpPr>
          <p:cNvPr id="62480" name="直接连接符 62479"/>
          <p:cNvSpPr/>
          <p:nvPr/>
        </p:nvSpPr>
        <p:spPr>
          <a:xfrm flipV="1">
            <a:off x="4267200" y="1477963"/>
            <a:ext cx="685800" cy="2133600"/>
          </a:xfrm>
          <a:prstGeom prst="line">
            <a:avLst/>
          </a:prstGeom>
          <a:ln w="9525" cap="flat" cmpd="sng">
            <a:solidFill>
              <a:schemeClr val="tx1"/>
            </a:solidFill>
            <a:prstDash val="solid"/>
            <a:headEnd type="none" w="med" len="med"/>
            <a:tailEnd type="none" w="med" len="med"/>
          </a:ln>
        </p:spPr>
      </p:sp>
      <p:sp>
        <p:nvSpPr>
          <p:cNvPr id="62481" name="任意多边形 62480"/>
          <p:cNvSpPr/>
          <p:nvPr/>
        </p:nvSpPr>
        <p:spPr>
          <a:xfrm>
            <a:off x="6781800" y="2590800"/>
            <a:ext cx="395288" cy="1477963"/>
          </a:xfrm>
          <a:custGeom>
            <a:avLst/>
            <a:gdLst/>
            <a:ahLst/>
            <a:cxnLst/>
            <a:pathLst>
              <a:path w="249" h="931">
                <a:moveTo>
                  <a:pt x="249" y="0"/>
                </a:moveTo>
                <a:lnTo>
                  <a:pt x="0" y="455"/>
                </a:lnTo>
                <a:lnTo>
                  <a:pt x="237" y="931"/>
                </a:lnTo>
              </a:path>
            </a:pathLst>
          </a:custGeom>
          <a:noFill/>
          <a:ln w="9525" cap="flat" cmpd="sng">
            <a:solidFill>
              <a:schemeClr val="tx1"/>
            </a:solidFill>
            <a:prstDash val="solid"/>
            <a:headEnd type="none" w="med" len="med"/>
            <a:tailEnd type="none" w="med" len="med"/>
          </a:ln>
        </p:spPr>
        <p:txBody>
          <a:bodyPr/>
          <a:p>
            <a:endParaRPr lang="zh-CN" altLang="en-US"/>
          </a:p>
        </p:txBody>
      </p:sp>
      <p:sp>
        <p:nvSpPr>
          <p:cNvPr id="62482" name="直接连接符 62481"/>
          <p:cNvSpPr/>
          <p:nvPr/>
        </p:nvSpPr>
        <p:spPr>
          <a:xfrm>
            <a:off x="6781800" y="3313113"/>
            <a:ext cx="457200" cy="0"/>
          </a:xfrm>
          <a:prstGeom prst="line">
            <a:avLst/>
          </a:prstGeom>
          <a:ln w="9525" cap="flat" cmpd="sng">
            <a:solidFill>
              <a:schemeClr val="tx1"/>
            </a:solidFill>
            <a:prstDash val="solid"/>
            <a:headEnd type="none" w="med" len="med"/>
            <a:tailEnd type="none" w="med" len="med"/>
          </a:ln>
        </p:spPr>
      </p:sp>
      <p:sp>
        <p:nvSpPr>
          <p:cNvPr id="62483" name="直接连接符 62482"/>
          <p:cNvSpPr/>
          <p:nvPr/>
        </p:nvSpPr>
        <p:spPr>
          <a:xfrm>
            <a:off x="6553200" y="4830763"/>
            <a:ext cx="1981200" cy="0"/>
          </a:xfrm>
          <a:prstGeom prst="line">
            <a:avLst/>
          </a:prstGeom>
          <a:ln w="9525" cap="flat" cmpd="sng">
            <a:solidFill>
              <a:schemeClr val="tx1"/>
            </a:solidFill>
            <a:prstDash val="solid"/>
            <a:headEnd type="none" w="med" len="med"/>
            <a:tailEnd type="none" w="med" len="med"/>
          </a:ln>
        </p:spPr>
      </p:sp>
      <p:sp>
        <p:nvSpPr>
          <p:cNvPr id="62484" name="文本框 62483"/>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产品系统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
        <p:nvSpPr>
          <p:cNvPr id="62486" name="流程图: 多文档 62485"/>
          <p:cNvSpPr/>
          <p:nvPr/>
        </p:nvSpPr>
        <p:spPr>
          <a:xfrm>
            <a:off x="2514600" y="12192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第三步</a:t>
            </a:r>
            <a:endParaRPr lang="zh-CN" altLang="en-US" b="1">
              <a:solidFill>
                <a:srgbClr val="990033"/>
              </a:solidFill>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文本框 6145"/>
          <p:cNvSpPr txBox="1"/>
          <p:nvPr/>
        </p:nvSpPr>
        <p:spPr>
          <a:xfrm>
            <a:off x="2514600" y="533400"/>
            <a:ext cx="4038600" cy="521970"/>
          </a:xfrm>
          <a:prstGeom prst="rect">
            <a:avLst/>
          </a:prstGeom>
          <a:noFill/>
          <a:ln w="9525">
            <a:noFill/>
          </a:ln>
        </p:spPr>
        <p:txBody>
          <a:bodyPr>
            <a:spAutoFit/>
          </a:bodyPr>
          <a:p>
            <a:pPr>
              <a:spcBef>
                <a:spcPct val="50000"/>
              </a:spcBef>
            </a:pP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及系统</a:t>
            </a: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概述</a:t>
            </a:r>
            <a:endParaRPr lang="zh-CN" altLang="en-US" sz="2800" b="1">
              <a:latin typeface="华文细黑" panose="02010600040101010101" pitchFamily="2" charset="-122"/>
              <a:ea typeface="华文细黑" panose="02010600040101010101" pitchFamily="2" charset="-122"/>
            </a:endParaRPr>
          </a:p>
        </p:txBody>
      </p:sp>
      <p:sp>
        <p:nvSpPr>
          <p:cNvPr id="6147" name="文本框 6146"/>
          <p:cNvSpPr txBox="1"/>
          <p:nvPr/>
        </p:nvSpPr>
        <p:spPr>
          <a:xfrm>
            <a:off x="2971800" y="2286000"/>
            <a:ext cx="7010400" cy="3136900"/>
          </a:xfrm>
          <a:prstGeom prst="rect">
            <a:avLst/>
          </a:prstGeom>
          <a:noFill/>
          <a:ln w="9525">
            <a:noFill/>
          </a:ln>
        </p:spPr>
        <p:txBody>
          <a:bodyPr>
            <a:spAutoFit/>
          </a:bodyPr>
          <a:p>
            <a:pPr marL="457200" indent="-457200">
              <a:lnSpc>
                <a:spcPct val="16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最初是在美国的航天工业界率先使用。</a:t>
            </a:r>
            <a:endParaRPr lang="zh-CN" altLang="en-US" dirty="0">
              <a:latin typeface="华文细黑" panose="02010600040101010101" pitchFamily="2" charset="-122"/>
              <a:ea typeface="华文细黑" panose="02010600040101010101" pitchFamily="2" charset="-122"/>
            </a:endParaRPr>
          </a:p>
          <a:p>
            <a:pPr marL="457200" indent="-457200">
              <a:lnSpc>
                <a:spcPct val="16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随着</a:t>
            </a:r>
            <a:r>
              <a:rPr lang="en-US" altLang="zh-CN">
                <a:latin typeface="华文细黑" panose="02010600040101010101" pitchFamily="2" charset="-122"/>
                <a:ea typeface="华文细黑" panose="02010600040101010101" pitchFamily="2" charset="-122"/>
              </a:rPr>
              <a:t>FMEA</a:t>
            </a:r>
            <a:r>
              <a:rPr lang="zh-CN" altLang="zh-CN" dirty="0">
                <a:latin typeface="华文细黑" panose="02010600040101010101" pitchFamily="2" charset="-122"/>
                <a:ea typeface="华文细黑" panose="02010600040101010101" pitchFamily="2" charset="-122"/>
              </a:rPr>
              <a:t>的成功使用，逐渐被其他行业接受，并在全球推广实施。</a:t>
            </a:r>
            <a:endParaRPr lang="zh-CN" altLang="en-US">
              <a:latin typeface="华文细黑" panose="02010600040101010101" pitchFamily="2" charset="-122"/>
              <a:ea typeface="华文细黑" panose="02010600040101010101" pitchFamily="2" charset="-122"/>
            </a:endParaRPr>
          </a:p>
          <a:p>
            <a:pPr marL="457200" indent="-457200">
              <a:lnSpc>
                <a:spcPct val="16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美国福特、通用和克莱斯勒三大汽车公司将</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纳入</a:t>
            </a:r>
            <a:r>
              <a:rPr lang="en-US" altLang="zh-CN">
                <a:latin typeface="华文细黑" panose="02010600040101010101" pitchFamily="2" charset="-122"/>
                <a:ea typeface="华文细黑" panose="02010600040101010101" pitchFamily="2" charset="-122"/>
              </a:rPr>
              <a:t>QS-9000</a:t>
            </a:r>
            <a:r>
              <a:rPr lang="zh-CN" altLang="en-US" dirty="0">
                <a:latin typeface="华文细黑" panose="02010600040101010101" pitchFamily="2" charset="-122"/>
                <a:ea typeface="华文细黑" panose="02010600040101010101" pitchFamily="2" charset="-122"/>
              </a:rPr>
              <a:t>体系中，逐步成为行业标准。</a:t>
            </a:r>
            <a:endParaRPr lang="zh-CN" altLang="en-US">
              <a:latin typeface="华文细黑" panose="02010600040101010101" pitchFamily="2" charset="-122"/>
              <a:ea typeface="华文细黑" panose="02010600040101010101" pitchFamily="2" charset="-122"/>
            </a:endParaRPr>
          </a:p>
        </p:txBody>
      </p:sp>
      <p:sp>
        <p:nvSpPr>
          <p:cNvPr id="6148" name="文本框 6147"/>
          <p:cNvSpPr txBox="1"/>
          <p:nvPr/>
        </p:nvSpPr>
        <p:spPr>
          <a:xfrm>
            <a:off x="2819400" y="1571625"/>
            <a:ext cx="3009265" cy="521970"/>
          </a:xfrm>
          <a:prstGeom prst="rect">
            <a:avLst/>
          </a:prstGeom>
          <a:noFill/>
          <a:ln w="9525">
            <a:noFill/>
          </a:ln>
        </p:spPr>
        <p:txBody>
          <a:bodyPr wrap="none" anchor="t" anchorCtr="0">
            <a:spAutoFit/>
          </a:bodyPr>
          <a:p>
            <a:pPr>
              <a:buClr>
                <a:schemeClr val="accent2"/>
              </a:buClr>
            </a:pPr>
            <a:r>
              <a:rPr lang="en-US" altLang="zh-CN" sz="2800" b="1">
                <a:latin typeface="华文细黑" panose="02010600040101010101" pitchFamily="2" charset="-122"/>
                <a:ea typeface="华文细黑" panose="02010600040101010101" pitchFamily="2" charset="-122"/>
              </a:rPr>
              <a:t> 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发展过程</a:t>
            </a:r>
            <a:endParaRPr lang="zh-CN" altLang="en-US"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1" name="文本框 63490"/>
          <p:cNvSpPr txBox="1"/>
          <p:nvPr/>
        </p:nvSpPr>
        <p:spPr>
          <a:xfrm>
            <a:off x="4648200" y="5973763"/>
            <a:ext cx="3505200" cy="429895"/>
          </a:xfrm>
          <a:prstGeom prst="rect">
            <a:avLst/>
          </a:prstGeom>
          <a:solidFill>
            <a:srgbClr val="CCECFF"/>
          </a:solidFill>
          <a:ln w="9525">
            <a:noFill/>
          </a:ln>
          <a:effectLst>
            <a:outerShdw dist="71842" dir="2699999" algn="ctr" rotWithShape="0">
              <a:schemeClr val="bg2"/>
            </a:outerShdw>
          </a:effectLst>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滑动油封的失效功能结构</a:t>
            </a:r>
            <a:endParaRPr lang="zh-CN" altLang="en-US" sz="2200">
              <a:latin typeface="Times New Roman" panose="02020603050405020304" pitchFamily="18" charset="0"/>
              <a:ea typeface="华文细黑" panose="02010600040101010101" pitchFamily="2" charset="-122"/>
            </a:endParaRPr>
          </a:p>
        </p:txBody>
      </p:sp>
      <p:sp>
        <p:nvSpPr>
          <p:cNvPr id="63492" name="文本框 63491"/>
          <p:cNvSpPr txBox="1"/>
          <p:nvPr/>
        </p:nvSpPr>
        <p:spPr>
          <a:xfrm>
            <a:off x="5334000" y="2438400"/>
            <a:ext cx="1371600" cy="614045"/>
          </a:xfrm>
          <a:prstGeom prst="rect">
            <a:avLst/>
          </a:prstGeom>
          <a:noFill/>
          <a:ln w="9525">
            <a:noFill/>
          </a:ln>
        </p:spPr>
        <p:txBody>
          <a:bodyPr lIns="72000" r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50000"/>
              </a:lnSpc>
              <a:spcBef>
                <a:spcPct val="50000"/>
              </a:spcBef>
            </a:pPr>
            <a:r>
              <a:rPr lang="zh-CN" altLang="en-US" sz="1600" dirty="0">
                <a:latin typeface="Times New Roman" panose="02020603050405020304" pitchFamily="18" charset="0"/>
              </a:rPr>
              <a:t>滑动面磨损</a:t>
            </a:r>
            <a:endParaRPr lang="zh-CN" altLang="en-US" sz="1600" dirty="0">
              <a:latin typeface="Times New Roman" panose="02020603050405020304" pitchFamily="18" charset="0"/>
            </a:endParaRPr>
          </a:p>
        </p:txBody>
      </p:sp>
      <p:sp>
        <p:nvSpPr>
          <p:cNvPr id="63493" name="文本框 63492"/>
          <p:cNvSpPr txBox="1"/>
          <p:nvPr/>
        </p:nvSpPr>
        <p:spPr>
          <a:xfrm>
            <a:off x="3200400" y="3641725"/>
            <a:ext cx="1371600" cy="933450"/>
          </a:xfrm>
          <a:prstGeom prst="rect">
            <a:avLst/>
          </a:prstGeom>
          <a:solidFill>
            <a:srgbClr val="FFFFCC"/>
          </a:solidFill>
          <a:ln w="9525">
            <a:noFill/>
          </a:ln>
        </p:spPr>
        <p:txBody>
          <a:bodyPr lIns="72000" r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90000"/>
              </a:lnSpc>
              <a:spcBef>
                <a:spcPct val="50000"/>
              </a:spcBef>
            </a:pPr>
            <a:r>
              <a:rPr lang="zh-CN" altLang="en-US" sz="1600" dirty="0">
                <a:latin typeface="Times New Roman" panose="02020603050405020304" pitchFamily="18" charset="0"/>
              </a:rPr>
              <a:t>未确保油封的油膜结构</a:t>
            </a:r>
            <a:endParaRPr lang="zh-CN" altLang="en-US" sz="1600" dirty="0">
              <a:latin typeface="Times New Roman" panose="02020603050405020304" pitchFamily="18" charset="0"/>
            </a:endParaRPr>
          </a:p>
        </p:txBody>
      </p:sp>
      <p:sp>
        <p:nvSpPr>
          <p:cNvPr id="63494" name="文本框 63493"/>
          <p:cNvSpPr txBox="1"/>
          <p:nvPr/>
        </p:nvSpPr>
        <p:spPr>
          <a:xfrm>
            <a:off x="7543800" y="1828800"/>
            <a:ext cx="2057400" cy="579755"/>
          </a:xfrm>
          <a:prstGeom prst="rect">
            <a:avLst/>
          </a:prstGeom>
          <a:noFill/>
          <a:ln w="9525">
            <a:noFill/>
          </a:ln>
        </p:spPr>
        <p:txBody>
          <a:bodyPr lIns="72000" rIns="0">
            <a:spAutoFit/>
          </a:bodyPr>
          <a:p>
            <a:pPr algn="ctr">
              <a:lnSpc>
                <a:spcPct val="7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滑动油封设计数据</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70000"/>
              </a:lnSpc>
              <a:spcBef>
                <a:spcPct val="50000"/>
              </a:spcBef>
            </a:pPr>
            <a:r>
              <a:rPr lang="zh-CN" altLang="en-US" sz="1600" dirty="0">
                <a:latin typeface="Times New Roman" panose="02020603050405020304" pitchFamily="18" charset="0"/>
              </a:rPr>
              <a:t>直径不符合要求</a:t>
            </a:r>
            <a:endParaRPr lang="zh-CN" altLang="en-US" sz="1600" dirty="0">
              <a:latin typeface="Times New Roman" panose="02020603050405020304" pitchFamily="18" charset="0"/>
            </a:endParaRPr>
          </a:p>
        </p:txBody>
      </p:sp>
      <p:grpSp>
        <p:nvGrpSpPr>
          <p:cNvPr id="63495" name="组合 63494"/>
          <p:cNvGrpSpPr/>
          <p:nvPr/>
        </p:nvGrpSpPr>
        <p:grpSpPr>
          <a:xfrm>
            <a:off x="4800600" y="2667000"/>
            <a:ext cx="457200" cy="2895600"/>
            <a:chOff x="2976" y="1613"/>
            <a:chExt cx="288" cy="931"/>
          </a:xfrm>
        </p:grpSpPr>
        <p:sp>
          <p:nvSpPr>
            <p:cNvPr id="63496" name="任意多边形 63495"/>
            <p:cNvSpPr/>
            <p:nvPr/>
          </p:nvSpPr>
          <p:spPr>
            <a:xfrm>
              <a:off x="2976" y="1613"/>
              <a:ext cx="249" cy="931"/>
            </a:xfrm>
            <a:custGeom>
              <a:avLst/>
              <a:gdLst/>
              <a:ahLst/>
              <a:cxnLst/>
              <a:pathLst>
                <a:path w="249" h="931">
                  <a:moveTo>
                    <a:pt x="249" y="0"/>
                  </a:moveTo>
                  <a:lnTo>
                    <a:pt x="0" y="455"/>
                  </a:lnTo>
                  <a:lnTo>
                    <a:pt x="237" y="931"/>
                  </a:lnTo>
                </a:path>
              </a:pathLst>
            </a:custGeom>
            <a:noFill/>
            <a:ln w="9525" cap="flat" cmpd="sng">
              <a:solidFill>
                <a:schemeClr val="tx1"/>
              </a:solidFill>
              <a:prstDash val="solid"/>
              <a:headEnd type="none" w="med" len="med"/>
              <a:tailEnd type="none" w="med" len="med"/>
            </a:ln>
          </p:spPr>
          <p:txBody>
            <a:bodyPr/>
            <a:p>
              <a:endParaRPr lang="zh-CN" altLang="en-US"/>
            </a:p>
          </p:txBody>
        </p:sp>
        <p:sp>
          <p:nvSpPr>
            <p:cNvPr id="63497" name="直接连接符 63496"/>
            <p:cNvSpPr/>
            <p:nvPr/>
          </p:nvSpPr>
          <p:spPr>
            <a:xfrm>
              <a:off x="2976" y="2068"/>
              <a:ext cx="288" cy="0"/>
            </a:xfrm>
            <a:prstGeom prst="line">
              <a:avLst/>
            </a:prstGeom>
            <a:ln w="9525" cap="flat" cmpd="sng">
              <a:solidFill>
                <a:schemeClr val="tx1"/>
              </a:solidFill>
              <a:prstDash val="solid"/>
              <a:headEnd type="none" w="med" len="med"/>
              <a:tailEnd type="none" w="med" len="med"/>
            </a:ln>
          </p:spPr>
        </p:sp>
      </p:grpSp>
      <p:sp>
        <p:nvSpPr>
          <p:cNvPr id="63498" name="文本框 63497"/>
          <p:cNvSpPr txBox="1"/>
          <p:nvPr/>
        </p:nvSpPr>
        <p:spPr>
          <a:xfrm>
            <a:off x="5334000" y="3808413"/>
            <a:ext cx="1371600" cy="614045"/>
          </a:xfrm>
          <a:prstGeom prst="rect">
            <a:avLst/>
          </a:prstGeom>
          <a:noFill/>
          <a:ln w="9525">
            <a:noFill/>
          </a:ln>
        </p:spPr>
        <p:txBody>
          <a:bodyPr lIns="72000" rIns="0">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50000"/>
              </a:lnSpc>
              <a:spcBef>
                <a:spcPct val="50000"/>
              </a:spcBef>
            </a:pPr>
            <a:r>
              <a:rPr lang="zh-CN" altLang="en-US" sz="1600" dirty="0">
                <a:latin typeface="Times New Roman" panose="02020603050405020304" pitchFamily="18" charset="0"/>
              </a:rPr>
              <a:t>滑动面腐蚀</a:t>
            </a:r>
            <a:endParaRPr lang="zh-CN" altLang="en-US" sz="1600" dirty="0">
              <a:latin typeface="Times New Roman" panose="02020603050405020304" pitchFamily="18" charset="0"/>
            </a:endParaRPr>
          </a:p>
        </p:txBody>
      </p:sp>
      <p:sp>
        <p:nvSpPr>
          <p:cNvPr id="63499" name="文本框 63498"/>
          <p:cNvSpPr txBox="1"/>
          <p:nvPr/>
        </p:nvSpPr>
        <p:spPr>
          <a:xfrm>
            <a:off x="5410200" y="5257800"/>
            <a:ext cx="4933950" cy="534035"/>
          </a:xfrm>
          <a:prstGeom prst="rect">
            <a:avLst/>
          </a:prstGeom>
          <a:noFill/>
          <a:ln w="9525">
            <a:noFill/>
          </a:ln>
        </p:spPr>
        <p:txBody>
          <a:bodyPr>
            <a:spAutoFit/>
          </a:bodyPr>
          <a:p>
            <a:pPr algn="ctr">
              <a:lnSpc>
                <a:spcPct val="120000"/>
              </a:lnSpc>
              <a:spcBef>
                <a:spcPct val="50000"/>
              </a:spcBef>
            </a:pPr>
            <a:r>
              <a:rPr lang="zh-CN" altLang="en-US" dirty="0">
                <a:latin typeface="Times New Roman" panose="02020603050405020304" pitchFamily="18" charset="0"/>
                <a:hlinkClick r:id="rId1"/>
              </a:rPr>
              <a:t>汽车基地</a:t>
            </a:r>
            <a:r>
              <a:rPr lang="zh-CN" altLang="en-US" dirty="0">
                <a:latin typeface="Times New Roman" panose="02020603050405020304" pitchFamily="18" charset="0"/>
              </a:rPr>
              <a:t> </a:t>
            </a:r>
            <a:r>
              <a:rPr lang="en-US" altLang="zh-CN">
                <a:latin typeface="Times New Roman" panose="02020603050405020304" pitchFamily="18" charset="0"/>
              </a:rPr>
              <a:t>http://</a:t>
            </a:r>
            <a:r>
              <a:rPr lang="en-US" altLang="zh-CN" err="1">
                <a:latin typeface="Times New Roman" panose="02020603050405020304" pitchFamily="18" charset="0"/>
              </a:rPr>
              <a:t>www.qcbase.com</a:t>
            </a: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63500" name="文本框 63499"/>
          <p:cNvSpPr txBox="1"/>
          <p:nvPr/>
        </p:nvSpPr>
        <p:spPr>
          <a:xfrm>
            <a:off x="7543800" y="2492375"/>
            <a:ext cx="2057400" cy="579755"/>
          </a:xfrm>
          <a:prstGeom prst="rect">
            <a:avLst/>
          </a:prstGeom>
          <a:noFill/>
          <a:ln w="9525">
            <a:noFill/>
          </a:ln>
        </p:spPr>
        <p:txBody>
          <a:bodyPr lIns="72000" rIns="0">
            <a:spAutoFit/>
          </a:bodyPr>
          <a:p>
            <a:pPr algn="ctr">
              <a:lnSpc>
                <a:spcPct val="7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滑动油封设计数据</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70000"/>
              </a:lnSpc>
              <a:spcBef>
                <a:spcPct val="50000"/>
              </a:spcBef>
            </a:pPr>
            <a:r>
              <a:rPr lang="en-US" altLang="zh-CN" sz="1600">
                <a:latin typeface="Times New Roman" panose="02020603050405020304" pitchFamily="18" charset="0"/>
              </a:rPr>
              <a:t>Rz</a:t>
            </a:r>
            <a:r>
              <a:rPr lang="zh-CN" altLang="en-US" sz="1600" dirty="0">
                <a:latin typeface="Times New Roman" panose="02020603050405020304" pitchFamily="18" charset="0"/>
              </a:rPr>
              <a:t>不符合要求</a:t>
            </a:r>
            <a:endParaRPr lang="zh-CN" altLang="en-US" sz="1600" dirty="0">
              <a:latin typeface="Times New Roman" panose="02020603050405020304" pitchFamily="18" charset="0"/>
            </a:endParaRPr>
          </a:p>
        </p:txBody>
      </p:sp>
      <p:sp>
        <p:nvSpPr>
          <p:cNvPr id="63501" name="文本框 63500"/>
          <p:cNvSpPr txBox="1"/>
          <p:nvPr/>
        </p:nvSpPr>
        <p:spPr>
          <a:xfrm>
            <a:off x="7543800" y="3155950"/>
            <a:ext cx="2057400" cy="579755"/>
          </a:xfrm>
          <a:prstGeom prst="rect">
            <a:avLst/>
          </a:prstGeom>
          <a:noFill/>
          <a:ln w="9525">
            <a:noFill/>
          </a:ln>
        </p:spPr>
        <p:txBody>
          <a:bodyPr lIns="72000" rIns="0">
            <a:spAutoFit/>
          </a:bodyPr>
          <a:p>
            <a:pPr algn="ctr">
              <a:lnSpc>
                <a:spcPct val="7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滑动油封设计数据</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70000"/>
              </a:lnSpc>
              <a:spcBef>
                <a:spcPct val="50000"/>
              </a:spcBef>
            </a:pPr>
            <a:r>
              <a:rPr lang="zh-CN" altLang="en-US" sz="1600" dirty="0">
                <a:latin typeface="Times New Roman" panose="02020603050405020304" pitchFamily="18" charset="0"/>
              </a:rPr>
              <a:t>硬度不足</a:t>
            </a:r>
            <a:endParaRPr lang="zh-CN" altLang="en-US" sz="1600" dirty="0">
              <a:latin typeface="Times New Roman" panose="02020603050405020304" pitchFamily="18" charset="0"/>
            </a:endParaRPr>
          </a:p>
        </p:txBody>
      </p:sp>
      <p:sp>
        <p:nvSpPr>
          <p:cNvPr id="63502" name="文本框 63501"/>
          <p:cNvSpPr txBox="1"/>
          <p:nvPr/>
        </p:nvSpPr>
        <p:spPr>
          <a:xfrm>
            <a:off x="7543800" y="3841750"/>
            <a:ext cx="2057400" cy="579755"/>
          </a:xfrm>
          <a:prstGeom prst="rect">
            <a:avLst/>
          </a:prstGeom>
          <a:noFill/>
          <a:ln w="9525">
            <a:noFill/>
          </a:ln>
        </p:spPr>
        <p:txBody>
          <a:bodyPr lIns="72000" rIns="0">
            <a:spAutoFit/>
          </a:bodyPr>
          <a:p>
            <a:pPr algn="ctr">
              <a:lnSpc>
                <a:spcPct val="7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滑动油封设计数据</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70000"/>
              </a:lnSpc>
              <a:spcBef>
                <a:spcPct val="50000"/>
              </a:spcBef>
            </a:pPr>
            <a:r>
              <a:rPr lang="zh-CN" altLang="en-US" sz="1600" dirty="0">
                <a:latin typeface="Times New Roman" panose="02020603050405020304" pitchFamily="18" charset="0"/>
              </a:rPr>
              <a:t>不耐化学腐蚀</a:t>
            </a:r>
            <a:endParaRPr lang="zh-CN" altLang="en-US" sz="1600" dirty="0">
              <a:latin typeface="Times New Roman" panose="02020603050405020304" pitchFamily="18" charset="0"/>
            </a:endParaRPr>
          </a:p>
        </p:txBody>
      </p:sp>
      <p:grpSp>
        <p:nvGrpSpPr>
          <p:cNvPr id="63503" name="组合 63502"/>
          <p:cNvGrpSpPr/>
          <p:nvPr/>
        </p:nvGrpSpPr>
        <p:grpSpPr>
          <a:xfrm>
            <a:off x="6858000" y="2057400"/>
            <a:ext cx="457200" cy="1219200"/>
            <a:chOff x="2976" y="1613"/>
            <a:chExt cx="288" cy="931"/>
          </a:xfrm>
        </p:grpSpPr>
        <p:sp>
          <p:nvSpPr>
            <p:cNvPr id="63504" name="任意多边形 63503"/>
            <p:cNvSpPr/>
            <p:nvPr/>
          </p:nvSpPr>
          <p:spPr>
            <a:xfrm>
              <a:off x="2976" y="1613"/>
              <a:ext cx="249" cy="931"/>
            </a:xfrm>
            <a:custGeom>
              <a:avLst/>
              <a:gdLst/>
              <a:ahLst/>
              <a:cxnLst/>
              <a:pathLst>
                <a:path w="249" h="931">
                  <a:moveTo>
                    <a:pt x="249" y="0"/>
                  </a:moveTo>
                  <a:lnTo>
                    <a:pt x="0" y="455"/>
                  </a:lnTo>
                  <a:lnTo>
                    <a:pt x="237" y="931"/>
                  </a:lnTo>
                </a:path>
              </a:pathLst>
            </a:custGeom>
            <a:noFill/>
            <a:ln w="9525" cap="flat" cmpd="sng">
              <a:solidFill>
                <a:schemeClr val="tx1"/>
              </a:solidFill>
              <a:prstDash val="solid"/>
              <a:headEnd type="none" w="med" len="med"/>
              <a:tailEnd type="none" w="med" len="med"/>
            </a:ln>
          </p:spPr>
          <p:txBody>
            <a:bodyPr/>
            <a:p>
              <a:endParaRPr lang="zh-CN" altLang="en-US"/>
            </a:p>
          </p:txBody>
        </p:sp>
        <p:sp>
          <p:nvSpPr>
            <p:cNvPr id="63505" name="直接连接符 63504"/>
            <p:cNvSpPr/>
            <p:nvPr/>
          </p:nvSpPr>
          <p:spPr>
            <a:xfrm>
              <a:off x="2976" y="2068"/>
              <a:ext cx="288" cy="0"/>
            </a:xfrm>
            <a:prstGeom prst="line">
              <a:avLst/>
            </a:prstGeom>
            <a:ln w="9525" cap="flat" cmpd="sng">
              <a:solidFill>
                <a:schemeClr val="tx1"/>
              </a:solidFill>
              <a:prstDash val="solid"/>
              <a:headEnd type="none" w="med" len="med"/>
              <a:tailEnd type="none" w="med" len="med"/>
            </a:ln>
          </p:spPr>
        </p:sp>
      </p:grpSp>
      <p:sp>
        <p:nvSpPr>
          <p:cNvPr id="63506" name="直接连接符 63505"/>
          <p:cNvSpPr/>
          <p:nvPr/>
        </p:nvSpPr>
        <p:spPr>
          <a:xfrm>
            <a:off x="6781800" y="4038600"/>
            <a:ext cx="685800" cy="0"/>
          </a:xfrm>
          <a:prstGeom prst="line">
            <a:avLst/>
          </a:prstGeom>
          <a:ln w="9525" cap="flat" cmpd="sng">
            <a:solidFill>
              <a:schemeClr val="tx1"/>
            </a:solidFill>
            <a:prstDash val="solid"/>
            <a:headEnd type="none" w="med" len="med"/>
            <a:tailEnd type="none" w="med" len="med"/>
          </a:ln>
        </p:spPr>
      </p:sp>
      <p:sp>
        <p:nvSpPr>
          <p:cNvPr id="63507" name="文本框 63506"/>
          <p:cNvSpPr txBox="1"/>
          <p:nvPr/>
        </p:nvSpPr>
        <p:spPr>
          <a:xfrm>
            <a:off x="4648200" y="1371600"/>
            <a:ext cx="15240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缺陷分析</a:t>
            </a:r>
            <a:endParaRPr lang="zh-CN" altLang="en-US" sz="2600" b="1">
              <a:latin typeface="Times New Roman" panose="02020603050405020304" pitchFamily="18" charset="0"/>
              <a:ea typeface="华文细黑" panose="02010600040101010101" pitchFamily="2" charset="-122"/>
            </a:endParaRPr>
          </a:p>
        </p:txBody>
      </p:sp>
      <p:sp>
        <p:nvSpPr>
          <p:cNvPr id="63508" name="流程图: 多文档 63507"/>
          <p:cNvSpPr/>
          <p:nvPr/>
        </p:nvSpPr>
        <p:spPr>
          <a:xfrm>
            <a:off x="2514600" y="12192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第三步</a:t>
            </a:r>
            <a:endParaRPr lang="zh-CN" altLang="en-US" b="1">
              <a:solidFill>
                <a:srgbClr val="990033"/>
              </a:solidFill>
              <a:latin typeface="Times New Roman" panose="02020603050405020304" pitchFamily="18" charset="0"/>
            </a:endParaRPr>
          </a:p>
        </p:txBody>
      </p:sp>
      <p:sp>
        <p:nvSpPr>
          <p:cNvPr id="63509" name="文本框 63508"/>
          <p:cNvSpPr txBox="1"/>
          <p:nvPr/>
        </p:nvSpPr>
        <p:spPr>
          <a:xfrm>
            <a:off x="2514600" y="381000"/>
            <a:ext cx="42672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产品系统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6409" name="表格 56408"/>
          <p:cNvGraphicFramePr/>
          <p:nvPr/>
        </p:nvGraphicFramePr>
        <p:xfrm>
          <a:off x="1981200" y="939800"/>
          <a:ext cx="4876800" cy="1280160"/>
        </p:xfrm>
        <a:graphic>
          <a:graphicData uri="http://schemas.openxmlformats.org/drawingml/2006/table">
            <a:tbl>
              <a:tblPr/>
              <a:tblGrid>
                <a:gridCol w="1625600"/>
                <a:gridCol w="1625600"/>
                <a:gridCol w="1625600"/>
              </a:tblGrid>
              <a:tr h="3657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缺陷原因</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914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无法保证汽车的前进</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无法保证有利于环境且功能可靠的运行</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无法通过油封达到符合功能要求的密封</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56419" name="表格 56418"/>
          <p:cNvGraphicFramePr/>
          <p:nvPr/>
        </p:nvGraphicFramePr>
        <p:xfrm>
          <a:off x="3581400" y="2805113"/>
          <a:ext cx="4876800" cy="1280160"/>
        </p:xfrm>
        <a:graphic>
          <a:graphicData uri="http://schemas.openxmlformats.org/drawingml/2006/table">
            <a:tbl>
              <a:tblPr/>
              <a:tblGrid>
                <a:gridCol w="1625600"/>
                <a:gridCol w="1625600"/>
                <a:gridCol w="1625600"/>
              </a:tblGrid>
              <a:tr h="3657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缺陷原因</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14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无法保证有利于环境且功能可靠的运行</a:t>
                      </a:r>
                      <a:endParaRPr lang="zh-CN" altLang="en-US" sz="18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无法通过油封达到符合功能要求的密封</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无法保证油封的油膜结构</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6384" name="文本框 56383"/>
          <p:cNvSpPr txBox="1"/>
          <p:nvPr/>
        </p:nvSpPr>
        <p:spPr>
          <a:xfrm>
            <a:off x="1828800" y="533400"/>
            <a:ext cx="1905000" cy="398780"/>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ea typeface="华文细黑" panose="02010600040101010101" pitchFamily="2" charset="-122"/>
              </a:rPr>
              <a:t>传动器</a:t>
            </a:r>
            <a:endParaRPr lang="zh-CN" altLang="en-US" sz="2000">
              <a:latin typeface="Times New Roman" panose="02020603050405020304" pitchFamily="18" charset="0"/>
              <a:ea typeface="华文细黑" panose="02010600040101010101" pitchFamily="2" charset="-122"/>
            </a:endParaRPr>
          </a:p>
        </p:txBody>
      </p:sp>
      <p:sp>
        <p:nvSpPr>
          <p:cNvPr id="56385" name="文本框 56384"/>
          <p:cNvSpPr txBox="1"/>
          <p:nvPr/>
        </p:nvSpPr>
        <p:spPr>
          <a:xfrm>
            <a:off x="3505200" y="2378075"/>
            <a:ext cx="1905000" cy="398780"/>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ea typeface="华文细黑" panose="02010600040101010101" pitchFamily="2" charset="-122"/>
              </a:rPr>
              <a:t>输入轴总成</a:t>
            </a:r>
            <a:endParaRPr lang="zh-CN" altLang="en-US" sz="2000">
              <a:latin typeface="Times New Roman" panose="02020603050405020304" pitchFamily="18" charset="0"/>
              <a:ea typeface="华文细黑" panose="02010600040101010101" pitchFamily="2" charset="-122"/>
            </a:endParaRPr>
          </a:p>
        </p:txBody>
      </p:sp>
      <p:graphicFrame>
        <p:nvGraphicFramePr>
          <p:cNvPr id="56408" name="表格 56407"/>
          <p:cNvGraphicFramePr/>
          <p:nvPr/>
        </p:nvGraphicFramePr>
        <p:xfrm>
          <a:off x="5257800" y="4664075"/>
          <a:ext cx="4876800" cy="1280160"/>
        </p:xfrm>
        <a:graphic>
          <a:graphicData uri="http://schemas.openxmlformats.org/drawingml/2006/table">
            <a:tbl>
              <a:tblPr/>
              <a:tblGrid>
                <a:gridCol w="1625600"/>
                <a:gridCol w="1625600"/>
                <a:gridCol w="1625600"/>
              </a:tblGrid>
              <a:tr h="3657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缺陷原因</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14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无法通过油封达到符合功能要求的密封</a:t>
                      </a:r>
                      <a:endParaRPr lang="zh-CN" altLang="en-US" sz="18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无法保证油封的油膜结构</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滑动面磨损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6404" name="文本框 56403"/>
          <p:cNvSpPr txBox="1"/>
          <p:nvPr/>
        </p:nvSpPr>
        <p:spPr>
          <a:xfrm>
            <a:off x="5181600" y="4237038"/>
            <a:ext cx="1905000" cy="398780"/>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ea typeface="华文细黑" panose="02010600040101010101" pitchFamily="2" charset="-122"/>
              </a:rPr>
              <a:t>滑动油封</a:t>
            </a:r>
            <a:endParaRPr lang="zh-CN" altLang="en-US" sz="2000">
              <a:latin typeface="Times New Roman" panose="02020603050405020304" pitchFamily="18" charset="0"/>
              <a:ea typeface="华文细黑" panose="02010600040101010101" pitchFamily="2" charset="-122"/>
            </a:endParaRPr>
          </a:p>
        </p:txBody>
      </p:sp>
      <p:sp>
        <p:nvSpPr>
          <p:cNvPr id="56416" name="文本框 56415"/>
          <p:cNvSpPr txBox="1"/>
          <p:nvPr/>
        </p:nvSpPr>
        <p:spPr>
          <a:xfrm>
            <a:off x="1752600" y="5105400"/>
            <a:ext cx="3124200" cy="675640"/>
          </a:xfrm>
          <a:prstGeom prst="rect">
            <a:avLst/>
          </a:prstGeom>
          <a:solidFill>
            <a:srgbClr val="CCECFF"/>
          </a:solidFill>
          <a:ln w="9525">
            <a:noFill/>
          </a:ln>
          <a:effectLst>
            <a:outerShdw dist="71842" dir="2699999" algn="ctr" rotWithShape="0">
              <a:schemeClr val="bg2"/>
            </a:outerShdw>
          </a:effectLst>
        </p:spPr>
        <p:txBody>
          <a:bodyPr>
            <a:spAutoFit/>
          </a:bodyPr>
          <a:p>
            <a:pPr algn="ctr">
              <a:lnSpc>
                <a:spcPct val="70000"/>
              </a:lnSpc>
              <a:spcBef>
                <a:spcPct val="50000"/>
              </a:spcBef>
            </a:pPr>
            <a:r>
              <a:rPr lang="zh-CN" altLang="en-US" sz="2000" dirty="0">
                <a:latin typeface="华文细黑" panose="02010600040101010101" pitchFamily="2" charset="-122"/>
                <a:ea typeface="华文细黑" panose="02010600040101010101" pitchFamily="2" charset="-122"/>
              </a:rPr>
              <a:t>设计</a:t>
            </a:r>
            <a:r>
              <a:rPr lang="en-US" altLang="zh-CN" sz="2000">
                <a:latin typeface="华文细黑" panose="02010600040101010101" pitchFamily="2" charset="-122"/>
                <a:ea typeface="华文细黑" panose="02010600040101010101" pitchFamily="2" charset="-122"/>
              </a:rPr>
              <a:t>FMEA</a:t>
            </a:r>
            <a:endParaRPr lang="en-US" altLang="zh-CN" sz="2000">
              <a:latin typeface="华文细黑" panose="02010600040101010101" pitchFamily="2" charset="-122"/>
              <a:ea typeface="华文细黑" panose="02010600040101010101" pitchFamily="2" charset="-122"/>
            </a:endParaRPr>
          </a:p>
          <a:p>
            <a:pPr algn="ctr">
              <a:lnSpc>
                <a:spcPct val="70000"/>
              </a:lnSpc>
              <a:spcBef>
                <a:spcPct val="50000"/>
              </a:spcBef>
            </a:pPr>
            <a:r>
              <a:rPr lang="zh-CN" altLang="en-US" sz="2000">
                <a:latin typeface="华文细黑" panose="02010600040101010101" pitchFamily="2" charset="-122"/>
                <a:ea typeface="华文细黑" panose="02010600040101010101" pitchFamily="2" charset="-122"/>
              </a:rPr>
              <a:t>（</a:t>
            </a:r>
            <a:r>
              <a:rPr lang="zh-CN" altLang="en-US" sz="2000" dirty="0">
                <a:latin typeface="华文细黑" panose="02010600040101010101" pitchFamily="2" charset="-122"/>
                <a:ea typeface="华文细黑" panose="02010600040101010101" pitchFamily="2" charset="-122"/>
              </a:rPr>
              <a:t>基于组件的系统</a:t>
            </a:r>
            <a:r>
              <a:rPr lang="en-US" altLang="zh-CN" sz="2000">
                <a:latin typeface="华文细黑" panose="02010600040101010101" pitchFamily="2" charset="-122"/>
                <a:ea typeface="华文细黑" panose="02010600040101010101" pitchFamily="2" charset="-122"/>
              </a:rPr>
              <a:t>FMEA</a:t>
            </a:r>
            <a:r>
              <a:rPr lang="zh-CN" altLang="en-US" sz="2000">
                <a:latin typeface="华文细黑" panose="02010600040101010101" pitchFamily="2" charset="-122"/>
                <a:ea typeface="华文细黑" panose="02010600040101010101" pitchFamily="2" charset="-122"/>
              </a:rPr>
              <a:t>）</a:t>
            </a:r>
            <a:endParaRPr lang="zh-CN" altLang="en-US" sz="2000">
              <a:latin typeface="华文细黑" panose="02010600040101010101" pitchFamily="2" charset="-122"/>
              <a:ea typeface="华文细黑" panose="02010600040101010101" pitchFamily="2" charset="-122"/>
            </a:endParaRPr>
          </a:p>
        </p:txBody>
      </p:sp>
      <p:sp>
        <p:nvSpPr>
          <p:cNvPr id="56417" name="直接连接符 56416"/>
          <p:cNvSpPr/>
          <p:nvPr/>
        </p:nvSpPr>
        <p:spPr>
          <a:xfrm>
            <a:off x="9753600" y="914400"/>
            <a:ext cx="0" cy="3581400"/>
          </a:xfrm>
          <a:prstGeom prst="line">
            <a:avLst/>
          </a:prstGeom>
          <a:ln w="9525" cap="flat" cmpd="sng">
            <a:solidFill>
              <a:schemeClr val="tx1"/>
            </a:solidFill>
            <a:prstDash val="solid"/>
            <a:headEnd type="triangle" w="med" len="med"/>
            <a:tailEnd type="triangle" w="med" len="med"/>
          </a:ln>
        </p:spPr>
      </p:sp>
      <p:sp>
        <p:nvSpPr>
          <p:cNvPr id="56418" name="文本框 56417"/>
          <p:cNvSpPr txBox="1"/>
          <p:nvPr/>
        </p:nvSpPr>
        <p:spPr>
          <a:xfrm>
            <a:off x="9067800" y="1981200"/>
            <a:ext cx="1371600" cy="706755"/>
          </a:xfrm>
          <a:prstGeom prst="rect">
            <a:avLst/>
          </a:prstGeom>
          <a:solidFill>
            <a:schemeClr val="bg1"/>
          </a:solidFill>
          <a:ln w="9525">
            <a:noFill/>
          </a:ln>
        </p:spPr>
        <p:txBody>
          <a:bodyPr>
            <a:spAutoFit/>
          </a:bodyPr>
          <a:p>
            <a:pPr algn="ctr">
              <a:spcBef>
                <a:spcPct val="50000"/>
              </a:spcBef>
            </a:pPr>
            <a:r>
              <a:rPr lang="zh-CN" altLang="en-US" sz="2000" dirty="0">
                <a:latin typeface="华文细黑" panose="02010600040101010101" pitchFamily="2" charset="-122"/>
                <a:ea typeface="华文细黑" panose="02010600040101010101" pitchFamily="2" charset="-122"/>
              </a:rPr>
              <a:t>产品系统</a:t>
            </a:r>
            <a:r>
              <a:rPr lang="en-US" altLang="zh-CN" sz="2000">
                <a:latin typeface="华文细黑" panose="02010600040101010101" pitchFamily="2" charset="-122"/>
                <a:ea typeface="华文细黑" panose="02010600040101010101" pitchFamily="2" charset="-122"/>
              </a:rPr>
              <a:t>FMEA</a:t>
            </a:r>
            <a:endParaRPr lang="en-US" altLang="zh-CN" sz="2000">
              <a:latin typeface="华文细黑" panose="02010600040101010101" pitchFamily="2" charset="-122"/>
              <a:ea typeface="华文细黑" panose="0201060004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4587" name="表格 64586"/>
          <p:cNvGraphicFramePr/>
          <p:nvPr/>
        </p:nvGraphicFramePr>
        <p:xfrm>
          <a:off x="2667000" y="1646238"/>
          <a:ext cx="4876800" cy="1280160"/>
        </p:xfrm>
        <a:graphic>
          <a:graphicData uri="http://schemas.openxmlformats.org/drawingml/2006/table">
            <a:tbl>
              <a:tblPr/>
              <a:tblGrid>
                <a:gridCol w="1625600"/>
                <a:gridCol w="1625600"/>
                <a:gridCol w="1625600"/>
              </a:tblGrid>
              <a:tr h="3657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缺陷原因</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14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无法通过油封达到符合功能要求的密封</a:t>
                      </a:r>
                      <a:endParaRPr lang="zh-CN" altLang="en-US" sz="18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无法保证油封的油膜结构</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滑动面磨损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64558" name="文本框 64557"/>
          <p:cNvSpPr txBox="1"/>
          <p:nvPr/>
        </p:nvSpPr>
        <p:spPr>
          <a:xfrm>
            <a:off x="2590800" y="1219200"/>
            <a:ext cx="1905000" cy="398780"/>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ea typeface="华文细黑" panose="02010600040101010101" pitchFamily="2" charset="-122"/>
              </a:rPr>
              <a:t>滑动油封</a:t>
            </a:r>
            <a:endParaRPr lang="zh-CN" altLang="en-US" sz="2000">
              <a:latin typeface="Times New Roman" panose="02020603050405020304" pitchFamily="18" charset="0"/>
              <a:ea typeface="华文细黑" panose="02010600040101010101" pitchFamily="2" charset="-122"/>
            </a:endParaRPr>
          </a:p>
        </p:txBody>
      </p:sp>
      <p:sp>
        <p:nvSpPr>
          <p:cNvPr id="64559" name="文本框 64558"/>
          <p:cNvSpPr txBox="1"/>
          <p:nvPr/>
        </p:nvSpPr>
        <p:spPr>
          <a:xfrm>
            <a:off x="5181600" y="457200"/>
            <a:ext cx="3124200" cy="675640"/>
          </a:xfrm>
          <a:prstGeom prst="rect">
            <a:avLst/>
          </a:prstGeom>
          <a:solidFill>
            <a:srgbClr val="CCECFF"/>
          </a:solidFill>
          <a:ln w="9525">
            <a:noFill/>
          </a:ln>
          <a:effectLst>
            <a:outerShdw dist="71842" dir="2699999" algn="ctr" rotWithShape="0">
              <a:schemeClr val="bg2"/>
            </a:outerShdw>
          </a:effectLst>
        </p:spPr>
        <p:txBody>
          <a:bodyPr>
            <a:spAutoFit/>
          </a:bodyPr>
          <a:p>
            <a:pPr algn="ctr">
              <a:lnSpc>
                <a:spcPct val="70000"/>
              </a:lnSpc>
              <a:spcBef>
                <a:spcPct val="50000"/>
              </a:spcBef>
            </a:pPr>
            <a:r>
              <a:rPr lang="zh-CN" altLang="en-US" sz="2000" dirty="0">
                <a:latin typeface="华文细黑" panose="02010600040101010101" pitchFamily="2" charset="-122"/>
                <a:ea typeface="华文细黑" panose="02010600040101010101" pitchFamily="2" charset="-122"/>
              </a:rPr>
              <a:t>设计</a:t>
            </a:r>
            <a:r>
              <a:rPr lang="en-US" altLang="zh-CN" sz="2000">
                <a:latin typeface="华文细黑" panose="02010600040101010101" pitchFamily="2" charset="-122"/>
                <a:ea typeface="华文细黑" panose="02010600040101010101" pitchFamily="2" charset="-122"/>
              </a:rPr>
              <a:t>FMEA</a:t>
            </a:r>
            <a:endParaRPr lang="en-US" altLang="zh-CN" sz="2000">
              <a:latin typeface="华文细黑" panose="02010600040101010101" pitchFamily="2" charset="-122"/>
              <a:ea typeface="华文细黑" panose="02010600040101010101" pitchFamily="2" charset="-122"/>
            </a:endParaRPr>
          </a:p>
          <a:p>
            <a:pPr algn="ctr">
              <a:lnSpc>
                <a:spcPct val="70000"/>
              </a:lnSpc>
              <a:spcBef>
                <a:spcPct val="50000"/>
              </a:spcBef>
            </a:pPr>
            <a:r>
              <a:rPr lang="zh-CN" altLang="en-US" sz="2000">
                <a:latin typeface="华文细黑" panose="02010600040101010101" pitchFamily="2" charset="-122"/>
                <a:ea typeface="华文细黑" panose="02010600040101010101" pitchFamily="2" charset="-122"/>
              </a:rPr>
              <a:t>（</a:t>
            </a:r>
            <a:r>
              <a:rPr lang="zh-CN" altLang="en-US" sz="2000" dirty="0">
                <a:latin typeface="华文细黑" panose="02010600040101010101" pitchFamily="2" charset="-122"/>
                <a:ea typeface="华文细黑" panose="02010600040101010101" pitchFamily="2" charset="-122"/>
              </a:rPr>
              <a:t>基于组件的系统</a:t>
            </a:r>
            <a:r>
              <a:rPr lang="en-US" altLang="zh-CN" sz="2000">
                <a:latin typeface="华文细黑" panose="02010600040101010101" pitchFamily="2" charset="-122"/>
                <a:ea typeface="华文细黑" panose="02010600040101010101" pitchFamily="2" charset="-122"/>
              </a:rPr>
              <a:t>FMEA</a:t>
            </a:r>
            <a:r>
              <a:rPr lang="zh-CN" altLang="en-US" sz="2000">
                <a:latin typeface="华文细黑" panose="02010600040101010101" pitchFamily="2" charset="-122"/>
                <a:ea typeface="华文细黑" panose="02010600040101010101" pitchFamily="2" charset="-122"/>
              </a:rPr>
              <a:t>）</a:t>
            </a:r>
            <a:endParaRPr lang="zh-CN" altLang="en-US" sz="2000">
              <a:latin typeface="华文细黑" panose="02010600040101010101" pitchFamily="2" charset="-122"/>
              <a:ea typeface="华文细黑" panose="02010600040101010101" pitchFamily="2" charset="-122"/>
            </a:endParaRPr>
          </a:p>
        </p:txBody>
      </p:sp>
      <p:sp>
        <p:nvSpPr>
          <p:cNvPr id="64560" name="直接连接符 64559"/>
          <p:cNvSpPr/>
          <p:nvPr/>
        </p:nvSpPr>
        <p:spPr>
          <a:xfrm>
            <a:off x="9753600" y="914400"/>
            <a:ext cx="0" cy="4724400"/>
          </a:xfrm>
          <a:prstGeom prst="line">
            <a:avLst/>
          </a:prstGeom>
          <a:ln w="9525" cap="flat" cmpd="sng">
            <a:solidFill>
              <a:schemeClr val="tx1"/>
            </a:solidFill>
            <a:prstDash val="solid"/>
            <a:headEnd type="triangle" w="med" len="med"/>
            <a:tailEnd type="triangle" w="med" len="med"/>
          </a:ln>
        </p:spPr>
      </p:sp>
      <p:sp>
        <p:nvSpPr>
          <p:cNvPr id="64561" name="文本框 64560"/>
          <p:cNvSpPr txBox="1"/>
          <p:nvPr/>
        </p:nvSpPr>
        <p:spPr>
          <a:xfrm>
            <a:off x="9067800" y="2346325"/>
            <a:ext cx="1371600" cy="706755"/>
          </a:xfrm>
          <a:prstGeom prst="rect">
            <a:avLst/>
          </a:prstGeom>
          <a:solidFill>
            <a:schemeClr val="bg1"/>
          </a:solidFill>
          <a:ln w="9525">
            <a:noFill/>
          </a:ln>
        </p:spPr>
        <p:txBody>
          <a:bodyPr>
            <a:spAutoFit/>
          </a:bodyPr>
          <a:p>
            <a:pPr algn="ctr">
              <a:spcBef>
                <a:spcPct val="50000"/>
              </a:spcBef>
            </a:pPr>
            <a:r>
              <a:rPr lang="zh-CN" altLang="en-US" sz="2000" dirty="0">
                <a:latin typeface="华文细黑" panose="02010600040101010101" pitchFamily="2" charset="-122"/>
                <a:ea typeface="华文细黑" panose="02010600040101010101" pitchFamily="2" charset="-122"/>
              </a:rPr>
              <a:t>产品系统</a:t>
            </a:r>
            <a:r>
              <a:rPr lang="en-US" altLang="zh-CN" sz="2000">
                <a:latin typeface="华文细黑" panose="02010600040101010101" pitchFamily="2" charset="-122"/>
                <a:ea typeface="华文细黑" panose="02010600040101010101" pitchFamily="2" charset="-122"/>
              </a:rPr>
              <a:t>FMEA</a:t>
            </a:r>
            <a:endParaRPr lang="en-US" altLang="zh-CN" sz="2000">
              <a:latin typeface="华文细黑" panose="02010600040101010101" pitchFamily="2" charset="-122"/>
              <a:ea typeface="华文细黑" panose="02010600040101010101" pitchFamily="2" charset="-122"/>
            </a:endParaRPr>
          </a:p>
        </p:txBody>
      </p:sp>
      <p:graphicFrame>
        <p:nvGraphicFramePr>
          <p:cNvPr id="64581" name="表格 64580"/>
          <p:cNvGraphicFramePr/>
          <p:nvPr/>
        </p:nvGraphicFramePr>
        <p:xfrm>
          <a:off x="4343400" y="3551238"/>
          <a:ext cx="4876800" cy="2051050"/>
        </p:xfrm>
        <a:graphic>
          <a:graphicData uri="http://schemas.openxmlformats.org/drawingml/2006/table">
            <a:tbl>
              <a:tblPr/>
              <a:tblGrid>
                <a:gridCol w="1625600"/>
                <a:gridCol w="1625600"/>
                <a:gridCol w="1625600"/>
              </a:tblGrid>
              <a:tr h="3657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缺陷原因</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8529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无法保证油封的油膜结构</a:t>
                      </a:r>
                      <a:endParaRPr lang="zh-CN" altLang="en-US" sz="18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滑动面磨损</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设计数据</a:t>
                      </a:r>
                      <a:r>
                        <a:rPr lang="en-US" altLang="zh-CN" sz="1800">
                          <a:ea typeface="华文细黑" panose="02010600040101010101" pitchFamily="2" charset="-122"/>
                        </a:rPr>
                        <a:t>]</a:t>
                      </a:r>
                      <a:endParaRPr lang="en-US" altLang="zh-CN" sz="1800">
                        <a:ea typeface="华文细黑" panose="02010600040101010101" pitchFamily="2" charset="-122"/>
                      </a:endParaRPr>
                    </a:p>
                    <a:p>
                      <a:pPr marL="0" lvl="0" indent="0">
                        <a:buChar char="•"/>
                      </a:pPr>
                      <a:r>
                        <a:rPr lang="zh-CN" altLang="en-US" sz="1800" dirty="0">
                          <a:ea typeface="华文细黑" panose="02010600040101010101" pitchFamily="2" charset="-122"/>
                        </a:rPr>
                        <a:t>直径不合格</a:t>
                      </a:r>
                      <a:endParaRPr lang="zh-CN" altLang="en-US" sz="1800" dirty="0">
                        <a:ea typeface="华文细黑" panose="02010600040101010101" pitchFamily="2" charset="-122"/>
                      </a:endParaRPr>
                    </a:p>
                    <a:p>
                      <a:pPr marL="0" lvl="0" indent="0">
                        <a:buChar char="•"/>
                      </a:pPr>
                      <a:r>
                        <a:rPr lang="en-US" altLang="zh-CN" sz="1800">
                          <a:ea typeface="华文细黑" panose="02010600040101010101" pitchFamily="2" charset="-122"/>
                        </a:rPr>
                        <a:t>Rz</a:t>
                      </a:r>
                      <a:r>
                        <a:rPr lang="zh-CN" altLang="en-US" sz="1800" dirty="0">
                          <a:ea typeface="华文细黑" panose="02010600040101010101" pitchFamily="2" charset="-122"/>
                        </a:rPr>
                        <a:t>不合格</a:t>
                      </a:r>
                      <a:endParaRPr lang="zh-CN" altLang="en-US" sz="1800" dirty="0">
                        <a:ea typeface="华文细黑" panose="02010600040101010101" pitchFamily="2" charset="-122"/>
                      </a:endParaRPr>
                    </a:p>
                    <a:p>
                      <a:pPr marL="0" lvl="0" indent="0">
                        <a:buChar char="•"/>
                      </a:pPr>
                      <a:r>
                        <a:rPr lang="zh-CN" altLang="en-US" sz="1800" dirty="0">
                          <a:ea typeface="华文细黑" panose="02010600040101010101" pitchFamily="2" charset="-122"/>
                        </a:rPr>
                        <a:t>硬度</a:t>
                      </a:r>
                      <a:r>
                        <a:rPr lang="zh-CN" altLang="en-US" sz="1800" dirty="0">
                          <a:ea typeface="华文细黑" panose="02010600040101010101" pitchFamily="2" charset="-122"/>
                        </a:rPr>
                        <a:t>不足</a:t>
                      </a:r>
                      <a:endParaRPr lang="zh-CN" altLang="en-US" sz="1800" dirty="0">
                        <a:ea typeface="华文细黑" panose="02010600040101010101" pitchFamily="2" charset="-122"/>
                      </a:endParaRPr>
                    </a:p>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磨损过程</a:t>
                      </a:r>
                      <a:r>
                        <a:rPr lang="en-US" altLang="zh-CN" sz="1800">
                          <a:ea typeface="华文细黑" panose="02010600040101010101" pitchFamily="2" charset="-122"/>
                        </a:rPr>
                        <a:t>]</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64577" name="文本框 64576"/>
          <p:cNvSpPr txBox="1"/>
          <p:nvPr/>
        </p:nvSpPr>
        <p:spPr>
          <a:xfrm>
            <a:off x="4267200" y="3124200"/>
            <a:ext cx="1905000" cy="398780"/>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ea typeface="华文细黑" panose="02010600040101010101" pitchFamily="2" charset="-122"/>
              </a:rPr>
              <a:t>滑动油封特性</a:t>
            </a:r>
            <a:endParaRPr lang="zh-CN" altLang="en-US" sz="2000">
              <a:latin typeface="Times New Roman" panose="02020603050405020304" pitchFamily="18" charset="0"/>
              <a:ea typeface="华文细黑" panose="02010600040101010101" pitchFamily="2" charset="-122"/>
            </a:endParaRPr>
          </a:p>
        </p:txBody>
      </p:sp>
      <p:sp>
        <p:nvSpPr>
          <p:cNvPr id="64582" name="直接连接符 64581"/>
          <p:cNvSpPr/>
          <p:nvPr/>
        </p:nvSpPr>
        <p:spPr>
          <a:xfrm>
            <a:off x="5410200" y="6096000"/>
            <a:ext cx="4343400" cy="0"/>
          </a:xfrm>
          <a:prstGeom prst="line">
            <a:avLst/>
          </a:prstGeom>
          <a:ln w="9525" cap="flat" cmpd="sng">
            <a:solidFill>
              <a:schemeClr val="tx1"/>
            </a:solidFill>
            <a:prstDash val="solid"/>
            <a:headEnd type="none" w="med" len="med"/>
            <a:tailEnd type="triangle" w="med" len="med"/>
          </a:ln>
        </p:spPr>
      </p:sp>
      <p:sp>
        <p:nvSpPr>
          <p:cNvPr id="64583" name="文本框 64582"/>
          <p:cNvSpPr txBox="1"/>
          <p:nvPr/>
        </p:nvSpPr>
        <p:spPr>
          <a:xfrm>
            <a:off x="6858000" y="5791200"/>
            <a:ext cx="1371600" cy="706755"/>
          </a:xfrm>
          <a:prstGeom prst="rect">
            <a:avLst/>
          </a:prstGeom>
          <a:solidFill>
            <a:schemeClr val="bg1"/>
          </a:solidFill>
          <a:ln w="9525">
            <a:noFill/>
          </a:ln>
        </p:spPr>
        <p:txBody>
          <a:bodyPr>
            <a:spAutoFit/>
          </a:bodyPr>
          <a:p>
            <a:pPr algn="ctr">
              <a:spcBef>
                <a:spcPct val="50000"/>
              </a:spcBef>
            </a:pPr>
            <a:r>
              <a:rPr lang="zh-CN" altLang="en-US" sz="2000" dirty="0">
                <a:latin typeface="华文细黑" panose="02010600040101010101" pitchFamily="2" charset="-122"/>
                <a:ea typeface="华文细黑" panose="02010600040101010101" pitchFamily="2" charset="-122"/>
              </a:rPr>
              <a:t>过程系统</a:t>
            </a:r>
            <a:r>
              <a:rPr lang="en-US" altLang="zh-CN" sz="2000">
                <a:latin typeface="华文细黑" panose="02010600040101010101" pitchFamily="2" charset="-122"/>
                <a:ea typeface="华文细黑" panose="02010600040101010101" pitchFamily="2" charset="-122"/>
              </a:rPr>
              <a:t>FMEA</a:t>
            </a:r>
            <a:endParaRPr lang="en-US" altLang="zh-CN" sz="2000">
              <a:latin typeface="华文细黑" panose="02010600040101010101" pitchFamily="2" charset="-122"/>
              <a:ea typeface="华文细黑" panose="02010600040101010101" pitchFamily="2" charset="-122"/>
            </a:endParaRPr>
          </a:p>
        </p:txBody>
      </p:sp>
      <p:sp>
        <p:nvSpPr>
          <p:cNvPr id="64584" name="文本框 64583"/>
          <p:cNvSpPr txBox="1"/>
          <p:nvPr/>
        </p:nvSpPr>
        <p:spPr>
          <a:xfrm>
            <a:off x="2286000" y="4419600"/>
            <a:ext cx="1371600" cy="398780"/>
          </a:xfrm>
          <a:prstGeom prst="rect">
            <a:avLst/>
          </a:prstGeom>
          <a:solidFill>
            <a:srgbClr val="CCECFF"/>
          </a:solidFill>
          <a:ln w="9525">
            <a:noFill/>
          </a:ln>
          <a:effectLst>
            <a:outerShdw dist="71842" dir="2699999" algn="ctr" rotWithShape="0">
              <a:schemeClr val="bg2"/>
            </a:outerShdw>
          </a:effectLst>
        </p:spPr>
        <p:txBody>
          <a:bodyPr>
            <a:spAutoFit/>
          </a:bodyPr>
          <a:p>
            <a:pPr algn="ctr">
              <a:spcBef>
                <a:spcPct val="50000"/>
              </a:spcBef>
            </a:pPr>
            <a:r>
              <a:rPr lang="zh-CN" altLang="en-US" sz="2000" dirty="0">
                <a:latin typeface="华文细黑" panose="02010600040101010101" pitchFamily="2" charset="-122"/>
                <a:ea typeface="华文细黑" panose="02010600040101010101" pitchFamily="2" charset="-122"/>
              </a:rPr>
              <a:t>交互</a:t>
            </a:r>
            <a:endParaRPr lang="zh-CN" altLang="en-US" sz="2000">
              <a:latin typeface="华文细黑" panose="02010600040101010101" pitchFamily="2" charset="-122"/>
              <a:ea typeface="华文细黑" panose="0201060004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55" name="文本框 65554"/>
          <p:cNvSpPr txBox="1"/>
          <p:nvPr/>
        </p:nvSpPr>
        <p:spPr>
          <a:xfrm>
            <a:off x="8686800" y="1600200"/>
            <a:ext cx="1371600" cy="706755"/>
          </a:xfrm>
          <a:prstGeom prst="rect">
            <a:avLst/>
          </a:prstGeom>
          <a:solidFill>
            <a:schemeClr val="bg1"/>
          </a:solidFill>
          <a:ln w="9525">
            <a:noFill/>
          </a:ln>
        </p:spPr>
        <p:txBody>
          <a:bodyPr>
            <a:spAutoFit/>
          </a:bodyPr>
          <a:p>
            <a:pPr algn="ctr">
              <a:spcBef>
                <a:spcPct val="50000"/>
              </a:spcBef>
            </a:pPr>
            <a:r>
              <a:rPr lang="zh-CN" altLang="en-US" sz="2000" dirty="0">
                <a:latin typeface="华文细黑" panose="02010600040101010101" pitchFamily="2" charset="-122"/>
                <a:ea typeface="华文细黑" panose="02010600040101010101" pitchFamily="2" charset="-122"/>
              </a:rPr>
              <a:t>产品系统</a:t>
            </a:r>
            <a:r>
              <a:rPr lang="en-US" altLang="zh-CN" sz="2000">
                <a:latin typeface="华文细黑" panose="02010600040101010101" pitchFamily="2" charset="-122"/>
                <a:ea typeface="华文细黑" panose="02010600040101010101" pitchFamily="2" charset="-122"/>
              </a:rPr>
              <a:t>FMEA</a:t>
            </a:r>
            <a:endParaRPr lang="en-US" altLang="zh-CN" sz="2000">
              <a:latin typeface="华文细黑" panose="02010600040101010101" pitchFamily="2" charset="-122"/>
              <a:ea typeface="华文细黑" panose="02010600040101010101" pitchFamily="2" charset="-122"/>
            </a:endParaRPr>
          </a:p>
        </p:txBody>
      </p:sp>
      <p:graphicFrame>
        <p:nvGraphicFramePr>
          <p:cNvPr id="65598" name="表格 65597"/>
          <p:cNvGraphicFramePr/>
          <p:nvPr/>
        </p:nvGraphicFramePr>
        <p:xfrm>
          <a:off x="2209800" y="884238"/>
          <a:ext cx="6172200" cy="2655570"/>
        </p:xfrm>
        <a:graphic>
          <a:graphicData uri="http://schemas.openxmlformats.org/drawingml/2006/table">
            <a:tbl>
              <a:tblPr/>
              <a:tblGrid>
                <a:gridCol w="2057400"/>
                <a:gridCol w="2057400"/>
                <a:gridCol w="2057400"/>
              </a:tblGrid>
              <a:tr h="3657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缺陷原因</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981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无法保证油封的油膜结构</a:t>
                      </a:r>
                      <a:endParaRPr lang="zh-CN" altLang="en-US" sz="18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滑动面磨损</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设计数据</a:t>
                      </a:r>
                      <a:r>
                        <a:rPr lang="en-US" altLang="zh-CN" sz="1800">
                          <a:ea typeface="华文细黑" panose="02010600040101010101" pitchFamily="2" charset="-122"/>
                        </a:rPr>
                        <a:t>]</a:t>
                      </a:r>
                      <a:endParaRPr lang="en-US" altLang="zh-CN" sz="1800">
                        <a:ea typeface="华文细黑" panose="02010600040101010101" pitchFamily="2" charset="-122"/>
                      </a:endParaRPr>
                    </a:p>
                    <a:p>
                      <a:pPr marL="0" lvl="0" indent="0">
                        <a:buNone/>
                      </a:pPr>
                      <a:r>
                        <a:rPr lang="zh-CN" altLang="en-US" sz="1800" dirty="0">
                          <a:ea typeface="华文细黑" panose="02010600040101010101" pitchFamily="2" charset="-122"/>
                        </a:rPr>
                        <a:t>直径不合格</a:t>
                      </a:r>
                      <a:endParaRPr lang="zh-CN" altLang="en-US" sz="1800" dirty="0">
                        <a:ea typeface="华文细黑" panose="02010600040101010101" pitchFamily="2" charset="-122"/>
                      </a:endParaRPr>
                    </a:p>
                    <a:p>
                      <a:pPr marL="0" lvl="0" indent="0">
                        <a:buNone/>
                      </a:pPr>
                      <a:r>
                        <a:rPr lang="en-US" altLang="zh-CN" sz="1800">
                          <a:ea typeface="华文细黑" panose="02010600040101010101" pitchFamily="2" charset="-122"/>
                        </a:rPr>
                        <a:t>Rz</a:t>
                      </a:r>
                      <a:r>
                        <a:rPr lang="zh-CN" altLang="en-US" sz="1800" dirty="0">
                          <a:ea typeface="华文细黑" panose="02010600040101010101" pitchFamily="2" charset="-122"/>
                        </a:rPr>
                        <a:t>不合格</a:t>
                      </a:r>
                      <a:endParaRPr lang="zh-CN" altLang="en-US" sz="1800" dirty="0">
                        <a:ea typeface="华文细黑" panose="02010600040101010101" pitchFamily="2" charset="-122"/>
                      </a:endParaRPr>
                    </a:p>
                    <a:p>
                      <a:pPr marL="0" lvl="0" indent="0">
                        <a:buNone/>
                      </a:pPr>
                      <a:r>
                        <a:rPr lang="zh-CN" altLang="en-US" sz="1800" dirty="0">
                          <a:ea typeface="华文细黑" panose="02010600040101010101" pitchFamily="2" charset="-122"/>
                        </a:rPr>
                        <a:t>硬度</a:t>
                      </a:r>
                      <a:r>
                        <a:rPr lang="zh-CN" altLang="en-US" sz="1800" dirty="0">
                          <a:ea typeface="华文细黑" panose="02010600040101010101" pitchFamily="2" charset="-122"/>
                        </a:rPr>
                        <a:t>不足</a:t>
                      </a:r>
                      <a:endParaRPr lang="zh-CN" altLang="en-US" sz="1800" dirty="0">
                        <a:ea typeface="华文细黑" panose="02010600040101010101" pitchFamily="2" charset="-122"/>
                      </a:endParaRPr>
                    </a:p>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磨损过程</a:t>
                      </a:r>
                      <a:r>
                        <a:rPr lang="en-US" altLang="zh-CN" sz="1800">
                          <a:ea typeface="华文细黑" panose="02010600040101010101" pitchFamily="2" charset="-122"/>
                        </a:rPr>
                        <a:t>]</a:t>
                      </a:r>
                      <a:endParaRPr lang="en-US" altLang="zh-CN" sz="1800">
                        <a:ea typeface="华文细黑" panose="02010600040101010101" pitchFamily="2" charset="-122"/>
                      </a:endParaRPr>
                    </a:p>
                    <a:p>
                      <a:pPr marL="0" lvl="0" indent="0">
                        <a:buNone/>
                      </a:pPr>
                      <a:r>
                        <a:rPr lang="zh-CN" altLang="en-US" sz="1800" dirty="0">
                          <a:ea typeface="华文细黑" panose="02010600040101010101" pitchFamily="2" charset="-122"/>
                        </a:rPr>
                        <a:t>滑动油封的粗糙度未按图纸规定加工</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65570" name="文本框 65569"/>
          <p:cNvSpPr txBox="1"/>
          <p:nvPr/>
        </p:nvSpPr>
        <p:spPr>
          <a:xfrm>
            <a:off x="2133600" y="457200"/>
            <a:ext cx="3962400" cy="398780"/>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ea typeface="华文细黑" panose="02010600040101010101" pitchFamily="2" charset="-122"/>
              </a:rPr>
              <a:t>系统单元“滑动油封特性”</a:t>
            </a:r>
            <a:endParaRPr lang="zh-CN" altLang="en-US" sz="2000">
              <a:latin typeface="Times New Roman" panose="02020603050405020304" pitchFamily="18" charset="0"/>
              <a:ea typeface="华文细黑" panose="02010600040101010101" pitchFamily="2" charset="-122"/>
            </a:endParaRPr>
          </a:p>
        </p:txBody>
      </p:sp>
      <p:sp>
        <p:nvSpPr>
          <p:cNvPr id="65572" name="文本框 65571"/>
          <p:cNvSpPr txBox="1"/>
          <p:nvPr/>
        </p:nvSpPr>
        <p:spPr>
          <a:xfrm>
            <a:off x="2667000" y="4876800"/>
            <a:ext cx="1371600" cy="706755"/>
          </a:xfrm>
          <a:prstGeom prst="rect">
            <a:avLst/>
          </a:prstGeom>
          <a:solidFill>
            <a:schemeClr val="bg1"/>
          </a:solidFill>
          <a:ln w="9525">
            <a:noFill/>
          </a:ln>
        </p:spPr>
        <p:txBody>
          <a:bodyPr>
            <a:spAutoFit/>
          </a:bodyPr>
          <a:p>
            <a:pPr algn="ctr">
              <a:spcBef>
                <a:spcPct val="50000"/>
              </a:spcBef>
            </a:pPr>
            <a:r>
              <a:rPr lang="zh-CN" altLang="en-US" sz="2000" dirty="0">
                <a:latin typeface="华文细黑" panose="02010600040101010101" pitchFamily="2" charset="-122"/>
                <a:ea typeface="华文细黑" panose="02010600040101010101" pitchFamily="2" charset="-122"/>
              </a:rPr>
              <a:t>过程系统</a:t>
            </a:r>
            <a:r>
              <a:rPr lang="en-US" altLang="zh-CN" sz="2000">
                <a:latin typeface="华文细黑" panose="02010600040101010101" pitchFamily="2" charset="-122"/>
                <a:ea typeface="华文细黑" panose="02010600040101010101" pitchFamily="2" charset="-122"/>
              </a:rPr>
              <a:t>FMEA</a:t>
            </a:r>
            <a:endParaRPr lang="en-US" altLang="zh-CN" sz="2000">
              <a:latin typeface="华文细黑" panose="02010600040101010101" pitchFamily="2" charset="-122"/>
              <a:ea typeface="华文细黑" panose="02010600040101010101" pitchFamily="2" charset="-122"/>
            </a:endParaRPr>
          </a:p>
        </p:txBody>
      </p:sp>
      <p:graphicFrame>
        <p:nvGraphicFramePr>
          <p:cNvPr id="65596" name="表格 65595"/>
          <p:cNvGraphicFramePr/>
          <p:nvPr/>
        </p:nvGraphicFramePr>
        <p:xfrm>
          <a:off x="4267200" y="4191000"/>
          <a:ext cx="6172200" cy="1995170"/>
        </p:xfrm>
        <a:graphic>
          <a:graphicData uri="http://schemas.openxmlformats.org/drawingml/2006/table">
            <a:tbl>
              <a:tblPr/>
              <a:tblGrid>
                <a:gridCol w="2057400"/>
                <a:gridCol w="2057400"/>
                <a:gridCol w="2057400"/>
              </a:tblGrid>
              <a:tr h="3657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缺陷原因</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2941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总过程</a:t>
                      </a:r>
                      <a:r>
                        <a:rPr lang="en-US" altLang="zh-CN" sz="1800">
                          <a:ea typeface="华文细黑" panose="02010600040101010101" pitchFamily="2" charset="-122"/>
                        </a:rPr>
                        <a:t>]</a:t>
                      </a:r>
                      <a:endParaRPr lang="en-US" altLang="zh-CN" sz="1800">
                        <a:ea typeface="华文细黑" panose="02010600040101010101" pitchFamily="2" charset="-122"/>
                      </a:endParaRPr>
                    </a:p>
                    <a:p>
                      <a:pPr marL="0" lvl="0" indent="0">
                        <a:buNone/>
                      </a:pPr>
                      <a:r>
                        <a:rPr lang="zh-CN" altLang="en-US" sz="1800" dirty="0">
                          <a:ea typeface="华文细黑" panose="02010600040101010101" pitchFamily="2" charset="-122"/>
                        </a:rPr>
                        <a:t>输入轴总成的生产有缺陷</a:t>
                      </a:r>
                      <a:endParaRPr lang="zh-CN" altLang="en-US" sz="1800" dirty="0">
                        <a:ea typeface="华文细黑" panose="02010600040101010101" pitchFamily="2" charset="-122"/>
                      </a:endParaRPr>
                    </a:p>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特性</a:t>
                      </a:r>
                      <a:r>
                        <a:rPr lang="en-US" altLang="zh-CN" sz="1800">
                          <a:ea typeface="华文细黑" panose="02010600040101010101" pitchFamily="2" charset="-122"/>
                        </a:rPr>
                        <a:t>]</a:t>
                      </a:r>
                      <a:endParaRPr lang="en-US" altLang="zh-CN" sz="1800">
                        <a:ea typeface="华文细黑" panose="02010600040101010101" pitchFamily="2" charset="-122"/>
                      </a:endParaRPr>
                    </a:p>
                    <a:p>
                      <a:pPr marL="0" lvl="0" indent="0">
                        <a:buNone/>
                      </a:pPr>
                      <a:r>
                        <a:rPr lang="zh-CN" altLang="en-US" sz="1800" dirty="0">
                          <a:ea typeface="华文细黑" panose="02010600040101010101" pitchFamily="2" charset="-122"/>
                        </a:rPr>
                        <a:t>滑动面磨损</a:t>
                      </a:r>
                      <a:endParaRPr lang="zh-CN" altLang="en-US" sz="18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滑动油封的粗糙度未按图纸规定加工</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磨床砂轮转速范围太低</a:t>
                      </a:r>
                      <a:endParaRPr lang="zh-CN" altLang="en-US" sz="1800" dirty="0">
                        <a:ea typeface="华文细黑" panose="02010600040101010101" pitchFamily="2" charset="-122"/>
                      </a:endParaRPr>
                    </a:p>
                    <a:p>
                      <a:pPr marL="0" lvl="0" indent="0">
                        <a:buNone/>
                      </a:pP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65599" name="文本框 65598"/>
          <p:cNvSpPr txBox="1"/>
          <p:nvPr/>
        </p:nvSpPr>
        <p:spPr>
          <a:xfrm>
            <a:off x="4267200" y="3733800"/>
            <a:ext cx="3581400" cy="398780"/>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ea typeface="华文细黑" panose="02010600040101010101" pitchFamily="2" charset="-122"/>
              </a:rPr>
              <a:t>系统单元“滑动油封磨损过程”</a:t>
            </a:r>
            <a:endParaRPr lang="zh-CN" altLang="en-US" sz="2000">
              <a:latin typeface="Times New Roman" panose="02020603050405020304" pitchFamily="18" charset="0"/>
              <a:ea typeface="华文细黑" panose="0201060004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6969" name="表格 66968"/>
          <p:cNvGraphicFramePr/>
          <p:nvPr/>
        </p:nvGraphicFramePr>
        <p:xfrm>
          <a:off x="1752600" y="717550"/>
          <a:ext cx="8732520" cy="6020435"/>
        </p:xfrm>
        <a:graphic>
          <a:graphicData uri="http://schemas.openxmlformats.org/drawingml/2006/table">
            <a:tbl>
              <a:tblPr/>
              <a:tblGrid>
                <a:gridCol w="1752600"/>
                <a:gridCol w="381000"/>
                <a:gridCol w="762000"/>
                <a:gridCol w="914400"/>
                <a:gridCol w="1751965"/>
                <a:gridCol w="457200"/>
                <a:gridCol w="1295400"/>
                <a:gridCol w="381000"/>
                <a:gridCol w="533400"/>
                <a:gridCol w="503555"/>
              </a:tblGrid>
              <a:tr h="6400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潜在缺陷后果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S</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潜在缺陷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潜在缺陷原因</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预防措施</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P</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发现缺陷措施</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D</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RPN</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人员</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4970">
                <a:tc gridSpan="10">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系统单元：传动轴总成             功能：通过油封达到符合功能要求的密封</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65760">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不能保证有利于环境且功能可靠的运行</a:t>
                      </a:r>
                      <a:r>
                        <a:rPr lang="en-US" altLang="zh-CN" sz="1800">
                          <a:ea typeface="华文细黑" panose="02010600040101010101" pitchFamily="2" charset="-122"/>
                        </a:rPr>
                        <a:t>[</a:t>
                      </a:r>
                      <a:r>
                        <a:rPr lang="zh-CN" altLang="en-US" sz="1800" dirty="0">
                          <a:ea typeface="华文细黑" panose="02010600040101010101" pitchFamily="2" charset="-122"/>
                        </a:rPr>
                        <a:t>传动器</a:t>
                      </a:r>
                      <a:r>
                        <a:rPr lang="en-US" altLang="zh-CN" sz="1800">
                          <a:ea typeface="华文细黑" panose="02010600040101010101" pitchFamily="2" charset="-122"/>
                        </a:rPr>
                        <a:t>]</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11">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不能通过油封达到符合功能要求的密封</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滑动面磨损</a:t>
                      </a:r>
                      <a:r>
                        <a:rPr lang="en-US" altLang="zh-CN" sz="1800">
                          <a:ea typeface="华文细黑" panose="02010600040101010101" pitchFamily="2" charset="-122"/>
                        </a:rPr>
                        <a:t>[</a:t>
                      </a:r>
                      <a:r>
                        <a:rPr lang="zh-CN" altLang="en-US" sz="1800" dirty="0">
                          <a:ea typeface="华文细黑" panose="02010600040101010101" pitchFamily="2" charset="-122"/>
                        </a:rPr>
                        <a:t>滑动油封</a:t>
                      </a:r>
                      <a:r>
                        <a:rPr lang="en-US" altLang="zh-CN" sz="1800">
                          <a:ea typeface="华文细黑" panose="02010600040101010101" pitchFamily="2" charset="-122"/>
                        </a:rPr>
                        <a:t>]</a:t>
                      </a:r>
                      <a:endParaRPr lang="en-US" altLang="zh-CN" sz="1800">
                        <a:ea typeface="华文细黑" panose="02010600040101010101" pitchFamily="2" charset="-122"/>
                      </a:endParaRPr>
                    </a:p>
                    <a:p>
                      <a:pPr marL="0" lvl="0" indent="0">
                        <a:buNone/>
                      </a:pP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开始日期：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6576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专家的技巧</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6</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振动测量</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5</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240</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47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设计更改（轴承尺寸）</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噪音分析</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0">
                <a:tc row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不能保证传递</a:t>
                      </a:r>
                      <a:r>
                        <a:rPr lang="en-US" altLang="zh-CN" sz="1800">
                          <a:ea typeface="华文细黑" panose="02010600040101010101" pitchFamily="2" charset="-122"/>
                        </a:rPr>
                        <a:t>/</a:t>
                      </a:r>
                      <a:r>
                        <a:rPr lang="zh-CN" altLang="en-US" sz="1800" dirty="0">
                          <a:ea typeface="华文细黑" panose="02010600040101010101" pitchFamily="2" charset="-122"/>
                        </a:rPr>
                        <a:t>切断发动机与传动器间的驱动功率</a:t>
                      </a:r>
                      <a:r>
                        <a:rPr lang="en-US" altLang="zh-CN" sz="1800">
                          <a:ea typeface="华文细黑" panose="02010600040101010101" pitchFamily="2" charset="-122"/>
                        </a:rPr>
                        <a:t>[</a:t>
                      </a:r>
                      <a:r>
                        <a:rPr lang="zh-CN" altLang="en-US" sz="1800" dirty="0">
                          <a:ea typeface="华文细黑" panose="02010600040101010101" pitchFamily="2" charset="-122"/>
                        </a:rPr>
                        <a:t>离合器</a:t>
                      </a:r>
                      <a:r>
                        <a:rPr lang="en-US" altLang="zh-CN" sz="1800" dirty="0">
                          <a:ea typeface="华文细黑" panose="02010600040101010101" pitchFamily="2" charset="-122"/>
                        </a:rPr>
                        <a:t>*</a:t>
                      </a:r>
                      <a:r>
                        <a:rPr lang="en-US" altLang="zh-CN" sz="1800">
                          <a:ea typeface="华文细黑" panose="02010600040101010101" pitchFamily="2" charset="-122"/>
                        </a:rPr>
                        <a:t>]</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ysDash"/>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36576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检查啮合齿形</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36576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不能保证油膜结构</a:t>
                      </a:r>
                      <a:r>
                        <a:rPr lang="en-US" altLang="zh-CN" sz="1800">
                          <a:ea typeface="华文细黑" panose="02010600040101010101" pitchFamily="2" charset="-122"/>
                        </a:rPr>
                        <a:t>[</a:t>
                      </a:r>
                      <a:r>
                        <a:rPr lang="zh-CN" altLang="en-US" sz="1800" dirty="0">
                          <a:ea typeface="华文细黑" panose="02010600040101010101" pitchFamily="2" charset="-122"/>
                        </a:rPr>
                        <a:t>滑动油封</a:t>
                      </a:r>
                      <a:r>
                        <a:rPr lang="en-US" altLang="zh-CN" sz="1800">
                          <a:ea typeface="华文细黑" panose="02010600040101010101" pitchFamily="2" charset="-122"/>
                        </a:rPr>
                        <a:t>]</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开始日期：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4008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根据</a:t>
                      </a:r>
                      <a:r>
                        <a:rPr lang="en-US" altLang="zh-CN" sz="1800">
                          <a:ea typeface="华文细黑" panose="02010600040101010101" pitchFamily="2" charset="-122"/>
                        </a:rPr>
                        <a:t>DIN</a:t>
                      </a:r>
                      <a:r>
                        <a:rPr lang="zh-CN" altLang="en-US" sz="1800" dirty="0">
                          <a:ea typeface="华文细黑" panose="02010600040101010101" pitchFamily="2" charset="-122"/>
                        </a:rPr>
                        <a:t>确定粗糙度</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4</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测量</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3</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96</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684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提示：“磨削”过程</a:t>
                      </a:r>
                      <a:r>
                        <a:rPr lang="en-US" altLang="zh-CN" sz="1800">
                          <a:ea typeface="华文细黑" panose="02010600040101010101" pitchFamily="2" charset="-122"/>
                        </a:rPr>
                        <a:t>FMEA</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耐久试验</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914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不能保证汽车的驱动</a:t>
                      </a:r>
                      <a:r>
                        <a:rPr lang="en-US" altLang="zh-CN" sz="1800">
                          <a:ea typeface="华文细黑" panose="02010600040101010101" pitchFamily="2" charset="-122"/>
                        </a:rPr>
                        <a:t>[</a:t>
                      </a:r>
                      <a:r>
                        <a:rPr lang="zh-CN" altLang="en-US" sz="1800" dirty="0">
                          <a:ea typeface="华文细黑" panose="02010600040101010101" pitchFamily="2" charset="-122"/>
                        </a:rPr>
                        <a:t>传动系统</a:t>
                      </a:r>
                      <a:r>
                        <a:rPr lang="en-US" altLang="zh-CN" sz="1800">
                          <a:ea typeface="华文细黑" panose="02010600040101010101" pitchFamily="2" charset="-122"/>
                        </a:rPr>
                        <a:t>]</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365760">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不能保证符合产品建议书要求的无故障</a:t>
                      </a:r>
                      <a:r>
                        <a:rPr lang="en-US" altLang="zh-CN" sz="1800">
                          <a:ea typeface="华文细黑" panose="02010600040101010101" pitchFamily="2" charset="-122"/>
                        </a:rPr>
                        <a:t>/</a:t>
                      </a:r>
                      <a:r>
                        <a:rPr lang="zh-CN" altLang="en-US" sz="1800" dirty="0">
                          <a:ea typeface="华文细黑" panose="02010600040101010101" pitchFamily="2" charset="-122"/>
                        </a:rPr>
                        <a:t>经济行驶</a:t>
                      </a:r>
                      <a:r>
                        <a:rPr lang="en-US" altLang="zh-CN" sz="1800">
                          <a:ea typeface="华文细黑" panose="02010600040101010101" pitchFamily="2" charset="-122"/>
                        </a:rPr>
                        <a:t>[</a:t>
                      </a:r>
                      <a:r>
                        <a:rPr lang="zh-CN" altLang="en-US" sz="1800" dirty="0">
                          <a:ea typeface="华文细黑" panose="02010600040101010101" pitchFamily="2" charset="-122"/>
                        </a:rPr>
                        <a:t>汽车</a:t>
                      </a:r>
                      <a:r>
                        <a:rPr lang="en-US" altLang="zh-CN" sz="1800">
                          <a:ea typeface="华文细黑" panose="02010600040101010101" pitchFamily="2" charset="-122"/>
                        </a:rPr>
                        <a:t>]</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8</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产生振动</a:t>
                      </a:r>
                      <a:r>
                        <a:rPr lang="en-US" altLang="zh-CN" sz="1800">
                          <a:ea typeface="华文细黑" panose="02010600040101010101" pitchFamily="2" charset="-122"/>
                        </a:rPr>
                        <a:t>[</a:t>
                      </a:r>
                      <a:r>
                        <a:rPr lang="zh-CN" altLang="en-US" sz="1800" dirty="0">
                          <a:ea typeface="华文细黑" panose="02010600040101010101" pitchFamily="2" charset="-122"/>
                        </a:rPr>
                        <a:t>离合器</a:t>
                      </a:r>
                      <a:r>
                        <a:rPr lang="en-US" altLang="zh-CN" sz="1800">
                          <a:ea typeface="华文细黑" panose="02010600040101010101" pitchFamily="2" charset="-122"/>
                        </a:rPr>
                        <a:t>]</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开始日期：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82359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a:ea typeface="华文细黑" panose="02010600040101010101" pitchFamily="2" charset="-122"/>
                        </a:rPr>
                        <a:t>由</a:t>
                      </a:r>
                      <a:r>
                        <a:rPr lang="zh-CN" altLang="en-US" sz="1800" dirty="0">
                          <a:ea typeface="华文细黑" panose="02010600040101010101" pitchFamily="2" charset="-122"/>
                        </a:rPr>
                        <a:t>供方实施产品系统</a:t>
                      </a:r>
                      <a:r>
                        <a:rPr lang="en-US" altLang="zh-CN" sz="1800">
                          <a:ea typeface="华文细黑" panose="02010600040101010101" pitchFamily="2" charset="-122"/>
                        </a:rPr>
                        <a:t>FMEA</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4</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离合器试验台</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6</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192</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66949" name="文本框 66948"/>
          <p:cNvSpPr txBox="1"/>
          <p:nvPr/>
        </p:nvSpPr>
        <p:spPr>
          <a:xfrm>
            <a:off x="4419600" y="228600"/>
            <a:ext cx="3581400" cy="429895"/>
          </a:xfrm>
          <a:prstGeom prst="rect">
            <a:avLst/>
          </a:prstGeom>
          <a:noFill/>
          <a:ln w="9525">
            <a:noFill/>
          </a:ln>
        </p:spPr>
        <p:txBody>
          <a:bodyPr>
            <a:spAutoFit/>
          </a:bodyPr>
          <a:p>
            <a:pPr algn="ctr">
              <a:spcBef>
                <a:spcPct val="50000"/>
              </a:spcBef>
            </a:pPr>
            <a:r>
              <a:rPr lang="en-US" altLang="zh-CN" sz="2200">
                <a:latin typeface="华文细黑" panose="02010600040101010101" pitchFamily="2" charset="-122"/>
                <a:ea typeface="华文细黑" panose="02010600040101010101" pitchFamily="2" charset="-122"/>
              </a:rPr>
              <a:t>FMEA</a:t>
            </a:r>
            <a:endParaRPr lang="en-US" altLang="zh-CN" sz="2200">
              <a:latin typeface="华文细黑" panose="02010600040101010101" pitchFamily="2" charset="-122"/>
              <a:ea typeface="华文细黑" panose="0201060004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7917" name="表格 67916"/>
          <p:cNvGraphicFramePr/>
          <p:nvPr/>
        </p:nvGraphicFramePr>
        <p:xfrm>
          <a:off x="1752600" y="457200"/>
          <a:ext cx="8732520" cy="6011545"/>
        </p:xfrm>
        <a:graphic>
          <a:graphicData uri="http://schemas.openxmlformats.org/drawingml/2006/table">
            <a:tbl>
              <a:tblPr/>
              <a:tblGrid>
                <a:gridCol w="1935480"/>
                <a:gridCol w="381000"/>
                <a:gridCol w="807720"/>
                <a:gridCol w="990600"/>
                <a:gridCol w="1904365"/>
                <a:gridCol w="365125"/>
                <a:gridCol w="1311275"/>
                <a:gridCol w="457200"/>
                <a:gridCol w="579755"/>
              </a:tblGrid>
              <a:tr h="6286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600" dirty="0">
                          <a:ea typeface="华文细黑" panose="02010600040101010101" pitchFamily="2" charset="-122"/>
                        </a:rPr>
                        <a:t>潜在缺陷后果</a:t>
                      </a:r>
                      <a:endParaRPr lang="zh-CN" altLang="en-US" sz="16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600">
                          <a:ea typeface="华文细黑" panose="02010600040101010101" pitchFamily="2" charset="-122"/>
                        </a:rPr>
                        <a:t>S</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600" dirty="0">
                          <a:ea typeface="华文细黑" panose="02010600040101010101" pitchFamily="2" charset="-122"/>
                        </a:rPr>
                        <a:t>潜在缺陷</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600" dirty="0">
                          <a:ea typeface="华文细黑" panose="02010600040101010101" pitchFamily="2" charset="-122"/>
                        </a:rPr>
                        <a:t>潜在缺陷原因</a:t>
                      </a:r>
                      <a:endParaRPr lang="zh-CN" altLang="en-US" sz="16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600" dirty="0">
                          <a:ea typeface="华文细黑" panose="02010600040101010101" pitchFamily="2" charset="-122"/>
                        </a:rPr>
                        <a:t>预防措施</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600">
                          <a:ea typeface="华文细黑" panose="02010600040101010101" pitchFamily="2" charset="-122"/>
                        </a:rPr>
                        <a:t>P</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600" dirty="0">
                          <a:ea typeface="华文细黑" panose="02010600040101010101" pitchFamily="2" charset="-122"/>
                        </a:rPr>
                        <a:t>发现缺陷措施</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600">
                          <a:ea typeface="华文细黑" panose="02010600040101010101" pitchFamily="2" charset="-122"/>
                        </a:rPr>
                        <a:t>D</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600">
                          <a:ea typeface="华文细黑" panose="02010600040101010101" pitchFamily="2" charset="-122"/>
                        </a:rPr>
                        <a:t>RPN</a:t>
                      </a:r>
                      <a:endParaRPr lang="en-US" altLang="zh-CN" sz="1600">
                        <a:ea typeface="华文细黑" panose="02010600040101010101" pitchFamily="2" charset="-122"/>
                      </a:endParaRPr>
                    </a:p>
                    <a:p>
                      <a:pPr marL="0" lvl="0" indent="0" algn="ctr">
                        <a:buNone/>
                      </a:pP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5280">
                <a:tc gridSpan="9">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系统单元：滑动油封特性             功能：符合磨损率要求</a:t>
                      </a:r>
                      <a:endParaRPr lang="zh-CN" altLang="en-US" sz="1600">
                        <a:ea typeface="华文细黑" panose="02010600040101010101" pitchFamily="2" charset="-122"/>
                      </a:endParaRPr>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5280">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不能保证油膜结构</a:t>
                      </a:r>
                      <a:r>
                        <a:rPr lang="en-US" altLang="zh-CN" sz="1600">
                          <a:ea typeface="华文细黑" panose="02010600040101010101" pitchFamily="2" charset="-122"/>
                        </a:rPr>
                        <a:t>[</a:t>
                      </a:r>
                      <a:r>
                        <a:rPr lang="zh-CN" altLang="en-US" sz="1600" dirty="0">
                          <a:ea typeface="华文细黑" panose="02010600040101010101" pitchFamily="2" charset="-122"/>
                        </a:rPr>
                        <a:t>滑动油封</a:t>
                      </a:r>
                      <a:r>
                        <a:rPr lang="en-US" altLang="zh-CN" sz="1600">
                          <a:ea typeface="华文细黑" panose="02010600040101010101" pitchFamily="2" charset="-122"/>
                        </a:rPr>
                        <a:t>]</a:t>
                      </a:r>
                      <a:endParaRPr lang="zh-CN" altLang="en-US" sz="16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6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1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滑动面磨损</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直径不符合要求</a:t>
                      </a:r>
                      <a:r>
                        <a:rPr lang="en-US" altLang="zh-CN" sz="1600">
                          <a:ea typeface="华文细黑" panose="02010600040101010101" pitchFamily="2" charset="-122"/>
                        </a:rPr>
                        <a:t>[</a:t>
                      </a:r>
                      <a:r>
                        <a:rPr lang="zh-CN" altLang="en-US" sz="1600" dirty="0">
                          <a:ea typeface="华文细黑" panose="02010600040101010101" pitchFamily="2" charset="-122"/>
                        </a:rPr>
                        <a:t>滑动油封设计数据</a:t>
                      </a:r>
                      <a:r>
                        <a:rPr lang="en-US" altLang="zh-CN" sz="1600" dirty="0">
                          <a:ea typeface="华文细黑" panose="02010600040101010101" pitchFamily="2" charset="-122"/>
                        </a:rPr>
                        <a:t>**</a:t>
                      </a:r>
                      <a:r>
                        <a:rPr lang="en-US" altLang="zh-CN" sz="1600">
                          <a:ea typeface="华文细黑" panose="02010600040101010101" pitchFamily="2" charset="-122"/>
                        </a:rPr>
                        <a:t>]</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开始日期：</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2444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专家的技巧</a:t>
                      </a:r>
                      <a:endParaRPr lang="zh-CN" altLang="en-US" sz="16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row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600">
                          <a:ea typeface="华文细黑" panose="02010600040101010101" pitchFamily="2" charset="-122"/>
                        </a:rPr>
                        <a:t>4</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测量控制</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row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600">
                          <a:ea typeface="华文细黑" panose="02010600040101010101" pitchFamily="2" charset="-122"/>
                        </a:rPr>
                        <a:t>1</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600">
                          <a:ea typeface="华文细黑" panose="02010600040101010101" pitchFamily="2" charset="-122"/>
                        </a:rPr>
                        <a:t>32</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0">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不能通过油封达到无磨损的密封</a:t>
                      </a:r>
                      <a:r>
                        <a:rPr lang="en-US" altLang="zh-CN" sz="1600">
                          <a:ea typeface="华文细黑" panose="02010600040101010101" pitchFamily="2" charset="-122"/>
                        </a:rPr>
                        <a:t>[</a:t>
                      </a:r>
                      <a:r>
                        <a:rPr lang="zh-CN" altLang="en-US" sz="1600" dirty="0">
                          <a:ea typeface="华文细黑" panose="02010600040101010101" pitchFamily="2" charset="-122"/>
                        </a:rPr>
                        <a:t>输入轴总成</a:t>
                      </a:r>
                      <a:r>
                        <a:rPr lang="en-US" altLang="zh-CN" sz="1600">
                          <a:ea typeface="华文细黑" panose="02010600040101010101" pitchFamily="2" charset="-122"/>
                        </a:rPr>
                        <a:t>]</a:t>
                      </a:r>
                      <a:endParaRPr lang="zh-CN" altLang="en-US" sz="16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ysDash"/>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ysDash"/>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1084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根据</a:t>
                      </a:r>
                      <a:r>
                        <a:rPr lang="en-US" altLang="zh-CN" sz="1600">
                          <a:ea typeface="华文细黑" panose="02010600040101010101" pitchFamily="2" charset="-122"/>
                        </a:rPr>
                        <a:t>DIN</a:t>
                      </a:r>
                      <a:r>
                        <a:rPr lang="zh-CN" altLang="en-US" sz="1600" dirty="0">
                          <a:ea typeface="华文细黑" panose="02010600040101010101" pitchFamily="2" charset="-122"/>
                        </a:rPr>
                        <a:t>设计更改</a:t>
                      </a:r>
                      <a:endParaRPr lang="zh-CN" altLang="en-US" sz="16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台架实验</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32258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过程系统</a:t>
                      </a:r>
                      <a:r>
                        <a:rPr lang="en-US" altLang="zh-CN" sz="1600">
                          <a:ea typeface="华文细黑" panose="02010600040101010101" pitchFamily="2" charset="-122"/>
                        </a:rPr>
                        <a:t>FMEA*</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260350">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不能保证有利于环境且功能可靠的运行</a:t>
                      </a:r>
                      <a:r>
                        <a:rPr lang="en-US" altLang="zh-CN" sz="1600">
                          <a:ea typeface="华文细黑" panose="02010600040101010101" pitchFamily="2" charset="-122"/>
                        </a:rPr>
                        <a:t>[</a:t>
                      </a:r>
                      <a:r>
                        <a:rPr lang="zh-CN" altLang="en-US" sz="1600" dirty="0">
                          <a:ea typeface="华文细黑" panose="02010600040101010101" pitchFamily="2" charset="-122"/>
                        </a:rPr>
                        <a:t>传动器</a:t>
                      </a:r>
                      <a:r>
                        <a:rPr lang="en-US" altLang="zh-CN" sz="1600">
                          <a:ea typeface="华文细黑" panose="02010600040101010101" pitchFamily="2" charset="-122"/>
                        </a:rPr>
                        <a:t>]</a:t>
                      </a:r>
                      <a:endParaRPr lang="zh-CN" altLang="en-US" sz="16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6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56261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600">
                          <a:ea typeface="华文细黑" panose="02010600040101010101" pitchFamily="2" charset="-122"/>
                        </a:rPr>
                        <a:t>Rz</a:t>
                      </a:r>
                      <a:r>
                        <a:rPr lang="zh-CN" altLang="en-US" sz="1600" dirty="0">
                          <a:ea typeface="华文细黑" panose="02010600040101010101" pitchFamily="2" charset="-122"/>
                        </a:rPr>
                        <a:t>不符合要求</a:t>
                      </a:r>
                      <a:r>
                        <a:rPr lang="en-US" altLang="zh-CN" sz="1600">
                          <a:ea typeface="华文细黑" panose="02010600040101010101" pitchFamily="2" charset="-122"/>
                        </a:rPr>
                        <a:t>[</a:t>
                      </a:r>
                      <a:r>
                        <a:rPr lang="zh-CN" altLang="en-US" sz="1600" dirty="0">
                          <a:ea typeface="华文细黑" panose="02010600040101010101" pitchFamily="2" charset="-122"/>
                        </a:rPr>
                        <a:t>滑动油封设计数据</a:t>
                      </a:r>
                      <a:r>
                        <a:rPr lang="en-US" altLang="zh-CN" sz="1600" dirty="0">
                          <a:ea typeface="华文细黑" panose="02010600040101010101" pitchFamily="2" charset="-122"/>
                        </a:rPr>
                        <a:t>**</a:t>
                      </a:r>
                      <a:r>
                        <a:rPr lang="en-US" altLang="zh-CN" sz="1600">
                          <a:ea typeface="华文细黑" panose="02010600040101010101" pitchFamily="2" charset="-122"/>
                        </a:rPr>
                        <a:t>]</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开始日期：</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79755">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不能保证传递</a:t>
                      </a:r>
                      <a:r>
                        <a:rPr lang="en-US" altLang="zh-CN" sz="1600">
                          <a:ea typeface="华文细黑" panose="02010600040101010101" pitchFamily="2" charset="-122"/>
                        </a:rPr>
                        <a:t>/</a:t>
                      </a:r>
                      <a:r>
                        <a:rPr lang="zh-CN" altLang="en-US" sz="1600" dirty="0">
                          <a:ea typeface="华文细黑" panose="02010600040101010101" pitchFamily="2" charset="-122"/>
                        </a:rPr>
                        <a:t>切断发动机与传动器间的驱动功率</a:t>
                      </a:r>
                      <a:r>
                        <a:rPr lang="en-US" altLang="zh-CN" sz="1600">
                          <a:ea typeface="华文细黑" panose="02010600040101010101" pitchFamily="2" charset="-122"/>
                        </a:rPr>
                        <a:t>[</a:t>
                      </a:r>
                      <a:r>
                        <a:rPr lang="zh-CN" altLang="en-US" sz="1600" dirty="0">
                          <a:ea typeface="华文细黑" panose="02010600040101010101" pitchFamily="2" charset="-122"/>
                        </a:rPr>
                        <a:t>离合器</a:t>
                      </a:r>
                      <a:r>
                        <a:rPr lang="en-US" altLang="zh-CN" sz="1600" dirty="0">
                          <a:ea typeface="华文细黑" panose="02010600040101010101" pitchFamily="2" charset="-122"/>
                        </a:rPr>
                        <a:t>*</a:t>
                      </a:r>
                      <a:r>
                        <a:rPr lang="en-US" altLang="zh-CN" sz="1600">
                          <a:ea typeface="华文细黑" panose="02010600040101010101" pitchFamily="2" charset="-122"/>
                        </a:rPr>
                        <a:t>]</a:t>
                      </a:r>
                      <a:endParaRPr lang="zh-CN" altLang="en-US" sz="16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6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专家的技巧</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600">
                          <a:ea typeface="华文细黑" panose="02010600040101010101" pitchFamily="2" charset="-122"/>
                        </a:rPr>
                        <a:t>4</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通过试验证明</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600">
                          <a:ea typeface="华文细黑" panose="02010600040101010101" pitchFamily="2" charset="-122"/>
                        </a:rPr>
                        <a:t>3</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600">
                          <a:ea typeface="华文细黑" panose="02010600040101010101" pitchFamily="2" charset="-122"/>
                        </a:rPr>
                        <a:t>96</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528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根据</a:t>
                      </a:r>
                      <a:r>
                        <a:rPr lang="en-US" altLang="zh-CN" sz="1600">
                          <a:ea typeface="华文细黑" panose="02010600040101010101" pitchFamily="2" charset="-122"/>
                        </a:rPr>
                        <a:t>DIN</a:t>
                      </a:r>
                      <a:r>
                        <a:rPr lang="zh-CN" altLang="en-US" sz="1600" dirty="0">
                          <a:ea typeface="华文细黑" panose="02010600040101010101" pitchFamily="2" charset="-122"/>
                        </a:rPr>
                        <a:t>设计更改</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在过程中检查测量技术</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15430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过程系统</a:t>
                      </a:r>
                      <a:r>
                        <a:rPr lang="en-US" altLang="zh-CN" sz="1600">
                          <a:ea typeface="华文细黑" panose="02010600040101010101" pitchFamily="2" charset="-122"/>
                        </a:rPr>
                        <a:t>FMEA*</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193675">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不能保证汽车的驱动</a:t>
                      </a:r>
                      <a:r>
                        <a:rPr lang="en-US" altLang="zh-CN" sz="1600">
                          <a:ea typeface="华文细黑" panose="02010600040101010101" pitchFamily="2" charset="-122"/>
                        </a:rPr>
                        <a:t>[</a:t>
                      </a:r>
                      <a:r>
                        <a:rPr lang="zh-CN" altLang="en-US" sz="1600" dirty="0">
                          <a:ea typeface="华文细黑" panose="02010600040101010101" pitchFamily="2" charset="-122"/>
                        </a:rPr>
                        <a:t>传动系统</a:t>
                      </a:r>
                      <a:r>
                        <a:rPr lang="en-US" altLang="zh-CN" sz="1600">
                          <a:ea typeface="华文细黑" panose="02010600040101010101" pitchFamily="2" charset="-122"/>
                        </a:rPr>
                        <a:t>]</a:t>
                      </a:r>
                      <a:endParaRPr lang="zh-CN" altLang="en-US" sz="16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6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38544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硬度不符合要求</a:t>
                      </a:r>
                      <a:r>
                        <a:rPr lang="en-US" altLang="zh-CN" sz="1600">
                          <a:ea typeface="华文细黑" panose="02010600040101010101" pitchFamily="2" charset="-122"/>
                        </a:rPr>
                        <a:t>[</a:t>
                      </a:r>
                      <a:r>
                        <a:rPr lang="zh-CN" altLang="en-US" sz="1600" dirty="0">
                          <a:ea typeface="华文细黑" panose="02010600040101010101" pitchFamily="2" charset="-122"/>
                        </a:rPr>
                        <a:t>滑动油封设计数据</a:t>
                      </a:r>
                      <a:r>
                        <a:rPr lang="en-US" altLang="zh-CN" sz="1600" dirty="0">
                          <a:ea typeface="华文细黑" panose="02010600040101010101" pitchFamily="2" charset="-122"/>
                        </a:rPr>
                        <a:t>**</a:t>
                      </a:r>
                      <a:r>
                        <a:rPr lang="en-US" altLang="zh-CN" sz="1600">
                          <a:ea typeface="华文细黑" panose="02010600040101010101" pitchFamily="2" charset="-122"/>
                        </a:rPr>
                        <a:t>]</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2"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开始日期：</a:t>
                      </a:r>
                      <a:endParaRPr lang="zh-CN" altLang="en-US" sz="1600" dirty="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hMerge="1">
                  <a:tcPr>
                    <a:lnT w="12700" cap="flat" cmpd="sng">
                      <a:solidFill>
                        <a:schemeClr val="tx1"/>
                      </a:solidFill>
                      <a:prstDash val="solid"/>
                      <a:headEnd type="none" w="med" len="med"/>
                      <a:tailEnd type="none" w="med" len="med"/>
                    </a:lnT>
                  </a:tcPr>
                </a:tc>
                <a:tc rowSpan="2" hMerge="1">
                  <a:tcPr>
                    <a:lnT w="12700" cap="flat" cmpd="sng">
                      <a:solidFill>
                        <a:schemeClr val="tx1"/>
                      </a:solidFill>
                      <a:prstDash val="solid"/>
                      <a:headEnd type="none" w="med" len="med"/>
                      <a:tailEnd type="none" w="med" len="med"/>
                    </a:lnT>
                  </a:tcPr>
                </a:tc>
                <a:tc rowSpan="2" hMerge="1">
                  <a:tcPr>
                    <a:lnT w="12700" cap="flat" cmpd="sng">
                      <a:solidFill>
                        <a:schemeClr val="tx1"/>
                      </a:solidFill>
                      <a:prstDash val="solid"/>
                      <a:headEnd type="none" w="med" len="med"/>
                      <a:tailEnd type="none" w="med" len="med"/>
                    </a:lnT>
                  </a:tcPr>
                </a:tc>
                <a:tc rowSpan="2"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tcPr>
                </a:tc>
              </a:tr>
              <a:tr h="0">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不能保证符合产品建议书要求的无故障</a:t>
                      </a:r>
                      <a:r>
                        <a:rPr lang="en-US" altLang="zh-CN" sz="1600">
                          <a:ea typeface="华文细黑" panose="02010600040101010101" pitchFamily="2" charset="-122"/>
                        </a:rPr>
                        <a:t>/</a:t>
                      </a:r>
                      <a:r>
                        <a:rPr lang="zh-CN" altLang="en-US" sz="1600" dirty="0">
                          <a:ea typeface="华文细黑" panose="02010600040101010101" pitchFamily="2" charset="-122"/>
                        </a:rPr>
                        <a:t>经济行驶</a:t>
                      </a:r>
                      <a:r>
                        <a:rPr lang="en-US" altLang="zh-CN" sz="1600">
                          <a:ea typeface="华文细黑" panose="02010600040101010101" pitchFamily="2" charset="-122"/>
                        </a:rPr>
                        <a:t>[</a:t>
                      </a:r>
                      <a:r>
                        <a:rPr lang="zh-CN" altLang="en-US" sz="1600" dirty="0">
                          <a:ea typeface="华文细黑" panose="02010600040101010101" pitchFamily="2" charset="-122"/>
                        </a:rPr>
                        <a:t>汽车</a:t>
                      </a:r>
                      <a:r>
                        <a:rPr lang="en-US" altLang="zh-CN" sz="1600">
                          <a:ea typeface="华文细黑" panose="02010600040101010101" pitchFamily="2" charset="-122"/>
                        </a:rPr>
                        <a:t>]</a:t>
                      </a:r>
                      <a:endParaRPr lang="zh-CN" altLang="en-US" sz="16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600">
                          <a:ea typeface="华文细黑" panose="02010600040101010101" pitchFamily="2" charset="-122"/>
                        </a:rPr>
                        <a:t>8</a:t>
                      </a:r>
                      <a:endParaRPr lang="en-US" altLang="zh-CN" sz="1600">
                        <a:ea typeface="华文细黑" panose="02010600040101010101" pitchFamily="2" charset="-122"/>
                      </a:endParaRPr>
                    </a:p>
                    <a:p>
                      <a:pPr marL="0" lvl="0" indent="0">
                        <a:buNone/>
                      </a:pP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gridSpan="5">
                  <a:tcPr>
                    <a:lnL w="12700"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B w="12700" cap="flat" cmpd="sng">
                      <a:solidFill>
                        <a:schemeClr val="tx1"/>
                      </a:solidFill>
                      <a:prstDash val="solid"/>
                      <a:headEnd type="none" w="med" len="med"/>
                      <a:tailEnd type="none" w="med" len="med"/>
                    </a:lnB>
                  </a:tcPr>
                </a:tc>
                <a:tc vMerge="1" hMerge="1">
                  <a:tcPr>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33528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专家的技巧</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6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通过试验验证</a:t>
                      </a:r>
                      <a:endParaRPr lang="zh-CN" altLang="en-US" sz="16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600">
                          <a:ea typeface="华文细黑" panose="02010600040101010101" pitchFamily="2" charset="-122"/>
                        </a:rPr>
                        <a:t>5</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600">
                          <a:ea typeface="华文细黑" panose="02010600040101010101" pitchFamily="2" charset="-122"/>
                        </a:rPr>
                        <a:t>160</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33528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根据</a:t>
                      </a:r>
                      <a:r>
                        <a:rPr lang="en-US" altLang="zh-CN" sz="1600">
                          <a:ea typeface="华文细黑" panose="02010600040101010101" pitchFamily="2" charset="-122"/>
                        </a:rPr>
                        <a:t>DIN</a:t>
                      </a:r>
                      <a:r>
                        <a:rPr lang="zh-CN" altLang="en-US" sz="1600" dirty="0">
                          <a:ea typeface="华文细黑" panose="02010600040101010101" pitchFamily="2" charset="-122"/>
                        </a:rPr>
                        <a:t>设计更改</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4894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600" dirty="0">
                          <a:ea typeface="华文细黑" panose="02010600040101010101" pitchFamily="2" charset="-122"/>
                        </a:rPr>
                        <a:t>过程系统</a:t>
                      </a:r>
                      <a:r>
                        <a:rPr lang="en-US" altLang="zh-CN" sz="1600">
                          <a:ea typeface="华文细黑" panose="02010600040101010101" pitchFamily="2" charset="-122"/>
                        </a:rPr>
                        <a:t>FMEA*</a:t>
                      </a:r>
                      <a:endParaRPr lang="zh-CN" altLang="en-US" sz="16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流程图: 多文档 69633"/>
          <p:cNvSpPr/>
          <p:nvPr/>
        </p:nvSpPr>
        <p:spPr>
          <a:xfrm>
            <a:off x="2514600" y="10668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第一步</a:t>
            </a:r>
            <a:endParaRPr lang="zh-CN" altLang="en-US" b="1">
              <a:solidFill>
                <a:srgbClr val="990033"/>
              </a:solidFill>
              <a:latin typeface="Times New Roman" panose="02020603050405020304" pitchFamily="18" charset="0"/>
            </a:endParaRPr>
          </a:p>
        </p:txBody>
      </p:sp>
      <p:sp>
        <p:nvSpPr>
          <p:cNvPr id="69635" name="文本框 69634"/>
          <p:cNvSpPr txBox="1"/>
          <p:nvPr/>
        </p:nvSpPr>
        <p:spPr>
          <a:xfrm>
            <a:off x="2438400" y="3429000"/>
            <a:ext cx="1524000" cy="82994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sz="2000" dirty="0">
                <a:latin typeface="Times New Roman" panose="02020603050405020304" pitchFamily="18" charset="0"/>
              </a:rPr>
              <a:t>输入轴总成生产总过程</a:t>
            </a:r>
            <a:endParaRPr lang="zh-CN" altLang="en-US" sz="2000" dirty="0">
              <a:latin typeface="Times New Roman" panose="02020603050405020304" pitchFamily="18" charset="0"/>
            </a:endParaRPr>
          </a:p>
        </p:txBody>
      </p:sp>
      <p:sp>
        <p:nvSpPr>
          <p:cNvPr id="69636" name="文本框 69635"/>
          <p:cNvSpPr txBox="1"/>
          <p:nvPr/>
        </p:nvSpPr>
        <p:spPr>
          <a:xfrm>
            <a:off x="4419600" y="1905000"/>
            <a:ext cx="1981200" cy="39878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dirty="0">
                <a:latin typeface="Times New Roman" panose="02020603050405020304" pitchFamily="18" charset="0"/>
              </a:rPr>
              <a:t>磨削送料过程</a:t>
            </a:r>
            <a:endParaRPr lang="zh-CN" altLang="en-US" sz="2000" dirty="0">
              <a:latin typeface="Times New Roman" panose="02020603050405020304" pitchFamily="18" charset="0"/>
            </a:endParaRPr>
          </a:p>
        </p:txBody>
      </p:sp>
      <p:sp>
        <p:nvSpPr>
          <p:cNvPr id="69637" name="左大括号 69636"/>
          <p:cNvSpPr/>
          <p:nvPr/>
        </p:nvSpPr>
        <p:spPr>
          <a:xfrm>
            <a:off x="4114800" y="2133600"/>
            <a:ext cx="152400" cy="3581400"/>
          </a:xfrm>
          <a:prstGeom prst="leftBrace">
            <a:avLst>
              <a:gd name="adj1" fmla="val 195833"/>
              <a:gd name="adj2" fmla="val 50713"/>
            </a:avLst>
          </a:prstGeom>
          <a:noFill/>
          <a:ln w="9525" cap="flat" cmpd="sng">
            <a:solidFill>
              <a:schemeClr val="tx1"/>
            </a:solidFill>
            <a:prstDash val="solid"/>
            <a:headEnd type="none" w="med" len="med"/>
            <a:tailEnd type="none" w="med" len="med"/>
          </a:ln>
        </p:spPr>
        <p:txBody>
          <a:bodyPr/>
          <a:p>
            <a:endParaRPr lang="zh-CN" altLang="en-US"/>
          </a:p>
        </p:txBody>
      </p:sp>
      <p:sp>
        <p:nvSpPr>
          <p:cNvPr id="69638" name="文本框 69637"/>
          <p:cNvSpPr txBox="1"/>
          <p:nvPr/>
        </p:nvSpPr>
        <p:spPr>
          <a:xfrm>
            <a:off x="4419600" y="2451100"/>
            <a:ext cx="1524000" cy="39878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en-US" altLang="zh-CN" sz="2000">
                <a:latin typeface="Times New Roman" panose="02020603050405020304" pitchFamily="18" charset="0"/>
              </a:rPr>
              <a:t>……</a:t>
            </a:r>
            <a:r>
              <a:rPr lang="zh-CN" altLang="en-US" sz="2000" dirty="0">
                <a:latin typeface="Times New Roman" panose="02020603050405020304" pitchFamily="18" charset="0"/>
              </a:rPr>
              <a:t>过程</a:t>
            </a:r>
            <a:endParaRPr lang="zh-CN" altLang="en-US" sz="2000" dirty="0">
              <a:latin typeface="Times New Roman" panose="02020603050405020304" pitchFamily="18" charset="0"/>
            </a:endParaRPr>
          </a:p>
        </p:txBody>
      </p:sp>
      <p:sp>
        <p:nvSpPr>
          <p:cNvPr id="69639" name="文本框 69638"/>
          <p:cNvSpPr txBox="1"/>
          <p:nvPr/>
        </p:nvSpPr>
        <p:spPr>
          <a:xfrm>
            <a:off x="4419600" y="2997200"/>
            <a:ext cx="2971800" cy="706755"/>
          </a:xfrm>
          <a:prstGeom prst="rect">
            <a:avLst/>
          </a:prstGeom>
          <a:pattFill prst="plaid">
            <a:fgClr>
              <a:srgbClr val="CCECFF"/>
            </a:fgClr>
            <a:bgClr>
              <a:srgbClr val="FFFFFF"/>
            </a:bgClr>
          </a:patt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dirty="0">
                <a:latin typeface="Times New Roman" panose="02020603050405020304" pitchFamily="18" charset="0"/>
              </a:rPr>
              <a:t>滚珠轴承的轴承座与油封的滑动面的磨削过程</a:t>
            </a:r>
            <a:endParaRPr lang="zh-CN" altLang="en-US" sz="2000" dirty="0">
              <a:latin typeface="Times New Roman" panose="02020603050405020304" pitchFamily="18" charset="0"/>
            </a:endParaRPr>
          </a:p>
        </p:txBody>
      </p:sp>
      <p:sp>
        <p:nvSpPr>
          <p:cNvPr id="69640" name="文本框 69639"/>
          <p:cNvSpPr txBox="1"/>
          <p:nvPr/>
        </p:nvSpPr>
        <p:spPr>
          <a:xfrm>
            <a:off x="3352800" y="6202363"/>
            <a:ext cx="4267200" cy="429895"/>
          </a:xfrm>
          <a:prstGeom prst="rect">
            <a:avLst/>
          </a:prstGeom>
          <a:solidFill>
            <a:srgbClr val="FFFFCC"/>
          </a:solidFill>
          <a:ln w="9525">
            <a:noFill/>
          </a:ln>
          <a:effectLst>
            <a:outerShdw dist="71842" dir="2699999" algn="ctr" rotWithShape="0">
              <a:schemeClr val="bg2"/>
            </a:outerShdw>
          </a:effectLst>
        </p:spPr>
        <p:txBody>
          <a:bodyPr>
            <a:spAutoFit/>
          </a:bodyPr>
          <a:p>
            <a:pPr>
              <a:spcBef>
                <a:spcPct val="50000"/>
              </a:spcBef>
            </a:pPr>
            <a:r>
              <a:rPr lang="zh-CN" altLang="en-US" sz="2200">
                <a:latin typeface="Times New Roman" panose="02020603050405020304" pitchFamily="18" charset="0"/>
                <a:ea typeface="华文细黑" panose="02010600040101010101" pitchFamily="2" charset="-122"/>
              </a:rPr>
              <a:t>总</a:t>
            </a:r>
            <a:r>
              <a:rPr lang="zh-CN" altLang="en-US" sz="2200" dirty="0">
                <a:latin typeface="Times New Roman" panose="02020603050405020304" pitchFamily="18" charset="0"/>
                <a:ea typeface="华文细黑" panose="02010600040101010101" pitchFamily="2" charset="-122"/>
              </a:rPr>
              <a:t>过程结构及所考虑的结构路径</a:t>
            </a:r>
            <a:endParaRPr lang="zh-CN" altLang="en-US" sz="2200">
              <a:latin typeface="Times New Roman" panose="02020603050405020304" pitchFamily="18" charset="0"/>
              <a:ea typeface="华文细黑" panose="02010600040101010101" pitchFamily="2" charset="-122"/>
            </a:endParaRPr>
          </a:p>
        </p:txBody>
      </p:sp>
      <p:sp>
        <p:nvSpPr>
          <p:cNvPr id="69641" name="文本框 69640"/>
          <p:cNvSpPr txBox="1"/>
          <p:nvPr/>
        </p:nvSpPr>
        <p:spPr>
          <a:xfrm>
            <a:off x="4648200" y="1143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系统结构与系统单元</a:t>
            </a:r>
            <a:endParaRPr lang="zh-CN" altLang="en-US" sz="2600" b="1">
              <a:latin typeface="Times New Roman" panose="02020603050405020304" pitchFamily="18" charset="0"/>
              <a:ea typeface="华文细黑" panose="02010600040101010101" pitchFamily="2" charset="-122"/>
            </a:endParaRPr>
          </a:p>
        </p:txBody>
      </p:sp>
      <p:sp>
        <p:nvSpPr>
          <p:cNvPr id="69642" name="文本框 69641"/>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过程系统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
        <p:nvSpPr>
          <p:cNvPr id="69643" name="文本框 69642"/>
          <p:cNvSpPr txBox="1"/>
          <p:nvPr/>
        </p:nvSpPr>
        <p:spPr>
          <a:xfrm>
            <a:off x="4419600" y="3848100"/>
            <a:ext cx="2590800" cy="39878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dirty="0">
                <a:latin typeface="Times New Roman" panose="02020603050405020304" pitchFamily="18" charset="0"/>
              </a:rPr>
              <a:t>驱动轴的清洗过程</a:t>
            </a:r>
            <a:endParaRPr lang="zh-CN" altLang="en-US" sz="2000" dirty="0">
              <a:latin typeface="Times New Roman" panose="02020603050405020304" pitchFamily="18" charset="0"/>
            </a:endParaRPr>
          </a:p>
        </p:txBody>
      </p:sp>
      <p:sp>
        <p:nvSpPr>
          <p:cNvPr id="69644" name="文本框 69643"/>
          <p:cNvSpPr txBox="1"/>
          <p:nvPr/>
        </p:nvSpPr>
        <p:spPr>
          <a:xfrm>
            <a:off x="4419600" y="4394200"/>
            <a:ext cx="2362200" cy="39878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dirty="0">
                <a:latin typeface="Times New Roman" panose="02020603050405020304" pitchFamily="18" charset="0"/>
              </a:rPr>
              <a:t>装配送料过程</a:t>
            </a:r>
            <a:endParaRPr lang="zh-CN" altLang="en-US" sz="2000" dirty="0">
              <a:latin typeface="Times New Roman" panose="02020603050405020304" pitchFamily="18" charset="0"/>
            </a:endParaRPr>
          </a:p>
        </p:txBody>
      </p:sp>
      <p:sp>
        <p:nvSpPr>
          <p:cNvPr id="69645" name="文本框 69644"/>
          <p:cNvSpPr txBox="1"/>
          <p:nvPr/>
        </p:nvSpPr>
        <p:spPr>
          <a:xfrm>
            <a:off x="4419600" y="4940300"/>
            <a:ext cx="3429000" cy="39878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dirty="0">
                <a:latin typeface="Times New Roman" panose="02020603050405020304" pitchFamily="18" charset="0"/>
              </a:rPr>
              <a:t>把轴承装到轴上的装配过程</a:t>
            </a:r>
            <a:endParaRPr lang="zh-CN" altLang="en-US" sz="2000" dirty="0">
              <a:latin typeface="Times New Roman" panose="02020603050405020304" pitchFamily="18" charset="0"/>
            </a:endParaRPr>
          </a:p>
        </p:txBody>
      </p:sp>
      <p:sp>
        <p:nvSpPr>
          <p:cNvPr id="69646" name="左大括号 69645"/>
          <p:cNvSpPr/>
          <p:nvPr/>
        </p:nvSpPr>
        <p:spPr>
          <a:xfrm>
            <a:off x="7696200" y="2590800"/>
            <a:ext cx="76200" cy="1295400"/>
          </a:xfrm>
          <a:prstGeom prst="leftBrace">
            <a:avLst>
              <a:gd name="adj1" fmla="val 1416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69647" name="文本框 69646"/>
          <p:cNvSpPr txBox="1"/>
          <p:nvPr/>
        </p:nvSpPr>
        <p:spPr>
          <a:xfrm>
            <a:off x="7924800" y="2320925"/>
            <a:ext cx="1219200" cy="33718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调整员</a:t>
            </a:r>
            <a:endParaRPr lang="zh-CN" altLang="en-US" sz="2000" dirty="0">
              <a:latin typeface="Times New Roman" panose="02020603050405020304" pitchFamily="18" charset="0"/>
            </a:endParaRPr>
          </a:p>
        </p:txBody>
      </p:sp>
      <p:sp>
        <p:nvSpPr>
          <p:cNvPr id="69648" name="文本框 69647"/>
          <p:cNvSpPr txBox="1"/>
          <p:nvPr/>
        </p:nvSpPr>
        <p:spPr>
          <a:xfrm>
            <a:off x="7924800" y="2765425"/>
            <a:ext cx="1219200" cy="33718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操作员</a:t>
            </a:r>
            <a:endParaRPr lang="zh-CN" altLang="en-US" sz="2000" dirty="0">
              <a:latin typeface="Times New Roman" panose="02020603050405020304" pitchFamily="18" charset="0"/>
            </a:endParaRPr>
          </a:p>
        </p:txBody>
      </p:sp>
      <p:sp>
        <p:nvSpPr>
          <p:cNvPr id="69649" name="文本框 69648"/>
          <p:cNvSpPr txBox="1"/>
          <p:nvPr/>
        </p:nvSpPr>
        <p:spPr>
          <a:xfrm>
            <a:off x="7924800" y="3211513"/>
            <a:ext cx="1219200" cy="33718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磨床</a:t>
            </a:r>
            <a:endParaRPr lang="zh-CN" altLang="en-US" sz="2000" dirty="0">
              <a:latin typeface="Times New Roman" panose="02020603050405020304" pitchFamily="18" charset="0"/>
            </a:endParaRPr>
          </a:p>
        </p:txBody>
      </p:sp>
      <p:sp>
        <p:nvSpPr>
          <p:cNvPr id="69650" name="文本框 69649"/>
          <p:cNvSpPr txBox="1"/>
          <p:nvPr/>
        </p:nvSpPr>
        <p:spPr>
          <a:xfrm>
            <a:off x="7924800" y="3657600"/>
            <a:ext cx="1219200" cy="33718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环境</a:t>
            </a:r>
            <a:endParaRPr lang="zh-CN" altLang="en-US" sz="2000" dirty="0">
              <a:latin typeface="Times New Roman" panose="02020603050405020304" pitchFamily="18" charset="0"/>
            </a:endParaRPr>
          </a:p>
        </p:txBody>
      </p:sp>
      <p:sp>
        <p:nvSpPr>
          <p:cNvPr id="69651" name="左大括号 69650"/>
          <p:cNvSpPr/>
          <p:nvPr/>
        </p:nvSpPr>
        <p:spPr>
          <a:xfrm>
            <a:off x="8077200" y="4530725"/>
            <a:ext cx="76200" cy="1295400"/>
          </a:xfrm>
          <a:prstGeom prst="leftBrace">
            <a:avLst>
              <a:gd name="adj1" fmla="val 1416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69652" name="文本框 69651"/>
          <p:cNvSpPr txBox="1"/>
          <p:nvPr/>
        </p:nvSpPr>
        <p:spPr>
          <a:xfrm>
            <a:off x="8305800" y="4337050"/>
            <a:ext cx="1219200" cy="33718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装配工</a:t>
            </a:r>
            <a:endParaRPr lang="zh-CN" altLang="en-US" sz="2000" dirty="0">
              <a:latin typeface="Times New Roman" panose="02020603050405020304" pitchFamily="18" charset="0"/>
            </a:endParaRPr>
          </a:p>
        </p:txBody>
      </p:sp>
      <p:sp>
        <p:nvSpPr>
          <p:cNvPr id="69653" name="文本框 69652"/>
          <p:cNvSpPr txBox="1"/>
          <p:nvPr/>
        </p:nvSpPr>
        <p:spPr>
          <a:xfrm>
            <a:off x="8305800" y="4781550"/>
            <a:ext cx="1219200" cy="33718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装配设备</a:t>
            </a:r>
            <a:endParaRPr lang="zh-CN" altLang="en-US" sz="2000" dirty="0">
              <a:latin typeface="Times New Roman" panose="02020603050405020304" pitchFamily="18" charset="0"/>
            </a:endParaRPr>
          </a:p>
        </p:txBody>
      </p:sp>
      <p:sp>
        <p:nvSpPr>
          <p:cNvPr id="69654" name="文本框 69653"/>
          <p:cNvSpPr txBox="1"/>
          <p:nvPr/>
        </p:nvSpPr>
        <p:spPr>
          <a:xfrm>
            <a:off x="8305800" y="5227638"/>
            <a:ext cx="1219200" cy="33718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轴承</a:t>
            </a:r>
            <a:endParaRPr lang="zh-CN" altLang="en-US" sz="2000" dirty="0">
              <a:latin typeface="Times New Roman" panose="02020603050405020304" pitchFamily="18" charset="0"/>
            </a:endParaRPr>
          </a:p>
        </p:txBody>
      </p:sp>
      <p:sp>
        <p:nvSpPr>
          <p:cNvPr id="69655" name="文本框 69654"/>
          <p:cNvSpPr txBox="1"/>
          <p:nvPr/>
        </p:nvSpPr>
        <p:spPr>
          <a:xfrm>
            <a:off x="8305800" y="5673725"/>
            <a:ext cx="1219200" cy="33718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油脂</a:t>
            </a:r>
            <a:endParaRPr lang="zh-CN" altLang="en-US" sz="2000" dirty="0">
              <a:latin typeface="Times New Roman" panose="02020603050405020304" pitchFamily="18" charset="0"/>
            </a:endParaRPr>
          </a:p>
        </p:txBody>
      </p:sp>
      <p:sp>
        <p:nvSpPr>
          <p:cNvPr id="69656" name="文本框 69655"/>
          <p:cNvSpPr txBox="1"/>
          <p:nvPr/>
        </p:nvSpPr>
        <p:spPr>
          <a:xfrm>
            <a:off x="4419600" y="5486400"/>
            <a:ext cx="2362200" cy="39878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dirty="0">
                <a:latin typeface="Times New Roman" panose="02020603050405020304" pitchFamily="18" charset="0"/>
              </a:rPr>
              <a:t>装配输出过程</a:t>
            </a:r>
            <a:endParaRPr lang="zh-CN" altLang="en-US" sz="2000" dirty="0">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流程图: 多文档 68609"/>
          <p:cNvSpPr/>
          <p:nvPr/>
        </p:nvSpPr>
        <p:spPr>
          <a:xfrm>
            <a:off x="2514600" y="10668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第一步</a:t>
            </a:r>
            <a:endParaRPr lang="zh-CN" altLang="en-US" b="1">
              <a:solidFill>
                <a:srgbClr val="990033"/>
              </a:solidFill>
              <a:latin typeface="Times New Roman" panose="02020603050405020304" pitchFamily="18" charset="0"/>
            </a:endParaRPr>
          </a:p>
        </p:txBody>
      </p:sp>
      <p:sp>
        <p:nvSpPr>
          <p:cNvPr id="68624" name="文本框 68623"/>
          <p:cNvSpPr txBox="1"/>
          <p:nvPr/>
        </p:nvSpPr>
        <p:spPr>
          <a:xfrm>
            <a:off x="2819400" y="3429000"/>
            <a:ext cx="1752600" cy="132207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dirty="0">
                <a:latin typeface="Times New Roman" panose="02020603050405020304" pitchFamily="18" charset="0"/>
              </a:rPr>
              <a:t>滚珠轴承的轴承座与油封的滑动面的磨削过程</a:t>
            </a:r>
            <a:endParaRPr lang="zh-CN" altLang="en-US" sz="2000" dirty="0">
              <a:latin typeface="Times New Roman" panose="02020603050405020304" pitchFamily="18" charset="0"/>
            </a:endParaRPr>
          </a:p>
        </p:txBody>
      </p:sp>
      <p:sp>
        <p:nvSpPr>
          <p:cNvPr id="68629" name="文本框 68628"/>
          <p:cNvSpPr txBox="1"/>
          <p:nvPr/>
        </p:nvSpPr>
        <p:spPr>
          <a:xfrm>
            <a:off x="2743200" y="5715000"/>
            <a:ext cx="2057400" cy="429895"/>
          </a:xfrm>
          <a:prstGeom prst="rect">
            <a:avLst/>
          </a:prstGeom>
          <a:solidFill>
            <a:srgbClr val="FFFFCC"/>
          </a:solidFill>
          <a:ln w="9525">
            <a:noFill/>
          </a:ln>
          <a:effectLst>
            <a:outerShdw dist="71842" dir="2699999" algn="ctr" rotWithShape="0">
              <a:schemeClr val="bg2"/>
            </a:outerShdw>
          </a:effectLst>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分系统结构</a:t>
            </a:r>
            <a:endParaRPr lang="zh-CN" altLang="en-US" sz="2200">
              <a:latin typeface="Times New Roman" panose="02020603050405020304" pitchFamily="18" charset="0"/>
              <a:ea typeface="华文细黑" panose="02010600040101010101" pitchFamily="2" charset="-122"/>
            </a:endParaRPr>
          </a:p>
        </p:txBody>
      </p:sp>
      <p:sp>
        <p:nvSpPr>
          <p:cNvPr id="68631" name="文本框 68630"/>
          <p:cNvSpPr txBox="1"/>
          <p:nvPr/>
        </p:nvSpPr>
        <p:spPr>
          <a:xfrm>
            <a:off x="4648200" y="1143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系统结构与系统单元</a:t>
            </a:r>
            <a:endParaRPr lang="zh-CN" altLang="en-US" sz="2600" b="1">
              <a:latin typeface="Times New Roman" panose="02020603050405020304" pitchFamily="18" charset="0"/>
              <a:ea typeface="华文细黑" panose="02010600040101010101" pitchFamily="2" charset="-122"/>
            </a:endParaRPr>
          </a:p>
        </p:txBody>
      </p:sp>
      <p:sp>
        <p:nvSpPr>
          <p:cNvPr id="68632" name="文本框 68631"/>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过程系统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
        <p:nvSpPr>
          <p:cNvPr id="68636" name="左大括号 68635"/>
          <p:cNvSpPr/>
          <p:nvPr/>
        </p:nvSpPr>
        <p:spPr>
          <a:xfrm>
            <a:off x="4876800" y="2667000"/>
            <a:ext cx="152400" cy="2590800"/>
          </a:xfrm>
          <a:prstGeom prst="leftBrace">
            <a:avLst>
              <a:gd name="adj1" fmla="val 1416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68637" name="文本框 68636"/>
          <p:cNvSpPr txBox="1"/>
          <p:nvPr/>
        </p:nvSpPr>
        <p:spPr>
          <a:xfrm>
            <a:off x="5334000" y="2428875"/>
            <a:ext cx="1219200" cy="46037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sz="2000" dirty="0">
                <a:latin typeface="Times New Roman" panose="02020603050405020304" pitchFamily="18" charset="0"/>
              </a:rPr>
              <a:t>调整员</a:t>
            </a:r>
            <a:endParaRPr lang="zh-CN" altLang="en-US" sz="2000" dirty="0">
              <a:latin typeface="Times New Roman" panose="02020603050405020304" pitchFamily="18" charset="0"/>
            </a:endParaRPr>
          </a:p>
        </p:txBody>
      </p:sp>
      <p:sp>
        <p:nvSpPr>
          <p:cNvPr id="68638" name="文本框 68637"/>
          <p:cNvSpPr txBox="1"/>
          <p:nvPr/>
        </p:nvSpPr>
        <p:spPr>
          <a:xfrm>
            <a:off x="5334000" y="4191000"/>
            <a:ext cx="1219200" cy="46037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sz="2000" dirty="0">
                <a:latin typeface="Times New Roman" panose="02020603050405020304" pitchFamily="18" charset="0"/>
              </a:rPr>
              <a:t>操作员</a:t>
            </a:r>
            <a:endParaRPr lang="zh-CN" altLang="en-US" sz="2000" dirty="0">
              <a:latin typeface="Times New Roman" panose="02020603050405020304" pitchFamily="18" charset="0"/>
            </a:endParaRPr>
          </a:p>
        </p:txBody>
      </p:sp>
      <p:sp>
        <p:nvSpPr>
          <p:cNvPr id="68639" name="文本框 68638"/>
          <p:cNvSpPr txBox="1"/>
          <p:nvPr/>
        </p:nvSpPr>
        <p:spPr>
          <a:xfrm>
            <a:off x="5334000" y="3276600"/>
            <a:ext cx="1219200" cy="46037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sz="2000" dirty="0">
                <a:latin typeface="Times New Roman" panose="02020603050405020304" pitchFamily="18" charset="0"/>
              </a:rPr>
              <a:t>磨床</a:t>
            </a:r>
            <a:endParaRPr lang="zh-CN" altLang="en-US" sz="2000" dirty="0">
              <a:latin typeface="Times New Roman" panose="02020603050405020304" pitchFamily="18" charset="0"/>
            </a:endParaRPr>
          </a:p>
        </p:txBody>
      </p:sp>
      <p:sp>
        <p:nvSpPr>
          <p:cNvPr id="68640" name="文本框 68639"/>
          <p:cNvSpPr txBox="1"/>
          <p:nvPr/>
        </p:nvSpPr>
        <p:spPr>
          <a:xfrm>
            <a:off x="5334000" y="5105400"/>
            <a:ext cx="1239838" cy="46037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120000"/>
              </a:lnSpc>
              <a:spcBef>
                <a:spcPct val="50000"/>
              </a:spcBef>
            </a:pPr>
            <a:r>
              <a:rPr lang="zh-CN" altLang="en-US" sz="2000" dirty="0">
                <a:latin typeface="Times New Roman" panose="02020603050405020304" pitchFamily="18" charset="0"/>
              </a:rPr>
              <a:t>环境</a:t>
            </a:r>
            <a:endParaRPr lang="zh-CN" altLang="en-US" sz="2000" dirty="0">
              <a:latin typeface="Times New Roman" panose="02020603050405020304" pitchFamily="18" charset="0"/>
            </a:endParaRPr>
          </a:p>
        </p:txBody>
      </p:sp>
      <p:sp>
        <p:nvSpPr>
          <p:cNvPr id="68647" name="文本框 68646"/>
          <p:cNvSpPr txBox="1"/>
          <p:nvPr/>
        </p:nvSpPr>
        <p:spPr>
          <a:xfrm>
            <a:off x="7391400" y="2057400"/>
            <a:ext cx="1600200" cy="36830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90000"/>
              </a:lnSpc>
              <a:spcBef>
                <a:spcPct val="50000"/>
              </a:spcBef>
            </a:pPr>
            <a:r>
              <a:rPr lang="zh-CN" altLang="en-US" sz="2000" dirty="0">
                <a:latin typeface="Times New Roman" panose="02020603050405020304" pitchFamily="18" charset="0"/>
              </a:rPr>
              <a:t>夹紧系统</a:t>
            </a:r>
            <a:endParaRPr lang="zh-CN" altLang="en-US" sz="2000" dirty="0">
              <a:latin typeface="Times New Roman" panose="02020603050405020304" pitchFamily="18" charset="0"/>
            </a:endParaRPr>
          </a:p>
        </p:txBody>
      </p:sp>
      <p:sp>
        <p:nvSpPr>
          <p:cNvPr id="68648" name="文本框 68647"/>
          <p:cNvSpPr txBox="1"/>
          <p:nvPr/>
        </p:nvSpPr>
        <p:spPr>
          <a:xfrm>
            <a:off x="7391400" y="2514600"/>
            <a:ext cx="1600200" cy="36830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90000"/>
              </a:lnSpc>
              <a:spcBef>
                <a:spcPct val="50000"/>
              </a:spcBef>
            </a:pPr>
            <a:r>
              <a:rPr lang="zh-CN" altLang="en-US" sz="2000" dirty="0">
                <a:latin typeface="Times New Roman" panose="02020603050405020304" pitchFamily="18" charset="0"/>
              </a:rPr>
              <a:t>驱动系统</a:t>
            </a:r>
            <a:endParaRPr lang="zh-CN" altLang="en-US" sz="2000" dirty="0">
              <a:latin typeface="Times New Roman" panose="02020603050405020304" pitchFamily="18" charset="0"/>
            </a:endParaRPr>
          </a:p>
        </p:txBody>
      </p:sp>
      <p:sp>
        <p:nvSpPr>
          <p:cNvPr id="68649" name="文本框 68648"/>
          <p:cNvSpPr txBox="1"/>
          <p:nvPr/>
        </p:nvSpPr>
        <p:spPr>
          <a:xfrm>
            <a:off x="7391400" y="2971800"/>
            <a:ext cx="1600200" cy="36830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90000"/>
              </a:lnSpc>
              <a:spcBef>
                <a:spcPct val="50000"/>
              </a:spcBef>
            </a:pPr>
            <a:r>
              <a:rPr lang="zh-CN" altLang="en-US" sz="2000" dirty="0">
                <a:latin typeface="Times New Roman" panose="02020603050405020304" pitchFamily="18" charset="0"/>
              </a:rPr>
              <a:t>控制系统</a:t>
            </a:r>
            <a:endParaRPr lang="zh-CN" altLang="en-US" sz="2000" dirty="0">
              <a:latin typeface="Times New Roman" panose="02020603050405020304" pitchFamily="18" charset="0"/>
            </a:endParaRPr>
          </a:p>
        </p:txBody>
      </p:sp>
      <p:sp>
        <p:nvSpPr>
          <p:cNvPr id="68650" name="文本框 68649"/>
          <p:cNvSpPr txBox="1"/>
          <p:nvPr/>
        </p:nvSpPr>
        <p:spPr>
          <a:xfrm>
            <a:off x="7391400" y="3429000"/>
            <a:ext cx="1600200" cy="36830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90000"/>
              </a:lnSpc>
              <a:spcBef>
                <a:spcPct val="50000"/>
              </a:spcBef>
            </a:pPr>
            <a:r>
              <a:rPr lang="zh-CN" altLang="en-US" sz="2000" dirty="0">
                <a:latin typeface="Times New Roman" panose="02020603050405020304" pitchFamily="18" charset="0"/>
              </a:rPr>
              <a:t>机座</a:t>
            </a:r>
            <a:endParaRPr lang="zh-CN" altLang="en-US" sz="2000" dirty="0">
              <a:latin typeface="Times New Roman" panose="02020603050405020304" pitchFamily="18" charset="0"/>
            </a:endParaRPr>
          </a:p>
        </p:txBody>
      </p:sp>
      <p:sp>
        <p:nvSpPr>
          <p:cNvPr id="68651" name="文本框 68650"/>
          <p:cNvSpPr txBox="1"/>
          <p:nvPr/>
        </p:nvSpPr>
        <p:spPr>
          <a:xfrm>
            <a:off x="7391400" y="3886200"/>
            <a:ext cx="1600200" cy="36830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90000"/>
              </a:lnSpc>
              <a:spcBef>
                <a:spcPct val="50000"/>
              </a:spcBef>
            </a:pPr>
            <a:r>
              <a:rPr lang="zh-CN" altLang="en-US" sz="2000" dirty="0">
                <a:latin typeface="Times New Roman" panose="02020603050405020304" pitchFamily="18" charset="0"/>
              </a:rPr>
              <a:t>磨削工装</a:t>
            </a:r>
            <a:endParaRPr lang="zh-CN" altLang="en-US" sz="2000" dirty="0">
              <a:latin typeface="Times New Roman" panose="02020603050405020304" pitchFamily="18" charset="0"/>
            </a:endParaRPr>
          </a:p>
        </p:txBody>
      </p:sp>
      <p:sp>
        <p:nvSpPr>
          <p:cNvPr id="68652" name="文本框 68651"/>
          <p:cNvSpPr txBox="1"/>
          <p:nvPr/>
        </p:nvSpPr>
        <p:spPr>
          <a:xfrm>
            <a:off x="7391400" y="4343400"/>
            <a:ext cx="2000250" cy="36830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90000"/>
              </a:lnSpc>
              <a:spcBef>
                <a:spcPct val="50000"/>
              </a:spcBef>
            </a:pPr>
            <a:r>
              <a:rPr lang="zh-CN" altLang="en-US" sz="2000" dirty="0">
                <a:latin typeface="Times New Roman" panose="02020603050405020304" pitchFamily="18" charset="0"/>
              </a:rPr>
              <a:t>冷却</a:t>
            </a:r>
            <a:r>
              <a:rPr lang="en-US" altLang="zh-CN" sz="2000">
                <a:latin typeface="Times New Roman" panose="02020603050405020304" pitchFamily="18" charset="0"/>
              </a:rPr>
              <a:t>/</a:t>
            </a:r>
            <a:r>
              <a:rPr lang="zh-CN" altLang="en-US" sz="2000" dirty="0">
                <a:latin typeface="Times New Roman" panose="02020603050405020304" pitchFamily="18" charset="0"/>
              </a:rPr>
              <a:t>润滑系统</a:t>
            </a:r>
            <a:endParaRPr lang="zh-CN" altLang="en-US" sz="2000" dirty="0">
              <a:latin typeface="Times New Roman" panose="02020603050405020304" pitchFamily="18" charset="0"/>
            </a:endParaRPr>
          </a:p>
        </p:txBody>
      </p:sp>
      <p:sp>
        <p:nvSpPr>
          <p:cNvPr id="68653" name="左大括号 68652"/>
          <p:cNvSpPr/>
          <p:nvPr/>
        </p:nvSpPr>
        <p:spPr>
          <a:xfrm>
            <a:off x="6934200" y="2286000"/>
            <a:ext cx="152400" cy="2209800"/>
          </a:xfrm>
          <a:prstGeom prst="leftBrace">
            <a:avLst>
              <a:gd name="adj1" fmla="val 1208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68654" name="文本框 68653"/>
          <p:cNvSpPr txBox="1"/>
          <p:nvPr/>
        </p:nvSpPr>
        <p:spPr>
          <a:xfrm>
            <a:off x="7391400" y="4876800"/>
            <a:ext cx="2000250" cy="36830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90000"/>
              </a:lnSpc>
              <a:spcBef>
                <a:spcPct val="50000"/>
              </a:spcBef>
            </a:pPr>
            <a:r>
              <a:rPr lang="zh-CN" altLang="en-US" sz="2000" dirty="0">
                <a:latin typeface="Times New Roman" panose="02020603050405020304" pitchFamily="18" charset="0"/>
              </a:rPr>
              <a:t>机器的固定基础</a:t>
            </a:r>
            <a:endParaRPr lang="zh-CN" altLang="en-US" sz="2000" dirty="0">
              <a:latin typeface="Times New Roman" panose="02020603050405020304" pitchFamily="18" charset="0"/>
            </a:endParaRPr>
          </a:p>
        </p:txBody>
      </p:sp>
      <p:sp>
        <p:nvSpPr>
          <p:cNvPr id="68655" name="文本框 68654"/>
          <p:cNvSpPr txBox="1"/>
          <p:nvPr/>
        </p:nvSpPr>
        <p:spPr>
          <a:xfrm>
            <a:off x="7391400" y="5334000"/>
            <a:ext cx="2438400" cy="368300"/>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90000"/>
              </a:lnSpc>
              <a:spcBef>
                <a:spcPct val="50000"/>
              </a:spcBef>
            </a:pPr>
            <a:r>
              <a:rPr lang="zh-CN" altLang="en-US" sz="2000" dirty="0">
                <a:latin typeface="Times New Roman" panose="02020603050405020304" pitchFamily="18" charset="0"/>
              </a:rPr>
              <a:t>磨床冷却剂的供给</a:t>
            </a:r>
            <a:endParaRPr lang="zh-CN" altLang="en-US" sz="2000" dirty="0">
              <a:latin typeface="Times New Roman" panose="02020603050405020304" pitchFamily="18" charset="0"/>
            </a:endParaRPr>
          </a:p>
        </p:txBody>
      </p:sp>
      <p:sp>
        <p:nvSpPr>
          <p:cNvPr id="68656" name="左大括号 68655"/>
          <p:cNvSpPr/>
          <p:nvPr/>
        </p:nvSpPr>
        <p:spPr>
          <a:xfrm>
            <a:off x="7010400" y="5029200"/>
            <a:ext cx="76200" cy="609600"/>
          </a:xfrm>
          <a:prstGeom prst="leftBrace">
            <a:avLst>
              <a:gd name="adj1" fmla="val 666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流程图: 多文档 71681"/>
          <p:cNvSpPr/>
          <p:nvPr/>
        </p:nvSpPr>
        <p:spPr>
          <a:xfrm>
            <a:off x="2514600" y="10668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第一步</a:t>
            </a:r>
            <a:endParaRPr lang="zh-CN" altLang="en-US" b="1">
              <a:solidFill>
                <a:srgbClr val="990033"/>
              </a:solidFill>
              <a:latin typeface="Times New Roman" panose="02020603050405020304" pitchFamily="18" charset="0"/>
            </a:endParaRPr>
          </a:p>
        </p:txBody>
      </p:sp>
      <p:sp>
        <p:nvSpPr>
          <p:cNvPr id="71683" name="文本框 71682"/>
          <p:cNvSpPr txBox="1"/>
          <p:nvPr/>
        </p:nvSpPr>
        <p:spPr>
          <a:xfrm>
            <a:off x="2288540" y="3200400"/>
            <a:ext cx="921385" cy="1600200"/>
          </a:xfrm>
          <a:prstGeom prst="rect">
            <a:avLst/>
          </a:prstGeom>
          <a:noFill/>
          <a:ln w="9525" cap="flat" cmpd="sng">
            <a:solidFill>
              <a:schemeClr val="tx1"/>
            </a:solidFill>
            <a:prstDash val="solid"/>
            <a:miter/>
            <a:headEnd type="none" w="med" len="med"/>
            <a:tailEnd type="none" w="med" len="med"/>
          </a:ln>
        </p:spPr>
        <p:txBody>
          <a:bodyPr vert="eaVert">
            <a:spAutoFit/>
          </a:bodyPr>
          <a:p>
            <a:pPr algn="ctr">
              <a:lnSpc>
                <a:spcPct val="120000"/>
              </a:lnSpc>
              <a:spcBef>
                <a:spcPct val="50000"/>
              </a:spcBef>
            </a:pPr>
            <a:r>
              <a:rPr lang="zh-CN" altLang="en-US" sz="2000" dirty="0">
                <a:latin typeface="Times New Roman" panose="02020603050405020304" pitchFamily="18" charset="0"/>
              </a:rPr>
              <a:t>输入轴总成生产总过程</a:t>
            </a:r>
            <a:endParaRPr lang="zh-CN" altLang="en-US" sz="2000" dirty="0">
              <a:latin typeface="Times New Roman" panose="02020603050405020304" pitchFamily="18" charset="0"/>
            </a:endParaRPr>
          </a:p>
        </p:txBody>
      </p:sp>
      <p:sp>
        <p:nvSpPr>
          <p:cNvPr id="71684" name="文本框 71683"/>
          <p:cNvSpPr txBox="1"/>
          <p:nvPr/>
        </p:nvSpPr>
        <p:spPr>
          <a:xfrm>
            <a:off x="3733800" y="2489200"/>
            <a:ext cx="1981200" cy="39878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dirty="0">
                <a:latin typeface="Times New Roman" panose="02020603050405020304" pitchFamily="18" charset="0"/>
              </a:rPr>
              <a:t>磨削送料过程</a:t>
            </a:r>
            <a:endParaRPr lang="zh-CN" altLang="en-US" sz="2000" dirty="0">
              <a:latin typeface="Times New Roman" panose="02020603050405020304" pitchFamily="18" charset="0"/>
            </a:endParaRPr>
          </a:p>
        </p:txBody>
      </p:sp>
      <p:sp>
        <p:nvSpPr>
          <p:cNvPr id="71685" name="左大括号 71684"/>
          <p:cNvSpPr/>
          <p:nvPr/>
        </p:nvSpPr>
        <p:spPr>
          <a:xfrm>
            <a:off x="3429000" y="2667000"/>
            <a:ext cx="152400" cy="3124200"/>
          </a:xfrm>
          <a:prstGeom prst="leftBrace">
            <a:avLst>
              <a:gd name="adj1" fmla="val 170833"/>
              <a:gd name="adj2" fmla="val 50713"/>
            </a:avLst>
          </a:prstGeom>
          <a:noFill/>
          <a:ln w="9525" cap="flat" cmpd="sng">
            <a:solidFill>
              <a:schemeClr val="tx1"/>
            </a:solidFill>
            <a:prstDash val="solid"/>
            <a:headEnd type="none" w="med" len="med"/>
            <a:tailEnd type="none" w="med" len="med"/>
          </a:ln>
        </p:spPr>
        <p:txBody>
          <a:bodyPr/>
          <a:p>
            <a:endParaRPr lang="zh-CN" altLang="en-US"/>
          </a:p>
        </p:txBody>
      </p:sp>
      <p:sp>
        <p:nvSpPr>
          <p:cNvPr id="71686" name="文本框 71685"/>
          <p:cNvSpPr txBox="1"/>
          <p:nvPr/>
        </p:nvSpPr>
        <p:spPr>
          <a:xfrm>
            <a:off x="3962400" y="5562600"/>
            <a:ext cx="1524000" cy="39878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en-US" altLang="zh-CN" sz="2000">
                <a:latin typeface="Times New Roman" panose="02020603050405020304" pitchFamily="18" charset="0"/>
              </a:rPr>
              <a:t>……</a:t>
            </a:r>
            <a:r>
              <a:rPr lang="zh-CN" altLang="en-US" sz="2000" dirty="0">
                <a:latin typeface="Times New Roman" panose="02020603050405020304" pitchFamily="18" charset="0"/>
              </a:rPr>
              <a:t>过程</a:t>
            </a:r>
            <a:endParaRPr lang="zh-CN" altLang="en-US" sz="2000" dirty="0">
              <a:latin typeface="Times New Roman" panose="02020603050405020304" pitchFamily="18" charset="0"/>
            </a:endParaRPr>
          </a:p>
        </p:txBody>
      </p:sp>
      <p:sp>
        <p:nvSpPr>
          <p:cNvPr id="71687" name="文本框 71686"/>
          <p:cNvSpPr txBox="1"/>
          <p:nvPr/>
        </p:nvSpPr>
        <p:spPr>
          <a:xfrm>
            <a:off x="3810000" y="4100513"/>
            <a:ext cx="1981200" cy="101473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dirty="0">
                <a:latin typeface="Times New Roman" panose="02020603050405020304" pitchFamily="18" charset="0"/>
              </a:rPr>
              <a:t>滚珠轴承的轴承座与油封的滑动面的磨削过程</a:t>
            </a:r>
            <a:endParaRPr lang="zh-CN" altLang="en-US" sz="2000" dirty="0">
              <a:latin typeface="Times New Roman" panose="02020603050405020304" pitchFamily="18" charset="0"/>
            </a:endParaRPr>
          </a:p>
        </p:txBody>
      </p:sp>
      <p:sp>
        <p:nvSpPr>
          <p:cNvPr id="71688" name="文本框 71687"/>
          <p:cNvSpPr txBox="1"/>
          <p:nvPr/>
        </p:nvSpPr>
        <p:spPr>
          <a:xfrm>
            <a:off x="3352800" y="6202363"/>
            <a:ext cx="4267200" cy="429895"/>
          </a:xfrm>
          <a:prstGeom prst="rect">
            <a:avLst/>
          </a:prstGeom>
          <a:solidFill>
            <a:srgbClr val="FFFFCC"/>
          </a:solidFill>
          <a:ln w="9525">
            <a:noFill/>
          </a:ln>
          <a:effectLst>
            <a:outerShdw dist="71842" dir="2699999" algn="ctr" rotWithShape="0">
              <a:schemeClr val="bg2"/>
            </a:outerShdw>
          </a:effectLst>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输送链与夹紧系统的交接点</a:t>
            </a:r>
            <a:endParaRPr lang="zh-CN" altLang="en-US" sz="2200">
              <a:latin typeface="Times New Roman" panose="02020603050405020304" pitchFamily="18" charset="0"/>
              <a:ea typeface="华文细黑" panose="02010600040101010101" pitchFamily="2" charset="-122"/>
            </a:endParaRPr>
          </a:p>
        </p:txBody>
      </p:sp>
      <p:sp>
        <p:nvSpPr>
          <p:cNvPr id="71689" name="文本框 71688"/>
          <p:cNvSpPr txBox="1"/>
          <p:nvPr/>
        </p:nvSpPr>
        <p:spPr>
          <a:xfrm>
            <a:off x="4648200" y="1143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系统结构与系统单元</a:t>
            </a:r>
            <a:endParaRPr lang="zh-CN" altLang="en-US" sz="2600" b="1">
              <a:latin typeface="Times New Roman" panose="02020603050405020304" pitchFamily="18" charset="0"/>
              <a:ea typeface="华文细黑" panose="02010600040101010101" pitchFamily="2" charset="-122"/>
            </a:endParaRPr>
          </a:p>
        </p:txBody>
      </p:sp>
      <p:sp>
        <p:nvSpPr>
          <p:cNvPr id="71690" name="文本框 71689"/>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过程系统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
        <p:nvSpPr>
          <p:cNvPr id="71694" name="左大括号 71693"/>
          <p:cNvSpPr/>
          <p:nvPr/>
        </p:nvSpPr>
        <p:spPr>
          <a:xfrm>
            <a:off x="6019800" y="4176713"/>
            <a:ext cx="76200" cy="838200"/>
          </a:xfrm>
          <a:prstGeom prst="leftBrace">
            <a:avLst>
              <a:gd name="adj1" fmla="val 916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71697" name="文本框 71696"/>
          <p:cNvSpPr txBox="1"/>
          <p:nvPr/>
        </p:nvSpPr>
        <p:spPr>
          <a:xfrm>
            <a:off x="6324600" y="4760913"/>
            <a:ext cx="1219200" cy="39878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000" dirty="0">
                <a:latin typeface="Times New Roman" panose="02020603050405020304" pitchFamily="18" charset="0"/>
              </a:rPr>
              <a:t>磨床</a:t>
            </a:r>
            <a:endParaRPr lang="zh-CN" altLang="en-US" sz="2000" dirty="0">
              <a:latin typeface="Times New Roman" panose="02020603050405020304" pitchFamily="18" charset="0"/>
            </a:endParaRPr>
          </a:p>
        </p:txBody>
      </p:sp>
      <p:sp>
        <p:nvSpPr>
          <p:cNvPr id="71705" name="文本框 71704"/>
          <p:cNvSpPr txBox="1"/>
          <p:nvPr/>
        </p:nvSpPr>
        <p:spPr>
          <a:xfrm>
            <a:off x="6324600" y="3946525"/>
            <a:ext cx="1143000" cy="39878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en-US"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71706" name="文本框 71705"/>
          <p:cNvSpPr txBox="1"/>
          <p:nvPr/>
        </p:nvSpPr>
        <p:spPr>
          <a:xfrm>
            <a:off x="8229600" y="3786188"/>
            <a:ext cx="1600200" cy="306705"/>
          </a:xfrm>
          <a:prstGeom prst="rect">
            <a:avLst/>
          </a:prstGeom>
          <a:pattFill prst="plaid">
            <a:fgClr>
              <a:srgbClr val="CCECFF"/>
            </a:fgClr>
            <a:bgClr>
              <a:schemeClr val="bg1"/>
            </a:bgClr>
          </a:pattFill>
          <a:ln w="9525" cap="flat" cmpd="sng">
            <a:solidFill>
              <a:schemeClr val="tx1"/>
            </a:solidFill>
            <a:prstDash val="solid"/>
            <a:miter/>
            <a:headEnd type="none" w="med" len="med"/>
            <a:tailEnd type="none" w="med" len="med"/>
          </a:ln>
        </p:spPr>
        <p:txBody>
          <a:bodyPr>
            <a:spAutoFit/>
          </a:bodyPr>
          <a:p>
            <a:pPr algn="ctr">
              <a:lnSpc>
                <a:spcPct val="70000"/>
              </a:lnSpc>
              <a:spcBef>
                <a:spcPct val="50000"/>
              </a:spcBef>
            </a:pPr>
            <a:r>
              <a:rPr lang="zh-CN" altLang="en-US" sz="2000" dirty="0">
                <a:latin typeface="Times New Roman" panose="02020603050405020304" pitchFamily="18" charset="0"/>
              </a:rPr>
              <a:t>夹紧系统</a:t>
            </a:r>
            <a:endParaRPr lang="zh-CN" altLang="en-US" sz="2000" dirty="0">
              <a:latin typeface="Times New Roman" panose="02020603050405020304" pitchFamily="18" charset="0"/>
            </a:endParaRPr>
          </a:p>
        </p:txBody>
      </p:sp>
      <p:sp>
        <p:nvSpPr>
          <p:cNvPr id="71707" name="文本框 71706"/>
          <p:cNvSpPr txBox="1"/>
          <p:nvPr/>
        </p:nvSpPr>
        <p:spPr>
          <a:xfrm>
            <a:off x="8229600" y="4214813"/>
            <a:ext cx="1600200" cy="30670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70000"/>
              </a:lnSpc>
              <a:spcBef>
                <a:spcPct val="50000"/>
              </a:spcBef>
            </a:pPr>
            <a:r>
              <a:rPr lang="zh-CN" altLang="en-US" sz="2000" dirty="0">
                <a:latin typeface="Times New Roman" panose="02020603050405020304" pitchFamily="18" charset="0"/>
              </a:rPr>
              <a:t>驱动系统</a:t>
            </a:r>
            <a:endParaRPr lang="zh-CN" altLang="en-US" sz="2000" dirty="0">
              <a:latin typeface="Times New Roman" panose="02020603050405020304" pitchFamily="18" charset="0"/>
            </a:endParaRPr>
          </a:p>
        </p:txBody>
      </p:sp>
      <p:sp>
        <p:nvSpPr>
          <p:cNvPr id="71708" name="文本框 71707"/>
          <p:cNvSpPr txBox="1"/>
          <p:nvPr/>
        </p:nvSpPr>
        <p:spPr>
          <a:xfrm>
            <a:off x="8229600" y="4645025"/>
            <a:ext cx="1600200" cy="30670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70000"/>
              </a:lnSpc>
              <a:spcBef>
                <a:spcPct val="50000"/>
              </a:spcBef>
            </a:pPr>
            <a:r>
              <a:rPr lang="zh-CN" altLang="en-US" sz="2000" dirty="0">
                <a:latin typeface="Times New Roman" panose="02020603050405020304" pitchFamily="18" charset="0"/>
              </a:rPr>
              <a:t>控制系统</a:t>
            </a:r>
            <a:endParaRPr lang="zh-CN" altLang="en-US" sz="2000" dirty="0">
              <a:latin typeface="Times New Roman" panose="02020603050405020304" pitchFamily="18" charset="0"/>
            </a:endParaRPr>
          </a:p>
        </p:txBody>
      </p:sp>
      <p:sp>
        <p:nvSpPr>
          <p:cNvPr id="71709" name="文本框 71708"/>
          <p:cNvSpPr txBox="1"/>
          <p:nvPr/>
        </p:nvSpPr>
        <p:spPr>
          <a:xfrm>
            <a:off x="8229600" y="5073650"/>
            <a:ext cx="1600200" cy="30670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70000"/>
              </a:lnSpc>
              <a:spcBef>
                <a:spcPct val="50000"/>
              </a:spcBef>
            </a:pPr>
            <a:r>
              <a:rPr lang="zh-CN" altLang="en-US" sz="2000" dirty="0">
                <a:latin typeface="Times New Roman" panose="02020603050405020304" pitchFamily="18" charset="0"/>
              </a:rPr>
              <a:t>机座</a:t>
            </a:r>
            <a:endParaRPr lang="zh-CN" altLang="en-US" sz="2000" dirty="0">
              <a:latin typeface="Times New Roman" panose="02020603050405020304" pitchFamily="18" charset="0"/>
            </a:endParaRPr>
          </a:p>
        </p:txBody>
      </p:sp>
      <p:sp>
        <p:nvSpPr>
          <p:cNvPr id="71710" name="文本框 71709"/>
          <p:cNvSpPr txBox="1"/>
          <p:nvPr/>
        </p:nvSpPr>
        <p:spPr>
          <a:xfrm>
            <a:off x="8229600" y="5503863"/>
            <a:ext cx="1600200" cy="30670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70000"/>
              </a:lnSpc>
              <a:spcBef>
                <a:spcPct val="50000"/>
              </a:spcBef>
            </a:pPr>
            <a:r>
              <a:rPr lang="zh-CN" altLang="en-US" sz="2000" dirty="0">
                <a:latin typeface="Times New Roman" panose="02020603050405020304" pitchFamily="18" charset="0"/>
              </a:rPr>
              <a:t>磨削工装</a:t>
            </a:r>
            <a:endParaRPr lang="zh-CN" altLang="en-US" sz="2000" dirty="0">
              <a:latin typeface="Times New Roman" panose="02020603050405020304" pitchFamily="18" charset="0"/>
            </a:endParaRPr>
          </a:p>
        </p:txBody>
      </p:sp>
      <p:sp>
        <p:nvSpPr>
          <p:cNvPr id="71711" name="文本框 71710"/>
          <p:cNvSpPr txBox="1"/>
          <p:nvPr/>
        </p:nvSpPr>
        <p:spPr>
          <a:xfrm>
            <a:off x="8229600" y="5934075"/>
            <a:ext cx="2000250" cy="30670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70000"/>
              </a:lnSpc>
              <a:spcBef>
                <a:spcPct val="50000"/>
              </a:spcBef>
            </a:pPr>
            <a:r>
              <a:rPr lang="zh-CN" altLang="en-US" sz="2000" dirty="0">
                <a:latin typeface="Times New Roman" panose="02020603050405020304" pitchFamily="18" charset="0"/>
              </a:rPr>
              <a:t>冷却</a:t>
            </a:r>
            <a:r>
              <a:rPr lang="en-US" altLang="zh-CN" sz="2000">
                <a:latin typeface="Times New Roman" panose="02020603050405020304" pitchFamily="18" charset="0"/>
              </a:rPr>
              <a:t>/</a:t>
            </a:r>
            <a:r>
              <a:rPr lang="zh-CN" altLang="en-US" sz="2000" dirty="0">
                <a:latin typeface="Times New Roman" panose="02020603050405020304" pitchFamily="18" charset="0"/>
              </a:rPr>
              <a:t>润滑系统</a:t>
            </a:r>
            <a:endParaRPr lang="zh-CN" altLang="en-US" sz="2000" dirty="0">
              <a:latin typeface="Times New Roman" panose="02020603050405020304" pitchFamily="18" charset="0"/>
            </a:endParaRPr>
          </a:p>
        </p:txBody>
      </p:sp>
      <p:sp>
        <p:nvSpPr>
          <p:cNvPr id="71712" name="左大括号 71711"/>
          <p:cNvSpPr/>
          <p:nvPr/>
        </p:nvSpPr>
        <p:spPr>
          <a:xfrm>
            <a:off x="7829550" y="3876675"/>
            <a:ext cx="152400" cy="2209800"/>
          </a:xfrm>
          <a:prstGeom prst="leftBrace">
            <a:avLst>
              <a:gd name="adj1" fmla="val 1208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71713" name="左大括号 71712"/>
          <p:cNvSpPr/>
          <p:nvPr/>
        </p:nvSpPr>
        <p:spPr>
          <a:xfrm>
            <a:off x="5943600" y="1981200"/>
            <a:ext cx="76200" cy="1447800"/>
          </a:xfrm>
          <a:prstGeom prst="leftBrace">
            <a:avLst>
              <a:gd name="adj1" fmla="val 1583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71714" name="文本框 71713"/>
          <p:cNvSpPr txBox="1"/>
          <p:nvPr/>
        </p:nvSpPr>
        <p:spPr>
          <a:xfrm>
            <a:off x="6248400" y="2765425"/>
            <a:ext cx="1219200" cy="33718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叉车司机</a:t>
            </a:r>
            <a:endParaRPr lang="zh-CN" altLang="en-US" sz="2000" dirty="0">
              <a:latin typeface="Times New Roman" panose="02020603050405020304" pitchFamily="18" charset="0"/>
            </a:endParaRPr>
          </a:p>
        </p:txBody>
      </p:sp>
      <p:sp>
        <p:nvSpPr>
          <p:cNvPr id="71715" name="文本框 71714"/>
          <p:cNvSpPr txBox="1"/>
          <p:nvPr/>
        </p:nvSpPr>
        <p:spPr>
          <a:xfrm>
            <a:off x="6248400" y="1828800"/>
            <a:ext cx="1219200" cy="33718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堆料员</a:t>
            </a:r>
            <a:endParaRPr lang="zh-CN" altLang="en-US" sz="2000" dirty="0">
              <a:latin typeface="Times New Roman" panose="02020603050405020304" pitchFamily="18" charset="0"/>
            </a:endParaRPr>
          </a:p>
        </p:txBody>
      </p:sp>
      <p:sp>
        <p:nvSpPr>
          <p:cNvPr id="71716" name="文本框 71715"/>
          <p:cNvSpPr txBox="1"/>
          <p:nvPr/>
        </p:nvSpPr>
        <p:spPr>
          <a:xfrm>
            <a:off x="6248400" y="2297113"/>
            <a:ext cx="1219200" cy="337185"/>
          </a:xfrm>
          <a:prstGeom prst="rect">
            <a:avLst/>
          </a:prstGeom>
          <a:no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材料</a:t>
            </a:r>
            <a:endParaRPr lang="zh-CN" altLang="en-US" sz="2000" dirty="0">
              <a:latin typeface="Times New Roman" panose="02020603050405020304" pitchFamily="18" charset="0"/>
            </a:endParaRPr>
          </a:p>
        </p:txBody>
      </p:sp>
      <p:sp>
        <p:nvSpPr>
          <p:cNvPr id="71717" name="文本框 71716"/>
          <p:cNvSpPr txBox="1"/>
          <p:nvPr/>
        </p:nvSpPr>
        <p:spPr>
          <a:xfrm>
            <a:off x="6248400" y="3235325"/>
            <a:ext cx="1219200" cy="337185"/>
          </a:xfrm>
          <a:prstGeom prst="rect">
            <a:avLst/>
          </a:prstGeom>
          <a:pattFill prst="plaid">
            <a:fgClr>
              <a:srgbClr val="CCECFF"/>
            </a:fgClr>
            <a:bgClr>
              <a:schemeClr val="bg1"/>
            </a:bgClr>
          </a:pattFill>
          <a:ln w="9525" cap="flat" cmpd="sng">
            <a:solidFill>
              <a:schemeClr val="tx1"/>
            </a:solidFill>
            <a:prstDash val="solid"/>
            <a:miter/>
            <a:headEnd type="none" w="med" len="med"/>
            <a:tailEnd type="none" w="med" len="med"/>
          </a:ln>
        </p:spPr>
        <p:txBody>
          <a:bodyPr>
            <a:spAutoFit/>
          </a:bodyPr>
          <a:p>
            <a:pPr algn="ctr">
              <a:lnSpc>
                <a:spcPct val="80000"/>
              </a:lnSpc>
              <a:spcBef>
                <a:spcPct val="50000"/>
              </a:spcBef>
            </a:pPr>
            <a:r>
              <a:rPr lang="zh-CN" altLang="en-US" sz="2000" dirty="0">
                <a:latin typeface="Times New Roman" panose="02020603050405020304" pitchFamily="18" charset="0"/>
              </a:rPr>
              <a:t>输送装置</a:t>
            </a:r>
            <a:endParaRPr lang="zh-CN" altLang="en-US" sz="2000" dirty="0">
              <a:latin typeface="Times New Roman" panose="02020603050405020304" pitchFamily="18" charset="0"/>
            </a:endParaRPr>
          </a:p>
        </p:txBody>
      </p:sp>
      <p:sp>
        <p:nvSpPr>
          <p:cNvPr id="71718" name="任意多边形 71717"/>
          <p:cNvSpPr/>
          <p:nvPr/>
        </p:nvSpPr>
        <p:spPr>
          <a:xfrm>
            <a:off x="7620000" y="2971800"/>
            <a:ext cx="1371600" cy="685800"/>
          </a:xfrm>
          <a:custGeom>
            <a:avLst/>
            <a:gdLst/>
            <a:ahLst/>
            <a:cxnLst/>
            <a:pathLst>
              <a:path w="864" h="432">
                <a:moveTo>
                  <a:pt x="0" y="240"/>
                </a:moveTo>
                <a:lnTo>
                  <a:pt x="864" y="0"/>
                </a:lnTo>
                <a:lnTo>
                  <a:pt x="768" y="432"/>
                </a:lnTo>
              </a:path>
            </a:pathLst>
          </a:custGeom>
          <a:noFill/>
          <a:ln w="9525" cap="flat" cmpd="sng">
            <a:solidFill>
              <a:schemeClr val="tx1"/>
            </a:solidFill>
            <a:prstDash val="solid"/>
            <a:headEnd type="none" w="med" len="med"/>
            <a:tailEnd type="none" w="med" len="med"/>
          </a:ln>
        </p:spPr>
        <p:txBody>
          <a:bodyPr/>
          <a:p>
            <a:endParaRPr lang="zh-CN" altLang="en-US"/>
          </a:p>
        </p:txBody>
      </p:sp>
      <p:sp>
        <p:nvSpPr>
          <p:cNvPr id="71719" name="文本框 71718"/>
          <p:cNvSpPr txBox="1"/>
          <p:nvPr/>
        </p:nvSpPr>
        <p:spPr>
          <a:xfrm>
            <a:off x="8458200" y="2498725"/>
            <a:ext cx="1219200" cy="398780"/>
          </a:xfrm>
          <a:prstGeom prst="rect">
            <a:avLst/>
          </a:prstGeom>
          <a:noFill/>
          <a:ln w="9525">
            <a:noFill/>
          </a:ln>
        </p:spPr>
        <p:txBody>
          <a:bodyPr>
            <a:spAutoFit/>
          </a:bodyPr>
          <a:p>
            <a:pPr algn="ctr">
              <a:spcBef>
                <a:spcPct val="50000"/>
              </a:spcBef>
            </a:pPr>
            <a:r>
              <a:rPr lang="zh-CN" altLang="en-US" sz="2000" b="1" dirty="0">
                <a:latin typeface="Times New Roman" panose="02020603050405020304" pitchFamily="18" charset="0"/>
                <a:ea typeface="华文细黑" panose="02010600040101010101" pitchFamily="2" charset="-122"/>
              </a:rPr>
              <a:t>交接点</a:t>
            </a:r>
            <a:endParaRPr lang="zh-CN" altLang="en-US" sz="2000" b="1" dirty="0">
              <a:latin typeface="Times New Roman" panose="02020603050405020304" pitchFamily="18" charset="0"/>
              <a:ea typeface="华文细黑" panose="0201060004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流程图: 多文档 70657"/>
          <p:cNvSpPr/>
          <p:nvPr/>
        </p:nvSpPr>
        <p:spPr>
          <a:xfrm>
            <a:off x="2514600" y="10668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第二步</a:t>
            </a:r>
            <a:endParaRPr lang="zh-CN" altLang="en-US" b="1">
              <a:solidFill>
                <a:srgbClr val="990033"/>
              </a:solidFill>
              <a:latin typeface="Times New Roman" panose="02020603050405020304" pitchFamily="18" charset="0"/>
            </a:endParaRPr>
          </a:p>
        </p:txBody>
      </p:sp>
      <p:sp>
        <p:nvSpPr>
          <p:cNvPr id="70659" name="文本框 70658"/>
          <p:cNvSpPr txBox="1"/>
          <p:nvPr/>
        </p:nvSpPr>
        <p:spPr>
          <a:xfrm>
            <a:off x="2819400" y="3200400"/>
            <a:ext cx="1828800" cy="1614805"/>
          </a:xfrm>
          <a:prstGeom prst="rect">
            <a:avLst/>
          </a:prstGeom>
          <a:noFill/>
          <a:ln w="9525">
            <a:noFill/>
          </a:ln>
        </p:spPr>
        <p:txBody>
          <a:bodyPr>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滚珠轴承的轴承座与油封的滑动面的磨削过程</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spcBef>
                <a:spcPct val="50000"/>
              </a:spcBef>
            </a:pPr>
            <a:r>
              <a:rPr lang="zh-CN" altLang="en-US" sz="1800" dirty="0">
                <a:latin typeface="Times New Roman" panose="02020603050405020304" pitchFamily="18" charset="0"/>
                <a:ea typeface="黑体" panose="02010609060101010101" pitchFamily="2" charset="-122"/>
              </a:rPr>
              <a:t>按要求磨削滑动油封</a:t>
            </a:r>
            <a:endParaRPr lang="zh-CN" altLang="en-US" sz="1800" dirty="0">
              <a:latin typeface="Times New Roman" panose="02020603050405020304" pitchFamily="18" charset="0"/>
              <a:ea typeface="黑体" panose="02010609060101010101" pitchFamily="2" charset="-122"/>
            </a:endParaRPr>
          </a:p>
        </p:txBody>
      </p:sp>
      <p:sp>
        <p:nvSpPr>
          <p:cNvPr id="70660" name="文本框 70659"/>
          <p:cNvSpPr txBox="1"/>
          <p:nvPr/>
        </p:nvSpPr>
        <p:spPr>
          <a:xfrm>
            <a:off x="2514600" y="5486400"/>
            <a:ext cx="1905000" cy="429895"/>
          </a:xfrm>
          <a:prstGeom prst="rect">
            <a:avLst/>
          </a:prstGeom>
          <a:solidFill>
            <a:srgbClr val="FFFFCC"/>
          </a:solidFill>
          <a:ln w="9525">
            <a:noFill/>
          </a:ln>
          <a:effectLst>
            <a:outerShdw dist="71842" dir="2699999" algn="ctr" rotWithShape="0">
              <a:schemeClr val="bg2"/>
            </a:outerShdw>
          </a:effectLst>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功能结构</a:t>
            </a:r>
            <a:endParaRPr lang="zh-CN" altLang="en-US" sz="2200">
              <a:latin typeface="Times New Roman" panose="02020603050405020304" pitchFamily="18" charset="0"/>
              <a:ea typeface="华文细黑" panose="02010600040101010101" pitchFamily="2" charset="-122"/>
            </a:endParaRPr>
          </a:p>
        </p:txBody>
      </p:sp>
      <p:sp>
        <p:nvSpPr>
          <p:cNvPr id="70661" name="文本框 70660"/>
          <p:cNvSpPr txBox="1"/>
          <p:nvPr/>
        </p:nvSpPr>
        <p:spPr>
          <a:xfrm>
            <a:off x="4648200" y="1143000"/>
            <a:ext cx="36576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功能与功能结构</a:t>
            </a:r>
            <a:endParaRPr lang="zh-CN" altLang="en-US" sz="2600" b="1">
              <a:latin typeface="Times New Roman" panose="02020603050405020304" pitchFamily="18" charset="0"/>
              <a:ea typeface="华文细黑" panose="02010600040101010101" pitchFamily="2" charset="-122"/>
            </a:endParaRPr>
          </a:p>
        </p:txBody>
      </p:sp>
      <p:sp>
        <p:nvSpPr>
          <p:cNvPr id="70662" name="文本框 70661"/>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过程系统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
        <p:nvSpPr>
          <p:cNvPr id="70663" name="左大括号 70662"/>
          <p:cNvSpPr/>
          <p:nvPr/>
        </p:nvSpPr>
        <p:spPr>
          <a:xfrm>
            <a:off x="4876800" y="2133600"/>
            <a:ext cx="76200" cy="3581400"/>
          </a:xfrm>
          <a:prstGeom prst="leftBrace">
            <a:avLst>
              <a:gd name="adj1" fmla="val 3916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70664" name="文本框 70663"/>
          <p:cNvSpPr txBox="1"/>
          <p:nvPr/>
        </p:nvSpPr>
        <p:spPr>
          <a:xfrm>
            <a:off x="5257800" y="1828800"/>
            <a:ext cx="2590800" cy="727710"/>
          </a:xfrm>
          <a:prstGeom prst="rect">
            <a:avLst/>
          </a:prstGeom>
          <a:noFill/>
          <a:ln w="9525">
            <a:noFill/>
          </a:ln>
        </p:spPr>
        <p:txBody>
          <a:bodyPr>
            <a:spAutoFit/>
          </a:bodyPr>
          <a:p>
            <a:pPr>
              <a:lnSpc>
                <a:spcPct val="12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调整员</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60000"/>
              </a:lnSpc>
              <a:spcBef>
                <a:spcPct val="50000"/>
              </a:spcBef>
              <a:buChar char="•"/>
            </a:pPr>
            <a:r>
              <a:rPr lang="zh-CN" altLang="en-US" sz="1800" dirty="0">
                <a:latin typeface="Times New Roman" panose="02020603050405020304" pitchFamily="18" charset="0"/>
                <a:ea typeface="黑体" panose="02010609060101010101" pitchFamily="2" charset="-122"/>
              </a:rPr>
              <a:t>为生产过程准备好机器</a:t>
            </a:r>
            <a:endParaRPr lang="zh-CN" altLang="en-US" sz="1800" dirty="0">
              <a:latin typeface="Times New Roman" panose="02020603050405020304" pitchFamily="18" charset="0"/>
              <a:ea typeface="黑体" panose="02010609060101010101" pitchFamily="2" charset="-122"/>
            </a:endParaRPr>
          </a:p>
        </p:txBody>
      </p:sp>
      <p:sp>
        <p:nvSpPr>
          <p:cNvPr id="70665" name="文本框 70664"/>
          <p:cNvSpPr txBox="1"/>
          <p:nvPr/>
        </p:nvSpPr>
        <p:spPr>
          <a:xfrm>
            <a:off x="5257800" y="2738438"/>
            <a:ext cx="3048000" cy="1613535"/>
          </a:xfrm>
          <a:prstGeom prst="rect">
            <a:avLst/>
          </a:prstGeom>
          <a:noFill/>
          <a:ln w="9525">
            <a:noFill/>
          </a:ln>
        </p:spPr>
        <p:txBody>
          <a:bodyPr>
            <a:spAutoFit/>
          </a:bodyPr>
          <a:p>
            <a:pPr>
              <a:lnSpc>
                <a:spcPct val="7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操作员</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70000"/>
              </a:lnSpc>
              <a:spcBef>
                <a:spcPct val="50000"/>
              </a:spcBef>
              <a:buChar char="•"/>
            </a:pPr>
            <a:r>
              <a:rPr lang="zh-CN" altLang="en-US" sz="1800" dirty="0">
                <a:latin typeface="Times New Roman" panose="02020603050405020304" pitchFamily="18" charset="0"/>
                <a:ea typeface="黑体" panose="02010609060101010101" pitchFamily="2" charset="-122"/>
              </a:rPr>
              <a:t>开始磨削过程</a:t>
            </a:r>
            <a:endParaRPr lang="zh-CN" altLang="en-US" sz="1800" dirty="0">
              <a:latin typeface="Times New Roman" panose="02020603050405020304" pitchFamily="18" charset="0"/>
              <a:ea typeface="黑体" panose="02010609060101010101" pitchFamily="2" charset="-122"/>
            </a:endParaRPr>
          </a:p>
          <a:p>
            <a:pPr>
              <a:lnSpc>
                <a:spcPct val="70000"/>
              </a:lnSpc>
              <a:spcBef>
                <a:spcPct val="50000"/>
              </a:spcBef>
              <a:buChar char="•"/>
            </a:pPr>
            <a:r>
              <a:rPr lang="zh-CN" altLang="en-US" sz="1800" dirty="0">
                <a:latin typeface="Times New Roman" panose="02020603050405020304" pitchFamily="18" charset="0"/>
                <a:ea typeface="黑体" panose="02010609060101010101" pitchFamily="2" charset="-122"/>
              </a:rPr>
              <a:t>监控磨削过程</a:t>
            </a:r>
            <a:endParaRPr lang="zh-CN" altLang="en-US" sz="1800" dirty="0">
              <a:latin typeface="Times New Roman" panose="02020603050405020304" pitchFamily="18" charset="0"/>
              <a:ea typeface="黑体" panose="02010609060101010101" pitchFamily="2" charset="-122"/>
            </a:endParaRPr>
          </a:p>
          <a:p>
            <a:pPr>
              <a:lnSpc>
                <a:spcPct val="70000"/>
              </a:lnSpc>
              <a:spcBef>
                <a:spcPct val="50000"/>
              </a:spcBef>
              <a:buChar char="•"/>
            </a:pPr>
            <a:r>
              <a:rPr lang="zh-CN" altLang="en-US" sz="1800" dirty="0">
                <a:latin typeface="Times New Roman" panose="02020603050405020304" pitchFamily="18" charset="0"/>
                <a:ea typeface="黑体" panose="02010609060101010101" pitchFamily="2" charset="-122"/>
              </a:rPr>
              <a:t>对过程采取必要的纠正措施</a:t>
            </a:r>
            <a:endParaRPr lang="zh-CN" altLang="en-US" sz="1800" dirty="0">
              <a:latin typeface="Times New Roman" panose="02020603050405020304" pitchFamily="18" charset="0"/>
              <a:ea typeface="黑体" panose="02010609060101010101" pitchFamily="2" charset="-122"/>
            </a:endParaRPr>
          </a:p>
          <a:p>
            <a:pPr>
              <a:lnSpc>
                <a:spcPct val="70000"/>
              </a:lnSpc>
              <a:spcBef>
                <a:spcPct val="50000"/>
              </a:spcBef>
              <a:buChar char="•"/>
            </a:pPr>
            <a:r>
              <a:rPr lang="zh-CN" altLang="en-US" sz="1800" dirty="0">
                <a:latin typeface="Times New Roman" panose="02020603050405020304" pitchFamily="18" charset="0"/>
                <a:ea typeface="黑体" panose="02010609060101010101" pitchFamily="2" charset="-122"/>
              </a:rPr>
              <a:t>保证所要求的产量</a:t>
            </a:r>
            <a:endParaRPr lang="zh-CN" altLang="en-US" sz="1800" dirty="0">
              <a:latin typeface="Times New Roman" panose="02020603050405020304" pitchFamily="18" charset="0"/>
              <a:ea typeface="黑体" panose="02010609060101010101" pitchFamily="2" charset="-122"/>
            </a:endParaRPr>
          </a:p>
        </p:txBody>
      </p:sp>
      <p:sp>
        <p:nvSpPr>
          <p:cNvPr id="70666" name="文本框 70665"/>
          <p:cNvSpPr txBox="1"/>
          <p:nvPr/>
        </p:nvSpPr>
        <p:spPr>
          <a:xfrm>
            <a:off x="5257800" y="4349750"/>
            <a:ext cx="3505200" cy="1032510"/>
          </a:xfrm>
          <a:prstGeom prst="rect">
            <a:avLst/>
          </a:prstGeom>
          <a:noFill/>
          <a:ln w="9525">
            <a:noFill/>
          </a:ln>
        </p:spPr>
        <p:txBody>
          <a:bodyPr>
            <a:spAutoFit/>
          </a:bodyPr>
          <a:p>
            <a:pPr>
              <a:lnSpc>
                <a:spcPct val="12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磨床</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60000"/>
              </a:lnSpc>
              <a:spcBef>
                <a:spcPct val="50000"/>
              </a:spcBef>
              <a:buChar char="•"/>
            </a:pPr>
            <a:r>
              <a:rPr lang="zh-CN" altLang="en-US" sz="1800" dirty="0">
                <a:latin typeface="Times New Roman" panose="02020603050405020304" pitchFamily="18" charset="0"/>
                <a:ea typeface="黑体" panose="02010609060101010101" pitchFamily="2" charset="-122"/>
              </a:rPr>
              <a:t>使砂轮保持在所要求的速度范围</a:t>
            </a:r>
            <a:endParaRPr lang="zh-CN" altLang="en-US" sz="1800" dirty="0">
              <a:latin typeface="Times New Roman" panose="02020603050405020304" pitchFamily="18" charset="0"/>
              <a:ea typeface="黑体" panose="02010609060101010101" pitchFamily="2" charset="-122"/>
            </a:endParaRPr>
          </a:p>
          <a:p>
            <a:pPr>
              <a:lnSpc>
                <a:spcPct val="60000"/>
              </a:lnSpc>
              <a:spcBef>
                <a:spcPct val="50000"/>
              </a:spcBef>
              <a:buChar char="•"/>
            </a:pPr>
            <a:r>
              <a:rPr lang="zh-CN" altLang="en-US" sz="1800" dirty="0">
                <a:latin typeface="Times New Roman" panose="02020603050405020304" pitchFamily="18" charset="0"/>
                <a:ea typeface="黑体" panose="02010609060101010101" pitchFamily="2" charset="-122"/>
              </a:rPr>
              <a:t>实施符合规定精磨</a:t>
            </a:r>
            <a:endParaRPr lang="zh-CN" altLang="en-US" sz="1800" dirty="0">
              <a:latin typeface="Times New Roman" panose="02020603050405020304" pitchFamily="18" charset="0"/>
              <a:ea typeface="黑体" panose="02010609060101010101" pitchFamily="2" charset="-122"/>
            </a:endParaRPr>
          </a:p>
        </p:txBody>
      </p:sp>
      <p:sp>
        <p:nvSpPr>
          <p:cNvPr id="70667" name="文本框 70666"/>
          <p:cNvSpPr txBox="1"/>
          <p:nvPr/>
        </p:nvSpPr>
        <p:spPr>
          <a:xfrm>
            <a:off x="5257800" y="5473700"/>
            <a:ext cx="3581400" cy="700405"/>
          </a:xfrm>
          <a:prstGeom prst="rect">
            <a:avLst/>
          </a:prstGeom>
          <a:noFill/>
          <a:ln w="9525">
            <a:noFill/>
          </a:ln>
        </p:spPr>
        <p:txBody>
          <a:bodyPr>
            <a:spAutoFit/>
          </a:bodyPr>
          <a:p>
            <a:pPr>
              <a:lnSpc>
                <a:spcPct val="12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环境</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50000"/>
              </a:lnSpc>
              <a:spcBef>
                <a:spcPct val="50000"/>
              </a:spcBef>
              <a:buChar char="•"/>
            </a:pPr>
            <a:r>
              <a:rPr lang="zh-CN" altLang="en-US" sz="1800" dirty="0">
                <a:latin typeface="Times New Roman" panose="02020603050405020304" pitchFamily="18" charset="0"/>
                <a:ea typeface="黑体" panose="02010609060101010101" pitchFamily="2" charset="-122"/>
              </a:rPr>
              <a:t>为磨削过程保证一定的环境条件</a:t>
            </a:r>
            <a:endParaRPr lang="zh-CN" altLang="en-US" sz="1800" dirty="0">
              <a:latin typeface="Times New Roman" panose="02020603050405020304" pitchFamily="18" charset="0"/>
              <a:ea typeface="黑体" panose="02010609060101010101" pitchFamily="2" charset="-122"/>
            </a:endParaRPr>
          </a:p>
        </p:txBody>
      </p:sp>
      <p:sp>
        <p:nvSpPr>
          <p:cNvPr id="70682" name="圆角矩形标注 70681"/>
          <p:cNvSpPr/>
          <p:nvPr/>
        </p:nvSpPr>
        <p:spPr>
          <a:xfrm>
            <a:off x="7010400" y="3505200"/>
            <a:ext cx="2895600" cy="1981200"/>
          </a:xfrm>
          <a:prstGeom prst="wedgeRoundRectCallout">
            <a:avLst>
              <a:gd name="adj1" fmla="val -44574"/>
              <a:gd name="adj2" fmla="val 73079"/>
              <a:gd name="adj3" fmla="val 16667"/>
            </a:avLst>
          </a:prstGeom>
          <a:solidFill>
            <a:srgbClr val="FEECFE"/>
          </a:solidFill>
          <a:ln w="9525" cap="flat" cmpd="sng">
            <a:solidFill>
              <a:schemeClr val="tx1"/>
            </a:solidFill>
            <a:prstDash val="solid"/>
            <a:miter/>
            <a:headEnd type="none" w="med" len="med"/>
            <a:tailEnd type="none" w="med" len="med"/>
          </a:ln>
        </p:spPr>
        <p:txBody>
          <a:bodyPr lIns="270000" tIns="118800"/>
          <a:p>
            <a:r>
              <a:rPr lang="en-US" altLang="zh-CN" sz="1800">
                <a:latin typeface="Times New Roman" panose="02020603050405020304" pitchFamily="18" charset="0"/>
              </a:rPr>
              <a:t>[</a:t>
            </a:r>
            <a:r>
              <a:rPr lang="zh-CN" altLang="en-US" sz="1800" dirty="0">
                <a:latin typeface="Times New Roman" panose="02020603050405020304" pitchFamily="18" charset="0"/>
              </a:rPr>
              <a:t>机床固定基础</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20000"/>
              </a:lnSpc>
              <a:buChar char="•"/>
            </a:pPr>
            <a:r>
              <a:rPr lang="zh-CN" altLang="en-US" sz="1800" dirty="0">
                <a:latin typeface="Times New Roman" panose="02020603050405020304" pitchFamily="18" charset="0"/>
                <a:ea typeface="黑体" panose="02010609060101010101" pitchFamily="2" charset="-122"/>
              </a:rPr>
              <a:t>承受磨床的静态力</a:t>
            </a:r>
            <a:endParaRPr lang="zh-CN" altLang="en-US" sz="1800" dirty="0">
              <a:latin typeface="Times New Roman" panose="02020603050405020304" pitchFamily="18" charset="0"/>
              <a:ea typeface="黑体" panose="02010609060101010101" pitchFamily="2" charset="-122"/>
            </a:endParaRPr>
          </a:p>
          <a:p>
            <a:pPr>
              <a:lnSpc>
                <a:spcPct val="120000"/>
              </a:lnSpc>
              <a:buChar char="•"/>
            </a:pPr>
            <a:r>
              <a:rPr lang="zh-CN" altLang="en-US" sz="1800" dirty="0">
                <a:latin typeface="Times New Roman" panose="02020603050405020304" pitchFamily="18" charset="0"/>
                <a:ea typeface="黑体" panose="02010609060101010101" pitchFamily="2" charset="-122"/>
              </a:rPr>
              <a:t>隔振</a:t>
            </a:r>
            <a:endParaRPr lang="zh-CN" altLang="en-US" sz="1800" dirty="0">
              <a:latin typeface="Times New Roman" panose="02020603050405020304" pitchFamily="18" charset="0"/>
              <a:ea typeface="黑体" panose="02010609060101010101" pitchFamily="2" charset="-122"/>
            </a:endParaRPr>
          </a:p>
          <a:p>
            <a:pPr>
              <a:lnSpc>
                <a:spcPct val="160000"/>
              </a:lnSpc>
            </a:pPr>
            <a:r>
              <a:rPr lang="en-US" altLang="zh-CN" sz="1800">
                <a:latin typeface="Times New Roman" panose="02020603050405020304" pitchFamily="18" charset="0"/>
              </a:rPr>
              <a:t>[</a:t>
            </a:r>
            <a:r>
              <a:rPr lang="zh-CN" altLang="en-US" sz="1800" dirty="0">
                <a:latin typeface="Times New Roman" panose="02020603050405020304" pitchFamily="18" charset="0"/>
              </a:rPr>
              <a:t>磨床冷却液导管</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buChar char="•"/>
            </a:pPr>
            <a:r>
              <a:rPr lang="zh-CN" altLang="en-US" sz="1800" dirty="0">
                <a:latin typeface="Times New Roman" panose="02020603050405020304" pitchFamily="18" charset="0"/>
                <a:ea typeface="黑体" panose="02010609060101010101" pitchFamily="2" charset="-122"/>
              </a:rPr>
              <a:t>提供足量的冷却液</a:t>
            </a:r>
            <a:endParaRPr lang="zh-CN" altLang="en-US" sz="1800" dirty="0">
              <a:latin typeface="Times New Roman" panose="02020603050405020304" pitchFamily="18" charset="0"/>
              <a:ea typeface="黑体" panose="02010609060101010101" pitchFamily="2" charset="-122"/>
            </a:endParaRPr>
          </a:p>
        </p:txBody>
      </p:sp>
      <p:sp>
        <p:nvSpPr>
          <p:cNvPr id="70680" name="圆角矩形标注 70679"/>
          <p:cNvSpPr/>
          <p:nvPr/>
        </p:nvSpPr>
        <p:spPr>
          <a:xfrm>
            <a:off x="7467600" y="2514600"/>
            <a:ext cx="2819400" cy="1828800"/>
          </a:xfrm>
          <a:prstGeom prst="wedgeRoundRectCallout">
            <a:avLst>
              <a:gd name="adj1" fmla="val -41949"/>
              <a:gd name="adj2" fmla="val 74481"/>
              <a:gd name="adj3" fmla="val 16667"/>
            </a:avLst>
          </a:prstGeom>
          <a:solidFill>
            <a:srgbClr val="FEECFE"/>
          </a:solidFill>
          <a:ln w="9525" cap="flat" cmpd="sng">
            <a:solidFill>
              <a:schemeClr val="tx1"/>
            </a:solidFill>
            <a:prstDash val="solid"/>
            <a:miter/>
            <a:headEnd type="none" w="med" len="med"/>
            <a:tailEnd type="none" w="med" len="med"/>
          </a:ln>
        </p:spPr>
        <p:txBody>
          <a:bodyPr lIns="234000"/>
          <a:p>
            <a:r>
              <a:rPr lang="en-US" altLang="zh-CN" sz="1800">
                <a:latin typeface="Times New Roman" panose="02020603050405020304" pitchFamily="18" charset="0"/>
              </a:rPr>
              <a:t>[</a:t>
            </a:r>
            <a:r>
              <a:rPr lang="zh-CN" altLang="en-US" sz="1800" dirty="0">
                <a:latin typeface="Times New Roman" panose="02020603050405020304" pitchFamily="18" charset="0"/>
              </a:rPr>
              <a:t>驱动系统</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10000"/>
              </a:lnSpc>
              <a:buChar char="•"/>
            </a:pPr>
            <a:r>
              <a:rPr lang="zh-CN" altLang="en-US" sz="1800" dirty="0">
                <a:latin typeface="Times New Roman" panose="02020603050405020304" pitchFamily="18" charset="0"/>
                <a:ea typeface="黑体" panose="02010609060101010101" pitchFamily="2" charset="-122"/>
              </a:rPr>
              <a:t>保证驱动转速</a:t>
            </a:r>
            <a:endParaRPr lang="zh-CN" altLang="en-US" sz="1800" dirty="0">
              <a:latin typeface="Times New Roman" panose="02020603050405020304" pitchFamily="18" charset="0"/>
              <a:ea typeface="黑体" panose="02010609060101010101" pitchFamily="2" charset="-122"/>
            </a:endParaRPr>
          </a:p>
          <a:p>
            <a:pPr>
              <a:buChar char="•"/>
            </a:pPr>
            <a:r>
              <a:rPr lang="zh-CN" altLang="en-US" sz="1800" dirty="0">
                <a:latin typeface="Times New Roman" panose="02020603050405020304" pitchFamily="18" charset="0"/>
                <a:ea typeface="黑体" panose="02010609060101010101" pitchFamily="2" charset="-122"/>
              </a:rPr>
              <a:t>提供足够的驱动功率</a:t>
            </a:r>
            <a:endParaRPr lang="zh-CN" altLang="en-US" sz="1800" dirty="0">
              <a:latin typeface="Times New Roman" panose="02020603050405020304" pitchFamily="18" charset="0"/>
              <a:ea typeface="黑体" panose="02010609060101010101" pitchFamily="2" charset="-122"/>
            </a:endParaRPr>
          </a:p>
          <a:p>
            <a:pPr>
              <a:lnSpc>
                <a:spcPct val="160000"/>
              </a:lnSpc>
            </a:pPr>
            <a:r>
              <a:rPr lang="en-US" altLang="zh-CN" sz="1800">
                <a:latin typeface="Times New Roman" panose="02020603050405020304" pitchFamily="18" charset="0"/>
              </a:rPr>
              <a:t>[</a:t>
            </a:r>
            <a:r>
              <a:rPr lang="zh-CN" altLang="en-US" sz="1800" dirty="0">
                <a:latin typeface="Times New Roman" panose="02020603050405020304" pitchFamily="18" charset="0"/>
              </a:rPr>
              <a:t>控制系统</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10000"/>
              </a:lnSpc>
              <a:buChar char="•"/>
            </a:pPr>
            <a:r>
              <a:rPr lang="zh-CN" altLang="en-US" sz="1800" dirty="0">
                <a:latin typeface="Times New Roman" panose="02020603050405020304" pitchFamily="18" charset="0"/>
                <a:ea typeface="黑体" panose="02010609060101010101" pitchFamily="2" charset="-122"/>
              </a:rPr>
              <a:t>实施规定加工程序</a:t>
            </a:r>
            <a:endParaRPr lang="zh-CN" altLang="en-US" sz="1800">
              <a:latin typeface="Times New Roman" panose="02020603050405020304" pitchFamily="18" charset="0"/>
              <a:ea typeface="黑体" panose="02010609060101010101" pitchFamily="2" charset="-122"/>
            </a:endParaRPr>
          </a:p>
        </p:txBody>
      </p:sp>
      <p:sp>
        <p:nvSpPr>
          <p:cNvPr id="70681" name="圆角矩形标注 70680"/>
          <p:cNvSpPr/>
          <p:nvPr/>
        </p:nvSpPr>
        <p:spPr>
          <a:xfrm>
            <a:off x="6324600" y="685800"/>
            <a:ext cx="3733800" cy="3886200"/>
          </a:xfrm>
          <a:prstGeom prst="wedgeRoundRectCallout">
            <a:avLst>
              <a:gd name="adj1" fmla="val -47833"/>
              <a:gd name="adj2" fmla="val 67648"/>
              <a:gd name="adj3" fmla="val 16667"/>
            </a:avLst>
          </a:prstGeom>
          <a:solidFill>
            <a:srgbClr val="FEECFE"/>
          </a:solidFill>
          <a:ln w="9525" cap="flat" cmpd="sng">
            <a:solidFill>
              <a:schemeClr val="tx1"/>
            </a:solidFill>
            <a:prstDash val="solid"/>
            <a:miter/>
            <a:headEnd type="none" w="med" len="med"/>
            <a:tailEnd type="none" w="med" len="med"/>
          </a:ln>
        </p:spPr>
        <p:txBody>
          <a:bodyPr lIns="162000"/>
          <a:p>
            <a:r>
              <a:rPr lang="en-US" altLang="zh-CN" sz="1800">
                <a:latin typeface="Times New Roman" panose="02020603050405020304" pitchFamily="18" charset="0"/>
              </a:rPr>
              <a:t>[</a:t>
            </a:r>
            <a:r>
              <a:rPr lang="zh-CN" altLang="en-US" sz="1800" dirty="0">
                <a:latin typeface="Times New Roman" panose="02020603050405020304" pitchFamily="18" charset="0"/>
              </a:rPr>
              <a:t>夹紧系统</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20000"/>
              </a:lnSpc>
              <a:buChar char="•"/>
            </a:pPr>
            <a:r>
              <a:rPr lang="zh-CN" altLang="en-US" sz="1800" dirty="0">
                <a:latin typeface="Times New Roman" panose="02020603050405020304" pitchFamily="18" charset="0"/>
                <a:ea typeface="黑体" panose="02010609060101010101" pitchFamily="2" charset="-122"/>
              </a:rPr>
              <a:t>传递夹紧坯件的夹紧力</a:t>
            </a:r>
            <a:endParaRPr lang="zh-CN" altLang="en-US" sz="1800" dirty="0">
              <a:latin typeface="Times New Roman" panose="02020603050405020304" pitchFamily="18" charset="0"/>
              <a:ea typeface="黑体" panose="02010609060101010101" pitchFamily="2" charset="-122"/>
            </a:endParaRPr>
          </a:p>
          <a:p>
            <a:pPr>
              <a:lnSpc>
                <a:spcPct val="120000"/>
              </a:lnSpc>
              <a:buChar char="•"/>
            </a:pPr>
            <a:r>
              <a:rPr lang="zh-CN" altLang="en-US" sz="1800" dirty="0">
                <a:latin typeface="Times New Roman" panose="02020603050405020304" pitchFamily="18" charset="0"/>
                <a:ea typeface="黑体" panose="02010609060101010101" pitchFamily="2" charset="-122"/>
              </a:rPr>
              <a:t>将工件固定在一定的位置</a:t>
            </a:r>
            <a:endParaRPr lang="zh-CN" altLang="en-US" sz="1800" dirty="0">
              <a:latin typeface="Times New Roman" panose="02020603050405020304" pitchFamily="18" charset="0"/>
              <a:ea typeface="黑体" panose="02010609060101010101" pitchFamily="2" charset="-122"/>
            </a:endParaRPr>
          </a:p>
          <a:p>
            <a:pPr>
              <a:lnSpc>
                <a:spcPct val="120000"/>
              </a:lnSpc>
              <a:buChar char="•"/>
            </a:pPr>
            <a:r>
              <a:rPr lang="zh-CN" altLang="en-US" sz="1800" dirty="0">
                <a:latin typeface="Times New Roman" panose="02020603050405020304" pitchFamily="18" charset="0"/>
                <a:ea typeface="黑体" panose="02010609060101010101" pitchFamily="2" charset="-122"/>
              </a:rPr>
              <a:t>加工完毕后卸除夹紧力</a:t>
            </a:r>
            <a:endParaRPr lang="zh-CN" altLang="en-US" sz="1800" dirty="0">
              <a:latin typeface="Times New Roman" panose="02020603050405020304" pitchFamily="18" charset="0"/>
              <a:ea typeface="黑体" panose="02010609060101010101" pitchFamily="2" charset="-122"/>
            </a:endParaRPr>
          </a:p>
          <a:p>
            <a:pPr>
              <a:lnSpc>
                <a:spcPct val="120000"/>
              </a:lnSpc>
            </a:pPr>
            <a:r>
              <a:rPr lang="en-US" altLang="zh-CN" sz="1800">
                <a:latin typeface="Times New Roman" panose="02020603050405020304" pitchFamily="18" charset="0"/>
              </a:rPr>
              <a:t>[</a:t>
            </a:r>
            <a:r>
              <a:rPr lang="zh-CN" altLang="en-US" sz="1800" dirty="0">
                <a:latin typeface="Times New Roman" panose="02020603050405020304" pitchFamily="18" charset="0"/>
              </a:rPr>
              <a:t>控制系统</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20000"/>
              </a:lnSpc>
              <a:buChar char="•"/>
            </a:pPr>
            <a:r>
              <a:rPr lang="zh-CN" altLang="en-US" sz="1800" dirty="0">
                <a:latin typeface="Times New Roman" panose="02020603050405020304" pitchFamily="18" charset="0"/>
                <a:ea typeface="黑体" panose="02010609060101010101" pitchFamily="2" charset="-122"/>
              </a:rPr>
              <a:t>实施规定的加工程序</a:t>
            </a:r>
            <a:endParaRPr lang="zh-CN" altLang="en-US" sz="1800" dirty="0">
              <a:latin typeface="Times New Roman" panose="02020603050405020304" pitchFamily="18" charset="0"/>
              <a:ea typeface="黑体" panose="02010609060101010101" pitchFamily="2" charset="-122"/>
            </a:endParaRPr>
          </a:p>
          <a:p>
            <a:pPr>
              <a:lnSpc>
                <a:spcPct val="120000"/>
              </a:lnSpc>
            </a:pPr>
            <a:r>
              <a:rPr lang="en-US" altLang="zh-CN" sz="1800">
                <a:latin typeface="Times New Roman" panose="02020603050405020304" pitchFamily="18" charset="0"/>
              </a:rPr>
              <a:t>[</a:t>
            </a:r>
            <a:r>
              <a:rPr lang="zh-CN" altLang="en-US" sz="1800" dirty="0">
                <a:latin typeface="Times New Roman" panose="02020603050405020304" pitchFamily="18" charset="0"/>
              </a:rPr>
              <a:t>磨削工装</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20000"/>
              </a:lnSpc>
              <a:buChar char="•"/>
            </a:pPr>
            <a:r>
              <a:rPr lang="zh-CN" altLang="en-US" sz="1800" dirty="0">
                <a:latin typeface="黑体" panose="02010609060101010101" pitchFamily="2" charset="-122"/>
                <a:ea typeface="黑体" panose="02010609060101010101" pitchFamily="2" charset="-122"/>
              </a:rPr>
              <a:t>清除磨削</a:t>
            </a:r>
            <a:endParaRPr lang="zh-CN" altLang="en-US" sz="1800" dirty="0">
              <a:latin typeface="黑体" panose="02010609060101010101" pitchFamily="2" charset="-122"/>
              <a:ea typeface="黑体" panose="02010609060101010101" pitchFamily="2" charset="-122"/>
            </a:endParaRPr>
          </a:p>
          <a:p>
            <a:pPr>
              <a:lnSpc>
                <a:spcPct val="120000"/>
              </a:lnSpc>
              <a:buChar char="•"/>
            </a:pPr>
            <a:r>
              <a:rPr lang="zh-CN" altLang="en-US" sz="1800" dirty="0">
                <a:latin typeface="黑体" panose="02010609060101010101" pitchFamily="2" charset="-122"/>
                <a:ea typeface="黑体" panose="02010609060101010101" pitchFamily="2" charset="-122"/>
              </a:rPr>
              <a:t>保证</a:t>
            </a:r>
            <a:r>
              <a:rPr lang="en-US" altLang="zh-CN" sz="1800">
                <a:latin typeface="黑体" panose="02010609060101010101" pitchFamily="2" charset="-122"/>
                <a:ea typeface="黑体" panose="02010609060101010101" pitchFamily="2" charset="-122"/>
              </a:rPr>
              <a:t>X</a:t>
            </a:r>
            <a:r>
              <a:rPr lang="zh-CN" altLang="en-US" sz="1800" dirty="0">
                <a:latin typeface="黑体" panose="02010609060101010101" pitchFamily="2" charset="-122"/>
                <a:ea typeface="黑体" panose="02010609060101010101" pitchFamily="2" charset="-122"/>
              </a:rPr>
              <a:t>小时的耐用时间</a:t>
            </a:r>
            <a:endParaRPr lang="zh-CN" altLang="en-US" sz="1800">
              <a:latin typeface="黑体" panose="02010609060101010101" pitchFamily="2" charset="-122"/>
              <a:ea typeface="黑体" panose="02010609060101010101" pitchFamily="2" charset="-122"/>
            </a:endParaRPr>
          </a:p>
          <a:p>
            <a:pPr>
              <a:lnSpc>
                <a:spcPct val="120000"/>
              </a:lnSpc>
            </a:pPr>
            <a:r>
              <a:rPr lang="en-US" altLang="zh-CN" sz="1800">
                <a:latin typeface="Times New Roman" panose="02020603050405020304" pitchFamily="18" charset="0"/>
              </a:rPr>
              <a:t>[</a:t>
            </a:r>
            <a:r>
              <a:rPr lang="zh-CN" altLang="en-US" sz="1800" dirty="0">
                <a:latin typeface="Times New Roman" panose="02020603050405020304" pitchFamily="18" charset="0"/>
              </a:rPr>
              <a:t>冷却</a:t>
            </a:r>
            <a:r>
              <a:rPr lang="en-US" altLang="zh-CN" sz="1800">
                <a:latin typeface="Times New Roman" panose="02020603050405020304" pitchFamily="18" charset="0"/>
              </a:rPr>
              <a:t>/</a:t>
            </a:r>
            <a:r>
              <a:rPr lang="zh-CN" altLang="en-US" sz="1800" dirty="0">
                <a:latin typeface="Times New Roman" panose="02020603050405020304" pitchFamily="18" charset="0"/>
              </a:rPr>
              <a:t>润滑系统</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20000"/>
              </a:lnSpc>
              <a:buChar char="•"/>
            </a:pPr>
            <a:r>
              <a:rPr lang="zh-CN" altLang="en-US" sz="1800" dirty="0">
                <a:latin typeface="Times New Roman" panose="02020603050405020304" pitchFamily="18" charset="0"/>
                <a:ea typeface="黑体" panose="02010609060101010101" pitchFamily="2" charset="-122"/>
              </a:rPr>
              <a:t>给加工位置提供足够的冷却液</a:t>
            </a:r>
            <a:endParaRPr lang="zh-CN" altLang="en-US" sz="1800">
              <a:latin typeface="Times New Roman" panose="02020603050405020304" pitchFamily="18"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0680"/>
                                        </p:tgtEl>
                                        <p:attrNameLst>
                                          <p:attrName>style.visibility</p:attrName>
                                        </p:attrNameLst>
                                      </p:cBhvr>
                                      <p:to>
                                        <p:strVal val="visible"/>
                                      </p:to>
                                    </p:set>
                                    <p:animEffect transition="in" filter="barn(outHorizontal)">
                                      <p:cBhvr>
                                        <p:cTn id="7" dur="500"/>
                                        <p:tgtEl>
                                          <p:spTgt spid="70680"/>
                                        </p:tgtEl>
                                      </p:cBhvr>
                                    </p:animEffect>
                                  </p:childTnLst>
                                  <p:subTnLst>
                                    <p:set>
                                      <p:cBhvr override="childStyle">
                                        <p:cTn dur="1" fill="hold" display="0" masterRel="nextClick" afterEffect="1"/>
                                        <p:tgtEl>
                                          <p:spTgt spid="7068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0681"/>
                                        </p:tgtEl>
                                        <p:attrNameLst>
                                          <p:attrName>style.visibility</p:attrName>
                                        </p:attrNameLst>
                                      </p:cBhvr>
                                      <p:to>
                                        <p:strVal val="visible"/>
                                      </p:to>
                                    </p:set>
                                    <p:animEffect transition="in" filter="barn(outHorizontal)">
                                      <p:cBhvr>
                                        <p:cTn id="12" dur="500"/>
                                        <p:tgtEl>
                                          <p:spTgt spid="70681"/>
                                        </p:tgtEl>
                                      </p:cBhvr>
                                    </p:animEffect>
                                  </p:childTnLst>
                                  <p:subTnLst>
                                    <p:set>
                                      <p:cBhvr override="childStyle">
                                        <p:cTn dur="1" fill="hold" display="0" masterRel="nextClick" afterEffect="1"/>
                                        <p:tgtEl>
                                          <p:spTgt spid="7068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0682"/>
                                        </p:tgtEl>
                                        <p:attrNameLst>
                                          <p:attrName>style.visibility</p:attrName>
                                        </p:attrNameLst>
                                      </p:cBhvr>
                                      <p:to>
                                        <p:strVal val="visible"/>
                                      </p:to>
                                    </p:set>
                                    <p:animEffect transition="in" filter="barn(outHorizontal)">
                                      <p:cBhvr>
                                        <p:cTn id="17" dur="500"/>
                                        <p:tgtEl>
                                          <p:spTgt spid="70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2" grpId="0" bldLvl="0" animBg="1"/>
      <p:bldP spid="70680" grpId="0" bldLvl="0" animBg="1"/>
      <p:bldP spid="7068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7169"/>
          <p:cNvSpPr txBox="1"/>
          <p:nvPr/>
        </p:nvSpPr>
        <p:spPr>
          <a:xfrm>
            <a:off x="2514600" y="533400"/>
            <a:ext cx="4038600" cy="521970"/>
          </a:xfrm>
          <a:prstGeom prst="rect">
            <a:avLst/>
          </a:prstGeom>
          <a:noFill/>
          <a:ln w="9525">
            <a:noFill/>
          </a:ln>
        </p:spPr>
        <p:txBody>
          <a:bodyPr>
            <a:spAutoFit/>
          </a:bodyPr>
          <a:p>
            <a:pPr>
              <a:spcBef>
                <a:spcPct val="50000"/>
              </a:spcBef>
            </a:pP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及系统</a:t>
            </a: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概述</a:t>
            </a:r>
            <a:endParaRPr lang="zh-CN" altLang="en-US" sz="2800" b="1">
              <a:latin typeface="华文细黑" panose="02010600040101010101" pitchFamily="2" charset="-122"/>
              <a:ea typeface="华文细黑" panose="02010600040101010101" pitchFamily="2" charset="-122"/>
            </a:endParaRPr>
          </a:p>
        </p:txBody>
      </p:sp>
      <p:sp>
        <p:nvSpPr>
          <p:cNvPr id="7171" name="文本框 7170"/>
          <p:cNvSpPr txBox="1"/>
          <p:nvPr/>
        </p:nvSpPr>
        <p:spPr>
          <a:xfrm>
            <a:off x="4114800" y="2057400"/>
            <a:ext cx="5105400" cy="4374515"/>
          </a:xfrm>
          <a:prstGeom prst="rect">
            <a:avLst/>
          </a:prstGeom>
          <a:noFill/>
          <a:ln w="9525">
            <a:noFill/>
          </a:ln>
        </p:spPr>
        <p:txBody>
          <a:bodyPr>
            <a:spAutoFit/>
          </a:bodyPr>
          <a:p>
            <a:pPr marL="457200" indent="-457200">
              <a:lnSpc>
                <a:spcPct val="14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提高产品的功能保证和可靠性</a:t>
            </a:r>
            <a:endParaRPr lang="zh-CN" altLang="en-US" dirty="0">
              <a:latin typeface="华文细黑" panose="02010600040101010101" pitchFamily="2" charset="-122"/>
              <a:ea typeface="华文细黑" panose="02010600040101010101" pitchFamily="2" charset="-122"/>
            </a:endParaRPr>
          </a:p>
          <a:p>
            <a:pPr marL="457200" indent="-457200">
              <a:lnSpc>
                <a:spcPct val="14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降低担保费用与折扣费用</a:t>
            </a:r>
            <a:endParaRPr lang="zh-CN" altLang="en-US" dirty="0">
              <a:latin typeface="华文细黑" panose="02010600040101010101" pitchFamily="2" charset="-122"/>
              <a:ea typeface="华文细黑" panose="02010600040101010101" pitchFamily="2" charset="-122"/>
            </a:endParaRPr>
          </a:p>
          <a:p>
            <a:pPr marL="457200" indent="-457200">
              <a:lnSpc>
                <a:spcPct val="14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缩短开发过程</a:t>
            </a:r>
            <a:endParaRPr lang="zh-CN" altLang="en-US" dirty="0">
              <a:latin typeface="华文细黑" panose="02010600040101010101" pitchFamily="2" charset="-122"/>
              <a:ea typeface="华文细黑" panose="02010600040101010101" pitchFamily="2" charset="-122"/>
            </a:endParaRPr>
          </a:p>
          <a:p>
            <a:pPr marL="457200" indent="-457200">
              <a:lnSpc>
                <a:spcPct val="14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减少批量投产时的问题</a:t>
            </a:r>
            <a:endParaRPr lang="zh-CN" altLang="en-US" dirty="0">
              <a:latin typeface="华文细黑" panose="02010600040101010101" pitchFamily="2" charset="-122"/>
              <a:ea typeface="华文细黑" panose="02010600040101010101" pitchFamily="2" charset="-122"/>
            </a:endParaRPr>
          </a:p>
          <a:p>
            <a:pPr marL="457200" indent="-457200">
              <a:lnSpc>
                <a:spcPct val="14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提高准时供货信誉</a:t>
            </a:r>
            <a:endParaRPr lang="zh-CN" altLang="en-US" dirty="0">
              <a:latin typeface="华文细黑" panose="02010600040101010101" pitchFamily="2" charset="-122"/>
              <a:ea typeface="华文细黑" panose="02010600040101010101" pitchFamily="2" charset="-122"/>
            </a:endParaRPr>
          </a:p>
          <a:p>
            <a:pPr marL="457200" indent="-457200">
              <a:lnSpc>
                <a:spcPct val="14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实现更经济的生产</a:t>
            </a:r>
            <a:endParaRPr lang="zh-CN" altLang="en-US" dirty="0">
              <a:latin typeface="华文细黑" panose="02010600040101010101" pitchFamily="2" charset="-122"/>
              <a:ea typeface="华文细黑" panose="02010600040101010101" pitchFamily="2" charset="-122"/>
            </a:endParaRPr>
          </a:p>
          <a:p>
            <a:pPr marL="457200" indent="-457200">
              <a:lnSpc>
                <a:spcPct val="14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改进服务</a:t>
            </a:r>
            <a:endParaRPr lang="zh-CN" altLang="en-US" dirty="0">
              <a:latin typeface="华文细黑" panose="02010600040101010101" pitchFamily="2" charset="-122"/>
              <a:ea typeface="华文细黑" panose="02010600040101010101" pitchFamily="2" charset="-122"/>
            </a:endParaRPr>
          </a:p>
          <a:p>
            <a:pPr marL="457200" indent="-457200">
              <a:lnSpc>
                <a:spcPct val="14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改善内部信息流</a:t>
            </a:r>
            <a:endParaRPr lang="zh-CN" altLang="en-US">
              <a:latin typeface="华文细黑" panose="02010600040101010101" pitchFamily="2" charset="-122"/>
              <a:ea typeface="华文细黑" panose="02010600040101010101" pitchFamily="2" charset="-122"/>
            </a:endParaRPr>
          </a:p>
        </p:txBody>
      </p:sp>
      <p:sp>
        <p:nvSpPr>
          <p:cNvPr id="7172" name="文本框 7171"/>
          <p:cNvSpPr txBox="1"/>
          <p:nvPr/>
        </p:nvSpPr>
        <p:spPr>
          <a:xfrm>
            <a:off x="2819400" y="1385888"/>
            <a:ext cx="3009265" cy="521970"/>
          </a:xfrm>
          <a:prstGeom prst="rect">
            <a:avLst/>
          </a:prstGeom>
          <a:noFill/>
          <a:ln w="9525">
            <a:noFill/>
          </a:ln>
        </p:spPr>
        <p:txBody>
          <a:bodyPr wrap="none" anchor="t" anchorCtr="0">
            <a:spAutoFit/>
          </a:bodyPr>
          <a:p>
            <a:pPr>
              <a:buClr>
                <a:schemeClr val="accent2"/>
              </a:buClr>
            </a:pPr>
            <a:r>
              <a:rPr lang="en-US" altLang="zh-CN" sz="2800" b="1">
                <a:latin typeface="华文细黑" panose="02010600040101010101" pitchFamily="2" charset="-122"/>
                <a:ea typeface="华文细黑" panose="02010600040101010101" pitchFamily="2" charset="-122"/>
              </a:rPr>
              <a:t> </a:t>
            </a:r>
            <a:r>
              <a:rPr lang="zh-CN" altLang="en-US" sz="2800" b="1" dirty="0">
                <a:latin typeface="华文细黑" panose="02010600040101010101" pitchFamily="2" charset="-122"/>
                <a:ea typeface="华文细黑" panose="02010600040101010101" pitchFamily="2" charset="-122"/>
              </a:rPr>
              <a:t>系统</a:t>
            </a:r>
            <a:r>
              <a:rPr lang="en-US" altLang="zh-CN" sz="2800" b="1">
                <a:latin typeface="华文细黑" panose="02010600040101010101" pitchFamily="2" charset="-122"/>
                <a:ea typeface="华文细黑" panose="02010600040101010101" pitchFamily="2" charset="-122"/>
              </a:rPr>
              <a:t>FMEA</a:t>
            </a:r>
            <a:r>
              <a:rPr lang="zh-CN" altLang="en-US" sz="2800" b="1">
                <a:latin typeface="华文细黑" panose="02010600040101010101" pitchFamily="2" charset="-122"/>
                <a:ea typeface="华文细黑" panose="02010600040101010101" pitchFamily="2" charset="-122"/>
              </a:rPr>
              <a:t>的</a:t>
            </a:r>
            <a:r>
              <a:rPr lang="zh-CN" altLang="en-US" sz="2800" b="1" dirty="0">
                <a:latin typeface="华文细黑" panose="02010600040101010101" pitchFamily="2" charset="-122"/>
                <a:ea typeface="华文细黑" panose="02010600040101010101" pitchFamily="2" charset="-122"/>
              </a:rPr>
              <a:t>目的</a:t>
            </a:r>
            <a:endParaRPr lang="zh-CN" altLang="en-US"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流程图: 多文档 72705"/>
          <p:cNvSpPr/>
          <p:nvPr/>
        </p:nvSpPr>
        <p:spPr>
          <a:xfrm>
            <a:off x="2514600" y="10668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第三步</a:t>
            </a:r>
            <a:endParaRPr lang="zh-CN" altLang="en-US" b="1">
              <a:solidFill>
                <a:srgbClr val="990033"/>
              </a:solidFill>
              <a:latin typeface="Times New Roman" panose="02020603050405020304" pitchFamily="18" charset="0"/>
            </a:endParaRPr>
          </a:p>
        </p:txBody>
      </p:sp>
      <p:sp>
        <p:nvSpPr>
          <p:cNvPr id="72707" name="文本框 72706"/>
          <p:cNvSpPr txBox="1"/>
          <p:nvPr/>
        </p:nvSpPr>
        <p:spPr>
          <a:xfrm>
            <a:off x="3886200" y="2133600"/>
            <a:ext cx="2057400" cy="1614805"/>
          </a:xfrm>
          <a:prstGeom prst="rect">
            <a:avLst/>
          </a:prstGeom>
          <a:noFill/>
          <a:ln w="9525">
            <a:noFill/>
          </a:ln>
        </p:spPr>
        <p:txBody>
          <a:bodyPr>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滚珠轴承的轴承座与油封的滑动面的磨削过程</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spcBef>
                <a:spcPct val="50000"/>
              </a:spcBef>
            </a:pPr>
            <a:r>
              <a:rPr lang="zh-CN" altLang="en-US" sz="1800" dirty="0">
                <a:latin typeface="Times New Roman" panose="02020603050405020304" pitchFamily="18" charset="0"/>
                <a:ea typeface="黑体" panose="02010609060101010101" pitchFamily="2" charset="-122"/>
              </a:rPr>
              <a:t>滑动油封的粗糙度未按图纸要求生产</a:t>
            </a:r>
            <a:endParaRPr lang="zh-CN" altLang="en-US" sz="1800" dirty="0">
              <a:latin typeface="Times New Roman" panose="02020603050405020304" pitchFamily="18" charset="0"/>
              <a:ea typeface="黑体" panose="02010609060101010101" pitchFamily="2" charset="-122"/>
            </a:endParaRPr>
          </a:p>
        </p:txBody>
      </p:sp>
      <p:sp>
        <p:nvSpPr>
          <p:cNvPr id="72708" name="文本框 72707"/>
          <p:cNvSpPr txBox="1"/>
          <p:nvPr/>
        </p:nvSpPr>
        <p:spPr>
          <a:xfrm>
            <a:off x="5562600" y="6096000"/>
            <a:ext cx="1905000" cy="429895"/>
          </a:xfrm>
          <a:prstGeom prst="rect">
            <a:avLst/>
          </a:prstGeom>
          <a:solidFill>
            <a:srgbClr val="FFFFCC"/>
          </a:solidFill>
          <a:ln w="9525">
            <a:noFill/>
          </a:ln>
          <a:effectLst>
            <a:outerShdw dist="71842" dir="2699999" algn="ctr" rotWithShape="0">
              <a:schemeClr val="bg2"/>
            </a:outerShdw>
          </a:effectLst>
        </p:spPr>
        <p:txBody>
          <a:bodyPr>
            <a:spAutoFit/>
          </a:bodyPr>
          <a:p>
            <a:pPr algn="ctr">
              <a:spcBef>
                <a:spcPct val="50000"/>
              </a:spcBef>
            </a:pPr>
            <a:r>
              <a:rPr lang="zh-CN" altLang="en-US" sz="2200" dirty="0">
                <a:latin typeface="Times New Roman" panose="02020603050405020304" pitchFamily="18" charset="0"/>
                <a:ea typeface="华文细黑" panose="02010600040101010101" pitchFamily="2" charset="-122"/>
              </a:rPr>
              <a:t>失效功能结构</a:t>
            </a:r>
            <a:endParaRPr lang="zh-CN" altLang="en-US" sz="2200">
              <a:latin typeface="Times New Roman" panose="02020603050405020304" pitchFamily="18" charset="0"/>
              <a:ea typeface="华文细黑" panose="02010600040101010101" pitchFamily="2" charset="-122"/>
            </a:endParaRPr>
          </a:p>
        </p:txBody>
      </p:sp>
      <p:sp>
        <p:nvSpPr>
          <p:cNvPr id="72709" name="文本框 72708"/>
          <p:cNvSpPr txBox="1"/>
          <p:nvPr/>
        </p:nvSpPr>
        <p:spPr>
          <a:xfrm>
            <a:off x="4648200" y="1143000"/>
            <a:ext cx="18288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缺陷分析</a:t>
            </a:r>
            <a:endParaRPr lang="zh-CN" altLang="en-US" sz="2600" b="1">
              <a:latin typeface="Times New Roman" panose="02020603050405020304" pitchFamily="18" charset="0"/>
              <a:ea typeface="华文细黑" panose="02010600040101010101" pitchFamily="2" charset="-122"/>
            </a:endParaRPr>
          </a:p>
        </p:txBody>
      </p:sp>
      <p:sp>
        <p:nvSpPr>
          <p:cNvPr id="72710" name="文本框 72709"/>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过程系统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
        <p:nvSpPr>
          <p:cNvPr id="72711" name="左大括号 72710"/>
          <p:cNvSpPr/>
          <p:nvPr/>
        </p:nvSpPr>
        <p:spPr>
          <a:xfrm>
            <a:off x="6172200" y="1816100"/>
            <a:ext cx="152400" cy="2133600"/>
          </a:xfrm>
          <a:prstGeom prst="leftBrace">
            <a:avLst>
              <a:gd name="adj1" fmla="val 1166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72712" name="文本框 72711"/>
          <p:cNvSpPr txBox="1"/>
          <p:nvPr/>
        </p:nvSpPr>
        <p:spPr>
          <a:xfrm>
            <a:off x="6477000" y="1371600"/>
            <a:ext cx="2590800" cy="1197610"/>
          </a:xfrm>
          <a:prstGeom prst="rect">
            <a:avLst/>
          </a:prstGeom>
          <a:noFill/>
          <a:ln w="9525">
            <a:noFill/>
          </a:ln>
        </p:spPr>
        <p:txBody>
          <a:bodyPr>
            <a:spAutoFit/>
          </a:bodyPr>
          <a:p>
            <a:pPr>
              <a:lnSpc>
                <a:spcPct val="12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调整员</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50000"/>
              </a:lnSpc>
              <a:spcBef>
                <a:spcPct val="50000"/>
              </a:spcBef>
              <a:buChar char="•"/>
            </a:pPr>
            <a:r>
              <a:rPr lang="zh-CN" altLang="en-US" sz="1800" dirty="0">
                <a:latin typeface="Times New Roman" panose="02020603050405020304" pitchFamily="18" charset="0"/>
                <a:ea typeface="黑体" panose="02010609060101010101" pitchFamily="2" charset="-122"/>
              </a:rPr>
              <a:t>装入了错误的程序</a:t>
            </a:r>
            <a:endParaRPr lang="zh-CN" altLang="en-US" sz="1800" dirty="0">
              <a:latin typeface="Times New Roman" panose="02020603050405020304" pitchFamily="18" charset="0"/>
              <a:ea typeface="黑体" panose="02010609060101010101" pitchFamily="2" charset="-122"/>
            </a:endParaRPr>
          </a:p>
          <a:p>
            <a:pPr>
              <a:lnSpc>
                <a:spcPct val="40000"/>
              </a:lnSpc>
              <a:spcBef>
                <a:spcPct val="50000"/>
              </a:spcBef>
              <a:buChar char="•"/>
            </a:pPr>
            <a:r>
              <a:rPr lang="zh-CN" altLang="en-US" sz="1800" dirty="0">
                <a:latin typeface="Times New Roman" panose="02020603050405020304" pitchFamily="18" charset="0"/>
                <a:ea typeface="黑体" panose="02010609060101010101" pitchFamily="2" charset="-122"/>
              </a:rPr>
              <a:t>放入的砂轮太小</a:t>
            </a:r>
            <a:endParaRPr lang="zh-CN" altLang="en-US" sz="1800" dirty="0">
              <a:latin typeface="Times New Roman" panose="02020603050405020304" pitchFamily="18" charset="0"/>
              <a:ea typeface="黑体" panose="02010609060101010101" pitchFamily="2" charset="-122"/>
            </a:endParaRPr>
          </a:p>
          <a:p>
            <a:pPr>
              <a:lnSpc>
                <a:spcPct val="40000"/>
              </a:lnSpc>
              <a:spcBef>
                <a:spcPct val="50000"/>
              </a:spcBef>
              <a:buChar char="•"/>
            </a:pPr>
            <a:r>
              <a:rPr lang="zh-CN" altLang="en-US" sz="1800" dirty="0">
                <a:latin typeface="Times New Roman" panose="02020603050405020304" pitchFamily="18" charset="0"/>
                <a:ea typeface="黑体" panose="02010609060101010101" pitchFamily="2" charset="-122"/>
              </a:rPr>
              <a:t>未确定工装的磨损</a:t>
            </a:r>
            <a:endParaRPr lang="zh-CN" altLang="en-US" sz="1800" dirty="0">
              <a:latin typeface="Times New Roman" panose="02020603050405020304" pitchFamily="18" charset="0"/>
              <a:ea typeface="黑体" panose="02010609060101010101" pitchFamily="2" charset="-122"/>
            </a:endParaRPr>
          </a:p>
        </p:txBody>
      </p:sp>
      <p:sp>
        <p:nvSpPr>
          <p:cNvPr id="72714" name="文本框 72713"/>
          <p:cNvSpPr txBox="1"/>
          <p:nvPr/>
        </p:nvSpPr>
        <p:spPr>
          <a:xfrm>
            <a:off x="6477000" y="2552700"/>
            <a:ext cx="3505200" cy="1032510"/>
          </a:xfrm>
          <a:prstGeom prst="rect">
            <a:avLst/>
          </a:prstGeom>
          <a:noFill/>
          <a:ln w="9525">
            <a:noFill/>
          </a:ln>
        </p:spPr>
        <p:txBody>
          <a:bodyPr>
            <a:spAutoFit/>
          </a:bodyPr>
          <a:p>
            <a:pPr>
              <a:lnSpc>
                <a:spcPct val="12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磨床</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60000"/>
              </a:lnSpc>
              <a:spcBef>
                <a:spcPct val="50000"/>
              </a:spcBef>
              <a:buChar char="•"/>
            </a:pPr>
            <a:r>
              <a:rPr lang="zh-CN" altLang="en-US" sz="1800" dirty="0">
                <a:latin typeface="Times New Roman" panose="02020603050405020304" pitchFamily="18" charset="0"/>
                <a:ea typeface="黑体" panose="02010609060101010101" pitchFamily="2" charset="-122"/>
              </a:rPr>
              <a:t>磨削速度范围太低</a:t>
            </a:r>
            <a:endParaRPr lang="zh-CN" altLang="en-US" sz="1800" dirty="0">
              <a:latin typeface="Times New Roman" panose="02020603050405020304" pitchFamily="18" charset="0"/>
              <a:ea typeface="黑体" panose="02010609060101010101" pitchFamily="2" charset="-122"/>
            </a:endParaRPr>
          </a:p>
          <a:p>
            <a:pPr>
              <a:lnSpc>
                <a:spcPct val="60000"/>
              </a:lnSpc>
              <a:spcBef>
                <a:spcPct val="50000"/>
              </a:spcBef>
              <a:buChar char="•"/>
            </a:pPr>
            <a:r>
              <a:rPr lang="zh-CN" altLang="en-US" sz="1800" dirty="0">
                <a:latin typeface="Times New Roman" panose="02020603050405020304" pitchFamily="18" charset="0"/>
                <a:ea typeface="黑体" panose="02010609060101010101" pitchFamily="2" charset="-122"/>
              </a:rPr>
              <a:t>未正确实施精磨生产过程</a:t>
            </a:r>
            <a:endParaRPr lang="zh-CN" altLang="en-US" sz="1800" dirty="0">
              <a:latin typeface="Times New Roman" panose="02020603050405020304" pitchFamily="18" charset="0"/>
              <a:ea typeface="黑体" panose="02010609060101010101" pitchFamily="2" charset="-122"/>
            </a:endParaRPr>
          </a:p>
        </p:txBody>
      </p:sp>
      <p:sp>
        <p:nvSpPr>
          <p:cNvPr id="72715" name="文本框 72714"/>
          <p:cNvSpPr txBox="1"/>
          <p:nvPr/>
        </p:nvSpPr>
        <p:spPr>
          <a:xfrm>
            <a:off x="6477000" y="3568700"/>
            <a:ext cx="3373438" cy="700405"/>
          </a:xfrm>
          <a:prstGeom prst="rect">
            <a:avLst/>
          </a:prstGeom>
          <a:noFill/>
          <a:ln w="9525">
            <a:noFill/>
          </a:ln>
        </p:spPr>
        <p:txBody>
          <a:bodyPr>
            <a:spAutoFit/>
          </a:bodyPr>
          <a:p>
            <a:pPr>
              <a:lnSpc>
                <a:spcPct val="12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环境</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50000"/>
              </a:lnSpc>
              <a:spcBef>
                <a:spcPct val="50000"/>
              </a:spcBef>
              <a:buChar char="•"/>
            </a:pPr>
            <a:r>
              <a:rPr lang="zh-CN" altLang="en-US" sz="1800" dirty="0">
                <a:latin typeface="Times New Roman" panose="02020603050405020304" pitchFamily="18" charset="0"/>
                <a:ea typeface="黑体" panose="02010609060101010101" pitchFamily="2" charset="-122"/>
              </a:rPr>
              <a:t>磨床受到邻近机床振动的干扰</a:t>
            </a:r>
            <a:endParaRPr lang="zh-CN" altLang="en-US" sz="1800" dirty="0">
              <a:latin typeface="Times New Roman" panose="02020603050405020304" pitchFamily="18" charset="0"/>
              <a:ea typeface="黑体" panose="02010609060101010101" pitchFamily="2" charset="-122"/>
            </a:endParaRPr>
          </a:p>
        </p:txBody>
      </p:sp>
      <p:sp>
        <p:nvSpPr>
          <p:cNvPr id="72720" name="文本框 72719"/>
          <p:cNvSpPr txBox="1"/>
          <p:nvPr/>
        </p:nvSpPr>
        <p:spPr>
          <a:xfrm>
            <a:off x="3810000" y="4568825"/>
            <a:ext cx="2209800" cy="1614805"/>
          </a:xfrm>
          <a:prstGeom prst="rect">
            <a:avLst/>
          </a:prstGeom>
          <a:noFill/>
          <a:ln w="9525">
            <a:noFill/>
          </a:ln>
        </p:spPr>
        <p:txBody>
          <a:bodyPr>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滚珠轴承的轴承座与油封的滑动面的磨削过程</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spcBef>
                <a:spcPct val="50000"/>
              </a:spcBef>
            </a:pPr>
            <a:r>
              <a:rPr lang="zh-CN" altLang="en-US" sz="1800" dirty="0">
                <a:latin typeface="Times New Roman" panose="02020603050405020304" pitchFamily="18" charset="0"/>
                <a:ea typeface="黑体" panose="02010609060101010101" pitchFamily="2" charset="-122"/>
              </a:rPr>
              <a:t>滑动油封的直径小于图纸要求</a:t>
            </a:r>
            <a:endParaRPr lang="zh-CN" altLang="en-US" sz="1800" dirty="0">
              <a:latin typeface="Times New Roman" panose="02020603050405020304" pitchFamily="18" charset="0"/>
              <a:ea typeface="黑体" panose="02010609060101010101" pitchFamily="2" charset="-122"/>
            </a:endParaRPr>
          </a:p>
        </p:txBody>
      </p:sp>
      <p:sp>
        <p:nvSpPr>
          <p:cNvPr id="72721" name="左大括号 72720"/>
          <p:cNvSpPr/>
          <p:nvPr/>
        </p:nvSpPr>
        <p:spPr>
          <a:xfrm>
            <a:off x="3581400" y="2819400"/>
            <a:ext cx="152400" cy="2590800"/>
          </a:xfrm>
          <a:prstGeom prst="leftBrace">
            <a:avLst>
              <a:gd name="adj1" fmla="val 141666"/>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72722" name="文本框 72721"/>
          <p:cNvSpPr txBox="1"/>
          <p:nvPr/>
        </p:nvSpPr>
        <p:spPr>
          <a:xfrm>
            <a:off x="2057400" y="3352800"/>
            <a:ext cx="1447800" cy="1337945"/>
          </a:xfrm>
          <a:prstGeom prst="rect">
            <a:avLst/>
          </a:prstGeom>
          <a:noFill/>
          <a:ln w="9525">
            <a:noFill/>
          </a:ln>
        </p:spPr>
        <p:txBody>
          <a:bodyPr>
            <a:spAutoFit/>
          </a:bodyPr>
          <a:p>
            <a:pPr algn="ctr">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输入轴总成生产总过程</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spcBef>
                <a:spcPct val="50000"/>
              </a:spcBef>
            </a:pPr>
            <a:r>
              <a:rPr lang="zh-CN" altLang="en-US" sz="1800" dirty="0">
                <a:latin typeface="Times New Roman" panose="02020603050405020304" pitchFamily="18" charset="0"/>
                <a:ea typeface="黑体" panose="02010609060101010101" pitchFamily="2" charset="-122"/>
              </a:rPr>
              <a:t>输入轴总成制造有缺陷</a:t>
            </a:r>
            <a:endParaRPr lang="zh-CN" altLang="en-US" sz="1800" dirty="0">
              <a:latin typeface="Times New Roman" panose="02020603050405020304" pitchFamily="18" charset="0"/>
              <a:ea typeface="黑体" panose="02010609060101010101" pitchFamily="2" charset="-122"/>
            </a:endParaRPr>
          </a:p>
        </p:txBody>
      </p:sp>
      <p:sp>
        <p:nvSpPr>
          <p:cNvPr id="72723" name="左大括号 72722"/>
          <p:cNvSpPr/>
          <p:nvPr/>
        </p:nvSpPr>
        <p:spPr>
          <a:xfrm>
            <a:off x="6248400" y="4800600"/>
            <a:ext cx="76200" cy="914400"/>
          </a:xfrm>
          <a:prstGeom prst="leftBrace">
            <a:avLst>
              <a:gd name="adj1" fmla="val 100000"/>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72724" name="文本框 72723"/>
          <p:cNvSpPr txBox="1"/>
          <p:nvPr/>
        </p:nvSpPr>
        <p:spPr>
          <a:xfrm>
            <a:off x="6553200" y="4495800"/>
            <a:ext cx="2590800" cy="700405"/>
          </a:xfrm>
          <a:prstGeom prst="rect">
            <a:avLst/>
          </a:prstGeom>
          <a:noFill/>
          <a:ln w="9525">
            <a:noFill/>
          </a:ln>
        </p:spPr>
        <p:txBody>
          <a:bodyPr>
            <a:spAutoFit/>
          </a:bodyPr>
          <a:p>
            <a:pPr>
              <a:lnSpc>
                <a:spcPct val="12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调整员</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50000"/>
              </a:lnSpc>
              <a:spcBef>
                <a:spcPct val="50000"/>
              </a:spcBef>
              <a:buChar char="•"/>
            </a:pPr>
            <a:r>
              <a:rPr lang="zh-CN" altLang="en-US" sz="1800" dirty="0">
                <a:latin typeface="Times New Roman" panose="02020603050405020304" pitchFamily="18" charset="0"/>
                <a:ea typeface="黑体" panose="02010609060101010101" pitchFamily="2" charset="-122"/>
              </a:rPr>
              <a:t>装入了错误的程序</a:t>
            </a:r>
            <a:endParaRPr lang="zh-CN" altLang="en-US" sz="1800" dirty="0">
              <a:latin typeface="Times New Roman" panose="02020603050405020304" pitchFamily="18" charset="0"/>
              <a:ea typeface="黑体" panose="02010609060101010101" pitchFamily="2" charset="-122"/>
            </a:endParaRPr>
          </a:p>
        </p:txBody>
      </p:sp>
      <p:sp>
        <p:nvSpPr>
          <p:cNvPr id="72725" name="文本框 72724"/>
          <p:cNvSpPr txBox="1"/>
          <p:nvPr/>
        </p:nvSpPr>
        <p:spPr>
          <a:xfrm>
            <a:off x="6553200" y="5181600"/>
            <a:ext cx="2971800" cy="727710"/>
          </a:xfrm>
          <a:prstGeom prst="rect">
            <a:avLst/>
          </a:prstGeom>
          <a:noFill/>
          <a:ln w="9525">
            <a:noFill/>
          </a:ln>
        </p:spPr>
        <p:txBody>
          <a:bodyPr>
            <a:spAutoFit/>
          </a:bodyPr>
          <a:p>
            <a:pPr>
              <a:lnSpc>
                <a:spcPct val="120000"/>
              </a:lnSpc>
              <a:spcBef>
                <a:spcPct val="50000"/>
              </a:spcBef>
            </a:pPr>
            <a:r>
              <a:rPr lang="en-US" altLang="zh-CN" sz="1800">
                <a:latin typeface="Times New Roman" panose="02020603050405020304" pitchFamily="18" charset="0"/>
              </a:rPr>
              <a:t>[</a:t>
            </a:r>
            <a:r>
              <a:rPr lang="zh-CN" altLang="en-US" sz="1800" dirty="0">
                <a:latin typeface="Times New Roman" panose="02020603050405020304" pitchFamily="18" charset="0"/>
              </a:rPr>
              <a:t>磨床</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60000"/>
              </a:lnSpc>
              <a:spcBef>
                <a:spcPct val="50000"/>
              </a:spcBef>
              <a:buChar char="•"/>
            </a:pPr>
            <a:r>
              <a:rPr lang="zh-CN" altLang="en-US" sz="1800" dirty="0">
                <a:latin typeface="Times New Roman" panose="02020603050405020304" pitchFamily="18" charset="0"/>
                <a:ea typeface="黑体" panose="02010609060101010101" pitchFamily="2" charset="-122"/>
              </a:rPr>
              <a:t>精磨时材料进给量太大</a:t>
            </a:r>
            <a:endParaRPr lang="zh-CN" altLang="en-US" sz="1800" dirty="0">
              <a:latin typeface="Times New Roman" panose="02020603050405020304" pitchFamily="18" charset="0"/>
              <a:ea typeface="黑体" panose="02010609060101010101" pitchFamily="2" charset="-122"/>
            </a:endParaRPr>
          </a:p>
        </p:txBody>
      </p:sp>
      <p:sp>
        <p:nvSpPr>
          <p:cNvPr id="72726" name="圆角矩形标注 72725"/>
          <p:cNvSpPr/>
          <p:nvPr/>
        </p:nvSpPr>
        <p:spPr>
          <a:xfrm>
            <a:off x="3581400" y="3505200"/>
            <a:ext cx="2971800" cy="1828800"/>
          </a:xfrm>
          <a:prstGeom prst="wedgeRoundRectCallout">
            <a:avLst>
              <a:gd name="adj1" fmla="val 51014"/>
              <a:gd name="adj2" fmla="val -71093"/>
              <a:gd name="adj3" fmla="val 16667"/>
            </a:avLst>
          </a:prstGeom>
          <a:solidFill>
            <a:srgbClr val="FEECFE"/>
          </a:solidFill>
          <a:ln w="9525" cap="flat" cmpd="sng">
            <a:solidFill>
              <a:schemeClr val="tx1"/>
            </a:solidFill>
            <a:prstDash val="solid"/>
            <a:miter/>
            <a:headEnd type="none" w="med" len="med"/>
            <a:tailEnd type="none" w="med" len="med"/>
          </a:ln>
        </p:spPr>
        <p:txBody>
          <a:bodyPr lIns="234000"/>
          <a:p>
            <a:r>
              <a:rPr lang="en-US" altLang="zh-CN" sz="1800">
                <a:latin typeface="Times New Roman" panose="02020603050405020304" pitchFamily="18" charset="0"/>
              </a:rPr>
              <a:t>[</a:t>
            </a:r>
            <a:r>
              <a:rPr lang="zh-CN" altLang="en-US" sz="1800" dirty="0">
                <a:latin typeface="Times New Roman" panose="02020603050405020304" pitchFamily="18" charset="0"/>
              </a:rPr>
              <a:t>驱动系统</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10000"/>
              </a:lnSpc>
              <a:buChar char="•"/>
            </a:pPr>
            <a:r>
              <a:rPr lang="zh-CN" altLang="en-US" sz="1800" dirty="0">
                <a:latin typeface="Times New Roman" panose="02020603050405020304" pitchFamily="18" charset="0"/>
                <a:ea typeface="黑体" panose="02010609060101010101" pitchFamily="2" charset="-122"/>
              </a:rPr>
              <a:t>驱动转速太低</a:t>
            </a:r>
            <a:endParaRPr lang="zh-CN" altLang="en-US" sz="1800" dirty="0">
              <a:latin typeface="Times New Roman" panose="02020603050405020304" pitchFamily="18" charset="0"/>
              <a:ea typeface="黑体" panose="02010609060101010101" pitchFamily="2" charset="-122"/>
            </a:endParaRPr>
          </a:p>
          <a:p>
            <a:pPr>
              <a:buChar char="•"/>
            </a:pPr>
            <a:r>
              <a:rPr lang="zh-CN" altLang="en-US" sz="1800" dirty="0">
                <a:latin typeface="Times New Roman" panose="02020603050405020304" pitchFamily="18" charset="0"/>
                <a:ea typeface="黑体" panose="02010609060101010101" pitchFamily="2" charset="-122"/>
              </a:rPr>
              <a:t>驱动功率不够</a:t>
            </a:r>
            <a:endParaRPr lang="zh-CN" altLang="en-US" sz="1800" dirty="0">
              <a:latin typeface="Times New Roman" panose="02020603050405020304" pitchFamily="18" charset="0"/>
              <a:ea typeface="黑体" panose="02010609060101010101" pitchFamily="2" charset="-122"/>
            </a:endParaRPr>
          </a:p>
          <a:p>
            <a:pPr>
              <a:lnSpc>
                <a:spcPct val="160000"/>
              </a:lnSpc>
            </a:pPr>
            <a:r>
              <a:rPr lang="en-US" altLang="zh-CN" sz="1800">
                <a:latin typeface="Times New Roman" panose="02020603050405020304" pitchFamily="18" charset="0"/>
              </a:rPr>
              <a:t>[</a:t>
            </a:r>
            <a:r>
              <a:rPr lang="zh-CN" altLang="en-US" sz="1800" dirty="0">
                <a:latin typeface="Times New Roman" panose="02020603050405020304" pitchFamily="18" charset="0"/>
              </a:rPr>
              <a:t>控制系统</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10000"/>
              </a:lnSpc>
              <a:buChar char="•"/>
            </a:pPr>
            <a:r>
              <a:rPr lang="zh-CN" altLang="en-US" sz="1800" dirty="0">
                <a:latin typeface="Times New Roman" panose="02020603050405020304" pitchFamily="18" charset="0"/>
                <a:ea typeface="黑体" panose="02010609060101010101" pitchFamily="2" charset="-122"/>
              </a:rPr>
              <a:t>未按规定执行加工程序</a:t>
            </a:r>
            <a:endParaRPr lang="zh-CN" altLang="en-US" sz="1800">
              <a:latin typeface="Times New Roman" panose="02020603050405020304" pitchFamily="18" charset="0"/>
              <a:ea typeface="黑体" panose="02010609060101010101" pitchFamily="2" charset="-122"/>
            </a:endParaRPr>
          </a:p>
        </p:txBody>
      </p:sp>
      <p:sp>
        <p:nvSpPr>
          <p:cNvPr id="72727" name="圆角矩形标注 72726"/>
          <p:cNvSpPr/>
          <p:nvPr/>
        </p:nvSpPr>
        <p:spPr>
          <a:xfrm>
            <a:off x="6934200" y="762000"/>
            <a:ext cx="3276600" cy="1981200"/>
          </a:xfrm>
          <a:prstGeom prst="wedgeRoundRectCallout">
            <a:avLst>
              <a:gd name="adj1" fmla="val -43412"/>
              <a:gd name="adj2" fmla="val 85736"/>
              <a:gd name="adj3" fmla="val 16667"/>
            </a:avLst>
          </a:prstGeom>
          <a:solidFill>
            <a:srgbClr val="FEECFE"/>
          </a:solidFill>
          <a:ln w="9525" cap="flat" cmpd="sng">
            <a:solidFill>
              <a:schemeClr val="tx1"/>
            </a:solidFill>
            <a:prstDash val="solid"/>
            <a:miter/>
            <a:headEnd type="none" w="med" len="med"/>
            <a:tailEnd type="none" w="med" len="med"/>
          </a:ln>
        </p:spPr>
        <p:txBody>
          <a:bodyPr lIns="162000"/>
          <a:p>
            <a:r>
              <a:rPr lang="en-US" altLang="zh-CN" sz="1800">
                <a:latin typeface="Times New Roman" panose="02020603050405020304" pitchFamily="18" charset="0"/>
              </a:rPr>
              <a:t>[</a:t>
            </a:r>
            <a:r>
              <a:rPr lang="zh-CN" altLang="en-US" sz="1800" dirty="0">
                <a:latin typeface="Times New Roman" panose="02020603050405020304" pitchFamily="18" charset="0"/>
              </a:rPr>
              <a:t>夹紧系统</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20000"/>
              </a:lnSpc>
              <a:buChar char="•"/>
            </a:pPr>
            <a:r>
              <a:rPr lang="zh-CN" altLang="en-US" sz="1800" dirty="0">
                <a:latin typeface="Times New Roman" panose="02020603050405020304" pitchFamily="18" charset="0"/>
                <a:ea typeface="黑体" panose="02010609060101010101" pitchFamily="2" charset="-122"/>
              </a:rPr>
              <a:t>工件未正确定位</a:t>
            </a:r>
            <a:endParaRPr lang="zh-CN" altLang="en-US" sz="1800" dirty="0">
              <a:latin typeface="Times New Roman" panose="02020603050405020304" pitchFamily="18" charset="0"/>
              <a:ea typeface="黑体" panose="02010609060101010101" pitchFamily="2" charset="-122"/>
            </a:endParaRPr>
          </a:p>
          <a:p>
            <a:pPr>
              <a:lnSpc>
                <a:spcPct val="120000"/>
              </a:lnSpc>
              <a:buChar char="•"/>
            </a:pPr>
            <a:r>
              <a:rPr lang="zh-CN" altLang="en-US" sz="1800" dirty="0">
                <a:latin typeface="Times New Roman" panose="02020603050405020304" pitchFamily="18" charset="0"/>
                <a:ea typeface="黑体" panose="02010609060101010101" pitchFamily="2" charset="-122"/>
              </a:rPr>
              <a:t>加工完毕后卸除夹紧力</a:t>
            </a:r>
            <a:endParaRPr lang="zh-CN" altLang="en-US" sz="1800" dirty="0">
              <a:latin typeface="Times New Roman" panose="02020603050405020304" pitchFamily="18" charset="0"/>
              <a:ea typeface="黑体" panose="02010609060101010101" pitchFamily="2" charset="-122"/>
            </a:endParaRPr>
          </a:p>
          <a:p>
            <a:pPr>
              <a:lnSpc>
                <a:spcPct val="120000"/>
              </a:lnSpc>
            </a:pPr>
            <a:r>
              <a:rPr lang="en-US" altLang="zh-CN" sz="1800">
                <a:latin typeface="Times New Roman" panose="02020603050405020304" pitchFamily="18" charset="0"/>
              </a:rPr>
              <a:t>[</a:t>
            </a:r>
            <a:r>
              <a:rPr lang="zh-CN" altLang="en-US" sz="1800" dirty="0">
                <a:latin typeface="Times New Roman" panose="02020603050405020304" pitchFamily="18" charset="0"/>
              </a:rPr>
              <a:t>控制系统</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20000"/>
              </a:lnSpc>
              <a:buChar char="•"/>
            </a:pPr>
            <a:r>
              <a:rPr lang="zh-CN" altLang="en-US" sz="1800" dirty="0">
                <a:latin typeface="Times New Roman" panose="02020603050405020304" pitchFamily="18" charset="0"/>
                <a:ea typeface="黑体" panose="02010609060101010101" pitchFamily="2" charset="-122"/>
              </a:rPr>
              <a:t>未按规定执行加工程序</a:t>
            </a:r>
            <a:endParaRPr lang="zh-CN" altLang="en-US" sz="1800" dirty="0">
              <a:latin typeface="Times New Roman" panose="02020603050405020304" pitchFamily="18" charset="0"/>
              <a:ea typeface="黑体" panose="02010609060101010101" pitchFamily="2" charset="-122"/>
            </a:endParaRPr>
          </a:p>
        </p:txBody>
      </p:sp>
      <p:sp>
        <p:nvSpPr>
          <p:cNvPr id="72728" name="圆角矩形标注 72727"/>
          <p:cNvSpPr/>
          <p:nvPr/>
        </p:nvSpPr>
        <p:spPr>
          <a:xfrm>
            <a:off x="7315200" y="4419600"/>
            <a:ext cx="2895600" cy="914400"/>
          </a:xfrm>
          <a:prstGeom prst="wedgeRoundRectCallout">
            <a:avLst>
              <a:gd name="adj1" fmla="val -50000"/>
              <a:gd name="adj2" fmla="val 87500"/>
              <a:gd name="adj3" fmla="val 16667"/>
            </a:avLst>
          </a:prstGeom>
          <a:solidFill>
            <a:srgbClr val="FEECFE"/>
          </a:solidFill>
          <a:ln w="9525" cap="flat" cmpd="sng">
            <a:solidFill>
              <a:schemeClr val="tx1"/>
            </a:solidFill>
            <a:prstDash val="solid"/>
            <a:miter/>
            <a:headEnd type="none" w="med" len="med"/>
            <a:tailEnd type="none" w="med" len="med"/>
          </a:ln>
        </p:spPr>
        <p:txBody>
          <a:bodyPr lIns="162000"/>
          <a:p>
            <a:pPr>
              <a:lnSpc>
                <a:spcPct val="120000"/>
              </a:lnSpc>
            </a:pPr>
            <a:r>
              <a:rPr lang="en-US" altLang="zh-CN" sz="1800">
                <a:latin typeface="Times New Roman" panose="02020603050405020304" pitchFamily="18" charset="0"/>
              </a:rPr>
              <a:t>[</a:t>
            </a:r>
            <a:r>
              <a:rPr lang="zh-CN" altLang="en-US" sz="1800" dirty="0">
                <a:latin typeface="Times New Roman" panose="02020603050405020304" pitchFamily="18" charset="0"/>
              </a:rPr>
              <a:t>控制系统</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20000"/>
              </a:lnSpc>
              <a:buChar char="•"/>
            </a:pPr>
            <a:r>
              <a:rPr lang="zh-CN" altLang="en-US" sz="1800" dirty="0">
                <a:latin typeface="Times New Roman" panose="02020603050405020304" pitchFamily="18" charset="0"/>
                <a:ea typeface="黑体" panose="02010609060101010101" pitchFamily="2" charset="-122"/>
              </a:rPr>
              <a:t>未按规定执行加工程序</a:t>
            </a:r>
            <a:endParaRPr lang="zh-CN" altLang="en-US" sz="1800" dirty="0">
              <a:latin typeface="Times New Roman" panose="02020603050405020304" pitchFamily="18" charset="0"/>
              <a:ea typeface="黑体" panose="02010609060101010101" pitchFamily="2" charset="-122"/>
            </a:endParaRPr>
          </a:p>
        </p:txBody>
      </p:sp>
      <p:sp>
        <p:nvSpPr>
          <p:cNvPr id="72729" name="圆角矩形标注 72728"/>
          <p:cNvSpPr/>
          <p:nvPr/>
        </p:nvSpPr>
        <p:spPr>
          <a:xfrm>
            <a:off x="7315200" y="2514600"/>
            <a:ext cx="2362200" cy="1219200"/>
          </a:xfrm>
          <a:prstGeom prst="wedgeRoundRectCallout">
            <a:avLst>
              <a:gd name="adj1" fmla="val -50000"/>
              <a:gd name="adj2" fmla="val 78125"/>
              <a:gd name="adj3" fmla="val 16667"/>
            </a:avLst>
          </a:prstGeom>
          <a:solidFill>
            <a:srgbClr val="FEECFE"/>
          </a:solidFill>
          <a:ln w="9525" cap="flat" cmpd="sng">
            <a:solidFill>
              <a:schemeClr val="tx1"/>
            </a:solidFill>
            <a:prstDash val="solid"/>
            <a:miter/>
            <a:headEnd type="none" w="med" len="med"/>
            <a:tailEnd type="none" w="med" len="med"/>
          </a:ln>
        </p:spPr>
        <p:txBody>
          <a:bodyPr lIns="162000"/>
          <a:p>
            <a:pPr>
              <a:lnSpc>
                <a:spcPct val="120000"/>
              </a:lnSpc>
            </a:pPr>
            <a:r>
              <a:rPr lang="en-US" altLang="zh-CN" sz="1800">
                <a:latin typeface="Times New Roman" panose="02020603050405020304" pitchFamily="18" charset="0"/>
              </a:rPr>
              <a:t>[</a:t>
            </a:r>
            <a:r>
              <a:rPr lang="zh-CN" altLang="en-US" sz="1800" dirty="0">
                <a:latin typeface="Times New Roman" panose="02020603050405020304" pitchFamily="18" charset="0"/>
              </a:rPr>
              <a:t>机床固定基础</a:t>
            </a:r>
            <a:r>
              <a:rPr lang="en-US" altLang="zh-CN" sz="1800">
                <a:latin typeface="Times New Roman" panose="02020603050405020304" pitchFamily="18" charset="0"/>
              </a:rPr>
              <a:t>]</a:t>
            </a:r>
            <a:endParaRPr lang="en-US" altLang="zh-CN" sz="1800">
              <a:latin typeface="Times New Roman" panose="02020603050405020304" pitchFamily="18" charset="0"/>
            </a:endParaRPr>
          </a:p>
          <a:p>
            <a:pPr>
              <a:lnSpc>
                <a:spcPct val="120000"/>
              </a:lnSpc>
              <a:buChar char="•"/>
            </a:pPr>
            <a:r>
              <a:rPr lang="zh-CN" altLang="en-US" sz="1800" dirty="0">
                <a:latin typeface="Times New Roman" panose="02020603050405020304" pitchFamily="18" charset="0"/>
                <a:ea typeface="黑体" panose="02010609060101010101" pitchFamily="2" charset="-122"/>
              </a:rPr>
              <a:t>磨床未与外界充分隔离</a:t>
            </a:r>
            <a:r>
              <a:rPr lang="en-US" altLang="zh-CN" sz="1800">
                <a:latin typeface="Times New Roman" panose="02020603050405020304" pitchFamily="18" charset="0"/>
                <a:ea typeface="黑体" panose="02010609060101010101" pitchFamily="2" charset="-122"/>
              </a:rPr>
              <a:t>[**]</a:t>
            </a:r>
            <a:endParaRPr lang="en-US" altLang="zh-CN" sz="1800">
              <a:latin typeface="Times New Roman" panose="02020603050405020304" pitchFamily="18"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2726"/>
                                        </p:tgtEl>
                                        <p:attrNameLst>
                                          <p:attrName>style.visibility</p:attrName>
                                        </p:attrNameLst>
                                      </p:cBhvr>
                                      <p:to>
                                        <p:strVal val="visible"/>
                                      </p:to>
                                    </p:set>
                                    <p:animEffect transition="in" filter="barn(outHorizontal)">
                                      <p:cBhvr>
                                        <p:cTn id="7" dur="500"/>
                                        <p:tgtEl>
                                          <p:spTgt spid="72726"/>
                                        </p:tgtEl>
                                      </p:cBhvr>
                                    </p:animEffect>
                                  </p:childTnLst>
                                  <p:subTnLst>
                                    <p:set>
                                      <p:cBhvr override="childStyle">
                                        <p:cTn dur="1" fill="hold" display="0" masterRel="nextClick" afterEffect="1"/>
                                        <p:tgtEl>
                                          <p:spTgt spid="727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2727"/>
                                        </p:tgtEl>
                                        <p:attrNameLst>
                                          <p:attrName>style.visibility</p:attrName>
                                        </p:attrNameLst>
                                      </p:cBhvr>
                                      <p:to>
                                        <p:strVal val="visible"/>
                                      </p:to>
                                    </p:set>
                                    <p:animEffect transition="in" filter="barn(outHorizontal)">
                                      <p:cBhvr>
                                        <p:cTn id="12" dur="500"/>
                                        <p:tgtEl>
                                          <p:spTgt spid="72727"/>
                                        </p:tgtEl>
                                      </p:cBhvr>
                                    </p:animEffect>
                                  </p:childTnLst>
                                  <p:subTnLst>
                                    <p:set>
                                      <p:cBhvr override="childStyle">
                                        <p:cTn dur="1" fill="hold" display="0" masterRel="nextClick" afterEffect="1"/>
                                        <p:tgtEl>
                                          <p:spTgt spid="7272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2729"/>
                                        </p:tgtEl>
                                        <p:attrNameLst>
                                          <p:attrName>style.visibility</p:attrName>
                                        </p:attrNameLst>
                                      </p:cBhvr>
                                      <p:to>
                                        <p:strVal val="visible"/>
                                      </p:to>
                                    </p:set>
                                    <p:animEffect transition="in" filter="barn(outHorizontal)">
                                      <p:cBhvr>
                                        <p:cTn id="17" dur="500"/>
                                        <p:tgtEl>
                                          <p:spTgt spid="72729"/>
                                        </p:tgtEl>
                                      </p:cBhvr>
                                    </p:animEffect>
                                  </p:childTnLst>
                                  <p:subTnLst>
                                    <p:set>
                                      <p:cBhvr override="childStyle">
                                        <p:cTn dur="1" fill="hold" display="0" masterRel="nextClick" afterEffect="1"/>
                                        <p:tgtEl>
                                          <p:spTgt spid="7272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72728"/>
                                        </p:tgtEl>
                                        <p:attrNameLst>
                                          <p:attrName>style.visibility</p:attrName>
                                        </p:attrNameLst>
                                      </p:cBhvr>
                                      <p:to>
                                        <p:strVal val="visible"/>
                                      </p:to>
                                    </p:set>
                                    <p:animEffect transition="in" filter="barn(outHorizontal)">
                                      <p:cBhvr>
                                        <p:cTn id="22" dur="500"/>
                                        <p:tgtEl>
                                          <p:spTgt spid="72728"/>
                                        </p:tgtEl>
                                      </p:cBhvr>
                                    </p:animEffect>
                                  </p:childTnLst>
                                  <p:subTnLst>
                                    <p:set>
                                      <p:cBhvr override="childStyle">
                                        <p:cTn dur="1" fill="hold" display="0" masterRel="nextClick" afterEffect="1"/>
                                        <p:tgtEl>
                                          <p:spTgt spid="727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6" grpId="0" bldLvl="0" animBg="1"/>
      <p:bldP spid="72727" grpId="0" bldLvl="0" animBg="1"/>
      <p:bldP spid="72728" grpId="0" bldLvl="0" animBg="1"/>
      <p:bldP spid="72729"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69" name="文本框 74768"/>
          <p:cNvSpPr txBox="1"/>
          <p:nvPr/>
        </p:nvSpPr>
        <p:spPr>
          <a:xfrm>
            <a:off x="3962400" y="471488"/>
            <a:ext cx="4953000" cy="565150"/>
          </a:xfrm>
          <a:prstGeom prst="rect">
            <a:avLst/>
          </a:prstGeom>
          <a:solidFill>
            <a:srgbClr val="CCECFF"/>
          </a:solidFill>
          <a:ln w="9525">
            <a:noFill/>
          </a:ln>
          <a:effectLst>
            <a:outerShdw dist="71842" dir="2699999" algn="ctr" rotWithShape="0">
              <a:schemeClr val="bg2"/>
            </a:outerShdw>
          </a:effectLst>
        </p:spPr>
        <p:txBody>
          <a:bodyPr>
            <a:spAutoFit/>
          </a:bodyPr>
          <a:p>
            <a:pPr algn="ctr">
              <a:lnSpc>
                <a:spcPct val="140000"/>
              </a:lnSpc>
              <a:spcBef>
                <a:spcPct val="50000"/>
              </a:spcBef>
            </a:pPr>
            <a:r>
              <a:rPr lang="zh-CN" altLang="en-US" sz="2200" dirty="0">
                <a:latin typeface="华文细黑" panose="02010600040101010101" pitchFamily="2" charset="-122"/>
                <a:ea typeface="华文细黑" panose="02010600040101010101" pitchFamily="2" charset="-122"/>
              </a:rPr>
              <a:t>产品系统</a:t>
            </a:r>
            <a:r>
              <a:rPr lang="en-US" altLang="zh-CN" sz="2200">
                <a:latin typeface="华文细黑" panose="02010600040101010101" pitchFamily="2" charset="-122"/>
                <a:ea typeface="华文细黑" panose="02010600040101010101" pitchFamily="2" charset="-122"/>
              </a:rPr>
              <a:t>FMEA/</a:t>
            </a:r>
            <a:r>
              <a:rPr lang="zh-CN" altLang="en-US" sz="2200" dirty="0">
                <a:latin typeface="华文细黑" panose="02010600040101010101" pitchFamily="2" charset="-122"/>
                <a:ea typeface="华文细黑" panose="02010600040101010101" pitchFamily="2" charset="-122"/>
              </a:rPr>
              <a:t>过程系统</a:t>
            </a:r>
            <a:r>
              <a:rPr lang="en-US" altLang="zh-CN" sz="2200">
                <a:latin typeface="华文细黑" panose="02010600040101010101" pitchFamily="2" charset="-122"/>
                <a:ea typeface="华文细黑" panose="02010600040101010101" pitchFamily="2" charset="-122"/>
              </a:rPr>
              <a:t>FMEA</a:t>
            </a:r>
            <a:r>
              <a:rPr lang="zh-CN" altLang="en-US" sz="2200" dirty="0">
                <a:latin typeface="华文细黑" panose="02010600040101010101" pitchFamily="2" charset="-122"/>
                <a:ea typeface="华文细黑" panose="02010600040101010101" pitchFamily="2" charset="-122"/>
              </a:rPr>
              <a:t>的交互</a:t>
            </a:r>
            <a:endParaRPr lang="zh-CN" altLang="en-US" sz="2200" dirty="0">
              <a:latin typeface="华文细黑" panose="02010600040101010101" pitchFamily="2" charset="-122"/>
              <a:ea typeface="华文细黑" panose="02010600040101010101" pitchFamily="2" charset="-122"/>
            </a:endParaRPr>
          </a:p>
        </p:txBody>
      </p:sp>
      <p:sp>
        <p:nvSpPr>
          <p:cNvPr id="74770" name="直接连接符 74769"/>
          <p:cNvSpPr/>
          <p:nvPr/>
        </p:nvSpPr>
        <p:spPr>
          <a:xfrm>
            <a:off x="9525000" y="1143000"/>
            <a:ext cx="0" cy="2667000"/>
          </a:xfrm>
          <a:prstGeom prst="line">
            <a:avLst/>
          </a:prstGeom>
          <a:ln w="9525" cap="flat" cmpd="sng">
            <a:solidFill>
              <a:schemeClr val="tx1"/>
            </a:solidFill>
            <a:prstDash val="solid"/>
            <a:headEnd type="none" w="med" len="med"/>
            <a:tailEnd type="triangle" w="med" len="med"/>
          </a:ln>
        </p:spPr>
      </p:sp>
      <p:sp>
        <p:nvSpPr>
          <p:cNvPr id="74771" name="文本框 74770"/>
          <p:cNvSpPr txBox="1"/>
          <p:nvPr/>
        </p:nvSpPr>
        <p:spPr>
          <a:xfrm>
            <a:off x="8839200" y="2270125"/>
            <a:ext cx="1371600" cy="706755"/>
          </a:xfrm>
          <a:prstGeom prst="rect">
            <a:avLst/>
          </a:prstGeom>
          <a:solidFill>
            <a:schemeClr val="bg1"/>
          </a:solidFill>
          <a:ln w="9525">
            <a:noFill/>
          </a:ln>
        </p:spPr>
        <p:txBody>
          <a:bodyPr>
            <a:spAutoFit/>
          </a:bodyPr>
          <a:p>
            <a:pPr algn="ctr">
              <a:spcBef>
                <a:spcPct val="50000"/>
              </a:spcBef>
            </a:pPr>
            <a:r>
              <a:rPr lang="zh-CN" altLang="en-US" sz="2000" dirty="0">
                <a:latin typeface="华文细黑" panose="02010600040101010101" pitchFamily="2" charset="-122"/>
                <a:ea typeface="华文细黑" panose="02010600040101010101" pitchFamily="2" charset="-122"/>
              </a:rPr>
              <a:t>产品系统</a:t>
            </a:r>
            <a:r>
              <a:rPr lang="en-US" altLang="zh-CN" sz="2000">
                <a:latin typeface="华文细黑" panose="02010600040101010101" pitchFamily="2" charset="-122"/>
                <a:ea typeface="华文细黑" panose="02010600040101010101" pitchFamily="2" charset="-122"/>
              </a:rPr>
              <a:t>FMEA</a:t>
            </a:r>
            <a:endParaRPr lang="en-US" altLang="zh-CN" sz="2000">
              <a:latin typeface="华文细黑" panose="02010600040101010101" pitchFamily="2" charset="-122"/>
              <a:ea typeface="华文细黑" panose="02010600040101010101" pitchFamily="2" charset="-122"/>
            </a:endParaRPr>
          </a:p>
        </p:txBody>
      </p:sp>
      <p:graphicFrame>
        <p:nvGraphicFramePr>
          <p:cNvPr id="74791" name="表格 74790"/>
          <p:cNvGraphicFramePr/>
          <p:nvPr/>
        </p:nvGraphicFramePr>
        <p:xfrm>
          <a:off x="2133600" y="1600200"/>
          <a:ext cx="4953000" cy="2057400"/>
        </p:xfrm>
        <a:graphic>
          <a:graphicData uri="http://schemas.openxmlformats.org/drawingml/2006/table">
            <a:tbl>
              <a:tblPr/>
              <a:tblGrid>
                <a:gridCol w="1651000"/>
                <a:gridCol w="1651000"/>
                <a:gridCol w="1651000"/>
              </a:tblGrid>
              <a:tr h="3657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缺陷原因</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9164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无法保证油封的油膜结构</a:t>
                      </a:r>
                      <a:endParaRPr lang="zh-CN" altLang="en-US" sz="18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滑动面磨损</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设计数据</a:t>
                      </a:r>
                      <a:r>
                        <a:rPr lang="en-US" altLang="zh-CN" sz="1800">
                          <a:ea typeface="华文细黑" panose="02010600040101010101" pitchFamily="2" charset="-122"/>
                        </a:rPr>
                        <a:t>]</a:t>
                      </a:r>
                      <a:endParaRPr lang="en-US" altLang="zh-CN" sz="1800">
                        <a:ea typeface="华文细黑" panose="02010600040101010101" pitchFamily="2" charset="-122"/>
                      </a:endParaRPr>
                    </a:p>
                    <a:p>
                      <a:pPr marL="0" lvl="0" indent="0">
                        <a:buChar char="•"/>
                      </a:pPr>
                      <a:r>
                        <a:rPr lang="zh-CN" altLang="en-US" sz="1800" dirty="0">
                          <a:ea typeface="华文细黑" panose="02010600040101010101" pitchFamily="2" charset="-122"/>
                        </a:rPr>
                        <a:t>直径不合格</a:t>
                      </a:r>
                      <a:endParaRPr lang="zh-CN" altLang="en-US" sz="1800" dirty="0">
                        <a:ea typeface="华文细黑" panose="02010600040101010101" pitchFamily="2" charset="-122"/>
                      </a:endParaRPr>
                    </a:p>
                    <a:p>
                      <a:pPr marL="0" lvl="0" indent="0">
                        <a:buChar char="•"/>
                      </a:pPr>
                      <a:r>
                        <a:rPr lang="en-US" altLang="zh-CN" sz="1800">
                          <a:ea typeface="华文细黑" panose="02010600040101010101" pitchFamily="2" charset="-122"/>
                        </a:rPr>
                        <a:t>Rz</a:t>
                      </a:r>
                      <a:r>
                        <a:rPr lang="zh-CN" altLang="en-US" sz="1800" dirty="0">
                          <a:ea typeface="华文细黑" panose="02010600040101010101" pitchFamily="2" charset="-122"/>
                        </a:rPr>
                        <a:t>不合格</a:t>
                      </a:r>
                      <a:endParaRPr lang="zh-CN" altLang="en-US" sz="1800" dirty="0">
                        <a:ea typeface="华文细黑" panose="02010600040101010101" pitchFamily="2" charset="-122"/>
                      </a:endParaRPr>
                    </a:p>
                    <a:p>
                      <a:pPr marL="0" lvl="0" indent="0">
                        <a:buChar char="•"/>
                      </a:pPr>
                      <a:r>
                        <a:rPr lang="zh-CN" altLang="en-US" sz="1800" dirty="0">
                          <a:ea typeface="华文细黑" panose="02010600040101010101" pitchFamily="2" charset="-122"/>
                        </a:rPr>
                        <a:t>硬度</a:t>
                      </a:r>
                      <a:r>
                        <a:rPr lang="zh-CN" altLang="en-US" sz="1800" dirty="0">
                          <a:ea typeface="华文细黑" panose="02010600040101010101" pitchFamily="2" charset="-122"/>
                        </a:rPr>
                        <a:t>不足</a:t>
                      </a:r>
                      <a:endParaRPr lang="zh-CN" altLang="en-US" sz="1800" dirty="0">
                        <a:ea typeface="华文细黑" panose="02010600040101010101" pitchFamily="2" charset="-122"/>
                      </a:endParaRPr>
                    </a:p>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磨损过程</a:t>
                      </a:r>
                      <a:r>
                        <a:rPr lang="en-US" altLang="zh-CN" sz="1800">
                          <a:ea typeface="华文细黑" panose="02010600040101010101" pitchFamily="2" charset="-122"/>
                        </a:rPr>
                        <a:t>]</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74786" name="文本框 74785"/>
          <p:cNvSpPr txBox="1"/>
          <p:nvPr/>
        </p:nvSpPr>
        <p:spPr>
          <a:xfrm>
            <a:off x="2057400" y="1143000"/>
            <a:ext cx="1905000" cy="398780"/>
          </a:xfrm>
          <a:prstGeom prst="rect">
            <a:avLst/>
          </a:prstGeom>
          <a:noFill/>
          <a:ln w="9525">
            <a:noFill/>
          </a:ln>
        </p:spPr>
        <p:txBody>
          <a:bodyPr>
            <a:spAutoFit/>
          </a:bodyPr>
          <a:p>
            <a:pPr>
              <a:spcBef>
                <a:spcPct val="50000"/>
              </a:spcBef>
            </a:pPr>
            <a:r>
              <a:rPr lang="en-US" altLang="zh-CN" sz="2000">
                <a:latin typeface="Times New Roman" panose="02020603050405020304" pitchFamily="18" charset="0"/>
                <a:ea typeface="华文细黑" panose="02010600040101010101" pitchFamily="2" charset="-122"/>
              </a:rPr>
              <a:t>……</a:t>
            </a:r>
            <a:r>
              <a:rPr lang="zh-CN" altLang="en-US" sz="2000" dirty="0">
                <a:latin typeface="Times New Roman" panose="02020603050405020304" pitchFamily="18" charset="0"/>
                <a:ea typeface="华文细黑" panose="02010600040101010101" pitchFamily="2" charset="-122"/>
              </a:rPr>
              <a:t>特性</a:t>
            </a:r>
            <a:endParaRPr lang="zh-CN" altLang="en-US" sz="2000">
              <a:latin typeface="Times New Roman" panose="02020603050405020304" pitchFamily="18" charset="0"/>
              <a:ea typeface="华文细黑" panose="02010600040101010101" pitchFamily="2" charset="-122"/>
            </a:endParaRPr>
          </a:p>
        </p:txBody>
      </p:sp>
      <p:graphicFrame>
        <p:nvGraphicFramePr>
          <p:cNvPr id="74807" name="表格 74806"/>
          <p:cNvGraphicFramePr/>
          <p:nvPr/>
        </p:nvGraphicFramePr>
        <p:xfrm>
          <a:off x="3810000" y="4343400"/>
          <a:ext cx="4953000" cy="2057400"/>
        </p:xfrm>
        <a:graphic>
          <a:graphicData uri="http://schemas.openxmlformats.org/drawingml/2006/table">
            <a:tbl>
              <a:tblPr/>
              <a:tblGrid>
                <a:gridCol w="1651000"/>
                <a:gridCol w="1651000"/>
                <a:gridCol w="1651000"/>
              </a:tblGrid>
              <a:tr h="3657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缺陷原因</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9164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总过程</a:t>
                      </a:r>
                      <a:r>
                        <a:rPr lang="en-US" altLang="zh-CN" sz="1800">
                          <a:ea typeface="华文细黑" panose="02010600040101010101" pitchFamily="2" charset="-122"/>
                        </a:rPr>
                        <a:t>]</a:t>
                      </a:r>
                      <a:endParaRPr lang="en-US" altLang="zh-CN" sz="1800">
                        <a:ea typeface="华文细黑" panose="02010600040101010101" pitchFamily="2" charset="-122"/>
                      </a:endParaRPr>
                    </a:p>
                    <a:p>
                      <a:pPr marL="0" lvl="0" indent="0">
                        <a:buNone/>
                      </a:pPr>
                      <a:r>
                        <a:rPr lang="zh-CN" altLang="en-US" sz="1800" dirty="0">
                          <a:ea typeface="华文细黑" panose="02010600040101010101" pitchFamily="2" charset="-122"/>
                        </a:rPr>
                        <a:t>输入轴总成制造有缺陷</a:t>
                      </a:r>
                      <a:endParaRPr lang="zh-CN" altLang="en-US" sz="1800" dirty="0">
                        <a:ea typeface="华文细黑" panose="02010600040101010101" pitchFamily="2" charset="-122"/>
                      </a:endParaRPr>
                    </a:p>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特性</a:t>
                      </a:r>
                      <a:r>
                        <a:rPr lang="en-US" altLang="zh-CN" sz="1800">
                          <a:ea typeface="华文细黑" panose="02010600040101010101" pitchFamily="2" charset="-122"/>
                        </a:rPr>
                        <a:t>]</a:t>
                      </a:r>
                      <a:endParaRPr lang="en-US" altLang="zh-CN" sz="1800">
                        <a:ea typeface="华文细黑" panose="02010600040101010101" pitchFamily="2" charset="-122"/>
                      </a:endParaRPr>
                    </a:p>
                    <a:p>
                      <a:pPr marL="0" lvl="0" indent="0">
                        <a:buNone/>
                      </a:pPr>
                      <a:r>
                        <a:rPr lang="zh-CN" altLang="en-US" sz="1800" dirty="0">
                          <a:ea typeface="华文细黑" panose="02010600040101010101" pitchFamily="2" charset="-122"/>
                        </a:rPr>
                        <a:t>滑动面磨损</a:t>
                      </a:r>
                      <a:endParaRPr lang="zh-CN" altLang="en-US" sz="1800" dirty="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滑动油封未按图纸要求加工</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磨床磨削速度范围太低</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74808" name="文本框 74807"/>
          <p:cNvSpPr txBox="1"/>
          <p:nvPr/>
        </p:nvSpPr>
        <p:spPr>
          <a:xfrm>
            <a:off x="3733800" y="3810000"/>
            <a:ext cx="1905000" cy="398780"/>
          </a:xfrm>
          <a:prstGeom prst="rect">
            <a:avLst/>
          </a:prstGeom>
          <a:noFill/>
          <a:ln w="9525">
            <a:noFill/>
          </a:ln>
        </p:spPr>
        <p:txBody>
          <a:bodyPr>
            <a:spAutoFit/>
          </a:bodyPr>
          <a:p>
            <a:pPr>
              <a:spcBef>
                <a:spcPct val="50000"/>
              </a:spcBef>
            </a:pPr>
            <a:r>
              <a:rPr lang="en-US" altLang="zh-CN" sz="2000">
                <a:latin typeface="Times New Roman" panose="02020603050405020304" pitchFamily="18" charset="0"/>
                <a:ea typeface="华文细黑" panose="02010600040101010101" pitchFamily="2" charset="-122"/>
              </a:rPr>
              <a:t>……</a:t>
            </a:r>
            <a:r>
              <a:rPr lang="zh-CN" altLang="en-US" sz="2000" dirty="0">
                <a:latin typeface="Times New Roman" panose="02020603050405020304" pitchFamily="18" charset="0"/>
                <a:ea typeface="华文细黑" panose="02010600040101010101" pitchFamily="2" charset="-122"/>
              </a:rPr>
              <a:t>磨削过程</a:t>
            </a:r>
            <a:endParaRPr lang="zh-CN" altLang="en-US" sz="2000">
              <a:latin typeface="Times New Roman" panose="02020603050405020304" pitchFamily="18" charset="0"/>
              <a:ea typeface="华文细黑" panose="02010600040101010101" pitchFamily="2" charset="-122"/>
            </a:endParaRPr>
          </a:p>
        </p:txBody>
      </p:sp>
      <p:sp>
        <p:nvSpPr>
          <p:cNvPr id="74809" name="直接连接符 74808"/>
          <p:cNvSpPr/>
          <p:nvPr/>
        </p:nvSpPr>
        <p:spPr>
          <a:xfrm>
            <a:off x="9525000" y="3810000"/>
            <a:ext cx="0" cy="2438400"/>
          </a:xfrm>
          <a:prstGeom prst="line">
            <a:avLst/>
          </a:prstGeom>
          <a:ln w="9525" cap="flat" cmpd="sng">
            <a:solidFill>
              <a:schemeClr val="tx1"/>
            </a:solidFill>
            <a:prstDash val="solid"/>
            <a:headEnd type="triangle" w="med" len="med"/>
            <a:tailEnd type="triangle" w="med" len="med"/>
          </a:ln>
        </p:spPr>
      </p:sp>
      <p:sp>
        <p:nvSpPr>
          <p:cNvPr id="74810" name="文本框 74809"/>
          <p:cNvSpPr txBox="1"/>
          <p:nvPr/>
        </p:nvSpPr>
        <p:spPr>
          <a:xfrm>
            <a:off x="8839200" y="4708525"/>
            <a:ext cx="1371600" cy="706755"/>
          </a:xfrm>
          <a:prstGeom prst="rect">
            <a:avLst/>
          </a:prstGeom>
          <a:solidFill>
            <a:schemeClr val="bg1"/>
          </a:solidFill>
          <a:ln w="9525">
            <a:noFill/>
          </a:ln>
        </p:spPr>
        <p:txBody>
          <a:bodyPr>
            <a:spAutoFit/>
          </a:bodyPr>
          <a:p>
            <a:pPr algn="ctr">
              <a:spcBef>
                <a:spcPct val="50000"/>
              </a:spcBef>
            </a:pPr>
            <a:r>
              <a:rPr lang="zh-CN" altLang="en-US" sz="2000" dirty="0">
                <a:latin typeface="华文细黑" panose="02010600040101010101" pitchFamily="2" charset="-122"/>
                <a:ea typeface="华文细黑" panose="02010600040101010101" pitchFamily="2" charset="-122"/>
              </a:rPr>
              <a:t>过程系统</a:t>
            </a:r>
            <a:r>
              <a:rPr lang="en-US" altLang="zh-CN" sz="2000">
                <a:latin typeface="华文细黑" panose="02010600040101010101" pitchFamily="2" charset="-122"/>
                <a:ea typeface="华文细黑" panose="02010600040101010101" pitchFamily="2" charset="-122"/>
              </a:rPr>
              <a:t>FMEA</a:t>
            </a:r>
            <a:endParaRPr lang="en-US" altLang="zh-CN" sz="2000">
              <a:latin typeface="华文细黑" panose="02010600040101010101" pitchFamily="2" charset="-122"/>
              <a:ea typeface="华文细黑" panose="0201060004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流程图: 多文档 73729"/>
          <p:cNvSpPr/>
          <p:nvPr/>
        </p:nvSpPr>
        <p:spPr>
          <a:xfrm>
            <a:off x="2514600" y="10668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第四步</a:t>
            </a:r>
            <a:endParaRPr lang="zh-CN" altLang="en-US" b="1">
              <a:solidFill>
                <a:srgbClr val="990033"/>
              </a:solidFill>
              <a:latin typeface="Times New Roman" panose="02020603050405020304" pitchFamily="18" charset="0"/>
            </a:endParaRPr>
          </a:p>
        </p:txBody>
      </p:sp>
      <p:sp>
        <p:nvSpPr>
          <p:cNvPr id="73733" name="文本框 73732"/>
          <p:cNvSpPr txBox="1"/>
          <p:nvPr/>
        </p:nvSpPr>
        <p:spPr>
          <a:xfrm>
            <a:off x="4191000" y="1143000"/>
            <a:ext cx="18288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风险评价</a:t>
            </a:r>
            <a:endParaRPr lang="zh-CN" altLang="en-US" sz="2600" b="1">
              <a:latin typeface="Times New Roman" panose="02020603050405020304" pitchFamily="18" charset="0"/>
              <a:ea typeface="华文细黑" panose="02010600040101010101" pitchFamily="2" charset="-122"/>
            </a:endParaRPr>
          </a:p>
        </p:txBody>
      </p:sp>
      <p:sp>
        <p:nvSpPr>
          <p:cNvPr id="73734" name="文本框 73733"/>
          <p:cNvSpPr txBox="1"/>
          <p:nvPr/>
        </p:nvSpPr>
        <p:spPr>
          <a:xfrm>
            <a:off x="2514600" y="381000"/>
            <a:ext cx="51054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案例</a:t>
            </a:r>
            <a:r>
              <a:rPr lang="en-US" altLang="zh-CN" sz="2800" b="1">
                <a:latin typeface="Times New Roman" panose="02020603050405020304" pitchFamily="18" charset="0"/>
                <a:ea typeface="华文细黑" panose="02010600040101010101" pitchFamily="2" charset="-122"/>
              </a:rPr>
              <a:t>——</a:t>
            </a:r>
            <a:r>
              <a:rPr lang="zh-CN" altLang="en-US" sz="2800" b="1" dirty="0">
                <a:latin typeface="华文细黑" panose="02010600040101010101" pitchFamily="2" charset="-122"/>
                <a:ea typeface="华文细黑" panose="02010600040101010101" pitchFamily="2" charset="-122"/>
              </a:rPr>
              <a:t>过程系统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graphicFrame>
        <p:nvGraphicFramePr>
          <p:cNvPr id="74071" name="表格 74070"/>
          <p:cNvGraphicFramePr/>
          <p:nvPr/>
        </p:nvGraphicFramePr>
        <p:xfrm>
          <a:off x="1752600" y="2057400"/>
          <a:ext cx="8732520" cy="4646930"/>
        </p:xfrm>
        <a:graphic>
          <a:graphicData uri="http://schemas.openxmlformats.org/drawingml/2006/table">
            <a:tbl>
              <a:tblPr/>
              <a:tblGrid>
                <a:gridCol w="1524000"/>
                <a:gridCol w="381000"/>
                <a:gridCol w="762000"/>
                <a:gridCol w="1143000"/>
                <a:gridCol w="1751965"/>
                <a:gridCol w="457200"/>
                <a:gridCol w="1524000"/>
                <a:gridCol w="533400"/>
                <a:gridCol w="655955"/>
              </a:tblGrid>
              <a:tr h="6400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潜在缺陷后果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S</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潜在缺陷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潜在缺陷原因</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预防措施</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P</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发现缺陷措施</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D</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RPN</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95325">
                <a:tc gridSpan="9">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系统单元：滚珠轴承轴承座和滑动油封的磨削过程</a:t>
                      </a:r>
                      <a:endParaRPr lang="zh-CN" altLang="en-US" sz="1800" dirty="0">
                        <a:ea typeface="华文细黑" panose="02010600040101010101" pitchFamily="2" charset="-122"/>
                      </a:endParaRPr>
                    </a:p>
                    <a:p>
                      <a:pPr marL="0" lvl="0" indent="0">
                        <a:buNone/>
                      </a:pPr>
                      <a:r>
                        <a:rPr lang="zh-CN" altLang="en-US" sz="1800" dirty="0">
                          <a:ea typeface="华文细黑" panose="02010600040101010101" pitchFamily="2" charset="-122"/>
                        </a:rPr>
                        <a:t> 功能：按规定（图纸</a:t>
                      </a:r>
                      <a:r>
                        <a:rPr lang="en-US" altLang="zh-CN" sz="1800">
                          <a:latin typeface="Times New Roman" panose="02020603050405020304" pitchFamily="18" charset="0"/>
                          <a:ea typeface="华文细黑" panose="02010600040101010101" pitchFamily="2" charset="-122"/>
                        </a:rPr>
                        <a:t>…</a:t>
                      </a:r>
                      <a:r>
                        <a:rPr lang="en-US" altLang="zh-CN" sz="1800">
                          <a:latin typeface="Times New Roman" panose="02020603050405020304" pitchFamily="18" charset="0"/>
                          <a:ea typeface="华文细黑" panose="02010600040101010101" pitchFamily="2" charset="-122"/>
                        </a:rPr>
                        <a:t>…</a:t>
                      </a:r>
                      <a:r>
                        <a:rPr lang="zh-CN" altLang="en-US" sz="1800" dirty="0">
                          <a:ea typeface="华文细黑" panose="02010600040101010101" pitchFamily="2" charset="-122"/>
                        </a:rPr>
                        <a:t>）磨削滑动油封</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65760">
                <a:tc rowSpan="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输入轴总成制造有缺陷</a:t>
                      </a:r>
                      <a:endParaRPr lang="zh-CN" altLang="en-US" sz="1800" dirty="0">
                        <a:ea typeface="华文细黑" panose="02010600040101010101" pitchFamily="2" charset="-122"/>
                      </a:endParaRPr>
                    </a:p>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输入轴总成生产总过程</a:t>
                      </a:r>
                      <a:r>
                        <a:rPr lang="en-US" altLang="zh-CN" sz="1800">
                          <a:ea typeface="华文细黑" panose="02010600040101010101" pitchFamily="2" charset="-122"/>
                        </a:rPr>
                        <a:t>]</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8</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滑动油封的粗糙度未按图纸要求加工</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50000"/>
                        </a:spcBef>
                        <a:buNone/>
                      </a:pPr>
                      <a:r>
                        <a:rPr lang="zh-CN" altLang="en-US" sz="1800" dirty="0">
                          <a:ea typeface="黑体" panose="02010609060101010101" pitchFamily="2" charset="-122"/>
                        </a:rPr>
                        <a:t>装入了错误的程序</a:t>
                      </a:r>
                      <a:r>
                        <a:rPr lang="en-US" altLang="zh-CN" sz="1800"/>
                        <a:t>[</a:t>
                      </a:r>
                      <a:r>
                        <a:rPr lang="zh-CN" altLang="en-US" sz="1800" dirty="0"/>
                        <a:t>调整员</a:t>
                      </a:r>
                      <a:r>
                        <a:rPr lang="en-US" altLang="zh-CN" sz="1800"/>
                        <a:t>]</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开始日期：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4008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至今未规定</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10</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光电监控毛坯直径</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2</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160</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76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更改日期：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4008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a:ea typeface="华文细黑" panose="02010600040101010101" pitchFamily="2" charset="-122"/>
                        </a:rPr>
                        <a:t>按</a:t>
                      </a:r>
                      <a:r>
                        <a:rPr lang="zh-CN" altLang="en-US" sz="1800" dirty="0">
                          <a:ea typeface="华文细黑" panose="02010600040101010101" pitchFamily="2" charset="-122"/>
                        </a:rPr>
                        <a:t>零件号装入程序</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2</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光电监控毛坯直径</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2</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32</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76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50000"/>
                        </a:spcBef>
                        <a:buNone/>
                      </a:pPr>
                      <a:r>
                        <a:rPr lang="zh-CN" altLang="en-US" sz="1800" dirty="0">
                          <a:ea typeface="黑体" panose="02010609060101010101" pitchFamily="2" charset="-122"/>
                        </a:rPr>
                        <a:t>放入的砂轮太小</a:t>
                      </a:r>
                      <a:r>
                        <a:rPr lang="en-US" altLang="zh-CN" sz="1800"/>
                        <a:t>[</a:t>
                      </a:r>
                      <a:r>
                        <a:rPr lang="zh-CN" altLang="en-US" sz="1800" dirty="0"/>
                        <a:t>调整员</a:t>
                      </a:r>
                      <a:r>
                        <a:rPr lang="en-US" altLang="zh-CN" sz="1800"/>
                        <a:t>]</a:t>
                      </a:r>
                      <a:endParaRPr lang="en-US" altLang="zh-CN" sz="1800">
                        <a:ea typeface="华文细黑" panose="02010600040101010101" pitchFamily="2" charset="-122"/>
                      </a:endParaRPr>
                    </a:p>
                    <a:p>
                      <a:pPr marL="0" lvl="0" indent="0">
                        <a:lnSpc>
                          <a:spcPct val="90000"/>
                        </a:lnSpc>
                        <a:spcBef>
                          <a:spcPct val="50000"/>
                        </a:spcBef>
                        <a:buNone/>
                      </a:pPr>
                      <a:endParaRPr lang="zh-CN" altLang="en-US" sz="1800" dirty="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开始日期：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93408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至今未规定</a:t>
                      </a:r>
                      <a:endParaRPr lang="zh-CN" altLang="en-US" sz="1800" dirty="0">
                        <a:ea typeface="华文细黑" panose="02010600040101010101" pitchFamily="2" charset="-122"/>
                      </a:endParaRPr>
                    </a:p>
                    <a:p>
                      <a:pPr marL="0" lvl="0" indent="0">
                        <a:buNone/>
                      </a:pP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10</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定期手工检查砂轮的直径</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4</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320</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74075" name="流程图: 多文档 74074"/>
          <p:cNvSpPr/>
          <p:nvPr/>
        </p:nvSpPr>
        <p:spPr>
          <a:xfrm>
            <a:off x="6477000" y="1066800"/>
            <a:ext cx="1524000" cy="838200"/>
          </a:xfrm>
          <a:prstGeom prst="flowChartMulti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rgbClr val="990033"/>
                </a:solidFill>
                <a:latin typeface="Times New Roman" panose="02020603050405020304" pitchFamily="18" charset="0"/>
              </a:rPr>
              <a:t>第五步</a:t>
            </a:r>
            <a:endParaRPr lang="zh-CN" altLang="en-US" b="1">
              <a:solidFill>
                <a:srgbClr val="990033"/>
              </a:solidFill>
              <a:latin typeface="Times New Roman" panose="02020603050405020304" pitchFamily="18" charset="0"/>
            </a:endParaRPr>
          </a:p>
        </p:txBody>
      </p:sp>
      <p:sp>
        <p:nvSpPr>
          <p:cNvPr id="74076" name="文本框 74075"/>
          <p:cNvSpPr txBox="1"/>
          <p:nvPr/>
        </p:nvSpPr>
        <p:spPr>
          <a:xfrm>
            <a:off x="8153400" y="1143000"/>
            <a:ext cx="1828800" cy="491490"/>
          </a:xfrm>
          <a:prstGeom prst="rect">
            <a:avLst/>
          </a:prstGeom>
          <a:noFill/>
          <a:ln w="9525">
            <a:noFill/>
          </a:ln>
        </p:spPr>
        <p:txBody>
          <a:bodyPr>
            <a:spAutoFit/>
          </a:bodyPr>
          <a:p>
            <a:pPr>
              <a:spcBef>
                <a:spcPct val="50000"/>
              </a:spcBef>
            </a:pPr>
            <a:r>
              <a:rPr lang="zh-CN" altLang="en-US" sz="2600" b="1" dirty="0">
                <a:latin typeface="Times New Roman" panose="02020603050405020304" pitchFamily="18" charset="0"/>
                <a:ea typeface="华文细黑" panose="02010600040101010101" pitchFamily="2" charset="-122"/>
              </a:rPr>
              <a:t>过程优化</a:t>
            </a:r>
            <a:endParaRPr lang="zh-CN" altLang="en-US" sz="2600" b="1">
              <a:latin typeface="Times New Roman" panose="02020603050405020304" pitchFamily="18" charset="0"/>
              <a:ea typeface="华文细黑" panose="0201060004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8067" name="表格 78066"/>
          <p:cNvGraphicFramePr/>
          <p:nvPr/>
        </p:nvGraphicFramePr>
        <p:xfrm>
          <a:off x="1752600" y="338138"/>
          <a:ext cx="8732520" cy="6291580"/>
        </p:xfrm>
        <a:graphic>
          <a:graphicData uri="http://schemas.openxmlformats.org/drawingml/2006/table">
            <a:tbl>
              <a:tblPr/>
              <a:tblGrid>
                <a:gridCol w="1524000"/>
                <a:gridCol w="381000"/>
                <a:gridCol w="762000"/>
                <a:gridCol w="1143000"/>
                <a:gridCol w="1751965"/>
                <a:gridCol w="457200"/>
                <a:gridCol w="1524000"/>
                <a:gridCol w="533400"/>
                <a:gridCol w="655955"/>
              </a:tblGrid>
              <a:tr h="6400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lnSpc>
                          <a:spcPct val="90000"/>
                        </a:lnSpc>
                        <a:buNone/>
                      </a:pPr>
                      <a:r>
                        <a:rPr lang="zh-CN" altLang="en-US" sz="1800" dirty="0">
                          <a:ea typeface="华文细黑" panose="02010600040101010101" pitchFamily="2" charset="-122"/>
                        </a:rPr>
                        <a:t>潜在缺陷后果</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S</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lnSpc>
                          <a:spcPct val="90000"/>
                        </a:lnSpc>
                        <a:buNone/>
                      </a:pPr>
                      <a:r>
                        <a:rPr lang="zh-CN" altLang="en-US" sz="1800" dirty="0">
                          <a:ea typeface="华文细黑" panose="02010600040101010101" pitchFamily="2" charset="-122"/>
                        </a:rPr>
                        <a:t>潜在缺陷</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lnSpc>
                          <a:spcPct val="90000"/>
                        </a:lnSpc>
                        <a:buNone/>
                      </a:pPr>
                      <a:r>
                        <a:rPr lang="zh-CN" altLang="en-US" sz="1800" dirty="0">
                          <a:ea typeface="华文细黑" panose="02010600040101010101" pitchFamily="2" charset="-122"/>
                        </a:rPr>
                        <a:t>潜在缺陷原因</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预防措施</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P</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dirty="0">
                          <a:ea typeface="华文细黑" panose="02010600040101010101" pitchFamily="2" charset="-122"/>
                        </a:rPr>
                        <a:t>发现缺陷措施</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D</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a:ea typeface="华文细黑" panose="02010600040101010101" pitchFamily="2" charset="-122"/>
                        </a:rPr>
                        <a:t>RPN</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67385">
                <a:tc gridSpan="9">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系统单元：滚珠轴承轴承座和滑动油封的磨削过程</a:t>
                      </a:r>
                      <a:endParaRPr lang="zh-CN" altLang="en-US" sz="1800" dirty="0">
                        <a:ea typeface="华文细黑" panose="02010600040101010101" pitchFamily="2" charset="-122"/>
                      </a:endParaRPr>
                    </a:p>
                    <a:p>
                      <a:pPr marL="0" lvl="0" indent="0">
                        <a:lnSpc>
                          <a:spcPct val="90000"/>
                        </a:lnSpc>
                        <a:buNone/>
                      </a:pPr>
                      <a:r>
                        <a:rPr lang="zh-CN" altLang="en-US" sz="1800" dirty="0">
                          <a:ea typeface="华文细黑" panose="02010600040101010101" pitchFamily="2" charset="-122"/>
                        </a:rPr>
                        <a:t> 功能：按规定（图纸</a:t>
                      </a:r>
                      <a:r>
                        <a:rPr lang="en-US" altLang="zh-CN" sz="1800">
                          <a:latin typeface="Times New Roman" panose="02020603050405020304" pitchFamily="18" charset="0"/>
                          <a:ea typeface="华文细黑" panose="02010600040101010101" pitchFamily="2" charset="-122"/>
                        </a:rPr>
                        <a:t>…</a:t>
                      </a:r>
                      <a:r>
                        <a:rPr lang="en-US" altLang="zh-CN" sz="1800">
                          <a:latin typeface="Times New Roman" panose="02020603050405020304" pitchFamily="18" charset="0"/>
                          <a:ea typeface="华文细黑" panose="02010600040101010101" pitchFamily="2" charset="-122"/>
                        </a:rPr>
                        <a:t>…</a:t>
                      </a:r>
                      <a:r>
                        <a:rPr lang="zh-CN" altLang="en-US" sz="1800" dirty="0">
                          <a:ea typeface="华文细黑" panose="02010600040101010101" pitchFamily="2" charset="-122"/>
                        </a:rPr>
                        <a:t>）磨削滑动油封</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10515">
                <a:tc rowSpan="10">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输入轴总成制造有缺陷</a:t>
                      </a:r>
                      <a:endParaRPr lang="zh-CN" altLang="en-US" sz="1800" dirty="0">
                        <a:ea typeface="华文细黑" panose="02010600040101010101" pitchFamily="2" charset="-122"/>
                      </a:endParaRPr>
                    </a:p>
                    <a:p>
                      <a:pPr marL="0" lvl="0" indent="0">
                        <a:buNone/>
                      </a:pPr>
                      <a:r>
                        <a:rPr lang="en-US" altLang="zh-CN" sz="1800">
                          <a:ea typeface="华文细黑" panose="02010600040101010101" pitchFamily="2" charset="-122"/>
                        </a:rPr>
                        <a:t>[</a:t>
                      </a:r>
                      <a:r>
                        <a:rPr lang="zh-CN" altLang="en-US" sz="1800" dirty="0">
                          <a:ea typeface="华文细黑" panose="02010600040101010101" pitchFamily="2" charset="-122"/>
                        </a:rPr>
                        <a:t>输入轴总成生产总过程</a:t>
                      </a:r>
                      <a:r>
                        <a:rPr lang="en-US" altLang="zh-CN" sz="1800">
                          <a:ea typeface="华文细黑" panose="02010600040101010101" pitchFamily="2" charset="-122"/>
                        </a:rPr>
                        <a:t>]</a:t>
                      </a:r>
                      <a:endParaRPr lang="zh-CN" altLang="en-US" sz="1800">
                        <a:ea typeface="华文细黑" panose="020106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10">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8</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10">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滑动油封的粗糙度未按图纸要求加工</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80000"/>
                        </a:lnSpc>
                        <a:spcBef>
                          <a:spcPct val="50000"/>
                        </a:spcBef>
                        <a:buNone/>
                      </a:pPr>
                      <a:r>
                        <a:rPr lang="zh-CN" altLang="en-US" sz="1800" dirty="0">
                          <a:ea typeface="黑体" panose="02010609060101010101" pitchFamily="2" charset="-122"/>
                        </a:rPr>
                        <a:t>没有确定工装的磨损</a:t>
                      </a:r>
                      <a:endParaRPr lang="zh-CN" altLang="en-US" sz="1800" dirty="0">
                        <a:ea typeface="黑体" panose="02010609060101010101" pitchFamily="2" charset="-122"/>
                      </a:endParaRPr>
                    </a:p>
                    <a:p>
                      <a:pPr marL="0" lvl="0" indent="0">
                        <a:lnSpc>
                          <a:spcPct val="40000"/>
                        </a:lnSpc>
                        <a:spcBef>
                          <a:spcPct val="50000"/>
                        </a:spcBef>
                        <a:buNone/>
                      </a:pPr>
                      <a:r>
                        <a:rPr lang="en-US" altLang="zh-CN" sz="1800"/>
                        <a:t>[</a:t>
                      </a:r>
                      <a:r>
                        <a:rPr lang="zh-CN" altLang="en-US" sz="1800" dirty="0"/>
                        <a:t>调整员</a:t>
                      </a:r>
                      <a:r>
                        <a:rPr lang="en-US" altLang="zh-CN" sz="1800"/>
                        <a:t>]</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80000"/>
                        </a:lnSpc>
                        <a:buNone/>
                      </a:pPr>
                      <a:r>
                        <a:rPr lang="zh-CN" altLang="en-US" sz="1800" dirty="0">
                          <a:ea typeface="华文细黑" panose="02010600040101010101" pitchFamily="2" charset="-122"/>
                        </a:rPr>
                        <a:t>开始日期：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858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至今未规定</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10</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buNone/>
                      </a:pPr>
                      <a:r>
                        <a:rPr lang="zh-CN" altLang="en-US" sz="1800" dirty="0">
                          <a:ea typeface="华文细黑" panose="02010600040101010101" pitchFamily="2" charset="-122"/>
                        </a:rPr>
                        <a:t>光电监控毛坯直径</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2</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160</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782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spcBef>
                          <a:spcPct val="50000"/>
                        </a:spcBef>
                        <a:buNone/>
                      </a:pPr>
                      <a:r>
                        <a:rPr lang="zh-CN" altLang="en-US" sz="1800" dirty="0">
                          <a:ea typeface="黑体" panose="02010609060101010101" pitchFamily="2" charset="-122"/>
                        </a:rPr>
                        <a:t>磨削速度范围太低</a:t>
                      </a:r>
                      <a:endParaRPr lang="zh-CN" altLang="en-US" sz="1800" dirty="0">
                        <a:ea typeface="黑体" panose="02010609060101010101" pitchFamily="2" charset="-122"/>
                      </a:endParaRPr>
                    </a:p>
                    <a:p>
                      <a:pPr marL="0" lvl="0" indent="0">
                        <a:lnSpc>
                          <a:spcPct val="50000"/>
                        </a:lnSpc>
                        <a:spcBef>
                          <a:spcPct val="50000"/>
                        </a:spcBef>
                        <a:buNone/>
                      </a:pPr>
                      <a:r>
                        <a:rPr lang="en-US" altLang="zh-CN" sz="1800"/>
                        <a:t>[</a:t>
                      </a:r>
                      <a:r>
                        <a:rPr lang="zh-CN" altLang="en-US" sz="1800" dirty="0"/>
                        <a:t>磨床</a:t>
                      </a:r>
                      <a:r>
                        <a:rPr lang="en-US" altLang="zh-CN" sz="1800"/>
                        <a:t>]</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buNone/>
                      </a:pPr>
                      <a:r>
                        <a:rPr lang="zh-CN" altLang="en-US" sz="1800" dirty="0">
                          <a:ea typeface="华文细黑" panose="02010600040101010101" pitchFamily="2" charset="-122"/>
                        </a:rPr>
                        <a:t>开始日期：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83312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buNone/>
                      </a:pPr>
                      <a:r>
                        <a:rPr lang="zh-CN" altLang="en-US" sz="1800" dirty="0">
                          <a:ea typeface="华文细黑" panose="02010600040101010101" pitchFamily="2" charset="-122"/>
                        </a:rPr>
                        <a:t>计划使用实践证明良好的驱动单元</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2</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在线监控转速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2</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32</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782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50000"/>
                        </a:spcBef>
                        <a:buNone/>
                      </a:pPr>
                      <a:r>
                        <a:rPr lang="zh-CN" altLang="en-US" sz="1800" dirty="0">
                          <a:ea typeface="黑体" panose="02010609060101010101" pitchFamily="2" charset="-122"/>
                        </a:rPr>
                        <a:t>未正确实施精磨生产过程</a:t>
                      </a:r>
                      <a:r>
                        <a:rPr lang="en-US" altLang="zh-CN" sz="1800"/>
                        <a:t>[</a:t>
                      </a:r>
                      <a:r>
                        <a:rPr lang="zh-CN" altLang="en-US" sz="1800" dirty="0"/>
                        <a:t>磨床</a:t>
                      </a:r>
                      <a:r>
                        <a:rPr lang="en-US" altLang="zh-CN" sz="1800"/>
                        <a:t>]</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buNone/>
                      </a:pPr>
                      <a:r>
                        <a:rPr lang="zh-CN" altLang="en-US" sz="1800" dirty="0">
                          <a:ea typeface="华文细黑" panose="02010600040101010101" pitchFamily="2" charset="-122"/>
                        </a:rPr>
                        <a:t>开始日期：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8509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buNone/>
                      </a:pPr>
                      <a:r>
                        <a:rPr lang="zh-CN" altLang="en-US" sz="1800" dirty="0">
                          <a:ea typeface="华文细黑" panose="02010600040101010101" pitchFamily="2" charset="-122"/>
                        </a:rPr>
                        <a:t>计划好的控制系统已无故障地用于批生产</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2</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buNone/>
                      </a:pPr>
                      <a:r>
                        <a:rPr lang="zh-CN" altLang="en-US" sz="1800" dirty="0">
                          <a:ea typeface="华文细黑" panose="02010600040101010101" pitchFamily="2" charset="-122"/>
                        </a:rPr>
                        <a:t>在机床制造商处进行检验运行</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3</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48</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845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50000"/>
                        </a:spcBef>
                        <a:buNone/>
                      </a:pPr>
                      <a:r>
                        <a:rPr lang="zh-CN" altLang="en-US" sz="1800" dirty="0">
                          <a:ea typeface="黑体" panose="02010609060101010101" pitchFamily="2" charset="-122"/>
                        </a:rPr>
                        <a:t>磨床受邻近机器振动的干扰</a:t>
                      </a:r>
                      <a:r>
                        <a:rPr lang="en-US" altLang="zh-CN" sz="1800">
                          <a:ea typeface="黑体" panose="02010609060101010101" pitchFamily="2" charset="-122"/>
                        </a:rPr>
                        <a:t>[</a:t>
                      </a:r>
                      <a:r>
                        <a:rPr lang="zh-CN" altLang="en-US" sz="1800" dirty="0">
                          <a:ea typeface="黑体" panose="02010609060101010101" pitchFamily="2" charset="-122"/>
                        </a:rPr>
                        <a:t>环境</a:t>
                      </a:r>
                      <a:r>
                        <a:rPr lang="en-US" altLang="zh-CN" sz="1800">
                          <a:ea typeface="黑体" panose="02010609060101010101" pitchFamily="2" charset="-122"/>
                        </a:rPr>
                        <a:t>]</a:t>
                      </a:r>
                      <a:endParaRPr lang="zh-CN" altLang="en-US" sz="180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buNone/>
                      </a:pPr>
                      <a:r>
                        <a:rPr lang="zh-CN" altLang="en-US" sz="1800" dirty="0">
                          <a:ea typeface="华文细黑" panose="02010600040101010101" pitchFamily="2" charset="-122"/>
                        </a:rPr>
                        <a:t>开始日期：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6576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buNone/>
                      </a:pPr>
                      <a:r>
                        <a:rPr lang="zh-CN" altLang="en-US" sz="1800" dirty="0">
                          <a:ea typeface="华文细黑" panose="02010600040101010101" pitchFamily="2" charset="-122"/>
                        </a:rPr>
                        <a:t>至今未规定</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10</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1800" dirty="0">
                          <a:ea typeface="华文细黑" panose="02010600040101010101" pitchFamily="2" charset="-122"/>
                        </a:rPr>
                        <a:t>至今未规定</a:t>
                      </a:r>
                      <a:endParaRPr lang="zh-CN" altLang="en-US" sz="1800" dirty="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10</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800</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782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5">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buNone/>
                      </a:pPr>
                      <a:r>
                        <a:rPr lang="zh-CN" altLang="en-US" sz="1800" dirty="0">
                          <a:ea typeface="华文细黑" panose="02010600040101010101" pitchFamily="2" charset="-122"/>
                        </a:rPr>
                        <a:t>更改日期</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8610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buNone/>
                      </a:pPr>
                      <a:r>
                        <a:rPr lang="zh-CN" altLang="en-US" sz="1800">
                          <a:ea typeface="华文细黑" panose="02010600040101010101" pitchFamily="2" charset="-122"/>
                        </a:rPr>
                        <a:t>与</a:t>
                      </a:r>
                      <a:r>
                        <a:rPr lang="zh-CN" altLang="en-US" sz="1800" dirty="0">
                          <a:ea typeface="华文细黑" panose="02010600040101010101" pitchFamily="2" charset="-122"/>
                        </a:rPr>
                        <a:t>基础的设计相符</a:t>
                      </a:r>
                      <a:r>
                        <a:rPr lang="en-US" altLang="zh-CN" sz="1800" dirty="0">
                          <a:ea typeface="华文细黑" panose="02010600040101010101" pitchFamily="2" charset="-122"/>
                        </a:rPr>
                        <a:t>**</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5</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nSpc>
                          <a:spcPct val="90000"/>
                        </a:lnSpc>
                        <a:buNone/>
                      </a:pPr>
                      <a:r>
                        <a:rPr lang="zh-CN" altLang="en-US" sz="1800" dirty="0">
                          <a:ea typeface="华文细黑" panose="02010600040101010101" pitchFamily="2" charset="-122"/>
                        </a:rPr>
                        <a:t>测量安装基础的振动</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1</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1800">
                          <a:ea typeface="华文细黑" panose="02010600040101010101" pitchFamily="2" charset="-122"/>
                        </a:rPr>
                        <a:t>40</a:t>
                      </a:r>
                      <a:endParaRPr lang="zh-CN" altLang="en-US" sz="1800">
                        <a:ea typeface="华文细黑" panose="0201060004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8193"/>
          <p:cNvSpPr txBox="1"/>
          <p:nvPr/>
        </p:nvSpPr>
        <p:spPr>
          <a:xfrm>
            <a:off x="2514600" y="533400"/>
            <a:ext cx="4038600" cy="521970"/>
          </a:xfrm>
          <a:prstGeom prst="rect">
            <a:avLst/>
          </a:prstGeom>
          <a:noFill/>
          <a:ln w="9525">
            <a:noFill/>
          </a:ln>
        </p:spPr>
        <p:txBody>
          <a:bodyPr>
            <a:spAutoFit/>
          </a:bodyPr>
          <a:p>
            <a:pPr>
              <a:spcBef>
                <a:spcPct val="50000"/>
              </a:spcBef>
            </a:pP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及系统</a:t>
            </a: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概述</a:t>
            </a:r>
            <a:endParaRPr lang="zh-CN" altLang="en-US" sz="2800" b="1">
              <a:latin typeface="华文细黑" panose="02010600040101010101" pitchFamily="2" charset="-122"/>
              <a:ea typeface="华文细黑" panose="02010600040101010101" pitchFamily="2" charset="-122"/>
            </a:endParaRPr>
          </a:p>
        </p:txBody>
      </p:sp>
      <p:sp>
        <p:nvSpPr>
          <p:cNvPr id="8195" name="文本框 8194"/>
          <p:cNvSpPr txBox="1"/>
          <p:nvPr/>
        </p:nvSpPr>
        <p:spPr>
          <a:xfrm>
            <a:off x="2819400" y="2057400"/>
            <a:ext cx="7162800" cy="4095115"/>
          </a:xfrm>
          <a:prstGeom prst="rect">
            <a:avLst/>
          </a:prstGeom>
          <a:noFill/>
          <a:ln w="9525">
            <a:noFill/>
          </a:ln>
        </p:spPr>
        <p:txBody>
          <a:bodyPr>
            <a:spAutoFit/>
          </a:bodyPr>
          <a:p>
            <a:pPr marL="457200" indent="-457200">
              <a:lnSpc>
                <a:spcPct val="15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进行设计</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时，只考虑各个构件的缺陷，而没有系统地所有构件之间的功能关系。</a:t>
            </a:r>
            <a:endParaRPr lang="zh-CN" altLang="en-US" dirty="0">
              <a:latin typeface="华文细黑" panose="02010600040101010101" pitchFamily="2" charset="-122"/>
              <a:ea typeface="华文细黑" panose="02010600040101010101" pitchFamily="2" charset="-122"/>
            </a:endParaRPr>
          </a:p>
          <a:p>
            <a:pPr marL="457200" indent="-457200">
              <a:lnSpc>
                <a:spcPct val="15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进行过程</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时，只考虑单个过程潜在的缺陷，没有系统地分析整个生产过程。必要时还需考虑工装设备的设计制造。</a:t>
            </a:r>
            <a:endParaRPr lang="zh-CN" altLang="en-US" dirty="0">
              <a:latin typeface="华文细黑" panose="02010600040101010101" pitchFamily="2" charset="-122"/>
              <a:ea typeface="华文细黑" panose="02010600040101010101" pitchFamily="2" charset="-122"/>
            </a:endParaRPr>
          </a:p>
          <a:p>
            <a:pPr marL="457200" indent="-457200">
              <a:lnSpc>
                <a:spcPct val="15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进行</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分析时只使用</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表格，没有关于功能与失效功能之间关系的系统的描述。</a:t>
            </a:r>
            <a:endParaRPr lang="zh-CN" altLang="en-US" dirty="0">
              <a:latin typeface="华文细黑" panose="02010600040101010101" pitchFamily="2" charset="-122"/>
              <a:ea typeface="华文细黑" panose="02010600040101010101" pitchFamily="2" charset="-122"/>
            </a:endParaRPr>
          </a:p>
        </p:txBody>
      </p:sp>
      <p:sp>
        <p:nvSpPr>
          <p:cNvPr id="8196" name="文本框 8195"/>
          <p:cNvSpPr txBox="1"/>
          <p:nvPr/>
        </p:nvSpPr>
        <p:spPr>
          <a:xfrm>
            <a:off x="2819400" y="1385888"/>
            <a:ext cx="3988435" cy="521970"/>
          </a:xfrm>
          <a:prstGeom prst="rect">
            <a:avLst/>
          </a:prstGeom>
          <a:noFill/>
          <a:ln w="9525">
            <a:noFill/>
          </a:ln>
        </p:spPr>
        <p:txBody>
          <a:bodyPr wrap="none" anchor="t" anchorCtr="0">
            <a:spAutoFit/>
          </a:bodyPr>
          <a:p>
            <a:pPr>
              <a:buClr>
                <a:schemeClr val="accent2"/>
              </a:buClr>
            </a:pP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方法的进一步发展</a:t>
            </a:r>
            <a:endParaRPr lang="zh-CN" altLang="en-US"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9217"/>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产品和过程系统</a:t>
            </a: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基础</a:t>
            </a:r>
            <a:endParaRPr lang="zh-CN" altLang="en-US" sz="2800" b="1">
              <a:latin typeface="华文细黑" panose="02010600040101010101" pitchFamily="2" charset="-122"/>
              <a:ea typeface="华文细黑" panose="02010600040101010101" pitchFamily="2" charset="-122"/>
            </a:endParaRPr>
          </a:p>
        </p:txBody>
      </p:sp>
      <p:sp>
        <p:nvSpPr>
          <p:cNvPr id="9219" name="文本框 9218"/>
          <p:cNvSpPr txBox="1"/>
          <p:nvPr/>
        </p:nvSpPr>
        <p:spPr>
          <a:xfrm>
            <a:off x="2819400" y="2057400"/>
            <a:ext cx="7162800" cy="4095115"/>
          </a:xfrm>
          <a:prstGeom prst="rect">
            <a:avLst/>
          </a:prstGeom>
          <a:noFill/>
          <a:ln w="9525">
            <a:noFill/>
          </a:ln>
        </p:spPr>
        <p:txBody>
          <a:bodyPr>
            <a:spAutoFit/>
          </a:bodyPr>
          <a:p>
            <a:pPr marL="457200" indent="-457200">
              <a:lnSpc>
                <a:spcPct val="15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将研究的系统结构化，并分成系统单元，说明各单元间的功能关系。</a:t>
            </a:r>
            <a:endParaRPr lang="zh-CN" altLang="en-US" dirty="0">
              <a:latin typeface="华文细黑" panose="02010600040101010101" pitchFamily="2" charset="-122"/>
              <a:ea typeface="华文细黑" panose="02010600040101010101" pitchFamily="2" charset="-122"/>
            </a:endParaRPr>
          </a:p>
          <a:p>
            <a:pPr marL="457200" indent="-457200">
              <a:lnSpc>
                <a:spcPct val="15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从已描述的功能中导出每一系统单元的可想象的失效功能（潜在缺陷）。</a:t>
            </a:r>
            <a:endParaRPr lang="zh-CN" altLang="en-US" dirty="0">
              <a:latin typeface="华文细黑" panose="02010600040101010101" pitchFamily="2" charset="-122"/>
              <a:ea typeface="华文细黑" panose="02010600040101010101" pitchFamily="2" charset="-122"/>
            </a:endParaRPr>
          </a:p>
          <a:p>
            <a:pPr marL="457200" indent="-457200">
              <a:lnSpc>
                <a:spcPct val="155000"/>
              </a:lnSpc>
              <a:buSzPct val="90000"/>
              <a:buFont typeface="Wingdings" panose="05000000000000000000" pitchFamily="2" charset="2"/>
              <a:buChar char="q"/>
            </a:pPr>
            <a:r>
              <a:rPr lang="zh-CN" altLang="en-US" dirty="0">
                <a:latin typeface="华文细黑" panose="02010600040101010101" pitchFamily="2" charset="-122"/>
                <a:ea typeface="华文细黑" panose="02010600040101010101" pitchFamily="2" charset="-122"/>
              </a:rPr>
              <a:t>确定不同系统单元失效功能间的逻辑关系，以便能在系统</a:t>
            </a:r>
            <a:r>
              <a:rPr lang="en-US" altLang="zh-CN">
                <a:latin typeface="华文细黑" panose="02010600040101010101" pitchFamily="2" charset="-122"/>
                <a:ea typeface="华文细黑" panose="02010600040101010101" pitchFamily="2" charset="-122"/>
              </a:rPr>
              <a:t>FMEA</a:t>
            </a:r>
            <a:r>
              <a:rPr lang="zh-CN" altLang="en-US" dirty="0">
                <a:latin typeface="华文细黑" panose="02010600040101010101" pitchFamily="2" charset="-122"/>
                <a:ea typeface="华文细黑" panose="02010600040101010101" pitchFamily="2" charset="-122"/>
              </a:rPr>
              <a:t>中分析潜在的缺陷、缺陷后果和缺陷原因。</a:t>
            </a:r>
            <a:endParaRPr lang="zh-CN" altLang="en-US" dirty="0">
              <a:latin typeface="华文细黑" panose="02010600040101010101" pitchFamily="2" charset="-122"/>
              <a:ea typeface="华文细黑" panose="02010600040101010101" pitchFamily="2" charset="-122"/>
            </a:endParaRPr>
          </a:p>
        </p:txBody>
      </p:sp>
      <p:sp>
        <p:nvSpPr>
          <p:cNvPr id="9220" name="文本框 9219"/>
          <p:cNvSpPr txBox="1"/>
          <p:nvPr/>
        </p:nvSpPr>
        <p:spPr>
          <a:xfrm>
            <a:off x="2819400" y="1385888"/>
            <a:ext cx="2563495" cy="521970"/>
          </a:xfrm>
          <a:prstGeom prst="rect">
            <a:avLst/>
          </a:prstGeom>
          <a:noFill/>
          <a:ln w="9525">
            <a:noFill/>
          </a:ln>
        </p:spPr>
        <p:txBody>
          <a:bodyPr wrap="none" anchor="t" anchorCtr="0">
            <a:spAutoFit/>
          </a:bodyPr>
          <a:p>
            <a:pPr>
              <a:buClr>
                <a:schemeClr val="accent2"/>
              </a:buClr>
            </a:pPr>
            <a:r>
              <a:rPr lang="zh-CN" altLang="en-US" sz="2800" b="1" dirty="0">
                <a:latin typeface="华文细黑" panose="02010600040101010101" pitchFamily="2" charset="-122"/>
                <a:ea typeface="华文细黑" panose="02010600040101010101" pitchFamily="2" charset="-122"/>
              </a:rPr>
              <a:t>系统</a:t>
            </a: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定义</a:t>
            </a:r>
            <a:endParaRPr lang="zh-CN" altLang="en-US" sz="2800" b="1">
              <a:latin typeface="华文细黑" panose="02010600040101010101" pitchFamily="2" charset="-122"/>
              <a:ea typeface="华文细黑"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文本框 10241"/>
          <p:cNvSpPr txBox="1"/>
          <p:nvPr/>
        </p:nvSpPr>
        <p:spPr>
          <a:xfrm>
            <a:off x="2514600" y="533400"/>
            <a:ext cx="4953000" cy="521970"/>
          </a:xfrm>
          <a:prstGeom prst="rect">
            <a:avLst/>
          </a:prstGeom>
          <a:noFill/>
          <a:ln w="9525">
            <a:noFill/>
          </a:ln>
        </p:spPr>
        <p:txBody>
          <a:bodyPr>
            <a:spAutoFit/>
          </a:bodyPr>
          <a:p>
            <a:pPr>
              <a:spcBef>
                <a:spcPct val="50000"/>
              </a:spcBef>
            </a:pPr>
            <a:r>
              <a:rPr lang="zh-CN" altLang="en-US" sz="2800" b="1" dirty="0">
                <a:latin typeface="华文细黑" panose="02010600040101010101" pitchFamily="2" charset="-122"/>
                <a:ea typeface="华文细黑" panose="02010600040101010101" pitchFamily="2" charset="-122"/>
              </a:rPr>
              <a:t>产品和过程系统</a:t>
            </a:r>
            <a:r>
              <a:rPr lang="en-US" altLang="zh-CN" sz="2800" b="1">
                <a:latin typeface="华文细黑" panose="02010600040101010101" pitchFamily="2" charset="-122"/>
                <a:ea typeface="华文细黑" panose="02010600040101010101" pitchFamily="2" charset="-122"/>
              </a:rPr>
              <a:t>FMEA</a:t>
            </a:r>
            <a:r>
              <a:rPr lang="zh-CN" altLang="en-US" sz="2800" b="1" dirty="0">
                <a:latin typeface="华文细黑" panose="02010600040101010101" pitchFamily="2" charset="-122"/>
                <a:ea typeface="华文细黑" panose="02010600040101010101" pitchFamily="2" charset="-122"/>
              </a:rPr>
              <a:t>基础</a:t>
            </a:r>
            <a:endParaRPr lang="zh-CN" altLang="en-US" sz="2800" b="1">
              <a:latin typeface="华文细黑" panose="02010600040101010101" pitchFamily="2" charset="-122"/>
              <a:ea typeface="华文细黑" panose="02010600040101010101" pitchFamily="2" charset="-122"/>
            </a:endParaRPr>
          </a:p>
        </p:txBody>
      </p:sp>
      <p:sp>
        <p:nvSpPr>
          <p:cNvPr id="10243" name="文本框 10242"/>
          <p:cNvSpPr txBox="1"/>
          <p:nvPr/>
        </p:nvSpPr>
        <p:spPr>
          <a:xfrm>
            <a:off x="2819400" y="1385888"/>
            <a:ext cx="2563495" cy="521970"/>
          </a:xfrm>
          <a:prstGeom prst="rect">
            <a:avLst/>
          </a:prstGeom>
          <a:noFill/>
          <a:ln w="9525">
            <a:noFill/>
          </a:ln>
        </p:spPr>
        <p:txBody>
          <a:bodyPr wrap="none" anchor="t" anchorCtr="0">
            <a:spAutoFit/>
          </a:bodyPr>
          <a:p>
            <a:pPr>
              <a:buClr>
                <a:schemeClr val="accent2"/>
              </a:buClr>
            </a:pPr>
            <a:r>
              <a:rPr lang="zh-CN" altLang="en-US" sz="2800" b="1" dirty="0">
                <a:latin typeface="华文细黑" panose="02010600040101010101" pitchFamily="2" charset="-122"/>
                <a:ea typeface="华文细黑" panose="02010600040101010101" pitchFamily="2" charset="-122"/>
              </a:rPr>
              <a:t>产品系统</a:t>
            </a:r>
            <a:r>
              <a:rPr lang="en-US" altLang="zh-CN" sz="2800" b="1">
                <a:latin typeface="华文细黑" panose="02010600040101010101" pitchFamily="2" charset="-122"/>
                <a:ea typeface="华文细黑" panose="02010600040101010101" pitchFamily="2" charset="-122"/>
              </a:rPr>
              <a:t>FMEA</a:t>
            </a:r>
            <a:endParaRPr lang="en-US" altLang="zh-CN" sz="2800" b="1">
              <a:latin typeface="华文细黑" panose="02010600040101010101" pitchFamily="2" charset="-122"/>
              <a:ea typeface="华文细黑" panose="02010600040101010101" pitchFamily="2" charset="-122"/>
            </a:endParaRPr>
          </a:p>
        </p:txBody>
      </p:sp>
      <p:sp>
        <p:nvSpPr>
          <p:cNvPr id="10244" name="文本框 10243"/>
          <p:cNvSpPr txBox="1"/>
          <p:nvPr/>
        </p:nvSpPr>
        <p:spPr>
          <a:xfrm>
            <a:off x="3810000" y="2438400"/>
            <a:ext cx="4724400" cy="2690495"/>
          </a:xfrm>
          <a:prstGeom prst="rect">
            <a:avLst/>
          </a:prstGeom>
          <a:noFill/>
          <a:ln w="9525">
            <a:noFill/>
          </a:ln>
        </p:spPr>
        <p:txBody>
          <a:bodyPr>
            <a:spAutoFit/>
          </a:bodyPr>
          <a:p>
            <a:pPr marL="457200" indent="-457200">
              <a:lnSpc>
                <a:spcPct val="155000"/>
              </a:lnSpc>
              <a:buSzPct val="90000"/>
              <a:buFont typeface="Wingdings" panose="05000000000000000000" pitchFamily="2" charset="2"/>
            </a:pPr>
            <a:r>
              <a:rPr lang="zh-CN" altLang="en-US" sz="2600" dirty="0">
                <a:latin typeface="华文细黑" panose="02010600040101010101" pitchFamily="2" charset="-122"/>
                <a:ea typeface="华文细黑" panose="02010600040101010101" pitchFamily="2" charset="-122"/>
              </a:rPr>
              <a:t>设计</a:t>
            </a:r>
            <a:r>
              <a:rPr lang="en-US" altLang="zh-CN" sz="2600">
                <a:latin typeface="华文细黑" panose="02010600040101010101" pitchFamily="2" charset="-122"/>
                <a:ea typeface="华文细黑" panose="02010600040101010101" pitchFamily="2" charset="-122"/>
              </a:rPr>
              <a:t>FMEA</a:t>
            </a:r>
            <a:r>
              <a:rPr lang="zh-CN" altLang="en-US" sz="2600" dirty="0">
                <a:latin typeface="华文细黑" panose="02010600040101010101" pitchFamily="2" charset="-122"/>
                <a:ea typeface="华文细黑" panose="02010600040101010101" pitchFamily="2" charset="-122"/>
              </a:rPr>
              <a:t>的缺陷分析内容：</a:t>
            </a:r>
            <a:endParaRPr lang="zh-CN" altLang="en-US" sz="2600" dirty="0">
              <a:latin typeface="华文细黑" panose="02010600040101010101" pitchFamily="2" charset="-122"/>
              <a:ea typeface="华文细黑" panose="02010600040101010101" pitchFamily="2" charset="-122"/>
            </a:endParaRPr>
          </a:p>
          <a:p>
            <a:pPr marL="457200" indent="-457200">
              <a:lnSpc>
                <a:spcPct val="165000"/>
              </a:lnSpc>
              <a:buSzPct val="90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构件缺陷</a:t>
            </a:r>
            <a:endParaRPr lang="zh-CN" altLang="en-US" sz="2600" dirty="0">
              <a:latin typeface="华文细黑" panose="02010600040101010101" pitchFamily="2" charset="-122"/>
              <a:ea typeface="华文细黑" panose="02010600040101010101" pitchFamily="2" charset="-122"/>
            </a:endParaRPr>
          </a:p>
          <a:p>
            <a:pPr marL="457200" indent="-457200">
              <a:lnSpc>
                <a:spcPct val="165000"/>
              </a:lnSpc>
              <a:buSzPct val="90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缺陷原因</a:t>
            </a:r>
            <a:endParaRPr lang="zh-CN" altLang="en-US" sz="2600" dirty="0">
              <a:latin typeface="华文细黑" panose="02010600040101010101" pitchFamily="2" charset="-122"/>
              <a:ea typeface="华文细黑" panose="02010600040101010101" pitchFamily="2" charset="-122"/>
            </a:endParaRPr>
          </a:p>
          <a:p>
            <a:pPr marL="457200" indent="-457200">
              <a:lnSpc>
                <a:spcPct val="165000"/>
              </a:lnSpc>
              <a:buSzPct val="90000"/>
              <a:buFont typeface="Wingdings" panose="05000000000000000000" pitchFamily="2" charset="2"/>
              <a:buChar char="q"/>
            </a:pPr>
            <a:r>
              <a:rPr lang="zh-CN" altLang="en-US" sz="2600" dirty="0">
                <a:latin typeface="华文细黑" panose="02010600040101010101" pitchFamily="2" charset="-122"/>
                <a:ea typeface="华文细黑" panose="02010600040101010101" pitchFamily="2" charset="-122"/>
              </a:rPr>
              <a:t>缺陷后果</a:t>
            </a:r>
            <a:endParaRPr lang="zh-CN" altLang="en-US" sz="2600" dirty="0">
              <a:latin typeface="华文细黑" panose="02010600040101010101" pitchFamily="2" charset="-122"/>
              <a:ea typeface="华文细黑" panose="02010600040101010101"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7.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14464</Words>
  <Application>WPS 演示</Application>
  <PresentationFormat>在屏幕上显示</PresentationFormat>
  <Paragraphs>2790</Paragraphs>
  <Slides>64</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64</vt:i4>
      </vt:variant>
    </vt:vector>
  </HeadingPairs>
  <TitlesOfParts>
    <vt:vector size="80" baseType="lpstr">
      <vt:lpstr>Arial</vt:lpstr>
      <vt:lpstr>宋体</vt:lpstr>
      <vt:lpstr>Wingdings</vt:lpstr>
      <vt:lpstr>Times New Roman</vt:lpstr>
      <vt:lpstr>华文细黑</vt:lpstr>
      <vt:lpstr>楷体_GB2312</vt:lpstr>
      <vt:lpstr>新宋体</vt:lpstr>
      <vt:lpstr>黑体</vt:lpstr>
      <vt:lpstr>微软雅黑</vt:lpstr>
      <vt:lpstr>Arial Unicode MS</vt:lpstr>
      <vt:lpstr>隶书</vt:lpstr>
      <vt:lpstr>汉仪旗黑-85S</vt:lpstr>
      <vt:lpstr>李旭科毛笔行书</vt:lpstr>
      <vt:lpstr>楷体</vt:lpstr>
      <vt:lpstr>默认设计模板</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dod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王欣</dc:creator>
  <cp:lastModifiedBy>monkeyhappy</cp:lastModifiedBy>
  <cp:revision>167</cp:revision>
  <dcterms:created xsi:type="dcterms:W3CDTF">2003-09-11T06:15:25Z</dcterms:created>
  <dcterms:modified xsi:type="dcterms:W3CDTF">2024-03-04T03:44:38Z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80CFC83CEE2E4DAA9C7AFCBE9E7DCD4A_12</vt:lpwstr>
  </property>
  <property fmtid="{D5CDD505-2E9C-101B-9397-08002B2CF9AE}" pid="3" name="KSOProductBuildVer">
    <vt:lpwstr>2052-12.1.0.16388</vt:lpwstr>
  </property>
</Properties>
</file>