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8"/>
  </p:notesMasterIdLst>
  <p:sldIdLst>
    <p:sldId id="398" r:id="rId5"/>
    <p:sldId id="399" r:id="rId6"/>
    <p:sldId id="262" r:id="rId7"/>
    <p:sldId id="265" r:id="rId9"/>
    <p:sldId id="268" r:id="rId10"/>
    <p:sldId id="271" r:id="rId11"/>
    <p:sldId id="274" r:id="rId12"/>
    <p:sldId id="277" r:id="rId13"/>
    <p:sldId id="280" r:id="rId14"/>
    <p:sldId id="283" r:id="rId15"/>
    <p:sldId id="286" r:id="rId16"/>
    <p:sldId id="289" r:id="rId17"/>
    <p:sldId id="292" r:id="rId18"/>
    <p:sldId id="295" r:id="rId19"/>
    <p:sldId id="298" r:id="rId20"/>
    <p:sldId id="301" r:id="rId21"/>
    <p:sldId id="304" r:id="rId22"/>
    <p:sldId id="307" r:id="rId23"/>
    <p:sldId id="310" r:id="rId24"/>
    <p:sldId id="313" r:id="rId25"/>
    <p:sldId id="316" r:id="rId26"/>
    <p:sldId id="319" r:id="rId27"/>
    <p:sldId id="322" r:id="rId28"/>
    <p:sldId id="325" r:id="rId29"/>
    <p:sldId id="328" r:id="rId30"/>
    <p:sldId id="331" r:id="rId31"/>
    <p:sldId id="334" r:id="rId32"/>
    <p:sldId id="337" r:id="rId33"/>
    <p:sldId id="340" r:id="rId34"/>
    <p:sldId id="343" r:id="rId35"/>
    <p:sldId id="346" r:id="rId36"/>
    <p:sldId id="349" r:id="rId37"/>
    <p:sldId id="352" r:id="rId38"/>
    <p:sldId id="355" r:id="rId39"/>
    <p:sldId id="358" r:id="rId40"/>
    <p:sldId id="361" r:id="rId41"/>
    <p:sldId id="364" r:id="rId42"/>
    <p:sldId id="367" r:id="rId43"/>
    <p:sldId id="370" r:id="rId44"/>
    <p:sldId id="373" r:id="rId45"/>
    <p:sldId id="376" r:id="rId46"/>
    <p:sldId id="379" r:id="rId47"/>
    <p:sldId id="382" r:id="rId48"/>
    <p:sldId id="385" r:id="rId49"/>
    <p:sldId id="388" r:id="rId50"/>
    <p:sldId id="391" r:id="rId51"/>
    <p:sldId id="400" r:id="rId52"/>
  </p:sldIdLst>
  <p:sldSz cx="12192000" cy="6858000"/>
  <p:notesSz cx="6858000" cy="9144000"/>
  <p:custDataLst>
    <p:tags r:id="rId57"/>
  </p:custDataLst>
  <p:defaultTextStyle>
    <a:defPPr>
      <a:defRPr lang="ru-RU"/>
    </a:defPPr>
    <a:lvl1pPr marL="0" lvl="0" indent="0" algn="l" defTabSz="914400" rtl="0" eaLnBrk="1" latinLnBrk="0" hangingPunct="1">
      <a:buNone/>
      <a:defRPr kern="1200">
        <a:solidFill>
          <a:schemeClr val="tx1"/>
        </a:solidFill>
        <a:latin typeface="Calibri" panose="020F0502020204030204" charset="-128"/>
        <a:ea typeface="Calibri" panose="020F0502020204030204" charset="-128"/>
        <a:cs typeface="+mn-cs"/>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vl6pPr marL="2286000" lvl="5"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6pPr>
    <a:lvl7pPr marL="2743200" lvl="6"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7pPr>
    <a:lvl8pPr marL="3200400" lvl="7"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8pPr>
    <a:lvl9pPr marL="3657600" lvl="8"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 d="100"/>
          <a:sy n="10" d="100"/>
        </p:scale>
        <p:origin x="-102" y="-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7" Type="http://schemas.openxmlformats.org/officeDocument/2006/relationships/tags" Target="tags/tag161.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4097"/>
          <p:cNvSpPr/>
          <p:nvPr>
            <p:ph type="hdr" sz="quarter"/>
          </p:nvPr>
        </p:nvSpPr>
        <p:spPr>
          <a:xfrm>
            <a:off x="0" y="0"/>
            <a:ext cx="2971800" cy="457200"/>
          </a:xfrm>
          <a:prstGeom prst="rect">
            <a:avLst/>
          </a:prstGeom>
          <a:noFill/>
          <a:ln w="9525">
            <a:noFill/>
          </a:ln>
        </p:spPr>
        <p:txBody>
          <a:bodyPr/>
          <a:p>
            <a:pPr lvl="0"/>
            <a:r>
              <a:rPr lang="en-US" altLang="zh-CN" sz="1200"/>
              <a:t>*</a:t>
            </a:r>
            <a:endParaRPr lang="en-US" altLang="zh-CN" sz="1200"/>
          </a:p>
        </p:txBody>
      </p:sp>
      <p:sp>
        <p:nvSpPr>
          <p:cNvPr id="4099" name="日期占位符 4098"/>
          <p:cNvSpPr/>
          <p:nvPr>
            <p:ph type="dt" idx="1"/>
          </p:nvPr>
        </p:nvSpPr>
        <p:spPr>
          <a:xfrm>
            <a:off x="3886200" y="0"/>
            <a:ext cx="2971800" cy="457200"/>
          </a:xfrm>
          <a:prstGeom prst="rect">
            <a:avLst/>
          </a:prstGeom>
          <a:noFill/>
          <a:ln w="9525">
            <a:noFill/>
          </a:ln>
        </p:spPr>
        <p:txBody>
          <a:bodyPr/>
          <a:p>
            <a:pPr lvl="0" algn="r"/>
            <a:endParaRPr lang="ru-RU" sz="1200"/>
          </a:p>
        </p:txBody>
      </p:sp>
      <p:sp>
        <p:nvSpPr>
          <p:cNvPr id="4100" name="幻灯片图像占位符 4099"/>
          <p:cNvSpPr/>
          <p:nvPr>
            <p:ph type="sldImg" idx="2"/>
          </p:nvPr>
        </p:nvSpPr>
        <p:spPr>
          <a:xfrm>
            <a:off x="381000" y="685800"/>
            <a:ext cx="6096000" cy="3429000"/>
          </a:xfrm>
          <a:prstGeom prst="rect">
            <a:avLst/>
          </a:prstGeom>
          <a:solidFill>
            <a:srgbClr val="FFFFFF"/>
          </a:solidFill>
          <a:ln w="9525" cap="flat" cmpd="sng">
            <a:solidFill>
              <a:srgbClr val="000000"/>
            </a:solidFill>
            <a:prstDash val="solid"/>
            <a:miter/>
            <a:headEnd type="none" w="med" len="med"/>
            <a:tailEnd type="none" w="med" len="med"/>
          </a:ln>
        </p:spPr>
        <p:txBody>
          <a:bodyPr/>
          <a:p>
            <a:pPr lvl="0"/>
          </a:p>
        </p:txBody>
      </p:sp>
      <p:sp>
        <p:nvSpPr>
          <p:cNvPr id="4101" name="文本占位符 4100"/>
          <p:cNvSpPr/>
          <p:nvPr>
            <p:ph type="body" sz="quarter" idx="3"/>
          </p:nvPr>
        </p:nvSpPr>
        <p:spPr>
          <a:xfrm>
            <a:off x="914400" y="4343400"/>
            <a:ext cx="50292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2" name="页脚占位符 4101"/>
          <p:cNvSpPr/>
          <p:nvPr>
            <p:ph type="ftr" sz="quarter" idx="4"/>
          </p:nvPr>
        </p:nvSpPr>
        <p:spPr>
          <a:xfrm>
            <a:off x="0" y="8686800"/>
            <a:ext cx="2971800" cy="457200"/>
          </a:xfrm>
          <a:prstGeom prst="rect">
            <a:avLst/>
          </a:prstGeom>
          <a:noFill/>
          <a:ln w="9525">
            <a:noFill/>
          </a:ln>
        </p:spPr>
        <p:txBody>
          <a:bodyPr anchor="b" anchorCtr="0"/>
          <a:p>
            <a:pPr lvl="0"/>
            <a:endParaRPr lang="ru-RU" sz="1200"/>
          </a:p>
        </p:txBody>
      </p:sp>
      <p:sp>
        <p:nvSpPr>
          <p:cNvPr id="4103" name="灯片编号占位符 4102"/>
          <p:cNvSpPr/>
          <p:nvPr>
            <p:ph type="sldNum" sz="quarter" idx="5"/>
          </p:nvPr>
        </p:nvSpPr>
        <p:spPr>
          <a:xfrm>
            <a:off x="3886200" y="8686800"/>
            <a:ext cx="2971800" cy="457200"/>
          </a:xfrm>
          <a:prstGeom prst="rect">
            <a:avLst/>
          </a:prstGeom>
          <a:noFill/>
          <a:ln w="9525">
            <a:noFill/>
          </a:ln>
        </p:spPr>
        <p:txBody>
          <a:bodyPr anchor="b" anchorCtr="0"/>
          <a:p>
            <a:pPr lvl="0" algn="r"/>
            <a:fld id="{9A0DB2DC-4C9A-4742-B13C-FB6460FD3503}" type="slidenum">
              <a:rPr lang="ru-RU" sz="1200"/>
            </a:fld>
            <a:endParaRPr lang="ru-RU" sz="1200"/>
          </a:p>
        </p:txBody>
      </p:sp>
    </p:spTree>
  </p:cSld>
  <p:clrMap bg1="lt1" tx1="dk1" bg2="lt2" tx2="dk2" accent1="accent1" accent2="accent2" accent3="accent3" accent4="accent4" accent5="accent5" accent6="accent6" hlink="hlink" folHlink="folHlink"/>
  <p:hf hdr="0" ftr="0" dt="0"/>
  <p:notesStyle>
    <a:lvl1pPr marL="0" lvl="0"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128"/>
      </a:defRPr>
    </a:lvl1pPr>
    <a:lvl2pPr marL="457200" lvl="1"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128"/>
      </a:defRPr>
    </a:lvl2pPr>
    <a:lvl3pPr marL="914400" lvl="2"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128"/>
      </a:defRPr>
    </a:lvl3pPr>
    <a:lvl4pPr marL="1371600" lvl="3"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128"/>
      </a:defRPr>
    </a:lvl4pPr>
    <a:lvl5pPr marL="1828800" lvl="4"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128"/>
      </a:defRPr>
    </a:lvl5pPr>
    <a:lvl6pPr marL="2286000" lvl="5"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128"/>
      </a:defRPr>
    </a:lvl6pPr>
    <a:lvl7pPr marL="2743200" lvl="6"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128"/>
      </a:defRPr>
    </a:lvl7pPr>
    <a:lvl8pPr marL="3200400" lvl="7"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128"/>
      </a:defRPr>
    </a:lvl8pPr>
    <a:lvl9pPr marL="3657600" lvl="8"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charset="-128"/>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0" name="幻灯片图像占位符 4109"/>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11" name="文本占位符 4110"/>
          <p:cNvSpPr/>
          <p:nvPr>
            <p:ph type="body" idx="1"/>
          </p:nvPr>
        </p:nvSpPr>
        <p:spPr>
          <a:xfrm>
            <a:off x="914400" y="4343400"/>
            <a:ext cx="5029200" cy="4114800"/>
          </a:xfrm>
          <a:prstGeom prst="rect">
            <a:avLst/>
          </a:prstGeom>
          <a:noFill/>
          <a:ln w="9525">
            <a:noFill/>
          </a:ln>
        </p:spPr>
        <p:txBody>
          <a:bodyPr/>
          <a:p>
            <a:pPr marL="0" lvl="0" indent="0" algn="l" defTabSz="914400" rtl="0" eaLnBrk="0" fontAlgn="base" latinLnBrk="0" hangingPunct="0">
              <a:lnSpc>
                <a:spcPct val="100000"/>
              </a:lnSpc>
              <a:spcBef>
                <a:spcPct val="30000"/>
              </a:spcBef>
              <a:spcAft>
                <a:spcPct val="0"/>
              </a:spcAft>
              <a:buClrTx/>
              <a:buSzPct val="100000"/>
            </a:pPr>
            <a:r>
              <a:rPr lang="zh-CN" altLang="en-US" sz="1200" u="none">
                <a:solidFill>
                  <a:schemeClr val="tx1"/>
                </a:solidFill>
                <a:latin typeface="Times New Roman" panose="02020603050405020304" charset="0"/>
                <a:ea typeface="宋体" panose="02010600030101010101" pitchFamily="2" charset="-122"/>
              </a:rPr>
              <a:t>呜呜呜呜呜呜瓦</a:t>
            </a:r>
            <a:endParaRPr lang="zh-CN" alt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46" name="幻灯片图像占位符 4145"/>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47" name="文本占位符 4146"/>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50" name="幻灯片图像占位符 4149"/>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51" name="文本占位符 4150"/>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54" name="幻灯片图像占位符 4153"/>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55" name="文本占位符 4154"/>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58" name="幻灯片图像占位符 4157"/>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59" name="文本占位符 4158"/>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62" name="幻灯片图像占位符 4161"/>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63" name="文本占位符 4162"/>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66" name="幻灯片图像占位符 4165"/>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67" name="文本占位符 4166"/>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0" name="幻灯片图像占位符 4169"/>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71" name="文本占位符 4170"/>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4" name="幻灯片图像占位符 4173"/>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75" name="文本占位符 4174"/>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8" name="幻灯片图像占位符 4177"/>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79" name="文本占位符 4178"/>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82" name="幻灯片图像占位符 4181"/>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83" name="文本占位符 4182"/>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4" name="幻灯片图像占位符 4113"/>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15" name="文本占位符 4114"/>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86" name="幻灯片图像占位符 4185"/>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87" name="文本占位符 4186"/>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0" name="幻灯片图像占位符 4189"/>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91" name="文本占位符 4190"/>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4" name="幻灯片图像占位符 4193"/>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95" name="文本占位符 4194"/>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 name="幻灯片图像占位符 4197"/>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99" name="文本占位符 4198"/>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02" name="幻灯片图像占位符 4201"/>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03" name="文本占位符 4202"/>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06" name="幻灯片图像占位符 4205"/>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07" name="文本占位符 4206"/>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10" name="幻灯片图像占位符 4209"/>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11" name="文本占位符 4210"/>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14" name="幻灯片图像占位符 4213"/>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15" name="文本占位符 4214"/>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18" name="幻灯片图像占位符 4217"/>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19" name="文本占位符 4218"/>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22" name="幻灯片图像占位符 4221"/>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23" name="文本占位符 4222"/>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8" name="幻灯片图像占位符 4117"/>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19" name="文本占位符 4118"/>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26" name="幻灯片图像占位符 4225"/>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27" name="文本占位符 4226"/>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30" name="幻灯片图像占位符 4229"/>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31" name="文本占位符 4230"/>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34" name="幻灯片图像占位符 4233"/>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35" name="文本占位符 4234"/>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38" name="幻灯片图像占位符 4237"/>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39" name="文本占位符 4238"/>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42" name="幻灯片图像占位符 4241"/>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43" name="文本占位符 4242"/>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46" name="幻灯片图像占位符 4245"/>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47" name="文本占位符 4246"/>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0" name="幻灯片图像占位符 4249"/>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51" name="文本占位符 4250"/>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4" name="幻灯片图像占位符 4253"/>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55" name="文本占位符 4254"/>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8" name="幻灯片图像占位符 4257"/>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59" name="文本占位符 4258"/>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62" name="幻灯片图像占位符 4261"/>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63" name="文本占位符 4262"/>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2" name="幻灯片图像占位符 4121"/>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23" name="文本占位符 4122"/>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66" name="幻灯片图像占位符 4265"/>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267" name="文本占位符 4266"/>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 name="幻灯片图像占位符 4125"/>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27" name="文本占位符 4126"/>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0" name="幻灯片图像占位符 4129"/>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31" name="文本占位符 4130"/>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4" name="幻灯片图像占位符 4133"/>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35" name="文本占位符 4134"/>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8" name="幻灯片图像占位符 4137"/>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39" name="文本占位符 4138"/>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42" name="幻灯片图像占位符 4141"/>
          <p:cNvSpPr/>
          <p:nvPr>
            <p:ph type="sldImg"/>
          </p:nvPr>
        </p:nvSpPr>
        <p:spPr>
          <a:xfrm>
            <a:off x="381000" y="685800"/>
            <a:ext cx="6096000" cy="3429000"/>
          </a:xfrm>
          <a:prstGeom prst="rect">
            <a:avLst/>
          </a:prstGeom>
          <a:noFill/>
          <a:ln w="9525" cap="flat" cmpd="sng">
            <a:solidFill>
              <a:srgbClr val="000000"/>
            </a:solidFill>
            <a:prstDash val="soli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
        <p:nvSpPr>
          <p:cNvPr id="4143" name="文本占位符 4142"/>
          <p:cNvSpPr/>
          <p:nvPr>
            <p:ph type="body" idx="1"/>
          </p:nvPr>
        </p:nvSpPr>
        <p:spPr>
          <a:xfrm>
            <a:off x="914400" y="4343400"/>
            <a:ext cx="5029200" cy="411480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a:solidFill>
                <a:schemeClr val="tx1"/>
              </a:solidFill>
              <a:latin typeface="Calibri" panose="020F050202020403020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1" Type="http://schemas.openxmlformats.org/officeDocument/2006/relationships/tags" Target="../tags/tag22.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image" Target="../media/image1.png"/><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5" Type="http://schemas.openxmlformats.org/officeDocument/2006/relationships/image" Target="../media/image1.png"/><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2167" y="1600200"/>
            <a:ext cx="5579957"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9877" y="1600200"/>
            <a:ext cx="5579957" cy="44989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228600"/>
            <a:ext cx="2846917"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228600"/>
            <a:ext cx="8375711" cy="5870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ru-RU"/>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30000"/>
              </a:spcBef>
              <a:spcAft>
                <a:spcPct val="0"/>
              </a:spcAft>
              <a:buClrTx/>
              <a:buSzPct val="100000"/>
            </a:pPr>
            <a:endParaRPr lang="en-US"/>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1.png"/><Relationship Id="rId13" Type="http://schemas.openxmlformats.org/officeDocument/2006/relationships/tags" Target="../tags/tag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4.xml"/><Relationship Id="rId19" Type="http://schemas.openxmlformats.org/officeDocument/2006/relationships/image" Target="../media/image4.png"/><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p:nvPr>
            <p:ph type="title"/>
          </p:nvPr>
        </p:nvSpPr>
        <p:spPr>
          <a:xfrm>
            <a:off x="609600" y="274638"/>
            <a:ext cx="10972800" cy="1143000"/>
          </a:xfrm>
          <a:prstGeom prst="rect">
            <a:avLst/>
          </a:prstGeom>
          <a:noFill/>
          <a:ln w="9525">
            <a:noFill/>
          </a:ln>
        </p:spPr>
        <p:txBody>
          <a:bodyPr lIns="91440" tIns="45720" rIns="91440" bIns="45720" anchor="ctr" anchorCtr="0"/>
          <a:p>
            <a:pPr lvl="0"/>
            <a:r>
              <a:rPr lang="en-US" altLang="zh-CN"/>
              <a:t>Click to edit Master title style</a:t>
            </a:r>
            <a:endParaRPr lang="en-US" altLang="zh-CN"/>
          </a:p>
        </p:txBody>
      </p:sp>
      <p:sp>
        <p:nvSpPr>
          <p:cNvPr id="1027" name="Text Placeholder 2"/>
          <p:cNvSpPr/>
          <p:nvPr>
            <p:ph type="body" idx="1"/>
          </p:nvPr>
        </p:nvSpPr>
        <p:spPr>
          <a:xfrm>
            <a:off x="609600" y="1600200"/>
            <a:ext cx="10972800" cy="4525963"/>
          </a:xfrm>
          <a:prstGeom prst="rect">
            <a:avLst/>
          </a:prstGeom>
          <a:noFill/>
          <a:ln w="9525">
            <a:noFill/>
          </a:ln>
        </p:spPr>
        <p:txBody>
          <a:bodyPr lIns="91440" tIns="45720" rIns="91440" bIns="45720"/>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1028" name="Date Placeholder 3"/>
          <p:cNvSpPr/>
          <p:nvPr>
            <p:ph type="dt" sz="half" idx="2"/>
          </p:nvPr>
        </p:nvSpPr>
        <p:spPr>
          <a:xfrm>
            <a:off x="609600" y="6356350"/>
            <a:ext cx="2844800" cy="365125"/>
          </a:xfrm>
          <a:prstGeom prst="rect">
            <a:avLst/>
          </a:prstGeom>
          <a:noFill/>
          <a:ln w="9525">
            <a:noFill/>
          </a:ln>
        </p:spPr>
        <p:txBody>
          <a:bodyPr lIns="91440" tIns="45720" rIns="91440" bIns="45720" anchor="ctr" anchorCtr="0"/>
          <a:lstStyle>
            <a:lvl1pPr marL="0" indent="0" algn="l" fontAlgn="base">
              <a:defRPr sz="1200">
                <a:solidFill>
                  <a:schemeClr val="tx1"/>
                </a:solidFill>
                <a:latin typeface="Times New Roman" panose="02020603050405020304" charset="0"/>
                <a:ea typeface="宋体" panose="02010600030101010101" pitchFamily="2" charset="-122"/>
              </a:defRPr>
            </a:lvl1pPr>
          </a:lstStyle>
          <a:p>
            <a:pPr lvl="0" defTabSz="914400" rtl="0" eaLnBrk="1" latinLnBrk="0" hangingPunct="1">
              <a:lnSpc>
                <a:spcPct val="100000"/>
              </a:lnSpc>
              <a:spcBef>
                <a:spcPct val="30000"/>
              </a:spcBef>
              <a:spcAft>
                <a:spcPct val="0"/>
              </a:spcAft>
              <a:buClrTx/>
              <a:buSzPct val="100000"/>
            </a:pPr>
            <a:fld id="{BB962C8B-B14F-4D97-AF65-F5344CB8AC3E}" type="datetime1">
              <a:rPr lang="en-US"/>
            </a:fld>
            <a:endParaRPr lang="en-US"/>
          </a:p>
        </p:txBody>
      </p:sp>
      <p:sp>
        <p:nvSpPr>
          <p:cNvPr id="1029" name="Footer Placeholder 4"/>
          <p:cNvSpPr/>
          <p:nvPr>
            <p:ph type="ftr" sz="quarter" idx="3"/>
          </p:nvPr>
        </p:nvSpPr>
        <p:spPr>
          <a:xfrm>
            <a:off x="4165600" y="6356350"/>
            <a:ext cx="3860800" cy="365125"/>
          </a:xfrm>
          <a:prstGeom prst="rect">
            <a:avLst/>
          </a:prstGeom>
          <a:noFill/>
          <a:ln w="9525">
            <a:noFill/>
          </a:ln>
        </p:spPr>
        <p:txBody>
          <a:bodyPr lIns="91440" tIns="45720" rIns="91440" bIns="45720" anchor="ctr" anchorCtr="0"/>
          <a:lstStyle>
            <a:lvl1pPr marL="0" indent="0" algn="ctr" fontAlgn="base">
              <a:defRPr sz="1200">
                <a:solidFill>
                  <a:schemeClr val="tx1"/>
                </a:solidFill>
                <a:latin typeface="Times New Roman" panose="02020603050405020304" charset="0"/>
                <a:ea typeface="宋体" panose="02010600030101010101" pitchFamily="2" charset="-122"/>
              </a:defRPr>
            </a:lvl1pPr>
          </a:lstStyle>
          <a:p>
            <a:pPr lvl="0" defTabSz="914400" rtl="0" eaLnBrk="1" latinLnBrk="0" hangingPunct="1">
              <a:lnSpc>
                <a:spcPct val="100000"/>
              </a:lnSpc>
              <a:spcBef>
                <a:spcPct val="30000"/>
              </a:spcBef>
              <a:spcAft>
                <a:spcPct val="0"/>
              </a:spcAft>
              <a:buClrTx/>
              <a:buSzPct val="100000"/>
            </a:pPr>
            <a:endParaRPr lang="en-US"/>
          </a:p>
        </p:txBody>
      </p:sp>
      <p:sp>
        <p:nvSpPr>
          <p:cNvPr id="1030" name="Slide Number Placeholder 5"/>
          <p:cNvSpPr/>
          <p:nvPr>
            <p:ph type="sldNum" sz="quarter" idx="4"/>
          </p:nvPr>
        </p:nvSpPr>
        <p:spPr>
          <a:xfrm>
            <a:off x="8737600" y="6356350"/>
            <a:ext cx="2844800" cy="365125"/>
          </a:xfrm>
          <a:prstGeom prst="rect">
            <a:avLst/>
          </a:prstGeom>
          <a:noFill/>
          <a:ln w="9525">
            <a:noFill/>
          </a:ln>
        </p:spPr>
        <p:txBody>
          <a:bodyPr lIns="91440" tIns="45720" rIns="91440" bIns="45720" anchor="ctr" anchorCtr="0"/>
          <a:lstStyle>
            <a:lvl1pPr marL="0" indent="0" algn="r" fontAlgn="base">
              <a:defRPr sz="1200">
                <a:solidFill>
                  <a:schemeClr val="tx1"/>
                </a:solidFill>
                <a:latin typeface="Times New Roman" panose="02020603050405020304" charset="0"/>
                <a:ea typeface="宋体" panose="02010600030101010101" pitchFamily="2" charset="-122"/>
              </a:defRPr>
            </a:lvl1pPr>
          </a:lstStyle>
          <a:p>
            <a:pPr lvl="0" defTabSz="914400" rtl="0" eaLnBrk="1" latinLnBrk="0" hangingPunct="1">
              <a:lnSpc>
                <a:spcPct val="100000"/>
              </a:lnSpc>
              <a:spcBef>
                <a:spcPct val="30000"/>
              </a:spcBef>
              <a:spcAft>
                <a:spcPct val="0"/>
              </a:spcAft>
              <a:buClrTx/>
              <a:buSzPct val="100000"/>
            </a:pPr>
            <a:fld id="{9A0DB2DC-4C9A-4742-B13C-FB6460FD3503}" type="slidenum">
              <a:rPr lang="en-US"/>
            </a:fld>
            <a:endParaRPr lang="en-US" sz="1200" u="none">
              <a:solidFill>
                <a:schemeClr val="tx1"/>
              </a:solidFill>
              <a:latin typeface="Times New Roman" panose="02020603050405020304" charset="0"/>
              <a:ea typeface="宋体" panose="02010600030101010101" pitchFamily="2" charset="-122"/>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a:buChar char="–"/>
        <a:defRPr sz="2800" kern="1200">
          <a:solidFill>
            <a:schemeClr val="tx1"/>
          </a:solidFill>
          <a:latin typeface="Calibri" panose="020F0502020204030204" charset="-128"/>
          <a:ea typeface="Arial" panose="020B0604020202020204"/>
          <a:cs typeface="+mn-cs"/>
        </a:defRPr>
      </a:lvl2pPr>
      <a:lvl3pPr marL="1143000" lvl="2" indent="-228600" algn="l" defTabSz="914400" rtl="0" eaLnBrk="1" hangingPunct="1">
        <a:spcBef>
          <a:spcPct val="20000"/>
        </a:spcBef>
        <a:buFont typeface="Arial" panose="020B0604020202020204"/>
        <a:buChar char="•"/>
        <a:defRPr sz="2400" kern="1200">
          <a:solidFill>
            <a:schemeClr val="tx1"/>
          </a:solidFill>
          <a:latin typeface="Calibri" panose="020F0502020204030204" charset="-128"/>
          <a:ea typeface="Arial" panose="020B0604020202020204"/>
          <a:cs typeface="+mn-cs"/>
        </a:defRPr>
      </a:lvl3pPr>
      <a:lvl4pPr marL="1600200" lvl="3" indent="-228600" algn="l" defTabSz="914400" rtl="0" eaLnBrk="1" hangingPunct="1">
        <a:spcBef>
          <a:spcPct val="20000"/>
        </a:spcBef>
        <a:buFont typeface="Arial" panose="020B0604020202020204"/>
        <a:buChar char="–"/>
        <a:defRPr sz="2000" kern="1200">
          <a:solidFill>
            <a:schemeClr val="tx1"/>
          </a:solidFill>
          <a:latin typeface="Calibri" panose="020F0502020204030204" charset="-128"/>
          <a:ea typeface="Arial" panose="020B0604020202020204"/>
          <a:cs typeface="+mn-cs"/>
        </a:defRPr>
      </a:lvl4pPr>
      <a:lvl5pPr marL="2057400" lvl="4" indent="-228600" algn="l" defTabSz="914400" rtl="0" eaLnBrk="1" hangingPunct="1">
        <a:spcBef>
          <a:spcPct val="20000"/>
        </a:spcBef>
        <a:buFont typeface="Arial" panose="020B0604020202020204"/>
        <a:buChar char="»"/>
        <a:defRPr sz="2000" kern="1200">
          <a:solidFill>
            <a:schemeClr val="tx1"/>
          </a:solidFill>
          <a:latin typeface="Calibri" panose="020F0502020204030204" charset="-128"/>
          <a:ea typeface="Arial" panose="020B0604020202020204"/>
          <a:cs typeface="+mn-cs"/>
        </a:defRPr>
      </a:lvl5pPr>
      <a:lvl6pPr marL="2514600" lvl="5" indent="-228600" algn="l" defTabSz="914400" rtl="0" eaLnBrk="1" hangingPunct="1">
        <a:spcBef>
          <a:spcPct val="20000"/>
        </a:spcBef>
        <a:buFont typeface="Arial" panose="020B0604020202020204"/>
        <a:buChar char="»"/>
        <a:defRPr sz="2000" kern="1200">
          <a:solidFill>
            <a:schemeClr val="tx1"/>
          </a:solidFill>
          <a:latin typeface="Calibri" panose="020F0502020204030204" charset="-128"/>
          <a:ea typeface="Arial" panose="020B0604020202020204"/>
          <a:cs typeface="+mn-cs"/>
        </a:defRPr>
      </a:lvl6pPr>
      <a:lvl7pPr marL="2971800" lvl="6" indent="-228600" algn="l" defTabSz="914400" rtl="0" eaLnBrk="1" hangingPunct="1">
        <a:spcBef>
          <a:spcPct val="20000"/>
        </a:spcBef>
        <a:buFont typeface="Arial" panose="020B0604020202020204"/>
        <a:buChar char="»"/>
        <a:defRPr sz="2000" kern="1200">
          <a:solidFill>
            <a:schemeClr val="tx1"/>
          </a:solidFill>
          <a:latin typeface="Calibri" panose="020F0502020204030204" charset="-128"/>
          <a:ea typeface="Arial" panose="020B0604020202020204"/>
          <a:cs typeface="+mn-cs"/>
        </a:defRPr>
      </a:lvl7pPr>
      <a:lvl8pPr marL="3429000" lvl="7" indent="-228600" algn="l" defTabSz="914400" rtl="0" eaLnBrk="1" hangingPunct="1">
        <a:spcBef>
          <a:spcPct val="20000"/>
        </a:spcBef>
        <a:buFont typeface="Arial" panose="020B0604020202020204"/>
        <a:buChar char="»"/>
        <a:defRPr sz="2000" kern="1200">
          <a:solidFill>
            <a:schemeClr val="tx1"/>
          </a:solidFill>
          <a:latin typeface="Calibri" panose="020F0502020204030204" charset="-128"/>
          <a:ea typeface="Arial" panose="020B0604020202020204"/>
          <a:cs typeface="+mn-cs"/>
        </a:defRPr>
      </a:lvl8pPr>
      <a:lvl9pPr marL="3886200" lvl="8" indent="-228600" algn="l" defTabSz="914400" rtl="0" eaLnBrk="1" hangingPunct="1">
        <a:spcBef>
          <a:spcPct val="20000"/>
        </a:spcBef>
        <a:buFont typeface="Arial" panose="020B0604020202020204"/>
        <a:buChar char="»"/>
        <a:defRPr sz="2000" kern="1200">
          <a:solidFill>
            <a:schemeClr val="tx1"/>
          </a:solidFill>
          <a:latin typeface="Calibri" panose="020F0502020204030204" charset="-128"/>
          <a:ea typeface="Arial" panose="020B0604020202020204"/>
          <a:cs typeface="+mn-cs"/>
        </a:defRPr>
      </a:lvl9pPr>
    </p:bodyStyle>
    <p:otherStyle>
      <a:lvl1pPr marL="0" lvl="0" indent="0" algn="l" defTabSz="914400" rtl="0" eaLnBrk="1" fontAlgn="base" hangingPunct="1">
        <a:lnSpc>
          <a:spcPct val="100000"/>
        </a:lnSpc>
        <a:spcBef>
          <a:spcPct val="30000"/>
        </a:spcBef>
        <a:spcAft>
          <a:spcPct val="0"/>
        </a:spcAft>
        <a:buSzPct val="100000"/>
        <a:buNone/>
        <a:defRPr sz="1200" b="0" i="0" u="none" kern="1200">
          <a:solidFill>
            <a:schemeClr val="tx1"/>
          </a:solidFill>
          <a:latin typeface="+mn-lt"/>
          <a:ea typeface="+mn-ea"/>
          <a:cs typeface="+mn-cs"/>
        </a:defRPr>
      </a:lvl1pPr>
      <a:lvl2pPr marL="457200" lvl="1" indent="0" algn="l" defTabSz="914400" rtl="0" eaLnBrk="1" fontAlgn="base" hangingPunct="1">
        <a:lnSpc>
          <a:spcPct val="100000"/>
        </a:lnSpc>
        <a:spcBef>
          <a:spcPct val="30000"/>
        </a:spcBef>
        <a:spcAft>
          <a:spcPct val="0"/>
        </a:spcAft>
        <a:buSzPct val="100000"/>
        <a:buFontTx/>
        <a:buNone/>
        <a:defRPr sz="1200" b="0" i="0" u="none" kern="1200">
          <a:solidFill>
            <a:schemeClr val="tx1"/>
          </a:solidFill>
          <a:latin typeface="Times New Roman" panose="02020603050405020304" charset="0"/>
          <a:ea typeface="宋体" panose="02010600030101010101" pitchFamily="2" charset="-122"/>
          <a:cs typeface="+mn-cs"/>
        </a:defRPr>
      </a:lvl2pPr>
      <a:lvl3pPr marL="914400" lvl="2" indent="0" algn="l" defTabSz="914400" rtl="0" eaLnBrk="1" fontAlgn="base" hangingPunct="1">
        <a:lnSpc>
          <a:spcPct val="100000"/>
        </a:lnSpc>
        <a:spcBef>
          <a:spcPct val="30000"/>
        </a:spcBef>
        <a:spcAft>
          <a:spcPct val="0"/>
        </a:spcAft>
        <a:buSzPct val="100000"/>
        <a:buFontTx/>
        <a:buNone/>
        <a:defRPr sz="1200" b="0" i="0" u="none" kern="1200">
          <a:solidFill>
            <a:schemeClr val="tx1"/>
          </a:solidFill>
          <a:latin typeface="Times New Roman" panose="02020603050405020304" charset="0"/>
          <a:ea typeface="宋体" panose="02010600030101010101" pitchFamily="2" charset="-122"/>
          <a:cs typeface="+mn-cs"/>
        </a:defRPr>
      </a:lvl3pPr>
      <a:lvl4pPr marL="1371600" lvl="3" indent="0" algn="l" defTabSz="914400" rtl="0" eaLnBrk="1" fontAlgn="base" hangingPunct="1">
        <a:lnSpc>
          <a:spcPct val="100000"/>
        </a:lnSpc>
        <a:spcBef>
          <a:spcPct val="30000"/>
        </a:spcBef>
        <a:spcAft>
          <a:spcPct val="0"/>
        </a:spcAft>
        <a:buSzPct val="100000"/>
        <a:buFontTx/>
        <a:buNone/>
        <a:defRPr sz="1200" b="0" i="0" u="none" kern="1200">
          <a:solidFill>
            <a:schemeClr val="tx1"/>
          </a:solidFill>
          <a:latin typeface="Times New Roman" panose="02020603050405020304" charset="0"/>
          <a:ea typeface="宋体" panose="02010600030101010101" pitchFamily="2" charset="-122"/>
          <a:cs typeface="+mn-cs"/>
        </a:defRPr>
      </a:lvl4pPr>
      <a:lvl5pPr marL="1828800" lvl="4" indent="0" algn="l" defTabSz="914400" rtl="0" eaLnBrk="1" fontAlgn="base" hangingPunct="1">
        <a:lnSpc>
          <a:spcPct val="100000"/>
        </a:lnSpc>
        <a:spcBef>
          <a:spcPct val="30000"/>
        </a:spcBef>
        <a:spcAft>
          <a:spcPct val="0"/>
        </a:spcAft>
        <a:buSzPct val="100000"/>
        <a:buFontTx/>
        <a:buNone/>
        <a:defRPr sz="1200" b="0" i="0" u="none" kern="1200">
          <a:solidFill>
            <a:schemeClr val="tx1"/>
          </a:solidFill>
          <a:latin typeface="Times New Roman" panose="02020603050405020304" charset="0"/>
          <a:ea typeface="宋体" panose="02010600030101010101" pitchFamily="2" charset="-122"/>
          <a:cs typeface="+mn-cs"/>
        </a:defRPr>
      </a:lvl5pPr>
      <a:lvl6pPr marL="2286000" lvl="5" indent="0" algn="l" defTabSz="914400" rtl="0" eaLnBrk="1" fontAlgn="base" hangingPunct="1">
        <a:lnSpc>
          <a:spcPct val="100000"/>
        </a:lnSpc>
        <a:spcBef>
          <a:spcPct val="30000"/>
        </a:spcBef>
        <a:spcAft>
          <a:spcPct val="0"/>
        </a:spcAft>
        <a:buClrTx/>
        <a:buSzPct val="100000"/>
        <a:buFontTx/>
        <a:buNone/>
        <a:defRPr sz="1200" b="0" i="0" u="none" kern="1200">
          <a:solidFill>
            <a:schemeClr val="tx1"/>
          </a:solidFill>
          <a:latin typeface="Times New Roman" panose="02020603050405020304" charset="0"/>
          <a:ea typeface="宋体" panose="02010600030101010101" pitchFamily="2" charset="-122"/>
          <a:cs typeface="+mn-cs"/>
        </a:defRPr>
      </a:lvl6pPr>
      <a:lvl7pPr marL="2743200" lvl="6" indent="0" algn="l" defTabSz="914400" rtl="0" eaLnBrk="1" fontAlgn="base" hangingPunct="1">
        <a:lnSpc>
          <a:spcPct val="100000"/>
        </a:lnSpc>
        <a:spcBef>
          <a:spcPct val="30000"/>
        </a:spcBef>
        <a:spcAft>
          <a:spcPct val="0"/>
        </a:spcAft>
        <a:buClrTx/>
        <a:buSzPct val="100000"/>
        <a:buFontTx/>
        <a:buNone/>
        <a:defRPr sz="1200" b="0" i="0" u="none" kern="1200">
          <a:solidFill>
            <a:schemeClr val="tx1"/>
          </a:solidFill>
          <a:latin typeface="Times New Roman" panose="02020603050405020304" charset="0"/>
          <a:ea typeface="宋体" panose="02010600030101010101" pitchFamily="2" charset="-122"/>
          <a:cs typeface="+mn-cs"/>
        </a:defRPr>
      </a:lvl7pPr>
      <a:lvl8pPr marL="3200400" lvl="7" indent="0" algn="l" defTabSz="914400" rtl="0" eaLnBrk="1" fontAlgn="base" hangingPunct="1">
        <a:lnSpc>
          <a:spcPct val="100000"/>
        </a:lnSpc>
        <a:spcBef>
          <a:spcPct val="30000"/>
        </a:spcBef>
        <a:spcAft>
          <a:spcPct val="0"/>
        </a:spcAft>
        <a:buClrTx/>
        <a:buSzPct val="100000"/>
        <a:buFontTx/>
        <a:buNone/>
        <a:defRPr sz="1200" b="0" i="0" u="none" kern="1200">
          <a:solidFill>
            <a:schemeClr val="tx1"/>
          </a:solidFill>
          <a:latin typeface="Times New Roman" panose="02020603050405020304" charset="0"/>
          <a:ea typeface="宋体" panose="02010600030101010101" pitchFamily="2" charset="-122"/>
          <a:cs typeface="+mn-cs"/>
        </a:defRPr>
      </a:lvl8pPr>
      <a:lvl9pPr marL="3657600" lvl="8" indent="0" algn="l" defTabSz="914400" rtl="0" eaLnBrk="1" fontAlgn="base" hangingPunct="1">
        <a:lnSpc>
          <a:spcPct val="100000"/>
        </a:lnSpc>
        <a:spcBef>
          <a:spcPct val="30000"/>
        </a:spcBef>
        <a:spcAft>
          <a:spcPct val="0"/>
        </a:spcAft>
        <a:buClrTx/>
        <a:buSzPct val="100000"/>
        <a:buFontTx/>
        <a:buNone/>
        <a:defRPr sz="1200" b="0" i="0" u="none" kern="1200">
          <a:solidFill>
            <a:schemeClr val="tx1"/>
          </a:solidFill>
          <a:latin typeface="Times New Roman" panose="0202060305040502030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33" name="标题 1032"/>
          <p:cNvSpPr/>
          <p:nvPr>
            <p:ph type="title"/>
          </p:nvPr>
        </p:nvSpPr>
        <p:spPr>
          <a:xfrm>
            <a:off x="402167" y="228600"/>
            <a:ext cx="11387667"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34" name="文本占位符 1033"/>
          <p:cNvSpPr/>
          <p:nvPr>
            <p:ph type="body" idx="1"/>
          </p:nvPr>
        </p:nvSpPr>
        <p:spPr>
          <a:xfrm>
            <a:off x="402167" y="1600200"/>
            <a:ext cx="11387667" cy="449897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5" name="日期占位符 1034"/>
          <p:cNvSpPr/>
          <p:nvPr>
            <p:ph type="dt" sz="half" idx="2"/>
          </p:nvPr>
        </p:nvSpPr>
        <p:spPr>
          <a:xfrm>
            <a:off x="402167" y="6245225"/>
            <a:ext cx="3052233" cy="476250"/>
          </a:xfrm>
          <a:prstGeom prst="rect">
            <a:avLst/>
          </a:prstGeom>
          <a:noFill/>
          <a:ln w="9525">
            <a:noFill/>
          </a:ln>
        </p:spPr>
        <p:txBody>
          <a:bodyPr/>
          <a:lstStyle>
            <a:lvl1pPr marL="0" indent="0" algn="l" fontAlgn="base">
              <a:buFont typeface="Calibri" panose="020F0502020204030204" charset="-128"/>
              <a:defRPr sz="14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p>
        </p:txBody>
      </p:sp>
      <p:sp>
        <p:nvSpPr>
          <p:cNvPr id="1036" name="页脚占位符 1035"/>
          <p:cNvSpPr/>
          <p:nvPr>
            <p:ph type="ftr" sz="quarter" idx="3"/>
          </p:nvPr>
        </p:nvSpPr>
        <p:spPr>
          <a:xfrm>
            <a:off x="4165600" y="6245225"/>
            <a:ext cx="3860800" cy="476250"/>
          </a:xfrm>
          <a:prstGeom prst="rect">
            <a:avLst/>
          </a:prstGeom>
          <a:noFill/>
          <a:ln w="9525">
            <a:noFill/>
          </a:ln>
        </p:spPr>
        <p:txBody>
          <a:bodyPr/>
          <a:lstStyle>
            <a:lvl1pPr marL="0" indent="0" algn="ctr" fontAlgn="base">
              <a:buFont typeface="Calibri" panose="020F0502020204030204" charset="-128"/>
              <a:defRPr sz="14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endParaRPr lang="ru-RU"/>
          </a:p>
        </p:txBody>
      </p:sp>
      <p:sp>
        <p:nvSpPr>
          <p:cNvPr id="1037" name="灯片编号占位符 1036"/>
          <p:cNvSpPr/>
          <p:nvPr>
            <p:ph type="sldNum" sz="quarter" idx="4"/>
          </p:nvPr>
        </p:nvSpPr>
        <p:spPr>
          <a:xfrm>
            <a:off x="8737600" y="6245225"/>
            <a:ext cx="3052233" cy="476250"/>
          </a:xfrm>
          <a:prstGeom prst="rect">
            <a:avLst/>
          </a:prstGeom>
          <a:noFill/>
          <a:ln w="9525">
            <a:noFill/>
          </a:ln>
        </p:spPr>
        <p:txBody>
          <a:bodyPr/>
          <a:lstStyle>
            <a:lvl1pPr marL="0" indent="0" algn="r" fontAlgn="base">
              <a:buFont typeface="Calibri" panose="020F0502020204030204" charset="-128"/>
              <a:defRPr sz="1400">
                <a:solidFill>
                  <a:schemeClr val="tx1"/>
                </a:solidFill>
                <a:latin typeface="Arial" panose="020B0604020202020204"/>
                <a:ea typeface="宋体" panose="02010600030101010101" pitchFamily="2" charset="-122"/>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ru-RU"/>
            </a:fld>
            <a:endParaRPr lang="ru-RU" sz="1400" u="none">
              <a:solidFill>
                <a:schemeClr val="tx1"/>
              </a:solidFill>
              <a:latin typeface="Arial" panose="020B0604020202020204"/>
              <a:ea typeface="宋体" panose="02010600030101010101" pitchFamily="2" charset="-122"/>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rtl="0" eaLnBrk="1" fontAlgn="base" hangingPunct="1">
        <a:lnSpc>
          <a:spcPct val="100000"/>
        </a:lnSpc>
        <a:spcBef>
          <a:spcPct val="0"/>
        </a:spcBef>
        <a:spcAft>
          <a:spcPct val="0"/>
        </a:spcAft>
        <a:buSzPct val="100000"/>
        <a:buNone/>
        <a:defRPr sz="4400" b="0" i="0" u="none" kern="1200">
          <a:solidFill>
            <a:schemeClr val="tx2"/>
          </a:solidFill>
          <a:latin typeface="+mj-lt"/>
          <a:ea typeface="+mj-ea"/>
          <a:cs typeface="+mj-cs"/>
        </a:defRPr>
      </a:lvl1pPr>
    </p:titleStyle>
    <p:bodyStyle>
      <a:lvl1pPr marL="342900" lvl="0" indent="-342900" algn="l" defTabSz="914400" rtl="0" eaLnBrk="1" fontAlgn="base" hangingPunct="1">
        <a:lnSpc>
          <a:spcPct val="100000"/>
        </a:lnSpc>
        <a:spcBef>
          <a:spcPct val="20000"/>
        </a:spcBef>
        <a:spcAft>
          <a:spcPct val="0"/>
        </a:spcAft>
        <a:buClr>
          <a:schemeClr val="folHlink"/>
        </a:buClr>
        <a:buSzPct val="85000"/>
        <a:buFont typeface="Wingdings 2" panose="05020102010507070707" charset="2"/>
        <a:buChar char="¡"/>
        <a:defRPr sz="3200" b="0" i="0" u="none" kern="1200">
          <a:solidFill>
            <a:schemeClr val="tx1"/>
          </a:solidFill>
          <a:latin typeface="+mn-lt"/>
          <a:ea typeface="+mn-ea"/>
          <a:cs typeface="+mn-cs"/>
        </a:defRPr>
      </a:lvl1pPr>
      <a:lvl2pPr marL="742950" lvl="1" indent="-285750" algn="l" defTabSz="914400" rtl="0" eaLnBrk="1" fontAlgn="base" hangingPunct="1">
        <a:lnSpc>
          <a:spcPct val="100000"/>
        </a:lnSpc>
        <a:spcBef>
          <a:spcPct val="20000"/>
        </a:spcBef>
        <a:spcAft>
          <a:spcPct val="0"/>
        </a:spcAft>
        <a:buClr>
          <a:schemeClr val="tx2"/>
        </a:buClr>
        <a:buSzPct val="85000"/>
        <a:buFont typeface="Wingdings 2" panose="05020102010507070707" charset="2"/>
        <a:buChar char=""/>
        <a:defRPr sz="2800" b="0" i="0" u="none" kern="1200">
          <a:solidFill>
            <a:schemeClr val="tx1"/>
          </a:solidFill>
          <a:latin typeface="Arial" panose="020B0604020202020204"/>
          <a:ea typeface="宋体" panose="02010600030101010101" pitchFamily="2" charset="-122"/>
          <a:cs typeface="+mn-cs"/>
        </a:defRPr>
      </a:lvl2pPr>
      <a:lvl3pPr marL="1143000" lvl="2" indent="-228600" algn="l" defTabSz="914400" rtl="0" eaLnBrk="1" fontAlgn="base" hangingPunct="1">
        <a:lnSpc>
          <a:spcPct val="100000"/>
        </a:lnSpc>
        <a:spcBef>
          <a:spcPct val="20000"/>
        </a:spcBef>
        <a:spcAft>
          <a:spcPct val="0"/>
        </a:spcAft>
        <a:buClr>
          <a:schemeClr val="folHlink"/>
        </a:buClr>
        <a:buSzPct val="100000"/>
        <a:buFont typeface="Wingdings 2" panose="05020102010507070707" charset="2"/>
        <a:buChar char="¡"/>
        <a:defRPr sz="2400" b="0" i="0" u="none" kern="1200">
          <a:solidFill>
            <a:schemeClr val="tx1"/>
          </a:solidFill>
          <a:latin typeface="Arial" panose="020B0604020202020204"/>
          <a:ea typeface="宋体" panose="02010600030101010101" pitchFamily="2" charset="-122"/>
          <a:cs typeface="+mn-cs"/>
        </a:defRPr>
      </a:lvl3pPr>
      <a:lvl4pPr marL="1600200" lvl="3" indent="-228600" algn="l" defTabSz="914400" rtl="0" eaLnBrk="1" fontAlgn="base" hangingPunct="1">
        <a:lnSpc>
          <a:spcPct val="100000"/>
        </a:lnSpc>
        <a:spcBef>
          <a:spcPct val="20000"/>
        </a:spcBef>
        <a:spcAft>
          <a:spcPct val="0"/>
        </a:spcAft>
        <a:buClr>
          <a:schemeClr val="tx2"/>
        </a:buClr>
        <a:buSzPct val="90000"/>
        <a:buFont typeface="Wingdings 2" panose="05020102010507070707" charset="2"/>
        <a:buChar char=""/>
        <a:defRPr sz="2000" b="0" i="0" u="none" kern="1200">
          <a:solidFill>
            <a:schemeClr val="tx1"/>
          </a:solidFill>
          <a:latin typeface="Arial" panose="020B0604020202020204"/>
          <a:ea typeface="宋体" panose="02010600030101010101" pitchFamily="2" charset="-122"/>
          <a:cs typeface="+mn-cs"/>
        </a:defRPr>
      </a:lvl4pPr>
      <a:lvl5pPr marL="2057400" lvl="4" indent="-228600" algn="l" defTabSz="914400" rtl="0" eaLnBrk="1" fontAlgn="base" hangingPunct="1">
        <a:lnSpc>
          <a:spcPct val="100000"/>
        </a:lnSpc>
        <a:spcBef>
          <a:spcPct val="20000"/>
        </a:spcBef>
        <a:spcAft>
          <a:spcPct val="0"/>
        </a:spcAft>
        <a:buClr>
          <a:schemeClr val="folHlink"/>
        </a:buClr>
        <a:buSzPct val="100000"/>
        <a:buFont typeface="Wingdings 2" panose="05020102010507070707" charset="2"/>
        <a:buChar char="¡"/>
        <a:defRPr sz="2000" b="0" i="0" u="none" kern="1200">
          <a:solidFill>
            <a:schemeClr val="tx1"/>
          </a:solidFill>
          <a:latin typeface="Arial" panose="020B0604020202020204"/>
          <a:ea typeface="宋体" panose="02010600030101010101" pitchFamily="2" charset="-122"/>
          <a:cs typeface="+mn-cs"/>
        </a:defRPr>
      </a:lvl5pPr>
      <a:lvl6pPr marL="2514600" lvl="5" indent="-228600" algn="l" defTabSz="914400" rtl="0" eaLnBrk="1" fontAlgn="base" hangingPunct="1">
        <a:lnSpc>
          <a:spcPct val="100000"/>
        </a:lnSpc>
        <a:spcBef>
          <a:spcPct val="20000"/>
        </a:spcBef>
        <a:spcAft>
          <a:spcPct val="0"/>
        </a:spcAft>
        <a:buClr>
          <a:schemeClr val="folHlink"/>
        </a:buClr>
        <a:buSzPct val="100000"/>
        <a:buFont typeface="Wingdings 2" panose="05020102010507070707" charset="2"/>
        <a:buChar char="¡"/>
        <a:defRPr sz="2000" b="0" i="0" u="none" kern="1200">
          <a:solidFill>
            <a:schemeClr val="tx1"/>
          </a:solidFill>
          <a:latin typeface="Arial" panose="020B0604020202020204"/>
          <a:ea typeface="宋体" panose="02010600030101010101" pitchFamily="2" charset="-122"/>
          <a:cs typeface="+mn-cs"/>
        </a:defRPr>
      </a:lvl6pPr>
      <a:lvl7pPr marL="2971800" lvl="6" indent="-228600" algn="l" defTabSz="914400" rtl="0" eaLnBrk="1" fontAlgn="base" hangingPunct="1">
        <a:lnSpc>
          <a:spcPct val="100000"/>
        </a:lnSpc>
        <a:spcBef>
          <a:spcPct val="20000"/>
        </a:spcBef>
        <a:spcAft>
          <a:spcPct val="0"/>
        </a:spcAft>
        <a:buClr>
          <a:schemeClr val="folHlink"/>
        </a:buClr>
        <a:buSzPct val="100000"/>
        <a:buFont typeface="Wingdings 2" panose="05020102010507070707" charset="2"/>
        <a:buChar char="¡"/>
        <a:defRPr sz="2000" b="0" i="0" u="none" kern="1200">
          <a:solidFill>
            <a:schemeClr val="tx1"/>
          </a:solidFill>
          <a:latin typeface="Arial" panose="020B0604020202020204"/>
          <a:ea typeface="宋体" panose="02010600030101010101" pitchFamily="2" charset="-122"/>
          <a:cs typeface="+mn-cs"/>
        </a:defRPr>
      </a:lvl7pPr>
      <a:lvl8pPr marL="3429000" lvl="7" indent="-228600" algn="l" defTabSz="914400" rtl="0" eaLnBrk="1" fontAlgn="base" hangingPunct="1">
        <a:lnSpc>
          <a:spcPct val="100000"/>
        </a:lnSpc>
        <a:spcBef>
          <a:spcPct val="20000"/>
        </a:spcBef>
        <a:spcAft>
          <a:spcPct val="0"/>
        </a:spcAft>
        <a:buClr>
          <a:schemeClr val="folHlink"/>
        </a:buClr>
        <a:buSzPct val="100000"/>
        <a:buFont typeface="Wingdings 2" panose="05020102010507070707" charset="2"/>
        <a:buChar char="¡"/>
        <a:defRPr sz="2000" b="0" i="0" u="none" kern="1200">
          <a:solidFill>
            <a:schemeClr val="tx1"/>
          </a:solidFill>
          <a:latin typeface="Arial" panose="020B0604020202020204"/>
          <a:ea typeface="宋体" panose="02010600030101010101" pitchFamily="2" charset="-122"/>
          <a:cs typeface="+mn-cs"/>
        </a:defRPr>
      </a:lvl8pPr>
      <a:lvl9pPr marL="3886200" lvl="8" indent="-228600" algn="l" defTabSz="914400" rtl="0" eaLnBrk="1" fontAlgn="base" hangingPunct="1">
        <a:lnSpc>
          <a:spcPct val="100000"/>
        </a:lnSpc>
        <a:spcBef>
          <a:spcPct val="20000"/>
        </a:spcBef>
        <a:spcAft>
          <a:spcPct val="0"/>
        </a:spcAft>
        <a:buClr>
          <a:schemeClr val="folHlink"/>
        </a:buClr>
        <a:buSzPct val="100000"/>
        <a:buFont typeface="Wingdings 2" panose="05020102010507070707" charset="2"/>
        <a:buChar char="¡"/>
        <a:defRPr sz="2000" b="0" i="0" u="none" kern="1200">
          <a:solidFill>
            <a:schemeClr val="tx1"/>
          </a:solidFill>
          <a:latin typeface="Arial" panose="020B0604020202020204"/>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charset="-128"/>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charset="-128"/>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charset="-128"/>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charset="-128"/>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charset="-128"/>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charset="-128"/>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charset="-128"/>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charset="-128"/>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charset="-128"/>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hyperlink" Target="file:///E:\&#20854;&#20182;&#25991;&#20214;\&#12298;&#21009;&#27861;&#12299;&#20013;&#19982;&#23433;&#20840;&#29983;&#20135;&#30456;&#20851;&#26465;&#27454;.do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8.xml"/><Relationship Id="rId2" Type="http://schemas.openxmlformats.org/officeDocument/2006/relationships/hyperlink" Target="file:///E:\&#20854;&#20182;&#25991;&#20214;\&#12298;&#28895;&#33457;&#29190;&#31481;&#23433;&#20840;&#31649;&#29702;&#26465;&#20363;&#12299;.doc" TargetMode="External"/><Relationship Id="rId1" Type="http://schemas.openxmlformats.org/officeDocument/2006/relationships/hyperlink" Target="file:///E:\&#20013;&#21326;&#20154;&#27665;&#20849;&#21644;&#22269;&#22269;&#21153;&#38498;&#20196;&#31532;344&#21495; &#12298;&#21361;&#38505;&#21270;&#23398;&#21697;&#23433;&#20840;&#31649;&#29702;&#26465;&#20363;&#12299;3&#26376;15&#26085;&#26045;&#34892;.do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hyperlink" Target="file:///E:\&#20854;&#20182;&#25991;&#20214;\&#21361;&#38505;&#21270;&#23398;&#21697;&#23433;&#20840;&#31649;&#29702;&#26465;&#20363;.doc" TargetMode="Externa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tags" Target="../tags/tag155.xml"/><Relationship Id="rId5" Type="http://schemas.openxmlformats.org/officeDocument/2006/relationships/image" Target="../media/image1.png"/><Relationship Id="rId4" Type="http://schemas.openxmlformats.org/officeDocument/2006/relationships/tags" Target="../tags/tag154.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5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hyperlink" Target="file:///E:\&#20854;&#20182;&#25991;&#20214;\&#29983;&#20135;&#32463;&#33829;&#21333;&#20301;&#23433;&#20840;&#22521;&#35757;&#35268;&#23450;.doc"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hyperlink" Target="file:///E:\&#20854;&#20182;&#25991;&#20214;\&#12298;&#27993;&#27743;&#30465;&#21361;&#38505;&#21270;&#23398;&#21697;&#23433;&#20840;&#31649;&#29702;&#23454;&#26045;&#21150;&#27861;&#12299;.doc"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hyperlink" Target="file:///E:\&#27880;&#20876;&#23433;&#20840;&#24037;&#31243;&#24072;\&#22521;&#35757;&#35838;&#20214;\&#23433;&#20840;&#29983;&#20135;&#27861;&#35838;&#20214;.pp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hyperlink" Target="http://www.bofety.com/" TargetMode="External"/><Relationship Id="rId7" Type="http://schemas.openxmlformats.org/officeDocument/2006/relationships/tags" Target="../tags/tag159.xml"/><Relationship Id="rId6" Type="http://schemas.openxmlformats.org/officeDocument/2006/relationships/image" Target="../media/image11.jpeg"/><Relationship Id="rId5" Type="http://schemas.openxmlformats.org/officeDocument/2006/relationships/tags" Target="../tags/tag158.xml"/><Relationship Id="rId4" Type="http://schemas.openxmlformats.org/officeDocument/2006/relationships/image" Target="../media/image10.jpeg"/><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slideLayout" Target="../slideLayouts/slideLayout33.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主要负责人和安全管理人员</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0" name="标题 2079"/>
          <p:cNvSpPr/>
          <p:nvPr>
            <p:ph type="title"/>
          </p:nvPr>
        </p:nvSpPr>
        <p:spPr>
          <a:ln/>
        </p:spPr>
        <p:txBody>
          <a:bodyPr anchor="ctr" anchorCtr="0"/>
          <a:p/>
        </p:txBody>
      </p:sp>
      <p:sp>
        <p:nvSpPr>
          <p:cNvPr id="2081" name="文本占位符 2080"/>
          <p:cNvSpPr/>
          <p:nvPr>
            <p:ph type="body"/>
          </p:nvPr>
        </p:nvSpPr>
        <p:spPr>
          <a:xfrm>
            <a:off x="1524000" y="1600200"/>
            <a:ext cx="8686800" cy="5068888"/>
          </a:xfrm>
          <a:ln/>
        </p:spPr>
        <p:txBody>
          <a:bodyPr/>
          <a:p>
            <a:pPr>
              <a:buClr>
                <a:schemeClr val="folHlink"/>
              </a:buClr>
            </a:pPr>
            <a:r>
              <a:rPr lang="en-US" altLang="zh-CN" sz="2800"/>
              <a:t>21</a:t>
            </a:r>
            <a:r>
              <a:rPr lang="zh-CN" altLang="en-US" sz="2800"/>
              <a:t>．</a:t>
            </a:r>
            <a:r>
              <a:rPr lang="zh-CN" altLang="en-US" sz="2800" b="1">
                <a:solidFill>
                  <a:srgbClr val="FF0000"/>
                </a:solidFill>
                <a:effectLst>
                  <a:outerShdw blurRad="38100" dist="38100" dir="2700000">
                    <a:srgbClr val="000000"/>
                  </a:outerShdw>
                </a:effectLst>
              </a:rPr>
              <a:t>危险货物运输包装通用技术条件</a:t>
            </a:r>
            <a:r>
              <a:rPr lang="en-US" altLang="zh-CN" sz="2800"/>
              <a:t>(GB 12463—1990)</a:t>
            </a:r>
            <a:endParaRPr lang="en-US" altLang="zh-CN" sz="2800"/>
          </a:p>
          <a:p>
            <a:pPr>
              <a:buClr>
                <a:schemeClr val="folHlink"/>
              </a:buClr>
            </a:pPr>
            <a:r>
              <a:rPr lang="en-US" altLang="zh-CN" sz="2800"/>
              <a:t>22</a:t>
            </a:r>
            <a:r>
              <a:rPr lang="zh-CN" altLang="en-US" sz="2800"/>
              <a:t>．建筑设计防火规范</a:t>
            </a:r>
            <a:r>
              <a:rPr lang="en-US" altLang="zh-CN" sz="2800"/>
              <a:t>(GBJ 16—2001)</a:t>
            </a:r>
            <a:endParaRPr lang="en-US" altLang="zh-CN" sz="2800"/>
          </a:p>
          <a:p>
            <a:pPr>
              <a:buClr>
                <a:schemeClr val="folHlink"/>
              </a:buClr>
            </a:pPr>
            <a:r>
              <a:rPr lang="en-US" altLang="zh-CN" sz="2800"/>
              <a:t>23</a:t>
            </a:r>
            <a:r>
              <a:rPr lang="zh-CN" altLang="en-US" sz="2800"/>
              <a:t>．仓库防火安全管理规则</a:t>
            </a:r>
            <a:r>
              <a:rPr lang="en-US" altLang="zh-CN" sz="2800"/>
              <a:t>(</a:t>
            </a:r>
            <a:r>
              <a:rPr lang="zh-CN" altLang="en-US" sz="2800"/>
              <a:t>公安部令</a:t>
            </a:r>
            <a:r>
              <a:rPr lang="en-US" altLang="zh-CN" sz="2800"/>
              <a:t>1990</a:t>
            </a:r>
            <a:r>
              <a:rPr lang="zh-CN" altLang="en-US" sz="2800"/>
              <a:t>第</a:t>
            </a:r>
            <a:r>
              <a:rPr lang="en-US" altLang="zh-CN" sz="2800"/>
              <a:t>6</a:t>
            </a:r>
            <a:r>
              <a:rPr lang="zh-CN" altLang="en-US" sz="2800"/>
              <a:t>号</a:t>
            </a:r>
            <a:r>
              <a:rPr lang="en-US" altLang="zh-CN" sz="2800"/>
              <a:t>)</a:t>
            </a:r>
            <a:endParaRPr lang="en-US" altLang="zh-CN" sz="2800"/>
          </a:p>
          <a:p>
            <a:pPr>
              <a:buClr>
                <a:schemeClr val="folHlink"/>
              </a:buClr>
            </a:pPr>
            <a:r>
              <a:rPr lang="en-US" altLang="zh-CN" sz="2800"/>
              <a:t>24</a:t>
            </a:r>
            <a:r>
              <a:rPr lang="zh-CN" altLang="en-US" sz="2800"/>
              <a:t>．爆炸危险场所安全规定</a:t>
            </a:r>
            <a:r>
              <a:rPr lang="en-US" altLang="zh-CN" sz="2800"/>
              <a:t>(</a:t>
            </a:r>
            <a:r>
              <a:rPr lang="zh-CN" altLang="en-US" sz="2800"/>
              <a:t>劳动部劳发</a:t>
            </a:r>
            <a:r>
              <a:rPr lang="en-US" altLang="zh-CN" sz="2800"/>
              <a:t>[1995]56</a:t>
            </a:r>
            <a:r>
              <a:rPr lang="zh-CN" altLang="en-US" sz="2800"/>
              <a:t>号</a:t>
            </a:r>
            <a:r>
              <a:rPr lang="en-US" altLang="zh-CN" sz="2800"/>
              <a:t>)</a:t>
            </a:r>
            <a:endParaRPr lang="en-US" altLang="zh-CN" sz="2800"/>
          </a:p>
          <a:p>
            <a:pPr>
              <a:buClr>
                <a:schemeClr val="folHlink"/>
              </a:buClr>
            </a:pPr>
            <a:r>
              <a:rPr lang="en-US" altLang="zh-CN" sz="2800"/>
              <a:t>25</a:t>
            </a:r>
            <a:r>
              <a:rPr lang="zh-CN" altLang="en-US" sz="2800"/>
              <a:t>．剧毒物品品名表</a:t>
            </a:r>
            <a:r>
              <a:rPr lang="en-US" altLang="zh-CN" sz="2800"/>
              <a:t>(GA 58—1993)</a:t>
            </a:r>
            <a:endParaRPr lang="en-US" altLang="zh-CN" sz="2800"/>
          </a:p>
          <a:p>
            <a:pPr>
              <a:buClr>
                <a:schemeClr val="folHlink"/>
              </a:buClr>
            </a:pPr>
            <a:r>
              <a:rPr lang="en-US" altLang="zh-CN" sz="2800"/>
              <a:t>26</a:t>
            </a:r>
            <a:r>
              <a:rPr lang="zh-CN" altLang="en-US" sz="2800"/>
              <a:t>．铁路危险货物运输管理规则</a:t>
            </a:r>
            <a:r>
              <a:rPr lang="en-US" altLang="zh-CN" sz="2800"/>
              <a:t>(</a:t>
            </a:r>
            <a:r>
              <a:rPr lang="zh-CN" altLang="en-US" sz="2800"/>
              <a:t>铁运</a:t>
            </a:r>
            <a:r>
              <a:rPr lang="en-US" altLang="zh-CN" sz="2800"/>
              <a:t>[1995]104</a:t>
            </a:r>
            <a:r>
              <a:rPr lang="zh-CN" altLang="en-US" sz="2800"/>
              <a:t>号</a:t>
            </a:r>
            <a:r>
              <a:rPr lang="en-US" altLang="zh-CN" sz="2800"/>
              <a:t>)</a:t>
            </a:r>
            <a:endParaRPr lang="en-US" altLang="zh-CN" sz="2800"/>
          </a:p>
          <a:p>
            <a:pPr>
              <a:buClr>
                <a:schemeClr val="folHlink"/>
              </a:buClr>
            </a:pPr>
            <a:r>
              <a:rPr lang="en-US" altLang="zh-CN" sz="2800"/>
              <a:t>27</a:t>
            </a:r>
            <a:r>
              <a:rPr lang="zh-CN" altLang="en-US" sz="2800"/>
              <a:t>．汽车危险货物运输规则</a:t>
            </a:r>
            <a:r>
              <a:rPr lang="en-US" altLang="zh-CN" sz="2800"/>
              <a:t>(JT 3130 1988)</a:t>
            </a:r>
            <a:endParaRPr lang="en-US" altLang="zh-CN" sz="2800"/>
          </a:p>
          <a:p>
            <a:pPr>
              <a:buClr>
                <a:schemeClr val="folHlink"/>
              </a:buClr>
            </a:pPr>
            <a:r>
              <a:rPr lang="en-US" altLang="zh-CN" sz="2800"/>
              <a:t> 28</a:t>
            </a:r>
            <a:r>
              <a:rPr lang="zh-CN" altLang="en-US" sz="2800"/>
              <a:t>．水路危险货物运输规则</a:t>
            </a:r>
            <a:r>
              <a:rPr lang="en-US" altLang="zh-CN" sz="2800"/>
              <a:t>(1996</a:t>
            </a:r>
            <a:r>
              <a:rPr lang="zh-CN" altLang="en-US" sz="2800"/>
              <a:t>年</a:t>
            </a:r>
            <a:r>
              <a:rPr lang="en-US" altLang="zh-CN" sz="2800"/>
              <a:t>12</a:t>
            </a:r>
            <a:r>
              <a:rPr lang="zh-CN" altLang="en-US" sz="2800"/>
              <a:t>月</a:t>
            </a:r>
            <a:r>
              <a:rPr lang="en-US" altLang="zh-CN" sz="2800"/>
              <a:t>1</a:t>
            </a:r>
            <a:r>
              <a:rPr lang="zh-CN" altLang="en-US" sz="2800"/>
              <a:t>日实施</a:t>
            </a:r>
            <a:r>
              <a:rPr lang="en-US" altLang="zh-CN" sz="2800"/>
              <a:t>)</a:t>
            </a:r>
            <a:endParaRPr lang="en-US" altLang="zh-CN"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4" name="标题 2083"/>
          <p:cNvSpPr/>
          <p:nvPr>
            <p:ph type="title"/>
          </p:nvPr>
        </p:nvSpPr>
        <p:spPr>
          <a:ln/>
        </p:spPr>
        <p:txBody>
          <a:bodyPr anchor="ctr" anchorCtr="0"/>
          <a:p/>
        </p:txBody>
      </p:sp>
      <p:sp>
        <p:nvSpPr>
          <p:cNvPr id="2085" name="文本占位符 2084"/>
          <p:cNvSpPr/>
          <p:nvPr>
            <p:ph type="body"/>
          </p:nvPr>
        </p:nvSpPr>
        <p:spPr>
          <a:xfrm>
            <a:off x="1524000" y="1600200"/>
            <a:ext cx="9144000" cy="4498975"/>
          </a:xfrm>
          <a:ln/>
        </p:spPr>
        <p:txBody>
          <a:bodyPr/>
          <a:p>
            <a:pPr>
              <a:lnSpc>
                <a:spcPct val="90000"/>
              </a:lnSpc>
              <a:buClr>
                <a:schemeClr val="folHlink"/>
              </a:buClr>
            </a:pPr>
            <a:r>
              <a:rPr lang="en-US" altLang="zh-CN" sz="2400"/>
              <a:t>29</a:t>
            </a:r>
            <a:r>
              <a:rPr lang="zh-CN" altLang="en-US" sz="2400"/>
              <a:t>．铁路危险货物托运人资质审查暂行规定</a:t>
            </a:r>
            <a:r>
              <a:rPr lang="en-US" altLang="zh-CN" sz="2400"/>
              <a:t>(</a:t>
            </a:r>
            <a:r>
              <a:rPr lang="zh-CN" altLang="en-US" sz="2400"/>
              <a:t>铁运</a:t>
            </a:r>
            <a:r>
              <a:rPr lang="en-US" altLang="zh-CN" sz="2400"/>
              <a:t>[2002]20</a:t>
            </a:r>
            <a:r>
              <a:rPr lang="zh-CN" altLang="en-US" sz="2400"/>
              <a:t>号</a:t>
            </a:r>
            <a:r>
              <a:rPr lang="en-US" altLang="zh-CN" sz="2400"/>
              <a:t>)</a:t>
            </a:r>
            <a:endParaRPr lang="en-US" altLang="zh-CN" sz="2400"/>
          </a:p>
          <a:p>
            <a:pPr>
              <a:lnSpc>
                <a:spcPct val="90000"/>
              </a:lnSpc>
              <a:buClr>
                <a:schemeClr val="folHlink"/>
              </a:buClr>
            </a:pPr>
            <a:r>
              <a:rPr lang="en-US" altLang="zh-CN" sz="2400"/>
              <a:t>30</a:t>
            </a:r>
            <a:r>
              <a:rPr lang="zh-CN" altLang="en-US" sz="2400"/>
              <a:t>．铁路剧毒品运输跟踪管理暂行规定</a:t>
            </a:r>
            <a:r>
              <a:rPr lang="en-US" altLang="zh-CN" sz="2400"/>
              <a:t>(</a:t>
            </a:r>
            <a:r>
              <a:rPr lang="zh-CN" altLang="en-US" sz="2400"/>
              <a:t>铁运</a:t>
            </a:r>
            <a:r>
              <a:rPr lang="en-US" altLang="zh-CN" sz="2400"/>
              <a:t>[2002]21</a:t>
            </a:r>
            <a:r>
              <a:rPr lang="zh-CN" altLang="en-US" sz="2400"/>
              <a:t>号</a:t>
            </a:r>
            <a:r>
              <a:rPr lang="en-US" altLang="zh-CN" sz="2400"/>
              <a:t>)</a:t>
            </a:r>
            <a:endParaRPr lang="en-US" altLang="zh-CN" sz="2400"/>
          </a:p>
          <a:p>
            <a:pPr>
              <a:lnSpc>
                <a:spcPct val="90000"/>
              </a:lnSpc>
              <a:buClr>
                <a:schemeClr val="folHlink"/>
              </a:buClr>
            </a:pPr>
            <a:r>
              <a:rPr lang="en-US" altLang="zh-CN" sz="2400"/>
              <a:t>31</a:t>
            </a:r>
            <a:r>
              <a:rPr lang="zh-CN" altLang="en-US" sz="2400"/>
              <a:t>．汽车加油加气站设计与施工规范</a:t>
            </a:r>
            <a:r>
              <a:rPr lang="en-US" altLang="zh-CN" sz="2400"/>
              <a:t>(GB 50156—2002)</a:t>
            </a:r>
            <a:endParaRPr lang="en-US" altLang="zh-CN" sz="2400"/>
          </a:p>
          <a:p>
            <a:pPr>
              <a:lnSpc>
                <a:spcPct val="90000"/>
              </a:lnSpc>
              <a:buClr>
                <a:schemeClr val="folHlink"/>
              </a:buClr>
            </a:pPr>
            <a:r>
              <a:rPr lang="en-US" altLang="zh-CN" sz="2400"/>
              <a:t>32</a:t>
            </a:r>
            <a:r>
              <a:rPr lang="zh-CN" altLang="en-US" sz="2400"/>
              <a:t>．</a:t>
            </a:r>
            <a:r>
              <a:rPr lang="zh-CN" altLang="en-US" sz="2400" b="1">
                <a:solidFill>
                  <a:srgbClr val="FF0000"/>
                </a:solidFill>
                <a:effectLst>
                  <a:outerShdw blurRad="38100" dist="38100" dir="2700000">
                    <a:srgbClr val="000000"/>
                  </a:outerShdw>
                </a:effectLst>
              </a:rPr>
              <a:t>危险化学品登记管理办法</a:t>
            </a:r>
            <a:r>
              <a:rPr lang="en-US" altLang="zh-CN" sz="2400" b="1">
                <a:effectLst>
                  <a:outerShdw blurRad="38100" dist="38100" dir="2700000">
                    <a:srgbClr val="000000"/>
                  </a:outerShdw>
                </a:effectLst>
              </a:rPr>
              <a:t>(2002</a:t>
            </a:r>
            <a:r>
              <a:rPr lang="zh-CN" altLang="en-US" sz="2400" b="1">
                <a:effectLst>
                  <a:outerShdw blurRad="38100" dist="38100" dir="2700000">
                    <a:srgbClr val="000000"/>
                  </a:outerShdw>
                </a:effectLst>
              </a:rPr>
              <a:t>年</a:t>
            </a:r>
            <a:r>
              <a:rPr lang="en-US" altLang="zh-CN" sz="2400" b="1">
                <a:effectLst>
                  <a:outerShdw blurRad="38100" dist="38100" dir="2700000">
                    <a:srgbClr val="000000"/>
                  </a:outerShdw>
                </a:effectLst>
              </a:rPr>
              <a:t>10</a:t>
            </a:r>
            <a:r>
              <a:rPr lang="zh-CN" altLang="en-US" sz="2400" b="1">
                <a:effectLst>
                  <a:outerShdw blurRad="38100" dist="38100" dir="2700000">
                    <a:srgbClr val="000000"/>
                  </a:outerShdw>
                </a:effectLst>
              </a:rPr>
              <a:t>月国家经贸委令第</a:t>
            </a:r>
            <a:r>
              <a:rPr lang="en-US" altLang="zh-CN" sz="2400" b="1">
                <a:effectLst>
                  <a:outerShdw blurRad="38100" dist="38100" dir="2700000">
                    <a:srgbClr val="000000"/>
                  </a:outerShdw>
                </a:effectLst>
              </a:rPr>
              <a:t>35</a:t>
            </a:r>
            <a:r>
              <a:rPr lang="zh-CN" altLang="en-US" sz="2400" b="1">
                <a:effectLst>
                  <a:outerShdw blurRad="38100" dist="38100" dir="2700000">
                    <a:srgbClr val="000000"/>
                  </a:outerShdw>
                </a:effectLst>
              </a:rPr>
              <a:t>号</a:t>
            </a:r>
            <a:r>
              <a:rPr lang="en-US" altLang="zh-CN" sz="2400" b="1">
                <a:effectLst>
                  <a:outerShdw blurRad="38100" dist="38100" dir="2700000">
                    <a:srgbClr val="000000"/>
                  </a:outerShdw>
                </a:effectLst>
              </a:rPr>
              <a:t>)</a:t>
            </a:r>
            <a:endParaRPr lang="en-US" altLang="zh-CN" sz="2400" b="1">
              <a:effectLst>
                <a:outerShdw blurRad="38100" dist="38100" dir="2700000">
                  <a:srgbClr val="000000"/>
                </a:outerShdw>
              </a:effectLst>
            </a:endParaRPr>
          </a:p>
          <a:p>
            <a:pPr>
              <a:lnSpc>
                <a:spcPct val="90000"/>
              </a:lnSpc>
              <a:buClr>
                <a:schemeClr val="folHlink"/>
              </a:buClr>
            </a:pPr>
            <a:r>
              <a:rPr lang="en-US" altLang="zh-CN" sz="2400" b="1">
                <a:effectLst>
                  <a:outerShdw blurRad="38100" dist="38100" dir="2700000">
                    <a:srgbClr val="000000"/>
                  </a:outerShdw>
                </a:effectLst>
              </a:rPr>
              <a:t>33</a:t>
            </a:r>
            <a:r>
              <a:rPr lang="zh-CN" altLang="en-US" sz="2400" b="1">
                <a:effectLst>
                  <a:outerShdw blurRad="38100" dist="38100" dir="2700000">
                    <a:srgbClr val="000000"/>
                  </a:outerShdw>
                </a:effectLst>
              </a:rPr>
              <a:t>．</a:t>
            </a:r>
            <a:r>
              <a:rPr lang="zh-CN" altLang="en-US" sz="2400" b="1">
                <a:solidFill>
                  <a:srgbClr val="FF0000"/>
                </a:solidFill>
                <a:effectLst>
                  <a:outerShdw blurRad="38100" dist="38100" dir="2700000">
                    <a:srgbClr val="000000"/>
                  </a:outerShdw>
                </a:effectLst>
              </a:rPr>
              <a:t>危险化学品经营许可证管理办法</a:t>
            </a:r>
            <a:r>
              <a:rPr lang="en-US" altLang="zh-CN" sz="2400" b="1">
                <a:effectLst>
                  <a:outerShdw blurRad="38100" dist="38100" dir="2700000">
                    <a:srgbClr val="000000"/>
                  </a:outerShdw>
                </a:effectLst>
              </a:rPr>
              <a:t>(2002</a:t>
            </a:r>
            <a:r>
              <a:rPr lang="zh-CN" altLang="en-US" sz="2400" b="1">
                <a:effectLst>
                  <a:outerShdw blurRad="38100" dist="38100" dir="2700000">
                    <a:srgbClr val="000000"/>
                  </a:outerShdw>
                </a:effectLst>
              </a:rPr>
              <a:t>年</a:t>
            </a:r>
            <a:r>
              <a:rPr lang="en-US" altLang="zh-CN" sz="2400" b="1">
                <a:effectLst>
                  <a:outerShdw blurRad="38100" dist="38100" dir="2700000">
                    <a:srgbClr val="000000"/>
                  </a:outerShdw>
                </a:effectLst>
              </a:rPr>
              <a:t>10</a:t>
            </a:r>
            <a:r>
              <a:rPr lang="zh-CN" altLang="en-US" sz="2400" b="1">
                <a:effectLst>
                  <a:outerShdw blurRad="38100" dist="38100" dir="2700000">
                    <a:srgbClr val="000000"/>
                  </a:outerShdw>
                </a:effectLst>
              </a:rPr>
              <a:t>月国家经贸委令第</a:t>
            </a:r>
            <a:r>
              <a:rPr lang="en-US" altLang="zh-CN" sz="2400" b="1">
                <a:effectLst>
                  <a:outerShdw blurRad="38100" dist="38100" dir="2700000">
                    <a:srgbClr val="000000"/>
                  </a:outerShdw>
                </a:effectLst>
              </a:rPr>
              <a:t>36</a:t>
            </a:r>
            <a:r>
              <a:rPr lang="zh-CN" altLang="en-US" sz="2400" b="1">
                <a:effectLst>
                  <a:outerShdw blurRad="38100" dist="38100" dir="2700000">
                    <a:srgbClr val="000000"/>
                  </a:outerShdw>
                </a:effectLst>
              </a:rPr>
              <a:t>号</a:t>
            </a:r>
            <a:r>
              <a:rPr lang="en-US" altLang="zh-CN" sz="2400" b="1">
                <a:effectLst>
                  <a:outerShdw blurRad="38100" dist="38100" dir="2700000">
                    <a:srgbClr val="000000"/>
                  </a:outerShdw>
                </a:effectLst>
              </a:rPr>
              <a:t>)</a:t>
            </a:r>
            <a:endParaRPr lang="en-US" altLang="zh-CN" sz="2400" b="1">
              <a:effectLst>
                <a:outerShdw blurRad="38100" dist="38100" dir="2700000">
                  <a:srgbClr val="000000"/>
                </a:outerShdw>
              </a:effectLst>
            </a:endParaRPr>
          </a:p>
          <a:p>
            <a:pPr>
              <a:lnSpc>
                <a:spcPct val="90000"/>
              </a:lnSpc>
              <a:buClr>
                <a:schemeClr val="folHlink"/>
              </a:buClr>
            </a:pPr>
            <a:r>
              <a:rPr lang="en-US" altLang="zh-CN" sz="2400" b="1">
                <a:effectLst>
                  <a:outerShdw blurRad="38100" dist="38100" dir="2700000">
                    <a:srgbClr val="000000"/>
                  </a:outerShdw>
                </a:effectLst>
              </a:rPr>
              <a:t>34</a:t>
            </a:r>
            <a:r>
              <a:rPr lang="zh-CN" altLang="en-US" sz="2400" b="1">
                <a:effectLst>
                  <a:outerShdw blurRad="38100" dist="38100" dir="2700000">
                    <a:srgbClr val="000000"/>
                  </a:outerShdw>
                </a:effectLst>
              </a:rPr>
              <a:t>．</a:t>
            </a:r>
            <a:r>
              <a:rPr lang="zh-CN" altLang="en-US" sz="2400" b="1">
                <a:solidFill>
                  <a:srgbClr val="FF0000"/>
                </a:solidFill>
                <a:effectLst>
                  <a:outerShdw blurRad="38100" dist="38100" dir="2700000">
                    <a:srgbClr val="000000"/>
                  </a:outerShdw>
                </a:effectLst>
              </a:rPr>
              <a:t>危险化学品包装物、容器定点生产管理办法</a:t>
            </a:r>
            <a:r>
              <a:rPr lang="en-US" altLang="zh-CN" sz="2400" b="1">
                <a:effectLst>
                  <a:outerShdw blurRad="38100" dist="38100" dir="2700000">
                    <a:srgbClr val="000000"/>
                  </a:outerShdw>
                </a:effectLst>
              </a:rPr>
              <a:t>(2002</a:t>
            </a:r>
            <a:r>
              <a:rPr lang="zh-CN" altLang="en-US" sz="2400" b="1">
                <a:effectLst>
                  <a:outerShdw blurRad="38100" dist="38100" dir="2700000">
                    <a:srgbClr val="000000"/>
                  </a:outerShdw>
                </a:effectLst>
              </a:rPr>
              <a:t>年</a:t>
            </a:r>
            <a:r>
              <a:rPr lang="en-US" altLang="zh-CN" sz="2400" b="1">
                <a:effectLst>
                  <a:outerShdw blurRad="38100" dist="38100" dir="2700000">
                    <a:srgbClr val="000000"/>
                  </a:outerShdw>
                </a:effectLst>
              </a:rPr>
              <a:t>10</a:t>
            </a:r>
            <a:r>
              <a:rPr lang="zh-CN" altLang="en-US" sz="2400" b="1">
                <a:effectLst>
                  <a:outerShdw blurRad="38100" dist="38100" dir="2700000">
                    <a:srgbClr val="000000"/>
                  </a:outerShdw>
                </a:effectLst>
              </a:rPr>
              <a:t>月国家经贸委令第</a:t>
            </a:r>
            <a:r>
              <a:rPr lang="en-US" altLang="zh-CN" sz="2400" b="1">
                <a:effectLst>
                  <a:outerShdw blurRad="38100" dist="38100" dir="2700000">
                    <a:srgbClr val="000000"/>
                  </a:outerShdw>
                </a:effectLst>
              </a:rPr>
              <a:t>37</a:t>
            </a:r>
            <a:r>
              <a:rPr lang="zh-CN" altLang="en-US" sz="2400" b="1">
                <a:effectLst>
                  <a:outerShdw blurRad="38100" dist="38100" dir="2700000">
                    <a:srgbClr val="000000"/>
                  </a:outerShdw>
                </a:effectLst>
              </a:rPr>
              <a:t>号</a:t>
            </a:r>
            <a:r>
              <a:rPr lang="en-US" altLang="zh-CN" sz="2400" b="1">
                <a:effectLst>
                  <a:outerShdw blurRad="38100" dist="38100" dir="2700000">
                    <a:srgbClr val="000000"/>
                  </a:outerShdw>
                </a:effectLst>
              </a:rPr>
              <a:t>)</a:t>
            </a:r>
            <a:endParaRPr lang="en-US" altLang="zh-CN" sz="2400" b="1">
              <a:effectLst>
                <a:outerShdw blurRad="38100" dist="38100" dir="2700000">
                  <a:srgbClr val="000000"/>
                </a:outerShdw>
              </a:effectLst>
            </a:endParaRPr>
          </a:p>
          <a:p>
            <a:pPr>
              <a:lnSpc>
                <a:spcPct val="90000"/>
              </a:lnSpc>
              <a:buClr>
                <a:schemeClr val="folHlink"/>
              </a:buClr>
            </a:pPr>
            <a:r>
              <a:rPr lang="en-US" altLang="zh-CN" sz="2400"/>
              <a:t>35</a:t>
            </a:r>
            <a:r>
              <a:rPr lang="zh-CN" altLang="en-US" sz="2400"/>
              <a:t>．关于特大安全事故行政责任追究的规定</a:t>
            </a:r>
            <a:r>
              <a:rPr lang="en-US" altLang="zh-CN" sz="2400"/>
              <a:t>(2001</a:t>
            </a:r>
            <a:r>
              <a:rPr lang="zh-CN" altLang="en-US" sz="2400"/>
              <a:t>年国务院令第</a:t>
            </a:r>
            <a:r>
              <a:rPr lang="en-US" altLang="zh-CN" sz="2400"/>
              <a:t>302</a:t>
            </a:r>
            <a:r>
              <a:rPr lang="zh-CN" altLang="en-US" sz="2400"/>
              <a:t>号</a:t>
            </a:r>
            <a:r>
              <a:rPr lang="en-US" altLang="zh-CN" sz="2400"/>
              <a:t>)</a:t>
            </a:r>
            <a:endParaRPr lang="en-US" altLang="zh-CN" sz="2400"/>
          </a:p>
          <a:p>
            <a:pPr>
              <a:lnSpc>
                <a:spcPct val="90000"/>
              </a:lnSpc>
              <a:buClr>
                <a:schemeClr val="folHlink"/>
              </a:buClr>
            </a:pPr>
            <a:endParaRPr lang="en-US" altLang="zh-CN"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 name="标题 2087"/>
          <p:cNvSpPr/>
          <p:nvPr>
            <p:ph type="title"/>
          </p:nvPr>
        </p:nvSpPr>
        <p:spPr>
          <a:ln/>
        </p:spPr>
        <p:txBody>
          <a:bodyPr anchor="ctr" anchorCtr="0"/>
          <a:p>
            <a:r>
              <a:rPr lang="zh-CN" altLang="en-US" b="1">
                <a:ea typeface="隶书" panose="02010509060101010101" charset="-122"/>
              </a:rPr>
              <a:t>安全生产法律</a:t>
            </a:r>
            <a:endParaRPr lang="zh-CN" altLang="en-US" b="1">
              <a:ea typeface="隶书" panose="02010509060101010101" charset="-122"/>
            </a:endParaRPr>
          </a:p>
        </p:txBody>
      </p:sp>
      <p:sp>
        <p:nvSpPr>
          <p:cNvPr id="2089" name="文本占位符 2088"/>
          <p:cNvSpPr/>
          <p:nvPr>
            <p:ph type="body"/>
          </p:nvPr>
        </p:nvSpPr>
        <p:spPr>
          <a:ln/>
        </p:spPr>
        <p:txBody>
          <a:bodyPr/>
          <a:p>
            <a:pPr>
              <a:buClr>
                <a:schemeClr val="folHlink"/>
              </a:buClr>
            </a:pPr>
            <a:r>
              <a:rPr lang="zh-CN" altLang="en-US"/>
              <a:t>安全生产一般法（普通法）</a:t>
            </a:r>
            <a:r>
              <a:rPr lang="en-US" altLang="zh-CN"/>
              <a:t>—《</a:t>
            </a:r>
            <a:r>
              <a:rPr lang="zh-CN" altLang="en-US"/>
              <a:t>安全生产法</a:t>
            </a:r>
            <a:r>
              <a:rPr lang="en-US" altLang="zh-CN"/>
              <a:t>》</a:t>
            </a:r>
            <a:endParaRPr lang="en-US" altLang="zh-CN"/>
          </a:p>
          <a:p>
            <a:pPr>
              <a:buClr>
                <a:schemeClr val="folHlink"/>
              </a:buClr>
            </a:pPr>
            <a:r>
              <a:rPr lang="zh-CN" altLang="en-US"/>
              <a:t>安全生产特别法</a:t>
            </a:r>
            <a:r>
              <a:rPr lang="en-US" altLang="zh-CN"/>
              <a:t>—《</a:t>
            </a:r>
            <a:r>
              <a:rPr lang="zh-CN" altLang="en-US"/>
              <a:t>矿山安全法</a:t>
            </a:r>
            <a:r>
              <a:rPr lang="en-US" altLang="zh-CN"/>
              <a:t>》</a:t>
            </a:r>
            <a:endParaRPr lang="en-US" altLang="zh-CN"/>
          </a:p>
          <a:p>
            <a:pPr>
              <a:buClr>
                <a:schemeClr val="folHlink"/>
              </a:buClr>
            </a:pPr>
            <a:r>
              <a:rPr lang="zh-CN" altLang="en-US"/>
              <a:t>安全生产相关法</a:t>
            </a:r>
            <a:r>
              <a:rPr lang="en-US" altLang="zh-CN"/>
              <a:t>—</a:t>
            </a:r>
            <a:endParaRPr lang="en-US" altLang="zh-CN"/>
          </a:p>
          <a:p>
            <a:pPr>
              <a:buClr>
                <a:schemeClr val="folHlink"/>
              </a:buClr>
              <a:buNone/>
            </a:pPr>
            <a:r>
              <a:rPr lang="en-US" altLang="zh-CN"/>
              <a:t>   《</a:t>
            </a:r>
            <a:r>
              <a:rPr lang="zh-CN" altLang="en-US"/>
              <a:t>劳动法</a:t>
            </a:r>
            <a:r>
              <a:rPr lang="en-US" altLang="zh-CN"/>
              <a:t>》《</a:t>
            </a:r>
            <a:r>
              <a:rPr lang="zh-CN" altLang="en-US"/>
              <a:t>消防法</a:t>
            </a:r>
            <a:r>
              <a:rPr lang="en-US" altLang="zh-CN"/>
              <a:t>》《</a:t>
            </a:r>
            <a:r>
              <a:rPr lang="zh-CN" altLang="en-US"/>
              <a:t>职业病防治法</a:t>
            </a:r>
            <a:r>
              <a:rPr lang="en-US" altLang="zh-CN"/>
              <a:t>》</a:t>
            </a:r>
            <a:endParaRPr lang="en-US" altLang="zh-CN"/>
          </a:p>
          <a:p>
            <a:pPr>
              <a:buClr>
                <a:schemeClr val="folHlink"/>
              </a:buClr>
              <a:buNone/>
            </a:pPr>
            <a:r>
              <a:rPr lang="en-US" altLang="zh-CN"/>
              <a:t>   《</a:t>
            </a:r>
            <a:r>
              <a:rPr lang="zh-CN" altLang="en-US"/>
              <a:t>工会法</a:t>
            </a:r>
            <a:r>
              <a:rPr lang="en-US" altLang="zh-CN"/>
              <a:t>》《</a:t>
            </a:r>
            <a:r>
              <a:rPr lang="zh-CN" altLang="en-US"/>
              <a:t>道路交通安全法</a:t>
            </a:r>
            <a:r>
              <a:rPr lang="en-US" altLang="zh-CN"/>
              <a:t>》 </a:t>
            </a:r>
            <a:endParaRPr lang="en-US" altLang="zh-CN"/>
          </a:p>
          <a:p>
            <a:pPr>
              <a:buClr>
                <a:schemeClr val="folHlink"/>
              </a:buClr>
              <a:buNone/>
            </a:pPr>
            <a:r>
              <a:rPr lang="en-US" altLang="zh-CN"/>
              <a:t>   《</a:t>
            </a:r>
            <a:r>
              <a:rPr lang="zh-CN" altLang="en-US"/>
              <a:t>海上交通安全法</a:t>
            </a:r>
            <a:r>
              <a:rPr lang="en-US" altLang="zh-CN"/>
              <a:t>》《</a:t>
            </a:r>
            <a:r>
              <a:rPr lang="zh-CN" altLang="en-US"/>
              <a:t>矿产资源法</a:t>
            </a:r>
            <a:r>
              <a:rPr lang="en-US" altLang="zh-CN"/>
              <a:t>》《</a:t>
            </a:r>
            <a:r>
              <a:rPr lang="zh-CN" altLang="en-US"/>
              <a:t>煤炭法</a:t>
            </a:r>
            <a:r>
              <a:rPr lang="en-US" altLang="zh-CN"/>
              <a:t>》</a:t>
            </a:r>
            <a:endParaRPr lang="en-US" altLang="zh-CN"/>
          </a:p>
          <a:p>
            <a:pPr>
              <a:buClr>
                <a:schemeClr val="folHlink"/>
              </a:buClr>
              <a:buNone/>
            </a:pPr>
            <a:r>
              <a:rPr lang="en-US" altLang="zh-CN"/>
              <a:t>   《</a:t>
            </a:r>
            <a:r>
              <a:rPr lang="zh-CN" altLang="en-US"/>
              <a:t>建筑法</a:t>
            </a:r>
            <a:r>
              <a:rPr lang="en-US" altLang="zh-CN"/>
              <a:t>》 《</a:t>
            </a:r>
            <a:r>
              <a:rPr lang="zh-CN" altLang="en-US"/>
              <a:t>铁路法</a:t>
            </a:r>
            <a:r>
              <a:rPr lang="en-US" altLang="zh-CN"/>
              <a:t>》</a:t>
            </a:r>
            <a:endParaRPr lang="en-US" altLang="zh-CN"/>
          </a:p>
          <a:p>
            <a:pPr>
              <a:buClr>
                <a:schemeClr val="folHlink"/>
              </a:buClr>
              <a:buNone/>
            </a:pPr>
            <a:r>
              <a:rPr lang="en-US" altLang="zh-CN"/>
              <a:t>   《</a:t>
            </a:r>
            <a:r>
              <a:rPr lang="zh-CN" altLang="en-US"/>
              <a:t>电力法</a:t>
            </a:r>
            <a:r>
              <a:rPr lang="en-US" altLang="zh-CN"/>
              <a:t>》 《</a:t>
            </a:r>
            <a:r>
              <a:rPr lang="zh-CN" altLang="en-US"/>
              <a:t>民用航空法</a:t>
            </a:r>
            <a:r>
              <a:rPr lang="en-US" altLang="zh-CN"/>
              <a:t>》</a:t>
            </a:r>
            <a:endParaRPr lang="en-US"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2" name="标题 2091"/>
          <p:cNvSpPr/>
          <p:nvPr>
            <p:ph type="title"/>
          </p:nvPr>
        </p:nvSpPr>
        <p:spPr>
          <a:ln/>
        </p:spPr>
        <p:txBody>
          <a:bodyPr anchor="ctr" anchorCtr="0"/>
          <a:p>
            <a:r>
              <a:rPr lang="zh-CN" altLang="en-US" b="1">
                <a:ea typeface="隶书" panose="02010509060101010101" charset="-122"/>
              </a:rPr>
              <a:t>与安全生产工作密切</a:t>
            </a:r>
            <a:br>
              <a:rPr lang="zh-CN" altLang="en-US" b="1">
                <a:ea typeface="隶书" panose="02010509060101010101" charset="-122"/>
              </a:rPr>
            </a:br>
            <a:r>
              <a:rPr lang="zh-CN" altLang="en-US" b="1">
                <a:ea typeface="隶书" panose="02010509060101010101" charset="-122"/>
              </a:rPr>
              <a:t>相关的行政法律</a:t>
            </a:r>
            <a:endParaRPr lang="zh-CN" altLang="en-US" b="1">
              <a:ea typeface="隶书" panose="02010509060101010101" charset="-122"/>
            </a:endParaRPr>
          </a:p>
        </p:txBody>
      </p:sp>
      <p:sp>
        <p:nvSpPr>
          <p:cNvPr id="2093" name="文本占位符 2092"/>
          <p:cNvSpPr/>
          <p:nvPr>
            <p:ph type="body"/>
          </p:nvPr>
        </p:nvSpPr>
        <p:spPr>
          <a:ln/>
        </p:spPr>
        <p:txBody>
          <a:bodyPr/>
          <a:p>
            <a:pPr>
              <a:buClr>
                <a:schemeClr val="folHlink"/>
              </a:buClr>
            </a:pPr>
            <a:r>
              <a:rPr lang="en-US" altLang="zh-CN" sz="3600"/>
              <a:t>《</a:t>
            </a:r>
            <a:r>
              <a:rPr lang="zh-CN" altLang="en-US" sz="3600"/>
              <a:t>行政处罚法</a:t>
            </a:r>
            <a:r>
              <a:rPr lang="en-US" altLang="zh-CN" sz="3600"/>
              <a:t>》</a:t>
            </a:r>
            <a:endParaRPr lang="en-US" altLang="zh-CN" sz="3600"/>
          </a:p>
          <a:p>
            <a:pPr>
              <a:buClr>
                <a:schemeClr val="folHlink"/>
              </a:buClr>
            </a:pPr>
            <a:r>
              <a:rPr lang="en-US" altLang="zh-CN" sz="3600"/>
              <a:t>《</a:t>
            </a:r>
            <a:r>
              <a:rPr lang="zh-CN" altLang="en-US" sz="3600"/>
              <a:t>行政诉讼法</a:t>
            </a:r>
            <a:r>
              <a:rPr lang="en-US" altLang="zh-CN" sz="3600"/>
              <a:t>》</a:t>
            </a:r>
            <a:endParaRPr lang="en-US" altLang="zh-CN" sz="3600"/>
          </a:p>
          <a:p>
            <a:pPr>
              <a:buClr>
                <a:schemeClr val="folHlink"/>
              </a:buClr>
            </a:pPr>
            <a:r>
              <a:rPr lang="en-US" altLang="zh-CN" sz="3600"/>
              <a:t>《</a:t>
            </a:r>
            <a:r>
              <a:rPr lang="zh-CN" altLang="en-US" sz="3600"/>
              <a:t>行政监察法</a:t>
            </a:r>
            <a:r>
              <a:rPr lang="en-US" altLang="zh-CN" sz="3600"/>
              <a:t>》</a:t>
            </a:r>
            <a:endParaRPr lang="en-US" altLang="zh-CN" sz="3600"/>
          </a:p>
          <a:p>
            <a:pPr>
              <a:buClr>
                <a:schemeClr val="folHlink"/>
              </a:buClr>
            </a:pPr>
            <a:r>
              <a:rPr lang="en-US" altLang="zh-CN" sz="3600"/>
              <a:t>《</a:t>
            </a:r>
            <a:r>
              <a:rPr lang="zh-CN" altLang="en-US" sz="3600"/>
              <a:t>行政复议法</a:t>
            </a:r>
            <a:r>
              <a:rPr lang="en-US" altLang="zh-CN" sz="3600"/>
              <a:t>》</a:t>
            </a:r>
            <a:endParaRPr lang="en-US" altLang="zh-CN" sz="3600"/>
          </a:p>
          <a:p>
            <a:pPr>
              <a:buClr>
                <a:schemeClr val="folHlink"/>
              </a:buClr>
            </a:pPr>
            <a:r>
              <a:rPr lang="en-US" altLang="zh-CN" sz="3600"/>
              <a:t>《</a:t>
            </a:r>
            <a:r>
              <a:rPr lang="zh-CN" altLang="en-US" sz="3600"/>
              <a:t>国家赔偿法</a:t>
            </a:r>
            <a:r>
              <a:rPr lang="en-US" altLang="zh-CN" sz="3600"/>
              <a:t>》</a:t>
            </a:r>
            <a:endParaRPr lang="en-US" altLang="zh-CN" sz="3600"/>
          </a:p>
          <a:p>
            <a:pPr>
              <a:buClr>
                <a:schemeClr val="folHlink"/>
              </a:buClr>
            </a:pPr>
            <a:r>
              <a:rPr lang="en-US" altLang="zh-CN" sz="3600"/>
              <a:t>《</a:t>
            </a:r>
            <a:r>
              <a:rPr lang="zh-CN" altLang="en-US" sz="3600"/>
              <a:t>行政许可法</a:t>
            </a:r>
            <a:r>
              <a:rPr lang="en-US" altLang="zh-CN" sz="3600"/>
              <a:t>》</a:t>
            </a:r>
            <a:endParaRPr lang="en-US" altLang="zh-CN"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6" name="标题 2095"/>
          <p:cNvSpPr/>
          <p:nvPr>
            <p:ph type="title"/>
          </p:nvPr>
        </p:nvSpPr>
        <p:spPr>
          <a:ln/>
        </p:spPr>
        <p:txBody>
          <a:bodyPr anchor="ctr" anchorCtr="0"/>
          <a:p>
            <a:r>
              <a:rPr lang="zh-CN" altLang="en-US" b="1">
                <a:ea typeface="隶书" panose="02010509060101010101" charset="-122"/>
              </a:rPr>
              <a:t>与安全生产密切相关的</a:t>
            </a:r>
            <a:br>
              <a:rPr lang="zh-CN" altLang="en-US" b="1">
                <a:ea typeface="隶书" panose="02010509060101010101" charset="-122"/>
              </a:rPr>
            </a:br>
            <a:r>
              <a:rPr lang="zh-CN" altLang="en-US" b="1">
                <a:ea typeface="隶书" panose="02010509060101010101" charset="-122"/>
              </a:rPr>
              <a:t>刑事法律</a:t>
            </a:r>
            <a:endParaRPr lang="zh-CN" altLang="en-US" b="1">
              <a:ea typeface="隶书" panose="02010509060101010101" charset="-122"/>
            </a:endParaRPr>
          </a:p>
        </p:txBody>
      </p:sp>
      <p:sp>
        <p:nvSpPr>
          <p:cNvPr id="2097" name="文本占位符 2096"/>
          <p:cNvSpPr/>
          <p:nvPr>
            <p:ph type="body"/>
          </p:nvPr>
        </p:nvSpPr>
        <p:spPr>
          <a:xfrm>
            <a:off x="1524000" y="1600200"/>
            <a:ext cx="9144000" cy="5257800"/>
          </a:xfrm>
          <a:ln/>
        </p:spPr>
        <p:txBody>
          <a:bodyPr/>
          <a:p>
            <a:pPr algn="ctr">
              <a:buClr>
                <a:schemeClr val="folHlink"/>
              </a:buClr>
            </a:pPr>
            <a:r>
              <a:rPr lang="en-US" altLang="zh-CN">
                <a:hlinkClick r:id="rId1"/>
              </a:rPr>
              <a:t>《</a:t>
            </a:r>
            <a:r>
              <a:rPr lang="zh-CN" altLang="en-US">
                <a:hlinkClick r:id="rId1"/>
              </a:rPr>
              <a:t>中华人民共和国刑法</a:t>
            </a:r>
            <a:r>
              <a:rPr lang="en-US" altLang="zh-CN">
                <a:hlinkClick r:id="rId1"/>
              </a:rPr>
              <a:t>》</a:t>
            </a:r>
            <a:endParaRPr lang="en-US" altLang="zh-CN">
              <a:hlinkClick r:id="rId1"/>
            </a:endParaRPr>
          </a:p>
          <a:p>
            <a:pPr>
              <a:buClr>
                <a:schemeClr val="folHlink"/>
              </a:buClr>
            </a:pPr>
            <a:endParaRPr lang="en-US" altLang="zh-CN">
              <a:hlinkClick r:id="rId1"/>
            </a:endParaRPr>
          </a:p>
          <a:p>
            <a:pPr>
              <a:buClr>
                <a:schemeClr val="folHlink"/>
              </a:buClr>
            </a:pPr>
            <a:r>
              <a:rPr lang="zh-CN" altLang="en-US"/>
              <a:t>　第一百三十四条 工厂、矿山、林场、建筑企业或者其他企业、事业单位的职工，由于</a:t>
            </a:r>
            <a:r>
              <a:rPr lang="zh-CN" altLang="en-US">
                <a:solidFill>
                  <a:srgbClr val="FF5050"/>
                </a:solidFill>
              </a:rPr>
              <a:t>不服管理、违反规章制度，或者强令工人违章冒险作业，</a:t>
            </a:r>
            <a:r>
              <a:rPr lang="zh-CN" altLang="en-US"/>
              <a:t>因而发生重大伤亡事故或者造成其他严重后果的，处三年以下有期徒刑或者拘役；情节特别恶劣的，处三年以上七年以下有期徒刑。 </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0" name="标题 2099"/>
          <p:cNvSpPr/>
          <p:nvPr>
            <p:ph type="title"/>
          </p:nvPr>
        </p:nvSpPr>
        <p:spPr>
          <a:ln/>
        </p:spPr>
        <p:txBody>
          <a:bodyPr anchor="ctr" anchorCtr="0"/>
          <a:p/>
        </p:txBody>
      </p:sp>
      <p:sp>
        <p:nvSpPr>
          <p:cNvPr id="2101" name="文本占位符 2100"/>
          <p:cNvSpPr/>
          <p:nvPr>
            <p:ph type="body"/>
          </p:nvPr>
        </p:nvSpPr>
        <p:spPr>
          <a:ln/>
        </p:spPr>
        <p:txBody>
          <a:bodyPr/>
          <a:p>
            <a:pPr>
              <a:buClr>
                <a:schemeClr val="folHlink"/>
              </a:buClr>
            </a:pPr>
            <a:r>
              <a:rPr lang="zh-CN" altLang="en-US"/>
              <a:t>　第一百三十五条 工厂、矿山、林场、建筑企业或者其他企业、事业单位的</a:t>
            </a:r>
            <a:r>
              <a:rPr lang="zh-CN" altLang="en-US">
                <a:solidFill>
                  <a:srgbClr val="FF5050"/>
                </a:solidFill>
              </a:rPr>
              <a:t>劳动安全设施不符合国家规定</a:t>
            </a:r>
            <a:r>
              <a:rPr lang="zh-CN" altLang="en-US"/>
              <a:t>，经有关部门或者单位职工提出后，对事故隐患仍不采取措施，因而发生重大伤亡事故或者造成其他严重后果的，对直接责任人员，处三年以下有期徒刑或者拘役；情节特别恶劣的，处三年以上七年以下有期徒刑。</a:t>
            </a:r>
            <a:endParaRPr lang="zh-CN" altLang="en-US"/>
          </a:p>
          <a:p>
            <a:pPr>
              <a:buClr>
                <a:schemeClr val="folHlink"/>
              </a:buClr>
            </a:pP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4" name="标题 2103"/>
          <p:cNvSpPr/>
          <p:nvPr>
            <p:ph type="title"/>
          </p:nvPr>
        </p:nvSpPr>
        <p:spPr>
          <a:xfrm>
            <a:off x="2133600" y="0"/>
            <a:ext cx="7848600" cy="1752600"/>
          </a:xfrm>
          <a:ln/>
        </p:spPr>
        <p:txBody>
          <a:bodyPr anchor="ctr" anchorCtr="0"/>
          <a:p>
            <a:r>
              <a:rPr lang="zh-CN" altLang="en-US" b="1">
                <a:ea typeface="隶书" panose="02010509060101010101" charset="-122"/>
              </a:rPr>
              <a:t>安全生产行政法规</a:t>
            </a:r>
            <a:endParaRPr lang="zh-CN" altLang="en-US" b="1">
              <a:ea typeface="隶书" panose="02010509060101010101" charset="-122"/>
            </a:endParaRPr>
          </a:p>
        </p:txBody>
      </p:sp>
      <p:sp>
        <p:nvSpPr>
          <p:cNvPr id="2105" name="文本占位符 2104"/>
          <p:cNvSpPr/>
          <p:nvPr>
            <p:ph type="body"/>
          </p:nvPr>
        </p:nvSpPr>
        <p:spPr>
          <a:xfrm>
            <a:off x="2057400" y="1524000"/>
            <a:ext cx="7924800" cy="4572000"/>
          </a:xfrm>
          <a:ln/>
        </p:spPr>
        <p:txBody>
          <a:bodyPr/>
          <a:p>
            <a:pPr>
              <a:lnSpc>
                <a:spcPct val="90000"/>
              </a:lnSpc>
              <a:buClr>
                <a:schemeClr val="folHlink"/>
              </a:buClr>
              <a:buNone/>
            </a:pPr>
            <a:r>
              <a:rPr lang="zh-CN" altLang="en-US" sz="2800"/>
              <a:t>一、近几年出台的安全生产行政法规</a:t>
            </a:r>
            <a:endParaRPr lang="zh-CN" altLang="en-US" sz="2800"/>
          </a:p>
          <a:p>
            <a:pPr>
              <a:lnSpc>
                <a:spcPct val="90000"/>
              </a:lnSpc>
              <a:buClr>
                <a:schemeClr val="folHlink"/>
              </a:buClr>
            </a:pPr>
            <a:r>
              <a:rPr lang="en-US" altLang="zh-CN" sz="2000"/>
              <a:t>《</a:t>
            </a:r>
            <a:r>
              <a:rPr lang="zh-CN" altLang="en-US" sz="2000"/>
              <a:t>矿山安全法实施条例</a:t>
            </a:r>
            <a:r>
              <a:rPr lang="en-US" altLang="zh-CN" sz="2000"/>
              <a:t>》</a:t>
            </a:r>
            <a:r>
              <a:rPr lang="zh-CN" altLang="en-US" sz="2000"/>
              <a:t>（劳动部</a:t>
            </a:r>
            <a:r>
              <a:rPr lang="en-US" altLang="zh-CN" sz="2000"/>
              <a:t>4</a:t>
            </a:r>
            <a:r>
              <a:rPr lang="zh-CN" altLang="en-US" sz="2000"/>
              <a:t>号令）</a:t>
            </a:r>
            <a:endParaRPr lang="zh-CN" altLang="en-US" sz="2000"/>
          </a:p>
          <a:p>
            <a:pPr>
              <a:lnSpc>
                <a:spcPct val="90000"/>
              </a:lnSpc>
              <a:buClr>
                <a:schemeClr val="folHlink"/>
              </a:buClr>
            </a:pPr>
            <a:r>
              <a:rPr lang="en-US" altLang="zh-CN" sz="2000"/>
              <a:t>《</a:t>
            </a:r>
            <a:r>
              <a:rPr lang="zh-CN" altLang="en-US" sz="2000"/>
              <a:t>煤矿安全监察条例</a:t>
            </a:r>
            <a:r>
              <a:rPr lang="en-US" altLang="zh-CN" sz="2000"/>
              <a:t>》</a:t>
            </a:r>
            <a:r>
              <a:rPr lang="zh-CN" altLang="en-US" sz="2000"/>
              <a:t>（第</a:t>
            </a:r>
            <a:r>
              <a:rPr lang="en-US" altLang="zh-CN" sz="2000"/>
              <a:t>296</a:t>
            </a:r>
            <a:r>
              <a:rPr lang="zh-CN" altLang="en-US" sz="2000"/>
              <a:t>号令）</a:t>
            </a:r>
            <a:endParaRPr lang="zh-CN" altLang="en-US" sz="2000"/>
          </a:p>
          <a:p>
            <a:pPr>
              <a:lnSpc>
                <a:spcPct val="90000"/>
              </a:lnSpc>
              <a:buClr>
                <a:schemeClr val="folHlink"/>
              </a:buClr>
            </a:pPr>
            <a:r>
              <a:rPr lang="en-US" altLang="zh-CN" sz="2000">
                <a:solidFill>
                  <a:srgbClr val="FF5050"/>
                </a:solidFill>
              </a:rPr>
              <a:t>《</a:t>
            </a:r>
            <a:r>
              <a:rPr lang="zh-CN" altLang="en-US" sz="2000">
                <a:solidFill>
                  <a:srgbClr val="FF5050"/>
                </a:solidFill>
              </a:rPr>
              <a:t>国务院关于特大安全事故</a:t>
            </a:r>
            <a:endParaRPr lang="zh-CN" altLang="en-US" sz="2000">
              <a:solidFill>
                <a:srgbClr val="FF5050"/>
              </a:solidFill>
            </a:endParaRPr>
          </a:p>
          <a:p>
            <a:pPr>
              <a:lnSpc>
                <a:spcPct val="90000"/>
              </a:lnSpc>
              <a:buClr>
                <a:schemeClr val="folHlink"/>
              </a:buClr>
              <a:buNone/>
            </a:pPr>
            <a:r>
              <a:rPr lang="zh-CN" altLang="en-US" sz="2000">
                <a:solidFill>
                  <a:srgbClr val="FF5050"/>
                </a:solidFill>
              </a:rPr>
              <a:t>                 行政责任追究的规定</a:t>
            </a:r>
            <a:r>
              <a:rPr lang="en-US" altLang="zh-CN" sz="2000">
                <a:solidFill>
                  <a:srgbClr val="FF5050"/>
                </a:solidFill>
              </a:rPr>
              <a:t>》</a:t>
            </a:r>
            <a:r>
              <a:rPr lang="zh-CN" altLang="en-US" sz="2000">
                <a:solidFill>
                  <a:srgbClr val="FF5050"/>
                </a:solidFill>
              </a:rPr>
              <a:t>（第</a:t>
            </a:r>
            <a:r>
              <a:rPr lang="en-US" altLang="zh-CN" sz="2000">
                <a:solidFill>
                  <a:srgbClr val="FF5050"/>
                </a:solidFill>
              </a:rPr>
              <a:t>302</a:t>
            </a:r>
            <a:r>
              <a:rPr lang="zh-CN" altLang="en-US" sz="2000">
                <a:solidFill>
                  <a:srgbClr val="FF5050"/>
                </a:solidFill>
              </a:rPr>
              <a:t>号令）</a:t>
            </a:r>
            <a:endParaRPr lang="zh-CN" altLang="en-US" sz="2000">
              <a:solidFill>
                <a:srgbClr val="FF5050"/>
              </a:solidFill>
            </a:endParaRPr>
          </a:p>
          <a:p>
            <a:pPr>
              <a:lnSpc>
                <a:spcPct val="90000"/>
              </a:lnSpc>
              <a:buClr>
                <a:schemeClr val="folHlink"/>
              </a:buClr>
            </a:pPr>
            <a:r>
              <a:rPr lang="en-US" altLang="zh-CN" sz="2000"/>
              <a:t>《</a:t>
            </a:r>
            <a:r>
              <a:rPr lang="zh-CN" altLang="en-US" sz="2000"/>
              <a:t>石油天然气管道保护条例</a:t>
            </a:r>
            <a:r>
              <a:rPr lang="en-US" altLang="zh-CN" sz="2000"/>
              <a:t>》</a:t>
            </a:r>
            <a:r>
              <a:rPr lang="zh-CN" altLang="en-US" sz="2000"/>
              <a:t>（第</a:t>
            </a:r>
            <a:r>
              <a:rPr lang="en-US" altLang="zh-CN" sz="2000"/>
              <a:t>313</a:t>
            </a:r>
            <a:r>
              <a:rPr lang="zh-CN" altLang="en-US" sz="2000"/>
              <a:t>号令） </a:t>
            </a:r>
            <a:endParaRPr lang="zh-CN" altLang="en-US" sz="2000"/>
          </a:p>
          <a:p>
            <a:pPr>
              <a:lnSpc>
                <a:spcPct val="90000"/>
              </a:lnSpc>
              <a:buClr>
                <a:schemeClr val="folHlink"/>
              </a:buClr>
            </a:pPr>
            <a:r>
              <a:rPr lang="en-US" altLang="zh-CN" sz="2000">
                <a:solidFill>
                  <a:srgbClr val="FF5050"/>
                </a:solidFill>
                <a:hlinkClick r:id="rId1"/>
              </a:rPr>
              <a:t>《</a:t>
            </a:r>
            <a:r>
              <a:rPr lang="zh-CN" altLang="en-US" sz="2000">
                <a:solidFill>
                  <a:srgbClr val="FF5050"/>
                </a:solidFill>
                <a:hlinkClick r:id="rId1"/>
              </a:rPr>
              <a:t>危险化学品安全管理条例</a:t>
            </a:r>
            <a:r>
              <a:rPr lang="en-US" altLang="zh-CN" sz="2000">
                <a:solidFill>
                  <a:srgbClr val="FF5050"/>
                </a:solidFill>
                <a:hlinkClick r:id="rId1"/>
              </a:rPr>
              <a:t>》</a:t>
            </a:r>
            <a:r>
              <a:rPr lang="zh-CN" altLang="en-US" sz="2000">
                <a:solidFill>
                  <a:srgbClr val="FF5050"/>
                </a:solidFill>
              </a:rPr>
              <a:t>（第</a:t>
            </a:r>
            <a:r>
              <a:rPr lang="en-US" altLang="zh-CN" sz="2000">
                <a:solidFill>
                  <a:srgbClr val="FF5050"/>
                </a:solidFill>
              </a:rPr>
              <a:t>344</a:t>
            </a:r>
            <a:r>
              <a:rPr lang="zh-CN" altLang="en-US" sz="2000">
                <a:solidFill>
                  <a:srgbClr val="FF5050"/>
                </a:solidFill>
              </a:rPr>
              <a:t>号令）</a:t>
            </a:r>
            <a:endParaRPr lang="zh-CN" altLang="en-US" sz="2000">
              <a:solidFill>
                <a:srgbClr val="FF5050"/>
              </a:solidFill>
            </a:endParaRPr>
          </a:p>
          <a:p>
            <a:pPr>
              <a:lnSpc>
                <a:spcPct val="90000"/>
              </a:lnSpc>
              <a:buClr>
                <a:schemeClr val="folHlink"/>
              </a:buClr>
            </a:pPr>
            <a:r>
              <a:rPr lang="en-US" altLang="zh-CN" sz="2000" u="sng">
                <a:solidFill>
                  <a:srgbClr val="FF5050"/>
                </a:solidFill>
              </a:rPr>
              <a:t>《</a:t>
            </a:r>
            <a:r>
              <a:rPr lang="zh-CN" altLang="en-US" sz="2000" u="sng">
                <a:solidFill>
                  <a:srgbClr val="FF5050"/>
                </a:solidFill>
              </a:rPr>
              <a:t>使用有毒作业场所劳动保护条例</a:t>
            </a:r>
            <a:r>
              <a:rPr lang="en-US" altLang="zh-CN" sz="2000" u="sng">
                <a:solidFill>
                  <a:srgbClr val="FF5050"/>
                </a:solidFill>
              </a:rPr>
              <a:t>》</a:t>
            </a:r>
            <a:r>
              <a:rPr lang="zh-CN" altLang="en-US" sz="2000"/>
              <a:t>（第</a:t>
            </a:r>
            <a:r>
              <a:rPr lang="en-US" altLang="zh-CN" sz="2000"/>
              <a:t>352</a:t>
            </a:r>
            <a:r>
              <a:rPr lang="zh-CN" altLang="en-US" sz="2000"/>
              <a:t>号令） </a:t>
            </a:r>
            <a:endParaRPr lang="zh-CN" altLang="en-US" sz="2000"/>
          </a:p>
          <a:p>
            <a:pPr>
              <a:lnSpc>
                <a:spcPct val="90000"/>
              </a:lnSpc>
              <a:buClr>
                <a:schemeClr val="folHlink"/>
              </a:buClr>
            </a:pPr>
            <a:r>
              <a:rPr lang="en-US" altLang="zh-CN" sz="2000" u="sng">
                <a:solidFill>
                  <a:srgbClr val="FF5050"/>
                </a:solidFill>
              </a:rPr>
              <a:t>《</a:t>
            </a:r>
            <a:r>
              <a:rPr lang="zh-CN" altLang="en-US" sz="2000" u="sng">
                <a:solidFill>
                  <a:srgbClr val="FF5050"/>
                </a:solidFill>
              </a:rPr>
              <a:t>特种设备安全监察条例</a:t>
            </a:r>
            <a:r>
              <a:rPr lang="en-US" altLang="zh-CN" sz="2000" u="sng">
                <a:solidFill>
                  <a:srgbClr val="FF5050"/>
                </a:solidFill>
              </a:rPr>
              <a:t>》    </a:t>
            </a:r>
            <a:r>
              <a:rPr lang="zh-CN" altLang="en-US" sz="2000" u="sng">
                <a:solidFill>
                  <a:srgbClr val="FF5050"/>
                </a:solidFill>
              </a:rPr>
              <a:t>（第</a:t>
            </a:r>
            <a:r>
              <a:rPr lang="en-US" altLang="zh-CN" sz="2000" u="sng">
                <a:solidFill>
                  <a:srgbClr val="FF5050"/>
                </a:solidFill>
              </a:rPr>
              <a:t>373</a:t>
            </a:r>
            <a:r>
              <a:rPr lang="zh-CN" altLang="en-US" sz="2000" u="sng">
                <a:solidFill>
                  <a:srgbClr val="FF5050"/>
                </a:solidFill>
              </a:rPr>
              <a:t>号令）</a:t>
            </a:r>
            <a:endParaRPr lang="zh-CN" altLang="en-US" sz="2000" u="sng">
              <a:solidFill>
                <a:srgbClr val="FF5050"/>
              </a:solidFill>
            </a:endParaRPr>
          </a:p>
          <a:p>
            <a:pPr>
              <a:lnSpc>
                <a:spcPct val="90000"/>
              </a:lnSpc>
              <a:buClr>
                <a:schemeClr val="folHlink"/>
              </a:buClr>
            </a:pPr>
            <a:r>
              <a:rPr lang="en-US" altLang="zh-CN" sz="2000" u="sng">
                <a:solidFill>
                  <a:srgbClr val="FF5050"/>
                </a:solidFill>
              </a:rPr>
              <a:t>《</a:t>
            </a:r>
            <a:r>
              <a:rPr lang="zh-CN" altLang="en-US" sz="2000" u="sng">
                <a:solidFill>
                  <a:srgbClr val="FF5050"/>
                </a:solidFill>
              </a:rPr>
              <a:t>工伤保险条例</a:t>
            </a:r>
            <a:r>
              <a:rPr lang="en-US" altLang="zh-CN" sz="2000" u="sng">
                <a:solidFill>
                  <a:srgbClr val="FF5050"/>
                </a:solidFill>
              </a:rPr>
              <a:t>》</a:t>
            </a:r>
            <a:endParaRPr lang="en-US" altLang="zh-CN" sz="2000" u="sng">
              <a:solidFill>
                <a:srgbClr val="FF5050"/>
              </a:solidFill>
            </a:endParaRPr>
          </a:p>
          <a:p>
            <a:pPr>
              <a:lnSpc>
                <a:spcPct val="90000"/>
              </a:lnSpc>
              <a:buClr>
                <a:schemeClr val="folHlink"/>
              </a:buClr>
            </a:pPr>
            <a:r>
              <a:rPr lang="en-US" altLang="zh-CN" sz="2000" u="sng">
                <a:solidFill>
                  <a:srgbClr val="FF5050"/>
                </a:solidFill>
              </a:rPr>
              <a:t>《</a:t>
            </a:r>
            <a:r>
              <a:rPr lang="zh-CN" altLang="en-US" sz="2000" u="sng">
                <a:solidFill>
                  <a:srgbClr val="FF5050"/>
                </a:solidFill>
              </a:rPr>
              <a:t>建设工程安全生产管理条例</a:t>
            </a:r>
            <a:r>
              <a:rPr lang="en-US" altLang="zh-CN" sz="2000" u="sng">
                <a:solidFill>
                  <a:srgbClr val="FF5050"/>
                </a:solidFill>
              </a:rPr>
              <a:t>》</a:t>
            </a:r>
            <a:r>
              <a:rPr lang="zh-CN" altLang="en-US" sz="2000" u="sng">
                <a:solidFill>
                  <a:srgbClr val="FF5050"/>
                </a:solidFill>
              </a:rPr>
              <a:t>（第</a:t>
            </a:r>
            <a:r>
              <a:rPr lang="en-US" altLang="zh-CN" sz="2000" u="sng">
                <a:solidFill>
                  <a:srgbClr val="FF5050"/>
                </a:solidFill>
              </a:rPr>
              <a:t>393</a:t>
            </a:r>
            <a:r>
              <a:rPr lang="zh-CN" altLang="en-US" sz="2000" u="sng">
                <a:solidFill>
                  <a:srgbClr val="FF5050"/>
                </a:solidFill>
              </a:rPr>
              <a:t>号令）</a:t>
            </a:r>
            <a:endParaRPr lang="zh-CN" altLang="en-US" sz="2000" u="sng">
              <a:solidFill>
                <a:srgbClr val="FF5050"/>
              </a:solidFill>
            </a:endParaRPr>
          </a:p>
          <a:p>
            <a:pPr>
              <a:lnSpc>
                <a:spcPct val="90000"/>
              </a:lnSpc>
              <a:buClr>
                <a:schemeClr val="folHlink"/>
              </a:buClr>
            </a:pPr>
            <a:r>
              <a:rPr lang="en-US" altLang="zh-CN" sz="2000" u="sng">
                <a:solidFill>
                  <a:srgbClr val="FF5050"/>
                </a:solidFill>
              </a:rPr>
              <a:t>《</a:t>
            </a:r>
            <a:r>
              <a:rPr lang="zh-CN" altLang="en-US" sz="2000" u="sng">
                <a:solidFill>
                  <a:srgbClr val="FF5050"/>
                </a:solidFill>
              </a:rPr>
              <a:t>安全生产许可证条例</a:t>
            </a:r>
            <a:r>
              <a:rPr lang="en-US" altLang="zh-CN" sz="2000" u="sng">
                <a:solidFill>
                  <a:srgbClr val="FF5050"/>
                </a:solidFill>
              </a:rPr>
              <a:t>》</a:t>
            </a:r>
            <a:r>
              <a:rPr lang="zh-CN" altLang="en-US" sz="2000" u="sng">
                <a:solidFill>
                  <a:srgbClr val="FF5050"/>
                </a:solidFill>
              </a:rPr>
              <a:t>（第</a:t>
            </a:r>
            <a:r>
              <a:rPr lang="en-US" altLang="zh-CN" sz="2000" u="sng">
                <a:solidFill>
                  <a:srgbClr val="FF5050"/>
                </a:solidFill>
              </a:rPr>
              <a:t>397</a:t>
            </a:r>
            <a:r>
              <a:rPr lang="zh-CN" altLang="en-US" sz="2000" u="sng">
                <a:solidFill>
                  <a:srgbClr val="FF5050"/>
                </a:solidFill>
              </a:rPr>
              <a:t>号令）</a:t>
            </a:r>
            <a:endParaRPr lang="zh-CN" altLang="en-US" sz="2000" u="sng">
              <a:solidFill>
                <a:srgbClr val="FF5050"/>
              </a:solidFill>
            </a:endParaRPr>
          </a:p>
          <a:p>
            <a:pPr>
              <a:lnSpc>
                <a:spcPct val="90000"/>
              </a:lnSpc>
              <a:buClr>
                <a:schemeClr val="folHlink"/>
              </a:buClr>
            </a:pPr>
            <a:r>
              <a:rPr lang="en-US" altLang="zh-CN" sz="2000" u="sng">
                <a:solidFill>
                  <a:srgbClr val="FF5050"/>
                </a:solidFill>
              </a:rPr>
              <a:t>《</a:t>
            </a:r>
            <a:r>
              <a:rPr lang="zh-CN" altLang="en-US" sz="2000" u="sng">
                <a:solidFill>
                  <a:srgbClr val="FF5050"/>
                </a:solidFill>
              </a:rPr>
              <a:t>铁路运输安全保护条例</a:t>
            </a:r>
            <a:r>
              <a:rPr lang="en-US" altLang="zh-CN" sz="2000" u="sng">
                <a:solidFill>
                  <a:srgbClr val="FF5050"/>
                </a:solidFill>
              </a:rPr>
              <a:t>》</a:t>
            </a:r>
            <a:endParaRPr lang="en-US" altLang="zh-CN" sz="2000" u="sng">
              <a:solidFill>
                <a:srgbClr val="FF5050"/>
              </a:solidFill>
            </a:endParaRPr>
          </a:p>
          <a:p>
            <a:pPr>
              <a:lnSpc>
                <a:spcPct val="90000"/>
              </a:lnSpc>
              <a:buClr>
                <a:schemeClr val="folHlink"/>
              </a:buClr>
            </a:pPr>
            <a:r>
              <a:rPr lang="en-US" altLang="zh-CN" sz="2000">
                <a:hlinkClick r:id="rId2"/>
              </a:rPr>
              <a:t>《</a:t>
            </a:r>
            <a:r>
              <a:rPr lang="zh-CN" altLang="en-US" sz="2000">
                <a:hlinkClick r:id="rId2"/>
              </a:rPr>
              <a:t>烟花爆竹安全管理条例</a:t>
            </a:r>
            <a:r>
              <a:rPr lang="en-US" altLang="zh-CN" sz="2000">
                <a:hlinkClick r:id="rId2"/>
              </a:rPr>
              <a:t>》</a:t>
            </a:r>
            <a:r>
              <a:rPr lang="zh-CN" altLang="en-US" sz="2000"/>
              <a:t>（第</a:t>
            </a:r>
            <a:r>
              <a:rPr lang="en-US" altLang="zh-CN" sz="2000"/>
              <a:t> 455 </a:t>
            </a:r>
            <a:r>
              <a:rPr lang="zh-CN" altLang="en-US" sz="2000"/>
              <a:t>号令）</a:t>
            </a:r>
            <a:endParaRPr lang="zh-CN" altLang="en-US" sz="2000"/>
          </a:p>
          <a:p>
            <a:pPr>
              <a:lnSpc>
                <a:spcPct val="90000"/>
              </a:lnSpc>
              <a:buClr>
                <a:schemeClr val="folHlink"/>
              </a:buClr>
            </a:pPr>
            <a:endParaRPr lang="zh-CN" altLang="en-US"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8" name="标题 2107"/>
          <p:cNvSpPr/>
          <p:nvPr>
            <p:ph type="title"/>
          </p:nvPr>
        </p:nvSpPr>
        <p:spPr>
          <a:ln/>
        </p:spPr>
        <p:txBody>
          <a:bodyPr anchor="ctr" anchorCtr="0"/>
          <a:p>
            <a:r>
              <a:rPr lang="zh-CN" altLang="en-US" b="1">
                <a:ea typeface="隶书" panose="02010509060101010101" charset="-122"/>
              </a:rPr>
              <a:t>安全生产行政法规</a:t>
            </a:r>
            <a:endParaRPr lang="zh-CN" altLang="en-US" b="1">
              <a:ea typeface="隶书" panose="02010509060101010101" charset="-122"/>
            </a:endParaRPr>
          </a:p>
        </p:txBody>
      </p:sp>
      <p:sp>
        <p:nvSpPr>
          <p:cNvPr id="2109" name="文本占位符 2108"/>
          <p:cNvSpPr/>
          <p:nvPr>
            <p:ph type="body"/>
          </p:nvPr>
        </p:nvSpPr>
        <p:spPr>
          <a:ln/>
        </p:spPr>
        <p:txBody>
          <a:bodyPr/>
          <a:p>
            <a:pPr>
              <a:buClr>
                <a:schemeClr val="folHlink"/>
              </a:buClr>
              <a:buNone/>
            </a:pPr>
            <a:r>
              <a:rPr lang="zh-CN" altLang="en-US"/>
              <a:t>二、正在修改的安全生产行政法规</a:t>
            </a:r>
            <a:endParaRPr lang="zh-CN" altLang="en-US"/>
          </a:p>
          <a:p>
            <a:pPr>
              <a:buClr>
                <a:schemeClr val="folHlink"/>
              </a:buClr>
            </a:pPr>
            <a:r>
              <a:rPr lang="en-US" altLang="zh-CN"/>
              <a:t>《</a:t>
            </a:r>
            <a:r>
              <a:rPr lang="zh-CN" altLang="en-US"/>
              <a:t>特别重大事故调查程序暂行规定</a:t>
            </a:r>
            <a:r>
              <a:rPr lang="en-US" altLang="zh-CN"/>
              <a:t>》</a:t>
            </a:r>
            <a:r>
              <a:rPr lang="zh-CN" altLang="en-US"/>
              <a:t>（第</a:t>
            </a:r>
            <a:r>
              <a:rPr lang="en-US" altLang="zh-CN"/>
              <a:t>34</a:t>
            </a:r>
            <a:r>
              <a:rPr lang="zh-CN" altLang="en-US"/>
              <a:t>号令）</a:t>
            </a:r>
            <a:endParaRPr lang="zh-CN" altLang="en-US"/>
          </a:p>
          <a:p>
            <a:pPr>
              <a:buClr>
                <a:schemeClr val="folHlink"/>
              </a:buClr>
            </a:pPr>
            <a:r>
              <a:rPr lang="en-US" altLang="zh-CN"/>
              <a:t>《</a:t>
            </a:r>
            <a:r>
              <a:rPr lang="zh-CN" altLang="en-US"/>
              <a:t>企业职工伤亡事故报告和处理规定</a:t>
            </a:r>
            <a:r>
              <a:rPr lang="en-US" altLang="zh-CN"/>
              <a:t>》</a:t>
            </a:r>
            <a:r>
              <a:rPr lang="zh-CN" altLang="en-US"/>
              <a:t>（第</a:t>
            </a:r>
            <a:r>
              <a:rPr lang="en-US" altLang="zh-CN"/>
              <a:t>75</a:t>
            </a:r>
            <a:r>
              <a:rPr lang="zh-CN" altLang="en-US"/>
              <a:t>号令）</a:t>
            </a:r>
            <a:endParaRPr lang="zh-CN" altLang="en-US"/>
          </a:p>
          <a:p>
            <a:pPr>
              <a:buClr>
                <a:schemeClr val="folHlink"/>
              </a:buClr>
            </a:pPr>
            <a:r>
              <a:rPr lang="en-US" altLang="zh-CN"/>
              <a:t>《</a:t>
            </a:r>
            <a:r>
              <a:rPr lang="zh-CN" altLang="en-US"/>
              <a:t>中华人民共和国民用爆炸物品管理条例</a:t>
            </a:r>
            <a:r>
              <a:rPr lang="en-US" altLang="zh-CN"/>
              <a:t>》</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2" name="标题 2111"/>
          <p:cNvSpPr/>
          <p:nvPr>
            <p:ph type="title"/>
          </p:nvPr>
        </p:nvSpPr>
        <p:spPr>
          <a:xfrm>
            <a:off x="1825625" y="228600"/>
            <a:ext cx="8540750" cy="752475"/>
          </a:xfrm>
          <a:ln/>
        </p:spPr>
        <p:txBody>
          <a:bodyPr anchor="ctr" anchorCtr="0"/>
          <a:p>
            <a:r>
              <a:rPr lang="zh-CN" altLang="en-US" sz="4000" b="1">
                <a:ea typeface="隶书" panose="02010509060101010101" charset="-122"/>
              </a:rPr>
              <a:t>安全生产地方性法规</a:t>
            </a:r>
            <a:endParaRPr lang="zh-CN" altLang="en-US" sz="4000" b="1">
              <a:ea typeface="隶书" panose="02010509060101010101" charset="-122"/>
            </a:endParaRPr>
          </a:p>
        </p:txBody>
      </p:sp>
      <p:sp>
        <p:nvSpPr>
          <p:cNvPr id="2113" name="文本占位符 2112"/>
          <p:cNvSpPr/>
          <p:nvPr>
            <p:ph type="body"/>
          </p:nvPr>
        </p:nvSpPr>
        <p:spPr>
          <a:xfrm>
            <a:off x="1524000" y="1052513"/>
            <a:ext cx="9144000" cy="5805487"/>
          </a:xfrm>
          <a:ln/>
        </p:spPr>
        <p:txBody>
          <a:bodyPr/>
          <a:p>
            <a:pPr>
              <a:lnSpc>
                <a:spcPct val="80000"/>
              </a:lnSpc>
              <a:buClr>
                <a:schemeClr val="folHlink"/>
              </a:buClr>
            </a:pPr>
            <a:r>
              <a:rPr lang="zh-CN" altLang="en-US" sz="2000"/>
              <a:t>已出台的</a:t>
            </a:r>
            <a:r>
              <a:rPr lang="en-US" altLang="zh-CN" sz="2000"/>
              <a:t>——</a:t>
            </a:r>
            <a:endParaRPr lang="en-US" altLang="zh-CN" sz="2000"/>
          </a:p>
          <a:p>
            <a:pPr>
              <a:lnSpc>
                <a:spcPct val="80000"/>
              </a:lnSpc>
              <a:buClr>
                <a:schemeClr val="folHlink"/>
              </a:buClr>
              <a:buNone/>
            </a:pPr>
            <a:r>
              <a:rPr lang="en-US" altLang="zh-CN" sz="2000"/>
              <a:t>        《</a:t>
            </a:r>
            <a:r>
              <a:rPr lang="zh-CN" altLang="en-US" sz="2000"/>
              <a:t>广东省安全生产条例</a:t>
            </a:r>
            <a:r>
              <a:rPr lang="en-US" altLang="zh-CN" sz="2000"/>
              <a:t>》</a:t>
            </a:r>
            <a:endParaRPr lang="en-US" altLang="zh-CN" sz="2000"/>
          </a:p>
          <a:p>
            <a:pPr>
              <a:lnSpc>
                <a:spcPct val="80000"/>
              </a:lnSpc>
              <a:buClr>
                <a:schemeClr val="folHlink"/>
              </a:buClr>
              <a:buNone/>
            </a:pPr>
            <a:r>
              <a:rPr lang="en-US" altLang="zh-CN" sz="2000"/>
              <a:t>        《</a:t>
            </a:r>
            <a:r>
              <a:rPr lang="zh-CN" altLang="en-US" sz="2000"/>
              <a:t>河南省安全生产条例</a:t>
            </a:r>
            <a:r>
              <a:rPr lang="en-US" altLang="zh-CN" sz="2000"/>
              <a:t>》</a:t>
            </a:r>
            <a:endParaRPr lang="en-US" altLang="zh-CN" sz="2000"/>
          </a:p>
          <a:p>
            <a:pPr>
              <a:lnSpc>
                <a:spcPct val="80000"/>
              </a:lnSpc>
              <a:buClr>
                <a:schemeClr val="folHlink"/>
              </a:buClr>
              <a:buNone/>
            </a:pPr>
            <a:r>
              <a:rPr lang="en-US" altLang="zh-CN" sz="2000"/>
              <a:t>        《</a:t>
            </a:r>
            <a:r>
              <a:rPr lang="zh-CN" altLang="en-US" sz="2000"/>
              <a:t>北京市安全生产条例</a:t>
            </a:r>
            <a:r>
              <a:rPr lang="en-US" altLang="zh-CN" sz="2000"/>
              <a:t>》</a:t>
            </a:r>
            <a:endParaRPr lang="en-US" altLang="zh-CN" sz="2000"/>
          </a:p>
          <a:p>
            <a:pPr>
              <a:lnSpc>
                <a:spcPct val="80000"/>
              </a:lnSpc>
              <a:buClr>
                <a:schemeClr val="folHlink"/>
              </a:buClr>
              <a:buNone/>
            </a:pPr>
            <a:r>
              <a:rPr lang="en-US" altLang="zh-CN" sz="2000"/>
              <a:t>        《</a:t>
            </a:r>
            <a:r>
              <a:rPr lang="zh-CN" altLang="en-US" sz="2000"/>
              <a:t>天津市安全生产条例</a:t>
            </a:r>
            <a:r>
              <a:rPr lang="en-US" altLang="zh-CN" sz="2000"/>
              <a:t>》</a:t>
            </a:r>
            <a:endParaRPr lang="en-US" altLang="zh-CN" sz="2000"/>
          </a:p>
          <a:p>
            <a:pPr>
              <a:lnSpc>
                <a:spcPct val="80000"/>
              </a:lnSpc>
              <a:buClr>
                <a:schemeClr val="folHlink"/>
              </a:buClr>
              <a:buNone/>
            </a:pPr>
            <a:r>
              <a:rPr lang="en-US" altLang="zh-CN" sz="2000"/>
              <a:t>        《</a:t>
            </a:r>
            <a:r>
              <a:rPr lang="zh-CN" altLang="en-US" sz="2000"/>
              <a:t>上海市安全生产条例</a:t>
            </a:r>
            <a:r>
              <a:rPr lang="en-US" altLang="zh-CN" sz="2000"/>
              <a:t>》</a:t>
            </a:r>
            <a:endParaRPr lang="en-US" altLang="zh-CN" sz="2000"/>
          </a:p>
          <a:p>
            <a:pPr>
              <a:lnSpc>
                <a:spcPct val="80000"/>
              </a:lnSpc>
              <a:buClr>
                <a:schemeClr val="folHlink"/>
              </a:buClr>
              <a:buNone/>
            </a:pPr>
            <a:r>
              <a:rPr lang="en-US" altLang="zh-CN" sz="2000"/>
              <a:t>        《</a:t>
            </a:r>
            <a:r>
              <a:rPr lang="zh-CN" altLang="en-US" sz="2000"/>
              <a:t>河北省安全生产条例</a:t>
            </a:r>
            <a:r>
              <a:rPr lang="en-US" altLang="zh-CN" sz="2000"/>
              <a:t>》 </a:t>
            </a:r>
            <a:endParaRPr lang="en-US" altLang="zh-CN" sz="2000"/>
          </a:p>
          <a:p>
            <a:pPr>
              <a:lnSpc>
                <a:spcPct val="80000"/>
              </a:lnSpc>
              <a:buClr>
                <a:schemeClr val="folHlink"/>
              </a:buClr>
              <a:buNone/>
            </a:pPr>
            <a:r>
              <a:rPr lang="en-US" altLang="zh-CN" sz="2000"/>
              <a:t>        《</a:t>
            </a:r>
            <a:r>
              <a:rPr lang="zh-CN" altLang="en-US" sz="2000"/>
              <a:t>湖南省安全生产条例</a:t>
            </a:r>
            <a:r>
              <a:rPr lang="en-US" altLang="zh-CN" sz="2000"/>
              <a:t>》</a:t>
            </a:r>
            <a:endParaRPr lang="en-US" altLang="zh-CN" sz="2000"/>
          </a:p>
          <a:p>
            <a:pPr>
              <a:lnSpc>
                <a:spcPct val="80000"/>
              </a:lnSpc>
              <a:buClr>
                <a:schemeClr val="folHlink"/>
              </a:buClr>
              <a:buNone/>
            </a:pPr>
            <a:r>
              <a:rPr lang="en-US" altLang="zh-CN" sz="2000"/>
              <a:t>        《</a:t>
            </a:r>
            <a:r>
              <a:rPr lang="zh-CN" altLang="en-US" sz="2000"/>
              <a:t>江苏省安全生产条例</a:t>
            </a:r>
            <a:r>
              <a:rPr lang="en-US" altLang="zh-CN" sz="2000"/>
              <a:t>》</a:t>
            </a:r>
            <a:endParaRPr lang="en-US" altLang="zh-CN" sz="2000"/>
          </a:p>
          <a:p>
            <a:pPr>
              <a:lnSpc>
                <a:spcPct val="80000"/>
              </a:lnSpc>
              <a:buClr>
                <a:schemeClr val="folHlink"/>
              </a:buClr>
              <a:buNone/>
            </a:pPr>
            <a:r>
              <a:rPr lang="en-US" altLang="zh-CN" sz="2000"/>
              <a:t>        《</a:t>
            </a:r>
            <a:r>
              <a:rPr lang="zh-CN" altLang="en-US" sz="2000"/>
              <a:t>吉林省安全生产条例</a:t>
            </a:r>
            <a:r>
              <a:rPr lang="en-US" altLang="zh-CN" sz="2000"/>
              <a:t>》</a:t>
            </a:r>
            <a:endParaRPr lang="en-US" altLang="zh-CN" sz="2000"/>
          </a:p>
          <a:p>
            <a:pPr>
              <a:lnSpc>
                <a:spcPct val="80000"/>
              </a:lnSpc>
              <a:buClr>
                <a:schemeClr val="folHlink"/>
              </a:buClr>
              <a:buNone/>
            </a:pPr>
            <a:r>
              <a:rPr lang="en-US" altLang="zh-CN" sz="2000"/>
              <a:t>        《</a:t>
            </a:r>
            <a:r>
              <a:rPr lang="zh-CN" altLang="en-US" sz="2000"/>
              <a:t>云南省安全生产条例</a:t>
            </a:r>
            <a:r>
              <a:rPr lang="en-US" altLang="zh-CN" sz="2000"/>
              <a:t>》</a:t>
            </a:r>
            <a:endParaRPr lang="en-US" altLang="zh-CN" sz="2000"/>
          </a:p>
          <a:p>
            <a:pPr>
              <a:lnSpc>
                <a:spcPct val="80000"/>
              </a:lnSpc>
              <a:buClr>
                <a:schemeClr val="folHlink"/>
              </a:buClr>
              <a:buNone/>
            </a:pPr>
            <a:r>
              <a:rPr lang="en-US" altLang="zh-CN" sz="2000"/>
              <a:t>       </a:t>
            </a:r>
            <a:r>
              <a:rPr lang="en-US" altLang="zh-CN" sz="2000">
                <a:solidFill>
                  <a:srgbClr val="FF5050"/>
                </a:solidFill>
              </a:rPr>
              <a:t>《</a:t>
            </a:r>
            <a:r>
              <a:rPr lang="zh-CN" altLang="en-US" sz="2000">
                <a:solidFill>
                  <a:srgbClr val="FF5050"/>
                </a:solidFill>
              </a:rPr>
              <a:t>云南省人民政府关于进一步加强安全生产工作的决定</a:t>
            </a:r>
            <a:r>
              <a:rPr lang="en-US" altLang="zh-CN" sz="2000">
                <a:solidFill>
                  <a:srgbClr val="FF5050"/>
                </a:solidFill>
              </a:rPr>
              <a:t>》</a:t>
            </a:r>
            <a:endParaRPr lang="en-US" altLang="zh-CN" sz="2000">
              <a:solidFill>
                <a:srgbClr val="FF5050"/>
              </a:solidFill>
            </a:endParaRPr>
          </a:p>
          <a:p>
            <a:pPr>
              <a:lnSpc>
                <a:spcPct val="80000"/>
              </a:lnSpc>
              <a:buClr>
                <a:schemeClr val="folHlink"/>
              </a:buClr>
              <a:buNone/>
            </a:pPr>
            <a:r>
              <a:rPr lang="en-US" altLang="zh-CN" sz="2000">
                <a:solidFill>
                  <a:srgbClr val="FF5050"/>
                </a:solidFill>
              </a:rPr>
              <a:t>       [</a:t>
            </a:r>
            <a:r>
              <a:rPr lang="zh-CN" altLang="en-US" sz="2000">
                <a:solidFill>
                  <a:srgbClr val="FF5050"/>
                </a:solidFill>
              </a:rPr>
              <a:t>云南省实施</a:t>
            </a:r>
            <a:r>
              <a:rPr lang="en-US" altLang="zh-CN" sz="2000">
                <a:solidFill>
                  <a:srgbClr val="FF5050"/>
                </a:solidFill>
              </a:rPr>
              <a:t>《</a:t>
            </a:r>
            <a:r>
              <a:rPr lang="zh-CN" altLang="en-US" sz="2000">
                <a:solidFill>
                  <a:srgbClr val="FF5050"/>
                </a:solidFill>
              </a:rPr>
              <a:t>危险化学品经营许可证管理办法</a:t>
            </a:r>
            <a:r>
              <a:rPr lang="en-US" altLang="zh-CN" sz="2000">
                <a:solidFill>
                  <a:srgbClr val="FF5050"/>
                </a:solidFill>
              </a:rPr>
              <a:t>》]</a:t>
            </a:r>
            <a:endParaRPr lang="en-US" altLang="zh-CN" sz="2000">
              <a:solidFill>
                <a:srgbClr val="FF5050"/>
              </a:solidFill>
            </a:endParaRPr>
          </a:p>
          <a:p>
            <a:pPr>
              <a:lnSpc>
                <a:spcPct val="80000"/>
              </a:lnSpc>
              <a:buClr>
                <a:schemeClr val="folHlink"/>
              </a:buClr>
              <a:buNone/>
            </a:pPr>
            <a:r>
              <a:rPr lang="en-US" altLang="zh-CN" sz="2000">
                <a:solidFill>
                  <a:srgbClr val="FF5050"/>
                </a:solidFill>
              </a:rPr>
              <a:t>       [</a:t>
            </a:r>
            <a:r>
              <a:rPr lang="zh-CN" altLang="en-US" sz="2000">
                <a:solidFill>
                  <a:srgbClr val="FF5050"/>
                </a:solidFill>
              </a:rPr>
              <a:t>云南省实施</a:t>
            </a:r>
            <a:r>
              <a:rPr lang="en-US" altLang="zh-CN" sz="2000">
                <a:solidFill>
                  <a:srgbClr val="FF5050"/>
                </a:solidFill>
              </a:rPr>
              <a:t>《</a:t>
            </a:r>
            <a:r>
              <a:rPr lang="zh-CN" altLang="en-US" sz="2000">
                <a:solidFill>
                  <a:srgbClr val="FF5050"/>
                </a:solidFill>
              </a:rPr>
              <a:t>危险化学品包装物、容器定点生产管理办法</a:t>
            </a:r>
            <a:r>
              <a:rPr lang="en-US" altLang="zh-CN" sz="2000">
                <a:solidFill>
                  <a:srgbClr val="FF5050"/>
                </a:solidFill>
              </a:rPr>
              <a:t>》]</a:t>
            </a:r>
            <a:endParaRPr lang="en-US" altLang="zh-CN" sz="2000">
              <a:solidFill>
                <a:srgbClr val="FF5050"/>
              </a:solidFill>
            </a:endParaRPr>
          </a:p>
          <a:p>
            <a:pPr>
              <a:lnSpc>
                <a:spcPct val="80000"/>
              </a:lnSpc>
              <a:buClr>
                <a:schemeClr val="folHlink"/>
              </a:buClr>
              <a:buNone/>
            </a:pPr>
            <a:endParaRPr lang="en-US" altLang="zh-CN" sz="2000"/>
          </a:p>
          <a:p>
            <a:pPr>
              <a:lnSpc>
                <a:spcPct val="80000"/>
              </a:lnSpc>
              <a:buClr>
                <a:schemeClr val="folHlink"/>
              </a:buClr>
            </a:pPr>
            <a:r>
              <a:rPr lang="zh-CN" altLang="en-US" sz="2000"/>
              <a:t>各省正在制定相关的安全生产条例</a:t>
            </a:r>
            <a:endParaRPr lang="zh-CN" altLang="en-US"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6" name="标题 2115"/>
          <p:cNvSpPr/>
          <p:nvPr>
            <p:ph type="title"/>
          </p:nvPr>
        </p:nvSpPr>
        <p:spPr>
          <a:ln/>
        </p:spPr>
        <p:txBody>
          <a:bodyPr anchor="ctr" anchorCtr="0"/>
          <a:p>
            <a:r>
              <a:rPr lang="zh-CN" altLang="en-US" b="1">
                <a:ea typeface="隶书" panose="02010509060101010101" charset="-122"/>
              </a:rPr>
              <a:t>安全生产规章</a:t>
            </a:r>
            <a:endParaRPr lang="zh-CN" altLang="en-US" b="1">
              <a:ea typeface="隶书" panose="02010509060101010101" charset="-122"/>
            </a:endParaRPr>
          </a:p>
        </p:txBody>
      </p:sp>
      <p:sp>
        <p:nvSpPr>
          <p:cNvPr id="2117" name="文本占位符 2116"/>
          <p:cNvSpPr/>
          <p:nvPr>
            <p:ph type="body"/>
          </p:nvPr>
        </p:nvSpPr>
        <p:spPr>
          <a:ln/>
        </p:spPr>
        <p:txBody>
          <a:bodyPr/>
          <a:p>
            <a:pPr>
              <a:lnSpc>
                <a:spcPct val="90000"/>
              </a:lnSpc>
              <a:buClr>
                <a:schemeClr val="folHlink"/>
              </a:buClr>
            </a:pPr>
            <a:r>
              <a:rPr lang="zh-CN" altLang="en-US" sz="3600"/>
              <a:t>国家经贸委发布的部门规章</a:t>
            </a:r>
            <a:r>
              <a:rPr lang="en-US" altLang="zh-CN" sz="3600"/>
              <a:t>5</a:t>
            </a:r>
            <a:r>
              <a:rPr lang="zh-CN" altLang="en-US" sz="3600"/>
              <a:t>个</a:t>
            </a:r>
            <a:endParaRPr lang="zh-CN" altLang="en-US" sz="3600"/>
          </a:p>
          <a:p>
            <a:pPr>
              <a:lnSpc>
                <a:spcPct val="90000"/>
              </a:lnSpc>
              <a:buClr>
                <a:schemeClr val="folHlink"/>
              </a:buClr>
              <a:buNone/>
            </a:pPr>
            <a:r>
              <a:rPr lang="zh-CN" altLang="en-US" sz="3600"/>
              <a:t>       </a:t>
            </a:r>
            <a:r>
              <a:rPr lang="en-US" altLang="zh-CN" sz="2800"/>
              <a:t>《</a:t>
            </a:r>
            <a:r>
              <a:rPr lang="zh-CN" altLang="en-US" sz="2800"/>
              <a:t>煤矿矿用安全产品检验管理办法</a:t>
            </a:r>
            <a:r>
              <a:rPr lang="en-US" altLang="zh-CN" sz="2800"/>
              <a:t>》</a:t>
            </a:r>
            <a:r>
              <a:rPr lang="zh-CN" altLang="en-US" sz="2800"/>
              <a:t>（第</a:t>
            </a:r>
            <a:r>
              <a:rPr lang="en-US" altLang="zh-CN" sz="2800"/>
              <a:t>34</a:t>
            </a:r>
            <a:r>
              <a:rPr lang="zh-CN" altLang="en-US" sz="2800"/>
              <a:t>号令）</a:t>
            </a:r>
            <a:endParaRPr lang="zh-CN" altLang="en-US" sz="2800"/>
          </a:p>
          <a:p>
            <a:pPr>
              <a:lnSpc>
                <a:spcPct val="90000"/>
              </a:lnSpc>
              <a:buClr>
                <a:schemeClr val="folHlink"/>
              </a:buClr>
              <a:buNone/>
            </a:pPr>
            <a:r>
              <a:rPr lang="zh-CN" altLang="en-US" sz="2800"/>
              <a:t>         </a:t>
            </a:r>
            <a:r>
              <a:rPr lang="en-US" altLang="zh-CN" sz="2800">
                <a:solidFill>
                  <a:srgbClr val="FF5050"/>
                </a:solidFill>
              </a:rPr>
              <a:t>《</a:t>
            </a:r>
            <a:r>
              <a:rPr lang="zh-CN" altLang="en-US" sz="2800">
                <a:solidFill>
                  <a:srgbClr val="FF5050"/>
                </a:solidFill>
              </a:rPr>
              <a:t>危险化学品登记管理办法</a:t>
            </a:r>
            <a:r>
              <a:rPr lang="en-US" altLang="zh-CN" sz="2800">
                <a:solidFill>
                  <a:srgbClr val="FF5050"/>
                </a:solidFill>
              </a:rPr>
              <a:t>》</a:t>
            </a:r>
            <a:r>
              <a:rPr lang="zh-CN" altLang="en-US" sz="2800">
                <a:solidFill>
                  <a:srgbClr val="FF5050"/>
                </a:solidFill>
              </a:rPr>
              <a:t>（第</a:t>
            </a:r>
            <a:r>
              <a:rPr lang="en-US" altLang="zh-CN" sz="2800">
                <a:solidFill>
                  <a:srgbClr val="FF5050"/>
                </a:solidFill>
              </a:rPr>
              <a:t>35</a:t>
            </a:r>
            <a:r>
              <a:rPr lang="zh-CN" altLang="en-US" sz="2800">
                <a:solidFill>
                  <a:srgbClr val="FF5050"/>
                </a:solidFill>
              </a:rPr>
              <a:t>号令）</a:t>
            </a:r>
            <a:endParaRPr lang="zh-CN" altLang="en-US" sz="2800">
              <a:solidFill>
                <a:srgbClr val="FF5050"/>
              </a:solidFill>
            </a:endParaRPr>
          </a:p>
          <a:p>
            <a:pPr>
              <a:lnSpc>
                <a:spcPct val="90000"/>
              </a:lnSpc>
              <a:buClr>
                <a:schemeClr val="folHlink"/>
              </a:buClr>
              <a:buNone/>
            </a:pPr>
            <a:r>
              <a:rPr lang="zh-CN" altLang="en-US" sz="2800"/>
              <a:t>         </a:t>
            </a:r>
            <a:r>
              <a:rPr lang="en-US" altLang="zh-CN" sz="2800"/>
              <a:t>《</a:t>
            </a:r>
            <a:r>
              <a:rPr lang="zh-CN" altLang="en-US" sz="2800">
                <a:solidFill>
                  <a:srgbClr val="FF5050"/>
                </a:solidFill>
              </a:rPr>
              <a:t>危险化学品经营许可证管理办法</a:t>
            </a:r>
            <a:r>
              <a:rPr lang="en-US" altLang="zh-CN" sz="2800">
                <a:solidFill>
                  <a:srgbClr val="FF5050"/>
                </a:solidFill>
              </a:rPr>
              <a:t>》</a:t>
            </a:r>
            <a:r>
              <a:rPr lang="zh-CN" altLang="en-US" sz="2800">
                <a:solidFill>
                  <a:srgbClr val="FF5050"/>
                </a:solidFill>
              </a:rPr>
              <a:t>（第</a:t>
            </a:r>
            <a:r>
              <a:rPr lang="en-US" altLang="zh-CN" sz="2800">
                <a:solidFill>
                  <a:srgbClr val="FF5050"/>
                </a:solidFill>
              </a:rPr>
              <a:t>36</a:t>
            </a:r>
            <a:r>
              <a:rPr lang="zh-CN" altLang="en-US" sz="2800">
                <a:solidFill>
                  <a:srgbClr val="FF5050"/>
                </a:solidFill>
              </a:rPr>
              <a:t>号令）</a:t>
            </a:r>
            <a:endParaRPr lang="zh-CN" altLang="en-US" sz="2800">
              <a:solidFill>
                <a:srgbClr val="FF5050"/>
              </a:solidFill>
            </a:endParaRPr>
          </a:p>
          <a:p>
            <a:pPr>
              <a:lnSpc>
                <a:spcPct val="90000"/>
              </a:lnSpc>
              <a:buClr>
                <a:schemeClr val="folHlink"/>
              </a:buClr>
              <a:buNone/>
            </a:pPr>
            <a:r>
              <a:rPr lang="zh-CN" altLang="en-US" sz="2800">
                <a:solidFill>
                  <a:srgbClr val="FF5050"/>
                </a:solidFill>
              </a:rPr>
              <a:t>         </a:t>
            </a:r>
            <a:r>
              <a:rPr lang="en-US" altLang="zh-CN" sz="2800">
                <a:solidFill>
                  <a:srgbClr val="FF5050"/>
                </a:solidFill>
                <a:hlinkClick r:id="rId1"/>
              </a:rPr>
              <a:t>《</a:t>
            </a:r>
            <a:r>
              <a:rPr lang="zh-CN" altLang="en-US" sz="2800">
                <a:solidFill>
                  <a:srgbClr val="FF5050"/>
                </a:solidFill>
                <a:hlinkClick r:id="rId1"/>
              </a:rPr>
              <a:t>危险化学品包装物、容器定点生产管理办法</a:t>
            </a:r>
            <a:r>
              <a:rPr lang="en-US" altLang="zh-CN" sz="2800">
                <a:solidFill>
                  <a:srgbClr val="FF5050"/>
                </a:solidFill>
                <a:hlinkClick r:id="rId1"/>
              </a:rPr>
              <a:t>》</a:t>
            </a:r>
            <a:r>
              <a:rPr lang="zh-CN" altLang="en-US" sz="2800">
                <a:solidFill>
                  <a:srgbClr val="FF5050"/>
                </a:solidFill>
                <a:hlinkClick r:id="rId1"/>
              </a:rPr>
              <a:t>（第</a:t>
            </a:r>
            <a:r>
              <a:rPr lang="en-US" altLang="zh-CN" sz="2800">
                <a:solidFill>
                  <a:srgbClr val="FF5050"/>
                </a:solidFill>
                <a:hlinkClick r:id="rId1"/>
              </a:rPr>
              <a:t>37</a:t>
            </a:r>
            <a:r>
              <a:rPr lang="zh-CN" altLang="en-US" sz="2800">
                <a:solidFill>
                  <a:srgbClr val="FF5050"/>
                </a:solidFill>
                <a:hlinkClick r:id="rId1"/>
              </a:rPr>
              <a:t>号令） </a:t>
            </a:r>
            <a:endParaRPr lang="zh-CN" altLang="en-US" sz="2800">
              <a:solidFill>
                <a:srgbClr val="FF5050"/>
              </a:solidFill>
            </a:endParaRPr>
          </a:p>
          <a:p>
            <a:pPr>
              <a:lnSpc>
                <a:spcPct val="90000"/>
              </a:lnSpc>
              <a:buClr>
                <a:schemeClr val="folHlink"/>
              </a:buClr>
              <a:buNone/>
            </a:pPr>
            <a:r>
              <a:rPr lang="zh-CN" altLang="en-US" sz="2800">
                <a:solidFill>
                  <a:srgbClr val="FF5050"/>
                </a:solidFill>
              </a:rPr>
              <a:t>         </a:t>
            </a:r>
            <a:r>
              <a:rPr lang="en-US" altLang="zh-CN" sz="2800">
                <a:solidFill>
                  <a:srgbClr val="FF5050"/>
                </a:solidFill>
              </a:rPr>
              <a:t>《</a:t>
            </a:r>
            <a:r>
              <a:rPr lang="zh-CN" altLang="en-US" sz="2800">
                <a:solidFill>
                  <a:srgbClr val="FF5050"/>
                </a:solidFill>
              </a:rPr>
              <a:t>安全生产行政复议暂行办法</a:t>
            </a:r>
            <a:r>
              <a:rPr lang="en-US" altLang="zh-CN" sz="2800">
                <a:solidFill>
                  <a:srgbClr val="FF5050"/>
                </a:solidFill>
              </a:rPr>
              <a:t>》</a:t>
            </a:r>
            <a:r>
              <a:rPr lang="zh-CN" altLang="en-US" sz="2800">
                <a:solidFill>
                  <a:srgbClr val="FF5050"/>
                </a:solidFill>
              </a:rPr>
              <a:t>（第</a:t>
            </a:r>
            <a:r>
              <a:rPr lang="en-US" altLang="zh-CN" sz="2800">
                <a:solidFill>
                  <a:srgbClr val="FF5050"/>
                </a:solidFill>
              </a:rPr>
              <a:t>49</a:t>
            </a:r>
            <a:r>
              <a:rPr lang="zh-CN" altLang="en-US" sz="2800">
                <a:solidFill>
                  <a:srgbClr val="FF5050"/>
                </a:solidFill>
              </a:rPr>
              <a:t>号令）</a:t>
            </a:r>
            <a:r>
              <a:rPr lang="zh-CN" altLang="en-US" sz="2800"/>
              <a:t> </a:t>
            </a:r>
            <a:endParaRPr lang="zh-CN"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0" name="标题 2119"/>
          <p:cNvSpPr/>
          <p:nvPr>
            <p:ph type="title"/>
          </p:nvPr>
        </p:nvSpPr>
        <p:spPr>
          <a:xfrm>
            <a:off x="2209800" y="0"/>
            <a:ext cx="7772400" cy="1143000"/>
          </a:xfrm>
          <a:ln/>
        </p:spPr>
        <p:txBody>
          <a:bodyPr anchor="ctr" anchorCtr="0"/>
          <a:p>
            <a:r>
              <a:rPr lang="zh-CN" altLang="en-US" b="1">
                <a:ea typeface="隶书" panose="02010509060101010101" charset="-122"/>
              </a:rPr>
              <a:t>安全生产规章</a:t>
            </a:r>
            <a:endParaRPr lang="zh-CN" altLang="en-US" b="1">
              <a:ea typeface="隶书" panose="02010509060101010101" charset="-122"/>
            </a:endParaRPr>
          </a:p>
        </p:txBody>
      </p:sp>
      <p:sp>
        <p:nvSpPr>
          <p:cNvPr id="2121" name="文本占位符 2120"/>
          <p:cNvSpPr/>
          <p:nvPr>
            <p:ph type="body"/>
          </p:nvPr>
        </p:nvSpPr>
        <p:spPr>
          <a:xfrm>
            <a:off x="2133600" y="1219200"/>
            <a:ext cx="7772400" cy="4114800"/>
          </a:xfrm>
          <a:ln/>
        </p:spPr>
        <p:txBody>
          <a:bodyPr/>
          <a:p>
            <a:pPr>
              <a:lnSpc>
                <a:spcPct val="90000"/>
              </a:lnSpc>
              <a:buClr>
                <a:schemeClr val="folHlink"/>
              </a:buClr>
            </a:pPr>
            <a:r>
              <a:rPr lang="zh-CN" altLang="en-US" sz="2800"/>
              <a:t>国家安全生产监管</a:t>
            </a:r>
            <a:r>
              <a:rPr lang="en-US" altLang="zh-CN" sz="2800"/>
              <a:t>(</a:t>
            </a:r>
            <a:r>
              <a:rPr lang="zh-CN" altLang="en-US" sz="2800"/>
              <a:t>总</a:t>
            </a:r>
            <a:r>
              <a:rPr lang="en-US" altLang="zh-CN" sz="2800"/>
              <a:t>)</a:t>
            </a:r>
            <a:r>
              <a:rPr lang="zh-CN" altLang="en-US" sz="2800"/>
              <a:t>局发布的规章</a:t>
            </a:r>
            <a:r>
              <a:rPr lang="en-US" altLang="zh-CN" sz="2800"/>
              <a:t>23</a:t>
            </a:r>
            <a:r>
              <a:rPr lang="zh-CN" altLang="en-US" sz="2800"/>
              <a:t>个</a:t>
            </a:r>
            <a:endParaRPr lang="zh-CN" altLang="en-US" sz="2800"/>
          </a:p>
          <a:p>
            <a:pPr>
              <a:lnSpc>
                <a:spcPct val="90000"/>
              </a:lnSpc>
              <a:buClr>
                <a:schemeClr val="folHlink"/>
              </a:buClr>
              <a:buNone/>
            </a:pPr>
            <a:r>
              <a:rPr lang="en-US" altLang="zh-CN" sz="2400"/>
              <a:t>《</a:t>
            </a:r>
            <a:r>
              <a:rPr lang="zh-CN" altLang="en-US" sz="2400"/>
              <a:t>安全生产违法行为行政处罚办法</a:t>
            </a:r>
            <a:r>
              <a:rPr lang="en-US" altLang="zh-CN" sz="2400"/>
              <a:t>》</a:t>
            </a:r>
            <a:r>
              <a:rPr lang="zh-CN" altLang="en-US" sz="2400"/>
              <a:t>（第</a:t>
            </a:r>
            <a:r>
              <a:rPr lang="en-US" altLang="zh-CN" sz="2400"/>
              <a:t>1</a:t>
            </a:r>
            <a:r>
              <a:rPr lang="zh-CN" altLang="en-US" sz="2400"/>
              <a:t>号令）</a:t>
            </a:r>
            <a:endParaRPr lang="zh-CN" altLang="en-US" sz="2400"/>
          </a:p>
          <a:p>
            <a:pPr>
              <a:lnSpc>
                <a:spcPct val="90000"/>
              </a:lnSpc>
              <a:buClr>
                <a:schemeClr val="folHlink"/>
              </a:buClr>
              <a:buNone/>
            </a:pPr>
            <a:r>
              <a:rPr lang="en-US" altLang="zh-CN" sz="2400"/>
              <a:t>《</a:t>
            </a:r>
            <a:r>
              <a:rPr lang="zh-CN" altLang="en-US" sz="2400"/>
              <a:t>煤矿安全监察员管理办法</a:t>
            </a:r>
            <a:r>
              <a:rPr lang="en-US" altLang="zh-CN" sz="2400"/>
              <a:t>》</a:t>
            </a:r>
            <a:r>
              <a:rPr lang="zh-CN" altLang="en-US" sz="2400"/>
              <a:t>（第</a:t>
            </a:r>
            <a:r>
              <a:rPr lang="en-US" altLang="zh-CN" sz="2400"/>
              <a:t>2</a:t>
            </a:r>
            <a:r>
              <a:rPr lang="zh-CN" altLang="en-US" sz="2400"/>
              <a:t>号令）</a:t>
            </a:r>
            <a:endParaRPr lang="zh-CN" altLang="en-US" sz="2400"/>
          </a:p>
          <a:p>
            <a:pPr>
              <a:lnSpc>
                <a:spcPct val="90000"/>
              </a:lnSpc>
              <a:buClr>
                <a:schemeClr val="folHlink"/>
              </a:buClr>
              <a:buNone/>
            </a:pPr>
            <a:r>
              <a:rPr lang="en-US" altLang="zh-CN" sz="2400"/>
              <a:t>《</a:t>
            </a:r>
            <a:r>
              <a:rPr lang="zh-CN" altLang="en-US" sz="2400"/>
              <a:t>煤矿安全监察行政复议办法</a:t>
            </a:r>
            <a:r>
              <a:rPr lang="en-US" altLang="zh-CN" sz="2400"/>
              <a:t>》</a:t>
            </a:r>
            <a:r>
              <a:rPr lang="zh-CN" altLang="en-US" sz="2400"/>
              <a:t>（第</a:t>
            </a:r>
            <a:r>
              <a:rPr lang="en-US" altLang="zh-CN" sz="2400"/>
              <a:t>3</a:t>
            </a:r>
            <a:r>
              <a:rPr lang="zh-CN" altLang="en-US" sz="2400"/>
              <a:t>号令）</a:t>
            </a:r>
            <a:endParaRPr lang="zh-CN" altLang="en-US" sz="2400"/>
          </a:p>
          <a:p>
            <a:pPr>
              <a:lnSpc>
                <a:spcPct val="90000"/>
              </a:lnSpc>
              <a:buClr>
                <a:schemeClr val="folHlink"/>
              </a:buClr>
              <a:buNone/>
            </a:pPr>
            <a:r>
              <a:rPr lang="en-US" altLang="zh-CN" sz="2400"/>
              <a:t>《</a:t>
            </a:r>
            <a:r>
              <a:rPr lang="zh-CN" altLang="en-US" sz="2400"/>
              <a:t>煤矿安全监察行政处罚办法</a:t>
            </a:r>
            <a:r>
              <a:rPr lang="en-US" altLang="zh-CN" sz="2400"/>
              <a:t>》</a:t>
            </a:r>
            <a:r>
              <a:rPr lang="zh-CN" altLang="en-US" sz="2400"/>
              <a:t>（第</a:t>
            </a:r>
            <a:r>
              <a:rPr lang="en-US" altLang="zh-CN" sz="2400"/>
              <a:t>4</a:t>
            </a:r>
            <a:r>
              <a:rPr lang="zh-CN" altLang="en-US" sz="2400"/>
              <a:t>号令）</a:t>
            </a:r>
            <a:endParaRPr lang="zh-CN" altLang="en-US" sz="2400"/>
          </a:p>
          <a:p>
            <a:pPr>
              <a:lnSpc>
                <a:spcPct val="90000"/>
              </a:lnSpc>
              <a:buClr>
                <a:schemeClr val="folHlink"/>
              </a:buClr>
              <a:buNone/>
            </a:pPr>
            <a:r>
              <a:rPr lang="en-US" altLang="zh-CN" sz="2400"/>
              <a:t>《</a:t>
            </a:r>
            <a:r>
              <a:rPr lang="zh-CN" altLang="en-US" sz="2400"/>
              <a:t>煤矿安全生产基本条件规定</a:t>
            </a:r>
            <a:r>
              <a:rPr lang="en-US" altLang="zh-CN" sz="2400"/>
              <a:t>》</a:t>
            </a:r>
            <a:r>
              <a:rPr lang="zh-CN" altLang="en-US" sz="2400"/>
              <a:t>（第</a:t>
            </a:r>
            <a:r>
              <a:rPr lang="en-US" altLang="zh-CN" sz="2400"/>
              <a:t>5</a:t>
            </a:r>
            <a:r>
              <a:rPr lang="zh-CN" altLang="en-US" sz="2400"/>
              <a:t>号令）</a:t>
            </a:r>
            <a:endParaRPr lang="zh-CN" altLang="en-US" sz="2400"/>
          </a:p>
          <a:p>
            <a:pPr>
              <a:lnSpc>
                <a:spcPct val="90000"/>
              </a:lnSpc>
              <a:buClr>
                <a:schemeClr val="folHlink"/>
              </a:buClr>
              <a:buNone/>
            </a:pPr>
            <a:r>
              <a:rPr lang="en-US" altLang="zh-CN" sz="2400"/>
              <a:t>《</a:t>
            </a:r>
            <a:r>
              <a:rPr lang="zh-CN" altLang="en-US" sz="2400"/>
              <a:t>煤矿建设项目安全设施监察规定</a:t>
            </a:r>
            <a:r>
              <a:rPr lang="en-US" altLang="zh-CN" sz="2400"/>
              <a:t>》</a:t>
            </a:r>
            <a:r>
              <a:rPr lang="zh-CN" altLang="en-US" sz="2400"/>
              <a:t>（第</a:t>
            </a:r>
            <a:r>
              <a:rPr lang="en-US" altLang="zh-CN" sz="2400"/>
              <a:t>6</a:t>
            </a:r>
            <a:r>
              <a:rPr lang="zh-CN" altLang="en-US" sz="2400"/>
              <a:t>号令）</a:t>
            </a:r>
            <a:endParaRPr lang="zh-CN" altLang="en-US" sz="2400"/>
          </a:p>
          <a:p>
            <a:pPr>
              <a:lnSpc>
                <a:spcPct val="90000"/>
              </a:lnSpc>
              <a:buClr>
                <a:schemeClr val="folHlink"/>
              </a:buClr>
              <a:buNone/>
            </a:pPr>
            <a:r>
              <a:rPr lang="en-US" altLang="zh-CN" sz="2400"/>
              <a:t>《</a:t>
            </a:r>
            <a:r>
              <a:rPr lang="zh-CN" altLang="en-US" sz="2400"/>
              <a:t>煤矿安全监察罚款管理办法</a:t>
            </a:r>
            <a:r>
              <a:rPr lang="en-US" altLang="zh-CN" sz="2400"/>
              <a:t>》</a:t>
            </a:r>
            <a:r>
              <a:rPr lang="zh-CN" altLang="en-US" sz="2400"/>
              <a:t>（第</a:t>
            </a:r>
            <a:r>
              <a:rPr lang="en-US" altLang="zh-CN" sz="2400"/>
              <a:t>7</a:t>
            </a:r>
            <a:r>
              <a:rPr lang="zh-CN" altLang="en-US" sz="2400"/>
              <a:t>号令）</a:t>
            </a:r>
            <a:endParaRPr lang="zh-CN" altLang="en-US" sz="2400"/>
          </a:p>
          <a:p>
            <a:pPr>
              <a:lnSpc>
                <a:spcPct val="90000"/>
              </a:lnSpc>
              <a:buClr>
                <a:schemeClr val="folHlink"/>
              </a:buClr>
              <a:buNone/>
            </a:pPr>
            <a:r>
              <a:rPr lang="en-US" altLang="zh-CN" sz="2400"/>
              <a:t>《</a:t>
            </a:r>
            <a:r>
              <a:rPr lang="zh-CN" altLang="en-US" sz="2400"/>
              <a:t>煤矿企业安全生产许可证实施办法</a:t>
            </a:r>
            <a:r>
              <a:rPr lang="en-US" altLang="zh-CN" sz="2400"/>
              <a:t>》</a:t>
            </a:r>
            <a:endParaRPr lang="en-US" altLang="zh-CN" sz="2400"/>
          </a:p>
          <a:p>
            <a:pPr>
              <a:lnSpc>
                <a:spcPct val="90000"/>
              </a:lnSpc>
              <a:buClr>
                <a:schemeClr val="folHlink"/>
              </a:buClr>
              <a:buNone/>
            </a:pPr>
            <a:r>
              <a:rPr lang="en-US" altLang="zh-CN" sz="2400"/>
              <a:t>《</a:t>
            </a:r>
            <a:r>
              <a:rPr lang="zh-CN" altLang="en-US" sz="2400"/>
              <a:t>非煤矿矿山企业安全生产许可证实施办法</a:t>
            </a:r>
            <a:r>
              <a:rPr lang="en-US" altLang="zh-CN" sz="2400"/>
              <a:t>》</a:t>
            </a:r>
            <a:endParaRPr lang="en-US" altLang="zh-CN" sz="2400"/>
          </a:p>
          <a:p>
            <a:pPr>
              <a:lnSpc>
                <a:spcPct val="90000"/>
              </a:lnSpc>
              <a:buClr>
                <a:schemeClr val="folHlink"/>
              </a:buClr>
              <a:buNone/>
            </a:pPr>
            <a:r>
              <a:rPr lang="en-US" altLang="zh-CN" sz="2400">
                <a:solidFill>
                  <a:srgbClr val="FF5050"/>
                </a:solidFill>
              </a:rPr>
              <a:t>《</a:t>
            </a:r>
            <a:r>
              <a:rPr lang="zh-CN" altLang="en-US" sz="2400">
                <a:solidFill>
                  <a:srgbClr val="FF5050"/>
                </a:solidFill>
              </a:rPr>
              <a:t>危险化学品生产企业安全生产许可证实施办法</a:t>
            </a:r>
            <a:r>
              <a:rPr lang="en-US" altLang="zh-CN" sz="2400">
                <a:solidFill>
                  <a:srgbClr val="FF5050"/>
                </a:solidFill>
              </a:rPr>
              <a:t>》</a:t>
            </a:r>
            <a:endParaRPr lang="en-US" altLang="zh-CN" sz="2400">
              <a:solidFill>
                <a:srgbClr val="FF5050"/>
              </a:solidFill>
            </a:endParaRPr>
          </a:p>
          <a:p>
            <a:pPr>
              <a:lnSpc>
                <a:spcPct val="90000"/>
              </a:lnSpc>
              <a:buClr>
                <a:schemeClr val="folHlink"/>
              </a:buClr>
              <a:buNone/>
            </a:pPr>
            <a:r>
              <a:rPr lang="en-US" altLang="zh-CN" sz="2400">
                <a:solidFill>
                  <a:srgbClr val="FF5050"/>
                </a:solidFill>
              </a:rPr>
              <a:t>《</a:t>
            </a:r>
            <a:r>
              <a:rPr lang="zh-CN" altLang="en-US" sz="2400">
                <a:solidFill>
                  <a:srgbClr val="FF5050"/>
                </a:solidFill>
              </a:rPr>
              <a:t>烟花爆竹生产企业安全生产许可证实施办法</a:t>
            </a:r>
            <a:r>
              <a:rPr lang="en-US" altLang="zh-CN" sz="2400">
                <a:solidFill>
                  <a:srgbClr val="FF5050"/>
                </a:solidFill>
              </a:rPr>
              <a:t>》</a:t>
            </a:r>
            <a:endParaRPr lang="en-US" altLang="zh-CN" sz="2400">
              <a:solidFill>
                <a:srgbClr val="FF5050"/>
              </a:solidFill>
            </a:endParaRPr>
          </a:p>
          <a:p>
            <a:pPr>
              <a:lnSpc>
                <a:spcPct val="90000"/>
              </a:lnSpc>
              <a:buClr>
                <a:schemeClr val="folHlink"/>
              </a:buClr>
              <a:buNone/>
            </a:pPr>
            <a:r>
              <a:rPr lang="en-US" altLang="zh-CN" sz="2400"/>
              <a:t>《</a:t>
            </a:r>
            <a:r>
              <a:rPr lang="zh-CN" altLang="en-US" sz="2400"/>
              <a:t>注册工程师注册管理办法</a:t>
            </a:r>
            <a:r>
              <a:rPr lang="en-US" altLang="zh-CN" sz="2400"/>
              <a:t>》</a:t>
            </a:r>
            <a:endParaRPr lang="en-US" altLang="zh-CN"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4" name="标题 2123"/>
          <p:cNvSpPr/>
          <p:nvPr>
            <p:ph type="title"/>
          </p:nvPr>
        </p:nvSpPr>
        <p:spPr>
          <a:xfrm>
            <a:off x="2100263" y="227013"/>
            <a:ext cx="7994650" cy="890587"/>
          </a:xfrm>
          <a:ln/>
        </p:spPr>
        <p:txBody>
          <a:bodyPr anchor="ctr" anchorCtr="0"/>
          <a:p>
            <a:r>
              <a:rPr lang="zh-CN" altLang="en-US" b="1">
                <a:ea typeface="隶书" panose="02010509060101010101" charset="-122"/>
              </a:rPr>
              <a:t>安全生产规章</a:t>
            </a:r>
            <a:endParaRPr lang="zh-CN" altLang="en-US" b="1">
              <a:ea typeface="隶书" panose="02010509060101010101" charset="-122"/>
            </a:endParaRPr>
          </a:p>
        </p:txBody>
      </p:sp>
      <p:sp>
        <p:nvSpPr>
          <p:cNvPr id="2125" name="文本占位符 2124"/>
          <p:cNvSpPr/>
          <p:nvPr>
            <p:ph type="body"/>
          </p:nvPr>
        </p:nvSpPr>
        <p:spPr>
          <a:xfrm>
            <a:off x="2209800" y="1268413"/>
            <a:ext cx="7772400" cy="4827587"/>
          </a:xfrm>
          <a:ln/>
        </p:spPr>
        <p:txBody>
          <a:bodyPr/>
          <a:p>
            <a:pPr>
              <a:lnSpc>
                <a:spcPct val="80000"/>
              </a:lnSpc>
              <a:buClr>
                <a:schemeClr val="folHlink"/>
              </a:buClr>
            </a:pPr>
            <a:r>
              <a:rPr lang="en-US" altLang="zh-CN" sz="2400">
                <a:solidFill>
                  <a:srgbClr val="FF5050"/>
                </a:solidFill>
              </a:rPr>
              <a:t>《</a:t>
            </a:r>
            <a:r>
              <a:rPr lang="zh-CN" altLang="en-US" sz="2400">
                <a:solidFill>
                  <a:srgbClr val="FF5050"/>
                </a:solidFill>
              </a:rPr>
              <a:t>安全评价机构管理规定</a:t>
            </a:r>
            <a:r>
              <a:rPr lang="en-US" altLang="zh-CN" sz="2400">
                <a:solidFill>
                  <a:srgbClr val="FF5050"/>
                </a:solidFill>
              </a:rPr>
              <a:t>》</a:t>
            </a:r>
            <a:endParaRPr lang="en-US" altLang="zh-CN" sz="2400">
              <a:solidFill>
                <a:srgbClr val="FF5050"/>
              </a:solidFill>
            </a:endParaRPr>
          </a:p>
          <a:p>
            <a:pPr>
              <a:lnSpc>
                <a:spcPct val="80000"/>
              </a:lnSpc>
              <a:buClr>
                <a:schemeClr val="folHlink"/>
              </a:buClr>
            </a:pPr>
            <a:r>
              <a:rPr lang="en-US" altLang="zh-CN" sz="2400">
                <a:solidFill>
                  <a:srgbClr val="FF5050"/>
                </a:solidFill>
              </a:rPr>
              <a:t>《</a:t>
            </a:r>
            <a:r>
              <a:rPr lang="zh-CN" altLang="en-US" sz="2400">
                <a:solidFill>
                  <a:srgbClr val="FF5050"/>
                </a:solidFill>
              </a:rPr>
              <a:t>安全生产行业标准管理规定</a:t>
            </a:r>
            <a:r>
              <a:rPr lang="en-US" altLang="zh-CN" sz="2400">
                <a:solidFill>
                  <a:srgbClr val="FF5050"/>
                </a:solidFill>
              </a:rPr>
              <a:t>》 </a:t>
            </a:r>
            <a:endParaRPr lang="en-US" altLang="zh-CN" sz="2400">
              <a:solidFill>
                <a:srgbClr val="FF5050"/>
              </a:solidFill>
            </a:endParaRPr>
          </a:p>
          <a:p>
            <a:pPr>
              <a:lnSpc>
                <a:spcPct val="80000"/>
              </a:lnSpc>
              <a:buClr>
                <a:schemeClr val="folHlink"/>
              </a:buClr>
            </a:pPr>
            <a:r>
              <a:rPr lang="en-US" altLang="zh-CN" sz="2400">
                <a:solidFill>
                  <a:srgbClr val="FF5050"/>
                </a:solidFill>
              </a:rPr>
              <a:t>《</a:t>
            </a:r>
            <a:r>
              <a:rPr lang="zh-CN" altLang="en-US" sz="2400">
                <a:solidFill>
                  <a:srgbClr val="FF5050"/>
                </a:solidFill>
              </a:rPr>
              <a:t>安全生产监督罚款管理暂行办法</a:t>
            </a:r>
            <a:r>
              <a:rPr lang="en-US" altLang="zh-CN" sz="2400">
                <a:solidFill>
                  <a:srgbClr val="FF5050"/>
                </a:solidFill>
              </a:rPr>
              <a:t>》</a:t>
            </a:r>
            <a:endParaRPr lang="en-US" altLang="zh-CN" sz="2400">
              <a:solidFill>
                <a:srgbClr val="FF5050"/>
              </a:solidFill>
            </a:endParaRPr>
          </a:p>
          <a:p>
            <a:pPr>
              <a:lnSpc>
                <a:spcPct val="80000"/>
              </a:lnSpc>
              <a:buClr>
                <a:schemeClr val="folHlink"/>
              </a:buClr>
            </a:pPr>
            <a:r>
              <a:rPr lang="en-US" altLang="zh-CN" sz="2400"/>
              <a:t> 《</a:t>
            </a:r>
            <a:r>
              <a:rPr lang="zh-CN" altLang="en-US" sz="2400"/>
              <a:t>煤矿安全规程</a:t>
            </a:r>
            <a:r>
              <a:rPr lang="en-US" altLang="zh-CN" sz="2400"/>
              <a:t>》</a:t>
            </a:r>
            <a:endParaRPr lang="en-US" altLang="zh-CN" sz="2400"/>
          </a:p>
          <a:p>
            <a:pPr>
              <a:lnSpc>
                <a:spcPct val="80000"/>
              </a:lnSpc>
              <a:buClr>
                <a:schemeClr val="folHlink"/>
              </a:buClr>
            </a:pPr>
            <a:r>
              <a:rPr lang="en-US" altLang="zh-CN" sz="2400"/>
              <a:t> </a:t>
            </a:r>
            <a:r>
              <a:rPr lang="en-US" altLang="zh-CN" sz="2400">
                <a:solidFill>
                  <a:srgbClr val="FF5050"/>
                </a:solidFill>
              </a:rPr>
              <a:t>《</a:t>
            </a:r>
            <a:r>
              <a:rPr lang="zh-CN" altLang="en-US" sz="2400">
                <a:solidFill>
                  <a:srgbClr val="FF5050"/>
                </a:solidFill>
              </a:rPr>
              <a:t>危险化学品生产储存建设项目安全审查办法</a:t>
            </a:r>
            <a:r>
              <a:rPr lang="en-US" altLang="zh-CN" sz="2400">
                <a:solidFill>
                  <a:srgbClr val="FF5050"/>
                </a:solidFill>
              </a:rPr>
              <a:t>》</a:t>
            </a:r>
            <a:endParaRPr lang="en-US" altLang="zh-CN" sz="2400">
              <a:solidFill>
                <a:srgbClr val="FF5050"/>
              </a:solidFill>
            </a:endParaRPr>
          </a:p>
          <a:p>
            <a:pPr>
              <a:lnSpc>
                <a:spcPct val="80000"/>
              </a:lnSpc>
              <a:buClr>
                <a:schemeClr val="folHlink"/>
              </a:buClr>
            </a:pPr>
            <a:r>
              <a:rPr lang="en-US" altLang="zh-CN" sz="2400"/>
              <a:t> 《</a:t>
            </a:r>
            <a:r>
              <a:rPr lang="zh-CN" altLang="en-US" sz="2400">
                <a:solidFill>
                  <a:srgbClr val="FF5050"/>
                </a:solidFill>
              </a:rPr>
              <a:t>小型露天采石场安全生产暂行规定</a:t>
            </a:r>
            <a:r>
              <a:rPr lang="en-US" altLang="zh-CN" sz="2400">
                <a:solidFill>
                  <a:srgbClr val="FF5050"/>
                </a:solidFill>
              </a:rPr>
              <a:t>》</a:t>
            </a:r>
            <a:endParaRPr lang="en-US" altLang="zh-CN" sz="2400">
              <a:solidFill>
                <a:srgbClr val="FF5050"/>
              </a:solidFill>
            </a:endParaRPr>
          </a:p>
          <a:p>
            <a:pPr>
              <a:lnSpc>
                <a:spcPct val="80000"/>
              </a:lnSpc>
              <a:buClr>
                <a:schemeClr val="folHlink"/>
              </a:buClr>
            </a:pPr>
            <a:r>
              <a:rPr lang="en-US" altLang="zh-CN" sz="2400"/>
              <a:t> 《</a:t>
            </a:r>
            <a:r>
              <a:rPr lang="zh-CN" altLang="en-US" sz="2400"/>
              <a:t>非煤矿矿山建设项目安全设施设计审查</a:t>
            </a:r>
            <a:endParaRPr lang="zh-CN" altLang="en-US" sz="2400"/>
          </a:p>
          <a:p>
            <a:pPr>
              <a:lnSpc>
                <a:spcPct val="80000"/>
              </a:lnSpc>
              <a:buClr>
                <a:schemeClr val="folHlink"/>
              </a:buClr>
            </a:pPr>
            <a:r>
              <a:rPr lang="zh-CN" altLang="en-US" sz="2400"/>
              <a:t>                                                     与竣工验收办法</a:t>
            </a:r>
            <a:r>
              <a:rPr lang="en-US" altLang="zh-CN" sz="2400"/>
              <a:t>》</a:t>
            </a:r>
            <a:endParaRPr lang="en-US" altLang="zh-CN" sz="2400"/>
          </a:p>
          <a:p>
            <a:pPr>
              <a:lnSpc>
                <a:spcPct val="80000"/>
              </a:lnSpc>
              <a:buClr>
                <a:schemeClr val="folHlink"/>
              </a:buClr>
            </a:pPr>
            <a:r>
              <a:rPr lang="en-US" altLang="zh-CN" sz="2400"/>
              <a:t> </a:t>
            </a:r>
            <a:r>
              <a:rPr lang="en-US" altLang="zh-CN" sz="2400" u="sng">
                <a:solidFill>
                  <a:srgbClr val="FF5050"/>
                </a:solidFill>
              </a:rPr>
              <a:t>《</a:t>
            </a:r>
            <a:r>
              <a:rPr lang="zh-CN" altLang="en-US" sz="2400" u="sng">
                <a:solidFill>
                  <a:srgbClr val="FF5050"/>
                </a:solidFill>
              </a:rPr>
              <a:t>安全生产培训管理办法</a:t>
            </a:r>
            <a:r>
              <a:rPr lang="en-US" altLang="zh-CN" sz="2400" u="sng">
                <a:solidFill>
                  <a:srgbClr val="FF5050"/>
                </a:solidFill>
              </a:rPr>
              <a:t>》</a:t>
            </a:r>
            <a:endParaRPr lang="en-US" altLang="zh-CN" sz="2400" u="sng">
              <a:solidFill>
                <a:srgbClr val="FF5050"/>
              </a:solidFill>
            </a:endParaRPr>
          </a:p>
          <a:p>
            <a:pPr>
              <a:lnSpc>
                <a:spcPct val="80000"/>
              </a:lnSpc>
              <a:buClr>
                <a:schemeClr val="folHlink"/>
              </a:buClr>
            </a:pPr>
            <a:r>
              <a:rPr lang="en-US" altLang="zh-CN" sz="2400"/>
              <a:t> 《</a:t>
            </a:r>
            <a:r>
              <a:rPr lang="zh-CN" altLang="en-US" sz="2400"/>
              <a:t>国有煤矿瓦斯治理规定</a:t>
            </a:r>
            <a:r>
              <a:rPr lang="en-US" altLang="zh-CN" sz="2400"/>
              <a:t>》</a:t>
            </a:r>
            <a:endParaRPr lang="en-US" altLang="zh-CN" sz="2400"/>
          </a:p>
          <a:p>
            <a:pPr>
              <a:lnSpc>
                <a:spcPct val="80000"/>
              </a:lnSpc>
              <a:buClr>
                <a:schemeClr val="folHlink"/>
              </a:buClr>
            </a:pPr>
            <a:r>
              <a:rPr lang="en-US" altLang="zh-CN" sz="2400"/>
              <a:t> 《</a:t>
            </a:r>
            <a:r>
              <a:rPr lang="zh-CN" altLang="en-US" sz="2400"/>
              <a:t>国有煤矿瓦斯治理安全监察规定</a:t>
            </a:r>
            <a:r>
              <a:rPr lang="en-US" altLang="zh-CN" sz="2400"/>
              <a:t>》</a:t>
            </a:r>
            <a:endParaRPr lang="en-US" altLang="zh-CN" sz="2400"/>
          </a:p>
          <a:p>
            <a:pPr>
              <a:lnSpc>
                <a:spcPct val="80000"/>
              </a:lnSpc>
              <a:buClr>
                <a:schemeClr val="folHlink"/>
              </a:buClr>
            </a:pPr>
            <a:r>
              <a:rPr lang="en-US" altLang="zh-CN" sz="2400"/>
              <a:t> </a:t>
            </a:r>
            <a:r>
              <a:rPr lang="en-US" altLang="zh-CN" sz="2400">
                <a:hlinkClick r:id="rId1"/>
              </a:rPr>
              <a:t>《</a:t>
            </a:r>
            <a:r>
              <a:rPr lang="zh-CN" altLang="en-US" sz="2400">
                <a:solidFill>
                  <a:srgbClr val="FFFF00"/>
                </a:solidFill>
                <a:hlinkClick r:id="rId1"/>
              </a:rPr>
              <a:t>生产经营单位安全培训规定 </a:t>
            </a:r>
            <a:r>
              <a:rPr lang="en-US" altLang="zh-CN" sz="2400">
                <a:solidFill>
                  <a:srgbClr val="FFFF00"/>
                </a:solidFill>
                <a:hlinkClick r:id="rId1"/>
              </a:rPr>
              <a:t>》</a:t>
            </a:r>
            <a:endParaRPr lang="en-US" altLang="zh-CN" sz="240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8" name="标题 2127"/>
          <p:cNvSpPr/>
          <p:nvPr>
            <p:ph type="title"/>
          </p:nvPr>
        </p:nvSpPr>
        <p:spPr>
          <a:ln/>
        </p:spPr>
        <p:txBody>
          <a:bodyPr anchor="ctr" anchorCtr="0"/>
          <a:p>
            <a:r>
              <a:rPr lang="zh-CN" altLang="en-US" b="1">
                <a:ea typeface="隶书" panose="02010509060101010101" charset="-122"/>
              </a:rPr>
              <a:t>安全生产规章</a:t>
            </a:r>
            <a:endParaRPr lang="zh-CN" altLang="en-US" b="1">
              <a:ea typeface="隶书" panose="02010509060101010101" charset="-122"/>
            </a:endParaRPr>
          </a:p>
        </p:txBody>
      </p:sp>
      <p:sp>
        <p:nvSpPr>
          <p:cNvPr id="2129" name="文本占位符 2128"/>
          <p:cNvSpPr/>
          <p:nvPr>
            <p:ph type="body"/>
          </p:nvPr>
        </p:nvSpPr>
        <p:spPr>
          <a:ln/>
        </p:spPr>
        <p:txBody>
          <a:bodyPr/>
          <a:p>
            <a:pPr>
              <a:buClr>
                <a:schemeClr val="folHlink"/>
              </a:buClr>
            </a:pPr>
            <a:r>
              <a:rPr lang="zh-CN" altLang="en-US"/>
              <a:t>地方政府规章</a:t>
            </a:r>
            <a:endParaRPr lang="zh-CN" altLang="en-US"/>
          </a:p>
          <a:p>
            <a:pPr>
              <a:buClr>
                <a:schemeClr val="folHlink"/>
              </a:buClr>
              <a:buNone/>
            </a:pPr>
            <a:r>
              <a:rPr lang="zh-CN" altLang="en-US"/>
              <a:t>    </a:t>
            </a:r>
            <a:r>
              <a:rPr lang="en-US" altLang="zh-CN"/>
              <a:t>——</a:t>
            </a:r>
            <a:r>
              <a:rPr lang="zh-CN" altLang="en-US"/>
              <a:t>地方政府根据</a:t>
            </a:r>
            <a:r>
              <a:rPr lang="en-US" altLang="zh-CN">
                <a:solidFill>
                  <a:srgbClr val="FF5050"/>
                </a:solidFill>
              </a:rPr>
              <a:t>344</a:t>
            </a:r>
            <a:r>
              <a:rPr lang="zh-CN" altLang="en-US">
                <a:solidFill>
                  <a:srgbClr val="FF5050"/>
                </a:solidFill>
              </a:rPr>
              <a:t>号令</a:t>
            </a:r>
            <a:r>
              <a:rPr lang="zh-CN" altLang="en-US"/>
              <a:t>出台的规定</a:t>
            </a:r>
            <a:endParaRPr lang="zh-CN" altLang="en-US"/>
          </a:p>
          <a:p>
            <a:pPr>
              <a:buClr>
                <a:schemeClr val="folHlink"/>
              </a:buClr>
              <a:buNone/>
            </a:pPr>
            <a:r>
              <a:rPr lang="zh-CN" altLang="en-US"/>
              <a:t>    </a:t>
            </a:r>
            <a:r>
              <a:rPr lang="en-US" altLang="zh-CN"/>
              <a:t>——</a:t>
            </a:r>
            <a:r>
              <a:rPr lang="zh-CN" altLang="en-US"/>
              <a:t>单项规章，</a:t>
            </a:r>
            <a:endParaRPr lang="zh-CN" altLang="en-US"/>
          </a:p>
          <a:p>
            <a:pPr>
              <a:buClr>
                <a:schemeClr val="folHlink"/>
              </a:buClr>
              <a:buNone/>
            </a:pPr>
            <a:r>
              <a:rPr lang="zh-CN" altLang="en-US"/>
              <a:t>            如：</a:t>
            </a:r>
            <a:endParaRPr lang="zh-CN" altLang="en-US"/>
          </a:p>
          <a:p>
            <a:pPr>
              <a:buClr>
                <a:schemeClr val="folHlink"/>
              </a:buClr>
              <a:buNone/>
            </a:pPr>
            <a:r>
              <a:rPr lang="zh-CN" altLang="en-US"/>
              <a:t>    </a:t>
            </a:r>
            <a:r>
              <a:rPr lang="en-US" altLang="zh-CN">
                <a:latin typeface="Arial" panose="020B0604020202020204"/>
                <a:hlinkClick r:id="rId1"/>
              </a:rPr>
              <a:t>《</a:t>
            </a:r>
            <a:r>
              <a:rPr lang="zh-CN" altLang="en-US">
                <a:latin typeface="Arial" panose="020B0604020202020204"/>
                <a:hlinkClick r:id="rId1"/>
              </a:rPr>
              <a:t>浙江省危险化学品安全管理实施办法</a:t>
            </a:r>
            <a:r>
              <a:rPr lang="en-US" altLang="zh-CN">
                <a:latin typeface="Arial" panose="020B0604020202020204"/>
                <a:hlinkClick r:id="rId1"/>
              </a:rPr>
              <a:t>》</a:t>
            </a:r>
            <a:r>
              <a:rPr lang="en-US" altLang="zh-CN">
                <a:hlinkClick r:id="rId1"/>
              </a:rPr>
              <a:t> </a:t>
            </a:r>
            <a:endParaRPr lang="en-US" altLang="zh-CN">
              <a:hlinkClick r:id="rId1"/>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2" name="标题 2131"/>
          <p:cNvSpPr/>
          <p:nvPr>
            <p:ph type="ctrTitle"/>
          </p:nvPr>
        </p:nvSpPr>
        <p:spPr>
          <a:xfrm>
            <a:off x="2209800" y="2101850"/>
            <a:ext cx="7772400" cy="889000"/>
          </a:xfrm>
          <a:ln/>
        </p:spPr>
        <p:txBody>
          <a:bodyPr anchor="ctr" anchorCtr="0"/>
          <a:lstStyle>
            <a:lvl1pPr marL="0" lvl="0" indent="0" algn="ctr" defTabSz="914400" rtl="0" eaLnBrk="1" fontAlgn="base" hangingPunct="1">
              <a:lnSpc>
                <a:spcPct val="100000"/>
              </a:lnSpc>
              <a:spcBef>
                <a:spcPct val="0"/>
              </a:spcBef>
              <a:spcAft>
                <a:spcPct val="0"/>
              </a:spcAft>
              <a:buClrTx/>
              <a:buSzPct val="100000"/>
              <a:buFontTx/>
              <a:buNone/>
              <a:defRPr sz="4400" b="0" i="0" u="none">
                <a:solidFill>
                  <a:schemeClr val="tx2"/>
                </a:solidFill>
                <a:latin typeface="Arial" panose="020B0604020202020204"/>
                <a:ea typeface="宋体" panose="02010600030101010101" pitchFamily="2" charset="-122"/>
              </a:defRPr>
            </a:lvl1pPr>
          </a:lstStyle>
          <a:p>
            <a:pPr lvl="0"/>
            <a:r>
              <a:rPr lang="zh-CN" altLang="en-US" b="1">
                <a:latin typeface="隶书" panose="02010509060101010101" charset="-122"/>
                <a:ea typeface="隶书" panose="02010509060101010101" charset="-122"/>
              </a:rPr>
              <a:t>第二部分   安全生产标准</a:t>
            </a:r>
            <a:endParaRPr lang="zh-CN" altLang="en-US" b="1">
              <a:latin typeface="隶书" panose="02010509060101010101" charset="-122"/>
              <a:ea typeface="隶书" panose="020105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5" name="标题 2134"/>
          <p:cNvSpPr/>
          <p:nvPr>
            <p:ph type="title"/>
          </p:nvPr>
        </p:nvSpPr>
        <p:spPr>
          <a:xfrm>
            <a:off x="2062163" y="242888"/>
            <a:ext cx="8067675" cy="939800"/>
          </a:xfrm>
          <a:ln/>
        </p:spPr>
        <p:txBody>
          <a:bodyPr anchor="ctr" anchorCtr="0"/>
          <a:p>
            <a:r>
              <a:rPr lang="zh-CN" altLang="en-US" b="1">
                <a:ea typeface="隶书" panose="02010509060101010101" charset="-122"/>
              </a:rPr>
              <a:t>安全生产标准</a:t>
            </a:r>
            <a:endParaRPr lang="zh-CN" altLang="en-US" b="1">
              <a:ea typeface="隶书" panose="02010509060101010101" charset="-122"/>
            </a:endParaRPr>
          </a:p>
        </p:txBody>
      </p:sp>
      <p:sp>
        <p:nvSpPr>
          <p:cNvPr id="2136" name="文本占位符 2135"/>
          <p:cNvSpPr/>
          <p:nvPr>
            <p:ph type="body"/>
          </p:nvPr>
        </p:nvSpPr>
        <p:spPr>
          <a:xfrm>
            <a:off x="2286000" y="1447800"/>
            <a:ext cx="7772400" cy="4114800"/>
          </a:xfrm>
          <a:ln/>
        </p:spPr>
        <p:txBody>
          <a:bodyPr/>
          <a:p>
            <a:pPr>
              <a:lnSpc>
                <a:spcPct val="90000"/>
              </a:lnSpc>
              <a:buClr>
                <a:schemeClr val="folHlink"/>
              </a:buClr>
            </a:pPr>
            <a:r>
              <a:rPr lang="en-US" altLang="zh-CN" sz="2800"/>
              <a:t> </a:t>
            </a:r>
            <a:r>
              <a:rPr lang="zh-CN" altLang="en-US" sz="2800" u="sng">
                <a:solidFill>
                  <a:srgbClr val="FF5050"/>
                </a:solidFill>
                <a:effectLst>
                  <a:outerShdw blurRad="38100" dist="38100" dir="2700000">
                    <a:srgbClr val="000000"/>
                  </a:outerShdw>
                </a:effectLst>
              </a:rPr>
              <a:t>安全生产标准</a:t>
            </a:r>
            <a:r>
              <a:rPr lang="zh-CN" altLang="en-US" sz="2800"/>
              <a:t>是抓好安全生产工作的重要技术管理规范，也是</a:t>
            </a:r>
            <a:r>
              <a:rPr lang="zh-CN" altLang="en-US" sz="2800" u="sng">
                <a:solidFill>
                  <a:srgbClr val="FF5050"/>
                </a:solidFill>
                <a:effectLst>
                  <a:outerShdw blurRad="38100" dist="38100" dir="2700000">
                    <a:srgbClr val="000000"/>
                  </a:outerShdw>
                </a:effectLst>
              </a:rPr>
              <a:t>保障</a:t>
            </a:r>
            <a:r>
              <a:rPr lang="zh-CN" altLang="en-US" sz="2800"/>
              <a:t>安全设施、设备、仪器、仪表、器材有效运行的可靠手段，还是政府开展依法行政和履行安全生产监管监察职责的</a:t>
            </a:r>
            <a:r>
              <a:rPr lang="zh-CN" altLang="en-US" sz="2800" u="sng">
                <a:solidFill>
                  <a:srgbClr val="FF5050"/>
                </a:solidFill>
                <a:effectLst>
                  <a:outerShdw blurRad="38100" dist="38100" dir="2700000">
                    <a:srgbClr val="000000"/>
                  </a:outerShdw>
                </a:effectLst>
              </a:rPr>
              <a:t>技术依据</a:t>
            </a:r>
            <a:r>
              <a:rPr lang="zh-CN" altLang="en-US" sz="2800"/>
              <a:t>，更是防止和减少生产安全事故，促进安全生产稳定好转的</a:t>
            </a:r>
            <a:r>
              <a:rPr lang="zh-CN" altLang="en-US" sz="2800" u="sng">
                <a:solidFill>
                  <a:srgbClr val="FF5050"/>
                </a:solidFill>
                <a:effectLst>
                  <a:outerShdw blurRad="38100" dist="38100" dir="2700000">
                    <a:srgbClr val="000000"/>
                  </a:outerShdw>
                </a:effectLst>
              </a:rPr>
              <a:t>重要保障</a:t>
            </a:r>
            <a:r>
              <a:rPr lang="zh-CN" altLang="en-US" sz="2800"/>
              <a:t>。</a:t>
            </a:r>
            <a:endParaRPr lang="zh-CN" altLang="en-US" sz="2800"/>
          </a:p>
          <a:p>
            <a:pPr>
              <a:lnSpc>
                <a:spcPct val="90000"/>
              </a:lnSpc>
              <a:buClr>
                <a:schemeClr val="folHlink"/>
              </a:buClr>
            </a:pPr>
            <a:r>
              <a:rPr lang="zh-CN" altLang="en-US" sz="2800"/>
              <a:t>国家标准</a:t>
            </a:r>
            <a:r>
              <a:rPr lang="en-US" altLang="zh-CN" sz="2800"/>
              <a:t>——GB</a:t>
            </a:r>
            <a:r>
              <a:rPr lang="zh-CN" altLang="en-US" sz="2800"/>
              <a:t>；行业标准</a:t>
            </a:r>
            <a:endParaRPr lang="zh-CN" altLang="en-US" sz="2800"/>
          </a:p>
          <a:p>
            <a:pPr>
              <a:lnSpc>
                <a:spcPct val="90000"/>
              </a:lnSpc>
              <a:buClr>
                <a:schemeClr val="folHlink"/>
              </a:buClr>
            </a:pPr>
            <a:r>
              <a:rPr lang="zh-CN" altLang="en-US" sz="2800"/>
              <a:t>原来的行业标准，如</a:t>
            </a:r>
            <a:r>
              <a:rPr lang="en-US" altLang="zh-CN" sz="2800"/>
              <a:t>MT</a:t>
            </a:r>
            <a:r>
              <a:rPr lang="zh-CN" altLang="en-US" sz="2800"/>
              <a:t>、</a:t>
            </a:r>
            <a:r>
              <a:rPr lang="en-US" altLang="zh-CN" sz="2800"/>
              <a:t>LD</a:t>
            </a:r>
            <a:r>
              <a:rPr lang="zh-CN" altLang="en-US" sz="2800"/>
              <a:t>、</a:t>
            </a:r>
            <a:r>
              <a:rPr lang="en-US" altLang="zh-CN" sz="2800"/>
              <a:t>YJ</a:t>
            </a:r>
            <a:endParaRPr lang="en-US" altLang="zh-CN" sz="2800"/>
          </a:p>
          <a:p>
            <a:pPr>
              <a:lnSpc>
                <a:spcPct val="90000"/>
              </a:lnSpc>
              <a:buClr>
                <a:schemeClr val="folHlink"/>
              </a:buClr>
              <a:buNone/>
            </a:pPr>
            <a:r>
              <a:rPr lang="en-US" altLang="zh-CN" sz="2800"/>
              <a:t>    </a:t>
            </a:r>
            <a:r>
              <a:rPr lang="zh-CN" altLang="en-US" sz="2800"/>
              <a:t>新的标准代码：</a:t>
            </a:r>
            <a:r>
              <a:rPr lang="en-US" altLang="zh-CN" sz="2800">
                <a:solidFill>
                  <a:srgbClr val="FF5050"/>
                </a:solidFill>
              </a:rPr>
              <a:t>AQ</a:t>
            </a:r>
            <a:r>
              <a:rPr lang="zh-CN" altLang="en-US" sz="2800"/>
              <a:t>。 </a:t>
            </a:r>
            <a:r>
              <a:rPr lang="en-US" altLang="zh-CN" sz="2800"/>
              <a:t>AQ</a:t>
            </a:r>
            <a:r>
              <a:rPr lang="zh-CN" altLang="en-US" sz="2800"/>
              <a:t>行业标准的范围包括除矿用电气设备以外的矿山安全、劳动防护用品、危险化学品安全管理、烟花爆竹安全管理和工矿商贸安全生产规程等</a:t>
            </a:r>
            <a:endParaRPr lang="zh-CN" alt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9" name="文本占位符 2138"/>
          <p:cNvSpPr/>
          <p:nvPr>
            <p:ph type="body"/>
          </p:nvPr>
        </p:nvSpPr>
        <p:spPr>
          <a:ln/>
        </p:spPr>
        <p:txBody>
          <a:bodyPr/>
          <a:p>
            <a:pPr>
              <a:buClr>
                <a:schemeClr val="folHlink"/>
              </a:buClr>
            </a:pPr>
            <a:r>
              <a:rPr lang="en-US" altLang="zh-CN" sz="2800"/>
              <a:t>       </a:t>
            </a:r>
            <a:r>
              <a:rPr lang="zh-CN" altLang="en-US" sz="2800" b="1">
                <a:effectLst>
                  <a:outerShdw blurRad="38100" dist="38100" dir="2700000">
                    <a:srgbClr val="000000"/>
                  </a:outerShdw>
                </a:effectLst>
              </a:rPr>
              <a:t>安全生产标准涉及面广，包括了矿山安全（含煤矿和其他矿）、粉尘防爆、电气及防爆、带电作业、</a:t>
            </a:r>
            <a:r>
              <a:rPr lang="zh-CN" altLang="en-US" sz="2800" b="1">
                <a:solidFill>
                  <a:srgbClr val="FF5050"/>
                </a:solidFill>
                <a:effectLst>
                  <a:outerShdw blurRad="38100" dist="38100" dir="2700000">
                    <a:srgbClr val="000000"/>
                  </a:outerShdw>
                </a:effectLst>
              </a:rPr>
              <a:t>危险化学品、民爆物品、</a:t>
            </a:r>
            <a:r>
              <a:rPr lang="zh-CN" altLang="en-US" sz="2800" b="1">
                <a:effectLst>
                  <a:outerShdw blurRad="38100" dist="38100" dir="2700000">
                    <a:srgbClr val="000000"/>
                  </a:outerShdw>
                </a:effectLst>
              </a:rPr>
              <a:t>涂装作业安全、</a:t>
            </a:r>
            <a:r>
              <a:rPr lang="zh-CN" altLang="en-US" sz="2800" b="1">
                <a:solidFill>
                  <a:srgbClr val="FF5050"/>
                </a:solidFill>
                <a:effectLst>
                  <a:outerShdw blurRad="38100" dist="38100" dir="2700000">
                    <a:srgbClr val="000000"/>
                  </a:outerShdw>
                </a:effectLst>
              </a:rPr>
              <a:t>交通运输安全</a:t>
            </a:r>
            <a:r>
              <a:rPr lang="zh-CN" altLang="en-US" sz="2800" b="1">
                <a:effectLst>
                  <a:outerShdw blurRad="38100" dist="38100" dir="2700000">
                    <a:srgbClr val="000000"/>
                  </a:outerShdw>
                </a:effectLst>
              </a:rPr>
              <a:t>、机械安全、消防安全、建筑安全、职业卫生安全、个体防护装备（原劳动保护用品）、特种设备等方面。</a:t>
            </a:r>
            <a:r>
              <a:rPr lang="zh-CN" altLang="en-US" sz="2800" b="1">
                <a:solidFill>
                  <a:srgbClr val="FF5050"/>
                </a:solidFill>
                <a:effectLst>
                  <a:outerShdw blurRad="38100" dist="38100" dir="2700000">
                    <a:srgbClr val="000000"/>
                  </a:outerShdw>
                </a:effectLst>
              </a:rPr>
              <a:t>涉及这些领域的国家标准有</a:t>
            </a:r>
            <a:r>
              <a:rPr lang="en-US" altLang="zh-CN" sz="2800" b="1">
                <a:solidFill>
                  <a:srgbClr val="FF5050"/>
                </a:solidFill>
                <a:effectLst>
                  <a:outerShdw blurRad="38100" dist="38100" dir="2700000">
                    <a:srgbClr val="000000"/>
                  </a:outerShdw>
                </a:effectLst>
              </a:rPr>
              <a:t>1241</a:t>
            </a:r>
            <a:r>
              <a:rPr lang="zh-CN" altLang="en-US" sz="2800" b="1">
                <a:solidFill>
                  <a:srgbClr val="FF5050"/>
                </a:solidFill>
                <a:effectLst>
                  <a:outerShdw blurRad="38100" dist="38100" dir="2700000">
                    <a:srgbClr val="000000"/>
                  </a:outerShdw>
                </a:effectLst>
              </a:rPr>
              <a:t>项</a:t>
            </a:r>
            <a:r>
              <a:rPr lang="zh-CN" altLang="en-US" sz="2800" b="1">
                <a:effectLst>
                  <a:outerShdw blurRad="38100" dist="38100" dir="2700000">
                    <a:srgbClr val="000000"/>
                  </a:outerShdw>
                </a:effectLst>
              </a:rPr>
              <a:t>，行业标准约</a:t>
            </a:r>
            <a:r>
              <a:rPr lang="en-US" altLang="zh-CN" sz="2800" b="1">
                <a:effectLst>
                  <a:outerShdw blurRad="38100" dist="38100" dir="2700000">
                    <a:srgbClr val="000000"/>
                  </a:outerShdw>
                </a:effectLst>
              </a:rPr>
              <a:t>1425</a:t>
            </a:r>
            <a:r>
              <a:rPr lang="zh-CN" altLang="en-US" sz="2800" b="1">
                <a:effectLst>
                  <a:outerShdw blurRad="38100" dist="38100" dir="2700000">
                    <a:srgbClr val="000000"/>
                  </a:outerShdw>
                </a:effectLst>
              </a:rPr>
              <a:t>项，在国家标准中有</a:t>
            </a:r>
            <a:r>
              <a:rPr lang="en-US" altLang="zh-CN" sz="2800" b="1">
                <a:effectLst>
                  <a:outerShdw blurRad="38100" dist="38100" dir="2700000">
                    <a:srgbClr val="000000"/>
                  </a:outerShdw>
                </a:effectLst>
              </a:rPr>
              <a:t>60%</a:t>
            </a:r>
            <a:r>
              <a:rPr lang="zh-CN" altLang="en-US" sz="2800" b="1">
                <a:effectLst>
                  <a:outerShdw blurRad="38100" dist="38100" dir="2700000">
                    <a:srgbClr val="000000"/>
                  </a:outerShdw>
                </a:effectLst>
              </a:rPr>
              <a:t>是</a:t>
            </a:r>
            <a:r>
              <a:rPr lang="zh-CN" altLang="en-US" sz="2800" b="1" u="sng">
                <a:solidFill>
                  <a:srgbClr val="FF5050"/>
                </a:solidFill>
                <a:effectLst>
                  <a:outerShdw blurRad="38100" dist="38100" dir="2700000">
                    <a:srgbClr val="000000"/>
                  </a:outerShdw>
                </a:effectLst>
              </a:rPr>
              <a:t>强制性标准</a:t>
            </a:r>
            <a:r>
              <a:rPr lang="zh-CN" altLang="en-US" sz="2800" b="1">
                <a:effectLst>
                  <a:outerShdw blurRad="38100" dist="38100" dir="2700000">
                    <a:srgbClr val="000000"/>
                  </a:outerShdw>
                </a:effectLst>
              </a:rPr>
              <a:t>。为突出安全生产标准的重要性，还专门为安全生产行业标准设置了标准代号（</a:t>
            </a:r>
            <a:r>
              <a:rPr lang="en-US" altLang="zh-CN" sz="2800" b="1">
                <a:effectLst>
                  <a:outerShdw blurRad="38100" dist="38100" dir="2700000">
                    <a:srgbClr val="000000"/>
                  </a:outerShdw>
                </a:effectLst>
              </a:rPr>
              <a:t>AQ</a:t>
            </a:r>
            <a:r>
              <a:rPr lang="zh-CN" altLang="en-US" sz="2800" b="1">
                <a:effectLst>
                  <a:outerShdw blurRad="38100" dist="38100" dir="2700000">
                    <a:srgbClr val="000000"/>
                  </a:outerShdw>
                </a:effectLst>
              </a:rPr>
              <a:t>）。</a:t>
            </a:r>
            <a:endParaRPr lang="zh-CN" altLang="en-US" sz="2800" b="1">
              <a:effectLst>
                <a:outerShdw blurRad="38100" dist="38100" dir="2700000">
                  <a:srgbClr val="000000"/>
                </a:outerShdw>
              </a:effectLst>
            </a:endParaRPr>
          </a:p>
        </p:txBody>
      </p:sp>
      <p:sp>
        <p:nvSpPr>
          <p:cNvPr id="2140" name="标题 2139"/>
          <p:cNvSpPr/>
          <p:nvPr>
            <p:ph type="title"/>
          </p:nvPr>
        </p:nvSpPr>
        <p:spPr>
          <a:xfrm>
            <a:off x="2062163" y="365125"/>
            <a:ext cx="8067675" cy="942975"/>
          </a:xfrm>
          <a:ln/>
        </p:spPr>
        <p:txBody>
          <a:bodyPr anchor="ctr" anchorCtr="0"/>
          <a:p>
            <a:r>
              <a:rPr lang="zh-CN" altLang="en-US" b="1">
                <a:ea typeface="隶书" panose="02010509060101010101" charset="-122"/>
              </a:rPr>
              <a:t>安全生产标准</a:t>
            </a:r>
            <a:endParaRPr lang="zh-CN" altLang="en-US" b="1">
              <a:ea typeface="隶书" panose="020105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3" name="标题 2142"/>
          <p:cNvSpPr/>
          <p:nvPr>
            <p:ph type="ctrTitle"/>
          </p:nvPr>
        </p:nvSpPr>
        <p:spPr>
          <a:xfrm>
            <a:off x="2133600" y="304800"/>
            <a:ext cx="7772400" cy="1143000"/>
          </a:xfrm>
          <a:ln/>
        </p:spPr>
        <p:txBody>
          <a:bodyPr anchor="ctr" anchorCtr="0"/>
          <a:lstStyle>
            <a:lvl1pPr marL="0" lvl="0" indent="0" algn="ctr" defTabSz="914400" rtl="0" eaLnBrk="1" fontAlgn="base" hangingPunct="1">
              <a:lnSpc>
                <a:spcPct val="100000"/>
              </a:lnSpc>
              <a:spcBef>
                <a:spcPct val="0"/>
              </a:spcBef>
              <a:spcAft>
                <a:spcPct val="0"/>
              </a:spcAft>
              <a:buClrTx/>
              <a:buSzPct val="100000"/>
              <a:buFontTx/>
              <a:buNone/>
              <a:defRPr sz="4400" b="0" i="0" u="none">
                <a:solidFill>
                  <a:schemeClr val="tx2"/>
                </a:solidFill>
                <a:latin typeface="Arial" panose="020B0604020202020204"/>
                <a:ea typeface="宋体" panose="02010600030101010101" pitchFamily="2" charset="-122"/>
              </a:defRPr>
            </a:lvl1pPr>
          </a:lstStyle>
          <a:p>
            <a:pPr lvl="0"/>
            <a:r>
              <a:rPr lang="zh-CN" altLang="en-US" b="1">
                <a:ea typeface="隶书" panose="02010509060101010101" charset="-122"/>
              </a:rPr>
              <a:t>安全生产标准</a:t>
            </a:r>
            <a:endParaRPr lang="zh-CN" altLang="en-US" b="1">
              <a:ea typeface="隶书" panose="02010509060101010101" charset="-122"/>
            </a:endParaRPr>
          </a:p>
        </p:txBody>
      </p:sp>
      <p:graphicFrame>
        <p:nvGraphicFramePr>
          <p:cNvPr id="2144" name="表格 2143"/>
          <p:cNvGraphicFramePr/>
          <p:nvPr/>
        </p:nvGraphicFramePr>
        <p:xfrm>
          <a:off x="1703388" y="1196975"/>
          <a:ext cx="8964295" cy="5472430"/>
        </p:xfrm>
        <a:graphic>
          <a:graphicData uri="http://schemas.openxmlformats.org/drawingml/2006/table">
            <a:tbl>
              <a:tblPr/>
              <a:tblGrid>
                <a:gridCol w="917575"/>
                <a:gridCol w="986155"/>
                <a:gridCol w="7060565"/>
              </a:tblGrid>
              <a:tr h="381000">
                <a:tc gridSpan="2">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标 准 类 别</a:t>
                      </a:r>
                      <a:endParaRPr lang="zh-CN" altLang="en-US" sz="3200">
                        <a:latin typeface="Times New Roman" panose="02020603050405020304" charset="0"/>
                      </a:endParaRPr>
                    </a:p>
                  </a:txBody>
                  <a:tcPr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hMerge="1">
                  <a:tcP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标  准  例  子</a:t>
                      </a:r>
                      <a:endParaRPr lang="zh-CN" altLang="en-US" sz="3200">
                        <a:latin typeface="Times New Roman" panose="02020603050405020304" charset="0"/>
                      </a:endParaRPr>
                    </a:p>
                  </a:txBody>
                  <a:tcPr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1249680">
                <a:tc rowSpan="2">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基础</a:t>
                      </a:r>
                      <a:endParaRPr lang="zh-CN" altLang="en-US" sz="1900">
                        <a:latin typeface="Times New Roman" panose="02020603050405020304" charset="0"/>
                        <a:cs typeface="Times New Roman" panose="02020603050405020304" charset="0"/>
                      </a:endParaRPr>
                    </a:p>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标准</a:t>
                      </a:r>
                      <a:endParaRPr lang="zh-CN" altLang="en-US" sz="3200">
                        <a:latin typeface="Times New Roman" panose="02020603050405020304" charset="0"/>
                      </a:endParaRPr>
                    </a:p>
                  </a:txBody>
                  <a:tcPr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基础</a:t>
                      </a:r>
                      <a:endParaRPr lang="zh-CN" altLang="en-US" sz="1900">
                        <a:latin typeface="Times New Roman" panose="02020603050405020304" charset="0"/>
                        <a:cs typeface="Times New Roman" panose="02020603050405020304" charset="0"/>
                      </a:endParaRPr>
                    </a:p>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标准</a:t>
                      </a:r>
                      <a:endParaRPr lang="zh-CN" altLang="en-US" sz="3200">
                        <a:latin typeface="Times New Roman" panose="02020603050405020304" charset="0"/>
                      </a:endParaRPr>
                    </a:p>
                  </a:txBody>
                  <a:tcPr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latinLnBrk="0">
                        <a:spcBef>
                          <a:spcPct val="0"/>
                        </a:spcBef>
                        <a:buClrTx/>
                        <a:buSzPct val="100000"/>
                        <a:buFontTx/>
                        <a:buNone/>
                      </a:pPr>
                      <a:r>
                        <a:rPr lang="zh-CN" altLang="en-US" sz="1900">
                          <a:latin typeface="Times New Roman" panose="02020603050405020304" charset="0"/>
                          <a:cs typeface="Times New Roman" panose="02020603050405020304" charset="0"/>
                        </a:rPr>
                        <a:t>标准编写的基本规定、职业安全卫生标准编写的基本规定、标准综合体系规划编制方法、标准体系表编制原则和要求、企业标准体系表编制指志、职业安全卫生名词术语、生产过程危险和有害因素分类代码</a:t>
                      </a:r>
                      <a:endParaRPr lang="zh-CN" altLang="en-US" sz="3200">
                        <a:latin typeface="Times New Roman" panose="02020603050405020304" charset="0"/>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960120">
                <a:tc vMerge="1">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algn="ctr" latinLnBrk="0">
                        <a:spcBef>
                          <a:spcPct val="0"/>
                        </a:spcBef>
                        <a:buClrTx/>
                        <a:buSzPct val="100000"/>
                        <a:buFontTx/>
                        <a:buNone/>
                      </a:pPr>
                      <a:r>
                        <a:rPr lang="zh-CN" altLang="en-US" sz="1800">
                          <a:latin typeface="Times New Roman" panose="02020603050405020304" charset="0"/>
                          <a:cs typeface="Times New Roman" panose="02020603050405020304" charset="0"/>
                        </a:rPr>
                        <a:t>安全标志与报警信号</a:t>
                      </a:r>
                      <a:endParaRPr lang="zh-CN" altLang="en-US" sz="3200">
                        <a:latin typeface="Times New Roman" panose="02020603050405020304" charset="0"/>
                      </a:endParaRPr>
                    </a:p>
                  </a:txBody>
                  <a:tcPr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latinLnBrk="0">
                        <a:spcBef>
                          <a:spcPct val="0"/>
                        </a:spcBef>
                        <a:buClrTx/>
                        <a:buSzPct val="100000"/>
                        <a:buFontTx/>
                        <a:buNone/>
                      </a:pPr>
                      <a:r>
                        <a:rPr lang="zh-CN" altLang="en-US" sz="1900">
                          <a:latin typeface="Times New Roman" panose="02020603050405020304" charset="0"/>
                          <a:cs typeface="Times New Roman" panose="02020603050405020304" charset="0"/>
                        </a:rPr>
                        <a:t>安全色、安全色卡、安全色使用导则、安全标志、安全标志使用导则、工业管路的基本识别色和识别符号、报警信号通则、紧急撤离信号、工业有害气体检测报警通则</a:t>
                      </a:r>
                      <a:endParaRPr lang="zh-CN" altLang="en-US" sz="3200">
                        <a:latin typeface="Times New Roman" panose="02020603050405020304" charset="0"/>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670560">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管理</a:t>
                      </a:r>
                      <a:endParaRPr lang="zh-CN" altLang="en-US" sz="1900">
                        <a:latin typeface="Times New Roman" panose="02020603050405020304" charset="0"/>
                        <a:cs typeface="Times New Roman" panose="02020603050405020304" charset="0"/>
                      </a:endParaRPr>
                    </a:p>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标准</a:t>
                      </a:r>
                      <a:endParaRPr lang="zh-CN" altLang="en-US" sz="3200">
                        <a:latin typeface="Times New Roman" panose="02020603050405020304" charset="0"/>
                      </a:endParaRPr>
                    </a:p>
                  </a:txBody>
                  <a:tcPr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gridSpan="2">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latinLnBrk="0">
                        <a:spcBef>
                          <a:spcPct val="0"/>
                        </a:spcBef>
                        <a:buClrTx/>
                        <a:buSzPct val="100000"/>
                        <a:buFontTx/>
                        <a:buNone/>
                      </a:pPr>
                      <a:r>
                        <a:rPr lang="zh-CN" altLang="en-US" sz="1900">
                          <a:latin typeface="Times New Roman" panose="02020603050405020304" charset="0"/>
                          <a:cs typeface="Times New Roman" panose="02020603050405020304" charset="0"/>
                        </a:rPr>
                        <a:t>特种作业人员考核标准、重大事故隐患评价方法及分级标准、事故统计分析标准、职业病统计分析标准、安全系统工程标准、人机工程标准</a:t>
                      </a:r>
                      <a:endParaRPr lang="zh-CN" altLang="en-US" sz="3200">
                        <a:latin typeface="Times New Roman" panose="02020603050405020304" charset="0"/>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hMerge="1">
                  <a:tcP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250950">
                <a:tc rowSpan="2">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安全</a:t>
                      </a:r>
                      <a:endParaRPr lang="zh-CN" altLang="en-US" sz="1900">
                        <a:latin typeface="Times New Roman" panose="02020603050405020304" charset="0"/>
                        <a:cs typeface="Times New Roman" panose="02020603050405020304" charset="0"/>
                      </a:endParaRPr>
                    </a:p>
                    <a:p>
                      <a:pPr marL="0" lvl="0" indent="0" algn="ctr" latinLnBrk="0">
                        <a:spcBef>
                          <a:spcPct val="0"/>
                        </a:spcBef>
                        <a:buClrTx/>
                        <a:buSzPct val="100000"/>
                        <a:buFontTx/>
                        <a:buNone/>
                      </a:pPr>
                      <a:r>
                        <a:rPr lang="zh-CN" altLang="en-US" sz="1900">
                          <a:latin typeface="Times New Roman" panose="02020603050405020304" charset="0"/>
                          <a:cs typeface="Times New Roman" panose="02020603050405020304" charset="0"/>
                        </a:rPr>
                        <a:t>生产</a:t>
                      </a:r>
                      <a:endParaRPr lang="zh-CN" altLang="en-US" sz="1400">
                        <a:cs typeface="Times New Roman" panose="02020603050405020304" charset="0"/>
                      </a:endParaRPr>
                    </a:p>
                    <a:p>
                      <a:pPr marL="0" lvl="0" indent="0" algn="ctr" eaLnBrk="0" latinLnBrk="0" hangingPunct="0">
                        <a:spcBef>
                          <a:spcPct val="0"/>
                        </a:spcBef>
                        <a:buClrTx/>
                        <a:buSzPct val="100000"/>
                        <a:buFontTx/>
                        <a:buNone/>
                      </a:pPr>
                      <a:r>
                        <a:rPr lang="zh-CN" altLang="en-US" sz="1900">
                          <a:latin typeface="Times New Roman" panose="02020603050405020304" charset="0"/>
                          <a:cs typeface="Times New Roman" panose="02020603050405020304" charset="0"/>
                        </a:rPr>
                        <a:t>技术</a:t>
                      </a:r>
                      <a:endParaRPr lang="zh-CN" altLang="en-US" sz="1900">
                        <a:latin typeface="Times New Roman" panose="02020603050405020304" charset="0"/>
                        <a:cs typeface="Times New Roman" panose="02020603050405020304" charset="0"/>
                      </a:endParaRPr>
                    </a:p>
                    <a:p>
                      <a:pPr marL="0" lvl="0" indent="0" algn="ctr" eaLnBrk="0" latinLnBrk="0" hangingPunct="0">
                        <a:spcBef>
                          <a:spcPct val="0"/>
                        </a:spcBef>
                        <a:buClrTx/>
                        <a:buSzPct val="100000"/>
                        <a:buFontTx/>
                        <a:buNone/>
                      </a:pPr>
                      <a:r>
                        <a:rPr lang="zh-CN" altLang="en-US" sz="1900">
                          <a:latin typeface="Times New Roman" panose="02020603050405020304" charset="0"/>
                          <a:cs typeface="Times New Roman" panose="02020603050405020304" charset="0"/>
                        </a:rPr>
                        <a:t>标准</a:t>
                      </a:r>
                      <a:endParaRPr lang="zh-CN" altLang="en-US" sz="3200">
                        <a:latin typeface="Times New Roman" panose="02020603050405020304" charset="0"/>
                      </a:endParaRPr>
                    </a:p>
                  </a:txBody>
                  <a:tcPr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algn="ctr" latinLnBrk="0">
                        <a:spcBef>
                          <a:spcPct val="0"/>
                        </a:spcBef>
                        <a:buClrTx/>
                        <a:buSzPct val="100000"/>
                        <a:buFontTx/>
                        <a:buNone/>
                      </a:pPr>
                      <a:r>
                        <a:rPr lang="zh-CN" altLang="en-US" sz="1800">
                          <a:latin typeface="Times New Roman" panose="02020603050405020304" charset="0"/>
                          <a:cs typeface="Times New Roman" panose="02020603050405020304" charset="0"/>
                        </a:rPr>
                        <a:t>安全技术及工程标准</a:t>
                      </a:r>
                      <a:endParaRPr lang="zh-CN" altLang="en-US" sz="3200">
                        <a:latin typeface="Times New Roman" panose="02020603050405020304" charset="0"/>
                      </a:endParaRPr>
                    </a:p>
                  </a:txBody>
                  <a:tcPr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latinLnBrk="0">
                        <a:spcBef>
                          <a:spcPct val="0"/>
                        </a:spcBef>
                        <a:buClrTx/>
                        <a:buSzPct val="100000"/>
                        <a:buFontTx/>
                        <a:buNone/>
                      </a:pPr>
                      <a:r>
                        <a:rPr lang="en-US" altLang="zh-CN" sz="1900">
                          <a:latin typeface="Times New Roman" panose="02020603050405020304" charset="0"/>
                          <a:cs typeface="Times New Roman" panose="02020603050405020304" charset="0"/>
                        </a:rPr>
                        <a:t>    </a:t>
                      </a:r>
                      <a:r>
                        <a:rPr lang="zh-CN" altLang="en-US" sz="1900">
                          <a:latin typeface="Times New Roman" panose="02020603050405020304" charset="0"/>
                          <a:cs typeface="Times New Roman" panose="02020603050405020304" charset="0"/>
                        </a:rPr>
                        <a:t>机械安全标准、电气安全标准、防爆安全标准、储运安全标准、爆破安全标准、燃气安全标准、建筑安全标准、焊接与切割安全标准、涂装作业安全标准、个人防护用品安全标准、压力容器与管理安全标准</a:t>
                      </a:r>
                      <a:endParaRPr lang="zh-CN" altLang="en-US" sz="3200">
                        <a:latin typeface="Times New Roman" panose="02020603050405020304" charset="0"/>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r h="960120">
                <a:tc vMerge="1">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B w="12700" cap="flat" cmpd="sng">
                      <a:solidFill>
                        <a:srgbClr val="000000"/>
                      </a:solidFill>
                      <a:prstDash val="solid"/>
                      <a:round/>
                      <a:headEnd type="none" w="med" len="med"/>
                      <a:tailEnd type="none" w="med" len="med"/>
                    </a:lnB>
                  </a:tcPr>
                </a:tc>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algn="ctr" latinLnBrk="0">
                        <a:spcBef>
                          <a:spcPct val="0"/>
                        </a:spcBef>
                        <a:buClrTx/>
                        <a:buSzPct val="100000"/>
                        <a:buFontTx/>
                        <a:buNone/>
                      </a:pPr>
                      <a:r>
                        <a:rPr lang="zh-CN" altLang="en-US" sz="1800">
                          <a:latin typeface="Times New Roman" panose="02020603050405020304" charset="0"/>
                          <a:cs typeface="Times New Roman" panose="02020603050405020304" charset="0"/>
                        </a:rPr>
                        <a:t>职业卫生标准</a:t>
                      </a:r>
                      <a:endParaRPr lang="zh-CN" altLang="en-US" sz="3200">
                        <a:latin typeface="Times New Roman" panose="02020603050405020304" charset="0"/>
                      </a:endParaRPr>
                    </a:p>
                  </a:txBody>
                  <a:tcPr anchor="ctr" anchorCtr="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c>
                  <a:txBody>
                    <a:bodyPr/>
                    <a:lstStyle>
                      <a:lvl1pPr marL="0" lvl="0" indent="0" algn="l" defTabSz="914400" rtl="0" eaLnBrk="1" hangingPunct="1">
                        <a:buNone/>
                        <a:defRPr sz="1800" kern="1200">
                          <a:solidFill>
                            <a:schemeClr val="tx1"/>
                          </a:solidFill>
                          <a:latin typeface="Calibri" panose="020F0502020204030204" charset="-128"/>
                          <a:ea typeface="Calibri" panose="020F0502020204030204" charset="-128"/>
                        </a:defRPr>
                      </a:lvl1pPr>
                      <a:lvl2pPr marL="457200" lvl="1"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2pPr>
                      <a:lvl3pPr marL="914400" lvl="2"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3pPr>
                      <a:lvl4pPr marL="1371600" lvl="3"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4pPr>
                      <a:lvl5pPr marL="1828800" lvl="4" indent="0" algn="l" defTabSz="914400" rtl="0" eaLnBrk="1" latinLnBrk="0" hangingPunct="1">
                        <a:buNone/>
                        <a:defRPr sz="1800" kern="1200">
                          <a:solidFill>
                            <a:schemeClr val="tx1"/>
                          </a:solidFill>
                          <a:latin typeface="Calibri" panose="020F0502020204030204" charset="-128"/>
                          <a:ea typeface="Calibri" panose="020F0502020204030204" charset="-128"/>
                          <a:cs typeface="+mn-cs"/>
                        </a:defRPr>
                      </a:lvl5pPr>
                    </a:lstStyle>
                    <a:p>
                      <a:pPr marL="0" lvl="0" indent="0" latinLnBrk="0">
                        <a:spcBef>
                          <a:spcPct val="0"/>
                        </a:spcBef>
                        <a:buClrTx/>
                        <a:buSzPct val="100000"/>
                        <a:buFontTx/>
                        <a:buNone/>
                      </a:pPr>
                      <a:r>
                        <a:rPr lang="en-US" altLang="zh-CN" sz="1900">
                          <a:latin typeface="Times New Roman" panose="02020603050405020304" charset="0"/>
                          <a:cs typeface="Times New Roman" panose="02020603050405020304" charset="0"/>
                        </a:rPr>
                        <a:t>    </a:t>
                      </a:r>
                      <a:r>
                        <a:rPr lang="zh-CN" altLang="en-US" sz="1900">
                          <a:latin typeface="Times New Roman" panose="02020603050405020304" charset="0"/>
                          <a:cs typeface="Times New Roman" panose="02020603050405020304" charset="0"/>
                        </a:rPr>
                        <a:t>作业场所有害因素分类分级标准、作业环境评价及分类标准、防尘标准、防毒标准、噪声与振动控制标准、其他物理因素分级及控制标准、电磁辐射防护标准</a:t>
                      </a:r>
                      <a:endParaRPr lang="zh-CN" altLang="en-US" sz="3200">
                        <a:latin typeface="Times New Roman" panose="02020603050405020304" charset="0"/>
                      </a:endParaRPr>
                    </a:p>
                  </a:txBody>
                  <a:tcP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3" name="标题 2172"/>
          <p:cNvSpPr/>
          <p:nvPr>
            <p:ph type="title"/>
          </p:nvPr>
        </p:nvSpPr>
        <p:spPr>
          <a:ln/>
        </p:spPr>
        <p:txBody>
          <a:bodyPr anchor="ctr" anchorCtr="0"/>
          <a:p>
            <a:r>
              <a:rPr lang="zh-CN" altLang="en-US" b="1">
                <a:ea typeface="隶书" panose="02010509060101010101" charset="-122"/>
              </a:rPr>
              <a:t>安全生产标准</a:t>
            </a:r>
            <a:endParaRPr lang="zh-CN" altLang="en-US" b="1">
              <a:ea typeface="隶书" panose="02010509060101010101" charset="-122"/>
            </a:endParaRPr>
          </a:p>
        </p:txBody>
      </p:sp>
      <p:sp>
        <p:nvSpPr>
          <p:cNvPr id="2174" name="文本占位符 2173"/>
          <p:cNvSpPr/>
          <p:nvPr>
            <p:ph type="body"/>
          </p:nvPr>
        </p:nvSpPr>
        <p:spPr>
          <a:xfrm>
            <a:off x="1774825" y="1557338"/>
            <a:ext cx="8642350" cy="4113212"/>
          </a:xfrm>
          <a:ln/>
        </p:spPr>
        <p:txBody>
          <a:bodyPr/>
          <a:p>
            <a:pPr algn="just">
              <a:lnSpc>
                <a:spcPct val="90000"/>
              </a:lnSpc>
              <a:buClr>
                <a:schemeClr val="folHlink"/>
              </a:buClr>
            </a:pPr>
            <a:r>
              <a:rPr lang="zh-CN" altLang="en-US" sz="2800"/>
              <a:t>（一）目前我国已颁布并正有效实施的主要通用技术标准有：</a:t>
            </a:r>
            <a:endParaRPr lang="zh-CN" altLang="en-US" sz="2800"/>
          </a:p>
          <a:p>
            <a:pPr algn="just">
              <a:lnSpc>
                <a:spcPct val="90000"/>
              </a:lnSpc>
              <a:buClr>
                <a:schemeClr val="folHlink"/>
              </a:buClr>
            </a:pPr>
            <a:r>
              <a:rPr lang="en-US" altLang="zh-CN" sz="2800"/>
              <a:t>1</a:t>
            </a:r>
            <a:r>
              <a:rPr lang="zh-CN" altLang="en-US" sz="2800"/>
              <a:t>、</a:t>
            </a:r>
            <a:r>
              <a:rPr lang="en-US" altLang="zh-CN" sz="2800"/>
              <a:t>GB190-90 《</a:t>
            </a:r>
            <a:r>
              <a:rPr lang="zh-CN" altLang="en-US" sz="2800"/>
              <a:t>危险货物包装标志</a:t>
            </a:r>
            <a:r>
              <a:rPr lang="en-US" altLang="zh-CN" sz="2800"/>
              <a:t>》</a:t>
            </a:r>
            <a:r>
              <a:rPr lang="zh-CN" altLang="en-US" sz="2800"/>
              <a:t>；</a:t>
            </a:r>
            <a:endParaRPr lang="zh-CN" altLang="en-US" sz="2800"/>
          </a:p>
          <a:p>
            <a:pPr algn="just">
              <a:lnSpc>
                <a:spcPct val="90000"/>
              </a:lnSpc>
              <a:buClr>
                <a:schemeClr val="folHlink"/>
              </a:buClr>
            </a:pPr>
            <a:r>
              <a:rPr lang="en-US" altLang="zh-CN" sz="2800"/>
              <a:t>2</a:t>
            </a:r>
            <a:r>
              <a:rPr lang="zh-CN" altLang="en-US" sz="2800"/>
              <a:t>、</a:t>
            </a:r>
            <a:r>
              <a:rPr lang="en-US" altLang="zh-CN" sz="2800"/>
              <a:t>GB5044-85 《</a:t>
            </a:r>
            <a:r>
              <a:rPr lang="zh-CN" altLang="en-US" sz="2800"/>
              <a:t>职业性接触毒物危害程度分级</a:t>
            </a:r>
            <a:r>
              <a:rPr lang="en-US" altLang="zh-CN" sz="2800"/>
              <a:t>》</a:t>
            </a:r>
            <a:r>
              <a:rPr lang="zh-CN" altLang="en-US" sz="2800"/>
              <a:t>；</a:t>
            </a:r>
            <a:endParaRPr lang="zh-CN" altLang="en-US" sz="2800"/>
          </a:p>
          <a:p>
            <a:pPr algn="just">
              <a:lnSpc>
                <a:spcPct val="90000"/>
              </a:lnSpc>
              <a:buClr>
                <a:schemeClr val="folHlink"/>
              </a:buClr>
            </a:pPr>
            <a:r>
              <a:rPr lang="en-US" altLang="zh-CN" sz="2800"/>
              <a:t>3</a:t>
            </a:r>
            <a:r>
              <a:rPr lang="zh-CN" altLang="en-US" sz="2800"/>
              <a:t>、</a:t>
            </a:r>
            <a:r>
              <a:rPr lang="en-US" altLang="zh-CN" sz="2800"/>
              <a:t>GB6944-86 《</a:t>
            </a:r>
            <a:r>
              <a:rPr lang="zh-CN" altLang="en-US" sz="2800"/>
              <a:t>危险货物分类和品名编号</a:t>
            </a:r>
            <a:r>
              <a:rPr lang="en-US" altLang="zh-CN" sz="2800"/>
              <a:t>》</a:t>
            </a:r>
            <a:endParaRPr lang="en-US" altLang="zh-CN" sz="2800"/>
          </a:p>
          <a:p>
            <a:pPr algn="just">
              <a:lnSpc>
                <a:spcPct val="90000"/>
              </a:lnSpc>
              <a:buClr>
                <a:schemeClr val="folHlink"/>
              </a:buClr>
            </a:pPr>
            <a:r>
              <a:rPr lang="en-US" altLang="zh-CN" sz="2800"/>
              <a:t>4</a:t>
            </a:r>
            <a:r>
              <a:rPr lang="zh-CN" altLang="en-US" sz="2800"/>
              <a:t>、</a:t>
            </a:r>
            <a:r>
              <a:rPr lang="en-US" altLang="zh-CN" sz="2800"/>
              <a:t>GB7694-87 《</a:t>
            </a:r>
            <a:r>
              <a:rPr lang="zh-CN" altLang="en-US" sz="2800"/>
              <a:t>危险货物命名原则</a:t>
            </a:r>
            <a:r>
              <a:rPr lang="en-US" altLang="zh-CN" sz="2800"/>
              <a:t>》</a:t>
            </a:r>
            <a:endParaRPr lang="en-US" altLang="zh-CN" sz="2800"/>
          </a:p>
          <a:p>
            <a:pPr algn="just">
              <a:lnSpc>
                <a:spcPct val="90000"/>
              </a:lnSpc>
              <a:buClr>
                <a:schemeClr val="folHlink"/>
              </a:buClr>
            </a:pPr>
            <a:r>
              <a:rPr lang="en-US" altLang="zh-CN" sz="2800"/>
              <a:t>5</a:t>
            </a:r>
            <a:r>
              <a:rPr lang="zh-CN" altLang="en-US" sz="2800"/>
              <a:t>、</a:t>
            </a:r>
            <a:r>
              <a:rPr lang="en-US" altLang="zh-CN" sz="2800"/>
              <a:t>GB12268-90 《</a:t>
            </a:r>
            <a:r>
              <a:rPr lang="zh-CN" altLang="en-US" sz="2800"/>
              <a:t>危险货物品名表</a:t>
            </a:r>
            <a:r>
              <a:rPr lang="en-US" altLang="zh-CN" sz="2800"/>
              <a:t>》</a:t>
            </a:r>
            <a:endParaRPr lang="en-US" altLang="zh-CN" sz="2800"/>
          </a:p>
          <a:p>
            <a:pPr algn="ctr">
              <a:lnSpc>
                <a:spcPct val="90000"/>
              </a:lnSpc>
              <a:buClr>
                <a:schemeClr val="folHlink"/>
              </a:buClr>
            </a:pPr>
            <a:r>
              <a:rPr lang="en-US" altLang="zh-CN" sz="2800"/>
              <a:t>6</a:t>
            </a:r>
            <a:r>
              <a:rPr lang="zh-CN" altLang="en-US" sz="2800"/>
              <a:t>、</a:t>
            </a:r>
            <a:r>
              <a:rPr lang="en-US" altLang="zh-CN" sz="2800"/>
              <a:t>GB12463-90 《</a:t>
            </a:r>
            <a:r>
              <a:rPr lang="zh-CN" altLang="en-US" sz="2800"/>
              <a:t>危险货物运输包装通用技术条件</a:t>
            </a:r>
            <a:r>
              <a:rPr lang="en-US" altLang="zh-CN" sz="2800"/>
              <a:t>》</a:t>
            </a:r>
            <a:endParaRPr lang="en-US" altLang="zh-CN" sz="2800"/>
          </a:p>
          <a:p>
            <a:pPr algn="just">
              <a:lnSpc>
                <a:spcPct val="90000"/>
              </a:lnSpc>
              <a:buClr>
                <a:schemeClr val="folHlink"/>
              </a:buClr>
            </a:pPr>
            <a:r>
              <a:rPr lang="en-US" altLang="zh-CN" sz="2800"/>
              <a:t>7</a:t>
            </a:r>
            <a:r>
              <a:rPr lang="zh-CN" altLang="en-US" sz="2800"/>
              <a:t>、</a:t>
            </a:r>
            <a:r>
              <a:rPr lang="en-US" altLang="zh-CN" sz="2800"/>
              <a:t>GB13690-92 《</a:t>
            </a:r>
            <a:r>
              <a:rPr lang="zh-CN" altLang="en-US" sz="2800"/>
              <a:t>常用危险化学品的分类及标志</a:t>
            </a:r>
            <a:r>
              <a:rPr lang="en-US" altLang="zh-CN" sz="2800"/>
              <a:t>》</a:t>
            </a:r>
            <a:endParaRPr lang="en-US" altLang="zh-CN"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7" name="标题 2176"/>
          <p:cNvSpPr/>
          <p:nvPr>
            <p:ph type="title"/>
          </p:nvPr>
        </p:nvSpPr>
        <p:spPr>
          <a:ln/>
        </p:spPr>
        <p:txBody>
          <a:bodyPr anchor="ctr" anchorCtr="0"/>
          <a:p>
            <a:r>
              <a:rPr lang="zh-CN" altLang="en-US" b="1">
                <a:ea typeface="隶书" panose="02010509060101010101" charset="-122"/>
              </a:rPr>
              <a:t>安全生产标准（续）</a:t>
            </a:r>
            <a:endParaRPr lang="zh-CN" altLang="en-US" b="1">
              <a:ea typeface="隶书" panose="02010509060101010101" charset="-122"/>
            </a:endParaRPr>
          </a:p>
        </p:txBody>
      </p:sp>
      <p:sp>
        <p:nvSpPr>
          <p:cNvPr id="2178" name="文本占位符 2177"/>
          <p:cNvSpPr/>
          <p:nvPr>
            <p:ph type="body"/>
          </p:nvPr>
        </p:nvSpPr>
        <p:spPr>
          <a:xfrm>
            <a:off x="2057400" y="1828800"/>
            <a:ext cx="8458200" cy="4419600"/>
          </a:xfrm>
          <a:ln/>
        </p:spPr>
        <p:txBody>
          <a:bodyPr/>
          <a:p>
            <a:pPr algn="just">
              <a:lnSpc>
                <a:spcPct val="90000"/>
              </a:lnSpc>
              <a:buClr>
                <a:schemeClr val="folHlink"/>
              </a:buClr>
            </a:pPr>
            <a:r>
              <a:rPr lang="en-US" altLang="zh-CN" sz="2400"/>
              <a:t>8</a:t>
            </a:r>
            <a:r>
              <a:rPr lang="zh-CN" altLang="en-US" sz="2400"/>
              <a:t>、</a:t>
            </a:r>
            <a:r>
              <a:rPr lang="en-US" altLang="zh-CN" sz="2400"/>
              <a:t>GB/T15089-94《</a:t>
            </a:r>
            <a:r>
              <a:rPr lang="zh-CN" altLang="en-US" sz="2400"/>
              <a:t>危险货物运输包装类别划分原则</a:t>
            </a:r>
            <a:r>
              <a:rPr lang="en-US" altLang="zh-CN" sz="2400"/>
              <a:t>》</a:t>
            </a:r>
            <a:endParaRPr lang="en-US" altLang="zh-CN" sz="2400"/>
          </a:p>
          <a:p>
            <a:pPr algn="just">
              <a:lnSpc>
                <a:spcPct val="90000"/>
              </a:lnSpc>
              <a:buClr>
                <a:schemeClr val="folHlink"/>
              </a:buClr>
            </a:pPr>
            <a:r>
              <a:rPr lang="en-US" altLang="zh-CN" sz="2400"/>
              <a:t>9</a:t>
            </a:r>
            <a:r>
              <a:rPr lang="zh-CN" altLang="en-US" sz="2400"/>
              <a:t>、</a:t>
            </a:r>
            <a:r>
              <a:rPr lang="en-US" altLang="zh-CN" sz="2400"/>
              <a:t>GB15258-1999 《</a:t>
            </a:r>
            <a:r>
              <a:rPr lang="zh-CN" altLang="en-US" sz="2400"/>
              <a:t>化学品安全标签编写规定</a:t>
            </a:r>
            <a:r>
              <a:rPr lang="en-US" altLang="zh-CN" sz="2400"/>
              <a:t>》</a:t>
            </a:r>
            <a:endParaRPr lang="en-US" altLang="zh-CN" sz="2400"/>
          </a:p>
          <a:p>
            <a:pPr algn="just">
              <a:lnSpc>
                <a:spcPct val="90000"/>
              </a:lnSpc>
              <a:buClr>
                <a:schemeClr val="folHlink"/>
              </a:buClr>
            </a:pPr>
            <a:r>
              <a:rPr lang="en-US" altLang="zh-CN" sz="2400"/>
              <a:t>10</a:t>
            </a:r>
            <a:r>
              <a:rPr lang="zh-CN" altLang="en-US" sz="2400"/>
              <a:t>、</a:t>
            </a:r>
            <a:r>
              <a:rPr lang="en-US" altLang="zh-CN" sz="2400"/>
              <a:t>GB15603-1995 《</a:t>
            </a:r>
            <a:r>
              <a:rPr lang="zh-CN" altLang="en-US" sz="2400"/>
              <a:t>常用化学危险品贮存通则</a:t>
            </a:r>
            <a:r>
              <a:rPr lang="en-US" altLang="zh-CN" sz="2400"/>
              <a:t>》</a:t>
            </a:r>
            <a:endParaRPr lang="en-US" altLang="zh-CN" sz="2400"/>
          </a:p>
          <a:p>
            <a:pPr algn="just">
              <a:lnSpc>
                <a:spcPct val="90000"/>
              </a:lnSpc>
              <a:buClr>
                <a:schemeClr val="folHlink"/>
              </a:buClr>
            </a:pPr>
            <a:r>
              <a:rPr lang="en-US" altLang="zh-CN" sz="2400"/>
              <a:t>11</a:t>
            </a:r>
            <a:r>
              <a:rPr lang="zh-CN" altLang="en-US" sz="2400"/>
              <a:t>、</a:t>
            </a:r>
            <a:r>
              <a:rPr lang="en-US" altLang="zh-CN" sz="2400"/>
              <a:t>GB16483-2000 《</a:t>
            </a:r>
            <a:r>
              <a:rPr lang="zh-CN" altLang="en-US" sz="2400"/>
              <a:t>化学品安全技术说明书编写规定</a:t>
            </a:r>
            <a:r>
              <a:rPr lang="en-US" altLang="zh-CN" sz="2400"/>
              <a:t>》</a:t>
            </a:r>
            <a:endParaRPr lang="en-US" altLang="zh-CN" sz="2400"/>
          </a:p>
          <a:p>
            <a:pPr algn="just">
              <a:lnSpc>
                <a:spcPct val="90000"/>
              </a:lnSpc>
              <a:buClr>
                <a:schemeClr val="folHlink"/>
              </a:buClr>
            </a:pPr>
            <a:r>
              <a:rPr lang="en-US" altLang="zh-CN" sz="2400"/>
              <a:t>12</a:t>
            </a:r>
            <a:r>
              <a:rPr lang="zh-CN" altLang="en-US" sz="2400"/>
              <a:t>、</a:t>
            </a:r>
            <a:r>
              <a:rPr lang="en-US" altLang="zh-CN" sz="2400"/>
              <a:t>GB17914-1999 《</a:t>
            </a:r>
            <a:r>
              <a:rPr lang="zh-CN" altLang="en-US" sz="2400"/>
              <a:t>易燃易爆性商品储藏养护技术条件</a:t>
            </a:r>
            <a:r>
              <a:rPr lang="en-US" altLang="zh-CN" sz="2400"/>
              <a:t>》</a:t>
            </a:r>
            <a:endParaRPr lang="en-US" altLang="zh-CN" sz="2400"/>
          </a:p>
          <a:p>
            <a:pPr algn="just">
              <a:lnSpc>
                <a:spcPct val="90000"/>
              </a:lnSpc>
              <a:buClr>
                <a:schemeClr val="folHlink"/>
              </a:buClr>
            </a:pPr>
            <a:r>
              <a:rPr lang="en-US" altLang="zh-CN" sz="2400"/>
              <a:t>13</a:t>
            </a:r>
            <a:r>
              <a:rPr lang="zh-CN" altLang="en-US" sz="2400"/>
              <a:t>、</a:t>
            </a:r>
            <a:r>
              <a:rPr lang="en-US" altLang="zh-CN" sz="2400"/>
              <a:t>GB17915-1999 《</a:t>
            </a:r>
            <a:r>
              <a:rPr lang="zh-CN" altLang="en-US" sz="2400"/>
              <a:t>腐蚀性商品储藏养护技术条件</a:t>
            </a:r>
            <a:r>
              <a:rPr lang="en-US" altLang="zh-CN" sz="2400"/>
              <a:t>》</a:t>
            </a:r>
            <a:endParaRPr lang="en-US" altLang="zh-CN" sz="2400"/>
          </a:p>
          <a:p>
            <a:pPr algn="just">
              <a:lnSpc>
                <a:spcPct val="90000"/>
              </a:lnSpc>
              <a:buClr>
                <a:schemeClr val="folHlink"/>
              </a:buClr>
            </a:pPr>
            <a:r>
              <a:rPr lang="en-US" altLang="zh-CN" sz="2400"/>
              <a:t>14</a:t>
            </a:r>
            <a:r>
              <a:rPr lang="zh-CN" altLang="en-US" sz="2400"/>
              <a:t>、</a:t>
            </a:r>
            <a:r>
              <a:rPr lang="en-US" altLang="zh-CN" sz="2400"/>
              <a:t>GB17916-1999 《</a:t>
            </a:r>
            <a:r>
              <a:rPr lang="zh-CN" altLang="en-US" sz="2400"/>
              <a:t>毒害性商品储藏养护技术条件</a:t>
            </a:r>
            <a:r>
              <a:rPr lang="en-US" altLang="zh-CN" sz="2400"/>
              <a:t>》</a:t>
            </a:r>
            <a:endParaRPr lang="en-US" altLang="zh-CN" sz="2400"/>
          </a:p>
          <a:p>
            <a:pPr algn="just">
              <a:lnSpc>
                <a:spcPct val="90000"/>
              </a:lnSpc>
              <a:buClr>
                <a:schemeClr val="folHlink"/>
              </a:buClr>
            </a:pPr>
            <a:r>
              <a:rPr lang="en-US" altLang="zh-CN" sz="2400"/>
              <a:t>15</a:t>
            </a:r>
            <a:r>
              <a:rPr lang="zh-CN" altLang="en-US" sz="2400"/>
              <a:t>、</a:t>
            </a:r>
            <a:r>
              <a:rPr lang="en-US" altLang="zh-CN" sz="2400"/>
              <a:t>GB18191-2000 《</a:t>
            </a:r>
            <a:r>
              <a:rPr lang="zh-CN" altLang="en-US" sz="2400"/>
              <a:t>包装容器      危险品包装用塑料桶</a:t>
            </a:r>
            <a:r>
              <a:rPr lang="en-US" altLang="zh-CN" sz="2400"/>
              <a:t>》</a:t>
            </a:r>
            <a:endParaRPr lang="en-US" altLang="zh-CN" sz="2400"/>
          </a:p>
          <a:p>
            <a:pPr algn="just">
              <a:lnSpc>
                <a:spcPct val="90000"/>
              </a:lnSpc>
              <a:buClr>
                <a:schemeClr val="folHlink"/>
              </a:buClr>
            </a:pPr>
            <a:r>
              <a:rPr lang="en-US" altLang="zh-CN" sz="2400"/>
              <a:t>16</a:t>
            </a:r>
            <a:r>
              <a:rPr lang="zh-CN" altLang="en-US" sz="2400"/>
              <a:t>、</a:t>
            </a:r>
            <a:r>
              <a:rPr lang="en-US" altLang="zh-CN" sz="2400"/>
              <a:t>GB18218-2000 《</a:t>
            </a:r>
            <a:r>
              <a:rPr lang="zh-CN" altLang="en-US" sz="2400"/>
              <a:t>重大危险源辨识</a:t>
            </a:r>
            <a:r>
              <a:rPr lang="en-US" altLang="zh-CN" sz="2400"/>
              <a:t>》</a:t>
            </a:r>
            <a:endParaRPr lang="en-US" altLang="zh-CN" sz="2400"/>
          </a:p>
          <a:p>
            <a:pPr algn="ctr">
              <a:lnSpc>
                <a:spcPct val="90000"/>
              </a:lnSpc>
              <a:buClr>
                <a:schemeClr val="folHlink"/>
              </a:buClr>
            </a:pPr>
            <a:r>
              <a:rPr lang="en-US" altLang="zh-CN" sz="2400"/>
              <a:t>17</a:t>
            </a:r>
            <a:r>
              <a:rPr lang="zh-CN" altLang="en-US" sz="2400"/>
              <a:t>、</a:t>
            </a:r>
            <a:r>
              <a:rPr lang="en-US" altLang="zh-CN" sz="2400"/>
              <a:t>GB18265-2000《</a:t>
            </a:r>
            <a:r>
              <a:rPr lang="zh-CN" altLang="en-US" sz="2400"/>
              <a:t>危险化学品经营企业开业条件和技术            要求</a:t>
            </a:r>
            <a:r>
              <a:rPr lang="en-US" altLang="zh-CN" sz="2400"/>
              <a:t>》</a:t>
            </a:r>
            <a:r>
              <a:rPr lang="zh-CN" altLang="en-US" sz="2400"/>
              <a:t>等</a:t>
            </a:r>
            <a:endParaRPr lang="zh-CN" altLang="en-US" sz="2400"/>
          </a:p>
          <a:p>
            <a:pPr>
              <a:lnSpc>
                <a:spcPct val="90000"/>
              </a:lnSpc>
              <a:buClr>
                <a:schemeClr val="folHlink"/>
              </a:buClr>
            </a:pPr>
            <a:endParaRPr lang="zh-CN"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 name="标题 2180"/>
          <p:cNvSpPr/>
          <p:nvPr>
            <p:ph type="title"/>
          </p:nvPr>
        </p:nvSpPr>
        <p:spPr>
          <a:ln/>
        </p:spPr>
        <p:txBody>
          <a:bodyPr anchor="ctr" anchorCtr="0"/>
          <a:p>
            <a:r>
              <a:rPr lang="zh-CN" altLang="en-US" b="1">
                <a:ea typeface="隶书" panose="02010509060101010101" charset="-122"/>
              </a:rPr>
              <a:t>安全生产标准（续）</a:t>
            </a:r>
            <a:endParaRPr lang="zh-CN" altLang="en-US" b="1">
              <a:ea typeface="隶书" panose="02010509060101010101" charset="-122"/>
            </a:endParaRPr>
          </a:p>
        </p:txBody>
      </p:sp>
      <p:sp>
        <p:nvSpPr>
          <p:cNvPr id="2182" name="文本占位符 2181"/>
          <p:cNvSpPr/>
          <p:nvPr>
            <p:ph type="body"/>
          </p:nvPr>
        </p:nvSpPr>
        <p:spPr>
          <a:xfrm>
            <a:off x="2209800" y="1982788"/>
            <a:ext cx="8078788" cy="4113212"/>
          </a:xfrm>
          <a:ln/>
        </p:spPr>
        <p:txBody>
          <a:bodyPr/>
          <a:p>
            <a:pPr algn="just">
              <a:buClr>
                <a:schemeClr val="folHlink"/>
              </a:buClr>
            </a:pPr>
            <a:r>
              <a:rPr lang="zh-CN" altLang="en-US" sz="2800"/>
              <a:t>（二）针对危险性较大使用比较普遍的危险物品的生产、使用、运输或包装物等，我国还制订具体的</a:t>
            </a:r>
            <a:r>
              <a:rPr lang="zh-CN" altLang="en-US" sz="2800">
                <a:solidFill>
                  <a:srgbClr val="FF5050"/>
                </a:solidFill>
              </a:rPr>
              <a:t>安全管理标准或规程</a:t>
            </a:r>
            <a:r>
              <a:rPr lang="zh-CN" altLang="en-US" sz="2800"/>
              <a:t>。如：</a:t>
            </a:r>
            <a:endParaRPr lang="zh-CN" altLang="en-US" sz="2800"/>
          </a:p>
          <a:p>
            <a:pPr algn="just">
              <a:buClr>
                <a:schemeClr val="folHlink"/>
              </a:buClr>
            </a:pPr>
            <a:r>
              <a:rPr lang="en-US" altLang="zh-CN" sz="2800"/>
              <a:t>1</a:t>
            </a:r>
            <a:r>
              <a:rPr lang="zh-CN" altLang="en-US" sz="2800"/>
              <a:t>、</a:t>
            </a:r>
            <a:r>
              <a:rPr lang="en-US" altLang="zh-CN" sz="2800"/>
              <a:t>GB4962-85 《</a:t>
            </a:r>
            <a:r>
              <a:rPr lang="zh-CN" altLang="en-US" sz="2800"/>
              <a:t>氢气使用安全技术规程</a:t>
            </a:r>
            <a:r>
              <a:rPr lang="en-US" altLang="zh-CN" sz="2800"/>
              <a:t>》</a:t>
            </a:r>
            <a:r>
              <a:rPr lang="zh-CN" altLang="en-US" sz="2800"/>
              <a:t>；</a:t>
            </a:r>
            <a:endParaRPr lang="zh-CN" altLang="en-US" sz="2800"/>
          </a:p>
          <a:p>
            <a:pPr algn="just">
              <a:buClr>
                <a:schemeClr val="folHlink"/>
              </a:buClr>
            </a:pPr>
            <a:r>
              <a:rPr lang="en-US" altLang="zh-CN" sz="2800"/>
              <a:t>2</a:t>
            </a:r>
            <a:r>
              <a:rPr lang="zh-CN" altLang="en-US" sz="2800"/>
              <a:t>、</a:t>
            </a:r>
            <a:r>
              <a:rPr lang="en-US" altLang="zh-CN" sz="2800"/>
              <a:t>GB6222-86 《</a:t>
            </a:r>
            <a:r>
              <a:rPr lang="zh-CN" altLang="en-US" sz="2800"/>
              <a:t>工业企业煤气安全规程</a:t>
            </a:r>
            <a:r>
              <a:rPr lang="en-US" altLang="zh-CN" sz="2800"/>
              <a:t>》</a:t>
            </a:r>
            <a:r>
              <a:rPr lang="zh-CN" altLang="en-US" sz="2800"/>
              <a:t>；</a:t>
            </a:r>
            <a:endParaRPr lang="zh-CN" altLang="en-US" sz="2800"/>
          </a:p>
          <a:p>
            <a:pPr algn="just">
              <a:buClr>
                <a:schemeClr val="folHlink"/>
              </a:buClr>
            </a:pPr>
            <a:r>
              <a:rPr lang="en-US" altLang="zh-CN" sz="2800"/>
              <a:t>3</a:t>
            </a:r>
            <a:r>
              <a:rPr lang="zh-CN" altLang="en-US" sz="2800"/>
              <a:t>、</a:t>
            </a:r>
            <a:r>
              <a:rPr lang="en-US" altLang="zh-CN" sz="2800"/>
              <a:t>GB10478-89 《</a:t>
            </a:r>
            <a:r>
              <a:rPr lang="zh-CN" altLang="en-US" sz="2800"/>
              <a:t>液化气体铁道罐车技术条件</a:t>
            </a:r>
            <a:r>
              <a:rPr lang="en-US" altLang="zh-CN" sz="2800"/>
              <a:t>》</a:t>
            </a:r>
            <a:r>
              <a:rPr lang="zh-CN" altLang="en-US" sz="2800"/>
              <a:t>；</a:t>
            </a:r>
            <a:endParaRPr lang="zh-CN" altLang="en-US" sz="2800"/>
          </a:p>
          <a:p>
            <a:pPr algn="just">
              <a:buClr>
                <a:schemeClr val="folHlink"/>
              </a:buClr>
            </a:pPr>
            <a:r>
              <a:rPr lang="en-US" altLang="zh-CN" sz="2800"/>
              <a:t>4</a:t>
            </a:r>
            <a:r>
              <a:rPr lang="zh-CN" altLang="en-US" sz="2800"/>
              <a:t>、</a:t>
            </a:r>
            <a:r>
              <a:rPr lang="en-US" altLang="zh-CN" sz="2800"/>
              <a:t>GB11984-89《</a:t>
            </a:r>
            <a:r>
              <a:rPr lang="zh-CN" altLang="en-US" sz="2800"/>
              <a:t>氯气安全规程</a:t>
            </a:r>
            <a:r>
              <a:rPr lang="en-US" altLang="zh-CN" sz="2800"/>
              <a:t>》</a:t>
            </a:r>
            <a:r>
              <a:rPr lang="zh-CN" altLang="en-US" sz="2800"/>
              <a:t>；</a:t>
            </a:r>
            <a:endParaRPr lang="zh-CN" altLang="en-US" sz="2800"/>
          </a:p>
          <a:p>
            <a:pPr algn="just">
              <a:buClr>
                <a:schemeClr val="folHlink"/>
              </a:buClr>
            </a:pPr>
            <a:r>
              <a:rPr lang="en-US" altLang="zh-CN" sz="2800"/>
              <a:t>5</a:t>
            </a:r>
            <a:r>
              <a:rPr lang="zh-CN" altLang="en-US" sz="2800"/>
              <a:t>、</a:t>
            </a:r>
            <a:r>
              <a:rPr lang="en-US" altLang="zh-CN" sz="2800"/>
              <a:t>GB13392-92 《</a:t>
            </a:r>
            <a:r>
              <a:rPr lang="zh-CN" altLang="en-US" sz="2800"/>
              <a:t>道路运输危险货物车辆标志</a:t>
            </a:r>
            <a:r>
              <a:rPr lang="en-US" altLang="zh-CN" sz="2800"/>
              <a:t>》</a:t>
            </a:r>
            <a:endParaRPr lang="en-US" altLang="zh-CN" sz="2800"/>
          </a:p>
          <a:p>
            <a:pPr algn="just">
              <a:buClr>
                <a:schemeClr val="folHlink"/>
              </a:buClr>
            </a:pPr>
            <a:endParaRPr lang="en-US" altLang="zh-CN"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4" name="标题 2053"/>
          <p:cNvSpPr/>
          <p:nvPr>
            <p:ph type="title"/>
          </p:nvPr>
        </p:nvSpPr>
        <p:spPr>
          <a:xfrm>
            <a:off x="2057400" y="1676400"/>
            <a:ext cx="8229600" cy="1371600"/>
          </a:xfrm>
          <a:ln/>
        </p:spPr>
        <p:txBody>
          <a:bodyPr anchor="ctr" anchorCtr="0"/>
          <a:p>
            <a:r>
              <a:rPr lang="zh-CN" altLang="en-US" b="1">
                <a:solidFill>
                  <a:schemeClr val="tx1"/>
                </a:solidFill>
                <a:effectLst>
                  <a:outerShdw blurRad="38100" dist="38100" dir="2700000">
                    <a:srgbClr val="000000"/>
                  </a:outerShdw>
                </a:effectLst>
              </a:rPr>
              <a:t>第一讲</a:t>
            </a:r>
            <a:br>
              <a:rPr lang="zh-CN" altLang="en-US" b="1">
                <a:solidFill>
                  <a:schemeClr val="tx1"/>
                </a:solidFill>
                <a:effectLst>
                  <a:outerShdw blurRad="38100" dist="38100" dir="2700000">
                    <a:srgbClr val="000000"/>
                  </a:outerShdw>
                </a:effectLst>
              </a:rPr>
            </a:br>
            <a:r>
              <a:rPr lang="en-US" altLang="zh-CN" b="1">
                <a:solidFill>
                  <a:schemeClr val="tx1"/>
                </a:solidFill>
                <a:effectLst>
                  <a:outerShdw blurRad="38100" dist="38100" dir="2700000">
                    <a:srgbClr val="000000"/>
                  </a:outerShdw>
                </a:effectLst>
              </a:rPr>
              <a:t>《</a:t>
            </a:r>
            <a:r>
              <a:rPr lang="zh-CN" altLang="en-US" b="1">
                <a:solidFill>
                  <a:schemeClr val="tx1"/>
                </a:solidFill>
                <a:effectLst>
                  <a:outerShdw blurRad="38100" dist="38100" dir="2700000">
                    <a:srgbClr val="000000"/>
                  </a:outerShdw>
                </a:effectLst>
              </a:rPr>
              <a:t>安全生产法</a:t>
            </a:r>
            <a:r>
              <a:rPr lang="en-US" altLang="zh-CN" b="1">
                <a:solidFill>
                  <a:schemeClr val="tx1"/>
                </a:solidFill>
                <a:effectLst>
                  <a:outerShdw blurRad="38100" dist="38100" dir="2700000">
                    <a:srgbClr val="000000"/>
                  </a:outerShdw>
                </a:effectLst>
              </a:rPr>
              <a:t>》</a:t>
            </a:r>
            <a:r>
              <a:rPr lang="zh-CN" altLang="en-US" b="1">
                <a:solidFill>
                  <a:schemeClr val="tx1"/>
                </a:solidFill>
                <a:effectLst>
                  <a:outerShdw blurRad="38100" dist="38100" dir="2700000">
                    <a:srgbClr val="000000"/>
                  </a:outerShdw>
                </a:effectLst>
              </a:rPr>
              <a:t>及相关律法规、标准体系</a:t>
            </a:r>
            <a:endParaRPr lang="zh-CN" altLang="en-US" b="1">
              <a:solidFill>
                <a:schemeClr val="tx1"/>
              </a:solidFill>
              <a:effectLst>
                <a:outerShdw blurRad="38100" dist="38100" dir="2700000">
                  <a:srgbClr val="000000"/>
                </a:outerShdw>
              </a:effectLst>
            </a:endParaRPr>
          </a:p>
        </p:txBody>
      </p:sp>
      <p:sp>
        <p:nvSpPr>
          <p:cNvPr id="2055" name="矩形 2054"/>
          <p:cNvSpPr/>
          <p:nvPr/>
        </p:nvSpPr>
        <p:spPr>
          <a:xfrm>
            <a:off x="3200400" y="2743200"/>
            <a:ext cx="5638800" cy="1066800"/>
          </a:xfrm>
          <a:prstGeom prst="rect">
            <a:avLst/>
          </a:prstGeom>
          <a:noFill/>
          <a:ln w="9525">
            <a:noFill/>
          </a:ln>
        </p:spPr>
        <p:txBody>
          <a:bodyPr wrap="none" anchor="ctr" anchorCtr="0"/>
          <a:p>
            <a:pPr algn="ctr" fontAlgn="base">
              <a:lnSpc>
                <a:spcPct val="100000"/>
              </a:lnSpc>
              <a:spcBef>
                <a:spcPct val="0"/>
              </a:spcBef>
              <a:spcAft>
                <a:spcPct val="0"/>
              </a:spcAft>
              <a:buClrTx/>
              <a:buSzPct val="100000"/>
            </a:pPr>
            <a:endParaRPr sz="3200">
              <a:solidFill>
                <a:srgbClr val="66FF33"/>
              </a:solidFill>
              <a:latin typeface="Times New Roman" panose="02020603050405020304"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5" name="标题 2184"/>
          <p:cNvSpPr/>
          <p:nvPr>
            <p:ph type="title"/>
          </p:nvPr>
        </p:nvSpPr>
        <p:spPr>
          <a:ln/>
        </p:spPr>
        <p:txBody>
          <a:bodyPr anchor="ctr" anchorCtr="0"/>
          <a:p>
            <a:r>
              <a:rPr lang="zh-CN" altLang="en-US" b="1">
                <a:ea typeface="隶书" panose="02010509060101010101" charset="-122"/>
              </a:rPr>
              <a:t>安全生产标准（续）</a:t>
            </a:r>
            <a:endParaRPr lang="zh-CN" altLang="en-US" b="1">
              <a:ea typeface="隶书" panose="02010509060101010101" charset="-122"/>
            </a:endParaRPr>
          </a:p>
        </p:txBody>
      </p:sp>
      <p:sp>
        <p:nvSpPr>
          <p:cNvPr id="2186" name="文本占位符 2185"/>
          <p:cNvSpPr/>
          <p:nvPr>
            <p:ph type="body"/>
          </p:nvPr>
        </p:nvSpPr>
        <p:spPr>
          <a:xfrm>
            <a:off x="1524000" y="1982788"/>
            <a:ext cx="9144000" cy="4113212"/>
          </a:xfrm>
          <a:ln/>
        </p:spPr>
        <p:txBody>
          <a:bodyPr/>
          <a:p>
            <a:pPr algn="just">
              <a:buClr>
                <a:schemeClr val="folHlink"/>
              </a:buClr>
            </a:pPr>
            <a:r>
              <a:rPr lang="en-US" altLang="zh-CN" sz="2800"/>
              <a:t>6</a:t>
            </a:r>
            <a:r>
              <a:rPr lang="zh-CN" altLang="en-US" sz="2800"/>
              <a:t>、</a:t>
            </a:r>
            <a:r>
              <a:rPr lang="en-US" altLang="zh-CN" sz="2800"/>
              <a:t>GB13591-92 《</a:t>
            </a:r>
            <a:r>
              <a:rPr lang="zh-CN" altLang="en-US" sz="2800"/>
              <a:t>溶解乙炔充装规定</a:t>
            </a:r>
            <a:r>
              <a:rPr lang="en-US" altLang="zh-CN" sz="2800"/>
              <a:t>》</a:t>
            </a:r>
            <a:r>
              <a:rPr lang="zh-CN" altLang="en-US" sz="2800"/>
              <a:t>；</a:t>
            </a:r>
            <a:endParaRPr lang="zh-CN" altLang="en-US" sz="2800"/>
          </a:p>
          <a:p>
            <a:pPr algn="just">
              <a:buClr>
                <a:schemeClr val="folHlink"/>
              </a:buClr>
            </a:pPr>
            <a:r>
              <a:rPr lang="en-US" altLang="zh-CN" sz="2800"/>
              <a:t>7</a:t>
            </a:r>
            <a:r>
              <a:rPr lang="zh-CN" altLang="en-US" sz="2800"/>
              <a:t>、</a:t>
            </a:r>
            <a:r>
              <a:rPr lang="en-US" altLang="zh-CN" sz="2800"/>
              <a:t>GB18434-2001 《</a:t>
            </a:r>
            <a:r>
              <a:rPr lang="zh-CN" altLang="en-US" sz="2800"/>
              <a:t>油船油码头安全作业规程</a:t>
            </a:r>
            <a:r>
              <a:rPr lang="en-US" altLang="zh-CN" sz="2800"/>
              <a:t>》</a:t>
            </a:r>
            <a:r>
              <a:rPr lang="zh-CN" altLang="en-US" sz="2800"/>
              <a:t>；</a:t>
            </a:r>
            <a:endParaRPr lang="zh-CN" altLang="en-US" sz="2800"/>
          </a:p>
          <a:p>
            <a:pPr algn="just">
              <a:buClr>
                <a:schemeClr val="folHlink"/>
              </a:buClr>
            </a:pPr>
            <a:r>
              <a:rPr lang="en-US" altLang="zh-CN" sz="2800"/>
              <a:t>8</a:t>
            </a:r>
            <a:r>
              <a:rPr lang="zh-CN" altLang="en-US" sz="2800"/>
              <a:t>、</a:t>
            </a:r>
            <a:r>
              <a:rPr lang="en-US" altLang="zh-CN" sz="2800"/>
              <a:t>GB19288-2003 《</a:t>
            </a:r>
            <a:r>
              <a:rPr lang="zh-CN" altLang="en-US" sz="2800"/>
              <a:t>打火机生产安全规程</a:t>
            </a:r>
            <a:r>
              <a:rPr lang="en-US" altLang="zh-CN" sz="2800"/>
              <a:t>》</a:t>
            </a:r>
            <a:r>
              <a:rPr lang="zh-CN" altLang="en-US" sz="2800"/>
              <a:t>；</a:t>
            </a:r>
            <a:endParaRPr lang="zh-CN" altLang="en-US" sz="2800"/>
          </a:p>
          <a:p>
            <a:pPr algn="just">
              <a:buClr>
                <a:schemeClr val="folHlink"/>
              </a:buClr>
            </a:pPr>
            <a:r>
              <a:rPr lang="en-US" altLang="zh-CN" sz="2800"/>
              <a:t>9</a:t>
            </a:r>
            <a:r>
              <a:rPr lang="zh-CN" altLang="en-US" sz="2800"/>
              <a:t>、</a:t>
            </a:r>
            <a:r>
              <a:rPr lang="en-US" altLang="zh-CN" sz="2800"/>
              <a:t>GB14544-93 《</a:t>
            </a:r>
            <a:r>
              <a:rPr lang="zh-CN" altLang="en-US" sz="2800"/>
              <a:t>氯乙烯安全技术规程</a:t>
            </a:r>
            <a:r>
              <a:rPr lang="en-US" altLang="zh-CN" sz="2800"/>
              <a:t>》</a:t>
            </a:r>
            <a:r>
              <a:rPr lang="zh-CN" altLang="en-US" sz="2800"/>
              <a:t>；</a:t>
            </a:r>
            <a:endParaRPr lang="zh-CN" altLang="en-US" sz="2800"/>
          </a:p>
          <a:p>
            <a:pPr algn="just">
              <a:buClr>
                <a:schemeClr val="folHlink"/>
              </a:buClr>
            </a:pPr>
            <a:r>
              <a:rPr lang="en-US" altLang="zh-CN" sz="2800"/>
              <a:t>10</a:t>
            </a:r>
            <a:r>
              <a:rPr lang="zh-CN" altLang="en-US" sz="2800"/>
              <a:t>、</a:t>
            </a:r>
            <a:r>
              <a:rPr lang="en-US" altLang="zh-CN" sz="2800"/>
              <a:t>GB16912-1997《</a:t>
            </a:r>
            <a:r>
              <a:rPr lang="zh-CN" altLang="en-US" sz="2800"/>
              <a:t>氧气及相关气体安全技术规 程</a:t>
            </a:r>
            <a:r>
              <a:rPr lang="en-US" altLang="zh-CN" sz="2800"/>
              <a:t>》</a:t>
            </a:r>
            <a:endParaRPr lang="en-US" altLang="zh-CN" sz="2800"/>
          </a:p>
          <a:p>
            <a:pPr algn="just">
              <a:buClr>
                <a:schemeClr val="folHlink"/>
              </a:buClr>
            </a:pPr>
            <a:r>
              <a:rPr lang="en-US" altLang="zh-CN" sz="2800"/>
              <a:t>11</a:t>
            </a:r>
            <a:r>
              <a:rPr lang="zh-CN" altLang="en-US" sz="2800"/>
              <a:t>、</a:t>
            </a:r>
            <a:r>
              <a:rPr lang="en-US" altLang="zh-CN" sz="2800"/>
              <a:t>GB11652-99 《</a:t>
            </a:r>
            <a:r>
              <a:rPr lang="zh-CN" altLang="en-US" sz="2800"/>
              <a:t>烟花爆竹劳动安全技术规程</a:t>
            </a:r>
            <a:r>
              <a:rPr lang="en-US" altLang="zh-CN" sz="2800"/>
              <a:t>》</a:t>
            </a:r>
            <a:r>
              <a:rPr lang="zh-CN" altLang="en-US" sz="2800"/>
              <a:t>；</a:t>
            </a:r>
            <a:endParaRPr lang="zh-CN" altLang="en-US" sz="2800"/>
          </a:p>
          <a:p>
            <a:pPr>
              <a:buClr>
                <a:schemeClr val="folHlink"/>
              </a:buClr>
            </a:pPr>
            <a:r>
              <a:rPr lang="en-US" altLang="zh-CN" sz="2800"/>
              <a:t>12</a:t>
            </a:r>
            <a:r>
              <a:rPr lang="zh-CN" altLang="en-US" sz="2800">
                <a:latin typeface="宋体" panose="02010600030101010101" pitchFamily="2" charset="-122"/>
              </a:rPr>
              <a:t>、</a:t>
            </a:r>
            <a:r>
              <a:rPr lang="en-US" altLang="zh-CN" sz="2800"/>
              <a:t>GB50161-92 </a:t>
            </a:r>
            <a:r>
              <a:rPr lang="en-US" altLang="zh-CN" sz="2800">
                <a:latin typeface="宋体" panose="02010600030101010101" pitchFamily="2" charset="-122"/>
              </a:rPr>
              <a:t>《</a:t>
            </a:r>
            <a:r>
              <a:rPr lang="zh-CN" altLang="en-US" sz="2800">
                <a:latin typeface="宋体" panose="02010600030101010101" pitchFamily="2" charset="-122"/>
              </a:rPr>
              <a:t>烟花爆竹工厂设计安全规范</a:t>
            </a:r>
            <a:r>
              <a:rPr lang="en-US" altLang="zh-CN" sz="2800">
                <a:latin typeface="宋体" panose="02010600030101010101" pitchFamily="2" charset="-122"/>
              </a:rPr>
              <a:t>》</a:t>
            </a:r>
            <a:r>
              <a:rPr lang="en-US" altLang="zh-CN" sz="2800"/>
              <a:t> </a:t>
            </a:r>
            <a:endParaRPr lang="en-US" altLang="zh-CN" sz="2800"/>
          </a:p>
          <a:p>
            <a:pPr>
              <a:buClr>
                <a:schemeClr val="folHlink"/>
              </a:buClr>
            </a:pPr>
            <a:endParaRPr lang="en-US" altLang="zh-CN"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9" name="标题 2188"/>
          <p:cNvSpPr/>
          <p:nvPr>
            <p:ph type="title"/>
          </p:nvPr>
        </p:nvSpPr>
        <p:spPr>
          <a:ln/>
        </p:spPr>
        <p:txBody>
          <a:bodyPr anchor="ctr" anchorCtr="0"/>
          <a:p>
            <a:r>
              <a:rPr lang="zh-CN" altLang="en-US" b="1">
                <a:ea typeface="隶书" panose="02010509060101010101" charset="-122"/>
              </a:rPr>
              <a:t>安全生产标准（续）</a:t>
            </a:r>
            <a:endParaRPr lang="zh-CN" altLang="en-US" b="1">
              <a:ea typeface="隶书" panose="02010509060101010101" charset="-122"/>
            </a:endParaRPr>
          </a:p>
        </p:txBody>
      </p:sp>
      <p:sp>
        <p:nvSpPr>
          <p:cNvPr id="2190" name="文本占位符 2189"/>
          <p:cNvSpPr/>
          <p:nvPr>
            <p:ph type="body"/>
          </p:nvPr>
        </p:nvSpPr>
        <p:spPr>
          <a:xfrm>
            <a:off x="1524000" y="1981200"/>
            <a:ext cx="9144000" cy="4114800"/>
          </a:xfrm>
          <a:ln/>
        </p:spPr>
        <p:txBody>
          <a:bodyPr/>
          <a:p>
            <a:pPr algn="just">
              <a:lnSpc>
                <a:spcPct val="90000"/>
              </a:lnSpc>
              <a:buClr>
                <a:schemeClr val="folHlink"/>
              </a:buClr>
            </a:pPr>
            <a:r>
              <a:rPr lang="zh-CN" altLang="en-US" sz="2800"/>
              <a:t>（三）不同部门、行业根据管理的需要也制订相应的</a:t>
            </a:r>
            <a:r>
              <a:rPr lang="zh-CN" altLang="en-US" sz="2800" u="sng">
                <a:solidFill>
                  <a:srgbClr val="FF5050"/>
                </a:solidFill>
                <a:effectLst>
                  <a:outerShdw blurRad="38100" dist="38100" dir="2700000">
                    <a:srgbClr val="000000"/>
                  </a:outerShdw>
                </a:effectLst>
              </a:rPr>
              <a:t>危险物品行业管理标准</a:t>
            </a:r>
            <a:r>
              <a:rPr lang="zh-CN" altLang="en-US" sz="2800"/>
              <a:t>。如：</a:t>
            </a:r>
            <a:endParaRPr lang="zh-CN" altLang="en-US" sz="2800"/>
          </a:p>
          <a:p>
            <a:pPr algn="just">
              <a:lnSpc>
                <a:spcPct val="90000"/>
              </a:lnSpc>
              <a:buClr>
                <a:schemeClr val="folHlink"/>
              </a:buClr>
            </a:pPr>
            <a:endParaRPr lang="zh-CN" altLang="en-US" sz="2800"/>
          </a:p>
          <a:p>
            <a:pPr algn="just">
              <a:lnSpc>
                <a:spcPct val="90000"/>
              </a:lnSpc>
              <a:buClr>
                <a:schemeClr val="folHlink"/>
              </a:buClr>
            </a:pPr>
            <a:r>
              <a:rPr lang="en-US" altLang="zh-CN" sz="2800"/>
              <a:t>1</a:t>
            </a:r>
            <a:r>
              <a:rPr lang="zh-CN" altLang="en-US" sz="2800"/>
              <a:t>、</a:t>
            </a:r>
            <a:r>
              <a:rPr lang="en-US" altLang="zh-CN" sz="2800"/>
              <a:t>GA57-1993《</a:t>
            </a:r>
            <a:r>
              <a:rPr lang="zh-CN" altLang="en-US" sz="2800"/>
              <a:t>剧毒物品分级、分类与品名编号</a:t>
            </a:r>
            <a:r>
              <a:rPr lang="en-US" altLang="zh-CN" sz="2800"/>
              <a:t>》</a:t>
            </a:r>
            <a:endParaRPr lang="en-US" altLang="zh-CN" sz="2800"/>
          </a:p>
          <a:p>
            <a:pPr algn="just">
              <a:lnSpc>
                <a:spcPct val="90000"/>
              </a:lnSpc>
              <a:buClr>
                <a:schemeClr val="folHlink"/>
              </a:buClr>
            </a:pPr>
            <a:r>
              <a:rPr lang="en-US" altLang="zh-CN" sz="2800"/>
              <a:t>2</a:t>
            </a:r>
            <a:r>
              <a:rPr lang="zh-CN" altLang="en-US" sz="2800"/>
              <a:t>、</a:t>
            </a:r>
            <a:r>
              <a:rPr lang="en-US" altLang="zh-CN" sz="2800"/>
              <a:t>GA58-1993《</a:t>
            </a:r>
            <a:r>
              <a:rPr lang="zh-CN" altLang="en-US" sz="2800"/>
              <a:t>剧毒物品品名表</a:t>
            </a:r>
            <a:r>
              <a:rPr lang="en-US" altLang="zh-CN" sz="2800"/>
              <a:t>》</a:t>
            </a:r>
            <a:r>
              <a:rPr lang="zh-CN" altLang="en-US" sz="2800"/>
              <a:t>；</a:t>
            </a:r>
            <a:endParaRPr lang="zh-CN" altLang="en-US" sz="2800"/>
          </a:p>
          <a:p>
            <a:pPr algn="just">
              <a:lnSpc>
                <a:spcPct val="90000"/>
              </a:lnSpc>
              <a:buClr>
                <a:schemeClr val="folHlink"/>
              </a:buClr>
            </a:pPr>
            <a:r>
              <a:rPr lang="en-US" altLang="zh-CN" sz="2800"/>
              <a:t>3</a:t>
            </a:r>
            <a:r>
              <a:rPr lang="zh-CN" altLang="en-US" sz="2800"/>
              <a:t>、</a:t>
            </a:r>
            <a:r>
              <a:rPr lang="en-US" altLang="zh-CN" sz="2800"/>
              <a:t>JT3130-1998《</a:t>
            </a:r>
            <a:r>
              <a:rPr lang="zh-CN" altLang="en-US" sz="2800"/>
              <a:t>汽车危险货物运输规则</a:t>
            </a:r>
            <a:r>
              <a:rPr lang="en-US" altLang="zh-CN" sz="2800"/>
              <a:t>》</a:t>
            </a:r>
            <a:r>
              <a:rPr lang="zh-CN" altLang="en-US" sz="2800"/>
              <a:t>；</a:t>
            </a:r>
            <a:endParaRPr lang="zh-CN" altLang="en-US" sz="2800"/>
          </a:p>
          <a:p>
            <a:pPr algn="ctr">
              <a:lnSpc>
                <a:spcPct val="90000"/>
              </a:lnSpc>
              <a:buClr>
                <a:schemeClr val="folHlink"/>
              </a:buClr>
            </a:pPr>
            <a:r>
              <a:rPr lang="en-US" altLang="zh-CN" sz="2800"/>
              <a:t>4</a:t>
            </a:r>
            <a:r>
              <a:rPr lang="zh-CN" altLang="en-US" sz="2800"/>
              <a:t>、</a:t>
            </a:r>
            <a:r>
              <a:rPr lang="en-US" altLang="zh-CN" sz="2800"/>
              <a:t>JT3145-1991《</a:t>
            </a:r>
            <a:r>
              <a:rPr lang="zh-CN" altLang="en-US" sz="2800"/>
              <a:t>汽车危险货物运输、装卸作业规程</a:t>
            </a:r>
            <a:r>
              <a:rPr lang="en-US" altLang="zh-CN" sz="2800"/>
              <a:t>》</a:t>
            </a:r>
            <a:endParaRPr lang="en-US" altLang="zh-CN" sz="2800"/>
          </a:p>
          <a:p>
            <a:pPr algn="ctr">
              <a:lnSpc>
                <a:spcPct val="90000"/>
              </a:lnSpc>
              <a:buClr>
                <a:schemeClr val="folHlink"/>
              </a:buClr>
            </a:pPr>
            <a:r>
              <a:rPr lang="en-US" altLang="zh-CN" sz="2800"/>
              <a:t>5</a:t>
            </a:r>
            <a:r>
              <a:rPr lang="zh-CN" altLang="en-US" sz="2800">
                <a:latin typeface="宋体" panose="02010600030101010101" pitchFamily="2" charset="-122"/>
              </a:rPr>
              <a:t>、</a:t>
            </a:r>
            <a:r>
              <a:rPr lang="en-US" altLang="zh-CN" sz="2800"/>
              <a:t>HG24001-96</a:t>
            </a:r>
            <a:r>
              <a:rPr lang="en-US" altLang="zh-CN" sz="2800">
                <a:latin typeface="宋体" panose="02010600030101010101" pitchFamily="2" charset="-122"/>
              </a:rPr>
              <a:t>《</a:t>
            </a:r>
            <a:r>
              <a:rPr lang="zh-CN" altLang="en-US" sz="2800">
                <a:latin typeface="宋体" panose="02010600030101010101" pitchFamily="2" charset="-122"/>
              </a:rPr>
              <a:t>化工行业职业性接触毒物危害程度分级</a:t>
            </a:r>
            <a:r>
              <a:rPr lang="en-US" altLang="zh-CN" sz="2800">
                <a:latin typeface="宋体" panose="02010600030101010101" pitchFamily="2" charset="-122"/>
              </a:rPr>
              <a:t>》</a:t>
            </a:r>
            <a:r>
              <a:rPr lang="zh-CN" altLang="en-US" sz="2800">
                <a:latin typeface="宋体" panose="02010600030101010101" pitchFamily="2" charset="-122"/>
              </a:rPr>
              <a:t>等</a:t>
            </a:r>
            <a:endParaRPr lang="zh-CN" altLang="en-US"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3" name="标题 2192"/>
          <p:cNvSpPr/>
          <p:nvPr>
            <p:ph type="title"/>
          </p:nvPr>
        </p:nvSpPr>
        <p:spPr>
          <a:xfrm>
            <a:off x="2209800" y="2209800"/>
            <a:ext cx="7772400" cy="1143000"/>
          </a:xfrm>
          <a:ln/>
        </p:spPr>
        <p:txBody>
          <a:bodyPr anchor="ctr" anchorCtr="0"/>
          <a:p>
            <a:r>
              <a:rPr lang="zh-CN" altLang="en-US" b="1">
                <a:latin typeface="隶书" panose="02010509060101010101" charset="-122"/>
                <a:ea typeface="隶书" panose="02010509060101010101" charset="-122"/>
              </a:rPr>
              <a:t>第三部分  </a:t>
            </a:r>
            <a:r>
              <a:rPr lang="en-US" altLang="zh-CN" b="1">
                <a:latin typeface="隶书" panose="02010509060101010101" charset="-122"/>
                <a:ea typeface="隶书" panose="02010509060101010101" charset="-122"/>
                <a:hlinkClick r:id="rId1"/>
              </a:rPr>
              <a:t>《</a:t>
            </a:r>
            <a:r>
              <a:rPr lang="zh-CN" altLang="en-US" b="1">
                <a:latin typeface="隶书" panose="02010509060101010101" charset="-122"/>
                <a:ea typeface="隶书" panose="02010509060101010101" charset="-122"/>
                <a:hlinkClick r:id="rId1"/>
              </a:rPr>
              <a:t>安全生产法</a:t>
            </a:r>
            <a:r>
              <a:rPr lang="en-US" altLang="zh-CN" b="1">
                <a:latin typeface="隶书" panose="02010509060101010101" charset="-122"/>
                <a:ea typeface="隶书" panose="02010509060101010101" charset="-122"/>
                <a:hlinkClick r:id="rId1"/>
              </a:rPr>
              <a:t>》</a:t>
            </a:r>
            <a:endParaRPr lang="en-US" altLang="zh-CN" b="1">
              <a:latin typeface="隶书" panose="02010509060101010101" charset="-122"/>
              <a:ea typeface="隶书" panose="020105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6" name="标题 2195"/>
          <p:cNvSpPr/>
          <p:nvPr>
            <p:ph type="title"/>
          </p:nvPr>
        </p:nvSpPr>
        <p:spPr>
          <a:xfrm>
            <a:off x="1949450" y="227013"/>
            <a:ext cx="8069263" cy="890587"/>
          </a:xfrm>
          <a:ln/>
        </p:spPr>
        <p:txBody>
          <a:bodyPr anchor="ctr" anchorCtr="0"/>
          <a:p>
            <a:r>
              <a:rPr lang="zh-CN" altLang="en-US" b="1">
                <a:ea typeface="隶书" panose="02010509060101010101" charset="-122"/>
              </a:rPr>
              <a:t>安全生产</a:t>
            </a:r>
            <a:r>
              <a:rPr lang="zh-CN" altLang="en-US">
                <a:ea typeface="隶书" panose="02010509060101010101" charset="-122"/>
              </a:rPr>
              <a:t>法的总体分析</a:t>
            </a:r>
            <a:endParaRPr lang="zh-CN" altLang="en-US">
              <a:ea typeface="隶书" panose="02010509060101010101" charset="-122"/>
            </a:endParaRPr>
          </a:p>
        </p:txBody>
      </p:sp>
      <p:sp>
        <p:nvSpPr>
          <p:cNvPr id="2197" name="文本占位符 2196"/>
          <p:cNvSpPr/>
          <p:nvPr>
            <p:ph type="body"/>
          </p:nvPr>
        </p:nvSpPr>
        <p:spPr>
          <a:xfrm>
            <a:off x="1524000" y="1341438"/>
            <a:ext cx="9144000" cy="5327650"/>
          </a:xfrm>
          <a:ln/>
        </p:spPr>
        <p:txBody>
          <a:bodyPr/>
          <a:p>
            <a:pPr>
              <a:lnSpc>
                <a:spcPct val="80000"/>
              </a:lnSpc>
              <a:buClr>
                <a:schemeClr val="folHlink"/>
              </a:buClr>
            </a:pPr>
            <a:r>
              <a:rPr lang="zh-CN" altLang="en-US" sz="2800"/>
              <a:t>第一章　总　　则 （</a:t>
            </a:r>
            <a:r>
              <a:rPr lang="en-US" altLang="zh-CN" sz="2800"/>
              <a:t>15</a:t>
            </a:r>
            <a:r>
              <a:rPr lang="zh-CN" altLang="en-US" sz="2800"/>
              <a:t>条）</a:t>
            </a:r>
            <a:endParaRPr lang="zh-CN" altLang="en-US" sz="2800"/>
          </a:p>
          <a:p>
            <a:pPr>
              <a:lnSpc>
                <a:spcPct val="80000"/>
              </a:lnSpc>
              <a:buClr>
                <a:schemeClr val="folHlink"/>
              </a:buClr>
            </a:pPr>
            <a:r>
              <a:rPr lang="zh-CN" altLang="en-US" sz="2800"/>
              <a:t>第二章　生产经营单位的安全生产保障 （</a:t>
            </a:r>
            <a:r>
              <a:rPr lang="en-US" altLang="zh-CN" sz="2800"/>
              <a:t>28</a:t>
            </a:r>
            <a:r>
              <a:rPr lang="zh-CN" altLang="en-US" sz="2800"/>
              <a:t>条）</a:t>
            </a:r>
            <a:endParaRPr lang="zh-CN" altLang="en-US" sz="2800"/>
          </a:p>
          <a:p>
            <a:pPr>
              <a:lnSpc>
                <a:spcPct val="80000"/>
              </a:lnSpc>
              <a:buClr>
                <a:schemeClr val="folHlink"/>
              </a:buClr>
            </a:pPr>
            <a:r>
              <a:rPr lang="zh-CN" altLang="en-US" sz="2800"/>
              <a:t>第三章　从业人员的权利和义务（ </a:t>
            </a:r>
            <a:r>
              <a:rPr lang="en-US" altLang="zh-CN" sz="2800"/>
              <a:t>9</a:t>
            </a:r>
            <a:r>
              <a:rPr lang="zh-CN" altLang="en-US" sz="2800"/>
              <a:t>条）</a:t>
            </a:r>
            <a:endParaRPr lang="zh-CN" altLang="en-US" sz="2800"/>
          </a:p>
          <a:p>
            <a:pPr>
              <a:lnSpc>
                <a:spcPct val="80000"/>
              </a:lnSpc>
              <a:buClr>
                <a:schemeClr val="folHlink"/>
              </a:buClr>
            </a:pPr>
            <a:r>
              <a:rPr lang="zh-CN" altLang="en-US" sz="2800"/>
              <a:t>第四章　安全生产的监督管理 （</a:t>
            </a:r>
            <a:r>
              <a:rPr lang="en-US" altLang="zh-CN" sz="2800"/>
              <a:t>15</a:t>
            </a:r>
            <a:r>
              <a:rPr lang="zh-CN" altLang="en-US" sz="2800"/>
              <a:t>条）</a:t>
            </a:r>
            <a:endParaRPr lang="zh-CN" altLang="en-US" sz="2800"/>
          </a:p>
          <a:p>
            <a:pPr>
              <a:lnSpc>
                <a:spcPct val="80000"/>
              </a:lnSpc>
              <a:buClr>
                <a:schemeClr val="folHlink"/>
              </a:buClr>
            </a:pPr>
            <a:r>
              <a:rPr lang="zh-CN" altLang="en-US" sz="2800"/>
              <a:t>第五章　生产安全事故的应急救援与调查处理 （</a:t>
            </a:r>
            <a:r>
              <a:rPr lang="en-US" altLang="zh-CN" sz="2800"/>
              <a:t>9</a:t>
            </a:r>
            <a:r>
              <a:rPr lang="zh-CN" altLang="en-US" sz="2800"/>
              <a:t>条）</a:t>
            </a:r>
            <a:endParaRPr lang="zh-CN" altLang="en-US" sz="2800"/>
          </a:p>
          <a:p>
            <a:pPr>
              <a:lnSpc>
                <a:spcPct val="80000"/>
              </a:lnSpc>
              <a:buClr>
                <a:schemeClr val="folHlink"/>
              </a:buClr>
            </a:pPr>
            <a:r>
              <a:rPr lang="zh-CN" altLang="en-US" sz="2800"/>
              <a:t>第六章　法律责任（</a:t>
            </a:r>
            <a:r>
              <a:rPr lang="en-US" altLang="zh-CN" sz="2800"/>
              <a:t>19</a:t>
            </a:r>
            <a:r>
              <a:rPr lang="zh-CN" altLang="en-US" sz="2800"/>
              <a:t>条）</a:t>
            </a:r>
            <a:endParaRPr lang="zh-CN" altLang="en-US" sz="2800"/>
          </a:p>
          <a:p>
            <a:pPr>
              <a:lnSpc>
                <a:spcPct val="80000"/>
              </a:lnSpc>
              <a:buClr>
                <a:schemeClr val="folHlink"/>
              </a:buClr>
            </a:pPr>
            <a:r>
              <a:rPr lang="zh-CN" altLang="en-US" sz="2800"/>
              <a:t>第七章　附　则（ </a:t>
            </a:r>
            <a:r>
              <a:rPr lang="en-US" altLang="zh-CN" sz="2800"/>
              <a:t>2</a:t>
            </a:r>
            <a:r>
              <a:rPr lang="zh-CN" altLang="en-US" sz="2800"/>
              <a:t>条）</a:t>
            </a:r>
            <a:endParaRPr lang="zh-CN" altLang="en-US" sz="2800"/>
          </a:p>
          <a:p>
            <a:pPr>
              <a:lnSpc>
                <a:spcPct val="80000"/>
              </a:lnSpc>
              <a:buClr>
                <a:schemeClr val="folHlink"/>
              </a:buClr>
            </a:pPr>
            <a:endParaRPr lang="zh-CN" altLang="en-US" sz="2800"/>
          </a:p>
          <a:p>
            <a:pPr>
              <a:lnSpc>
                <a:spcPct val="80000"/>
              </a:lnSpc>
              <a:buClr>
                <a:schemeClr val="folHlink"/>
              </a:buClr>
            </a:pPr>
            <a:r>
              <a:rPr lang="zh-CN" altLang="en-US" sz="2800"/>
              <a:t>共七章</a:t>
            </a:r>
            <a:r>
              <a:rPr lang="en-US" altLang="zh-CN" sz="2800"/>
              <a:t>97</a:t>
            </a:r>
            <a:r>
              <a:rPr lang="zh-CN" altLang="en-US" sz="2800"/>
              <a:t>条</a:t>
            </a:r>
            <a:endParaRPr lang="zh-CN" altLang="en-US" sz="2800"/>
          </a:p>
          <a:p>
            <a:pPr>
              <a:lnSpc>
                <a:spcPct val="80000"/>
              </a:lnSpc>
              <a:buClr>
                <a:schemeClr val="folHlink"/>
              </a:buClr>
            </a:pPr>
            <a:r>
              <a:rPr lang="zh-CN" altLang="en-US" sz="2800"/>
              <a:t>涉及生产经营单位的</a:t>
            </a:r>
            <a:r>
              <a:rPr lang="en-US" altLang="zh-CN" sz="2800"/>
              <a:t>65</a:t>
            </a:r>
            <a:r>
              <a:rPr lang="zh-CN" altLang="en-US" sz="2800"/>
              <a:t>条，占</a:t>
            </a:r>
            <a:r>
              <a:rPr lang="en-US" altLang="zh-CN" sz="2800"/>
              <a:t>2/3</a:t>
            </a:r>
            <a:r>
              <a:rPr lang="zh-CN" altLang="en-US" sz="2800"/>
              <a:t>；</a:t>
            </a:r>
            <a:endParaRPr lang="zh-CN" altLang="en-US" sz="2800"/>
          </a:p>
          <a:p>
            <a:pPr>
              <a:lnSpc>
                <a:spcPct val="80000"/>
              </a:lnSpc>
              <a:buClr>
                <a:schemeClr val="folHlink"/>
              </a:buClr>
            </a:pPr>
            <a:r>
              <a:rPr lang="zh-CN" altLang="en-US" sz="2800"/>
              <a:t>涉及主要负责人的</a:t>
            </a:r>
            <a:r>
              <a:rPr lang="en-US" altLang="zh-CN" sz="2800"/>
              <a:t>8</a:t>
            </a:r>
            <a:r>
              <a:rPr lang="zh-CN" altLang="en-US" sz="2800"/>
              <a:t>条；</a:t>
            </a:r>
            <a:endParaRPr lang="zh-CN" altLang="en-US" sz="2800"/>
          </a:p>
          <a:p>
            <a:pPr>
              <a:lnSpc>
                <a:spcPct val="80000"/>
              </a:lnSpc>
              <a:buClr>
                <a:schemeClr val="folHlink"/>
              </a:buClr>
            </a:pPr>
            <a:r>
              <a:rPr lang="zh-CN" altLang="en-US" sz="2800"/>
              <a:t>规定政府部门的较多</a:t>
            </a:r>
            <a:r>
              <a:rPr lang="en-US" altLang="zh-CN" sz="2800"/>
              <a:t>38</a:t>
            </a:r>
            <a:r>
              <a:rPr lang="zh-CN" altLang="en-US" sz="2800"/>
              <a:t>条。</a:t>
            </a:r>
            <a:endParaRPr lang="zh-CN" altLang="en-US"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0" name="标题 2199"/>
          <p:cNvSpPr/>
          <p:nvPr>
            <p:ph type="title"/>
          </p:nvPr>
        </p:nvSpPr>
        <p:spPr>
          <a:xfrm>
            <a:off x="2063750" y="0"/>
            <a:ext cx="8067675" cy="942975"/>
          </a:xfrm>
          <a:ln/>
        </p:spPr>
        <p:txBody>
          <a:bodyPr anchor="ctr" anchorCtr="0"/>
          <a:p>
            <a:r>
              <a:rPr lang="zh-CN" altLang="en-US" b="1">
                <a:latin typeface="隶书" panose="02010509060101010101" charset="-122"/>
                <a:ea typeface="隶书" panose="02010509060101010101" charset="-122"/>
              </a:rPr>
              <a:t>核 心 内 容</a:t>
            </a:r>
            <a:endParaRPr lang="zh-CN" altLang="en-US" b="1">
              <a:latin typeface="隶书" panose="02010509060101010101" charset="-122"/>
              <a:ea typeface="隶书" panose="02010509060101010101" charset="-122"/>
            </a:endParaRPr>
          </a:p>
        </p:txBody>
      </p:sp>
      <p:sp>
        <p:nvSpPr>
          <p:cNvPr id="2201" name="文本占位符 2200"/>
          <p:cNvSpPr/>
          <p:nvPr>
            <p:ph type="body"/>
          </p:nvPr>
        </p:nvSpPr>
        <p:spPr>
          <a:xfrm>
            <a:off x="1524000" y="1984375"/>
            <a:ext cx="8964613" cy="4613275"/>
          </a:xfrm>
          <a:ln/>
        </p:spPr>
        <p:txBody>
          <a:bodyPr/>
          <a:p>
            <a:pPr algn="just">
              <a:lnSpc>
                <a:spcPct val="90000"/>
              </a:lnSpc>
              <a:buClr>
                <a:schemeClr val="folHlink"/>
              </a:buClr>
            </a:pPr>
            <a:r>
              <a:rPr lang="zh-CN" altLang="en-US" b="1">
                <a:solidFill>
                  <a:srgbClr val="FFFF00"/>
                </a:solidFill>
                <a:effectLst>
                  <a:outerShdw blurRad="38100" dist="38100" dir="2700000">
                    <a:srgbClr val="000000"/>
                  </a:outerShdw>
                </a:effectLst>
              </a:rPr>
              <a:t>安全生产法</a:t>
            </a:r>
            <a:r>
              <a:rPr lang="en-US" altLang="zh-CN" b="1">
                <a:solidFill>
                  <a:srgbClr val="FFFF00"/>
                </a:solidFill>
                <a:effectLst>
                  <a:outerShdw blurRad="38100" dist="38100" dir="2700000">
                    <a:srgbClr val="000000"/>
                  </a:outerShdw>
                </a:effectLst>
              </a:rPr>
              <a:t>》</a:t>
            </a:r>
            <a:r>
              <a:rPr lang="zh-CN" altLang="en-US" b="1">
                <a:solidFill>
                  <a:srgbClr val="FFFF00"/>
                </a:solidFill>
                <a:effectLst>
                  <a:outerShdw blurRad="38100" dist="38100" dir="2700000">
                    <a:srgbClr val="000000"/>
                  </a:outerShdw>
                </a:effectLst>
              </a:rPr>
              <a:t>的第一条，开宗明义地确立了通过加强安全生产监督管理，防止和减少生产安全事故，实现如下三大基本目标：</a:t>
            </a:r>
            <a:endParaRPr lang="zh-CN" altLang="en-US" b="1">
              <a:solidFill>
                <a:srgbClr val="FFFF00"/>
              </a:solidFill>
              <a:effectLst>
                <a:outerShdw blurRad="38100" dist="38100" dir="2700000">
                  <a:srgbClr val="000000"/>
                </a:outerShdw>
              </a:effectLst>
            </a:endParaRPr>
          </a:p>
          <a:p>
            <a:pPr lvl="1" algn="just">
              <a:lnSpc>
                <a:spcPct val="90000"/>
              </a:lnSpc>
              <a:buClr>
                <a:schemeClr val="tx2"/>
              </a:buClr>
              <a:buFont typeface="Wingdings" panose="05000000000000000000" pitchFamily="2" charset="2"/>
              <a:buChar char=""/>
            </a:pPr>
            <a:r>
              <a:rPr lang="en-US" altLang="zh-CN" b="1" u="sng">
                <a:effectLst>
                  <a:outerShdw blurRad="38100" dist="38100" dir="2700000">
                    <a:srgbClr val="000000"/>
                  </a:outerShdw>
                </a:effectLst>
              </a:rPr>
              <a:t>1) </a:t>
            </a:r>
            <a:r>
              <a:rPr lang="zh-CN" altLang="en-US" b="1" u="sng">
                <a:effectLst>
                  <a:outerShdw blurRad="38100" dist="38100" dir="2700000">
                    <a:srgbClr val="000000"/>
                  </a:outerShdw>
                </a:effectLst>
              </a:rPr>
              <a:t>保障人民生命安全生产</a:t>
            </a:r>
            <a:endParaRPr lang="zh-CN" altLang="en-US" b="1" u="sng">
              <a:effectLst>
                <a:outerShdw blurRad="38100" dist="38100" dir="2700000">
                  <a:srgbClr val="000000"/>
                </a:outerShdw>
              </a:effectLst>
            </a:endParaRPr>
          </a:p>
          <a:p>
            <a:pPr lvl="1" algn="just">
              <a:lnSpc>
                <a:spcPct val="90000"/>
              </a:lnSpc>
              <a:buClr>
                <a:schemeClr val="tx2"/>
              </a:buClr>
              <a:buFont typeface="Wingdings" panose="05000000000000000000" pitchFamily="2" charset="2"/>
              <a:buChar char=""/>
            </a:pPr>
            <a:r>
              <a:rPr lang="en-US" altLang="zh-CN" b="1" u="sng">
                <a:effectLst>
                  <a:outerShdw blurRad="38100" dist="38100" dir="2700000">
                    <a:srgbClr val="000000"/>
                  </a:outerShdw>
                </a:effectLst>
              </a:rPr>
              <a:t>2) </a:t>
            </a:r>
            <a:r>
              <a:rPr lang="zh-CN" altLang="en-US" b="1" u="sng">
                <a:effectLst>
                  <a:outerShdw blurRad="38100" dist="38100" dir="2700000">
                    <a:srgbClr val="000000"/>
                  </a:outerShdw>
                </a:effectLst>
              </a:rPr>
              <a:t>保护国家财产安全</a:t>
            </a:r>
            <a:endParaRPr lang="zh-CN" altLang="en-US" b="1" u="sng">
              <a:effectLst>
                <a:outerShdw blurRad="38100" dist="38100" dir="2700000">
                  <a:srgbClr val="000000"/>
                </a:outerShdw>
              </a:effectLst>
            </a:endParaRPr>
          </a:p>
          <a:p>
            <a:pPr lvl="1" algn="just">
              <a:lnSpc>
                <a:spcPct val="90000"/>
              </a:lnSpc>
              <a:buClr>
                <a:schemeClr val="tx2"/>
              </a:buClr>
              <a:buFont typeface="Wingdings" panose="05000000000000000000" pitchFamily="2" charset="2"/>
              <a:buChar char=""/>
            </a:pPr>
            <a:r>
              <a:rPr lang="en-US" altLang="zh-CN" b="1" u="sng">
                <a:effectLst>
                  <a:outerShdw blurRad="38100" dist="38100" dir="2700000">
                    <a:srgbClr val="000000"/>
                  </a:outerShdw>
                </a:effectLst>
              </a:rPr>
              <a:t>3) </a:t>
            </a:r>
            <a:r>
              <a:rPr lang="zh-CN" altLang="en-US" b="1" u="sng">
                <a:effectLst>
                  <a:outerShdw blurRad="38100" dist="38100" dir="2700000">
                    <a:srgbClr val="000000"/>
                  </a:outerShdw>
                </a:effectLst>
              </a:rPr>
              <a:t>促进社会经济发展。</a:t>
            </a:r>
            <a:endParaRPr lang="zh-CN" altLang="en-US" b="1" u="sng">
              <a:effectLst>
                <a:outerShdw blurRad="38100" dist="38100" dir="2700000">
                  <a:srgbClr val="000000"/>
                </a:outerShdw>
              </a:effectLst>
            </a:endParaRPr>
          </a:p>
          <a:p>
            <a:pPr algn="just">
              <a:lnSpc>
                <a:spcPct val="90000"/>
              </a:lnSpc>
              <a:buClr>
                <a:schemeClr val="folHlink"/>
              </a:buClr>
            </a:pPr>
            <a:r>
              <a:rPr lang="zh-CN" altLang="en-US" b="1">
                <a:solidFill>
                  <a:srgbClr val="FFFF00"/>
                </a:solidFill>
                <a:effectLst>
                  <a:outerShdw blurRad="38100" dist="38100" dir="2700000">
                    <a:srgbClr val="000000"/>
                  </a:outerShdw>
                </a:effectLst>
              </a:rPr>
              <a:t>由此确立了安全（生产）所具有的保护生命安全的意义、保障财产安全的价值和促进经济发展的功能。</a:t>
            </a:r>
            <a:endParaRPr lang="zh-CN" altLang="en-US" b="1">
              <a:solidFill>
                <a:srgbClr val="FFFF00"/>
              </a:solidFill>
              <a:effectLst>
                <a:outerShdw blurRad="38100" dist="38100" dir="2700000">
                  <a:srgbClr val="000000"/>
                </a:outerShdw>
              </a:effectLst>
            </a:endParaRPr>
          </a:p>
        </p:txBody>
      </p:sp>
      <p:sp>
        <p:nvSpPr>
          <p:cNvPr id="2202" name="矩形 2201"/>
          <p:cNvSpPr/>
          <p:nvPr/>
        </p:nvSpPr>
        <p:spPr>
          <a:xfrm>
            <a:off x="2063750" y="981075"/>
            <a:ext cx="3370263" cy="585788"/>
          </a:xfrm>
          <a:prstGeom prst="rect">
            <a:avLst/>
          </a:prstGeom>
          <a:noFill/>
          <a:ln w="9525">
            <a:noFill/>
          </a:ln>
        </p:spPr>
        <p:txBody>
          <a:bodyPr/>
          <a:p>
            <a:pPr fontAlgn="base">
              <a:lnSpc>
                <a:spcPct val="90000"/>
              </a:lnSpc>
              <a:spcBef>
                <a:spcPct val="20000"/>
              </a:spcBef>
              <a:spcAft>
                <a:spcPct val="0"/>
              </a:spcAft>
              <a:buClrTx/>
              <a:buSzPct val="100000"/>
            </a:pPr>
            <a:r>
              <a:rPr lang="en-US" altLang="zh-CN" sz="3200" b="1">
                <a:solidFill>
                  <a:schemeClr val="bg1"/>
                </a:solidFill>
                <a:latin typeface="隶书" panose="02010509060101010101" charset="-122"/>
                <a:ea typeface="隶书" panose="02010509060101010101" charset="-122"/>
              </a:rPr>
              <a:t>  </a:t>
            </a:r>
            <a:r>
              <a:rPr lang="zh-CN" altLang="en-US" sz="3600" b="1" u="sng">
                <a:solidFill>
                  <a:srgbClr val="FF5050"/>
                </a:solidFill>
                <a:latin typeface="隶书" panose="02010509060101010101" charset="-122"/>
                <a:ea typeface="隶书" panose="02010509060101010101" charset="-122"/>
              </a:rPr>
              <a:t>一、三大目标</a:t>
            </a:r>
            <a:endParaRPr lang="zh-CN" altLang="en-US" sz="3600" b="1" u="sng">
              <a:solidFill>
                <a:srgbClr val="FF5050"/>
              </a:solidFill>
              <a:latin typeface="隶书" panose="02010509060101010101" charset="-122"/>
              <a:ea typeface="隶书" panose="020105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5" name="矩形 2204"/>
          <p:cNvSpPr/>
          <p:nvPr/>
        </p:nvSpPr>
        <p:spPr>
          <a:xfrm>
            <a:off x="4511675" y="0"/>
            <a:ext cx="6156325" cy="1143000"/>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06" name="矩形 2205"/>
          <p:cNvSpPr/>
          <p:nvPr/>
        </p:nvSpPr>
        <p:spPr>
          <a:xfrm>
            <a:off x="1524000" y="1905000"/>
            <a:ext cx="9144000" cy="4114800"/>
          </a:xfrm>
          <a:prstGeom prst="rect">
            <a:avLst/>
          </a:prstGeom>
          <a:noFill/>
          <a:ln w="9525">
            <a:noFill/>
          </a:ln>
        </p:spPr>
        <p:txBody>
          <a:bodyPr/>
          <a:p>
            <a:pPr marL="457200" indent="-457200" algn="just" fontAlgn="base">
              <a:lnSpc>
                <a:spcPct val="90000"/>
              </a:lnSpc>
              <a:spcBef>
                <a:spcPct val="20000"/>
              </a:spcBef>
              <a:spcAft>
                <a:spcPct val="0"/>
              </a:spcAft>
              <a:buClrTx/>
              <a:buSzPct val="100000"/>
              <a:buNone/>
            </a:pPr>
            <a:r>
              <a:rPr lang="en-US" altLang="zh-CN" sz="2800" b="1">
                <a:solidFill>
                  <a:srgbClr val="FFFF00"/>
                </a:solidFill>
                <a:latin typeface="Times New Roman" panose="02020603050405020304" charset="0"/>
                <a:ea typeface="宋体" panose="02010600030101010101" pitchFamily="2" charset="-122"/>
              </a:rPr>
              <a:t>  </a:t>
            </a:r>
            <a:r>
              <a:rPr lang="zh-CN" altLang="en-US" sz="2800" b="1">
                <a:solidFill>
                  <a:srgbClr val="FFFF00"/>
                </a:solidFill>
                <a:latin typeface="Times New Roman" panose="02020603050405020304" charset="0"/>
                <a:ea typeface="宋体" panose="02010600030101010101" pitchFamily="2" charset="-122"/>
              </a:rPr>
              <a:t>在</a:t>
            </a:r>
            <a:r>
              <a:rPr lang="en-US" altLang="zh-CN" sz="2800" b="1">
                <a:solidFill>
                  <a:srgbClr val="FFFF00"/>
                </a:solidFill>
                <a:latin typeface="Times New Roman" panose="02020603050405020304" charset="0"/>
                <a:ea typeface="宋体" panose="02010600030101010101" pitchFamily="2" charset="-122"/>
              </a:rPr>
              <a:t>《</a:t>
            </a:r>
            <a:r>
              <a:rPr lang="zh-CN" altLang="en-US" sz="2800" b="1">
                <a:solidFill>
                  <a:srgbClr val="FFFF00"/>
                </a:solidFill>
                <a:latin typeface="Times New Roman" panose="02020603050405020304" charset="0"/>
                <a:ea typeface="宋体" panose="02010600030101010101" pitchFamily="2" charset="-122"/>
              </a:rPr>
              <a:t>安全生产法</a:t>
            </a:r>
            <a:r>
              <a:rPr lang="en-US" altLang="zh-CN" sz="2800" b="1">
                <a:solidFill>
                  <a:srgbClr val="FFFF00"/>
                </a:solidFill>
                <a:latin typeface="Times New Roman" panose="02020603050405020304" charset="0"/>
                <a:ea typeface="宋体" panose="02010600030101010101" pitchFamily="2" charset="-122"/>
              </a:rPr>
              <a:t>》</a:t>
            </a:r>
            <a:r>
              <a:rPr lang="zh-CN" altLang="en-US" sz="2800" b="1">
                <a:solidFill>
                  <a:srgbClr val="FFFF00"/>
                </a:solidFill>
                <a:latin typeface="Times New Roman" panose="02020603050405020304" charset="0"/>
                <a:ea typeface="宋体" panose="02010600030101010101" pitchFamily="2" charset="-122"/>
              </a:rPr>
              <a:t>的总则中，规定了保障安全生产的国家总体运行机制，包括如下五个方面；</a:t>
            </a:r>
            <a:endParaRPr lang="zh-CN" altLang="en-US" sz="2800" b="1">
              <a:solidFill>
                <a:srgbClr val="FFFF00"/>
              </a:solidFill>
              <a:latin typeface="Times New Roman" panose="02020603050405020304" charset="0"/>
              <a:ea typeface="宋体" panose="02010600030101010101" pitchFamily="2" charset="-122"/>
            </a:endParaRPr>
          </a:p>
          <a:p>
            <a:pPr marL="457200" indent="-457200" algn="just" fontAlgn="base">
              <a:lnSpc>
                <a:spcPct val="90000"/>
              </a:lnSpc>
              <a:spcBef>
                <a:spcPct val="20000"/>
              </a:spcBef>
              <a:spcAft>
                <a:spcPct val="0"/>
              </a:spcAft>
              <a:buClrTx/>
              <a:buSzPct val="100000"/>
              <a:buNone/>
            </a:pPr>
            <a:endParaRPr lang="zh-CN" altLang="en-US" sz="2800" b="1">
              <a:solidFill>
                <a:srgbClr val="FFFF00"/>
              </a:solidFill>
              <a:latin typeface="Times New Roman" panose="02020603050405020304" charset="0"/>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2800" b="1" u="sng">
                <a:effectLst>
                  <a:outerShdw blurRad="38100" dist="38100" dir="2700000">
                    <a:srgbClr val="000000"/>
                  </a:outerShdw>
                </a:effectLst>
                <a:latin typeface="Times New Roman" panose="02020603050405020304" charset="0"/>
                <a:ea typeface="宋体" panose="02010600030101010101" pitchFamily="2" charset="-122"/>
              </a:rPr>
              <a:t>政府监管与指导（通过立法、执法、监管等手段）</a:t>
            </a:r>
            <a:endParaRPr lang="zh-CN" altLang="en-US" sz="2800" b="1" u="sng">
              <a:effectLst>
                <a:outerShdw blurRad="38100" dist="38100" dir="2700000">
                  <a:srgbClr val="000000"/>
                </a:outerShdw>
              </a:effectLst>
              <a:latin typeface="Times New Roman" panose="02020603050405020304" charset="0"/>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2800" b="1" u="sng">
                <a:effectLst>
                  <a:outerShdw blurRad="38100" dist="38100" dir="2700000">
                    <a:srgbClr val="000000"/>
                  </a:outerShdw>
                </a:effectLst>
                <a:latin typeface="Times New Roman" panose="02020603050405020304" charset="0"/>
                <a:ea typeface="宋体" panose="02010600030101010101" pitchFamily="2" charset="-122"/>
              </a:rPr>
              <a:t>企业实施与保障（落实预防、应急救援和事后处理等措施）</a:t>
            </a:r>
            <a:endParaRPr lang="zh-CN" altLang="en-US" sz="2800" b="1" u="sng">
              <a:effectLst>
                <a:outerShdw blurRad="38100" dist="38100" dir="2700000">
                  <a:srgbClr val="000000"/>
                </a:outerShdw>
              </a:effectLst>
              <a:latin typeface="Times New Roman" panose="02020603050405020304" charset="0"/>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2800" b="1" u="sng">
                <a:effectLst>
                  <a:outerShdw blurRad="38100" dist="38100" dir="2700000">
                    <a:srgbClr val="000000"/>
                  </a:outerShdw>
                </a:effectLst>
                <a:latin typeface="Times New Roman" panose="02020603050405020304" charset="0"/>
                <a:ea typeface="宋体" panose="02010600030101010101" pitchFamily="2" charset="-122"/>
              </a:rPr>
              <a:t>员工权益与自律（</a:t>
            </a:r>
            <a:r>
              <a:rPr lang="en-US" altLang="zh-CN" sz="2800" b="1" u="sng">
                <a:effectLst>
                  <a:outerShdw blurRad="38100" dist="38100" dir="2700000">
                    <a:srgbClr val="000000"/>
                  </a:outerShdw>
                </a:effectLst>
                <a:latin typeface="Times New Roman" panose="02020603050405020304" charset="0"/>
                <a:ea typeface="宋体" panose="02010600030101010101" pitchFamily="2" charset="-122"/>
              </a:rPr>
              <a:t>8</a:t>
            </a:r>
            <a:r>
              <a:rPr lang="zh-CN" altLang="en-US" sz="2800" b="1" u="sng">
                <a:effectLst>
                  <a:outerShdw blurRad="38100" dist="38100" dir="2700000">
                    <a:srgbClr val="000000"/>
                  </a:outerShdw>
                </a:effectLst>
                <a:latin typeface="Times New Roman" panose="02020603050405020304" charset="0"/>
                <a:ea typeface="宋体" panose="02010600030101010101" pitchFamily="2" charset="-122"/>
              </a:rPr>
              <a:t>项权益和</a:t>
            </a:r>
            <a:r>
              <a:rPr lang="en-US" altLang="zh-CN" sz="2800" b="1" u="sng">
                <a:effectLst>
                  <a:outerShdw blurRad="38100" dist="38100" dir="2700000">
                    <a:srgbClr val="000000"/>
                  </a:outerShdw>
                </a:effectLst>
                <a:latin typeface="Times New Roman" panose="02020603050405020304" charset="0"/>
                <a:ea typeface="宋体" panose="02010600030101010101" pitchFamily="2" charset="-122"/>
              </a:rPr>
              <a:t>3</a:t>
            </a:r>
            <a:r>
              <a:rPr lang="zh-CN" altLang="en-US" sz="2800" b="1" u="sng">
                <a:effectLst>
                  <a:outerShdw blurRad="38100" dist="38100" dir="2700000">
                    <a:srgbClr val="000000"/>
                  </a:outerShdw>
                </a:effectLst>
                <a:latin typeface="Times New Roman" panose="02020603050405020304" charset="0"/>
                <a:ea typeface="宋体" panose="02010600030101010101" pitchFamily="2" charset="-122"/>
              </a:rPr>
              <a:t>项义务）</a:t>
            </a:r>
            <a:endParaRPr lang="zh-CN" altLang="en-US" sz="2800" b="1" u="sng">
              <a:effectLst>
                <a:outerShdw blurRad="38100" dist="38100" dir="2700000">
                  <a:srgbClr val="000000"/>
                </a:outerShdw>
              </a:effectLst>
              <a:latin typeface="Times New Roman" panose="02020603050405020304" charset="0"/>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2800" b="1" u="sng">
                <a:effectLst>
                  <a:outerShdw blurRad="38100" dist="38100" dir="2700000">
                    <a:srgbClr val="000000"/>
                  </a:outerShdw>
                </a:effectLst>
                <a:latin typeface="Times New Roman" panose="02020603050405020304" charset="0"/>
                <a:ea typeface="宋体" panose="02010600030101010101" pitchFamily="2" charset="-122"/>
              </a:rPr>
              <a:t>社会监督与参与（公民、工会、舆论和社区监督）</a:t>
            </a:r>
            <a:endParaRPr lang="zh-CN" altLang="en-US" sz="2800" b="1" u="sng">
              <a:effectLst>
                <a:outerShdw blurRad="38100" dist="38100" dir="2700000">
                  <a:srgbClr val="000000"/>
                </a:outerShdw>
              </a:effectLst>
              <a:latin typeface="Times New Roman" panose="02020603050405020304" charset="0"/>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AutoNum type="arabicPeriod"/>
            </a:pPr>
            <a:r>
              <a:rPr lang="zh-CN" altLang="en-US" sz="2800" b="1" u="sng">
                <a:effectLst>
                  <a:outerShdw blurRad="38100" dist="38100" dir="2700000">
                    <a:srgbClr val="000000"/>
                  </a:outerShdw>
                </a:effectLst>
                <a:latin typeface="Times New Roman" panose="02020603050405020304" charset="0"/>
                <a:ea typeface="宋体" panose="02010600030101010101" pitchFamily="2" charset="-122"/>
              </a:rPr>
              <a:t>中介支持与服务（通过技术支持和咨询服务等方式）</a:t>
            </a:r>
            <a:endParaRPr lang="zh-CN" altLang="en-US" sz="2800" b="1" u="sng">
              <a:effectLst>
                <a:outerShdw blurRad="38100" dist="38100" dir="2700000">
                  <a:srgbClr val="000000"/>
                </a:outerShdw>
              </a:effectLst>
              <a:latin typeface="Times New Roman" panose="02020603050405020304" charset="0"/>
              <a:ea typeface="宋体" panose="02010600030101010101" pitchFamily="2" charset="-122"/>
            </a:endParaRPr>
          </a:p>
        </p:txBody>
      </p:sp>
      <p:sp>
        <p:nvSpPr>
          <p:cNvPr id="2207" name="矩形 2206"/>
          <p:cNvSpPr/>
          <p:nvPr/>
        </p:nvSpPr>
        <p:spPr>
          <a:xfrm>
            <a:off x="1524000" y="981075"/>
            <a:ext cx="6477000" cy="530225"/>
          </a:xfrm>
          <a:prstGeom prst="rect">
            <a:avLst/>
          </a:prstGeom>
          <a:noFill/>
          <a:ln w="9525">
            <a:noFill/>
          </a:ln>
        </p:spPr>
        <p:txBody>
          <a:bodyPr/>
          <a:p>
            <a:pPr fontAlgn="base">
              <a:lnSpc>
                <a:spcPct val="90000"/>
              </a:lnSpc>
              <a:spcBef>
                <a:spcPct val="20000"/>
              </a:spcBef>
              <a:spcAft>
                <a:spcPct val="0"/>
              </a:spcAft>
              <a:buClrTx/>
              <a:buSzPct val="100000"/>
            </a:pPr>
            <a:r>
              <a:rPr lang="en-US" altLang="zh-CN" sz="3200" b="1">
                <a:solidFill>
                  <a:srgbClr val="FF5050"/>
                </a:solidFill>
                <a:effectLst>
                  <a:outerShdw blurRad="38100" dist="38100" dir="2700000">
                    <a:srgbClr val="000000"/>
                  </a:outerShdw>
                </a:effectLst>
                <a:latin typeface="隶书" panose="02010509060101010101" charset="-122"/>
                <a:ea typeface="隶书" panose="02010509060101010101" charset="-122"/>
              </a:rPr>
              <a:t> </a:t>
            </a:r>
            <a:r>
              <a:rPr lang="zh-CN" altLang="en-US" sz="3200" b="1">
                <a:solidFill>
                  <a:srgbClr val="FF5050"/>
                </a:solidFill>
                <a:effectLst>
                  <a:outerShdw blurRad="38100" dist="38100" dir="2700000">
                    <a:srgbClr val="000000"/>
                  </a:outerShdw>
                </a:effectLst>
                <a:latin typeface="隶书" panose="02010509060101010101" charset="-122"/>
                <a:ea typeface="隶书" panose="02010509060101010101" charset="-122"/>
              </a:rPr>
              <a:t>二、五方运行机制</a:t>
            </a:r>
            <a:r>
              <a:rPr lang="en-US" altLang="zh-CN" sz="3200" b="1">
                <a:solidFill>
                  <a:srgbClr val="FF5050"/>
                </a:solidFill>
                <a:effectLst>
                  <a:outerShdw blurRad="38100" dist="38100" dir="2700000">
                    <a:srgbClr val="000000"/>
                  </a:outerShdw>
                </a:effectLst>
                <a:latin typeface="隶书" panose="02010509060101010101" charset="-122"/>
                <a:ea typeface="隶书" panose="02010509060101010101" charset="-122"/>
              </a:rPr>
              <a:t>——</a:t>
            </a:r>
            <a:r>
              <a:rPr lang="zh-CN" altLang="en-US" sz="3200" b="1">
                <a:solidFill>
                  <a:srgbClr val="FF5050"/>
                </a:solidFill>
                <a:effectLst>
                  <a:outerShdw blurRad="38100" dist="38100" dir="2700000">
                    <a:srgbClr val="000000"/>
                  </a:outerShdw>
                </a:effectLst>
                <a:latin typeface="隶书" panose="02010509060101010101" charset="-122"/>
                <a:ea typeface="隶书" panose="02010509060101010101" charset="-122"/>
              </a:rPr>
              <a:t>五方结构</a:t>
            </a:r>
            <a:r>
              <a:rPr lang="zh-CN" altLang="en-US" sz="3200">
                <a:solidFill>
                  <a:schemeClr val="bg1"/>
                </a:solidFill>
                <a:latin typeface="隶书" panose="02010509060101010101" charset="-122"/>
                <a:ea typeface="隶书" panose="02010509060101010101" charset="-122"/>
              </a:rPr>
              <a:t> </a:t>
            </a:r>
            <a:endParaRPr lang="zh-CN" altLang="en-US" sz="3200">
              <a:solidFill>
                <a:schemeClr val="bg1"/>
              </a:solidFill>
              <a:latin typeface="隶书" panose="02010509060101010101" charset="-122"/>
              <a:ea typeface="隶书" panose="020105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0" name="矩形 2209"/>
          <p:cNvSpPr/>
          <p:nvPr/>
        </p:nvSpPr>
        <p:spPr>
          <a:xfrm>
            <a:off x="1524000" y="0"/>
            <a:ext cx="7772400" cy="836613"/>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11" name="矩形 2210"/>
          <p:cNvSpPr/>
          <p:nvPr/>
        </p:nvSpPr>
        <p:spPr>
          <a:xfrm>
            <a:off x="1828800" y="1484313"/>
            <a:ext cx="8382000" cy="4535487"/>
          </a:xfrm>
          <a:prstGeom prst="rect">
            <a:avLst/>
          </a:prstGeom>
          <a:noFill/>
          <a:ln w="9525">
            <a:noFill/>
          </a:ln>
        </p:spPr>
        <p:txBody>
          <a:bodyPr/>
          <a:p>
            <a:pPr marL="342900" indent="-342900" algn="just" fontAlgn="base">
              <a:lnSpc>
                <a:spcPct val="90000"/>
              </a:lnSpc>
              <a:spcBef>
                <a:spcPct val="20000"/>
              </a:spcBef>
              <a:spcAft>
                <a:spcPct val="0"/>
              </a:spcAft>
              <a:buClrTx/>
              <a:buSzPct val="100000"/>
              <a:buNone/>
            </a:pPr>
            <a:r>
              <a:rPr lang="en-US" altLang="zh-CN" sz="3200" b="1">
                <a:solidFill>
                  <a:srgbClr val="FFFF00"/>
                </a:solidFill>
                <a:latin typeface="Times New Roman" panose="02020603050405020304" charset="0"/>
                <a:ea typeface="宋体" panose="02010600030101010101" pitchFamily="2" charset="-122"/>
              </a:rPr>
              <a:t>《</a:t>
            </a:r>
            <a:r>
              <a:rPr lang="zh-CN" altLang="en-US" sz="3200" b="1">
                <a:solidFill>
                  <a:srgbClr val="FFFF00"/>
                </a:solidFill>
                <a:latin typeface="Times New Roman" panose="02020603050405020304" charset="0"/>
                <a:ea typeface="宋体" panose="02010600030101010101" pitchFamily="2" charset="-122"/>
              </a:rPr>
              <a:t>安全生产法</a:t>
            </a:r>
            <a:r>
              <a:rPr lang="en-US" altLang="zh-CN" sz="3200" b="1">
                <a:solidFill>
                  <a:srgbClr val="FFFF00"/>
                </a:solidFill>
                <a:latin typeface="Times New Roman" panose="02020603050405020304" charset="0"/>
                <a:ea typeface="宋体" panose="02010600030101010101" pitchFamily="2" charset="-122"/>
              </a:rPr>
              <a:t>》</a:t>
            </a:r>
            <a:r>
              <a:rPr lang="zh-CN" altLang="en-US" sz="3200" b="1">
                <a:solidFill>
                  <a:srgbClr val="FFFF00"/>
                </a:solidFill>
                <a:latin typeface="Times New Roman" panose="02020603050405020304" charset="0"/>
                <a:ea typeface="宋体" panose="02010600030101010101" pitchFamily="2" charset="-122"/>
              </a:rPr>
              <a:t>明确了我国现阶段实行的国家安全生产监管体制是：</a:t>
            </a:r>
            <a:endParaRPr lang="zh-CN" altLang="en-US" sz="3200" b="1">
              <a:solidFill>
                <a:srgbClr val="FFFF00"/>
              </a:solidFill>
              <a:latin typeface="Times New Roman" panose="02020603050405020304" charset="0"/>
              <a:ea typeface="宋体" panose="02010600030101010101" pitchFamily="2" charset="-122"/>
            </a:endParaRPr>
          </a:p>
          <a:p>
            <a:pPr marL="342900" indent="-342900" algn="just" fontAlgn="base">
              <a:lnSpc>
                <a:spcPct val="90000"/>
              </a:lnSpc>
              <a:spcBef>
                <a:spcPct val="20000"/>
              </a:spcBef>
              <a:spcAft>
                <a:spcPct val="0"/>
              </a:spcAft>
              <a:buClr>
                <a:srgbClr val="FF5050"/>
              </a:buClr>
              <a:buSzPct val="100000"/>
              <a:buFont typeface="Wingdings" panose="05000000000000000000" pitchFamily="2" charset="2"/>
              <a:buChar char="p"/>
            </a:pPr>
            <a:r>
              <a:rPr lang="zh-CN" altLang="en-US" sz="3200" b="1">
                <a:solidFill>
                  <a:srgbClr val="FFFF00"/>
                </a:solidFill>
                <a:latin typeface="Times New Roman" panose="02020603050405020304" charset="0"/>
                <a:ea typeface="宋体" panose="02010600030101010101" pitchFamily="2" charset="-122"/>
              </a:rPr>
              <a:t>国家安全生产</a:t>
            </a:r>
            <a:r>
              <a:rPr lang="zh-CN" altLang="en-US" sz="3200" b="1" u="sng">
                <a:effectLst>
                  <a:outerShdw blurRad="38100" dist="38100" dir="2700000">
                    <a:srgbClr val="000000"/>
                  </a:outerShdw>
                </a:effectLst>
                <a:latin typeface="Times New Roman" panose="02020603050405020304" charset="0"/>
                <a:ea typeface="宋体" panose="02010600030101010101" pitchFamily="2" charset="-122"/>
              </a:rPr>
              <a:t>综合监管</a:t>
            </a:r>
            <a:r>
              <a:rPr lang="zh-CN" altLang="en-US" sz="3200" b="1">
                <a:solidFill>
                  <a:srgbClr val="FFFF00"/>
                </a:solidFill>
                <a:latin typeface="Times New Roman" panose="02020603050405020304" charset="0"/>
                <a:ea typeface="宋体" panose="02010600030101010101" pitchFamily="2" charset="-122"/>
              </a:rPr>
              <a:t>与各级政府有关职能部门（公安消防、公安交通、煤矿监督、建筑、交通运输、质量技术监督、工商行政管理、民航、铁路等）</a:t>
            </a:r>
            <a:r>
              <a:rPr lang="zh-CN" altLang="en-US" sz="3200" b="1" u="sng">
                <a:effectLst>
                  <a:outerShdw blurRad="38100" dist="38100" dir="2700000">
                    <a:srgbClr val="000000"/>
                  </a:outerShdw>
                </a:effectLst>
                <a:latin typeface="Times New Roman" panose="02020603050405020304" charset="0"/>
                <a:ea typeface="宋体" panose="02010600030101010101" pitchFamily="2" charset="-122"/>
              </a:rPr>
              <a:t>专项监管</a:t>
            </a:r>
            <a:r>
              <a:rPr lang="zh-CN" altLang="en-US" sz="3200" b="1">
                <a:solidFill>
                  <a:srgbClr val="FFFF00"/>
                </a:solidFill>
                <a:latin typeface="Times New Roman" panose="02020603050405020304" charset="0"/>
                <a:ea typeface="宋体" panose="02010600030101010101" pitchFamily="2" charset="-122"/>
              </a:rPr>
              <a:t>相结合的体制。</a:t>
            </a:r>
            <a:endParaRPr lang="zh-CN" altLang="en-US" sz="3200" b="1">
              <a:solidFill>
                <a:srgbClr val="FFFF00"/>
              </a:solidFill>
              <a:latin typeface="Times New Roman" panose="02020603050405020304" charset="0"/>
              <a:ea typeface="宋体" panose="02010600030101010101" pitchFamily="2" charset="-122"/>
            </a:endParaRPr>
          </a:p>
          <a:p>
            <a:pPr marL="342900" indent="-342900" algn="just" fontAlgn="base">
              <a:lnSpc>
                <a:spcPct val="90000"/>
              </a:lnSpc>
              <a:spcBef>
                <a:spcPct val="20000"/>
              </a:spcBef>
              <a:spcAft>
                <a:spcPct val="0"/>
              </a:spcAft>
              <a:buClr>
                <a:srgbClr val="FF5050"/>
              </a:buClr>
              <a:buSzPct val="100000"/>
              <a:buFont typeface="Wingdings" panose="05000000000000000000" pitchFamily="2" charset="2"/>
              <a:buChar char="p"/>
            </a:pPr>
            <a:r>
              <a:rPr lang="zh-CN" altLang="en-US" sz="3200" b="1">
                <a:solidFill>
                  <a:srgbClr val="FFFF00"/>
                </a:solidFill>
                <a:latin typeface="Times New Roman" panose="02020603050405020304" charset="0"/>
                <a:ea typeface="宋体" panose="02010600030101010101" pitchFamily="2" charset="-122"/>
              </a:rPr>
              <a:t>其有关部门合理分工、相互协调。</a:t>
            </a:r>
            <a:endParaRPr lang="zh-CN" altLang="en-US" sz="3200" b="1">
              <a:solidFill>
                <a:srgbClr val="FFFF00"/>
              </a:solidFill>
              <a:latin typeface="Times New Roman" panose="02020603050405020304" charset="0"/>
              <a:ea typeface="宋体" panose="02010600030101010101" pitchFamily="2" charset="-122"/>
            </a:endParaRPr>
          </a:p>
          <a:p>
            <a:pPr marL="342900" indent="-342900" algn="just" fontAlgn="base">
              <a:lnSpc>
                <a:spcPct val="90000"/>
              </a:lnSpc>
              <a:spcBef>
                <a:spcPct val="20000"/>
              </a:spcBef>
              <a:spcAft>
                <a:spcPct val="0"/>
              </a:spcAft>
              <a:buClr>
                <a:srgbClr val="FF5050"/>
              </a:buClr>
              <a:buSzPct val="100000"/>
              <a:buFont typeface="Wingdings" panose="05000000000000000000" pitchFamily="2" charset="2"/>
              <a:buChar char="p"/>
            </a:pPr>
            <a:r>
              <a:rPr lang="zh-CN" altLang="en-US" sz="3200" b="1">
                <a:solidFill>
                  <a:srgbClr val="FFFF00"/>
                </a:solidFill>
                <a:latin typeface="Times New Roman" panose="02020603050405020304" charset="0"/>
                <a:ea typeface="宋体" panose="02010600030101010101" pitchFamily="2" charset="-122"/>
              </a:rPr>
              <a:t>表明了</a:t>
            </a:r>
            <a:r>
              <a:rPr lang="zh-CN" altLang="en-US" sz="3200" b="1" u="sng">
                <a:effectLst>
                  <a:outerShdw blurRad="38100" dist="38100" dir="2700000">
                    <a:srgbClr val="000000"/>
                  </a:outerShdw>
                </a:effectLst>
                <a:latin typeface="Times New Roman" panose="02020603050405020304" charset="0"/>
                <a:ea typeface="宋体" panose="02010600030101010101" pitchFamily="2" charset="-122"/>
              </a:rPr>
              <a:t>我国安全生产法的执法主体是国家安全生产综合管理部门和相应的专门监管部门</a:t>
            </a:r>
            <a:r>
              <a:rPr lang="zh-CN" altLang="en-US" sz="3200" b="1">
                <a:solidFill>
                  <a:srgbClr val="FF5050"/>
                </a:solidFill>
                <a:latin typeface="Times New Roman" panose="02020603050405020304" charset="0"/>
                <a:ea typeface="宋体" panose="02010600030101010101" pitchFamily="2" charset="-122"/>
              </a:rPr>
              <a:t>。</a:t>
            </a:r>
            <a:endParaRPr lang="zh-CN" altLang="en-US" sz="3200" b="1">
              <a:solidFill>
                <a:srgbClr val="FF5050"/>
              </a:solidFill>
              <a:latin typeface="Times New Roman" panose="02020603050405020304" charset="0"/>
              <a:ea typeface="宋体" panose="02010600030101010101" pitchFamily="2" charset="-122"/>
            </a:endParaRPr>
          </a:p>
        </p:txBody>
      </p:sp>
      <p:sp>
        <p:nvSpPr>
          <p:cNvPr id="2212" name="矩形 2211"/>
          <p:cNvSpPr/>
          <p:nvPr/>
        </p:nvSpPr>
        <p:spPr>
          <a:xfrm>
            <a:off x="1524000" y="908050"/>
            <a:ext cx="6477000" cy="530225"/>
          </a:xfrm>
          <a:prstGeom prst="rect">
            <a:avLst/>
          </a:prstGeom>
          <a:noFill/>
          <a:ln w="9525">
            <a:noFill/>
          </a:ln>
        </p:spPr>
        <p:txBody>
          <a:bodyPr/>
          <a:p>
            <a:pPr fontAlgn="base">
              <a:lnSpc>
                <a:spcPct val="90000"/>
              </a:lnSpc>
              <a:spcBef>
                <a:spcPct val="20000"/>
              </a:spcBef>
              <a:spcAft>
                <a:spcPct val="0"/>
              </a:spcAft>
              <a:buClrTx/>
              <a:buSzPct val="100000"/>
            </a:pPr>
            <a:r>
              <a:rPr lang="en-US" altLang="zh-CN" sz="3200">
                <a:solidFill>
                  <a:schemeClr val="bg1"/>
                </a:solidFill>
                <a:latin typeface="隶书" panose="02010509060101010101" charset="-122"/>
                <a:ea typeface="隶书" panose="02010509060101010101" charset="-122"/>
              </a:rPr>
              <a:t> </a:t>
            </a:r>
            <a:r>
              <a:rPr lang="zh-CN" altLang="en-US" sz="3200" b="1" u="sng">
                <a:solidFill>
                  <a:srgbClr val="FF5050"/>
                </a:solidFill>
                <a:effectLst>
                  <a:outerShdw blurRad="38100" dist="38100" dir="2700000">
                    <a:srgbClr val="000000"/>
                  </a:outerShdw>
                </a:effectLst>
                <a:latin typeface="隶书" panose="02010509060101010101" charset="-122"/>
                <a:ea typeface="隶书" panose="02010509060101010101" charset="-122"/>
              </a:rPr>
              <a:t>三、两结合监管体制</a:t>
            </a:r>
            <a:r>
              <a:rPr lang="zh-CN" altLang="en-US" sz="3200">
                <a:solidFill>
                  <a:schemeClr val="bg1"/>
                </a:solidFill>
                <a:latin typeface="隶书" panose="02010509060101010101" charset="-122"/>
                <a:ea typeface="隶书" panose="02010509060101010101" charset="-122"/>
              </a:rPr>
              <a:t> </a:t>
            </a:r>
            <a:endParaRPr lang="zh-CN" altLang="en-US" sz="3200">
              <a:solidFill>
                <a:schemeClr val="bg1"/>
              </a:solidFill>
              <a:latin typeface="隶书" panose="02010509060101010101" charset="-122"/>
              <a:ea typeface="隶书" panose="020105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5" name="矩形 2214"/>
          <p:cNvSpPr/>
          <p:nvPr/>
        </p:nvSpPr>
        <p:spPr>
          <a:xfrm>
            <a:off x="1524000" y="0"/>
            <a:ext cx="5219700" cy="836613"/>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16" name="矩形 2215"/>
          <p:cNvSpPr/>
          <p:nvPr/>
        </p:nvSpPr>
        <p:spPr>
          <a:xfrm>
            <a:off x="1981200" y="1628775"/>
            <a:ext cx="8229600" cy="4619625"/>
          </a:xfrm>
          <a:prstGeom prst="rect">
            <a:avLst/>
          </a:prstGeom>
          <a:noFill/>
          <a:ln w="9525">
            <a:noFill/>
          </a:ln>
        </p:spPr>
        <p:txBody>
          <a:bodyPr/>
          <a:p>
            <a:pPr marL="457200" indent="-457200" algn="just" fontAlgn="base">
              <a:lnSpc>
                <a:spcPct val="90000"/>
              </a:lnSpc>
              <a:spcBef>
                <a:spcPct val="20000"/>
              </a:spcBef>
              <a:spcAft>
                <a:spcPct val="0"/>
              </a:spcAft>
              <a:buClrTx/>
              <a:buSzPct val="100000"/>
              <a:buNone/>
            </a:pPr>
            <a:r>
              <a:rPr lang="en-US" altLang="zh-CN" sz="3200" b="1">
                <a:solidFill>
                  <a:srgbClr val="FFFF00"/>
                </a:solidFill>
                <a:latin typeface="Times New Roman" panose="02020603050405020304" charset="0"/>
                <a:ea typeface="宋体" panose="02010600030101010101" pitchFamily="2" charset="-122"/>
              </a:rPr>
              <a:t> </a:t>
            </a:r>
            <a:r>
              <a:rPr lang="en-US" altLang="zh-CN" sz="3200" b="1">
                <a:solidFill>
                  <a:srgbClr val="FFFF00"/>
                </a:solidFill>
                <a:latin typeface="宋体" panose="02010600030101010101" pitchFamily="2" charset="-122"/>
                <a:ea typeface="宋体" panose="02010600030101010101" pitchFamily="2" charset="-122"/>
              </a:rPr>
              <a:t>《</a:t>
            </a:r>
            <a:r>
              <a:rPr lang="zh-CN" altLang="en-US" sz="3200" b="1">
                <a:solidFill>
                  <a:srgbClr val="FFFF00"/>
                </a:solidFill>
                <a:latin typeface="宋体" panose="02010600030101010101" pitchFamily="2" charset="-122"/>
                <a:ea typeface="宋体" panose="02010600030101010101" pitchFamily="2" charset="-122"/>
              </a:rPr>
              <a:t>安全生产法</a:t>
            </a:r>
            <a:r>
              <a:rPr lang="en-US" altLang="zh-CN" sz="3200" b="1">
                <a:solidFill>
                  <a:srgbClr val="FFFF00"/>
                </a:solidFill>
                <a:latin typeface="宋体" panose="02010600030101010101" pitchFamily="2" charset="-122"/>
                <a:ea typeface="宋体" panose="02010600030101010101" pitchFamily="2" charset="-122"/>
              </a:rPr>
              <a:t>》</a:t>
            </a:r>
            <a:r>
              <a:rPr lang="zh-CN" altLang="en-US" sz="3200" b="1">
                <a:solidFill>
                  <a:srgbClr val="FFFF00"/>
                </a:solidFill>
                <a:latin typeface="宋体" panose="02010600030101010101" pitchFamily="2" charset="-122"/>
                <a:ea typeface="宋体" panose="02010600030101010101" pitchFamily="2" charset="-122"/>
              </a:rPr>
              <a:t>确定了我国安全生产的七项基本</a:t>
            </a:r>
            <a:r>
              <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rPr>
              <a:t>法律制度</a:t>
            </a:r>
            <a:r>
              <a:rPr lang="zh-CN" altLang="en-US" sz="3200" b="1">
                <a:latin typeface="宋体" panose="02010600030101010101" pitchFamily="2" charset="-122"/>
                <a:ea typeface="宋体" panose="02010600030101010101" pitchFamily="2" charset="-122"/>
              </a:rPr>
              <a:t>：</a:t>
            </a:r>
            <a:endParaRPr lang="zh-CN" altLang="en-US" sz="3200" b="1">
              <a:latin typeface="宋体" panose="02010600030101010101" pitchFamily="2" charset="-122"/>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rPr>
              <a:t>安全生产监督管理制度</a:t>
            </a:r>
            <a:endPar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rPr>
              <a:t>生产经营单位安全保障制度</a:t>
            </a:r>
            <a:endPar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rPr>
              <a:t>从业人员安全生产权利义务制度</a:t>
            </a:r>
            <a:endPar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rPr>
              <a:t>生产经营单位负责人安全责任制度</a:t>
            </a:r>
            <a:endPar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rPr>
              <a:t>安全中介服务制度</a:t>
            </a:r>
            <a:endPar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Char char="•"/>
            </a:pPr>
            <a:r>
              <a:rPr lang="zh-CN" altLang="en-US" sz="3200" b="1" u="sng">
                <a:effectLst>
                  <a:outerShdw blurRad="38100" dist="38100" dir="2700000">
                    <a:srgbClr val="000000"/>
                  </a:outerShdw>
                </a:effectLst>
                <a:latin typeface="Times New Roman" panose="02020603050405020304" charset="0"/>
                <a:ea typeface="宋体" panose="02010600030101010101" pitchFamily="2" charset="-122"/>
              </a:rPr>
              <a:t> </a:t>
            </a:r>
            <a:r>
              <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rPr>
              <a:t>安全生产责任追究制度</a:t>
            </a:r>
            <a:endPar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endParaRPr>
          </a:p>
          <a:p>
            <a:pPr marL="914400" lvl="1" indent="-457200" algn="just" fontAlgn="base" latinLnBrk="0">
              <a:lnSpc>
                <a:spcPct val="90000"/>
              </a:lnSpc>
              <a:spcBef>
                <a:spcPct val="20000"/>
              </a:spcBef>
              <a:spcAft>
                <a:spcPct val="0"/>
              </a:spcAft>
              <a:buClrTx/>
              <a:buSzPct val="100000"/>
              <a:buAutoNum type="arabicPeriod"/>
            </a:pPr>
            <a:r>
              <a:rPr lang="zh-CN" altLang="en-US" sz="3200" b="1" u="sng">
                <a:effectLst>
                  <a:outerShdw blurRad="38100" dist="38100" dir="2700000">
                    <a:srgbClr val="000000"/>
                  </a:outerShdw>
                </a:effectLst>
                <a:latin typeface="宋体" panose="02010600030101010101" pitchFamily="2" charset="-122"/>
                <a:ea typeface="宋体" panose="02010600030101010101" pitchFamily="2" charset="-122"/>
              </a:rPr>
              <a:t>事故应急救援和处理制度。</a:t>
            </a:r>
            <a:r>
              <a:rPr lang="zh-CN" altLang="en-US" sz="3200" b="1" u="sng">
                <a:effectLst>
                  <a:outerShdw blurRad="38100" dist="38100" dir="2700000">
                    <a:srgbClr val="000000"/>
                  </a:outerShdw>
                </a:effectLst>
                <a:latin typeface="Times New Roman" panose="02020603050405020304" charset="0"/>
                <a:ea typeface="宋体" panose="02010600030101010101" pitchFamily="2" charset="-122"/>
              </a:rPr>
              <a:t> </a:t>
            </a:r>
            <a:endParaRPr lang="zh-CN" altLang="en-US" sz="3200" b="1" u="sng">
              <a:effectLst>
                <a:outerShdw blurRad="38100" dist="38100" dir="2700000">
                  <a:srgbClr val="000000"/>
                </a:outerShdw>
              </a:effectLst>
              <a:latin typeface="Times New Roman" panose="02020603050405020304" charset="0"/>
              <a:ea typeface="宋体" panose="02010600030101010101" pitchFamily="2" charset="-122"/>
            </a:endParaRPr>
          </a:p>
        </p:txBody>
      </p:sp>
      <p:sp>
        <p:nvSpPr>
          <p:cNvPr id="2217" name="矩形 2216"/>
          <p:cNvSpPr/>
          <p:nvPr/>
        </p:nvSpPr>
        <p:spPr>
          <a:xfrm>
            <a:off x="1524000" y="908050"/>
            <a:ext cx="6477000" cy="585788"/>
          </a:xfrm>
          <a:prstGeom prst="rect">
            <a:avLst/>
          </a:prstGeom>
          <a:noFill/>
          <a:ln w="9525">
            <a:noFill/>
          </a:ln>
        </p:spPr>
        <p:txBody>
          <a:bodyPr/>
          <a:p>
            <a:pPr fontAlgn="base">
              <a:lnSpc>
                <a:spcPct val="90000"/>
              </a:lnSpc>
              <a:spcBef>
                <a:spcPct val="20000"/>
              </a:spcBef>
              <a:spcAft>
                <a:spcPct val="0"/>
              </a:spcAft>
              <a:buClrTx/>
              <a:buSzPct val="100000"/>
            </a:pPr>
            <a:r>
              <a:rPr lang="en-US" altLang="zh-CN" sz="3600">
                <a:solidFill>
                  <a:schemeClr val="bg1"/>
                </a:solidFill>
                <a:latin typeface="隶书" panose="02010509060101010101" charset="-122"/>
                <a:ea typeface="隶书" panose="02010509060101010101" charset="-122"/>
              </a:rPr>
              <a:t> </a:t>
            </a:r>
            <a:r>
              <a:rPr lang="zh-CN" altLang="en-US" sz="3600" b="1">
                <a:solidFill>
                  <a:srgbClr val="FF5050"/>
                </a:solidFill>
                <a:effectLst>
                  <a:outerShdw blurRad="38100" dist="38100" dir="2700000">
                    <a:srgbClr val="000000"/>
                  </a:outerShdw>
                </a:effectLst>
                <a:latin typeface="隶书" panose="02010509060101010101" charset="-122"/>
                <a:ea typeface="隶书" panose="02010509060101010101" charset="-122"/>
              </a:rPr>
              <a:t>四、七项基本法律制度</a:t>
            </a:r>
            <a:r>
              <a:rPr lang="zh-CN" altLang="en-US" sz="3600">
                <a:solidFill>
                  <a:schemeClr val="bg1"/>
                </a:solidFill>
                <a:latin typeface="隶书" panose="02010509060101010101" charset="-122"/>
                <a:ea typeface="隶书" panose="02010509060101010101" charset="-122"/>
              </a:rPr>
              <a:t> </a:t>
            </a:r>
            <a:endParaRPr lang="zh-CN" altLang="en-US" sz="3600">
              <a:solidFill>
                <a:schemeClr val="bg1"/>
              </a:solidFill>
              <a:latin typeface="隶书" panose="02010509060101010101" charset="-122"/>
              <a:ea typeface="隶书" panose="020105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0" name="矩形 2219"/>
          <p:cNvSpPr/>
          <p:nvPr/>
        </p:nvSpPr>
        <p:spPr>
          <a:xfrm>
            <a:off x="5557838" y="0"/>
            <a:ext cx="5110162" cy="1143000"/>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21" name="矩形 2220"/>
          <p:cNvSpPr/>
          <p:nvPr/>
        </p:nvSpPr>
        <p:spPr>
          <a:xfrm>
            <a:off x="2133600" y="2133600"/>
            <a:ext cx="8139113" cy="4114800"/>
          </a:xfrm>
          <a:prstGeom prst="rect">
            <a:avLst/>
          </a:prstGeom>
          <a:noFill/>
          <a:ln w="9525">
            <a:noFill/>
          </a:ln>
        </p:spPr>
        <p:txBody>
          <a:bodyPr/>
          <a:p>
            <a:pPr marL="342900" indent="-342900" algn="just" fontAlgn="base">
              <a:lnSpc>
                <a:spcPct val="90000"/>
              </a:lnSpc>
              <a:spcBef>
                <a:spcPct val="20000"/>
              </a:spcBef>
              <a:spcAft>
                <a:spcPct val="0"/>
              </a:spcAft>
              <a:buClrTx/>
              <a:buSzPct val="100000"/>
              <a:buNone/>
            </a:pPr>
            <a:r>
              <a:rPr lang="en-US" altLang="zh-CN" sz="3200" b="1">
                <a:solidFill>
                  <a:srgbClr val="FFFF00"/>
                </a:solidFill>
                <a:latin typeface="Times New Roman" panose="02020603050405020304" charset="0"/>
                <a:ea typeface="宋体" panose="02010600030101010101" pitchFamily="2" charset="-122"/>
              </a:rPr>
              <a:t>       </a:t>
            </a:r>
            <a:r>
              <a:rPr lang="en-US" altLang="zh-CN" sz="3200" b="1">
                <a:solidFill>
                  <a:srgbClr val="FFFF00"/>
                </a:solidFill>
                <a:latin typeface="宋体" panose="02010600030101010101" pitchFamily="2" charset="-122"/>
                <a:ea typeface="宋体" panose="02010600030101010101" pitchFamily="2" charset="-122"/>
              </a:rPr>
              <a:t>《</a:t>
            </a:r>
            <a:r>
              <a:rPr lang="zh-CN" altLang="en-US" sz="3200" b="1">
                <a:solidFill>
                  <a:srgbClr val="FFFF00"/>
                </a:solidFill>
                <a:latin typeface="宋体" panose="02010600030101010101" pitchFamily="2" charset="-122"/>
                <a:ea typeface="宋体" panose="02010600030101010101" pitchFamily="2" charset="-122"/>
              </a:rPr>
              <a:t>安全生产法</a:t>
            </a:r>
            <a:r>
              <a:rPr lang="en-US" altLang="zh-CN" sz="3200" b="1">
                <a:solidFill>
                  <a:srgbClr val="FFFF00"/>
                </a:solidFill>
                <a:latin typeface="宋体" panose="02010600030101010101" pitchFamily="2" charset="-122"/>
                <a:ea typeface="宋体" panose="02010600030101010101" pitchFamily="2" charset="-122"/>
              </a:rPr>
              <a:t>》</a:t>
            </a:r>
            <a:r>
              <a:rPr lang="zh-CN" altLang="en-US" sz="3200" b="1">
                <a:solidFill>
                  <a:srgbClr val="FFFF00"/>
                </a:solidFill>
                <a:latin typeface="宋体" panose="02010600030101010101" pitchFamily="2" charset="-122"/>
                <a:ea typeface="宋体" panose="02010600030101010101" pitchFamily="2" charset="-122"/>
              </a:rPr>
              <a:t>明确了对我国安全生产具有责任的各方，包括以下四个方面：</a:t>
            </a:r>
            <a:endParaRPr lang="zh-CN" altLang="en-US" sz="3200" b="1">
              <a:solidFill>
                <a:srgbClr val="FFFF00"/>
              </a:solidFill>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Tx/>
              <a:buSzPct val="100000"/>
              <a:buNone/>
            </a:pPr>
            <a:endParaRPr lang="zh-CN" altLang="en-US" sz="3200" b="1">
              <a:solidFill>
                <a:srgbClr val="FFFF00"/>
              </a:solidFill>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
                <a:srgbClr val="FF5050"/>
              </a:buClr>
              <a:buSzPct val="100000"/>
              <a:buFont typeface="Wingdings" panose="05000000000000000000" pitchFamily="2" charset="2"/>
              <a:buChar char="ü"/>
            </a:pP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政府责任方，即各级政府和对安全生产有监管职责的有关部门</a:t>
            </a:r>
            <a:endParaRPr lang="zh-CN" altLang="en-US" sz="3200" b="1">
              <a:effectLst>
                <a:outerShdw blurRad="38100" dist="38100" dir="2700000">
                  <a:srgbClr val="000000"/>
                </a:outerShdw>
              </a:effectLst>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
                <a:srgbClr val="FF5050"/>
              </a:buClr>
              <a:buSzPct val="100000"/>
              <a:buFont typeface="Wingdings" panose="05000000000000000000" pitchFamily="2" charset="2"/>
              <a:buChar char="ü"/>
            </a:pP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生产经营单位责任方</a:t>
            </a:r>
            <a:endParaRPr lang="zh-CN" altLang="en-US" sz="3200" b="1">
              <a:effectLst>
                <a:outerShdw blurRad="38100" dist="38100" dir="2700000">
                  <a:srgbClr val="000000"/>
                </a:outerShdw>
              </a:effectLst>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
                <a:srgbClr val="FF5050"/>
              </a:buClr>
              <a:buSzPct val="100000"/>
              <a:buFont typeface="Wingdings" panose="05000000000000000000" pitchFamily="2" charset="2"/>
              <a:buChar char="ü"/>
            </a:pP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从业人员责任方</a:t>
            </a:r>
            <a:endParaRPr lang="zh-CN" altLang="en-US" sz="3200" b="1">
              <a:effectLst>
                <a:outerShdw blurRad="38100" dist="38100" dir="2700000">
                  <a:srgbClr val="000000"/>
                </a:outerShdw>
              </a:effectLst>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
                <a:srgbClr val="FF5050"/>
              </a:buClr>
              <a:buSzPct val="100000"/>
              <a:buFont typeface="Wingdings" panose="05000000000000000000" pitchFamily="2" charset="2"/>
              <a:buChar char="ü"/>
            </a:pP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中介机构责任方。</a:t>
            </a:r>
            <a:r>
              <a:rPr lang="zh-CN" altLang="en-US" sz="3200" b="1">
                <a:effectLst>
                  <a:outerShdw blurRad="38100" dist="38100" dir="2700000">
                    <a:srgbClr val="000000"/>
                  </a:outerShdw>
                </a:effectLst>
                <a:latin typeface="Times New Roman" panose="02020603050405020304" charset="0"/>
                <a:ea typeface="宋体" panose="02010600030101010101" pitchFamily="2" charset="-122"/>
              </a:rPr>
              <a:t> </a:t>
            </a:r>
            <a:endParaRPr lang="zh-CN" altLang="en-US" sz="3200" b="1">
              <a:effectLst>
                <a:outerShdw blurRad="38100" dist="38100" dir="2700000">
                  <a:srgbClr val="000000"/>
                </a:outerShdw>
              </a:effectLst>
              <a:latin typeface="Times New Roman" panose="02020603050405020304" charset="0"/>
              <a:ea typeface="宋体" panose="02010600030101010101" pitchFamily="2" charset="-122"/>
            </a:endParaRPr>
          </a:p>
        </p:txBody>
      </p:sp>
      <p:sp>
        <p:nvSpPr>
          <p:cNvPr id="2222" name="矩形 2221"/>
          <p:cNvSpPr/>
          <p:nvPr/>
        </p:nvSpPr>
        <p:spPr>
          <a:xfrm>
            <a:off x="1524000" y="1052513"/>
            <a:ext cx="6477000" cy="585787"/>
          </a:xfrm>
          <a:prstGeom prst="rect">
            <a:avLst/>
          </a:prstGeom>
          <a:noFill/>
          <a:ln w="9525">
            <a:noFill/>
          </a:ln>
        </p:spPr>
        <p:txBody>
          <a:bodyPr/>
          <a:p>
            <a:pPr fontAlgn="base">
              <a:lnSpc>
                <a:spcPct val="90000"/>
              </a:lnSpc>
              <a:spcBef>
                <a:spcPct val="20000"/>
              </a:spcBef>
              <a:spcAft>
                <a:spcPct val="0"/>
              </a:spcAft>
              <a:buClrTx/>
              <a:buSzPct val="100000"/>
            </a:pPr>
            <a:r>
              <a:rPr lang="en-US" altLang="zh-CN" sz="3600" b="1">
                <a:solidFill>
                  <a:srgbClr val="FF5050"/>
                </a:solidFill>
                <a:effectLst>
                  <a:outerShdw blurRad="38100" dist="38100" dir="2700000">
                    <a:srgbClr val="000000"/>
                  </a:outerShdw>
                </a:effectLst>
                <a:latin typeface="隶书" panose="02010509060101010101" charset="-122"/>
                <a:ea typeface="隶书" panose="02010509060101010101" charset="-122"/>
              </a:rPr>
              <a:t> </a:t>
            </a:r>
            <a:r>
              <a:rPr lang="zh-CN" altLang="en-US" sz="3600" b="1">
                <a:solidFill>
                  <a:srgbClr val="FF5050"/>
                </a:solidFill>
                <a:effectLst>
                  <a:outerShdw blurRad="38100" dist="38100" dir="2700000">
                    <a:srgbClr val="000000"/>
                  </a:outerShdw>
                </a:effectLst>
                <a:latin typeface="隶书" panose="02010509060101010101" charset="-122"/>
                <a:ea typeface="隶书" panose="02010509060101010101" charset="-122"/>
              </a:rPr>
              <a:t>五、</a:t>
            </a:r>
            <a:r>
              <a:rPr lang="zh-CN" altLang="en-US" sz="3600" b="1">
                <a:solidFill>
                  <a:srgbClr val="FF5050"/>
                </a:solidFill>
                <a:effectLst>
                  <a:outerShdw blurRad="38100" dist="38100" dir="2700000">
                    <a:srgbClr val="000000"/>
                  </a:outerShdw>
                </a:effectLst>
                <a:latin typeface="宋体" panose="02010600030101010101" pitchFamily="2" charset="-122"/>
                <a:ea typeface="隶书" panose="02010509060101010101" charset="-122"/>
              </a:rPr>
              <a:t>四个责任对象</a:t>
            </a:r>
            <a:endParaRPr lang="zh-CN" altLang="en-US" sz="3600" b="1">
              <a:solidFill>
                <a:srgbClr val="FF5050"/>
              </a:solidFill>
              <a:effectLst>
                <a:outerShdw blurRad="38100" dist="38100" dir="2700000">
                  <a:srgbClr val="000000"/>
                </a:outerShdw>
              </a:effectLst>
              <a:latin typeface="宋体" panose="02010600030101010101" pitchFamily="2" charset="-122"/>
              <a:ea typeface="隶书" panose="020105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5" name="矩形 2224"/>
          <p:cNvSpPr/>
          <p:nvPr/>
        </p:nvSpPr>
        <p:spPr>
          <a:xfrm>
            <a:off x="6024563" y="0"/>
            <a:ext cx="3886200" cy="523875"/>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800">
                <a:solidFill>
                  <a:srgbClr val="FFFF00"/>
                </a:solidFill>
                <a:latin typeface="隶书" panose="02010509060101010101" charset="-122"/>
                <a:ea typeface="隶书" panose="02010509060101010101" charset="-122"/>
              </a:rPr>
              <a:t>核 心 内 容</a:t>
            </a:r>
            <a:endParaRPr lang="zh-CN" altLang="en-US" sz="4800">
              <a:solidFill>
                <a:srgbClr val="FFFF00"/>
              </a:solidFill>
              <a:latin typeface="隶书" panose="02010509060101010101" charset="-122"/>
              <a:ea typeface="隶书" panose="02010509060101010101" charset="-122"/>
            </a:endParaRPr>
          </a:p>
        </p:txBody>
      </p:sp>
      <p:sp>
        <p:nvSpPr>
          <p:cNvPr id="2226" name="矩形 2225"/>
          <p:cNvSpPr/>
          <p:nvPr/>
        </p:nvSpPr>
        <p:spPr>
          <a:xfrm>
            <a:off x="1524000" y="981075"/>
            <a:ext cx="9144000" cy="5876925"/>
          </a:xfrm>
          <a:prstGeom prst="rect">
            <a:avLst/>
          </a:prstGeom>
          <a:noFill/>
          <a:ln w="9525">
            <a:noFill/>
          </a:ln>
        </p:spPr>
        <p:txBody>
          <a:bodyPr/>
          <a:p>
            <a:pPr marL="342900" indent="-342900" algn="just" fontAlgn="base">
              <a:lnSpc>
                <a:spcPct val="90000"/>
              </a:lnSpc>
              <a:spcBef>
                <a:spcPct val="20000"/>
              </a:spcBef>
              <a:spcAft>
                <a:spcPct val="0"/>
              </a:spcAft>
              <a:buClrTx/>
              <a:buSzPct val="100000"/>
            </a:pPr>
            <a:r>
              <a:rPr lang="en-US" altLang="zh-CN" sz="2800" b="1">
                <a:solidFill>
                  <a:srgbClr val="FFFF00"/>
                </a:solidFill>
                <a:latin typeface="Times New Roman" panose="02020603050405020304" charset="0"/>
                <a:ea typeface="华文中宋" panose="02010600040101010101" charset="-122"/>
              </a:rPr>
              <a:t>《</a:t>
            </a:r>
            <a:r>
              <a:rPr lang="zh-CN" altLang="en-US" sz="2800" b="1">
                <a:solidFill>
                  <a:srgbClr val="FFFF00"/>
                </a:solidFill>
                <a:latin typeface="Times New Roman" panose="02020603050405020304" charset="0"/>
                <a:ea typeface="华文中宋" panose="02010600040101010101" charset="-122"/>
              </a:rPr>
              <a:t>安全生产法</a:t>
            </a:r>
            <a:r>
              <a:rPr lang="en-US" altLang="zh-CN" sz="2800" b="1">
                <a:solidFill>
                  <a:srgbClr val="FFFF00"/>
                </a:solidFill>
                <a:latin typeface="Times New Roman" panose="02020603050405020304" charset="0"/>
                <a:ea typeface="华文中宋" panose="02010600040101010101" charset="-122"/>
              </a:rPr>
              <a:t>》</a:t>
            </a:r>
            <a:r>
              <a:rPr lang="zh-CN" altLang="en-US" sz="2800" b="1">
                <a:solidFill>
                  <a:srgbClr val="FFFF00"/>
                </a:solidFill>
                <a:latin typeface="Times New Roman" panose="02020603050405020304" charset="0"/>
                <a:ea typeface="华文中宋" panose="02010600040101010101" charset="-122"/>
              </a:rPr>
              <a:t>指明了实现我国安全生产的</a:t>
            </a:r>
            <a:r>
              <a:rPr lang="zh-CN" altLang="en-US" sz="28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三大对策体系</a:t>
            </a:r>
            <a:r>
              <a:rPr lang="zh-CN" altLang="en-US" sz="2800" b="1">
                <a:solidFill>
                  <a:srgbClr val="FFFF00"/>
                </a:solidFill>
                <a:latin typeface="Times New Roman" panose="02020603050405020304" charset="0"/>
                <a:ea typeface="华文中宋" panose="02010600040101010101" charset="-122"/>
              </a:rPr>
              <a:t>。</a:t>
            </a:r>
            <a:endParaRPr lang="zh-CN" altLang="en-US" sz="28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endParaRPr lang="zh-CN" altLang="en-US" sz="28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800" b="1">
                <a:solidFill>
                  <a:srgbClr val="FF5050"/>
                </a:solidFill>
                <a:latin typeface="Times New Roman" panose="02020603050405020304" charset="0"/>
                <a:ea typeface="华文中宋" panose="02010600040101010101" charset="-122"/>
              </a:rPr>
              <a:t>首先</a:t>
            </a:r>
            <a:r>
              <a:rPr lang="zh-CN" altLang="en-US" sz="2800" b="1">
                <a:solidFill>
                  <a:srgbClr val="FFFF00"/>
                </a:solidFill>
                <a:latin typeface="Times New Roman" panose="02020603050405020304" charset="0"/>
                <a:ea typeface="华文中宋" panose="02010600040101010101" charset="-122"/>
              </a:rPr>
              <a:t>是</a:t>
            </a:r>
            <a:r>
              <a:rPr lang="zh-CN" altLang="en-US" sz="2800" b="1" u="sng">
                <a:solidFill>
                  <a:srgbClr val="66FF33"/>
                </a:solidFill>
                <a:effectLst>
                  <a:outerShdw blurRad="38100" dist="38100" dir="2700000">
                    <a:srgbClr val="000000"/>
                  </a:outerShdw>
                </a:effectLst>
                <a:latin typeface="Times New Roman" panose="02020603050405020304" charset="0"/>
                <a:ea typeface="华文中宋" panose="02010600040101010101" charset="-122"/>
              </a:rPr>
              <a:t>事前预防对策体系</a:t>
            </a:r>
            <a:r>
              <a:rPr lang="zh-CN" altLang="en-US" sz="2800" b="1">
                <a:solidFill>
                  <a:srgbClr val="FFFF00"/>
                </a:solidFill>
                <a:latin typeface="Times New Roman" panose="02020603050405020304" charset="0"/>
                <a:ea typeface="华文中宋" panose="02010600040101010101" charset="-122"/>
              </a:rPr>
              <a:t>，即要求生产经营单位建立安全生产责任制、坚持“三同时”、保证安全机构及专业人员、落实安全投入、进行安全设备管理、落实现场安全管理、严格交叉作业管理、实施高危作业安全管理、保证承包租赁安全管理、落实工伤保险等，同时加强政府监管、发动社会监督、推行中介技术支持等都是预防策略。</a:t>
            </a:r>
            <a:endParaRPr lang="zh-CN" altLang="en-US" sz="28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800" b="1">
                <a:solidFill>
                  <a:srgbClr val="FF5050"/>
                </a:solidFill>
                <a:latin typeface="Times New Roman" panose="02020603050405020304" charset="0"/>
                <a:ea typeface="华文中宋" panose="02010600040101010101" charset="-122"/>
              </a:rPr>
              <a:t>第二</a:t>
            </a:r>
            <a:r>
              <a:rPr lang="zh-CN" altLang="en-US" sz="2800" b="1">
                <a:solidFill>
                  <a:srgbClr val="FFFF00"/>
                </a:solidFill>
                <a:latin typeface="Times New Roman" panose="02020603050405020304" charset="0"/>
                <a:ea typeface="华文中宋" panose="02010600040101010101" charset="-122"/>
              </a:rPr>
              <a:t>是</a:t>
            </a:r>
            <a:r>
              <a:rPr lang="zh-CN" altLang="en-US" sz="2800" b="1" u="sng">
                <a:solidFill>
                  <a:srgbClr val="66FF33"/>
                </a:solidFill>
                <a:effectLst>
                  <a:outerShdw blurRad="38100" dist="38100" dir="2700000">
                    <a:srgbClr val="000000"/>
                  </a:outerShdw>
                </a:effectLst>
                <a:latin typeface="Times New Roman" panose="02020603050405020304" charset="0"/>
                <a:ea typeface="华文中宋" panose="02010600040101010101" charset="-122"/>
              </a:rPr>
              <a:t>事中应急救援体系</a:t>
            </a:r>
            <a:r>
              <a:rPr lang="zh-CN" altLang="en-US" sz="2800" b="1">
                <a:solidFill>
                  <a:srgbClr val="FFFF00"/>
                </a:solidFill>
                <a:latin typeface="Times New Roman" panose="02020603050405020304" charset="0"/>
                <a:ea typeface="华文中宋" panose="02010600040101010101" charset="-122"/>
              </a:rPr>
              <a:t>，要求政府建立行政区域的重大安全事故救援体系，制定社区事故应急救援预案；要求生产经营单位进行危险源的预控，制定事故应急预案等。</a:t>
            </a:r>
            <a:endParaRPr lang="zh-CN" altLang="en-US" sz="28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800" b="1">
                <a:solidFill>
                  <a:srgbClr val="FF5050"/>
                </a:solidFill>
                <a:latin typeface="Times New Roman" panose="02020603050405020304" charset="0"/>
                <a:ea typeface="华文中宋" panose="02010600040101010101" charset="-122"/>
              </a:rPr>
              <a:t>第三</a:t>
            </a:r>
            <a:r>
              <a:rPr lang="zh-CN" altLang="en-US" sz="2800" b="1">
                <a:solidFill>
                  <a:srgbClr val="FFFF00"/>
                </a:solidFill>
                <a:latin typeface="Times New Roman" panose="02020603050405020304" charset="0"/>
                <a:ea typeface="华文中宋" panose="02010600040101010101" charset="-122"/>
              </a:rPr>
              <a:t>是</a:t>
            </a:r>
            <a:r>
              <a:rPr lang="zh-CN" altLang="en-US" sz="2800" b="1" u="sng">
                <a:solidFill>
                  <a:srgbClr val="66FF33"/>
                </a:solidFill>
                <a:effectLst>
                  <a:outerShdw blurRad="38100" dist="38100" dir="2700000">
                    <a:srgbClr val="000000"/>
                  </a:outerShdw>
                </a:effectLst>
                <a:latin typeface="Times New Roman" panose="02020603050405020304" charset="0"/>
                <a:ea typeface="华文中宋" panose="02010600040101010101" charset="-122"/>
              </a:rPr>
              <a:t>建立事后处理对策系统</a:t>
            </a:r>
            <a:r>
              <a:rPr lang="zh-CN" altLang="en-US" sz="2800" b="1">
                <a:solidFill>
                  <a:srgbClr val="FFFF00"/>
                </a:solidFill>
                <a:latin typeface="Times New Roman" panose="02020603050405020304" charset="0"/>
                <a:ea typeface="华文中宋" panose="02010600040101010101" charset="-122"/>
              </a:rPr>
              <a:t>，包括：推行严密的事故处理及严格的事故报告制度，实施事故后的行政责任追究制度，强化事故经济处罚，明确事故刑事责任追究等。</a:t>
            </a:r>
            <a:r>
              <a:rPr lang="zh-CN" altLang="en-US" sz="2400" b="1">
                <a:solidFill>
                  <a:srgbClr val="FFFF00"/>
                </a:solidFill>
                <a:latin typeface="Times New Roman" panose="02020603050405020304" charset="0"/>
                <a:ea typeface="华文中宋" panose="02010600040101010101" charset="-122"/>
              </a:rPr>
              <a:t> </a:t>
            </a:r>
            <a:endParaRPr lang="zh-CN" altLang="en-US" sz="2400" b="1">
              <a:solidFill>
                <a:srgbClr val="FFFF00"/>
              </a:solidFill>
              <a:latin typeface="Times New Roman" panose="02020603050405020304" charset="0"/>
              <a:ea typeface="华文中宋" panose="02010600040101010101" charset="-122"/>
            </a:endParaRPr>
          </a:p>
        </p:txBody>
      </p:sp>
      <p:sp>
        <p:nvSpPr>
          <p:cNvPr id="2227" name="矩形 2226"/>
          <p:cNvSpPr/>
          <p:nvPr/>
        </p:nvSpPr>
        <p:spPr>
          <a:xfrm>
            <a:off x="1703388" y="476250"/>
            <a:ext cx="3740150" cy="530225"/>
          </a:xfrm>
          <a:prstGeom prst="rect">
            <a:avLst/>
          </a:prstGeom>
          <a:noFill/>
          <a:ln w="9525">
            <a:noFill/>
          </a:ln>
        </p:spPr>
        <p:txBody>
          <a:bodyPr/>
          <a:p>
            <a:pPr fontAlgn="base">
              <a:lnSpc>
                <a:spcPct val="90000"/>
              </a:lnSpc>
              <a:spcBef>
                <a:spcPct val="20000"/>
              </a:spcBef>
              <a:spcAft>
                <a:spcPct val="0"/>
              </a:spcAft>
              <a:buClrTx/>
              <a:buSzPct val="100000"/>
            </a:pPr>
            <a:r>
              <a:rPr lang="en-US" altLang="zh-CN" sz="3200">
                <a:solidFill>
                  <a:schemeClr val="bg1"/>
                </a:solidFill>
                <a:latin typeface="隶书" panose="02010509060101010101" charset="-122"/>
                <a:ea typeface="隶书" panose="02010509060101010101" charset="-122"/>
              </a:rPr>
              <a:t> </a:t>
            </a:r>
            <a:r>
              <a:rPr lang="zh-CN" altLang="en-US" sz="3200" b="1">
                <a:solidFill>
                  <a:srgbClr val="FF5050"/>
                </a:solidFill>
                <a:effectLst>
                  <a:outerShdw blurRad="38100" dist="38100" dir="2700000">
                    <a:srgbClr val="000000"/>
                  </a:outerShdw>
                </a:effectLst>
                <a:latin typeface="隶书" panose="02010509060101010101" charset="-122"/>
                <a:ea typeface="隶书" panose="02010509060101010101" charset="-122"/>
              </a:rPr>
              <a:t>六、三套对策体系 </a:t>
            </a:r>
            <a:endParaRPr lang="zh-CN" altLang="en-US" sz="3200" b="1">
              <a:solidFill>
                <a:srgbClr val="FF5050"/>
              </a:solidFill>
              <a:effectLst>
                <a:outerShdw blurRad="38100" dist="38100" dir="2700000">
                  <a:srgbClr val="000000"/>
                </a:outerShdw>
              </a:effectLst>
              <a:latin typeface="隶书" panose="02010509060101010101" charset="-122"/>
              <a:ea typeface="隶书" panose="020105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 name="标题 2057"/>
          <p:cNvSpPr/>
          <p:nvPr>
            <p:ph type="ctrTitle"/>
          </p:nvPr>
        </p:nvSpPr>
        <p:spPr>
          <a:xfrm>
            <a:off x="2743200" y="1600200"/>
            <a:ext cx="7010400" cy="3733800"/>
          </a:xfrm>
          <a:ln/>
        </p:spPr>
        <p:txBody>
          <a:bodyPr anchor="ctr" anchorCtr="0"/>
          <a:lstStyle>
            <a:lvl1pPr marL="0" lvl="0" indent="0" algn="ctr" defTabSz="914400" rtl="0" eaLnBrk="1" fontAlgn="base" hangingPunct="1">
              <a:lnSpc>
                <a:spcPct val="100000"/>
              </a:lnSpc>
              <a:spcBef>
                <a:spcPct val="0"/>
              </a:spcBef>
              <a:spcAft>
                <a:spcPct val="0"/>
              </a:spcAft>
              <a:buClrTx/>
              <a:buSzPct val="100000"/>
              <a:buFontTx/>
              <a:buNone/>
              <a:defRPr sz="4400" b="0" i="0" u="none">
                <a:solidFill>
                  <a:schemeClr val="tx2"/>
                </a:solidFill>
                <a:latin typeface="Arial" panose="020B0604020202020204"/>
                <a:ea typeface="宋体" panose="02010600030101010101" pitchFamily="2" charset="-122"/>
              </a:defRPr>
            </a:lvl1pPr>
          </a:lstStyle>
          <a:p>
            <a:pPr lvl="0" algn="l"/>
            <a:r>
              <a:rPr lang="zh-CN" altLang="en-US" sz="4000"/>
              <a:t>一、安全生产法律体系概述</a:t>
            </a:r>
            <a:br>
              <a:rPr lang="zh-CN" altLang="en-US" sz="4000"/>
            </a:br>
            <a:br>
              <a:rPr lang="zh-CN" altLang="en-US" sz="4000"/>
            </a:br>
            <a:r>
              <a:rPr lang="zh-CN" altLang="en-US" sz="4000"/>
              <a:t>二、安全生产标准体系概述</a:t>
            </a:r>
            <a:br>
              <a:rPr lang="zh-CN" altLang="en-US" sz="4000"/>
            </a:br>
            <a:br>
              <a:rPr lang="zh-CN" altLang="en-US" sz="4000"/>
            </a:br>
            <a:r>
              <a:rPr lang="zh-CN" altLang="en-US" sz="4000"/>
              <a:t>三、</a:t>
            </a:r>
            <a:r>
              <a:rPr lang="en-US" altLang="zh-CN" sz="4000"/>
              <a:t>《</a:t>
            </a:r>
            <a:r>
              <a:rPr lang="zh-CN" altLang="en-US" sz="4000"/>
              <a:t>安全生产法</a:t>
            </a:r>
            <a:r>
              <a:rPr lang="en-US" altLang="zh-CN" sz="4000"/>
              <a:t>》</a:t>
            </a:r>
            <a:endParaRPr lang="en-US" altLang="zh-CN" sz="4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0" name="矩形 2229"/>
          <p:cNvSpPr/>
          <p:nvPr/>
        </p:nvSpPr>
        <p:spPr>
          <a:xfrm>
            <a:off x="1752600" y="1557338"/>
            <a:ext cx="8591550" cy="4843462"/>
          </a:xfrm>
          <a:prstGeom prst="rect">
            <a:avLst/>
          </a:prstGeom>
          <a:noFill/>
          <a:ln w="9525">
            <a:noFill/>
          </a:ln>
        </p:spPr>
        <p:txBody>
          <a:bodyPr/>
          <a:p>
            <a:pPr marL="342900" indent="-342900" algn="just" fontAlgn="base">
              <a:lnSpc>
                <a:spcPct val="95000"/>
              </a:lnSpc>
              <a:spcBef>
                <a:spcPct val="20000"/>
              </a:spcBef>
              <a:spcAft>
                <a:spcPct val="0"/>
              </a:spcAft>
              <a:buClrTx/>
              <a:buSzPct val="100000"/>
            </a:pPr>
            <a:r>
              <a:rPr lang="en-US" altLang="zh-CN" sz="2600" b="1">
                <a:solidFill>
                  <a:srgbClr val="FFFF00"/>
                </a:solidFill>
                <a:latin typeface="Times New Roman" panose="02020603050405020304" charset="0"/>
                <a:ea typeface="华文中宋" panose="02010600040101010101" charset="-122"/>
              </a:rPr>
              <a:t>         </a:t>
            </a:r>
            <a:r>
              <a:rPr lang="zh-CN" altLang="en-US" sz="2600" b="1">
                <a:solidFill>
                  <a:srgbClr val="FFFF00"/>
                </a:solidFill>
                <a:latin typeface="Times New Roman" panose="02020603050405020304" charset="0"/>
                <a:ea typeface="华文中宋" panose="02010600040101010101" charset="-122"/>
              </a:rPr>
              <a:t>国家有关安全生产监管部门的安全监督检查人有以下三项职权：</a:t>
            </a:r>
            <a:endParaRPr lang="zh-CN" altLang="en-US" sz="2600" b="1">
              <a:solidFill>
                <a:srgbClr val="FFFF00"/>
              </a:solidFill>
              <a:latin typeface="Times New Roman" panose="02020603050405020304" charset="0"/>
              <a:ea typeface="华文中宋" panose="02010600040101010101" charset="-122"/>
            </a:endParaRPr>
          </a:p>
          <a:p>
            <a:pPr marL="342900" indent="-342900" algn="just" fontAlgn="base">
              <a:lnSpc>
                <a:spcPct val="95000"/>
              </a:lnSpc>
              <a:spcBef>
                <a:spcPct val="20000"/>
              </a:spcBef>
              <a:spcAft>
                <a:spcPct val="0"/>
              </a:spcAft>
              <a:buClrTx/>
              <a:buSzPct val="100000"/>
            </a:pPr>
            <a:r>
              <a:rPr lang="zh-CN" altLang="en-US" sz="26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第一</a:t>
            </a:r>
            <a:r>
              <a:rPr lang="zh-CN" altLang="en-US" sz="2600" b="1">
                <a:solidFill>
                  <a:srgbClr val="FFFF00"/>
                </a:solidFill>
                <a:latin typeface="Times New Roman" panose="02020603050405020304" charset="0"/>
                <a:ea typeface="华文中宋" panose="02010600040101010101" charset="-122"/>
              </a:rPr>
              <a:t>是现场调查取证权，即安全生产监督检查人员可以进入生产经营单位进行现场调查，</a:t>
            </a:r>
            <a:r>
              <a:rPr lang="zh-CN" altLang="en-US" sz="2600" b="1">
                <a:solidFill>
                  <a:srgbClr val="66FF33"/>
                </a:solidFill>
                <a:effectLst>
                  <a:outerShdw blurRad="38100" dist="38100" dir="2700000">
                    <a:srgbClr val="000000"/>
                  </a:outerShdw>
                </a:effectLst>
                <a:latin typeface="Times New Roman" panose="02020603050405020304" charset="0"/>
                <a:ea typeface="华文中宋" panose="02010600040101010101" charset="-122"/>
              </a:rPr>
              <a:t>单位不得拒绝</a:t>
            </a:r>
            <a:r>
              <a:rPr lang="zh-CN" altLang="en-US" sz="2600" b="1">
                <a:solidFill>
                  <a:srgbClr val="FFFF00"/>
                </a:solidFill>
                <a:latin typeface="Times New Roman" panose="02020603050405020304" charset="0"/>
                <a:ea typeface="华文中宋" panose="02010600040101010101" charset="-122"/>
              </a:rPr>
              <a:t>。</a:t>
            </a:r>
            <a:endParaRPr lang="zh-CN" altLang="en-US" sz="2600" b="1">
              <a:solidFill>
                <a:srgbClr val="FFFF00"/>
              </a:solidFill>
              <a:latin typeface="Times New Roman" panose="02020603050405020304" charset="0"/>
              <a:ea typeface="华文中宋" panose="02010600040101010101" charset="-122"/>
            </a:endParaRPr>
          </a:p>
          <a:p>
            <a:pPr marL="342900" indent="-342900" algn="just" fontAlgn="base">
              <a:lnSpc>
                <a:spcPct val="95000"/>
              </a:lnSpc>
              <a:spcBef>
                <a:spcPct val="20000"/>
              </a:spcBef>
              <a:spcAft>
                <a:spcPct val="0"/>
              </a:spcAft>
              <a:buClrTx/>
              <a:buSzPct val="100000"/>
            </a:pPr>
            <a:r>
              <a:rPr lang="zh-CN" altLang="en-US" sz="26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第二</a:t>
            </a:r>
            <a:r>
              <a:rPr lang="zh-CN" altLang="en-US" sz="2600" b="1">
                <a:solidFill>
                  <a:srgbClr val="FFFF00"/>
                </a:solidFill>
                <a:latin typeface="Times New Roman" panose="02020603050405020304" charset="0"/>
                <a:ea typeface="华文中宋" panose="02010600040101010101" charset="-122"/>
              </a:rPr>
              <a:t>是现场处理权，即对安全生产违法作业当场纠正权；对现场检查出的隐患，</a:t>
            </a:r>
            <a:r>
              <a:rPr lang="zh-CN" altLang="en-US" sz="2600" b="1">
                <a:solidFill>
                  <a:srgbClr val="66FF33"/>
                </a:solidFill>
                <a:effectLst>
                  <a:outerShdw blurRad="38100" dist="38100" dir="2700000">
                    <a:srgbClr val="000000"/>
                  </a:outerShdw>
                </a:effectLst>
                <a:latin typeface="Times New Roman" panose="02020603050405020304" charset="0"/>
                <a:ea typeface="华文中宋" panose="02010600040101010101" charset="-122"/>
              </a:rPr>
              <a:t>责令限期改正、停产停业或停止使用的职权</a:t>
            </a:r>
            <a:r>
              <a:rPr lang="zh-CN" altLang="en-US" sz="2600" b="1">
                <a:solidFill>
                  <a:srgbClr val="FFFF00"/>
                </a:solidFill>
                <a:latin typeface="Times New Roman" panose="02020603050405020304" charset="0"/>
                <a:ea typeface="华文中宋" panose="02010600040101010101" charset="-122"/>
              </a:rPr>
              <a:t>。</a:t>
            </a:r>
            <a:endParaRPr lang="zh-CN" altLang="en-US" sz="2600" b="1">
              <a:solidFill>
                <a:srgbClr val="FFFF00"/>
              </a:solidFill>
              <a:latin typeface="Times New Roman" panose="02020603050405020304" charset="0"/>
              <a:ea typeface="华文中宋" panose="02010600040101010101" charset="-122"/>
            </a:endParaRPr>
          </a:p>
          <a:p>
            <a:pPr marL="342900" indent="-342900" algn="just" fontAlgn="base">
              <a:lnSpc>
                <a:spcPct val="95000"/>
              </a:lnSpc>
              <a:spcBef>
                <a:spcPct val="20000"/>
              </a:spcBef>
              <a:spcAft>
                <a:spcPct val="0"/>
              </a:spcAft>
              <a:buClrTx/>
              <a:buSzPct val="100000"/>
            </a:pPr>
            <a:r>
              <a:rPr lang="zh-CN" altLang="en-US" sz="26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第三</a:t>
            </a:r>
            <a:r>
              <a:rPr lang="zh-CN" altLang="en-US" sz="2600" b="1">
                <a:solidFill>
                  <a:srgbClr val="FFFF00"/>
                </a:solidFill>
                <a:latin typeface="Times New Roman" panose="02020603050405020304" charset="0"/>
                <a:ea typeface="华文中宋" panose="02010600040101010101" charset="-122"/>
              </a:rPr>
              <a:t>是查封、扣押行政强制措施权，其对象是安全设施、设备、器材、仪表等；依据是不符合国家或行业安全标准；条件是必须按程序办事、有足够证据、经部门负责人批准、通知被查单位负责人到场、登记记录等，须在</a:t>
            </a:r>
            <a:r>
              <a:rPr lang="en-US" altLang="zh-CN" sz="2600" b="1">
                <a:solidFill>
                  <a:srgbClr val="FFFF00"/>
                </a:solidFill>
                <a:latin typeface="Times New Roman" panose="02020603050405020304" charset="0"/>
                <a:ea typeface="华文中宋" panose="02010600040101010101" charset="-122"/>
              </a:rPr>
              <a:t>15</a:t>
            </a:r>
            <a:r>
              <a:rPr lang="zh-CN" altLang="en-US" sz="2600" b="1">
                <a:solidFill>
                  <a:srgbClr val="FFFF00"/>
                </a:solidFill>
                <a:latin typeface="Times New Roman" panose="02020603050405020304" charset="0"/>
                <a:ea typeface="华文中宋" panose="02010600040101010101" charset="-122"/>
              </a:rPr>
              <a:t>天日内作出决定。 </a:t>
            </a:r>
            <a:endParaRPr lang="zh-CN" altLang="en-US" sz="2600" b="1">
              <a:solidFill>
                <a:srgbClr val="FFFF00"/>
              </a:solidFill>
              <a:latin typeface="Times New Roman" panose="02020603050405020304" charset="0"/>
              <a:ea typeface="华文中宋" panose="02010600040101010101" charset="-122"/>
            </a:endParaRPr>
          </a:p>
        </p:txBody>
      </p:sp>
      <p:sp>
        <p:nvSpPr>
          <p:cNvPr id="2231" name="矩形 2230"/>
          <p:cNvSpPr/>
          <p:nvPr/>
        </p:nvSpPr>
        <p:spPr>
          <a:xfrm>
            <a:off x="1524000" y="908050"/>
            <a:ext cx="6477000" cy="585788"/>
          </a:xfrm>
          <a:prstGeom prst="rect">
            <a:avLst/>
          </a:prstGeom>
          <a:noFill/>
          <a:ln w="9525">
            <a:noFill/>
          </a:ln>
        </p:spPr>
        <p:txBody>
          <a:bodyPr/>
          <a:p>
            <a:pPr fontAlgn="base">
              <a:lnSpc>
                <a:spcPct val="90000"/>
              </a:lnSpc>
              <a:spcBef>
                <a:spcPct val="20000"/>
              </a:spcBef>
              <a:spcAft>
                <a:spcPct val="0"/>
              </a:spcAft>
              <a:buClrTx/>
              <a:buSzPct val="100000"/>
            </a:pPr>
            <a:r>
              <a:rPr lang="en-US" altLang="zh-CN" sz="3600" b="1" u="sng">
                <a:solidFill>
                  <a:srgbClr val="FF5050"/>
                </a:solidFill>
                <a:effectLst>
                  <a:outerShdw blurRad="38100" dist="38100" dir="2700000">
                    <a:srgbClr val="000000"/>
                  </a:outerShdw>
                </a:effectLst>
                <a:latin typeface="隶书" panose="02010509060101010101" charset="-122"/>
                <a:ea typeface="隶书" panose="02010509060101010101" charset="-122"/>
              </a:rPr>
              <a:t> </a:t>
            </a:r>
            <a:r>
              <a:rPr lang="zh-CN" altLang="en-US" sz="3600" b="1" u="sng">
                <a:solidFill>
                  <a:srgbClr val="FF5050"/>
                </a:solidFill>
                <a:effectLst>
                  <a:outerShdw blurRad="38100" dist="38100" dir="2700000">
                    <a:srgbClr val="000000"/>
                  </a:outerShdw>
                </a:effectLst>
                <a:latin typeface="隶书" panose="02010509060101010101" charset="-122"/>
                <a:ea typeface="隶书" panose="02010509060101010101" charset="-122"/>
              </a:rPr>
              <a:t>七、安监部门三大职权</a:t>
            </a:r>
            <a:r>
              <a:rPr lang="zh-CN" altLang="en-US" sz="3200" b="1">
                <a:solidFill>
                  <a:schemeClr val="bg1"/>
                </a:solidFill>
                <a:latin typeface="隶书" panose="02010509060101010101" charset="-122"/>
                <a:ea typeface="隶书" panose="02010509060101010101" charset="-122"/>
              </a:rPr>
              <a:t> </a:t>
            </a:r>
            <a:endParaRPr lang="zh-CN" altLang="en-US" sz="3200" b="1">
              <a:solidFill>
                <a:schemeClr val="bg1"/>
              </a:solidFill>
              <a:latin typeface="隶书" panose="02010509060101010101" charset="-122"/>
              <a:ea typeface="隶书" panose="02010509060101010101" charset="-122"/>
            </a:endParaRPr>
          </a:p>
        </p:txBody>
      </p:sp>
      <p:sp>
        <p:nvSpPr>
          <p:cNvPr id="2232" name="矩形 2231"/>
          <p:cNvSpPr/>
          <p:nvPr/>
        </p:nvSpPr>
        <p:spPr>
          <a:xfrm>
            <a:off x="4800600" y="0"/>
            <a:ext cx="5867400" cy="668338"/>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5" name="矩形 2234"/>
          <p:cNvSpPr/>
          <p:nvPr/>
        </p:nvSpPr>
        <p:spPr>
          <a:xfrm>
            <a:off x="1524000" y="0"/>
            <a:ext cx="7772400" cy="1143000"/>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36" name="矩形 2235"/>
          <p:cNvSpPr/>
          <p:nvPr/>
        </p:nvSpPr>
        <p:spPr>
          <a:xfrm>
            <a:off x="1981200" y="1557338"/>
            <a:ext cx="8686800" cy="4462462"/>
          </a:xfrm>
          <a:prstGeom prst="rect">
            <a:avLst/>
          </a:prstGeom>
          <a:noFill/>
          <a:ln w="9525">
            <a:noFill/>
          </a:ln>
        </p:spPr>
        <p:txBody>
          <a:bodyPr/>
          <a:p>
            <a:pPr marL="342900" indent="-342900" algn="just" fontAlgn="base">
              <a:lnSpc>
                <a:spcPct val="90000"/>
              </a:lnSpc>
              <a:spcBef>
                <a:spcPct val="20000"/>
              </a:spcBef>
              <a:spcAft>
                <a:spcPct val="0"/>
              </a:spcAft>
              <a:buClrTx/>
              <a:buSzPct val="100000"/>
              <a:buNone/>
            </a:pPr>
            <a:r>
              <a:rPr lang="en-US" altLang="zh-CN" sz="3200" b="1">
                <a:solidFill>
                  <a:srgbClr val="FFFF00"/>
                </a:solidFill>
                <a:latin typeface="宋体" panose="02010600030101010101" pitchFamily="2" charset="-122"/>
                <a:ea typeface="宋体" panose="02010600030101010101" pitchFamily="2" charset="-122"/>
              </a:rPr>
              <a:t>《</a:t>
            </a:r>
            <a:r>
              <a:rPr lang="zh-CN" altLang="en-US" sz="3200" b="1">
                <a:solidFill>
                  <a:srgbClr val="FFFF00"/>
                </a:solidFill>
                <a:latin typeface="宋体" panose="02010600030101010101" pitchFamily="2" charset="-122"/>
                <a:ea typeface="宋体" panose="02010600030101010101" pitchFamily="2" charset="-122"/>
              </a:rPr>
              <a:t>安全生产法</a:t>
            </a:r>
            <a:r>
              <a:rPr lang="en-US" altLang="zh-CN" sz="3200" b="1">
                <a:solidFill>
                  <a:srgbClr val="FFFF00"/>
                </a:solidFill>
                <a:latin typeface="宋体" panose="02010600030101010101" pitchFamily="2" charset="-122"/>
                <a:ea typeface="宋体" panose="02010600030101010101" pitchFamily="2" charset="-122"/>
              </a:rPr>
              <a:t>》</a:t>
            </a:r>
            <a:r>
              <a:rPr lang="zh-CN" altLang="en-US" sz="3200" b="1">
                <a:solidFill>
                  <a:srgbClr val="FFFF00"/>
                </a:solidFill>
                <a:latin typeface="宋体" panose="02010600030101010101" pitchFamily="2" charset="-122"/>
                <a:ea typeface="宋体" panose="02010600030101010101" pitchFamily="2" charset="-122"/>
              </a:rPr>
              <a:t>对生产经营单位负责人的安全生产责任作了专门的规定：</a:t>
            </a:r>
            <a:endParaRPr lang="zh-CN" altLang="en-US" sz="3200" b="1">
              <a:solidFill>
                <a:srgbClr val="FFFF00"/>
              </a:solidFill>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Tx/>
              <a:buSzPct val="100000"/>
              <a:buNone/>
            </a:pPr>
            <a:endParaRPr lang="zh-CN" altLang="en-US" sz="3200" b="1">
              <a:solidFill>
                <a:srgbClr val="FFFF00"/>
              </a:solidFill>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Tx/>
              <a:buSzPct val="100000"/>
              <a:buChar char="•"/>
            </a:pP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建立健全安全生产责任制</a:t>
            </a:r>
            <a:endParaRPr lang="zh-CN" altLang="en-US" sz="3200" b="1">
              <a:effectLst>
                <a:outerShdw blurRad="38100" dist="38100" dir="2700000">
                  <a:srgbClr val="000000"/>
                </a:outerShdw>
              </a:effectLst>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Tx/>
              <a:buSzPct val="100000"/>
              <a:buChar char="•"/>
            </a:pP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组织制定安全生产规章制度和操作规程</a:t>
            </a:r>
            <a:endParaRPr lang="zh-CN" altLang="en-US" sz="3200" b="1">
              <a:effectLst>
                <a:outerShdw blurRad="38100" dist="38100" dir="2700000">
                  <a:srgbClr val="000000"/>
                </a:outerShdw>
              </a:effectLst>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Tx/>
              <a:buSzPct val="100000"/>
              <a:buChar char="•"/>
            </a:pPr>
            <a:r>
              <a:rPr lang="zh-CN" altLang="en-US" sz="3200" b="1">
                <a:effectLst>
                  <a:outerShdw blurRad="38100" dist="38100" dir="2700000">
                    <a:srgbClr val="000000"/>
                  </a:outerShdw>
                </a:effectLst>
                <a:latin typeface="Times New Roman" panose="02020603050405020304" charset="0"/>
                <a:ea typeface="宋体" panose="02010600030101010101" pitchFamily="2" charset="-122"/>
              </a:rPr>
              <a:t> </a:t>
            </a: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保证安全生产投入</a:t>
            </a:r>
            <a:endParaRPr lang="zh-CN" altLang="en-US" sz="3200" b="1">
              <a:effectLst>
                <a:outerShdw blurRad="38100" dist="38100" dir="2700000">
                  <a:srgbClr val="000000"/>
                </a:outerShdw>
              </a:effectLst>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Tx/>
              <a:buSzPct val="100000"/>
              <a:buChar char="•"/>
            </a:pP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督促检查安全生产工作，及时消除生产安全事故隐患</a:t>
            </a:r>
            <a:endParaRPr lang="zh-CN" altLang="en-US" sz="3200" b="1">
              <a:effectLst>
                <a:outerShdw blurRad="38100" dist="38100" dir="2700000">
                  <a:srgbClr val="000000"/>
                </a:outerShdw>
              </a:effectLst>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Tx/>
              <a:buSzPct val="100000"/>
              <a:buChar char="•"/>
            </a:pP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组织制定并实施生产安全事故应急救援预案</a:t>
            </a:r>
            <a:endParaRPr lang="zh-CN" altLang="en-US" sz="3200" b="1">
              <a:effectLst>
                <a:outerShdw blurRad="38100" dist="38100" dir="2700000">
                  <a:srgbClr val="000000"/>
                </a:outerShdw>
              </a:effectLst>
              <a:latin typeface="宋体" panose="02010600030101010101" pitchFamily="2" charset="-122"/>
              <a:ea typeface="宋体" panose="02010600030101010101" pitchFamily="2" charset="-122"/>
            </a:endParaRPr>
          </a:p>
          <a:p>
            <a:pPr marL="342900" indent="-342900" algn="just" fontAlgn="base">
              <a:lnSpc>
                <a:spcPct val="90000"/>
              </a:lnSpc>
              <a:spcBef>
                <a:spcPct val="20000"/>
              </a:spcBef>
              <a:spcAft>
                <a:spcPct val="0"/>
              </a:spcAft>
              <a:buClrTx/>
              <a:buSzPct val="100000"/>
              <a:buBlip>
                <a:blip r:embed="rId1"/>
              </a:buBlip>
            </a:pPr>
            <a:r>
              <a:rPr lang="zh-CN" altLang="en-US" sz="3200" b="1">
                <a:effectLst>
                  <a:outerShdw blurRad="38100" dist="38100" dir="2700000">
                    <a:srgbClr val="000000"/>
                  </a:outerShdw>
                </a:effectLst>
                <a:latin typeface="宋体" panose="02010600030101010101" pitchFamily="2" charset="-122"/>
                <a:ea typeface="宋体" panose="02010600030101010101" pitchFamily="2" charset="-122"/>
              </a:rPr>
              <a:t>及时如实报告生产事故。</a:t>
            </a:r>
            <a:r>
              <a:rPr lang="zh-CN" altLang="en-US" sz="3200" b="1">
                <a:effectLst>
                  <a:outerShdw blurRad="38100" dist="38100" dir="2700000">
                    <a:srgbClr val="000000"/>
                  </a:outerShdw>
                </a:effectLst>
                <a:latin typeface="Times New Roman" panose="02020603050405020304" charset="0"/>
                <a:ea typeface="宋体" panose="02010600030101010101" pitchFamily="2" charset="-122"/>
              </a:rPr>
              <a:t> </a:t>
            </a:r>
            <a:endParaRPr lang="zh-CN" altLang="en-US" sz="3200" b="1">
              <a:effectLst>
                <a:outerShdw blurRad="38100" dist="38100" dir="2700000">
                  <a:srgbClr val="000000"/>
                </a:outerShdw>
              </a:effectLst>
              <a:latin typeface="Times New Roman" panose="02020603050405020304" charset="0"/>
              <a:ea typeface="宋体" panose="02010600030101010101" pitchFamily="2" charset="-122"/>
            </a:endParaRPr>
          </a:p>
        </p:txBody>
      </p:sp>
      <p:sp>
        <p:nvSpPr>
          <p:cNvPr id="2237" name="矩形 2236"/>
          <p:cNvSpPr/>
          <p:nvPr/>
        </p:nvSpPr>
        <p:spPr>
          <a:xfrm>
            <a:off x="1524000" y="981075"/>
            <a:ext cx="6477000" cy="530225"/>
          </a:xfrm>
          <a:prstGeom prst="rect">
            <a:avLst/>
          </a:prstGeom>
          <a:noFill/>
          <a:ln w="9525">
            <a:noFill/>
          </a:ln>
        </p:spPr>
        <p:txBody>
          <a:bodyPr/>
          <a:p>
            <a:pPr fontAlgn="base">
              <a:lnSpc>
                <a:spcPct val="90000"/>
              </a:lnSpc>
              <a:spcBef>
                <a:spcPct val="20000"/>
              </a:spcBef>
              <a:spcAft>
                <a:spcPct val="0"/>
              </a:spcAft>
              <a:buClrTx/>
              <a:buSzPct val="100000"/>
            </a:pPr>
            <a:r>
              <a:rPr lang="en-US" altLang="zh-CN" sz="3200">
                <a:solidFill>
                  <a:schemeClr val="bg1"/>
                </a:solidFill>
                <a:latin typeface="隶书" panose="02010509060101010101" charset="-122"/>
                <a:ea typeface="隶书" panose="02010509060101010101" charset="-122"/>
              </a:rPr>
              <a:t> </a:t>
            </a:r>
            <a:r>
              <a:rPr lang="zh-CN" altLang="en-US" sz="3200">
                <a:solidFill>
                  <a:srgbClr val="FF5050"/>
                </a:solidFill>
                <a:latin typeface="隶书" panose="02010509060101010101" charset="-122"/>
                <a:ea typeface="隶书" panose="02010509060101010101" charset="-122"/>
              </a:rPr>
              <a:t>八、企业负责人六项责任</a:t>
            </a:r>
            <a:endParaRPr lang="zh-CN" altLang="en-US" sz="3200">
              <a:solidFill>
                <a:srgbClr val="FF5050"/>
              </a:solidFill>
              <a:latin typeface="隶书" panose="02010509060101010101" charset="-122"/>
              <a:ea typeface="隶书" panose="0201050906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0" name="矩形 2239"/>
          <p:cNvSpPr/>
          <p:nvPr/>
        </p:nvSpPr>
        <p:spPr>
          <a:xfrm>
            <a:off x="2135188" y="0"/>
            <a:ext cx="7772400" cy="765175"/>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41" name="矩形 2240"/>
          <p:cNvSpPr/>
          <p:nvPr/>
        </p:nvSpPr>
        <p:spPr>
          <a:xfrm>
            <a:off x="1524000" y="1196975"/>
            <a:ext cx="9144000" cy="5256213"/>
          </a:xfrm>
          <a:prstGeom prst="rect">
            <a:avLst/>
          </a:prstGeom>
          <a:noFill/>
          <a:ln w="9525">
            <a:noFill/>
          </a:ln>
        </p:spPr>
        <p:txBody>
          <a:bodyPr/>
          <a:p>
            <a:pPr marL="342900" indent="-342900" fontAlgn="base">
              <a:lnSpc>
                <a:spcPct val="90000"/>
              </a:lnSpc>
              <a:spcBef>
                <a:spcPct val="20000"/>
              </a:spcBef>
              <a:spcAft>
                <a:spcPct val="0"/>
              </a:spcAft>
              <a:buClrTx/>
              <a:buSzPct val="100000"/>
            </a:pPr>
            <a:r>
              <a:rPr lang="en-US" altLang="zh-CN" sz="2400" b="1">
                <a:solidFill>
                  <a:srgbClr val="FFFF00"/>
                </a:solidFill>
                <a:latin typeface="Times New Roman" panose="02020603050405020304" charset="0"/>
                <a:ea typeface="华文中宋" panose="02010600040101010101" charset="-122"/>
              </a:rPr>
              <a:t>   </a:t>
            </a:r>
            <a:r>
              <a:rPr lang="en-US" altLang="zh-CN" sz="2800" b="1">
                <a:solidFill>
                  <a:srgbClr val="FFFF00"/>
                </a:solidFill>
                <a:latin typeface="Times New Roman" panose="02020603050405020304" charset="0"/>
                <a:ea typeface="华文中宋" panose="02010600040101010101" charset="-122"/>
              </a:rPr>
              <a:t> 《</a:t>
            </a:r>
            <a:r>
              <a:rPr lang="zh-CN" altLang="en-US" sz="2800" b="1">
                <a:solidFill>
                  <a:srgbClr val="FFFF00"/>
                </a:solidFill>
                <a:latin typeface="Times New Roman" panose="02020603050405020304" charset="0"/>
                <a:ea typeface="华文中宋" panose="02010600040101010101" charset="-122"/>
              </a:rPr>
              <a:t>安全生产法</a:t>
            </a:r>
            <a:r>
              <a:rPr lang="en-US" altLang="zh-CN" sz="2800" b="1">
                <a:solidFill>
                  <a:srgbClr val="FFFF00"/>
                </a:solidFill>
                <a:latin typeface="Times New Roman" panose="02020603050405020304" charset="0"/>
                <a:ea typeface="华文中宋" panose="02010600040101010101" charset="-122"/>
              </a:rPr>
              <a:t>》</a:t>
            </a:r>
            <a:r>
              <a:rPr lang="zh-CN" altLang="en-US" sz="2800" b="1">
                <a:solidFill>
                  <a:srgbClr val="FFFF00"/>
                </a:solidFill>
                <a:latin typeface="Times New Roman" panose="02020603050405020304" charset="0"/>
                <a:ea typeface="华文中宋" panose="02010600040101010101" charset="-122"/>
              </a:rPr>
              <a:t>明确了从业人员的八项权利是：</a:t>
            </a:r>
            <a:endParaRPr lang="zh-CN" altLang="en-US" sz="2800" b="1">
              <a:solidFill>
                <a:srgbClr val="FFFF00"/>
              </a:solidFill>
              <a:latin typeface="Times New Roman" panose="02020603050405020304" charset="0"/>
              <a:ea typeface="华文中宋" panose="02010600040101010101" charset="-122"/>
            </a:endParaRPr>
          </a:p>
          <a:p>
            <a:pPr marL="342900" indent="-342900" fontAlgn="base">
              <a:lnSpc>
                <a:spcPct val="90000"/>
              </a:lnSpc>
              <a:spcBef>
                <a:spcPct val="20000"/>
              </a:spcBef>
              <a:spcAft>
                <a:spcPct val="0"/>
              </a:spcAft>
              <a:buClrTx/>
              <a:buSzPct val="100000"/>
            </a:pPr>
            <a:r>
              <a:rPr lang="zh-CN" altLang="en-US" sz="2400" b="1">
                <a:solidFill>
                  <a:srgbClr val="FFFF00"/>
                </a:solidFill>
                <a:latin typeface="Times New Roman" panose="02020603050405020304" charset="0"/>
                <a:ea typeface="华文中宋" panose="02010600040101010101" charset="-122"/>
              </a:rPr>
              <a:t> </a:t>
            </a:r>
            <a:r>
              <a:rPr lang="en-US" altLang="zh-CN" sz="2800" b="1">
                <a:latin typeface="Times New Roman" panose="02020603050405020304" charset="0"/>
                <a:ea typeface="华文中宋" panose="02010600040101010101" charset="-122"/>
              </a:rPr>
              <a:t>①</a:t>
            </a:r>
            <a:r>
              <a:rPr lang="zh-CN" altLang="en-US" sz="2800" b="1">
                <a:latin typeface="Times New Roman" panose="02020603050405020304" charset="0"/>
                <a:ea typeface="华文中宋" panose="02010600040101010101" charset="-122"/>
              </a:rPr>
              <a:t>知情权，即有权了解其作业场所和工作岗位存在的危险因素、防范措施和事故应急措施；</a:t>
            </a:r>
            <a:endParaRPr lang="zh-CN" altLang="en-US" sz="2800" b="1">
              <a:latin typeface="Times New Roman" panose="02020603050405020304" charset="0"/>
              <a:ea typeface="华文中宋" panose="02010600040101010101" charset="-122"/>
            </a:endParaRPr>
          </a:p>
          <a:p>
            <a:pPr marL="342900" indent="-342900" fontAlgn="base">
              <a:lnSpc>
                <a:spcPct val="90000"/>
              </a:lnSpc>
              <a:spcBef>
                <a:spcPct val="20000"/>
              </a:spcBef>
              <a:spcAft>
                <a:spcPct val="0"/>
              </a:spcAft>
              <a:buClrTx/>
              <a:buSzPct val="100000"/>
            </a:pPr>
            <a:r>
              <a:rPr lang="en-US" altLang="zh-CN" sz="2800" b="1">
                <a:latin typeface="Times New Roman" panose="02020603050405020304" charset="0"/>
                <a:ea typeface="华文中宋" panose="02010600040101010101" charset="-122"/>
              </a:rPr>
              <a:t>②</a:t>
            </a:r>
            <a:r>
              <a:rPr lang="zh-CN" altLang="en-US" sz="2800" b="1">
                <a:latin typeface="Times New Roman" panose="02020603050405020304" charset="0"/>
                <a:ea typeface="华文中宋" panose="02010600040101010101" charset="-122"/>
              </a:rPr>
              <a:t>建议权，即有权对本单位的安全生产工作提出建议；</a:t>
            </a:r>
            <a:endParaRPr lang="zh-CN" altLang="en-US" sz="2800" b="1">
              <a:latin typeface="Times New Roman" panose="02020603050405020304" charset="0"/>
              <a:ea typeface="华文中宋" panose="02010600040101010101" charset="-122"/>
            </a:endParaRPr>
          </a:p>
          <a:p>
            <a:pPr marL="342900" indent="-342900" fontAlgn="base">
              <a:lnSpc>
                <a:spcPct val="90000"/>
              </a:lnSpc>
              <a:spcBef>
                <a:spcPct val="20000"/>
              </a:spcBef>
              <a:spcAft>
                <a:spcPct val="0"/>
              </a:spcAft>
              <a:buClrTx/>
              <a:buSzPct val="100000"/>
            </a:pPr>
            <a:r>
              <a:rPr lang="en-US" altLang="zh-CN" sz="2800" b="1">
                <a:latin typeface="Times New Roman" panose="02020603050405020304" charset="0"/>
                <a:ea typeface="华文中宋" panose="02010600040101010101" charset="-122"/>
              </a:rPr>
              <a:t>③</a:t>
            </a:r>
            <a:r>
              <a:rPr lang="zh-CN" altLang="en-US" sz="2800" b="1">
                <a:latin typeface="Times New Roman" panose="02020603050405020304" charset="0"/>
                <a:ea typeface="华文中宋" panose="02010600040101010101" charset="-122"/>
              </a:rPr>
              <a:t>批评权和检举、控告权，即有权对本单位安全生产管理工作中存在的问题提出批评、检举、控告；</a:t>
            </a:r>
            <a:endParaRPr lang="zh-CN" altLang="en-US" sz="2800" b="1">
              <a:latin typeface="Times New Roman" panose="02020603050405020304" charset="0"/>
              <a:ea typeface="华文中宋" panose="02010600040101010101" charset="-122"/>
            </a:endParaRPr>
          </a:p>
          <a:p>
            <a:pPr marL="342900" indent="-342900" fontAlgn="base">
              <a:lnSpc>
                <a:spcPct val="90000"/>
              </a:lnSpc>
              <a:spcBef>
                <a:spcPct val="20000"/>
              </a:spcBef>
              <a:spcAft>
                <a:spcPct val="0"/>
              </a:spcAft>
              <a:buClrTx/>
              <a:buSzPct val="100000"/>
            </a:pPr>
            <a:r>
              <a:rPr lang="en-US" altLang="zh-CN" sz="2800" b="1">
                <a:latin typeface="Times New Roman" panose="02020603050405020304" charset="0"/>
                <a:ea typeface="华文中宋" panose="02010600040101010101" charset="-122"/>
              </a:rPr>
              <a:t>④</a:t>
            </a:r>
            <a:r>
              <a:rPr lang="zh-CN" altLang="en-US" sz="2800" b="1">
                <a:latin typeface="Times New Roman" panose="02020603050405020304" charset="0"/>
                <a:ea typeface="华文中宋" panose="02010600040101010101" charset="-122"/>
              </a:rPr>
              <a:t>拒绝权，即有权拒绝违章作业指挥和强令冒险作业；</a:t>
            </a:r>
            <a:endParaRPr lang="zh-CN" altLang="en-US" sz="2800" b="1">
              <a:latin typeface="Times New Roman" panose="02020603050405020304" charset="0"/>
              <a:ea typeface="华文中宋" panose="02010600040101010101" charset="-122"/>
            </a:endParaRPr>
          </a:p>
          <a:p>
            <a:pPr marL="342900" indent="-342900" fontAlgn="base">
              <a:lnSpc>
                <a:spcPct val="90000"/>
              </a:lnSpc>
              <a:spcBef>
                <a:spcPct val="20000"/>
              </a:spcBef>
              <a:spcAft>
                <a:spcPct val="0"/>
              </a:spcAft>
              <a:buClrTx/>
              <a:buSzPct val="100000"/>
            </a:pPr>
            <a:r>
              <a:rPr lang="en-US" altLang="zh-CN" sz="2800" b="1">
                <a:latin typeface="Times New Roman" panose="02020603050405020304" charset="0"/>
                <a:ea typeface="华文中宋" panose="02010600040101010101" charset="-122"/>
              </a:rPr>
              <a:t>⑤</a:t>
            </a:r>
            <a:r>
              <a:rPr lang="zh-CN" altLang="en-US" sz="2800" b="1">
                <a:latin typeface="Times New Roman" panose="02020603050405020304" charset="0"/>
                <a:ea typeface="华文中宋" panose="02010600040101010101" charset="-122"/>
              </a:rPr>
              <a:t>紧急避险权，即发现直接危及人身紧急情况时，有权停止作业或者在采取可能的应急措施后撤离作业场所</a:t>
            </a:r>
            <a:endParaRPr lang="zh-CN" altLang="en-US" sz="2800" b="1">
              <a:latin typeface="Times New Roman" panose="02020603050405020304" charset="0"/>
              <a:ea typeface="华文中宋" panose="02010600040101010101" charset="-122"/>
            </a:endParaRPr>
          </a:p>
          <a:p>
            <a:pPr marL="342900" indent="-342900" fontAlgn="base">
              <a:lnSpc>
                <a:spcPct val="90000"/>
              </a:lnSpc>
              <a:spcBef>
                <a:spcPct val="20000"/>
              </a:spcBef>
              <a:spcAft>
                <a:spcPct val="0"/>
              </a:spcAft>
              <a:buClrTx/>
              <a:buSzPct val="100000"/>
            </a:pPr>
            <a:r>
              <a:rPr lang="en-US" altLang="zh-CN" sz="2800" b="1">
                <a:latin typeface="Times New Roman" panose="02020603050405020304" charset="0"/>
                <a:ea typeface="华文中宋" panose="02010600040101010101" charset="-122"/>
              </a:rPr>
              <a:t>⑥</a:t>
            </a:r>
            <a:r>
              <a:rPr lang="zh-CN" altLang="en-US" sz="2800" b="1">
                <a:latin typeface="Times New Roman" panose="02020603050405020304" charset="0"/>
                <a:ea typeface="华文中宋" panose="02010600040101010101" charset="-122"/>
              </a:rPr>
              <a:t>依法向本单位要求赔偿的权利；</a:t>
            </a:r>
            <a:endParaRPr lang="zh-CN" altLang="en-US" sz="2800" b="1">
              <a:latin typeface="Times New Roman" panose="02020603050405020304" charset="0"/>
              <a:ea typeface="华文中宋" panose="02010600040101010101" charset="-122"/>
            </a:endParaRPr>
          </a:p>
          <a:p>
            <a:pPr marL="342900" indent="-342900" fontAlgn="base">
              <a:lnSpc>
                <a:spcPct val="90000"/>
              </a:lnSpc>
              <a:spcBef>
                <a:spcPct val="20000"/>
              </a:spcBef>
              <a:spcAft>
                <a:spcPct val="0"/>
              </a:spcAft>
              <a:buClrTx/>
              <a:buSzPct val="100000"/>
            </a:pPr>
            <a:r>
              <a:rPr lang="en-US" altLang="zh-CN" sz="2800" b="1">
                <a:latin typeface="Times New Roman" panose="02020603050405020304" charset="0"/>
                <a:ea typeface="华文中宋" panose="02010600040101010101" charset="-122"/>
              </a:rPr>
              <a:t>⑦</a:t>
            </a:r>
            <a:r>
              <a:rPr lang="zh-CN" altLang="en-US" sz="2800" b="1">
                <a:latin typeface="Times New Roman" panose="02020603050405020304" charset="0"/>
                <a:ea typeface="华文中宋" panose="02010600040101010101" charset="-122"/>
              </a:rPr>
              <a:t>获得符合国家标准或者行业标准劳动防护用品的权利</a:t>
            </a:r>
            <a:endParaRPr lang="zh-CN" altLang="en-US" sz="2800" b="1">
              <a:latin typeface="Times New Roman" panose="02020603050405020304" charset="0"/>
              <a:ea typeface="华文中宋" panose="02010600040101010101" charset="-122"/>
            </a:endParaRPr>
          </a:p>
          <a:p>
            <a:pPr marL="342900" indent="-342900" fontAlgn="base">
              <a:lnSpc>
                <a:spcPct val="90000"/>
              </a:lnSpc>
              <a:spcBef>
                <a:spcPct val="20000"/>
              </a:spcBef>
              <a:spcAft>
                <a:spcPct val="0"/>
              </a:spcAft>
              <a:buClrTx/>
              <a:buSzPct val="100000"/>
            </a:pPr>
            <a:r>
              <a:rPr lang="en-US" altLang="zh-CN" sz="2800" b="1">
                <a:latin typeface="Times New Roman" panose="02020603050405020304" charset="0"/>
                <a:ea typeface="华文中宋" panose="02010600040101010101" charset="-122"/>
              </a:rPr>
              <a:t>⑧</a:t>
            </a:r>
            <a:r>
              <a:rPr lang="zh-CN" altLang="en-US" sz="2800" b="1">
                <a:latin typeface="Times New Roman" panose="02020603050405020304" charset="0"/>
                <a:ea typeface="华文中宋" panose="02010600040101010101" charset="-122"/>
              </a:rPr>
              <a:t>获得安全生产教育和培训的权利。</a:t>
            </a:r>
            <a:endParaRPr lang="zh-CN" altLang="en-US" sz="2800" b="1">
              <a:latin typeface="Times New Roman" panose="02020603050405020304" charset="0"/>
              <a:ea typeface="华文中宋" panose="02010600040101010101" charset="-122"/>
            </a:endParaRPr>
          </a:p>
        </p:txBody>
      </p:sp>
      <p:sp>
        <p:nvSpPr>
          <p:cNvPr id="2242" name="矩形 2241"/>
          <p:cNvSpPr/>
          <p:nvPr/>
        </p:nvSpPr>
        <p:spPr>
          <a:xfrm>
            <a:off x="1524000" y="620713"/>
            <a:ext cx="6477000" cy="585787"/>
          </a:xfrm>
          <a:prstGeom prst="rect">
            <a:avLst/>
          </a:prstGeom>
          <a:noFill/>
          <a:ln w="9525">
            <a:noFill/>
          </a:ln>
        </p:spPr>
        <p:txBody>
          <a:bodyPr/>
          <a:p>
            <a:pPr fontAlgn="base">
              <a:lnSpc>
                <a:spcPct val="90000"/>
              </a:lnSpc>
              <a:spcBef>
                <a:spcPct val="20000"/>
              </a:spcBef>
              <a:spcAft>
                <a:spcPct val="0"/>
              </a:spcAft>
              <a:buClrTx/>
              <a:buSzPct val="100000"/>
            </a:pPr>
            <a:r>
              <a:rPr lang="en-US" altLang="zh-CN" sz="3600" i="1" u="sng">
                <a:solidFill>
                  <a:schemeClr val="bg1"/>
                </a:solidFill>
                <a:latin typeface="隶书" panose="02010509060101010101" charset="-122"/>
                <a:ea typeface="隶书" panose="02010509060101010101" charset="-122"/>
              </a:rPr>
              <a:t> </a:t>
            </a:r>
            <a:r>
              <a:rPr lang="zh-CN" altLang="en-US" sz="3600" i="1" u="sng">
                <a:solidFill>
                  <a:srgbClr val="FF5050"/>
                </a:solidFill>
                <a:latin typeface="隶书" panose="02010509060101010101" charset="-122"/>
                <a:ea typeface="隶书" panose="02010509060101010101" charset="-122"/>
              </a:rPr>
              <a:t>九、从业人员八项权利</a:t>
            </a:r>
            <a:r>
              <a:rPr lang="zh-CN" altLang="en-US" sz="3600">
                <a:solidFill>
                  <a:schemeClr val="bg1"/>
                </a:solidFill>
                <a:latin typeface="隶书" panose="02010509060101010101" charset="-122"/>
                <a:ea typeface="隶书" panose="02010509060101010101" charset="-122"/>
              </a:rPr>
              <a:t> </a:t>
            </a:r>
            <a:endParaRPr lang="zh-CN" altLang="en-US" sz="3600">
              <a:solidFill>
                <a:schemeClr val="bg1"/>
              </a:solidFill>
              <a:latin typeface="隶书" panose="02010509060101010101" charset="-122"/>
              <a:ea typeface="隶书" panose="0201050906010101010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5" name="矩形 2244"/>
          <p:cNvSpPr/>
          <p:nvPr/>
        </p:nvSpPr>
        <p:spPr>
          <a:xfrm>
            <a:off x="2208213" y="0"/>
            <a:ext cx="5400675" cy="692150"/>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46" name="矩形 2245"/>
          <p:cNvSpPr/>
          <p:nvPr/>
        </p:nvSpPr>
        <p:spPr>
          <a:xfrm>
            <a:off x="1774825" y="1484313"/>
            <a:ext cx="8534400" cy="4114800"/>
          </a:xfrm>
          <a:prstGeom prst="rect">
            <a:avLst/>
          </a:prstGeom>
          <a:noFill/>
          <a:ln w="9525">
            <a:noFill/>
          </a:ln>
        </p:spPr>
        <p:txBody>
          <a:bodyPr/>
          <a:p>
            <a:pPr marL="342900" indent="-342900" algn="just" fontAlgn="base">
              <a:lnSpc>
                <a:spcPct val="90000"/>
              </a:lnSpc>
              <a:spcBef>
                <a:spcPct val="20000"/>
              </a:spcBef>
              <a:spcAft>
                <a:spcPct val="0"/>
              </a:spcAft>
              <a:buClrTx/>
              <a:buSzPct val="100000"/>
            </a:pPr>
            <a:r>
              <a:rPr lang="en-US" altLang="zh-CN" sz="2800" b="1">
                <a:solidFill>
                  <a:srgbClr val="FFFF00"/>
                </a:solidFill>
                <a:latin typeface="Times New Roman" panose="02020603050405020304" charset="0"/>
                <a:ea typeface="华文中宋" panose="02010600040101010101" charset="-122"/>
              </a:rPr>
              <a:t>《</a:t>
            </a:r>
            <a:r>
              <a:rPr lang="zh-CN" altLang="en-US" sz="2800" b="1">
                <a:solidFill>
                  <a:srgbClr val="FFFF00"/>
                </a:solidFill>
                <a:latin typeface="Times New Roman" panose="02020603050405020304" charset="0"/>
                <a:ea typeface="华文中宋" panose="02010600040101010101" charset="-122"/>
              </a:rPr>
              <a:t>安全生产法</a:t>
            </a:r>
            <a:r>
              <a:rPr lang="en-US" altLang="zh-CN" sz="2800" b="1">
                <a:solidFill>
                  <a:srgbClr val="FFFF00"/>
                </a:solidFill>
                <a:latin typeface="Times New Roman" panose="02020603050405020304" charset="0"/>
                <a:ea typeface="华文中宋" panose="02010600040101010101" charset="-122"/>
              </a:rPr>
              <a:t>》</a:t>
            </a:r>
            <a:r>
              <a:rPr lang="zh-CN" altLang="en-US" sz="2800" b="1">
                <a:solidFill>
                  <a:srgbClr val="FFFF00"/>
                </a:solidFill>
                <a:latin typeface="Times New Roman" panose="02020603050405020304" charset="0"/>
                <a:ea typeface="华文中宋" panose="02010600040101010101" charset="-122"/>
              </a:rPr>
              <a:t>明确了从业人员的三义务：</a:t>
            </a:r>
            <a:endParaRPr lang="zh-CN" altLang="en-US" sz="28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endParaRPr lang="zh-CN" altLang="en-US" sz="28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800" b="1">
                <a:solidFill>
                  <a:srgbClr val="FFFF00"/>
                </a:solidFill>
                <a:latin typeface="Times New Roman" panose="02020603050405020304" charset="0"/>
                <a:ea typeface="华文中宋" panose="02010600040101010101" charset="-122"/>
              </a:rPr>
              <a:t>      </a:t>
            </a:r>
            <a:r>
              <a:rPr lang="en-US" altLang="zh-CN" sz="2800" b="1">
                <a:solidFill>
                  <a:srgbClr val="FF5050"/>
                </a:solidFill>
                <a:latin typeface="Times New Roman" panose="02020603050405020304" charset="0"/>
                <a:ea typeface="华文中宋" panose="02010600040101010101" charset="-122"/>
              </a:rPr>
              <a:t>①</a:t>
            </a:r>
            <a:r>
              <a:rPr lang="zh-CN" altLang="en-US" sz="28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自律遵规的义务</a:t>
            </a:r>
            <a:r>
              <a:rPr lang="zh-CN" altLang="en-US" sz="2800" b="1">
                <a:solidFill>
                  <a:srgbClr val="FFFF00"/>
                </a:solidFill>
                <a:latin typeface="Times New Roman" panose="02020603050405020304" charset="0"/>
                <a:ea typeface="华文中宋" panose="02010600040101010101" charset="-122"/>
              </a:rPr>
              <a:t>，即从业人员在作业过程中，应当遵守本单位的安全生产规章制度和操作规程，服从管理，正确佩戴和使用劳动防护用品；</a:t>
            </a:r>
            <a:endParaRPr lang="zh-CN" altLang="en-US" sz="28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800" b="1">
                <a:solidFill>
                  <a:srgbClr val="FF5050"/>
                </a:solidFill>
                <a:latin typeface="Times New Roman" panose="02020603050405020304" charset="0"/>
                <a:ea typeface="华文中宋" panose="02010600040101010101" charset="-122"/>
              </a:rPr>
              <a:t>      </a:t>
            </a:r>
            <a:r>
              <a:rPr lang="en-US" altLang="zh-CN" sz="2800" b="1">
                <a:solidFill>
                  <a:srgbClr val="FF5050"/>
                </a:solidFill>
                <a:latin typeface="Times New Roman" panose="02020603050405020304" charset="0"/>
                <a:ea typeface="华文中宋" panose="02010600040101010101" charset="-122"/>
              </a:rPr>
              <a:t>②</a:t>
            </a:r>
            <a:r>
              <a:rPr lang="zh-CN" altLang="en-US" sz="28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自觉学习安全生产知识的义务</a:t>
            </a:r>
            <a:r>
              <a:rPr lang="zh-CN" altLang="en-US" sz="2800" b="1">
                <a:solidFill>
                  <a:srgbClr val="FFFF00"/>
                </a:solidFill>
                <a:latin typeface="Times New Roman" panose="02020603050405020304" charset="0"/>
                <a:ea typeface="华文中宋" panose="02010600040101010101" charset="-122"/>
              </a:rPr>
              <a:t>，要求掌握本职工作的需的安全生产知识，提高安全生产技能，增强事故预防和应急处理能力；</a:t>
            </a:r>
            <a:endParaRPr lang="zh-CN" altLang="en-US" sz="28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800" b="1">
                <a:solidFill>
                  <a:srgbClr val="FFFF00"/>
                </a:solidFill>
                <a:latin typeface="Times New Roman" panose="02020603050405020304" charset="0"/>
                <a:ea typeface="华文中宋" panose="02010600040101010101" charset="-122"/>
              </a:rPr>
              <a:t>      </a:t>
            </a:r>
            <a:r>
              <a:rPr lang="en-US" altLang="zh-CN" sz="2800" b="1">
                <a:solidFill>
                  <a:srgbClr val="FF5050"/>
                </a:solidFill>
                <a:latin typeface="Times New Roman" panose="02020603050405020304" charset="0"/>
                <a:ea typeface="华文中宋" panose="02010600040101010101" charset="-122"/>
              </a:rPr>
              <a:t>③</a:t>
            </a:r>
            <a:r>
              <a:rPr lang="zh-CN" altLang="en-US" sz="28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危险报告义务</a:t>
            </a:r>
            <a:r>
              <a:rPr lang="zh-CN" altLang="en-US" sz="2800" b="1">
                <a:solidFill>
                  <a:srgbClr val="FFFF00"/>
                </a:solidFill>
                <a:latin typeface="Times New Roman" panose="02020603050405020304" charset="0"/>
                <a:ea typeface="华文中宋" panose="02010600040101010101" charset="-122"/>
              </a:rPr>
              <a:t>，即发现事故隐患或者其他不安全因素时，应当立即向现场安全生产管理人员或者本单位负责人报告。 </a:t>
            </a:r>
            <a:endParaRPr lang="zh-CN" altLang="en-US" sz="2800" b="1">
              <a:solidFill>
                <a:srgbClr val="FFFF00"/>
              </a:solidFill>
              <a:latin typeface="Times New Roman" panose="02020603050405020304" charset="0"/>
              <a:ea typeface="华文中宋" panose="02010600040101010101" charset="-122"/>
            </a:endParaRPr>
          </a:p>
        </p:txBody>
      </p:sp>
      <p:sp>
        <p:nvSpPr>
          <p:cNvPr id="2247" name="矩形 2246"/>
          <p:cNvSpPr/>
          <p:nvPr/>
        </p:nvSpPr>
        <p:spPr>
          <a:xfrm>
            <a:off x="1524000" y="765175"/>
            <a:ext cx="6477000" cy="585788"/>
          </a:xfrm>
          <a:prstGeom prst="rect">
            <a:avLst/>
          </a:prstGeom>
          <a:noFill/>
          <a:ln w="9525">
            <a:noFill/>
          </a:ln>
        </p:spPr>
        <p:txBody>
          <a:bodyPr/>
          <a:p>
            <a:pPr fontAlgn="base">
              <a:lnSpc>
                <a:spcPct val="90000"/>
              </a:lnSpc>
              <a:spcBef>
                <a:spcPct val="20000"/>
              </a:spcBef>
              <a:spcAft>
                <a:spcPct val="0"/>
              </a:spcAft>
              <a:buClrTx/>
              <a:buSzPct val="100000"/>
            </a:pPr>
            <a:r>
              <a:rPr lang="en-US" altLang="zh-CN" sz="3200">
                <a:solidFill>
                  <a:schemeClr val="bg1"/>
                </a:solidFill>
                <a:latin typeface="隶书" panose="02010509060101010101" charset="-122"/>
                <a:ea typeface="隶书" panose="02010509060101010101" charset="-122"/>
              </a:rPr>
              <a:t> </a:t>
            </a:r>
            <a:r>
              <a:rPr lang="zh-CN" altLang="en-US" sz="3600" i="1" u="sng">
                <a:solidFill>
                  <a:srgbClr val="FF5050"/>
                </a:solidFill>
                <a:effectLst>
                  <a:outerShdw blurRad="38100" dist="38100" dir="2700000">
                    <a:srgbClr val="000000"/>
                  </a:outerShdw>
                </a:effectLst>
                <a:latin typeface="隶书" panose="02010509060101010101" charset="-122"/>
                <a:ea typeface="隶书" panose="02010509060101010101" charset="-122"/>
              </a:rPr>
              <a:t>十、从业人员的三项义务 </a:t>
            </a:r>
            <a:endParaRPr lang="zh-CN" altLang="en-US" sz="3600" i="1" u="sng">
              <a:solidFill>
                <a:srgbClr val="FF5050"/>
              </a:solidFill>
              <a:effectLst>
                <a:outerShdw blurRad="38100" dist="38100" dir="2700000">
                  <a:srgbClr val="000000"/>
                </a:outerShdw>
              </a:effectLst>
              <a:latin typeface="隶书" panose="02010509060101010101" charset="-122"/>
              <a:ea typeface="隶书" panose="0201050906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0" name="矩形 2249"/>
          <p:cNvSpPr/>
          <p:nvPr/>
        </p:nvSpPr>
        <p:spPr>
          <a:xfrm>
            <a:off x="1524000" y="0"/>
            <a:ext cx="5254625" cy="684213"/>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51" name="矩形 2250"/>
          <p:cNvSpPr/>
          <p:nvPr/>
        </p:nvSpPr>
        <p:spPr>
          <a:xfrm>
            <a:off x="1524000" y="1268413"/>
            <a:ext cx="8991600" cy="4751387"/>
          </a:xfrm>
          <a:prstGeom prst="rect">
            <a:avLst/>
          </a:prstGeom>
          <a:noFill/>
          <a:ln w="9525">
            <a:noFill/>
          </a:ln>
        </p:spPr>
        <p:txBody>
          <a:bodyPr/>
          <a:p>
            <a:pPr marL="342900" indent="-342900" algn="just" fontAlgn="base">
              <a:lnSpc>
                <a:spcPct val="90000"/>
              </a:lnSpc>
              <a:spcBef>
                <a:spcPct val="20000"/>
              </a:spcBef>
              <a:spcAft>
                <a:spcPct val="0"/>
              </a:spcAft>
              <a:buClrTx/>
              <a:buSzPct val="100000"/>
            </a:pPr>
            <a:r>
              <a:rPr lang="en-US" altLang="zh-CN" sz="2400" b="1">
                <a:solidFill>
                  <a:srgbClr val="FFFF00"/>
                </a:solidFill>
                <a:latin typeface="Times New Roman" panose="02020603050405020304" charset="0"/>
                <a:ea typeface="华文中宋" panose="02010600040101010101" charset="-122"/>
              </a:rPr>
              <a:t>   《</a:t>
            </a:r>
            <a:r>
              <a:rPr lang="zh-CN" altLang="en-US" sz="2400" b="1">
                <a:solidFill>
                  <a:srgbClr val="FFFF00"/>
                </a:solidFill>
                <a:latin typeface="Times New Roman" panose="02020603050405020304" charset="0"/>
                <a:ea typeface="华文中宋" panose="02010600040101010101" charset="-122"/>
              </a:rPr>
              <a:t>安全生产法</a:t>
            </a:r>
            <a:r>
              <a:rPr lang="en-US" altLang="zh-CN" sz="2400" b="1">
                <a:solidFill>
                  <a:srgbClr val="FFFF00"/>
                </a:solidFill>
                <a:latin typeface="Times New Roman" panose="02020603050405020304" charset="0"/>
                <a:ea typeface="华文中宋" panose="02010600040101010101" charset="-122"/>
              </a:rPr>
              <a:t>》</a:t>
            </a:r>
            <a:r>
              <a:rPr lang="zh-CN" altLang="en-US" sz="2400" b="1">
                <a:solidFill>
                  <a:srgbClr val="FFFF00"/>
                </a:solidFill>
                <a:latin typeface="Times New Roman" panose="02020603050405020304" charset="0"/>
                <a:ea typeface="华文中宋" panose="02010600040101010101" charset="-122"/>
              </a:rPr>
              <a:t>是明确规定了我国安全生产的四种监督方式：</a:t>
            </a:r>
            <a:endParaRPr lang="zh-CN" altLang="en-US" sz="24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endParaRPr lang="zh-CN" altLang="en-US" sz="24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4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第一</a:t>
            </a:r>
            <a:r>
              <a:rPr lang="zh-CN" altLang="en-US" sz="2400" b="1">
                <a:solidFill>
                  <a:srgbClr val="FFFF00"/>
                </a:solidFill>
                <a:latin typeface="Times New Roman" panose="02020603050405020304" charset="0"/>
                <a:ea typeface="华文中宋" panose="02010600040101010101" charset="-122"/>
              </a:rPr>
              <a:t>是工会民主监督，即工会有权对建设项目的安全设施与主体工程同时设计、同时施工、同时投入生产和使用进行监督，提出意见</a:t>
            </a:r>
            <a:endParaRPr lang="zh-CN" altLang="en-US" sz="24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4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第二</a:t>
            </a:r>
            <a:r>
              <a:rPr lang="zh-CN" altLang="en-US" sz="2400" b="1">
                <a:solidFill>
                  <a:srgbClr val="FFFF00"/>
                </a:solidFill>
                <a:latin typeface="Times New Roman" panose="02020603050405020304" charset="0"/>
                <a:ea typeface="华文中宋" panose="02010600040101010101" charset="-122"/>
              </a:rPr>
              <a:t>是社会舆论监督；即新闻、出版、广播、电影、电视等单位有对违反安全生产法律、法规的行为进行舆论监督的权利；</a:t>
            </a:r>
            <a:endParaRPr lang="zh-CN" altLang="en-US" sz="24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4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第三</a:t>
            </a:r>
            <a:r>
              <a:rPr lang="zh-CN" altLang="en-US" sz="2400" b="1">
                <a:solidFill>
                  <a:srgbClr val="FFFF00"/>
                </a:solidFill>
                <a:latin typeface="Times New Roman" panose="02020603050405020304" charset="0"/>
                <a:ea typeface="华文中宋" panose="02010600040101010101" charset="-122"/>
              </a:rPr>
              <a:t>是公众举报监督；即任何单位或者个人对事故隐患或者安全生产违法行为，均有权向负有安全生产监督管理职责的部门报告或者举报；</a:t>
            </a:r>
            <a:endParaRPr lang="zh-CN" altLang="en-US" sz="2400" b="1">
              <a:solidFill>
                <a:srgbClr val="FFFF00"/>
              </a:solidFill>
              <a:latin typeface="Times New Roman" panose="02020603050405020304" charset="0"/>
              <a:ea typeface="华文中宋" panose="02010600040101010101" charset="-122"/>
            </a:endParaRPr>
          </a:p>
          <a:p>
            <a:pPr marL="342900" indent="-342900" algn="just" fontAlgn="base">
              <a:lnSpc>
                <a:spcPct val="90000"/>
              </a:lnSpc>
              <a:spcBef>
                <a:spcPct val="20000"/>
              </a:spcBef>
              <a:spcAft>
                <a:spcPct val="0"/>
              </a:spcAft>
              <a:buClrTx/>
              <a:buSzPct val="100000"/>
            </a:pPr>
            <a:r>
              <a:rPr lang="zh-CN" altLang="en-US" sz="2400" b="1" u="sng">
                <a:solidFill>
                  <a:srgbClr val="FF5050"/>
                </a:solidFill>
                <a:effectLst>
                  <a:outerShdw blurRad="38100" dist="38100" dir="2700000">
                    <a:srgbClr val="000000"/>
                  </a:outerShdw>
                </a:effectLst>
                <a:latin typeface="Times New Roman" panose="02020603050405020304" charset="0"/>
                <a:ea typeface="华文中宋" panose="02010600040101010101" charset="-122"/>
              </a:rPr>
              <a:t>第四</a:t>
            </a:r>
            <a:r>
              <a:rPr lang="zh-CN" altLang="en-US" sz="2400" b="1">
                <a:solidFill>
                  <a:srgbClr val="FFFF00"/>
                </a:solidFill>
                <a:latin typeface="Times New Roman" panose="02020603050405020304" charset="0"/>
                <a:ea typeface="华文中宋" panose="02010600040101010101" charset="-122"/>
              </a:rPr>
              <a:t>是社区报告监督，即居民委员会、村民委员会发现其所在区域内的生产经营单位存在事故隐患或者安全生产违法行为时，有权向当地人民政府或者有关部门报告。 。 </a:t>
            </a:r>
            <a:endParaRPr lang="zh-CN" altLang="en-US" sz="2400" b="1">
              <a:solidFill>
                <a:srgbClr val="FFFF00"/>
              </a:solidFill>
              <a:latin typeface="Times New Roman" panose="02020603050405020304" charset="0"/>
              <a:ea typeface="华文中宋" panose="02010600040101010101" charset="-122"/>
            </a:endParaRPr>
          </a:p>
        </p:txBody>
      </p:sp>
      <p:sp>
        <p:nvSpPr>
          <p:cNvPr id="2252" name="矩形 2251"/>
          <p:cNvSpPr/>
          <p:nvPr/>
        </p:nvSpPr>
        <p:spPr>
          <a:xfrm>
            <a:off x="1524000" y="692150"/>
            <a:ext cx="6477000" cy="530225"/>
          </a:xfrm>
          <a:prstGeom prst="rect">
            <a:avLst/>
          </a:prstGeom>
          <a:noFill/>
          <a:ln w="9525">
            <a:noFill/>
          </a:ln>
        </p:spPr>
        <p:txBody>
          <a:bodyPr/>
          <a:p>
            <a:pPr fontAlgn="base">
              <a:lnSpc>
                <a:spcPct val="90000"/>
              </a:lnSpc>
              <a:spcBef>
                <a:spcPct val="20000"/>
              </a:spcBef>
              <a:spcAft>
                <a:spcPct val="0"/>
              </a:spcAft>
              <a:buClrTx/>
              <a:buSzPct val="100000"/>
            </a:pPr>
            <a:r>
              <a:rPr lang="en-US" altLang="zh-CN" sz="3200">
                <a:solidFill>
                  <a:schemeClr val="bg1"/>
                </a:solidFill>
                <a:latin typeface="隶书" panose="02010509060101010101" charset="-122"/>
                <a:ea typeface="隶书" panose="02010509060101010101" charset="-122"/>
              </a:rPr>
              <a:t> </a:t>
            </a:r>
            <a:r>
              <a:rPr lang="zh-CN" altLang="en-US" sz="3200" u="sng">
                <a:solidFill>
                  <a:srgbClr val="FF5050"/>
                </a:solidFill>
                <a:effectLst>
                  <a:outerShdw blurRad="38100" dist="38100" dir="2700000">
                    <a:srgbClr val="000000"/>
                  </a:outerShdw>
                </a:effectLst>
                <a:latin typeface="隶书" panose="02010509060101010101" charset="-122"/>
                <a:ea typeface="隶书" panose="02010509060101010101" charset="-122"/>
              </a:rPr>
              <a:t>十一、四种监督方式 </a:t>
            </a:r>
            <a:endParaRPr lang="zh-CN" altLang="en-US" sz="3200" u="sng">
              <a:solidFill>
                <a:srgbClr val="FF5050"/>
              </a:solidFill>
              <a:effectLst>
                <a:outerShdw blurRad="38100" dist="38100" dir="2700000">
                  <a:srgbClr val="000000"/>
                </a:outerShdw>
              </a:effectLst>
              <a:latin typeface="隶书" panose="02010509060101010101" charset="-122"/>
              <a:ea typeface="隶书" panose="02010509060101010101"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5" name="矩形 2254"/>
          <p:cNvSpPr/>
          <p:nvPr/>
        </p:nvSpPr>
        <p:spPr>
          <a:xfrm>
            <a:off x="2209800" y="304800"/>
            <a:ext cx="7558088" cy="747713"/>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56" name="矩形 2255"/>
          <p:cNvSpPr/>
          <p:nvPr/>
        </p:nvSpPr>
        <p:spPr>
          <a:xfrm>
            <a:off x="1828800" y="1676400"/>
            <a:ext cx="8534400" cy="4114800"/>
          </a:xfrm>
          <a:prstGeom prst="rect">
            <a:avLst/>
          </a:prstGeom>
          <a:noFill/>
          <a:ln w="9525">
            <a:noFill/>
          </a:ln>
        </p:spPr>
        <p:txBody>
          <a:bodyPr/>
          <a:p>
            <a:pPr marL="342900" indent="-342900" algn="just" fontAlgn="base">
              <a:lnSpc>
                <a:spcPct val="130000"/>
              </a:lnSpc>
              <a:spcBef>
                <a:spcPct val="20000"/>
              </a:spcBef>
              <a:spcAft>
                <a:spcPct val="0"/>
              </a:spcAft>
              <a:buClrTx/>
              <a:buSzPct val="100000"/>
            </a:pPr>
            <a:r>
              <a:rPr lang="en-US" altLang="zh-CN" sz="2800" b="1">
                <a:solidFill>
                  <a:srgbClr val="FFFF00"/>
                </a:solidFill>
                <a:latin typeface="Times New Roman" panose="02020603050405020304" charset="0"/>
                <a:ea typeface="华文中宋" panose="02010600040101010101" charset="-122"/>
              </a:rPr>
              <a:t>   </a:t>
            </a:r>
            <a:br>
              <a:rPr lang="en-US" altLang="zh-CN" sz="2800" b="1">
                <a:solidFill>
                  <a:srgbClr val="FFFF00"/>
                </a:solidFill>
                <a:latin typeface="Times New Roman" panose="02020603050405020304" charset="0"/>
                <a:ea typeface="华文中宋" panose="02010600040101010101" charset="-122"/>
              </a:rPr>
            </a:br>
            <a:r>
              <a:rPr lang="en-US" altLang="zh-CN" sz="2800" b="1">
                <a:solidFill>
                  <a:srgbClr val="FFFF00"/>
                </a:solidFill>
                <a:latin typeface="Times New Roman" panose="02020603050405020304" charset="0"/>
                <a:ea typeface="华文中宋" panose="02010600040101010101" charset="-122"/>
              </a:rPr>
              <a:t>  《</a:t>
            </a:r>
            <a:r>
              <a:rPr lang="zh-CN" altLang="en-US" sz="2800" b="1">
                <a:solidFill>
                  <a:srgbClr val="FFFF00"/>
                </a:solidFill>
                <a:latin typeface="Times New Roman" panose="02020603050405020304" charset="0"/>
                <a:ea typeface="华文中宋" panose="02010600040101010101" charset="-122"/>
              </a:rPr>
              <a:t>安全生产法</a:t>
            </a:r>
            <a:r>
              <a:rPr lang="en-US" altLang="zh-CN" sz="2800" b="1">
                <a:solidFill>
                  <a:srgbClr val="FFFF00"/>
                </a:solidFill>
                <a:latin typeface="Times New Roman" panose="02020603050405020304" charset="0"/>
                <a:ea typeface="华文中宋" panose="02010600040101010101" charset="-122"/>
              </a:rPr>
              <a:t>》</a:t>
            </a:r>
            <a:r>
              <a:rPr lang="zh-CN" altLang="en-US" sz="2800" b="1">
                <a:solidFill>
                  <a:srgbClr val="FFFF00"/>
                </a:solidFill>
                <a:latin typeface="Times New Roman" panose="02020603050405020304" charset="0"/>
                <a:ea typeface="华文中宋" panose="02010600040101010101" charset="-122"/>
              </a:rPr>
              <a:t>明确了政府、生产经营单位、从业人员和中介机构可能的</a:t>
            </a:r>
            <a:r>
              <a:rPr lang="en-US" altLang="zh-CN" sz="2800" b="1">
                <a:solidFill>
                  <a:srgbClr val="FF5050"/>
                </a:solidFill>
                <a:latin typeface="Times New Roman" panose="02020603050405020304" charset="0"/>
                <a:ea typeface="华文中宋" panose="02010600040101010101" charset="-122"/>
              </a:rPr>
              <a:t>38</a:t>
            </a:r>
            <a:r>
              <a:rPr lang="zh-CN" altLang="en-US" sz="2800" b="1">
                <a:solidFill>
                  <a:srgbClr val="FFFF00"/>
                </a:solidFill>
                <a:latin typeface="Times New Roman" panose="02020603050405020304" charset="0"/>
                <a:ea typeface="华文中宋" panose="02010600040101010101" charset="-122"/>
              </a:rPr>
              <a:t>种违法行为；其中生产经营单位及负责人</a:t>
            </a:r>
            <a:r>
              <a:rPr lang="en-US" altLang="zh-CN" sz="2800" b="1">
                <a:solidFill>
                  <a:srgbClr val="FF5050"/>
                </a:solidFill>
                <a:latin typeface="Times New Roman" panose="02020603050405020304" charset="0"/>
                <a:ea typeface="华文中宋" panose="02010600040101010101" charset="-122"/>
              </a:rPr>
              <a:t>30</a:t>
            </a:r>
            <a:r>
              <a:rPr lang="zh-CN" altLang="en-US" sz="2800" b="1">
                <a:solidFill>
                  <a:srgbClr val="FFFF00"/>
                </a:solidFill>
                <a:latin typeface="Times New Roman" panose="02020603050405020304" charset="0"/>
                <a:ea typeface="华文中宋" panose="02010600040101010101" charset="-122"/>
              </a:rPr>
              <a:t>种，政府监督部门及人员</a:t>
            </a:r>
            <a:r>
              <a:rPr lang="en-US" altLang="zh-CN" sz="2800" b="1">
                <a:solidFill>
                  <a:srgbClr val="FF5050"/>
                </a:solidFill>
                <a:latin typeface="Times New Roman" panose="02020603050405020304" charset="0"/>
                <a:ea typeface="华文中宋" panose="02010600040101010101" charset="-122"/>
              </a:rPr>
              <a:t>5</a:t>
            </a:r>
            <a:r>
              <a:rPr lang="zh-CN" altLang="en-US" sz="2800" b="1">
                <a:solidFill>
                  <a:srgbClr val="FFFF00"/>
                </a:solidFill>
                <a:latin typeface="Times New Roman" panose="02020603050405020304" charset="0"/>
                <a:ea typeface="华文中宋" panose="02010600040101010101" charset="-122"/>
              </a:rPr>
              <a:t>种，中介机构</a:t>
            </a:r>
            <a:r>
              <a:rPr lang="en-US" altLang="zh-CN" sz="2800" b="1">
                <a:solidFill>
                  <a:srgbClr val="FF5050"/>
                </a:solidFill>
                <a:latin typeface="Times New Roman" panose="02020603050405020304" charset="0"/>
                <a:ea typeface="华文中宋" panose="02010600040101010101" charset="-122"/>
              </a:rPr>
              <a:t>1</a:t>
            </a:r>
            <a:r>
              <a:rPr lang="zh-CN" altLang="en-US" sz="2800" b="1">
                <a:solidFill>
                  <a:srgbClr val="FFFF00"/>
                </a:solidFill>
                <a:latin typeface="Times New Roman" panose="02020603050405020304" charset="0"/>
                <a:ea typeface="华文中宋" panose="02010600040101010101" charset="-122"/>
              </a:rPr>
              <a:t>种，从业人员可能的违法行为</a:t>
            </a:r>
            <a:r>
              <a:rPr lang="en-US" altLang="zh-CN" sz="2800" b="1">
                <a:solidFill>
                  <a:srgbClr val="FF5050"/>
                </a:solidFill>
                <a:latin typeface="Times New Roman" panose="02020603050405020304" charset="0"/>
                <a:ea typeface="华文中宋" panose="02010600040101010101" charset="-122"/>
              </a:rPr>
              <a:t>2</a:t>
            </a:r>
            <a:r>
              <a:rPr lang="zh-CN" altLang="en-US" sz="2800" b="1">
                <a:solidFill>
                  <a:srgbClr val="FFFF00"/>
                </a:solidFill>
                <a:latin typeface="Times New Roman" panose="02020603050405020304" charset="0"/>
                <a:ea typeface="华文中宋" panose="02010600040101010101" charset="-122"/>
              </a:rPr>
              <a:t>种。 </a:t>
            </a:r>
            <a:endParaRPr lang="zh-CN" altLang="en-US" sz="2800" b="1">
              <a:solidFill>
                <a:srgbClr val="FFFF00"/>
              </a:solidFill>
              <a:latin typeface="Times New Roman" panose="02020603050405020304" charset="0"/>
              <a:ea typeface="华文中宋" panose="02010600040101010101" charset="-122"/>
            </a:endParaRPr>
          </a:p>
        </p:txBody>
      </p:sp>
      <p:sp>
        <p:nvSpPr>
          <p:cNvPr id="2257" name="矩形 2256"/>
          <p:cNvSpPr/>
          <p:nvPr/>
        </p:nvSpPr>
        <p:spPr>
          <a:xfrm>
            <a:off x="1524000" y="1052513"/>
            <a:ext cx="6477000" cy="585787"/>
          </a:xfrm>
          <a:prstGeom prst="rect">
            <a:avLst/>
          </a:prstGeom>
          <a:noFill/>
          <a:ln w="9525">
            <a:noFill/>
          </a:ln>
        </p:spPr>
        <p:txBody>
          <a:bodyPr/>
          <a:p>
            <a:pPr fontAlgn="base">
              <a:lnSpc>
                <a:spcPct val="90000"/>
              </a:lnSpc>
              <a:spcBef>
                <a:spcPct val="20000"/>
              </a:spcBef>
              <a:spcAft>
                <a:spcPct val="0"/>
              </a:spcAft>
              <a:buClrTx/>
              <a:buSzPct val="100000"/>
            </a:pPr>
            <a:r>
              <a:rPr lang="en-US" altLang="zh-CN" sz="3200">
                <a:solidFill>
                  <a:schemeClr val="bg1"/>
                </a:solidFill>
                <a:latin typeface="隶书" panose="02010509060101010101" charset="-122"/>
                <a:ea typeface="隶书" panose="02010509060101010101" charset="-122"/>
              </a:rPr>
              <a:t> </a:t>
            </a:r>
            <a:r>
              <a:rPr lang="zh-CN" altLang="en-US" sz="3600">
                <a:solidFill>
                  <a:srgbClr val="FF5050"/>
                </a:solidFill>
                <a:latin typeface="隶书" panose="02010509060101010101" charset="-122"/>
                <a:ea typeface="隶书" panose="02010509060101010101" charset="-122"/>
              </a:rPr>
              <a:t>十二、 三十八种违法行为 </a:t>
            </a:r>
            <a:endParaRPr lang="zh-CN" altLang="en-US" sz="3600">
              <a:solidFill>
                <a:srgbClr val="FF5050"/>
              </a:solidFill>
              <a:latin typeface="隶书" panose="02010509060101010101" charset="-122"/>
              <a:ea typeface="隶书" panose="020105090601010101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0" name="矩形 2259"/>
          <p:cNvSpPr/>
          <p:nvPr/>
        </p:nvSpPr>
        <p:spPr>
          <a:xfrm>
            <a:off x="2209800" y="152400"/>
            <a:ext cx="7772400" cy="755650"/>
          </a:xfrm>
          <a:prstGeom prst="rect">
            <a:avLst/>
          </a:prstGeom>
          <a:noFill/>
          <a:ln w="9525">
            <a:noFill/>
          </a:ln>
        </p:spPr>
        <p:txBody>
          <a:bodyPr anchor="ctr" anchorCtr="0"/>
          <a:p>
            <a:pPr algn="ctr" fontAlgn="base">
              <a:lnSpc>
                <a:spcPct val="100000"/>
              </a:lnSpc>
              <a:spcBef>
                <a:spcPct val="0"/>
              </a:spcBef>
              <a:spcAft>
                <a:spcPct val="0"/>
              </a:spcAft>
              <a:buClrTx/>
              <a:buSzPct val="100000"/>
            </a:pPr>
            <a:r>
              <a:rPr lang="zh-CN" altLang="en-US" sz="4400">
                <a:solidFill>
                  <a:srgbClr val="FFFF00"/>
                </a:solidFill>
                <a:latin typeface="隶书" panose="02010509060101010101" charset="-122"/>
                <a:ea typeface="隶书" panose="02010509060101010101" charset="-122"/>
              </a:rPr>
              <a:t>核 心 内 容</a:t>
            </a:r>
            <a:endParaRPr lang="zh-CN" altLang="en-US" sz="4400">
              <a:solidFill>
                <a:srgbClr val="FFFF00"/>
              </a:solidFill>
              <a:latin typeface="隶书" panose="02010509060101010101" charset="-122"/>
              <a:ea typeface="隶书" panose="02010509060101010101" charset="-122"/>
            </a:endParaRPr>
          </a:p>
        </p:txBody>
      </p:sp>
      <p:sp>
        <p:nvSpPr>
          <p:cNvPr id="2261" name="矩形 2260"/>
          <p:cNvSpPr/>
          <p:nvPr/>
        </p:nvSpPr>
        <p:spPr>
          <a:xfrm>
            <a:off x="1524000" y="1773238"/>
            <a:ext cx="8686800" cy="4114800"/>
          </a:xfrm>
          <a:prstGeom prst="rect">
            <a:avLst/>
          </a:prstGeom>
          <a:noFill/>
          <a:ln w="9525">
            <a:noFill/>
          </a:ln>
        </p:spPr>
        <p:txBody>
          <a:bodyPr/>
          <a:p>
            <a:pPr marL="342900" indent="-342900" algn="just" fontAlgn="base">
              <a:lnSpc>
                <a:spcPct val="100000"/>
              </a:lnSpc>
              <a:spcBef>
                <a:spcPct val="20000"/>
              </a:spcBef>
              <a:spcAft>
                <a:spcPct val="0"/>
              </a:spcAft>
              <a:buClrTx/>
              <a:buSzPct val="100000"/>
            </a:pPr>
            <a:r>
              <a:rPr lang="en-US" altLang="zh-CN" sz="2400" b="1">
                <a:solidFill>
                  <a:srgbClr val="FFFF00"/>
                </a:solidFill>
                <a:latin typeface="Times New Roman" panose="02020603050405020304" charset="0"/>
                <a:ea typeface="华文中宋" panose="02010600040101010101" charset="-122"/>
              </a:rPr>
              <a:t>  </a:t>
            </a:r>
            <a:r>
              <a:rPr lang="en-US" altLang="zh-CN" sz="3200" b="1">
                <a:solidFill>
                  <a:srgbClr val="FFFF00"/>
                </a:solidFill>
                <a:latin typeface="Times New Roman" panose="02020603050405020304" charset="0"/>
                <a:ea typeface="华文中宋" panose="02010600040101010101" charset="-122"/>
              </a:rPr>
              <a:t>《</a:t>
            </a:r>
            <a:r>
              <a:rPr lang="zh-CN" altLang="en-US" sz="3200" b="1">
                <a:solidFill>
                  <a:srgbClr val="FFFF00"/>
                </a:solidFill>
                <a:latin typeface="Times New Roman" panose="02020603050405020304" charset="0"/>
                <a:ea typeface="华文中宋" panose="02010600040101010101" charset="-122"/>
              </a:rPr>
              <a:t>安全生产法</a:t>
            </a:r>
            <a:r>
              <a:rPr lang="en-US" altLang="zh-CN" sz="3200" b="1">
                <a:solidFill>
                  <a:srgbClr val="FFFF00"/>
                </a:solidFill>
                <a:latin typeface="Times New Roman" panose="02020603050405020304" charset="0"/>
                <a:ea typeface="华文中宋" panose="02010600040101010101" charset="-122"/>
              </a:rPr>
              <a:t>》</a:t>
            </a:r>
            <a:r>
              <a:rPr lang="zh-CN" altLang="en-US" sz="3200" b="1">
                <a:solidFill>
                  <a:srgbClr val="FFFF00"/>
                </a:solidFill>
                <a:latin typeface="Times New Roman" panose="02020603050405020304" charset="0"/>
                <a:ea typeface="华文中宋" panose="02010600040101010101" charset="-122"/>
              </a:rPr>
              <a:t>明确了对相应违法行为的处罚方式：</a:t>
            </a:r>
            <a:endParaRPr lang="zh-CN" altLang="en-US" sz="3200" b="1">
              <a:solidFill>
                <a:srgbClr val="FFFF00"/>
              </a:solidFill>
              <a:latin typeface="Times New Roman" panose="02020603050405020304" charset="0"/>
              <a:ea typeface="华文中宋" panose="02010600040101010101" charset="-122"/>
            </a:endParaRPr>
          </a:p>
          <a:p>
            <a:pPr marL="342900" indent="-342900" algn="just" fontAlgn="base">
              <a:lnSpc>
                <a:spcPct val="100000"/>
              </a:lnSpc>
              <a:spcBef>
                <a:spcPct val="20000"/>
              </a:spcBef>
              <a:spcAft>
                <a:spcPct val="0"/>
              </a:spcAft>
              <a:buClrTx/>
              <a:buSzPct val="100000"/>
            </a:pPr>
            <a:r>
              <a:rPr lang="zh-CN" altLang="en-US" sz="2400" b="1">
                <a:solidFill>
                  <a:srgbClr val="FFFF00"/>
                </a:solidFill>
                <a:latin typeface="Times New Roman" panose="02020603050405020304" charset="0"/>
                <a:ea typeface="华文中宋" panose="02010600040101010101" charset="-122"/>
              </a:rPr>
              <a:t>    对政府监督管理人员有降级、撤职的行政处罚；对政府监督管理部门有责令改正、责令退还违法收取的费用的处罚；对中介机构有罚款、第三方损失连带赔偿、撤销机构资格的处罚；对生产经营单位有责令限期改正、停产停业整顿、经济罚款、责令停止建设、关闭企业、吊销其有关证照、连带赔偿等处罚；对生产经营单位负责人有行政处分、个人经济罚款、限期不得担任生产经营单位的主要负责人、降职、撤职、处</a:t>
            </a:r>
            <a:r>
              <a:rPr lang="en-US" altLang="zh-CN" sz="2400" b="1">
                <a:solidFill>
                  <a:srgbClr val="FFFF00"/>
                </a:solidFill>
                <a:latin typeface="Times New Roman" panose="02020603050405020304" charset="0"/>
                <a:ea typeface="华文中宋" panose="02010600040101010101" charset="-122"/>
              </a:rPr>
              <a:t>15</a:t>
            </a:r>
            <a:r>
              <a:rPr lang="zh-CN" altLang="en-US" sz="2400" b="1">
                <a:solidFill>
                  <a:srgbClr val="FFFF00"/>
                </a:solidFill>
                <a:latin typeface="Times New Roman" panose="02020603050405020304" charset="0"/>
                <a:ea typeface="华文中宋" panose="02010600040101010101" charset="-122"/>
              </a:rPr>
              <a:t>日以下拘留等处罚；对从业人员有批评教育、依照有关规章制度给予处分的处罚。无论任何人，造成严重后果，构成犯罪的，依照刑法有关规定追究刑事责任。 </a:t>
            </a:r>
            <a:endParaRPr lang="zh-CN" altLang="en-US" sz="2400" b="1">
              <a:solidFill>
                <a:srgbClr val="FFFF00"/>
              </a:solidFill>
              <a:latin typeface="Times New Roman" panose="02020603050405020304" charset="0"/>
              <a:ea typeface="华文中宋" panose="02010600040101010101" charset="-122"/>
            </a:endParaRPr>
          </a:p>
        </p:txBody>
      </p:sp>
      <p:sp>
        <p:nvSpPr>
          <p:cNvPr id="2262" name="矩形 2261"/>
          <p:cNvSpPr/>
          <p:nvPr/>
        </p:nvSpPr>
        <p:spPr>
          <a:xfrm>
            <a:off x="1524000" y="836613"/>
            <a:ext cx="6477000" cy="585787"/>
          </a:xfrm>
          <a:prstGeom prst="rect">
            <a:avLst/>
          </a:prstGeom>
          <a:noFill/>
          <a:ln w="9525">
            <a:noFill/>
          </a:ln>
        </p:spPr>
        <p:txBody>
          <a:bodyPr/>
          <a:p>
            <a:pPr fontAlgn="base">
              <a:lnSpc>
                <a:spcPct val="90000"/>
              </a:lnSpc>
              <a:spcBef>
                <a:spcPct val="20000"/>
              </a:spcBef>
              <a:spcAft>
                <a:spcPct val="0"/>
              </a:spcAft>
              <a:buClrTx/>
              <a:buSzPct val="100000"/>
            </a:pPr>
            <a:r>
              <a:rPr lang="en-US" altLang="zh-CN" sz="3200">
                <a:solidFill>
                  <a:schemeClr val="bg1"/>
                </a:solidFill>
                <a:latin typeface="隶书" panose="02010509060101010101" charset="-122"/>
                <a:ea typeface="隶书" panose="02010509060101010101" charset="-122"/>
              </a:rPr>
              <a:t> </a:t>
            </a:r>
            <a:r>
              <a:rPr lang="zh-CN" altLang="en-US" sz="3600" b="1" u="sng">
                <a:solidFill>
                  <a:srgbClr val="FF5050"/>
                </a:solidFill>
                <a:effectLst>
                  <a:outerShdw blurRad="38100" dist="38100" dir="2700000">
                    <a:srgbClr val="000000"/>
                  </a:outerShdw>
                </a:effectLst>
                <a:latin typeface="隶书" panose="02010509060101010101" charset="-122"/>
                <a:ea typeface="隶书" panose="02010509060101010101" charset="-122"/>
              </a:rPr>
              <a:t>十三、十三种处罚方式</a:t>
            </a:r>
            <a:r>
              <a:rPr lang="zh-CN" altLang="en-US" sz="3200">
                <a:solidFill>
                  <a:schemeClr val="bg1"/>
                </a:solidFill>
                <a:latin typeface="隶书" panose="02010509060101010101" charset="-122"/>
                <a:ea typeface="隶书" panose="02010509060101010101" charset="-122"/>
              </a:rPr>
              <a:t> </a:t>
            </a:r>
            <a:endParaRPr lang="zh-CN" altLang="en-US" sz="3200">
              <a:solidFill>
                <a:schemeClr val="bg1"/>
              </a:solidFill>
              <a:latin typeface="隶书" panose="02010509060101010101" charset="-122"/>
              <a:ea typeface="隶书" panose="0201050906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1" name="标题 2060"/>
          <p:cNvSpPr/>
          <p:nvPr>
            <p:ph type="title"/>
          </p:nvPr>
        </p:nvSpPr>
        <p:spPr>
          <a:xfrm>
            <a:off x="2209800" y="2057400"/>
            <a:ext cx="7772400" cy="1143000"/>
          </a:xfrm>
          <a:ln/>
        </p:spPr>
        <p:txBody>
          <a:bodyPr anchor="ctr" anchorCtr="0"/>
          <a:p>
            <a:r>
              <a:rPr lang="zh-CN" altLang="en-US" sz="5400" b="1">
                <a:latin typeface="隶书" panose="02010509060101010101" charset="-122"/>
                <a:ea typeface="隶书" panose="02010509060101010101" charset="-122"/>
              </a:rPr>
              <a:t>第一部分   </a:t>
            </a:r>
            <a:br>
              <a:rPr lang="zh-CN" altLang="en-US" sz="5400" b="1">
                <a:latin typeface="隶书" panose="02010509060101010101" charset="-122"/>
                <a:ea typeface="隶书" panose="02010509060101010101" charset="-122"/>
              </a:rPr>
            </a:br>
            <a:r>
              <a:rPr lang="zh-CN" altLang="en-US" sz="5400" b="1">
                <a:latin typeface="隶书" panose="02010509060101010101" charset="-122"/>
                <a:ea typeface="隶书" panose="02010509060101010101" charset="-122"/>
              </a:rPr>
              <a:t>安全生产法律体系</a:t>
            </a:r>
            <a:endParaRPr lang="zh-CN" altLang="en-US" sz="5400" b="1">
              <a:latin typeface="隶书" panose="02010509060101010101" charset="-122"/>
              <a:ea typeface="隶书" panose="020105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4" name="标题 2063"/>
          <p:cNvSpPr/>
          <p:nvPr>
            <p:ph type="title"/>
          </p:nvPr>
        </p:nvSpPr>
        <p:spPr>
          <a:xfrm>
            <a:off x="1703388" y="333375"/>
            <a:ext cx="8540750" cy="1143000"/>
          </a:xfrm>
          <a:solidFill>
            <a:srgbClr val="879CC8"/>
          </a:solidFill>
          <a:ln/>
        </p:spPr>
        <p:txBody>
          <a:bodyPr anchor="ctr" anchorCtr="0"/>
          <a:p>
            <a:r>
              <a:rPr lang="zh-CN" altLang="en-US"/>
              <a:t>相关法律、法规、规定</a:t>
            </a:r>
            <a:endParaRPr lang="zh-CN" altLang="en-US"/>
          </a:p>
        </p:txBody>
      </p:sp>
      <p:sp>
        <p:nvSpPr>
          <p:cNvPr id="2065" name="文本占位符 2064"/>
          <p:cNvSpPr/>
          <p:nvPr>
            <p:ph type="body"/>
          </p:nvPr>
        </p:nvSpPr>
        <p:spPr>
          <a:xfrm>
            <a:off x="1524000" y="1600200"/>
            <a:ext cx="8964613" cy="4525963"/>
          </a:xfrm>
          <a:ln/>
        </p:spPr>
        <p:txBody>
          <a:bodyPr/>
          <a:p>
            <a:pPr>
              <a:lnSpc>
                <a:spcPct val="80000"/>
              </a:lnSpc>
              <a:buClr>
                <a:schemeClr val="folHlink"/>
              </a:buClr>
              <a:buNone/>
            </a:pPr>
            <a:endParaRPr lang="en-US" altLang="zh-CN" sz="2000"/>
          </a:p>
          <a:p>
            <a:pPr>
              <a:lnSpc>
                <a:spcPct val="80000"/>
              </a:lnSpc>
              <a:buClr>
                <a:schemeClr val="folHlink"/>
              </a:buClr>
            </a:pPr>
            <a:r>
              <a:rPr lang="en-US" altLang="zh-CN"/>
              <a:t>    1</a:t>
            </a:r>
            <a:r>
              <a:rPr lang="zh-CN" altLang="en-US"/>
              <a:t>．中华人民共和国</a:t>
            </a:r>
            <a:r>
              <a:rPr lang="zh-CN" altLang="en-US" b="1">
                <a:solidFill>
                  <a:srgbClr val="FF0000"/>
                </a:solidFill>
                <a:effectLst>
                  <a:outerShdw blurRad="38100" dist="38100" dir="2700000">
                    <a:srgbClr val="000000"/>
                  </a:outerShdw>
                </a:effectLst>
              </a:rPr>
              <a:t>安全生产法</a:t>
            </a:r>
            <a:r>
              <a:rPr lang="en-US" altLang="zh-CN"/>
              <a:t>(2002</a:t>
            </a:r>
            <a:r>
              <a:rPr lang="zh-CN" altLang="en-US"/>
              <a:t>年中华人民共和国主席令第</a:t>
            </a:r>
            <a:r>
              <a:rPr lang="en-US" altLang="zh-CN"/>
              <a:t>70</a:t>
            </a:r>
            <a:r>
              <a:rPr lang="zh-CN" altLang="en-US"/>
              <a:t>号</a:t>
            </a:r>
            <a:r>
              <a:rPr lang="en-US" altLang="zh-CN"/>
              <a:t>)</a:t>
            </a:r>
            <a:endParaRPr lang="en-US" altLang="zh-CN"/>
          </a:p>
          <a:p>
            <a:pPr>
              <a:lnSpc>
                <a:spcPct val="80000"/>
              </a:lnSpc>
              <a:buClr>
                <a:schemeClr val="folHlink"/>
              </a:buClr>
            </a:pPr>
            <a:r>
              <a:rPr lang="en-US" altLang="zh-CN"/>
              <a:t>    2</a:t>
            </a:r>
            <a:r>
              <a:rPr lang="zh-CN" altLang="en-US"/>
              <a:t>．</a:t>
            </a:r>
            <a:r>
              <a:rPr lang="zh-CN" altLang="en-US" b="1">
                <a:solidFill>
                  <a:srgbClr val="FF0000"/>
                </a:solidFill>
                <a:effectLst>
                  <a:outerShdw blurRad="38100" dist="38100" dir="2700000">
                    <a:srgbClr val="000000"/>
                  </a:outerShdw>
                </a:effectLst>
              </a:rPr>
              <a:t>危险化学品安全管理条例</a:t>
            </a:r>
            <a:r>
              <a:rPr lang="en-US" altLang="zh-CN"/>
              <a:t>(2002</a:t>
            </a:r>
            <a:r>
              <a:rPr lang="zh-CN" altLang="en-US"/>
              <a:t>年国务院令第</a:t>
            </a:r>
            <a:r>
              <a:rPr lang="en-US" altLang="zh-CN"/>
              <a:t>344</a:t>
            </a:r>
            <a:r>
              <a:rPr lang="zh-CN" altLang="en-US"/>
              <a:t>号</a:t>
            </a:r>
            <a:r>
              <a:rPr lang="en-US" altLang="zh-CN"/>
              <a:t>)</a:t>
            </a:r>
            <a:endParaRPr lang="en-US" altLang="zh-CN"/>
          </a:p>
          <a:p>
            <a:pPr>
              <a:lnSpc>
                <a:spcPct val="80000"/>
              </a:lnSpc>
              <a:buClr>
                <a:schemeClr val="folHlink"/>
              </a:buClr>
            </a:pPr>
            <a:r>
              <a:rPr lang="en-US" altLang="zh-CN"/>
              <a:t>    3</a:t>
            </a:r>
            <a:r>
              <a:rPr lang="zh-CN" altLang="en-US"/>
              <a:t>．农药管理条例</a:t>
            </a:r>
            <a:r>
              <a:rPr lang="en-US" altLang="zh-CN"/>
              <a:t>(</a:t>
            </a:r>
            <a:r>
              <a:rPr lang="zh-CN" altLang="en-US"/>
              <a:t>根据</a:t>
            </a:r>
            <a:r>
              <a:rPr lang="en-US" altLang="zh-CN"/>
              <a:t>2001</a:t>
            </a:r>
            <a:r>
              <a:rPr lang="zh-CN" altLang="en-US"/>
              <a:t>年</a:t>
            </a:r>
            <a:r>
              <a:rPr lang="en-US" altLang="zh-CN"/>
              <a:t>11</a:t>
            </a:r>
            <a:r>
              <a:rPr lang="zh-CN" altLang="en-US"/>
              <a:t>月</a:t>
            </a:r>
            <a:r>
              <a:rPr lang="en-US" altLang="zh-CN"/>
              <a:t>29</a:t>
            </a:r>
            <a:r>
              <a:rPr lang="zh-CN" altLang="en-US"/>
              <a:t>日</a:t>
            </a:r>
            <a:r>
              <a:rPr lang="en-US" altLang="zh-CN"/>
              <a:t>《</a:t>
            </a:r>
            <a:r>
              <a:rPr lang="zh-CN" altLang="en-US"/>
              <a:t>国务院关于修改</a:t>
            </a:r>
            <a:r>
              <a:rPr lang="en-US" altLang="zh-CN"/>
              <a:t>(</a:t>
            </a:r>
            <a:r>
              <a:rPr lang="zh-CN" altLang="en-US"/>
              <a:t>农药管理条例</a:t>
            </a:r>
            <a:r>
              <a:rPr lang="en-US" altLang="zh-CN"/>
              <a:t>)</a:t>
            </a:r>
            <a:r>
              <a:rPr lang="zh-CN" altLang="en-US"/>
              <a:t>的决定</a:t>
            </a:r>
            <a:r>
              <a:rPr lang="en-US" altLang="zh-CN"/>
              <a:t>》</a:t>
            </a:r>
            <a:r>
              <a:rPr lang="zh-CN" altLang="en-US"/>
              <a:t>进行修订</a:t>
            </a:r>
            <a:r>
              <a:rPr lang="en-US" altLang="zh-CN"/>
              <a:t>)    </a:t>
            </a:r>
            <a:r>
              <a:rPr lang="zh-CN" altLang="en-US"/>
              <a:t>，</a:t>
            </a:r>
            <a:endParaRPr lang="zh-CN" altLang="en-US"/>
          </a:p>
          <a:p>
            <a:pPr>
              <a:lnSpc>
                <a:spcPct val="80000"/>
              </a:lnSpc>
              <a:buClr>
                <a:schemeClr val="folHlink"/>
              </a:buClr>
            </a:pPr>
            <a:r>
              <a:rPr lang="zh-CN" altLang="en-US"/>
              <a:t>    </a:t>
            </a:r>
            <a:r>
              <a:rPr lang="en-US" altLang="zh-CN"/>
              <a:t>4</a:t>
            </a:r>
            <a:r>
              <a:rPr lang="zh-CN" altLang="en-US"/>
              <a:t>．中华人民共和国内河交通安全管理条例</a:t>
            </a:r>
            <a:r>
              <a:rPr lang="en-US" altLang="zh-CN"/>
              <a:t>(2002</a:t>
            </a:r>
            <a:r>
              <a:rPr lang="zh-CN" altLang="en-US"/>
              <a:t>年国务院令第</a:t>
            </a:r>
            <a:r>
              <a:rPr lang="en-US" altLang="zh-CN"/>
              <a:t>355</a:t>
            </a:r>
            <a:r>
              <a:rPr lang="zh-CN" altLang="en-US"/>
              <a:t>号</a:t>
            </a:r>
            <a:r>
              <a:rPr lang="en-US" altLang="zh-CN"/>
              <a:t>)</a:t>
            </a:r>
            <a:endParaRPr lang="en-US" altLang="zh-CN"/>
          </a:p>
          <a:p>
            <a:pPr>
              <a:lnSpc>
                <a:spcPct val="80000"/>
              </a:lnSpc>
              <a:buClr>
                <a:schemeClr val="folHlink"/>
              </a:buClr>
            </a:pPr>
            <a:r>
              <a:rPr lang="en-US" altLang="zh-CN"/>
              <a:t>    5</a:t>
            </a:r>
            <a:r>
              <a:rPr lang="zh-CN" altLang="en-US"/>
              <a:t>．使用有毒物品作业场所劳动保护条例</a:t>
            </a:r>
            <a:r>
              <a:rPr lang="en-US" altLang="zh-CN"/>
              <a:t>(2002</a:t>
            </a:r>
            <a:r>
              <a:rPr lang="zh-CN" altLang="en-US"/>
              <a:t>年国务院令第</a:t>
            </a:r>
            <a:r>
              <a:rPr lang="en-US" altLang="zh-CN"/>
              <a:t>352</a:t>
            </a:r>
            <a:r>
              <a:rPr lang="zh-CN" altLang="en-US"/>
              <a:t>号</a:t>
            </a:r>
            <a:r>
              <a:rPr lang="en-US" altLang="zh-CN"/>
              <a:t>)</a:t>
            </a:r>
            <a:endParaRPr lang="en-US" altLang="zh-CN"/>
          </a:p>
          <a:p>
            <a:pPr>
              <a:lnSpc>
                <a:spcPct val="80000"/>
              </a:lnSpc>
              <a:buClr>
                <a:schemeClr val="folHlink"/>
              </a:buClr>
            </a:pPr>
            <a:r>
              <a:rPr lang="en-US" altLang="zh-CN" sz="2400"/>
              <a:t>    </a:t>
            </a:r>
            <a:endParaRPr lang="en-US" altLang="zh-CN"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 name="标题 2067"/>
          <p:cNvSpPr/>
          <p:nvPr>
            <p:ph type="title"/>
          </p:nvPr>
        </p:nvSpPr>
        <p:spPr>
          <a:ln/>
        </p:spPr>
        <p:txBody>
          <a:bodyPr anchor="ctr" anchorCtr="0"/>
          <a:p>
            <a:r>
              <a:rPr lang="zh-CN" altLang="en-US"/>
              <a:t>相关法律、法规、规定</a:t>
            </a:r>
            <a:endParaRPr lang="zh-CN" altLang="en-US"/>
          </a:p>
        </p:txBody>
      </p:sp>
      <p:sp>
        <p:nvSpPr>
          <p:cNvPr id="2069" name="文本占位符 2068"/>
          <p:cNvSpPr/>
          <p:nvPr>
            <p:ph type="body"/>
          </p:nvPr>
        </p:nvSpPr>
        <p:spPr>
          <a:ln/>
        </p:spPr>
        <p:txBody>
          <a:bodyPr/>
          <a:p>
            <a:pPr>
              <a:buClr>
                <a:schemeClr val="folHlink"/>
              </a:buClr>
            </a:pPr>
            <a:r>
              <a:rPr lang="en-US" altLang="zh-CN"/>
              <a:t>    6</a:t>
            </a:r>
            <a:r>
              <a:rPr lang="zh-CN" altLang="en-US"/>
              <a:t>．作业场所安全使用化学品公约</a:t>
            </a:r>
            <a:endParaRPr lang="zh-CN" altLang="en-US"/>
          </a:p>
          <a:p>
            <a:pPr>
              <a:buClr>
                <a:schemeClr val="folHlink"/>
              </a:buClr>
            </a:pPr>
            <a:r>
              <a:rPr lang="zh-CN" altLang="en-US"/>
              <a:t>    </a:t>
            </a:r>
            <a:r>
              <a:rPr lang="en-US" altLang="zh-CN"/>
              <a:t>7</a:t>
            </a:r>
            <a:r>
              <a:rPr lang="zh-CN" altLang="en-US"/>
              <a:t>．工作场所安全使用化学品规定</a:t>
            </a:r>
            <a:endParaRPr lang="zh-CN" altLang="en-US"/>
          </a:p>
          <a:p>
            <a:pPr>
              <a:buClr>
                <a:schemeClr val="folHlink"/>
              </a:buClr>
            </a:pPr>
            <a:r>
              <a:rPr lang="zh-CN" altLang="en-US"/>
              <a:t>    </a:t>
            </a:r>
            <a:r>
              <a:rPr lang="en-US" altLang="zh-CN"/>
              <a:t>8</a:t>
            </a:r>
            <a:r>
              <a:rPr lang="zh-CN" altLang="en-US"/>
              <a:t>．中华人民共和国固体废物环境污染防治法</a:t>
            </a:r>
            <a:endParaRPr lang="zh-CN" altLang="en-US"/>
          </a:p>
          <a:p>
            <a:pPr>
              <a:buClr>
                <a:schemeClr val="folHlink"/>
              </a:buClr>
            </a:pPr>
            <a:r>
              <a:rPr lang="zh-CN" altLang="en-US"/>
              <a:t>    </a:t>
            </a:r>
            <a:r>
              <a:rPr lang="en-US" altLang="zh-CN"/>
              <a:t>9</a:t>
            </a:r>
            <a:r>
              <a:rPr lang="zh-CN" altLang="en-US"/>
              <a:t>．职业安全健康管理体系审核规范</a:t>
            </a:r>
            <a:endParaRPr lang="zh-CN" altLang="en-US"/>
          </a:p>
          <a:p>
            <a:pPr>
              <a:buClr>
                <a:schemeClr val="folHlink"/>
              </a:buClr>
            </a:pPr>
            <a:r>
              <a:rPr lang="zh-CN" altLang="en-US"/>
              <a:t>    </a:t>
            </a:r>
            <a:r>
              <a:rPr lang="en-US" altLang="zh-CN"/>
              <a:t>10</a:t>
            </a:r>
            <a:r>
              <a:rPr lang="zh-CN" altLang="en-US"/>
              <a:t>．重大危险源辨识</a:t>
            </a:r>
            <a:r>
              <a:rPr lang="en-US" altLang="zh-CN"/>
              <a:t>(GB 18218—2000)</a:t>
            </a:r>
            <a:r>
              <a:rPr lang="en-US" altLang="zh-CN" sz="1800"/>
              <a:t> </a:t>
            </a:r>
            <a:endParaRPr lang="en-US" altLang="zh-CN" sz="1800"/>
          </a:p>
          <a:p>
            <a:pPr>
              <a:buClr>
                <a:schemeClr val="folHlink"/>
              </a:buClr>
            </a:pPr>
            <a:endParaRPr lang="en-US" altLang="zh-CN"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2" name="标题 2071"/>
          <p:cNvSpPr/>
          <p:nvPr>
            <p:ph type="title"/>
          </p:nvPr>
        </p:nvSpPr>
        <p:spPr>
          <a:ln/>
        </p:spPr>
        <p:txBody>
          <a:bodyPr anchor="ctr" anchorCtr="0"/>
          <a:p/>
        </p:txBody>
      </p:sp>
      <p:sp>
        <p:nvSpPr>
          <p:cNvPr id="2073" name="文本占位符 2072"/>
          <p:cNvSpPr/>
          <p:nvPr>
            <p:ph type="body"/>
          </p:nvPr>
        </p:nvSpPr>
        <p:spPr>
          <a:ln/>
        </p:spPr>
        <p:txBody>
          <a:bodyPr/>
          <a:p>
            <a:pPr>
              <a:lnSpc>
                <a:spcPct val="90000"/>
              </a:lnSpc>
              <a:buClr>
                <a:schemeClr val="folHlink"/>
              </a:buClr>
            </a:pPr>
            <a:r>
              <a:rPr lang="en-US" altLang="zh-CN"/>
              <a:t>11</a:t>
            </a:r>
            <a:r>
              <a:rPr lang="zh-CN" altLang="en-US"/>
              <a:t>．危险货物品名表</a:t>
            </a:r>
            <a:r>
              <a:rPr lang="en-US" altLang="zh-CN"/>
              <a:t>(GB 12268—1990)</a:t>
            </a:r>
            <a:endParaRPr lang="en-US" altLang="zh-CN"/>
          </a:p>
          <a:p>
            <a:pPr>
              <a:lnSpc>
                <a:spcPct val="90000"/>
              </a:lnSpc>
              <a:buClr>
                <a:schemeClr val="folHlink"/>
              </a:buClr>
            </a:pPr>
            <a:r>
              <a:rPr lang="en-US" altLang="zh-CN"/>
              <a:t>12</a:t>
            </a:r>
            <a:r>
              <a:rPr lang="zh-CN" altLang="en-US"/>
              <a:t>．常用危险化学品的分类及标志</a:t>
            </a:r>
            <a:r>
              <a:rPr lang="en-US" altLang="zh-CN"/>
              <a:t>(GB 13690</a:t>
            </a:r>
            <a:r>
              <a:rPr lang="zh-CN" altLang="en-US"/>
              <a:t>一</a:t>
            </a:r>
            <a:r>
              <a:rPr lang="en-US" altLang="zh-CN"/>
              <a:t>1992)</a:t>
            </a:r>
            <a:endParaRPr lang="en-US" altLang="zh-CN"/>
          </a:p>
          <a:p>
            <a:pPr>
              <a:lnSpc>
                <a:spcPct val="90000"/>
              </a:lnSpc>
              <a:buClr>
                <a:schemeClr val="folHlink"/>
              </a:buClr>
            </a:pPr>
            <a:r>
              <a:rPr lang="en-US" altLang="zh-CN"/>
              <a:t>13</a:t>
            </a:r>
            <a:r>
              <a:rPr lang="zh-CN" altLang="en-US"/>
              <a:t>．</a:t>
            </a:r>
            <a:r>
              <a:rPr lang="zh-CN" altLang="en-US">
                <a:solidFill>
                  <a:srgbClr val="FF0000"/>
                </a:solidFill>
              </a:rPr>
              <a:t>危险化学品经营企业开业条件和技术要求</a:t>
            </a:r>
            <a:r>
              <a:rPr lang="en-US" altLang="zh-CN"/>
              <a:t>(GB 18265—2000)</a:t>
            </a:r>
            <a:endParaRPr lang="en-US" altLang="zh-CN"/>
          </a:p>
          <a:p>
            <a:pPr>
              <a:lnSpc>
                <a:spcPct val="90000"/>
              </a:lnSpc>
              <a:buClr>
                <a:schemeClr val="folHlink"/>
              </a:buClr>
            </a:pPr>
            <a:r>
              <a:rPr lang="en-US" altLang="zh-CN"/>
              <a:t>14</a:t>
            </a:r>
            <a:r>
              <a:rPr lang="zh-CN" altLang="en-US"/>
              <a:t>．常用化学危险品贮存通则</a:t>
            </a:r>
            <a:r>
              <a:rPr lang="en-US" altLang="zh-CN"/>
              <a:t>(GB 15603—1995)</a:t>
            </a:r>
            <a:endParaRPr lang="en-US" altLang="zh-CN"/>
          </a:p>
          <a:p>
            <a:pPr>
              <a:lnSpc>
                <a:spcPct val="90000"/>
              </a:lnSpc>
              <a:buClr>
                <a:schemeClr val="folHlink"/>
              </a:buClr>
            </a:pPr>
            <a:r>
              <a:rPr lang="en-US" altLang="zh-CN"/>
              <a:t>15</a:t>
            </a:r>
            <a:r>
              <a:rPr lang="zh-CN" altLang="en-US"/>
              <a:t>．化学品安全技术说明书编写规定</a:t>
            </a:r>
            <a:r>
              <a:rPr lang="en-US" altLang="zh-CN"/>
              <a:t>(GB 16483 2000)</a:t>
            </a:r>
            <a:endParaRPr lang="en-US" altLang="zh-CN"/>
          </a:p>
          <a:p>
            <a:pPr>
              <a:lnSpc>
                <a:spcPct val="90000"/>
              </a:lnSpc>
              <a:buClr>
                <a:schemeClr val="folHlink"/>
              </a:buClr>
            </a:pPr>
            <a:endParaRPr lang="en-US" altLang="zh-CN"/>
          </a:p>
          <a:p>
            <a:pPr>
              <a:lnSpc>
                <a:spcPct val="90000"/>
              </a:lnSpc>
              <a:buClr>
                <a:schemeClr val="folHlink"/>
              </a:buClr>
            </a:pPr>
            <a:endParaRPr lang="en-US" altLang="zh-CN"/>
          </a:p>
          <a:p>
            <a:pPr>
              <a:lnSpc>
                <a:spcPct val="90000"/>
              </a:lnSpc>
              <a:buClr>
                <a:schemeClr val="folHlink"/>
              </a:buClr>
            </a:pP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6" name="标题 2075"/>
          <p:cNvSpPr/>
          <p:nvPr>
            <p:ph type="title"/>
          </p:nvPr>
        </p:nvSpPr>
        <p:spPr>
          <a:ln/>
        </p:spPr>
        <p:txBody>
          <a:bodyPr anchor="ctr" anchorCtr="0"/>
          <a:p/>
        </p:txBody>
      </p:sp>
      <p:sp>
        <p:nvSpPr>
          <p:cNvPr id="2077" name="文本占位符 2076"/>
          <p:cNvSpPr/>
          <p:nvPr>
            <p:ph type="body"/>
          </p:nvPr>
        </p:nvSpPr>
        <p:spPr>
          <a:ln/>
        </p:spPr>
        <p:txBody>
          <a:bodyPr/>
          <a:p>
            <a:pPr>
              <a:lnSpc>
                <a:spcPct val="90000"/>
              </a:lnSpc>
              <a:buClr>
                <a:schemeClr val="folHlink"/>
              </a:buClr>
            </a:pPr>
            <a:r>
              <a:rPr lang="en-US" altLang="zh-CN"/>
              <a:t>16</a:t>
            </a:r>
            <a:r>
              <a:rPr lang="zh-CN" altLang="en-US"/>
              <a:t>．化学品安全标签编写规定</a:t>
            </a:r>
            <a:r>
              <a:rPr lang="en-US" altLang="zh-CN"/>
              <a:t>(GB 15258 1999)</a:t>
            </a:r>
            <a:endParaRPr lang="en-US" altLang="zh-CN"/>
          </a:p>
          <a:p>
            <a:pPr>
              <a:lnSpc>
                <a:spcPct val="90000"/>
              </a:lnSpc>
              <a:buClr>
                <a:schemeClr val="folHlink"/>
              </a:buClr>
            </a:pPr>
            <a:r>
              <a:rPr lang="en-US" altLang="zh-CN"/>
              <a:t>17</a:t>
            </a:r>
            <a:r>
              <a:rPr lang="zh-CN" altLang="en-US"/>
              <a:t>．易燃易爆性商品储藏养护技术条件</a:t>
            </a:r>
            <a:r>
              <a:rPr lang="en-US" altLang="zh-CN"/>
              <a:t>(GB 17914—1999)</a:t>
            </a:r>
            <a:endParaRPr lang="en-US" altLang="zh-CN"/>
          </a:p>
          <a:p>
            <a:pPr>
              <a:lnSpc>
                <a:spcPct val="90000"/>
              </a:lnSpc>
              <a:buClr>
                <a:schemeClr val="folHlink"/>
              </a:buClr>
            </a:pPr>
            <a:r>
              <a:rPr lang="en-US" altLang="zh-CN"/>
              <a:t>18</a:t>
            </a:r>
            <a:r>
              <a:rPr lang="zh-CN" altLang="en-US"/>
              <a:t>．腐蚀性商品储藏养护技术条件</a:t>
            </a:r>
            <a:r>
              <a:rPr lang="en-US" altLang="zh-CN"/>
              <a:t>(GB 17915—1999)</a:t>
            </a:r>
            <a:endParaRPr lang="en-US" altLang="zh-CN"/>
          </a:p>
          <a:p>
            <a:pPr>
              <a:lnSpc>
                <a:spcPct val="90000"/>
              </a:lnSpc>
              <a:buClr>
                <a:schemeClr val="folHlink"/>
              </a:buClr>
            </a:pPr>
            <a:r>
              <a:rPr lang="en-US" altLang="zh-CN"/>
              <a:t> 19</a:t>
            </a:r>
            <a:r>
              <a:rPr lang="zh-CN" altLang="en-US"/>
              <a:t>．毒害性商品储藏养护技术条件</a:t>
            </a:r>
            <a:r>
              <a:rPr lang="en-US" altLang="zh-CN"/>
              <a:t>(GB 17916—1999)</a:t>
            </a:r>
            <a:endParaRPr lang="en-US" altLang="zh-CN"/>
          </a:p>
          <a:p>
            <a:pPr>
              <a:lnSpc>
                <a:spcPct val="90000"/>
              </a:lnSpc>
              <a:buClr>
                <a:schemeClr val="folHlink"/>
              </a:buClr>
            </a:pPr>
            <a:r>
              <a:rPr lang="en-US" altLang="zh-CN"/>
              <a:t> 20</a:t>
            </a:r>
            <a:r>
              <a:rPr lang="zh-CN" altLang="en-US"/>
              <a:t>．危险货物包装标志</a:t>
            </a:r>
            <a:r>
              <a:rPr lang="en-US" altLang="zh-CN"/>
              <a:t>(GB 190 1990)</a:t>
            </a:r>
            <a:endParaRPr lang="en-US" altLang="zh-CN"/>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1.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 override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overriden">
  <a:themeElements>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C0C0C0"/>
        </a:lt2>
        <a:accent1>
          <a:srgbClr val="93B090"/>
        </a:accent1>
        <a:accent2>
          <a:srgbClr val="CCECFF"/>
        </a:accent2>
        <a:accent3>
          <a:srgbClr val="AAB9CA"/>
        </a:accent3>
        <a:accent4>
          <a:srgbClr val="DCDCDC"/>
        </a:accent4>
        <a:accent5>
          <a:srgbClr val="C8D4C7"/>
        </a:accent5>
        <a:accent6>
          <a:srgbClr val="B7D3E5"/>
        </a:accent6>
        <a:hlink>
          <a:srgbClr val="FFFF66"/>
        </a:hlink>
        <a:folHlink>
          <a:srgbClr val="66FFFF"/>
        </a:folHlink>
      </a:clrScheme>
      <a:clrMap bg1="lt1" tx1="dk1" bg2="lt2" tx2="dk2" accent1="accent1" accent2="accent2" accent3="accent3" accent4="accent4" accent5="accent5" accent6="accent6" hlink="hlink" folHlink="folHlink"/>
    </a:extraClrScheme>
    <a:extraClrScheme>
      <a:clrScheme name="">
        <a:dk1>
          <a:srgbClr val="FFFFFF"/>
        </a:dk1>
        <a:lt1>
          <a:srgbClr val="7B7BA7"/>
        </a:lt1>
        <a:dk2>
          <a:srgbClr val="FFFF66"/>
        </a:dk2>
        <a:lt2>
          <a:srgbClr val="DDDDDD"/>
        </a:lt2>
        <a:accent1>
          <a:srgbClr val="78AE90"/>
        </a:accent1>
        <a:accent2>
          <a:srgbClr val="B8B8D0"/>
        </a:accent2>
        <a:accent3>
          <a:srgbClr val="BFBFD0"/>
        </a:accent3>
        <a:accent4>
          <a:srgbClr val="DCDCDC"/>
        </a:accent4>
        <a:accent5>
          <a:srgbClr val="BED3C7"/>
        </a:accent5>
        <a:accent6>
          <a:srgbClr val="A5A5BA"/>
        </a:accent6>
        <a:hlink>
          <a:srgbClr val="66FFCC"/>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00"/>
        </a:dk1>
        <a:lt1>
          <a:srgbClr val="6600CC"/>
        </a:lt1>
        <a:dk2>
          <a:srgbClr val="FFFFFF"/>
        </a:dk2>
        <a:lt2>
          <a:srgbClr val="DDDDDD"/>
        </a:lt2>
        <a:accent1>
          <a:srgbClr val="7296B6"/>
        </a:accent1>
        <a:accent2>
          <a:srgbClr val="FF6600"/>
        </a:accent2>
        <a:accent3>
          <a:srgbClr val="B9AAE2"/>
        </a:accent3>
        <a:accent4>
          <a:srgbClr val="DCDC00"/>
        </a:accent4>
        <a:accent5>
          <a:srgbClr val="BCC9D7"/>
        </a:accent5>
        <a:accent6>
          <a:srgbClr val="E55B00"/>
        </a:accent6>
        <a:hlink>
          <a:srgbClr val="99FFCC"/>
        </a:hlink>
        <a:folHlink>
          <a:srgbClr val="FFFFFF"/>
        </a:folHlink>
      </a:clrScheme>
      <a:clrMap bg1="lt1" tx1="dk1" bg2="lt2" tx2="dk2" accent1="accent1" accent2="accent2" accent3="accent3" accent4="accent4" accent5="accent5" accent6="accent6" hlink="hlink" folHlink="folHlink"/>
    </a:extraClrScheme>
    <a:extraClrScheme>
      <a:clrScheme name="">
        <a:dk1>
          <a:srgbClr val="FFFFFF"/>
        </a:dk1>
        <a:lt1>
          <a:srgbClr val="0099CC"/>
        </a:lt1>
        <a:dk2>
          <a:srgbClr val="CCECFF"/>
        </a:dk2>
        <a:lt2>
          <a:srgbClr val="DDDDDD"/>
        </a:lt2>
        <a:accent1>
          <a:srgbClr val="DD8A79"/>
        </a:accent1>
        <a:accent2>
          <a:srgbClr val="339966"/>
        </a:accent2>
        <a:accent3>
          <a:srgbClr val="AACAE2"/>
        </a:accent3>
        <a:accent4>
          <a:srgbClr val="DCDCDC"/>
        </a:accent4>
        <a:accent5>
          <a:srgbClr val="EBC4BE"/>
        </a:accent5>
        <a:accent6>
          <a:srgbClr val="2D895B"/>
        </a:accent6>
        <a:hlink>
          <a:srgbClr val="FFFF66"/>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FF"/>
        </a:dk1>
        <a:lt1>
          <a:srgbClr val="536DAD"/>
        </a:lt1>
        <a:dk2>
          <a:srgbClr val="66FF66"/>
        </a:dk2>
        <a:lt2>
          <a:srgbClr val="C0C0C0"/>
        </a:lt2>
        <a:accent1>
          <a:srgbClr val="C48AB6"/>
        </a:accent1>
        <a:accent2>
          <a:srgbClr val="FFCCFF"/>
        </a:accent2>
        <a:accent3>
          <a:srgbClr val="B4BBD3"/>
        </a:accent3>
        <a:accent4>
          <a:srgbClr val="DCDCDC"/>
        </a:accent4>
        <a:accent5>
          <a:srgbClr val="DEC4D7"/>
        </a:accent5>
        <a:accent6>
          <a:srgbClr val="E5B7E5"/>
        </a:accent6>
        <a:hlink>
          <a:srgbClr val="00FFFF"/>
        </a:hlink>
        <a:folHlink>
          <a:srgbClr val="FFFF66"/>
        </a:folHlink>
      </a:clrScheme>
      <a:clrMap bg1="lt1" tx1="dk1" bg2="lt2" tx2="dk2" accent1="accent1" accent2="accent2" accent3="accent3" accent4="accent4" accent5="accent5" accent6="accent6" hlink="hlink" folHlink="folHlink"/>
    </a:extraClrScheme>
    <a:extraClrScheme>
      <a:clrScheme name="">
        <a:dk1>
          <a:srgbClr val="FFFF00"/>
        </a:dk1>
        <a:lt1>
          <a:srgbClr val="996633"/>
        </a:lt1>
        <a:dk2>
          <a:srgbClr val="66FFFF"/>
        </a:dk2>
        <a:lt2>
          <a:srgbClr val="C0C0C0"/>
        </a:lt2>
        <a:accent1>
          <a:srgbClr val="CD7C73"/>
        </a:accent1>
        <a:accent2>
          <a:srgbClr val="B6B6CE"/>
        </a:accent2>
        <a:accent3>
          <a:srgbClr val="CAB9AD"/>
        </a:accent3>
        <a:accent4>
          <a:srgbClr val="DCDC00"/>
        </a:accent4>
        <a:accent5>
          <a:srgbClr val="E2BFBD"/>
        </a:accent5>
        <a:accent6>
          <a:srgbClr val="A3A3B8"/>
        </a:accent6>
        <a:hlink>
          <a:srgbClr val="000000"/>
        </a:hlink>
        <a:folHlink>
          <a:srgbClr val="CCECFF"/>
        </a:folHlink>
      </a:clrScheme>
      <a:clrMap bg1="lt1" tx1="dk1" bg2="lt2" tx2="dk2" accent1="accent1" accent2="accent2" accent3="accent3" accent4="accent4" accent5="accent5" accent6="accent6" hlink="hlink" folHlink="folHlink"/>
    </a:extraClrScheme>
    <a:extraClrScheme>
      <a:clrScheme name="">
        <a:dk1>
          <a:srgbClr val="FFFF66"/>
        </a:dk1>
        <a:lt1>
          <a:srgbClr val="008080"/>
        </a:lt1>
        <a:dk2>
          <a:srgbClr val="FFFF00"/>
        </a:dk2>
        <a:lt2>
          <a:srgbClr val="C0C0C0"/>
        </a:lt2>
        <a:accent1>
          <a:srgbClr val="859CC9"/>
        </a:accent1>
        <a:accent2>
          <a:srgbClr val="FFCCFF"/>
        </a:accent2>
        <a:accent3>
          <a:srgbClr val="AAC1C1"/>
        </a:accent3>
        <a:accent4>
          <a:srgbClr val="DCDC57"/>
        </a:accent4>
        <a:accent5>
          <a:srgbClr val="C3CBE0"/>
        </a:accent5>
        <a:accent6>
          <a:srgbClr val="E5B7E5"/>
        </a:accent6>
        <a:hlink>
          <a:srgbClr val="99FFCC"/>
        </a:hlink>
        <a:folHlink>
          <a:srgbClr val="CCE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8517</Words>
  <Application>WPS 演示</Application>
  <PresentationFormat>Экран</PresentationFormat>
  <Paragraphs>481</Paragraphs>
  <Slides>47</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47</vt:i4>
      </vt:variant>
    </vt:vector>
  </HeadingPairs>
  <TitlesOfParts>
    <vt:vector size="65" baseType="lpstr">
      <vt:lpstr>Arial</vt:lpstr>
      <vt:lpstr>宋体</vt:lpstr>
      <vt:lpstr>Wingdings</vt:lpstr>
      <vt:lpstr>Calibri</vt:lpstr>
      <vt:lpstr>Arial</vt:lpstr>
      <vt:lpstr>Times New Roman</vt:lpstr>
      <vt:lpstr>Wingdings 2</vt:lpstr>
      <vt:lpstr>隶书</vt:lpstr>
      <vt:lpstr>华文中宋</vt:lpstr>
      <vt:lpstr>微软雅黑</vt:lpstr>
      <vt:lpstr>Arial Unicode MS</vt:lpstr>
      <vt:lpstr>汉仪旗黑-85S</vt:lpstr>
      <vt:lpstr>黑体</vt:lpstr>
      <vt:lpstr>李旭科毛笔行书</vt:lpstr>
      <vt:lpstr>楷体</vt:lpstr>
      <vt:lpstr> overriden</vt:lpstr>
      <vt:lpstr> overriden</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3</cp:revision>
  <cp:lastPrinted>2019-02-22T09:47:04Z</cp:lastPrinted>
  <dcterms:created xsi:type="dcterms:W3CDTF">2019-02-22T09:47:04Z</dcterms:created>
  <dcterms:modified xsi:type="dcterms:W3CDTF">2024-02-21T08:28:35Z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4A100823B4EF4032B9368B3C11B34CE9_12</vt:lpwstr>
  </property>
  <property fmtid="{D5CDD505-2E9C-101B-9397-08002B2CF9AE}" pid="3" name="KSOProductBuildVer">
    <vt:lpwstr>2052-12.1.0.16388</vt:lpwstr>
  </property>
</Properties>
</file>