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42"/>
  </p:notesMasterIdLst>
  <p:sldIdLst>
    <p:sldId id="333" r:id="rId4"/>
    <p:sldId id="334" r:id="rId5"/>
    <p:sldId id="257" r:id="rId6"/>
    <p:sldId id="292" r:id="rId7"/>
    <p:sldId id="295" r:id="rId8"/>
    <p:sldId id="297" r:id="rId9"/>
    <p:sldId id="298" r:id="rId10"/>
    <p:sldId id="299" r:id="rId11"/>
    <p:sldId id="300" r:id="rId12"/>
    <p:sldId id="301" r:id="rId13"/>
    <p:sldId id="302" r:id="rId14"/>
    <p:sldId id="304" r:id="rId15"/>
    <p:sldId id="308" r:id="rId16"/>
    <p:sldId id="276" r:id="rId17"/>
    <p:sldId id="261" r:id="rId18"/>
    <p:sldId id="280" r:id="rId19"/>
    <p:sldId id="269" r:id="rId20"/>
    <p:sldId id="270" r:id="rId21"/>
    <p:sldId id="278" r:id="rId22"/>
    <p:sldId id="284" r:id="rId23"/>
    <p:sldId id="277" r:id="rId24"/>
    <p:sldId id="271" r:id="rId25"/>
    <p:sldId id="279" r:id="rId26"/>
    <p:sldId id="260" r:id="rId27"/>
    <p:sldId id="309" r:id="rId28"/>
    <p:sldId id="311" r:id="rId29"/>
    <p:sldId id="312" r:id="rId30"/>
    <p:sldId id="313" r:id="rId31"/>
    <p:sldId id="314" r:id="rId32"/>
    <p:sldId id="315" r:id="rId33"/>
    <p:sldId id="316" r:id="rId34"/>
    <p:sldId id="281" r:id="rId35"/>
    <p:sldId id="317" r:id="rId36"/>
    <p:sldId id="318" r:id="rId37"/>
    <p:sldId id="320" r:id="rId38"/>
    <p:sldId id="322" r:id="rId39"/>
    <p:sldId id="293" r:id="rId40"/>
    <p:sldId id="335" r:id="rId41"/>
  </p:sldIdLst>
  <p:sldSz cx="12192000" cy="6858000"/>
  <p:notesSz cx="6858000" cy="9144000"/>
  <p:custDataLst>
    <p:tags r:id="rId47"/>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608" y="-420"/>
      </p:cViewPr>
      <p:guideLst>
        <p:guide orient="horz" pos="2160"/>
        <p:guide pos="3840"/>
      </p:guideLst>
    </p:cSldViewPr>
  </p:slideViewPr>
  <p:notesTextViewPr>
    <p:cViewPr>
      <p:scale>
        <a:sx n="100" d="100"/>
        <a:sy n="100" d="100"/>
      </p:scale>
      <p:origin x="0" y="0"/>
    </p:cViewPr>
  </p:notesTextViewPr>
  <p:gridSpacing cx="1828800" cy="18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160.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a:latin typeface="Arial" panose="020B0604020202020204" pitchFamily="34" charset="0"/>
              </a:defRPr>
            </a:lvl1pPr>
          </a:lstStyle>
          <a:p>
            <a:pPr>
              <a:defRPr/>
            </a:pPr>
            <a:fld id="{87FDAED1-8180-498A-A726-F55E2B643CB8}" type="datetime1">
              <a:rPr lang="zh-CN" altLang="en-US"/>
            </a:fld>
            <a:endParaRPr lang="zh-CN" altLang="en-US" sz="1200"/>
          </a:p>
        </p:txBody>
      </p:sp>
      <p:sp>
        <p:nvSpPr>
          <p:cNvPr id="51204" name="幻灯片图像占位符 3"/>
          <p:cNvSpPr>
            <a:spLocks noGrp="1" noRot="1" noChangeAspect="1" noChangeArrowheads="1"/>
          </p:cNvSpPr>
          <p:nvPr>
            <p:ph type="sldImg" idx="2"/>
          </p:nvPr>
        </p:nvSpPr>
        <p:spPr bwMode="auto">
          <a:xfrm>
            <a:off x="381000" y="685800"/>
            <a:ext cx="6096000" cy="3429000"/>
          </a:xfrm>
          <a:prstGeom prst="rect">
            <a:avLst/>
          </a:prstGeom>
          <a:noFill/>
          <a:ln w="12700">
            <a:noFill/>
            <a:bevel/>
          </a:ln>
        </p:spPr>
      </p:sp>
      <p:sp>
        <p:nvSpPr>
          <p:cNvPr id="2053" name="备注占位符 4"/>
          <p:cNvSpPr>
            <a:spLocks noGrp="1" noRot="1" noChangeAspect="1" noChangeArrowheads="1"/>
          </p:cNvSpPr>
          <p:nvPr/>
        </p:nvSpPr>
        <p:spPr bwMode="auto">
          <a:xfrm>
            <a:off x="685800" y="4343400"/>
            <a:ext cx="5486400" cy="4114800"/>
          </a:xfrm>
          <a:prstGeom prst="rect">
            <a:avLst/>
          </a:prstGeom>
          <a:noFill/>
          <a:ln w="12700" cmpd="sng">
            <a:noFill/>
            <a:bevel/>
          </a:ln>
        </p:spPr>
        <p:txBody>
          <a:bodyPr anchor="ctr"/>
          <a:lstStyle/>
          <a:p>
            <a:pPr defTabSz="0" eaLnBrk="0" hangingPunct="0">
              <a:spcBef>
                <a:spcPct val="30000"/>
              </a:spcBef>
              <a:buFontTx/>
              <a:buNone/>
              <a:defRPr/>
            </a:pPr>
            <a:r>
              <a:rPr lang="zh-CN" altLang="en-US" sz="1200">
                <a:latin typeface="Arial" panose="020B0604020202020204" pitchFamily="34" charset="0"/>
              </a:rPr>
              <a:t>单击此处编辑母版文本样式</a:t>
            </a:r>
            <a:endParaRPr lang="zh-CN" altLang="en-US" sz="1200">
              <a:latin typeface="Arial" panose="020B0604020202020204" pitchFamily="34" charset="0"/>
            </a:endParaRPr>
          </a:p>
          <a:p>
            <a:pPr defTabSz="0" eaLnBrk="0" hangingPunct="0">
              <a:spcBef>
                <a:spcPct val="30000"/>
              </a:spcBef>
              <a:buFontTx/>
              <a:buNone/>
              <a:defRPr/>
            </a:pPr>
            <a:r>
              <a:rPr lang="zh-CN" altLang="en-US" sz="1200">
                <a:latin typeface="Arial" panose="020B0604020202020204" pitchFamily="34" charset="0"/>
              </a:rPr>
              <a:t>第二级</a:t>
            </a:r>
            <a:endParaRPr lang="zh-CN" altLang="en-US" sz="1200">
              <a:latin typeface="Arial" panose="020B0604020202020204" pitchFamily="34" charset="0"/>
            </a:endParaRPr>
          </a:p>
          <a:p>
            <a:pPr defTabSz="0" eaLnBrk="0" hangingPunct="0">
              <a:spcBef>
                <a:spcPct val="30000"/>
              </a:spcBef>
              <a:buFontTx/>
              <a:buNone/>
              <a:defRPr/>
            </a:pPr>
            <a:r>
              <a:rPr lang="zh-CN" altLang="en-US" sz="1200">
                <a:latin typeface="Arial" panose="020B0604020202020204" pitchFamily="34" charset="0"/>
              </a:rPr>
              <a:t>第三级</a:t>
            </a:r>
            <a:endParaRPr lang="zh-CN" altLang="en-US" sz="1200">
              <a:latin typeface="Arial" panose="020B0604020202020204" pitchFamily="34" charset="0"/>
            </a:endParaRPr>
          </a:p>
          <a:p>
            <a:pPr defTabSz="0" eaLnBrk="0" hangingPunct="0">
              <a:spcBef>
                <a:spcPct val="30000"/>
              </a:spcBef>
              <a:buFontTx/>
              <a:buNone/>
              <a:defRPr/>
            </a:pPr>
            <a:r>
              <a:rPr lang="zh-CN" altLang="en-US" sz="1200">
                <a:latin typeface="Arial" panose="020B0604020202020204" pitchFamily="34" charset="0"/>
              </a:rPr>
              <a:t>第四级</a:t>
            </a:r>
            <a:endParaRPr lang="zh-CN" altLang="en-US" sz="1200">
              <a:latin typeface="Arial" panose="020B0604020202020204" pitchFamily="34" charset="0"/>
            </a:endParaRPr>
          </a:p>
          <a:p>
            <a:pPr defTabSz="0" eaLnBrk="0" hangingPunct="0">
              <a:spcBef>
                <a:spcPct val="30000"/>
              </a:spcBef>
              <a:buFontTx/>
              <a:buNone/>
              <a:defRPr/>
            </a:pPr>
            <a:r>
              <a:rPr lang="zh-CN" altLang="en-US" sz="1200">
                <a:latin typeface="Arial" panose="020B0604020202020204" pitchFamily="34" charset="0"/>
              </a:rPr>
              <a:t>第五级</a:t>
            </a:r>
            <a:endParaRPr lang="zh-CN" altLang="en-US" sz="1200">
              <a:latin typeface="Arial" panose="020B0604020202020204" pitchFamily="34" charset="0"/>
            </a:endParaRP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a:latin typeface="Arial" panose="020B0604020202020204" pitchFamily="34" charset="0"/>
              </a:defRPr>
            </a:lvl1pPr>
          </a:lstStyle>
          <a:p>
            <a:pPr>
              <a:defRPr/>
            </a:pPr>
            <a:fld id="{72648AA0-D71F-40A3-80EE-EC4B94EDC255}" type="slidenum">
              <a:rPr lang="zh-CN" altLang="en-US"/>
            </a:fld>
            <a:endParaRPr lang="zh-CN" altLang="en-US" sz="1200"/>
          </a:p>
        </p:txBody>
      </p:sp>
    </p:spTree>
  </p:cSld>
  <p:clrMap bg1="dk2" tx1="lt1" bg2="dk1" tx2="lt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5.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5.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duotone>
              <a:schemeClr val="bg2"/>
              <a:srgbClr val="FFF1C1"/>
            </a:duotone>
            <a:lum bright="-10000" contrast="-40000"/>
          </a:blip>
          <a:stretch>
            <a:fillRect/>
          </a:stretch>
        </p:blipFill>
        <p:spPr>
          <a:xfrm>
            <a:off x="1" y="5214950"/>
            <a:ext cx="1962897" cy="1643050"/>
          </a:xfrm>
          <a:prstGeom prst="rect">
            <a:avLst/>
          </a:prstGeom>
          <a:noFill/>
          <a:ln>
            <a:noFill/>
          </a:ln>
        </p:spPr>
      </p:pic>
      <p:sp>
        <p:nvSpPr>
          <p:cNvPr id="2" name="标题 1"/>
          <p:cNvSpPr>
            <a:spLocks noGrp="1"/>
          </p:cNvSpPr>
          <p:nvPr>
            <p:ph type="ctrTitle"/>
          </p:nvPr>
        </p:nvSpPr>
        <p:spPr>
          <a:xfrm>
            <a:off x="914400" y="1214422"/>
            <a:ext cx="10363200" cy="1470025"/>
          </a:xfrm>
        </p:spPr>
        <p:txBody>
          <a:bodyPr/>
          <a:lstStyle>
            <a:lvl1pPr algn="ctr">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2028977" y="2759581"/>
            <a:ext cx="8134045" cy="1740989"/>
          </a:xfrm>
        </p:spPr>
        <p:txBody>
          <a:bodyPr/>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C8709BE2-79B9-46BF-BD7F-DE9F36F0ABD2}" type="datetime1">
              <a:rPr lang="zh-CN" altLang="en-US"/>
            </a:fld>
            <a:endParaRPr lang="zh-CN" altLang="en-US" sz="1800"/>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pPr>
              <a:defRPr/>
            </a:pPr>
            <a:fld id="{85C4B306-D87B-4F09-95B9-8FCC0030E30B}" type="slidenum">
              <a:rPr lang="zh-CN" altLang="en-US"/>
            </a:fld>
            <a:endParaRPr lang="zh-CN" alt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 name="图片 4"/>
          <p:cNvPicPr>
            <a:picLocks noChangeAspect="1"/>
          </p:cNvPicPr>
          <p:nvPr/>
        </p:nvPicPr>
        <p:blipFill>
          <a:blip r:embed="rId3" cstate="email">
            <a:duotone>
              <a:schemeClr val="bg2"/>
              <a:srgbClr val="FFF1C1"/>
            </a:duotone>
          </a:blip>
          <a:stretch>
            <a:fillRect/>
          </a:stretch>
        </p:blipFill>
        <p:spPr>
          <a:xfrm>
            <a:off x="10847876" y="0"/>
            <a:ext cx="1344124" cy="1428736"/>
          </a:xfrm>
          <a:prstGeom prst="rect">
            <a:avLst/>
          </a:prstGeom>
          <a:noFill/>
          <a:ln>
            <a:noFill/>
          </a:ln>
        </p:spPr>
      </p:pic>
      <p:sp>
        <p:nvSpPr>
          <p:cNvPr id="2" name="标题 1"/>
          <p:cNvSpPr>
            <a:spLocks noGrp="1"/>
          </p:cNvSpPr>
          <p:nvPr>
            <p:ph type="title"/>
          </p:nvPr>
        </p:nvSpPr>
        <p:spPr/>
        <p:txBody>
          <a:bodyPr/>
          <a:lstStyle>
            <a:lvl1pPr algn="r">
              <a:defRPr/>
            </a:lvl1p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1500176"/>
            <a:ext cx="10972800" cy="471490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BD5F8C8F-4768-4A39-A73B-5C3D8BA7EA65}" type="datetime1">
              <a:rPr lang="zh-CN" altLang="en-US"/>
            </a:fld>
            <a:endParaRPr lang="zh-CN" altLang="en-US" sz="1800"/>
          </a:p>
        </p:txBody>
      </p:sp>
      <p:sp>
        <p:nvSpPr>
          <p:cNvPr id="7" name="页脚占位符 4"/>
          <p:cNvSpPr>
            <a:spLocks noGrp="1"/>
          </p:cNvSpPr>
          <p:nvPr>
            <p:ph type="ftr" sz="quarter" idx="11"/>
          </p:nvPr>
        </p:nvSpPr>
        <p:spPr/>
        <p:txBody>
          <a:bodyPr/>
          <a:lstStyle>
            <a:lvl1pPr>
              <a:defRPr/>
            </a:lvl1pPr>
          </a:lstStyle>
          <a:p>
            <a:pPr>
              <a:defRPr/>
            </a:pPr>
            <a:endParaRPr lang="zh-CN" altLang="zh-CN"/>
          </a:p>
        </p:txBody>
      </p:sp>
      <p:sp>
        <p:nvSpPr>
          <p:cNvPr id="8" name="灯片编号占位符 5"/>
          <p:cNvSpPr>
            <a:spLocks noGrp="1"/>
          </p:cNvSpPr>
          <p:nvPr>
            <p:ph type="sldNum" sz="quarter" idx="12"/>
          </p:nvPr>
        </p:nvSpPr>
        <p:spPr/>
        <p:txBody>
          <a:bodyPr/>
          <a:lstStyle>
            <a:lvl1pPr>
              <a:defRPr/>
            </a:lvl1pPr>
          </a:lstStyle>
          <a:p>
            <a:pPr>
              <a:defRPr/>
            </a:pPr>
            <a:fld id="{68CD887B-320F-41A7-99F3-C37EDDC02452}" type="slidenum">
              <a:rPr lang="zh-CN" altLang="en-US"/>
            </a:fld>
            <a:endParaRPr lang="zh-CN" altLang="en-US" sz="1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矩形 3"/>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 name="图片 4"/>
          <p:cNvPicPr>
            <a:picLocks noChangeAspect="1"/>
          </p:cNvPicPr>
          <p:nvPr/>
        </p:nvPicPr>
        <p:blipFill>
          <a:blip r:embed="rId3" cstate="email">
            <a:duotone>
              <a:schemeClr val="bg2"/>
              <a:srgbClr val="FFF1C1"/>
            </a:duotone>
          </a:blip>
          <a:stretch>
            <a:fillRect/>
          </a:stretch>
        </p:blipFill>
        <p:spPr>
          <a:xfrm>
            <a:off x="10847876" y="0"/>
            <a:ext cx="1344124" cy="1428736"/>
          </a:xfrm>
          <a:prstGeom prst="rect">
            <a:avLst/>
          </a:prstGeom>
          <a:noFill/>
          <a:ln>
            <a:noFill/>
          </a:ln>
        </p:spPr>
      </p:pic>
      <p:sp>
        <p:nvSpPr>
          <p:cNvPr id="2" name="竖排标题 1"/>
          <p:cNvSpPr>
            <a:spLocks noGrp="1"/>
          </p:cNvSpPr>
          <p:nvPr>
            <p:ph type="title" orient="vert"/>
          </p:nvPr>
        </p:nvSpPr>
        <p:spPr>
          <a:xfrm>
            <a:off x="9715525" y="274638"/>
            <a:ext cx="1866875" cy="5940444"/>
          </a:xfrm>
        </p:spPr>
        <p:txBody>
          <a:bodyPr vert="eaVert"/>
          <a:lstStyle>
            <a:lvl1pPr algn="ctr">
              <a:defRPr>
                <a:effectLst>
                  <a:outerShdw dist="50800" dir="18900000" algn="tl" rotWithShape="0">
                    <a:srgbClr val="000000">
                      <a:alpha val="75000"/>
                    </a:srgbClr>
                  </a:outerShdw>
                </a:effectLst>
              </a:defRPr>
            </a:lvl1p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38"/>
            <a:ext cx="9010675" cy="59404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7B4D0B37-0F2C-4BCF-991C-2B854722C7E4}" type="datetime1">
              <a:rPr lang="zh-CN" altLang="en-US"/>
            </a:fld>
            <a:endParaRPr lang="zh-CN" altLang="en-US" sz="1800"/>
          </a:p>
        </p:txBody>
      </p:sp>
      <p:sp>
        <p:nvSpPr>
          <p:cNvPr id="7" name="页脚占位符 4"/>
          <p:cNvSpPr>
            <a:spLocks noGrp="1"/>
          </p:cNvSpPr>
          <p:nvPr>
            <p:ph type="ftr" sz="quarter" idx="11"/>
          </p:nvPr>
        </p:nvSpPr>
        <p:spPr/>
        <p:txBody>
          <a:bodyPr/>
          <a:lstStyle>
            <a:lvl1pPr>
              <a:defRPr/>
            </a:lvl1pPr>
          </a:lstStyle>
          <a:p>
            <a:pPr>
              <a:defRPr/>
            </a:pPr>
            <a:endParaRPr lang="zh-CN" altLang="zh-CN"/>
          </a:p>
        </p:txBody>
      </p:sp>
      <p:sp>
        <p:nvSpPr>
          <p:cNvPr id="8" name="灯片编号占位符 5"/>
          <p:cNvSpPr>
            <a:spLocks noGrp="1"/>
          </p:cNvSpPr>
          <p:nvPr>
            <p:ph type="sldNum" sz="quarter" idx="12"/>
          </p:nvPr>
        </p:nvSpPr>
        <p:spPr/>
        <p:txBody>
          <a:bodyPr/>
          <a:lstStyle>
            <a:lvl1pPr>
              <a:defRPr/>
            </a:lvl1pPr>
          </a:lstStyle>
          <a:p>
            <a:pPr>
              <a:defRPr/>
            </a:pPr>
            <a:fld id="{09F997F3-FF51-4B51-A24C-6EF3C009D5E6}" type="slidenum">
              <a:rPr lang="zh-CN" altLang="en-US"/>
            </a:fld>
            <a:endParaRPr lang="zh-CN" altLang="en-US" sz="18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367433"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E193B1CF-7F51-4BAE-BE9C-3F9C1D266C04}" type="datetime1">
              <a:rPr lang="zh-CN" altLang="en-US"/>
            </a:fld>
            <a:endParaRPr lang="zh-CN" altLang="en-US" sz="1800"/>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1D48F034-A268-4954-9BB3-92278733B070}" type="slidenum">
              <a:rPr lang="zh-CN" altLang="en-US"/>
            </a:fld>
            <a:endParaRPr lang="zh-CN" altLang="en-US"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 name="图片 4"/>
          <p:cNvPicPr>
            <a:picLocks noChangeAspect="1"/>
          </p:cNvPicPr>
          <p:nvPr/>
        </p:nvPicPr>
        <p:blipFill>
          <a:blip r:embed="rId3" cstate="email">
            <a:duotone>
              <a:schemeClr val="bg2"/>
              <a:srgbClr val="FFF1C1"/>
            </a:duotone>
          </a:blip>
          <a:stretch>
            <a:fillRect/>
          </a:stretch>
        </p:blipFill>
        <p:spPr>
          <a:xfrm>
            <a:off x="10847876" y="0"/>
            <a:ext cx="1344124" cy="1428736"/>
          </a:xfrm>
          <a:prstGeom prst="rect">
            <a:avLst/>
          </a:prstGeom>
          <a:noFill/>
          <a:ln>
            <a:noFill/>
          </a:ln>
        </p:spPr>
      </p:pic>
      <p:sp>
        <p:nvSpPr>
          <p:cNvPr id="2" name="标题 1"/>
          <p:cNvSpPr>
            <a:spLocks noGrp="1"/>
          </p:cNvSpPr>
          <p:nvPr>
            <p:ph type="title"/>
          </p:nvPr>
        </p:nvSpPr>
        <p:spPr/>
        <p:txBody>
          <a:bodyPr/>
          <a:lstStyle>
            <a:lvl1pPr algn="l">
              <a:defRPr/>
            </a:lvl1p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57F94A5C-7EC0-4720-B33F-B1BF602DE389}" type="datetime1">
              <a:rPr lang="zh-CN" altLang="en-US"/>
            </a:fld>
            <a:endParaRPr lang="zh-CN" altLang="en-US" sz="1800"/>
          </a:p>
        </p:txBody>
      </p:sp>
      <p:sp>
        <p:nvSpPr>
          <p:cNvPr id="7" name="页脚占位符 4"/>
          <p:cNvSpPr>
            <a:spLocks noGrp="1"/>
          </p:cNvSpPr>
          <p:nvPr>
            <p:ph type="ftr" sz="quarter" idx="11"/>
          </p:nvPr>
        </p:nvSpPr>
        <p:spPr/>
        <p:txBody>
          <a:bodyPr/>
          <a:lstStyle>
            <a:lvl1pPr>
              <a:defRPr/>
            </a:lvl1pPr>
          </a:lstStyle>
          <a:p>
            <a:pPr>
              <a:defRPr/>
            </a:pPr>
            <a:endParaRPr lang="zh-CN" altLang="zh-CN"/>
          </a:p>
        </p:txBody>
      </p:sp>
      <p:sp>
        <p:nvSpPr>
          <p:cNvPr id="8" name="灯片编号占位符 5"/>
          <p:cNvSpPr>
            <a:spLocks noGrp="1"/>
          </p:cNvSpPr>
          <p:nvPr>
            <p:ph type="sldNum" sz="quarter" idx="12"/>
          </p:nvPr>
        </p:nvSpPr>
        <p:spPr/>
        <p:txBody>
          <a:bodyPr/>
          <a:lstStyle>
            <a:lvl1pPr>
              <a:defRPr/>
            </a:lvl1pPr>
          </a:lstStyle>
          <a:p>
            <a:pPr>
              <a:defRPr/>
            </a:pPr>
            <a:fld id="{751A4123-EC62-44F0-832A-2532E7146241}" type="slidenum">
              <a:rPr lang="zh-CN" altLang="en-US"/>
            </a:fld>
            <a:endParaRPr lang="zh-CN" altLang="en-US" sz="1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duotone>
              <a:schemeClr val="bg2"/>
              <a:srgbClr val="FFF1C1"/>
            </a:duotone>
            <a:lum bright="-10000" contrast="-30000"/>
          </a:blip>
          <a:stretch>
            <a:fillRect/>
          </a:stretch>
        </p:blipFill>
        <p:spPr>
          <a:xfrm>
            <a:off x="9974181" y="0"/>
            <a:ext cx="2217819" cy="2357430"/>
          </a:xfrm>
          <a:prstGeom prst="rect">
            <a:avLst/>
          </a:prstGeom>
          <a:noFill/>
          <a:ln>
            <a:noFill/>
          </a:ln>
        </p:spPr>
      </p:pic>
      <p:sp>
        <p:nvSpPr>
          <p:cNvPr id="2" name="标题 1"/>
          <p:cNvSpPr>
            <a:spLocks noGrp="1"/>
          </p:cNvSpPr>
          <p:nvPr>
            <p:ph type="title"/>
          </p:nvPr>
        </p:nvSpPr>
        <p:spPr>
          <a:xfrm>
            <a:off x="963084" y="4143369"/>
            <a:ext cx="103632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63084" y="2643182"/>
            <a:ext cx="103632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483454B-0DE7-4407-BCAB-4EA552AB1BB2}" type="datetime1">
              <a:rPr lang="zh-CN" altLang="en-US"/>
            </a:fld>
            <a:endParaRPr lang="zh-CN" altLang="en-US" sz="1800"/>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pPr>
              <a:defRPr/>
            </a:pPr>
            <a:fld id="{691FEBBF-A980-4450-A448-64E22F0EFF7A}" type="slidenum">
              <a:rPr lang="zh-CN" altLang="en-US"/>
            </a:fld>
            <a:endParaRPr lang="zh-CN" altLang="en-US" sz="18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0" y="0"/>
            <a:ext cx="873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图片 5"/>
          <p:cNvPicPr>
            <a:picLocks noChangeAspect="1"/>
          </p:cNvPicPr>
          <p:nvPr/>
        </p:nvPicPr>
        <p:blipFill>
          <a:blip r:embed="rId3" cstate="email">
            <a:duotone>
              <a:schemeClr val="bg2"/>
              <a:srgbClr val="FFF1C1"/>
            </a:duotone>
          </a:blip>
          <a:stretch>
            <a:fillRect/>
          </a:stretch>
        </p:blipFill>
        <p:spPr>
          <a:xfrm>
            <a:off x="10847876" y="0"/>
            <a:ext cx="1344124" cy="1428736"/>
          </a:xfrm>
          <a:prstGeom prst="rect">
            <a:avLst/>
          </a:prstGeom>
          <a:noFill/>
          <a:ln>
            <a:noFill/>
          </a:ln>
        </p:spPr>
      </p:pic>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4"/>
          <p:cNvSpPr>
            <a:spLocks noGrp="1"/>
          </p:cNvSpPr>
          <p:nvPr>
            <p:ph type="dt" sz="half" idx="10"/>
          </p:nvPr>
        </p:nvSpPr>
        <p:spPr/>
        <p:txBody>
          <a:bodyPr/>
          <a:lstStyle>
            <a:lvl1pPr>
              <a:defRPr/>
            </a:lvl1pPr>
          </a:lstStyle>
          <a:p>
            <a:pPr>
              <a:defRPr/>
            </a:pPr>
            <a:fld id="{26A0017A-6EA0-4DB2-A90A-884448776404}" type="datetime1">
              <a:rPr lang="zh-CN" altLang="en-US"/>
            </a:fld>
            <a:endParaRPr lang="zh-CN" altLang="en-US" sz="1800"/>
          </a:p>
        </p:txBody>
      </p:sp>
      <p:sp>
        <p:nvSpPr>
          <p:cNvPr id="8" name="页脚占位符 5"/>
          <p:cNvSpPr>
            <a:spLocks noGrp="1"/>
          </p:cNvSpPr>
          <p:nvPr>
            <p:ph type="ftr" sz="quarter" idx="11"/>
          </p:nvPr>
        </p:nvSpPr>
        <p:spPr/>
        <p:txBody>
          <a:bodyPr/>
          <a:lstStyle>
            <a:lvl1pPr>
              <a:defRPr/>
            </a:lvl1pPr>
          </a:lstStyle>
          <a:p>
            <a:pPr>
              <a:defRPr/>
            </a:pPr>
            <a:endParaRPr lang="zh-CN" altLang="zh-CN"/>
          </a:p>
        </p:txBody>
      </p:sp>
      <p:sp>
        <p:nvSpPr>
          <p:cNvPr id="9" name="灯片编号占位符 6"/>
          <p:cNvSpPr>
            <a:spLocks noGrp="1"/>
          </p:cNvSpPr>
          <p:nvPr>
            <p:ph type="sldNum" sz="quarter" idx="12"/>
          </p:nvPr>
        </p:nvSpPr>
        <p:spPr/>
        <p:txBody>
          <a:bodyPr/>
          <a:lstStyle>
            <a:lvl1pPr>
              <a:defRPr/>
            </a:lvl1pPr>
          </a:lstStyle>
          <a:p>
            <a:pPr>
              <a:defRPr/>
            </a:pPr>
            <a:fld id="{6BA9ACAE-084F-4635-8FB1-8C2373CAD52F}" type="slidenum">
              <a:rPr lang="zh-CN" altLang="en-US"/>
            </a:fld>
            <a:endParaRPr lang="zh-CN" altLang="en-US"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0" y="0"/>
            <a:ext cx="8544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8" name="图片 7"/>
          <p:cNvPicPr>
            <a:picLocks noChangeAspect="1"/>
          </p:cNvPicPr>
          <p:nvPr/>
        </p:nvPicPr>
        <p:blipFill>
          <a:blip r:embed="rId3" cstate="email">
            <a:duotone>
              <a:schemeClr val="bg2"/>
              <a:srgbClr val="FFF1C1"/>
            </a:duotone>
          </a:blip>
          <a:stretch>
            <a:fillRect/>
          </a:stretch>
        </p:blipFill>
        <p:spPr>
          <a:xfrm>
            <a:off x="10847876" y="0"/>
            <a:ext cx="1344124" cy="1428736"/>
          </a:xfrm>
          <a:prstGeom prst="rect">
            <a:avLst/>
          </a:prstGeom>
          <a:noFill/>
          <a:ln>
            <a:noFill/>
          </a:ln>
        </p:spPr>
      </p:pic>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9" name="日期占位符 6"/>
          <p:cNvSpPr>
            <a:spLocks noGrp="1"/>
          </p:cNvSpPr>
          <p:nvPr>
            <p:ph type="dt" sz="half" idx="10"/>
          </p:nvPr>
        </p:nvSpPr>
        <p:spPr/>
        <p:txBody>
          <a:bodyPr/>
          <a:lstStyle>
            <a:lvl1pPr>
              <a:defRPr/>
            </a:lvl1pPr>
          </a:lstStyle>
          <a:p>
            <a:pPr>
              <a:defRPr/>
            </a:pPr>
            <a:fld id="{1A008E50-2299-4136-B25C-06E889629CD8}" type="datetime1">
              <a:rPr lang="zh-CN" altLang="en-US"/>
            </a:fld>
            <a:endParaRPr lang="zh-CN" altLang="en-US" sz="1800"/>
          </a:p>
        </p:txBody>
      </p:sp>
      <p:sp>
        <p:nvSpPr>
          <p:cNvPr id="10" name="页脚占位符 7"/>
          <p:cNvSpPr>
            <a:spLocks noGrp="1"/>
          </p:cNvSpPr>
          <p:nvPr>
            <p:ph type="ftr" sz="quarter" idx="11"/>
          </p:nvPr>
        </p:nvSpPr>
        <p:spPr/>
        <p:txBody>
          <a:bodyPr/>
          <a:lstStyle>
            <a:lvl1pPr>
              <a:defRPr/>
            </a:lvl1pPr>
          </a:lstStyle>
          <a:p>
            <a:pPr>
              <a:defRPr/>
            </a:pPr>
            <a:endParaRPr lang="zh-CN" altLang="zh-CN"/>
          </a:p>
        </p:txBody>
      </p:sp>
      <p:sp>
        <p:nvSpPr>
          <p:cNvPr id="11" name="灯片编号占位符 8"/>
          <p:cNvSpPr>
            <a:spLocks noGrp="1"/>
          </p:cNvSpPr>
          <p:nvPr>
            <p:ph type="sldNum" sz="quarter" idx="12"/>
          </p:nvPr>
        </p:nvSpPr>
        <p:spPr/>
        <p:txBody>
          <a:bodyPr/>
          <a:lstStyle>
            <a:lvl1pPr>
              <a:defRPr/>
            </a:lvl1pPr>
          </a:lstStyle>
          <a:p>
            <a:pPr>
              <a:defRPr/>
            </a:pPr>
            <a:fld id="{B92B3C50-5066-4548-B5DB-B9252F32C886}" type="slidenum">
              <a:rPr lang="zh-CN" altLang="en-US"/>
            </a:fld>
            <a:endParaRPr lang="zh-CN" alt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p:cNvPicPr>
            <a:picLocks noChangeAspect="1"/>
          </p:cNvPicPr>
          <p:nvPr/>
        </p:nvPicPr>
        <p:blipFill>
          <a:blip r:embed="rId3" cstate="email">
            <a:duotone>
              <a:schemeClr val="bg2"/>
              <a:srgbClr val="FFF1C1"/>
            </a:duotone>
          </a:blip>
          <a:stretch>
            <a:fillRect/>
          </a:stretch>
        </p:blipFill>
        <p:spPr>
          <a:xfrm>
            <a:off x="10847876" y="0"/>
            <a:ext cx="1344124" cy="1428736"/>
          </a:xfrm>
          <a:prstGeom prst="rect">
            <a:avLst/>
          </a:prstGeom>
          <a:noFill/>
          <a:ln>
            <a:noFill/>
          </a:ln>
        </p:spPr>
      </p:pic>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5" name="日期占位符 2"/>
          <p:cNvSpPr>
            <a:spLocks noGrp="1"/>
          </p:cNvSpPr>
          <p:nvPr>
            <p:ph type="dt" sz="half" idx="10"/>
          </p:nvPr>
        </p:nvSpPr>
        <p:spPr/>
        <p:txBody>
          <a:bodyPr/>
          <a:lstStyle>
            <a:lvl1pPr>
              <a:defRPr/>
            </a:lvl1pPr>
          </a:lstStyle>
          <a:p>
            <a:pPr>
              <a:defRPr/>
            </a:pPr>
            <a:fld id="{86EA8B10-E1B3-4091-A10B-C5CF99F3E839}" type="datetime1">
              <a:rPr lang="zh-CN" altLang="en-US"/>
            </a:fld>
            <a:endParaRPr lang="zh-CN" altLang="en-US" sz="1800"/>
          </a:p>
        </p:txBody>
      </p:sp>
      <p:sp>
        <p:nvSpPr>
          <p:cNvPr id="6" name="页脚占位符 3"/>
          <p:cNvSpPr>
            <a:spLocks noGrp="1"/>
          </p:cNvSpPr>
          <p:nvPr>
            <p:ph type="ftr" sz="quarter" idx="11"/>
          </p:nvPr>
        </p:nvSpPr>
        <p:spPr/>
        <p:txBody>
          <a:bodyPr/>
          <a:lstStyle>
            <a:lvl1pPr>
              <a:defRPr/>
            </a:lvl1pPr>
          </a:lstStyle>
          <a:p>
            <a:pPr>
              <a:defRPr/>
            </a:pPr>
            <a:endParaRPr lang="zh-CN" altLang="zh-CN"/>
          </a:p>
        </p:txBody>
      </p:sp>
      <p:sp>
        <p:nvSpPr>
          <p:cNvPr id="7" name="灯片编号占位符 4"/>
          <p:cNvSpPr>
            <a:spLocks noGrp="1"/>
          </p:cNvSpPr>
          <p:nvPr>
            <p:ph type="sldNum" sz="quarter" idx="12"/>
          </p:nvPr>
        </p:nvSpPr>
        <p:spPr/>
        <p:txBody>
          <a:bodyPr/>
          <a:lstStyle>
            <a:lvl1pPr>
              <a:defRPr/>
            </a:lvl1pPr>
          </a:lstStyle>
          <a:p>
            <a:pPr>
              <a:defRPr/>
            </a:pPr>
            <a:fld id="{89F207E2-CDC7-450C-AE1C-057070C63C96}" type="slidenum">
              <a:rPr lang="zh-CN" altLang="en-US"/>
            </a:fld>
            <a:endParaRPr lang="zh-CN" alt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 name="图片 2"/>
          <p:cNvPicPr>
            <a:picLocks noChangeAspect="1"/>
          </p:cNvPicPr>
          <p:nvPr/>
        </p:nvPicPr>
        <p:blipFill>
          <a:blip r:embed="rId3" cstate="email">
            <a:duotone>
              <a:schemeClr val="bg2"/>
              <a:srgbClr val="FFF1C1"/>
            </a:duotone>
          </a:blip>
          <a:stretch>
            <a:fillRect/>
          </a:stretch>
        </p:blipFill>
        <p:spPr>
          <a:xfrm>
            <a:off x="10847876" y="0"/>
            <a:ext cx="1344124" cy="1428736"/>
          </a:xfrm>
          <a:prstGeom prst="rect">
            <a:avLst/>
          </a:prstGeom>
          <a:noFill/>
          <a:ln>
            <a:noFill/>
          </a:ln>
        </p:spPr>
      </p:pic>
      <p:sp>
        <p:nvSpPr>
          <p:cNvPr id="4" name="日期占位符 1"/>
          <p:cNvSpPr>
            <a:spLocks noGrp="1"/>
          </p:cNvSpPr>
          <p:nvPr>
            <p:ph type="dt" sz="half" idx="10"/>
          </p:nvPr>
        </p:nvSpPr>
        <p:spPr/>
        <p:txBody>
          <a:bodyPr/>
          <a:lstStyle>
            <a:lvl1pPr>
              <a:defRPr/>
            </a:lvl1pPr>
          </a:lstStyle>
          <a:p>
            <a:pPr>
              <a:defRPr/>
            </a:pPr>
            <a:fld id="{D27059D6-CEED-45A8-832F-A37E818E540B}" type="datetime1">
              <a:rPr lang="zh-CN" altLang="en-US"/>
            </a:fld>
            <a:endParaRPr lang="zh-CN" altLang="en-US" sz="1800"/>
          </a:p>
        </p:txBody>
      </p:sp>
      <p:sp>
        <p:nvSpPr>
          <p:cNvPr id="5" name="页脚占位符 2"/>
          <p:cNvSpPr>
            <a:spLocks noGrp="1"/>
          </p:cNvSpPr>
          <p:nvPr>
            <p:ph type="ftr" sz="quarter" idx="11"/>
          </p:nvPr>
        </p:nvSpPr>
        <p:spPr/>
        <p:txBody>
          <a:bodyPr/>
          <a:lstStyle>
            <a:lvl1pPr>
              <a:defRPr/>
            </a:lvl1pPr>
          </a:lstStyle>
          <a:p>
            <a:pPr>
              <a:defRPr/>
            </a:pPr>
            <a:endParaRPr lang="zh-CN" altLang="zh-CN"/>
          </a:p>
        </p:txBody>
      </p:sp>
      <p:sp>
        <p:nvSpPr>
          <p:cNvPr id="6" name="灯片编号占位符 3"/>
          <p:cNvSpPr>
            <a:spLocks noGrp="1"/>
          </p:cNvSpPr>
          <p:nvPr>
            <p:ph type="sldNum" sz="quarter" idx="12"/>
          </p:nvPr>
        </p:nvSpPr>
        <p:spPr/>
        <p:txBody>
          <a:bodyPr/>
          <a:lstStyle>
            <a:lvl1pPr>
              <a:defRPr/>
            </a:lvl1pPr>
          </a:lstStyle>
          <a:p>
            <a:pPr>
              <a:defRPr/>
            </a:pPr>
            <a:fld id="{7FE73B68-7AB2-4F8F-95E5-4FD95EBD6C86}" type="slidenum">
              <a:rPr lang="zh-CN" altLang="en-US"/>
            </a:fld>
            <a:endParaRPr lang="zh-CN" alt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0" y="0"/>
            <a:ext cx="897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图片 5"/>
          <p:cNvPicPr>
            <a:picLocks noChangeAspect="1"/>
          </p:cNvPicPr>
          <p:nvPr/>
        </p:nvPicPr>
        <p:blipFill>
          <a:blip r:embed="rId3" cstate="email">
            <a:duotone>
              <a:schemeClr val="bg2"/>
              <a:srgbClr val="FFF1C1"/>
            </a:duotone>
          </a:blip>
          <a:stretch>
            <a:fillRect/>
          </a:stretch>
        </p:blipFill>
        <p:spPr>
          <a:xfrm>
            <a:off x="10847876" y="0"/>
            <a:ext cx="1344124" cy="1428736"/>
          </a:xfrm>
          <a:prstGeom prst="rect">
            <a:avLst/>
          </a:prstGeom>
          <a:noFill/>
          <a:ln>
            <a:noFill/>
          </a:ln>
        </p:spPr>
      </p:pic>
      <p:sp>
        <p:nvSpPr>
          <p:cNvPr id="2" name="标题 1"/>
          <p:cNvSpPr>
            <a:spLocks noGrp="1"/>
          </p:cNvSpPr>
          <p:nvPr>
            <p:ph type="title"/>
          </p:nvPr>
        </p:nvSpPr>
        <p:spPr>
          <a:xfrm>
            <a:off x="614900" y="5357826"/>
            <a:ext cx="10968300" cy="768028"/>
          </a:xfrm>
        </p:spPr>
        <p:txBody>
          <a:bodyP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smtClean="0"/>
              <a:t>单击此处编辑母版标题样式</a:t>
            </a:r>
            <a:endParaRPr lang="en-US"/>
          </a:p>
        </p:txBody>
      </p:sp>
      <p:sp>
        <p:nvSpPr>
          <p:cNvPr id="3" name="内容占位符 2"/>
          <p:cNvSpPr>
            <a:spLocks noGrp="1"/>
          </p:cNvSpPr>
          <p:nvPr>
            <p:ph idx="1"/>
          </p:nvPr>
        </p:nvSpPr>
        <p:spPr>
          <a:xfrm>
            <a:off x="613843" y="428604"/>
            <a:ext cx="6815667"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7572115" y="1357298"/>
            <a:ext cx="4011084"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4"/>
          <p:cNvSpPr>
            <a:spLocks noGrp="1"/>
          </p:cNvSpPr>
          <p:nvPr>
            <p:ph type="dt" sz="half" idx="10"/>
          </p:nvPr>
        </p:nvSpPr>
        <p:spPr/>
        <p:txBody>
          <a:bodyPr/>
          <a:lstStyle>
            <a:lvl1pPr>
              <a:defRPr/>
            </a:lvl1pPr>
          </a:lstStyle>
          <a:p>
            <a:pPr>
              <a:defRPr/>
            </a:pPr>
            <a:fld id="{C96C6EE6-306E-44C1-9252-5398468D4268}" type="datetime1">
              <a:rPr lang="zh-CN" altLang="en-US"/>
            </a:fld>
            <a:endParaRPr lang="zh-CN" altLang="en-US" sz="1800"/>
          </a:p>
        </p:txBody>
      </p:sp>
      <p:sp>
        <p:nvSpPr>
          <p:cNvPr id="8" name="页脚占位符 5"/>
          <p:cNvSpPr>
            <a:spLocks noGrp="1"/>
          </p:cNvSpPr>
          <p:nvPr>
            <p:ph type="ftr" sz="quarter" idx="11"/>
          </p:nvPr>
        </p:nvSpPr>
        <p:spPr/>
        <p:txBody>
          <a:bodyPr/>
          <a:lstStyle>
            <a:lvl1pPr>
              <a:defRPr/>
            </a:lvl1pPr>
          </a:lstStyle>
          <a:p>
            <a:pPr>
              <a:defRPr/>
            </a:pPr>
            <a:endParaRPr lang="zh-CN" altLang="zh-CN"/>
          </a:p>
        </p:txBody>
      </p:sp>
      <p:sp>
        <p:nvSpPr>
          <p:cNvPr id="9" name="灯片编号占位符 6"/>
          <p:cNvSpPr>
            <a:spLocks noGrp="1"/>
          </p:cNvSpPr>
          <p:nvPr>
            <p:ph type="sldNum" sz="quarter" idx="12"/>
          </p:nvPr>
        </p:nvSpPr>
        <p:spPr/>
        <p:txBody>
          <a:bodyPr/>
          <a:lstStyle>
            <a:lvl1pPr>
              <a:defRPr/>
            </a:lvl1pPr>
          </a:lstStyle>
          <a:p>
            <a:pPr>
              <a:defRPr/>
            </a:pPr>
            <a:fld id="{3D35C091-4AB9-4A3F-A956-41C74354917C}" type="slidenum">
              <a:rPr lang="zh-CN" altLang="en-US"/>
            </a:fld>
            <a:endParaRPr lang="zh-CN" alt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图片 5"/>
          <p:cNvPicPr>
            <a:picLocks noChangeAspect="1"/>
          </p:cNvPicPr>
          <p:nvPr/>
        </p:nvPicPr>
        <p:blipFill>
          <a:blip r:embed="rId3" cstate="email">
            <a:duotone>
              <a:schemeClr val="bg2"/>
              <a:srgbClr val="FFF1C1"/>
            </a:duotone>
          </a:blip>
          <a:stretch>
            <a:fillRect/>
          </a:stretch>
        </p:blipFill>
        <p:spPr>
          <a:xfrm>
            <a:off x="10847876" y="0"/>
            <a:ext cx="1344124" cy="1428736"/>
          </a:xfrm>
          <a:prstGeom prst="rect">
            <a:avLst/>
          </a:prstGeom>
          <a:noFill/>
          <a:ln>
            <a:noFill/>
          </a:ln>
        </p:spPr>
      </p:pic>
      <p:sp>
        <p:nvSpPr>
          <p:cNvPr id="2" name="标题 1"/>
          <p:cNvSpPr>
            <a:spLocks noGrp="1"/>
          </p:cNvSpPr>
          <p:nvPr>
            <p:ph type="title"/>
          </p:nvPr>
        </p:nvSpPr>
        <p:spPr>
          <a:xfrm>
            <a:off x="927064" y="214290"/>
            <a:ext cx="9931469" cy="781052"/>
          </a:xfrm>
        </p:spPr>
        <p:txBody>
          <a:bodyP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908020" y="1000108"/>
            <a:ext cx="993648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6604000" y="6243633"/>
            <a:ext cx="4240500" cy="614367"/>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0"/>
          </p:nvPr>
        </p:nvSpPr>
        <p:spPr>
          <a:xfrm>
            <a:off x="812800" y="6492875"/>
            <a:ext cx="2235200" cy="365125"/>
          </a:xfrm>
        </p:spPr>
        <p:txBody>
          <a:bodyPr/>
          <a:lstStyle>
            <a:lvl1pPr>
              <a:defRPr/>
            </a:lvl1pPr>
          </a:lstStyle>
          <a:p>
            <a:pPr>
              <a:defRPr/>
            </a:pPr>
            <a:fld id="{88391D74-AA22-4620-84E7-874D697D1FD9}" type="datetime1">
              <a:rPr lang="zh-CN" altLang="en-US"/>
            </a:fld>
            <a:endParaRPr lang="zh-CN" altLang="en-US" sz="1800"/>
          </a:p>
        </p:txBody>
      </p:sp>
      <p:sp>
        <p:nvSpPr>
          <p:cNvPr id="8" name="页脚占位符 5"/>
          <p:cNvSpPr>
            <a:spLocks noGrp="1"/>
          </p:cNvSpPr>
          <p:nvPr>
            <p:ph type="ftr" sz="quarter" idx="11"/>
          </p:nvPr>
        </p:nvSpPr>
        <p:spPr>
          <a:xfrm>
            <a:off x="3048000" y="6492875"/>
            <a:ext cx="3524251" cy="365125"/>
          </a:xfrm>
        </p:spPr>
        <p:txBody>
          <a:bodyPr/>
          <a:lstStyle>
            <a:lvl1pPr>
              <a:defRPr/>
            </a:lvl1pPr>
          </a:lstStyle>
          <a:p>
            <a:pPr>
              <a:defRPr/>
            </a:pPr>
            <a:endParaRPr lang="zh-CN" altLang="zh-CN"/>
          </a:p>
        </p:txBody>
      </p:sp>
      <p:sp>
        <p:nvSpPr>
          <p:cNvPr id="9" name="灯片编号占位符 6"/>
          <p:cNvSpPr>
            <a:spLocks noGrp="1"/>
          </p:cNvSpPr>
          <p:nvPr>
            <p:ph type="sldNum" sz="quarter" idx="12"/>
          </p:nvPr>
        </p:nvSpPr>
        <p:spPr>
          <a:xfrm>
            <a:off x="910167" y="5346700"/>
            <a:ext cx="1162051" cy="871538"/>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lvl1pPr>
              <a:defRPr/>
            </a:lvl1pPr>
          </a:lstStyle>
          <a:p>
            <a:pPr>
              <a:defRPr/>
            </a:pPr>
            <a:fld id="{4C824F3E-59FA-4DD0-8451-15B3AC9BCD8A}" type="slidenum">
              <a:rPr lang="zh-CN" altLang="en-US"/>
            </a:fld>
            <a:endParaRPr lang="zh-CN" altLang="en-US" sz="180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5.png"/><Relationship Id="rId13" Type="http://schemas.openxmlformats.org/officeDocument/2006/relationships/tags" Target="../tags/tag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5.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4.xml"/><Relationship Id="rId19" Type="http://schemas.openxmlformats.org/officeDocument/2006/relationships/image" Target="../media/image8.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367433" cy="1143000"/>
          </a:xfrm>
          <a:prstGeom prst="rect">
            <a:avLst/>
          </a:prstGeom>
        </p:spPr>
        <p:txBody>
          <a:bodyPr vert="horz" rtlCol="0" anchor="ctr">
            <a:normAutofit/>
            <a:scene3d>
              <a:camera prst="orthographicFront"/>
              <a:lightRig rig="soft" dir="t"/>
            </a:scene3d>
            <a:sp3d prstMaterial="matte">
              <a:bevelT w="12700" h="12700"/>
            </a:sp3d>
          </a:bodyPr>
          <a:lstStyle/>
          <a:p>
            <a:r>
              <a:rPr lang="zh-CN" altLang="en-US" smtClean="0"/>
              <a:t>单击此处编辑母版标题样式</a:t>
            </a:r>
            <a:endParaRPr lang="en-US"/>
          </a:p>
        </p:txBody>
      </p:sp>
      <p:sp>
        <p:nvSpPr>
          <p:cNvPr id="1027" name="文本占位符 2"/>
          <p:cNvSpPr>
            <a:spLocks noGrp="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274320" rtlCol="0" anchor="ctr"/>
          <a:lstStyle>
            <a:lvl1pPr algn="l" eaLnBrk="1" latinLnBrk="0" hangingPunct="1">
              <a:defRPr kumimoji="0" sz="1200" smtClean="0">
                <a:solidFill>
                  <a:schemeClr val="tx1"/>
                </a:solidFill>
              </a:defRPr>
            </a:lvl1pPr>
          </a:lstStyle>
          <a:p>
            <a:pPr>
              <a:defRPr/>
            </a:pPr>
            <a:fld id="{D9A95275-3C63-47A6-9BE3-070434B4C5BD}" type="datetime1">
              <a:rPr lang="zh-CN" altLang="en-US"/>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rtlCol="0" anchor="ctr"/>
          <a:lstStyle>
            <a:lvl1pPr algn="ctr" eaLnBrk="1" latinLnBrk="0" hangingPunct="1">
              <a:defRPr kumimoji="0" sz="1200">
                <a:solidFill>
                  <a:schemeClr val="tx1"/>
                </a:solidFill>
              </a:defRPr>
            </a:lvl1pPr>
          </a:lstStyle>
          <a:p>
            <a:pPr>
              <a:defRPr/>
            </a:pPr>
            <a:endParaRPr lang="zh-CN" altLang="zh-CN"/>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45720" tIns="45720" rIns="45720" rtlCol="0" anchor="ctr"/>
          <a:lstStyle>
            <a:lvl1pPr algn="r" eaLnBrk="1" latinLnBrk="0" hangingPunct="1">
              <a:defRPr kumimoji="0" sz="1200" smtClean="0">
                <a:solidFill>
                  <a:schemeClr val="tx1"/>
                </a:solidFill>
              </a:defRPr>
            </a:lvl1pPr>
          </a:lstStyle>
          <a:p>
            <a:pPr>
              <a:defRPr/>
            </a:pPr>
            <a:fld id="{DABA611C-3C23-49C9-8EC8-FB6DA7B0E9D8}" type="slidenum">
              <a:rPr lang="zh-CN" altLang="en-US"/>
            </a:fld>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lang="zh-CN" altLang="en-US" sz="4400" kern="1200" spc="50" dirty="0">
          <a:ln w="12700">
            <a:noFill/>
            <a:prstDash val="solid"/>
          </a:ln>
          <a:solidFill>
            <a:srgbClr val="4BC5B9"/>
          </a:solidFill>
          <a:effectLst>
            <a:outerShdw blurRad="38100" dist="20320" dir="2700000" algn="tl" rotWithShape="0">
              <a:srgbClr val="000000">
                <a:alpha val="70000"/>
              </a:srgbClr>
            </a:outerShdw>
          </a:effectLst>
          <a:latin typeface="+mj-lt"/>
          <a:ea typeface="+mj-ea"/>
          <a:cs typeface="+mj-cs"/>
        </a:defRPr>
      </a:lvl1pPr>
      <a:lvl2pPr algn="l" rtl="0" fontAlgn="base">
        <a:spcBef>
          <a:spcPct val="0"/>
        </a:spcBef>
        <a:spcAft>
          <a:spcPct val="0"/>
        </a:spcAft>
        <a:defRPr sz="4400">
          <a:solidFill>
            <a:srgbClr val="4BC5B9"/>
          </a:solidFill>
          <a:latin typeface="Footlight MT Light" panose="0204060206030A020304" pitchFamily="18" charset="0"/>
          <a:ea typeface="华文新魏" panose="02010800040101010101" pitchFamily="2" charset="-122"/>
        </a:defRPr>
      </a:lvl2pPr>
      <a:lvl3pPr algn="l" rtl="0" fontAlgn="base">
        <a:spcBef>
          <a:spcPct val="0"/>
        </a:spcBef>
        <a:spcAft>
          <a:spcPct val="0"/>
        </a:spcAft>
        <a:defRPr sz="4400">
          <a:solidFill>
            <a:srgbClr val="4BC5B9"/>
          </a:solidFill>
          <a:latin typeface="Footlight MT Light" panose="0204060206030A020304" pitchFamily="18" charset="0"/>
          <a:ea typeface="华文新魏" panose="02010800040101010101" pitchFamily="2" charset="-122"/>
        </a:defRPr>
      </a:lvl3pPr>
      <a:lvl4pPr algn="l" rtl="0" fontAlgn="base">
        <a:spcBef>
          <a:spcPct val="0"/>
        </a:spcBef>
        <a:spcAft>
          <a:spcPct val="0"/>
        </a:spcAft>
        <a:defRPr sz="4400">
          <a:solidFill>
            <a:srgbClr val="4BC5B9"/>
          </a:solidFill>
          <a:latin typeface="Footlight MT Light" panose="0204060206030A020304" pitchFamily="18" charset="0"/>
          <a:ea typeface="华文新魏" panose="02010800040101010101" pitchFamily="2" charset="-122"/>
        </a:defRPr>
      </a:lvl4pPr>
      <a:lvl5pPr algn="l" rtl="0" fontAlgn="base">
        <a:spcBef>
          <a:spcPct val="0"/>
        </a:spcBef>
        <a:spcAft>
          <a:spcPct val="0"/>
        </a:spcAft>
        <a:defRPr sz="4400">
          <a:solidFill>
            <a:srgbClr val="4BC5B9"/>
          </a:solidFill>
          <a:latin typeface="Footlight MT Light" panose="0204060206030A020304" pitchFamily="18" charset="0"/>
          <a:ea typeface="华文新魏" panose="02010800040101010101" pitchFamily="2"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54.xml"/><Relationship Id="rId5" Type="http://schemas.openxmlformats.org/officeDocument/2006/relationships/image" Target="../media/image5.png"/><Relationship Id="rId4" Type="http://schemas.openxmlformats.org/officeDocument/2006/relationships/tags" Target="../tags/tag153.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15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hyperlink" Target="http://www.bofety.com/" TargetMode="External"/><Relationship Id="rId7" Type="http://schemas.openxmlformats.org/officeDocument/2006/relationships/tags" Target="../tags/tag158.xml"/><Relationship Id="rId6" Type="http://schemas.openxmlformats.org/officeDocument/2006/relationships/image" Target="../media/image36.jpeg"/><Relationship Id="rId5" Type="http://schemas.openxmlformats.org/officeDocument/2006/relationships/tags" Target="../tags/tag157.xml"/><Relationship Id="rId4" Type="http://schemas.openxmlformats.org/officeDocument/2006/relationships/image" Target="../media/image35.jpeg"/><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slideLayout" Target="../slideLayouts/slideLayout23.xml"/><Relationship Id="rId1"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hyperlink" Target="http://baike.baidu.com/view/2603589.htm" TargetMode="Externa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hyperlink" Target="http://baike.baidu.com/view/148796.htm" TargetMode="External"/><Relationship Id="rId1" Type="http://schemas.openxmlformats.org/officeDocument/2006/relationships/hyperlink" Target="http://baike.baidu.com/view/157572.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86560"/>
            <a:ext cx="6363335" cy="123761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天车运行检查标准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74638"/>
            <a:ext cx="7776000" cy="1143000"/>
          </a:xfrm>
        </p:spPr>
        <p:txBody>
          <a:bodyPr/>
          <a:lstStyle/>
          <a:p>
            <a:pPr fontAlgn="auto">
              <a:spcAft>
                <a:spcPts val="0"/>
              </a:spcAft>
              <a:defRPr/>
            </a:pPr>
            <a:r>
              <a:rPr dirty="0" err="1" smtClean="0">
                <a:solidFill>
                  <a:schemeClr val="accent4"/>
                </a:solidFill>
              </a:rPr>
              <a:t>桥式起重机的构成</a:t>
            </a:r>
            <a:endParaRPr dirty="0">
              <a:solidFill>
                <a:schemeClr val="accent4"/>
              </a:solidFill>
            </a:endParaRPr>
          </a:p>
        </p:txBody>
      </p:sp>
      <p:sp>
        <p:nvSpPr>
          <p:cNvPr id="3" name="内容占位符 2"/>
          <p:cNvSpPr>
            <a:spLocks noGrp="1"/>
          </p:cNvSpPr>
          <p:nvPr>
            <p:ph idx="1"/>
          </p:nvPr>
        </p:nvSpPr>
        <p:spPr>
          <a:xfrm>
            <a:off x="1981200" y="1600200"/>
            <a:ext cx="7772400" cy="1828800"/>
          </a:xfrm>
        </p:spPr>
        <p:txBody>
          <a:bodyPr rtlCol="0">
            <a:normAutofit/>
          </a:bodyPr>
          <a:lstStyle/>
          <a:p>
            <a:pPr eaLnBrk="0" fontAlgn="auto" hangingPunct="0">
              <a:spcAft>
                <a:spcPts val="0"/>
              </a:spcAft>
              <a:buFont typeface="Wingdings 2" panose="05020102010507070707"/>
              <a:buNone/>
              <a:tabLst>
                <a:tab pos="457200" algn="l"/>
              </a:tabLst>
              <a:defRPr/>
            </a:pPr>
            <a:r>
              <a:rPr lang="en-US" altLang="zh-CN" sz="2400" b="1" dirty="0" smtClean="0">
                <a:latin typeface="+mn-ea"/>
                <a:cs typeface="宋体" panose="02010600030101010101" pitchFamily="2" charset="-122"/>
              </a:rPr>
              <a:t>3)</a:t>
            </a:r>
            <a:r>
              <a:rPr lang="zh-CN" altLang="en-US" sz="2400" b="1" dirty="0" smtClean="0">
                <a:latin typeface="+mn-ea"/>
                <a:cs typeface="宋体" panose="02010600030101010101" pitchFamily="2" charset="-122"/>
              </a:rPr>
              <a:t>小车运行机构</a:t>
            </a:r>
            <a:endParaRPr lang="en-US" altLang="zh-CN" sz="2400" b="1" dirty="0" smtClean="0">
              <a:latin typeface="+mn-ea"/>
              <a:cs typeface="宋体" panose="02010600030101010101" pitchFamily="2" charset="-122"/>
            </a:endParaRPr>
          </a:p>
          <a:p>
            <a:pPr eaLnBrk="0" fontAlgn="auto" hangingPunct="0">
              <a:spcAft>
                <a:spcPts val="0"/>
              </a:spcAft>
              <a:buFont typeface="Wingdings 2" panose="05020102010507070707"/>
              <a:buNone/>
              <a:tabLst>
                <a:tab pos="457200" algn="l"/>
              </a:tabLst>
              <a:defRPr/>
            </a:pPr>
            <a:r>
              <a:rPr lang="zh-CN" altLang="en-US" sz="2400" b="1" dirty="0" smtClean="0">
                <a:latin typeface="+mn-ea"/>
                <a:cs typeface="宋体" panose="02010600030101010101" pitchFamily="2" charset="-122"/>
              </a:rPr>
              <a:t>    包括驱动、传动、支承和制动等装置</a:t>
            </a:r>
            <a:endParaRPr lang="zh-CN" altLang="en-US" sz="2400" dirty="0">
              <a:latin typeface="+mn-ea"/>
            </a:endParaRPr>
          </a:p>
        </p:txBody>
      </p:sp>
      <p:sp>
        <p:nvSpPr>
          <p:cNvPr id="22532" name="日期占位符 3"/>
          <p:cNvSpPr>
            <a:spLocks noGrp="1"/>
          </p:cNvSpPr>
          <p:nvPr>
            <p:ph type="dt" sz="quarter" idx="10"/>
          </p:nvPr>
        </p:nvSpPr>
        <p:spPr bwMode="auto">
          <a:noFill/>
          <a:ln>
            <a:miter lim="800000"/>
          </a:ln>
        </p:spPr>
        <p:txBody>
          <a:bodyPr wrap="square" tIns="45720" rIns="91440" bIns="45720" numCol="1" anchorCtr="0" compatLnSpc="1"/>
          <a:lstStyle/>
          <a:p>
            <a:fld id="{B25C298C-1CEF-4974-88DA-955234FAEEB2}" type="datetime1">
              <a:rPr lang="zh-CN" altLang="en-US"/>
            </a:fld>
            <a:endParaRPr lang="zh-CN" altLang="en-US" sz="1800"/>
          </a:p>
        </p:txBody>
      </p:sp>
      <p:pic>
        <p:nvPicPr>
          <p:cNvPr id="22533" name="Picture 5" descr="1292832533343.jpg"/>
          <p:cNvPicPr>
            <a:picLocks noChangeAspect="1"/>
          </p:cNvPicPr>
          <p:nvPr/>
        </p:nvPicPr>
        <p:blipFill>
          <a:blip r:embed="rId1" cstate="email"/>
          <a:srcRect/>
          <a:stretch>
            <a:fillRect/>
          </a:stretch>
        </p:blipFill>
        <p:spPr bwMode="auto">
          <a:xfrm>
            <a:off x="2438400" y="2836863"/>
            <a:ext cx="4572000" cy="40211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noFill/>
          <a:ln>
            <a:miter lim="800000"/>
          </a:ln>
        </p:spPr>
        <p:txBody>
          <a:bodyPr wrap="square" bIns="45720" numCol="1" anchorCtr="0" compatLnSpc="1"/>
          <a:lstStyle/>
          <a:p>
            <a:fld id="{B4B3F98B-E720-4573-899D-BBE7689AABE0}" type="slidenum">
              <a:rPr lang="en-US" altLang="zh-CN"/>
            </a:fld>
            <a:endParaRPr lang="en-US" altLang="zh-CN"/>
          </a:p>
        </p:txBody>
      </p:sp>
      <p:sp>
        <p:nvSpPr>
          <p:cNvPr id="5" name="Rectangle 4"/>
          <p:cNvSpPr/>
          <p:nvPr/>
        </p:nvSpPr>
        <p:spPr>
          <a:xfrm>
            <a:off x="2208213" y="1125538"/>
            <a:ext cx="8064500" cy="3692525"/>
          </a:xfrm>
          <a:prstGeom prst="rect">
            <a:avLst/>
          </a:prstGeom>
        </p:spPr>
        <p:txBody>
          <a:bodyPr>
            <a:spAutoFit/>
          </a:bodyPr>
          <a:lstStyle/>
          <a:p>
            <a:pPr>
              <a:defRPr/>
            </a:pPr>
            <a:r>
              <a:rPr lang="zh-CN" altLang="en-US" dirty="0">
                <a:latin typeface="+mn-ea"/>
                <a:ea typeface="+mn-ea"/>
              </a:rPr>
              <a:t>   行车的技术参数是行车工作性能的指标。</a:t>
            </a:r>
            <a:endParaRPr lang="en-US" dirty="0">
              <a:latin typeface="+mn-ea"/>
              <a:ea typeface="+mn-ea"/>
            </a:endParaRPr>
          </a:p>
          <a:p>
            <a:pPr>
              <a:defRPr/>
            </a:pPr>
            <a:r>
              <a:rPr lang="en-US" dirty="0">
                <a:latin typeface="+mn-ea"/>
                <a:ea typeface="+mn-ea"/>
              </a:rPr>
              <a:t>   </a:t>
            </a:r>
            <a:r>
              <a:rPr lang="zh-CN" altLang="en-US" dirty="0">
                <a:latin typeface="+mn-ea"/>
                <a:ea typeface="+mn-ea"/>
              </a:rPr>
              <a:t>行车的主要技术参数包括：起重量、跨度、起升高度、各机构的工作速度以及工作级别等。</a:t>
            </a:r>
            <a:endParaRPr lang="en-US" altLang="zh-CN" dirty="0">
              <a:latin typeface="+mn-ea"/>
              <a:ea typeface="+mn-ea"/>
            </a:endParaRPr>
          </a:p>
          <a:p>
            <a:pPr>
              <a:defRPr/>
            </a:pPr>
            <a:r>
              <a:rPr lang="en-US" altLang="zh-CN" b="1" dirty="0">
                <a:solidFill>
                  <a:srgbClr val="0000FF"/>
                </a:solidFill>
                <a:latin typeface="楷体" panose="02010609060101010101" pitchFamily="49" charset="-122"/>
                <a:ea typeface="楷体" panose="02010609060101010101" pitchFamily="49" charset="-122"/>
              </a:rPr>
              <a:t> </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、起重量</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指被起升重物的质量，用</a:t>
            </a:r>
            <a:r>
              <a:rPr lang="en-US" altLang="zh-CN" sz="2000" dirty="0">
                <a:latin typeface="楷体" panose="02010609060101010101" pitchFamily="49" charset="-122"/>
                <a:ea typeface="楷体" panose="02010609060101010101" pitchFamily="49" charset="-122"/>
              </a:rPr>
              <a:t>G</a:t>
            </a:r>
            <a:r>
              <a:rPr lang="zh-CN" altLang="en-US" sz="2000" dirty="0">
                <a:latin typeface="楷体" panose="02010609060101010101" pitchFamily="49" charset="-122"/>
                <a:ea typeface="楷体" panose="02010609060101010101" pitchFamily="49" charset="-122"/>
              </a:rPr>
              <a:t>表示。</a:t>
            </a:r>
            <a:endParaRPr lang="en-US" altLang="zh-CN" sz="2000" dirty="0">
              <a:latin typeface="楷体" panose="02010609060101010101" pitchFamily="49" charset="-122"/>
              <a:ea typeface="楷体" panose="02010609060101010101" pitchFamily="49" charset="-122"/>
            </a:endParaRPr>
          </a:p>
          <a:p>
            <a:pPr>
              <a:defRPr/>
            </a:pPr>
            <a:r>
              <a:rPr lang="en-US" altLang="zh-CN" sz="2000" dirty="0">
                <a:latin typeface="+mn-ea"/>
                <a:ea typeface="+mn-ea"/>
              </a:rPr>
              <a:t>    (1)</a:t>
            </a:r>
            <a:r>
              <a:rPr lang="zh-CN" altLang="en-US" sz="2000" dirty="0">
                <a:latin typeface="+mn-ea"/>
                <a:ea typeface="+mn-ea"/>
              </a:rPr>
              <a:t>额定起重量</a:t>
            </a:r>
            <a:endParaRPr lang="en-US" altLang="zh-CN" sz="2000" dirty="0">
              <a:latin typeface="+mn-ea"/>
              <a:ea typeface="+mn-ea"/>
            </a:endParaRPr>
          </a:p>
          <a:p>
            <a:pPr>
              <a:defRPr/>
            </a:pPr>
            <a:r>
              <a:rPr lang="en-US" altLang="zh-CN" sz="2000" dirty="0">
                <a:latin typeface="+mn-ea"/>
                <a:ea typeface="+mn-ea"/>
              </a:rPr>
              <a:t>   </a:t>
            </a:r>
            <a:r>
              <a:rPr lang="zh-CN" altLang="en-US" sz="2000" dirty="0">
                <a:latin typeface="+mn-ea"/>
                <a:ea typeface="+mn-ea"/>
              </a:rPr>
              <a:t>起重机所允许吊起的最大重物或物料的质量称为额定起重量，用</a:t>
            </a:r>
            <a:r>
              <a:rPr lang="en-US" altLang="zh-CN" sz="2000" dirty="0" err="1">
                <a:latin typeface="+mn-ea"/>
                <a:ea typeface="+mn-ea"/>
              </a:rPr>
              <a:t>Gn</a:t>
            </a:r>
            <a:r>
              <a:rPr lang="zh-CN" altLang="en-US" sz="2000" dirty="0">
                <a:latin typeface="+mn-ea"/>
                <a:ea typeface="+mn-ea"/>
              </a:rPr>
              <a:t>表示，单位为吨</a:t>
            </a:r>
            <a:r>
              <a:rPr lang="en-US" altLang="zh-CN" sz="2000" dirty="0">
                <a:latin typeface="+mn-ea"/>
                <a:ea typeface="+mn-ea"/>
              </a:rPr>
              <a:t>(t)</a:t>
            </a:r>
            <a:r>
              <a:rPr lang="zh-CN" altLang="en-US" sz="2000" dirty="0">
                <a:latin typeface="+mn-ea"/>
                <a:ea typeface="+mn-ea"/>
              </a:rPr>
              <a:t>。 额定起重量不包括吊钩、吊环之类吊具的质量，但包括抓斗、电磁盘、料罐、盛钢桶之类可分吊具的质量。 </a:t>
            </a:r>
            <a:endParaRPr lang="en-US" altLang="zh-CN" sz="2000" dirty="0">
              <a:latin typeface="+mn-ea"/>
              <a:ea typeface="+mn-ea"/>
            </a:endParaRPr>
          </a:p>
          <a:p>
            <a:pPr>
              <a:defRPr/>
            </a:pPr>
            <a:r>
              <a:rPr lang="en-US" altLang="zh-CN" sz="2000" dirty="0">
                <a:latin typeface="+mn-ea"/>
                <a:ea typeface="+mn-ea"/>
              </a:rPr>
              <a:t>    (2)</a:t>
            </a:r>
            <a:r>
              <a:rPr lang="zh-CN" altLang="en-US" sz="2000" dirty="0">
                <a:latin typeface="+mn-ea"/>
                <a:ea typeface="+mn-ea"/>
              </a:rPr>
              <a:t>总起重量</a:t>
            </a:r>
            <a:endParaRPr lang="en-US" altLang="zh-CN" sz="2000" dirty="0">
              <a:latin typeface="+mn-ea"/>
              <a:ea typeface="+mn-ea"/>
            </a:endParaRPr>
          </a:p>
          <a:p>
            <a:pPr>
              <a:defRPr/>
            </a:pPr>
            <a:r>
              <a:rPr lang="en-US" altLang="zh-CN" sz="2000" dirty="0">
                <a:latin typeface="+mn-ea"/>
                <a:ea typeface="+mn-ea"/>
              </a:rPr>
              <a:t>   </a:t>
            </a:r>
            <a:r>
              <a:rPr lang="zh-CN" altLang="en-US" sz="2000" dirty="0">
                <a:latin typeface="+mn-ea"/>
                <a:ea typeface="+mn-ea"/>
              </a:rPr>
              <a:t>起重机能吊起的重物或物料，连同可分吊具和长期固定在起重机上的吊具或属具</a:t>
            </a:r>
            <a:r>
              <a:rPr lang="en-US" altLang="zh-CN" sz="2000" dirty="0">
                <a:latin typeface="+mn-ea"/>
                <a:ea typeface="+mn-ea"/>
              </a:rPr>
              <a:t>(</a:t>
            </a:r>
            <a:r>
              <a:rPr lang="zh-CN" altLang="en-US" sz="2000" dirty="0">
                <a:latin typeface="+mn-ea"/>
                <a:ea typeface="+mn-ea"/>
              </a:rPr>
              <a:t>包括吊钩、滑轮组、起重钢丝绳</a:t>
            </a:r>
            <a:r>
              <a:rPr lang="en-US" altLang="zh-CN" sz="2000" dirty="0">
                <a:latin typeface="+mn-ea"/>
                <a:ea typeface="+mn-ea"/>
              </a:rPr>
              <a:t>……)</a:t>
            </a:r>
            <a:r>
              <a:rPr lang="zh-CN" altLang="en-US" sz="2000" dirty="0">
                <a:latin typeface="+mn-ea"/>
                <a:ea typeface="+mn-ea"/>
              </a:rPr>
              <a:t>的质量总和，总起重量用</a:t>
            </a:r>
            <a:r>
              <a:rPr lang="en-US" altLang="zh-CN" sz="2000" dirty="0" err="1">
                <a:latin typeface="+mn-ea"/>
                <a:ea typeface="+mn-ea"/>
              </a:rPr>
              <a:t>Gt</a:t>
            </a:r>
            <a:r>
              <a:rPr lang="zh-CN" altLang="en-US" sz="2000" dirty="0">
                <a:latin typeface="+mn-ea"/>
                <a:ea typeface="+mn-ea"/>
              </a:rPr>
              <a:t>。</a:t>
            </a:r>
            <a:endParaRPr lang="en-US" altLang="zh-CN" sz="2000" dirty="0">
              <a:latin typeface="+mn-ea"/>
              <a:ea typeface="+mn-ea"/>
            </a:endParaRPr>
          </a:p>
        </p:txBody>
      </p:sp>
      <p:sp>
        <p:nvSpPr>
          <p:cNvPr id="7" name="标题 1"/>
          <p:cNvSpPr>
            <a:spLocks noGrp="1"/>
          </p:cNvSpPr>
          <p:nvPr>
            <p:ph type="title"/>
          </p:nvPr>
        </p:nvSpPr>
        <p:spPr>
          <a:xfrm>
            <a:off x="1981200" y="274638"/>
            <a:ext cx="7776000" cy="1143000"/>
          </a:xfrm>
        </p:spPr>
        <p:txBody>
          <a:bodyPr/>
          <a:lstStyle/>
          <a:p>
            <a:pPr fontAlgn="auto">
              <a:spcAft>
                <a:spcPts val="0"/>
              </a:spcAft>
              <a:defRPr/>
            </a:pPr>
            <a:r>
              <a:rPr dirty="0" err="1" smtClean="0">
                <a:solidFill>
                  <a:schemeClr val="accent4"/>
                </a:solidFill>
              </a:rPr>
              <a:t>桥式起重机的技术</a:t>
            </a:r>
            <a:r>
              <a:rPr dirty="0" smtClean="0">
                <a:solidFill>
                  <a:schemeClr val="accent4"/>
                </a:solidFill>
              </a:rPr>
              <a:t> </a:t>
            </a:r>
            <a:r>
              <a:rPr dirty="0" err="1" smtClean="0">
                <a:solidFill>
                  <a:schemeClr val="accent4"/>
                </a:solidFill>
              </a:rPr>
              <a:t>参数</a:t>
            </a:r>
            <a:endParaRPr dirty="0">
              <a:solidFill>
                <a:schemeClr val="accent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ln>
            <a:miter lim="800000"/>
          </a:ln>
        </p:spPr>
        <p:txBody>
          <a:bodyPr wrap="square" bIns="45720" numCol="1" anchorCtr="0" compatLnSpc="1"/>
          <a:lstStyle/>
          <a:p>
            <a:fld id="{21722927-E344-4D50-9E4B-5F3751537597}" type="slidenum">
              <a:rPr lang="en-US" altLang="zh-CN"/>
            </a:fld>
            <a:endParaRPr lang="en-US" altLang="zh-CN"/>
          </a:p>
        </p:txBody>
      </p:sp>
      <p:sp>
        <p:nvSpPr>
          <p:cNvPr id="3" name="Rectangle 2"/>
          <p:cNvSpPr/>
          <p:nvPr/>
        </p:nvSpPr>
        <p:spPr>
          <a:xfrm>
            <a:off x="1524000" y="1600200"/>
            <a:ext cx="8353425" cy="5015865"/>
          </a:xfrm>
          <a:prstGeom prst="rect">
            <a:avLst/>
          </a:prstGeom>
        </p:spPr>
        <p:txBody>
          <a:bodyPr>
            <a:spAutoFit/>
          </a:bodyPr>
          <a:lstStyle/>
          <a:p>
            <a:pPr>
              <a:defRPr/>
            </a:pPr>
            <a:r>
              <a:rPr lang="en-US" altLang="zh-CN" sz="2000" dirty="0">
                <a:latin typeface="+mn-ea"/>
                <a:ea typeface="+mn-ea"/>
              </a:rPr>
              <a:t>    2</a:t>
            </a:r>
            <a:r>
              <a:rPr lang="zh-CN" altLang="en-US" sz="2000" dirty="0">
                <a:latin typeface="+mn-ea"/>
                <a:ea typeface="+mn-ea"/>
              </a:rPr>
              <a:t>、跨度</a:t>
            </a:r>
            <a:r>
              <a:rPr lang="en-US" sz="2000" dirty="0">
                <a:latin typeface="+mn-ea"/>
                <a:ea typeface="+mn-ea"/>
              </a:rPr>
              <a:t> </a:t>
            </a:r>
            <a:endParaRPr lang="en-US" sz="2000" dirty="0">
              <a:latin typeface="+mn-ea"/>
              <a:ea typeface="+mn-ea"/>
            </a:endParaRPr>
          </a:p>
          <a:p>
            <a:pPr>
              <a:defRPr/>
            </a:pPr>
            <a:r>
              <a:rPr lang="zh-CN" altLang="en-US" sz="2000" dirty="0">
                <a:latin typeface="+mn-ea"/>
                <a:ea typeface="+mn-ea"/>
              </a:rPr>
              <a:t>    行车的大车运行轨道中心线之间的距离称为行车的跨度，用</a:t>
            </a:r>
            <a:r>
              <a:rPr lang="en-US" sz="2000" dirty="0">
                <a:latin typeface="+mn-ea"/>
                <a:ea typeface="+mn-ea"/>
              </a:rPr>
              <a:t>L</a:t>
            </a:r>
            <a:r>
              <a:rPr lang="zh-CN" altLang="en-US" sz="2000" dirty="0">
                <a:latin typeface="+mn-ea"/>
                <a:ea typeface="+mn-ea"/>
              </a:rPr>
              <a:t>表示，单位为</a:t>
            </a:r>
            <a:r>
              <a:rPr lang="en-US" sz="2000" dirty="0">
                <a:latin typeface="+mn-ea"/>
                <a:ea typeface="+mn-ea"/>
              </a:rPr>
              <a:t>m</a:t>
            </a:r>
            <a:r>
              <a:rPr lang="zh-CN" altLang="en-US" sz="2000" dirty="0">
                <a:latin typeface="+mn-ea"/>
                <a:ea typeface="+mn-ea"/>
              </a:rPr>
              <a:t>。行车的跨度</a:t>
            </a:r>
            <a:r>
              <a:rPr lang="en-US" sz="2000" dirty="0">
                <a:latin typeface="+mn-ea"/>
                <a:ea typeface="+mn-ea"/>
              </a:rPr>
              <a:t>L1</a:t>
            </a:r>
            <a:r>
              <a:rPr lang="zh-CN" altLang="en-US" sz="2000" dirty="0">
                <a:latin typeface="+mn-ea"/>
                <a:ea typeface="+mn-ea"/>
              </a:rPr>
              <a:t>依厂房的跨度</a:t>
            </a:r>
            <a:r>
              <a:rPr lang="en-US" sz="2000" dirty="0">
                <a:latin typeface="+mn-ea"/>
                <a:ea typeface="+mn-ea"/>
              </a:rPr>
              <a:t>L</a:t>
            </a:r>
            <a:r>
              <a:rPr lang="zh-CN" altLang="en-US" sz="2000" dirty="0">
                <a:latin typeface="+mn-ea"/>
                <a:ea typeface="+mn-ea"/>
              </a:rPr>
              <a:t>而定。</a:t>
            </a:r>
            <a:endParaRPr lang="en-US" altLang="zh-CN" sz="2000" dirty="0">
              <a:latin typeface="+mn-ea"/>
              <a:ea typeface="+mn-ea"/>
            </a:endParaRPr>
          </a:p>
          <a:p>
            <a:pPr>
              <a:defRPr/>
            </a:pPr>
            <a:r>
              <a:rPr lang="en-US" altLang="zh-CN" sz="2000" dirty="0">
                <a:latin typeface="+mn-ea"/>
                <a:ea typeface="+mn-ea"/>
              </a:rPr>
              <a:t>     3</a:t>
            </a:r>
            <a:r>
              <a:rPr lang="zh-CN" altLang="en-US" sz="2000" dirty="0">
                <a:latin typeface="+mn-ea"/>
                <a:ea typeface="+mn-ea"/>
              </a:rPr>
              <a:t>、起升高度</a:t>
            </a:r>
            <a:r>
              <a:rPr lang="en-US" altLang="en-US" sz="2000" dirty="0">
                <a:latin typeface="+mn-ea"/>
                <a:ea typeface="+mn-ea"/>
              </a:rPr>
              <a:t> </a:t>
            </a:r>
            <a:endParaRPr lang="en-US" altLang="en-US" sz="2000" dirty="0">
              <a:latin typeface="+mn-ea"/>
              <a:ea typeface="+mn-ea"/>
            </a:endParaRPr>
          </a:p>
          <a:p>
            <a:pPr>
              <a:defRPr/>
            </a:pPr>
            <a:r>
              <a:rPr lang="zh-CN" altLang="en-US" sz="2000" dirty="0">
                <a:latin typeface="+mn-ea"/>
                <a:ea typeface="+mn-ea"/>
              </a:rPr>
              <a:t>    起升高度是行车取物装置上下移动极限位置之间的距离，用</a:t>
            </a:r>
            <a:r>
              <a:rPr lang="en-US" altLang="en-US" sz="2000" dirty="0">
                <a:latin typeface="+mn-ea"/>
                <a:ea typeface="+mn-ea"/>
              </a:rPr>
              <a:t>H</a:t>
            </a:r>
            <a:r>
              <a:rPr lang="zh-CN" altLang="en-US" sz="2000" dirty="0">
                <a:latin typeface="+mn-ea"/>
                <a:ea typeface="+mn-ea"/>
              </a:rPr>
              <a:t>表示，单位为</a:t>
            </a:r>
            <a:r>
              <a:rPr lang="en-US" altLang="en-US" sz="2000" dirty="0">
                <a:latin typeface="+mn-ea"/>
                <a:ea typeface="+mn-ea"/>
              </a:rPr>
              <a:t>m</a:t>
            </a:r>
            <a:r>
              <a:rPr lang="zh-CN" altLang="en-US" sz="2000" dirty="0">
                <a:latin typeface="+mn-ea"/>
                <a:ea typeface="+mn-ea"/>
              </a:rPr>
              <a:t>。下极限位置通常以工作场地的地面为准，上极限位置，使用吊钩时以钩口中心为准，使用抓斗时以抓斗最低点为准。</a:t>
            </a:r>
            <a:endParaRPr lang="en-US" altLang="zh-CN" sz="2000" dirty="0">
              <a:latin typeface="+mn-ea"/>
              <a:ea typeface="+mn-ea"/>
            </a:endParaRPr>
          </a:p>
          <a:p>
            <a:pPr>
              <a:defRPr/>
            </a:pPr>
            <a:r>
              <a:rPr lang="en-US" altLang="zh-CN" sz="2000" dirty="0">
                <a:latin typeface="+mn-ea"/>
                <a:ea typeface="+mn-ea"/>
              </a:rPr>
              <a:t>      4</a:t>
            </a:r>
            <a:r>
              <a:rPr lang="zh-CN" altLang="en-US" sz="2000" dirty="0">
                <a:latin typeface="+mn-ea"/>
                <a:ea typeface="+mn-ea"/>
              </a:rPr>
              <a:t>、工作速度</a:t>
            </a:r>
            <a:r>
              <a:rPr lang="en-US" altLang="zh-CN" sz="2000" dirty="0">
                <a:latin typeface="+mn-ea"/>
                <a:ea typeface="+mn-ea"/>
              </a:rPr>
              <a:t> </a:t>
            </a:r>
            <a:endParaRPr lang="en-US" altLang="zh-CN" sz="2000" dirty="0">
              <a:latin typeface="+mn-ea"/>
              <a:ea typeface="+mn-ea"/>
            </a:endParaRPr>
          </a:p>
          <a:p>
            <a:pPr>
              <a:defRPr/>
            </a:pPr>
            <a:r>
              <a:rPr lang="zh-CN" altLang="en-US" sz="2000" b="1" dirty="0">
                <a:latin typeface="+mn-ea"/>
                <a:ea typeface="+mn-ea"/>
              </a:rPr>
              <a:t>    </a:t>
            </a:r>
            <a:r>
              <a:rPr lang="zh-CN" altLang="en-US" sz="2000" dirty="0">
                <a:latin typeface="+mn-ea"/>
                <a:ea typeface="+mn-ea"/>
              </a:rPr>
              <a:t>工作速度是指起重机各机构</a:t>
            </a:r>
            <a:r>
              <a:rPr lang="en-US" altLang="zh-CN" sz="2000" dirty="0">
                <a:latin typeface="+mn-ea"/>
                <a:ea typeface="+mn-ea"/>
              </a:rPr>
              <a:t>(</a:t>
            </a:r>
            <a:r>
              <a:rPr lang="zh-CN" altLang="en-US" sz="2000" dirty="0">
                <a:latin typeface="+mn-ea"/>
                <a:ea typeface="+mn-ea"/>
              </a:rPr>
              <a:t>起升、运行等</a:t>
            </a:r>
            <a:r>
              <a:rPr lang="en-US" altLang="zh-CN" sz="2000" dirty="0">
                <a:latin typeface="+mn-ea"/>
                <a:ea typeface="+mn-ea"/>
              </a:rPr>
              <a:t>)</a:t>
            </a:r>
            <a:r>
              <a:rPr lang="zh-CN" altLang="en-US" sz="2000" dirty="0">
                <a:latin typeface="+mn-ea"/>
                <a:ea typeface="+mn-ea"/>
              </a:rPr>
              <a:t>的运行速度，用</a:t>
            </a:r>
            <a:r>
              <a:rPr lang="en-US" altLang="zh-CN" sz="2000" dirty="0">
                <a:latin typeface="+mn-ea"/>
                <a:ea typeface="+mn-ea"/>
              </a:rPr>
              <a:t>v</a:t>
            </a:r>
            <a:r>
              <a:rPr lang="zh-CN" altLang="en-US" sz="2000" dirty="0">
                <a:latin typeface="+mn-ea"/>
                <a:ea typeface="+mn-ea"/>
              </a:rPr>
              <a:t>表示，单位为</a:t>
            </a:r>
            <a:r>
              <a:rPr lang="en-US" altLang="zh-CN" sz="2000" dirty="0">
                <a:latin typeface="+mn-ea"/>
                <a:ea typeface="+mn-ea"/>
              </a:rPr>
              <a:t>m</a:t>
            </a:r>
            <a:r>
              <a:rPr lang="zh-CN" altLang="en-US" sz="2000" dirty="0">
                <a:latin typeface="+mn-ea"/>
                <a:ea typeface="+mn-ea"/>
              </a:rPr>
              <a:t>／</a:t>
            </a:r>
            <a:r>
              <a:rPr lang="en-US" altLang="zh-CN" sz="2000" dirty="0">
                <a:latin typeface="+mn-ea"/>
                <a:ea typeface="+mn-ea"/>
              </a:rPr>
              <a:t>min</a:t>
            </a:r>
            <a:r>
              <a:rPr lang="zh-CN" altLang="en-US" sz="2000" dirty="0">
                <a:latin typeface="+mn-ea"/>
                <a:ea typeface="+mn-ea"/>
              </a:rPr>
              <a:t>。</a:t>
            </a:r>
            <a:endParaRPr lang="en-US" altLang="zh-CN" sz="2000" dirty="0">
              <a:latin typeface="+mn-ea"/>
              <a:ea typeface="+mn-ea"/>
            </a:endParaRPr>
          </a:p>
          <a:p>
            <a:pPr>
              <a:defRPr/>
            </a:pPr>
            <a:r>
              <a:rPr lang="zh-CN" altLang="en-US" sz="2000" dirty="0">
                <a:latin typeface="+mn-ea"/>
                <a:ea typeface="+mn-ea"/>
              </a:rPr>
              <a:t>    行车的工作速度根据工作要求而定：</a:t>
            </a:r>
            <a:endParaRPr lang="en-US" altLang="zh-CN" sz="2000" dirty="0">
              <a:latin typeface="+mn-ea"/>
              <a:ea typeface="+mn-ea"/>
            </a:endParaRPr>
          </a:p>
          <a:p>
            <a:pPr>
              <a:defRPr/>
            </a:pPr>
            <a:r>
              <a:rPr lang="zh-CN" altLang="en-US" sz="2000" dirty="0">
                <a:latin typeface="+mn-ea"/>
                <a:ea typeface="+mn-ea"/>
              </a:rPr>
              <a:t>    一般用途的行车采用中等的工作速度，这样可以使驱动电机功率不致过大；安装工作有时就要求很低的工作速度；吊运轻件，要求提高生产效率，可取较高的工作速度；吊运重件，要求工作平稳，作业效率不是主要矛盾，可取较低的工作速度。 </a:t>
            </a:r>
            <a:endParaRPr lang="en-US" altLang="zh-CN" sz="2000" dirty="0">
              <a:latin typeface="+mn-ea"/>
              <a:ea typeface="+mn-ea"/>
            </a:endParaRPr>
          </a:p>
          <a:p>
            <a:pPr>
              <a:defRPr/>
            </a:pPr>
            <a:r>
              <a:rPr lang="en-US" altLang="en-US" sz="2000" b="1" dirty="0">
                <a:latin typeface="+mn-ea"/>
                <a:ea typeface="+mn-ea"/>
              </a:rPr>
              <a:t> </a:t>
            </a:r>
            <a:endParaRPr lang="en-US" altLang="en-US" sz="2000" b="1" dirty="0">
              <a:latin typeface="+mn-ea"/>
              <a:ea typeface="+mn-ea"/>
            </a:endParaRPr>
          </a:p>
        </p:txBody>
      </p:sp>
      <p:sp>
        <p:nvSpPr>
          <p:cNvPr id="5" name="标题 1"/>
          <p:cNvSpPr>
            <a:spLocks noGrp="1"/>
          </p:cNvSpPr>
          <p:nvPr>
            <p:ph type="title"/>
          </p:nvPr>
        </p:nvSpPr>
        <p:spPr>
          <a:xfrm>
            <a:off x="1981200" y="274638"/>
            <a:ext cx="7776000" cy="1143000"/>
          </a:xfrm>
        </p:spPr>
        <p:txBody>
          <a:bodyPr/>
          <a:lstStyle/>
          <a:p>
            <a:pPr fontAlgn="auto">
              <a:spcAft>
                <a:spcPts val="0"/>
              </a:spcAft>
              <a:defRPr/>
            </a:pPr>
            <a:r>
              <a:rPr dirty="0" err="1" smtClean="0">
                <a:solidFill>
                  <a:schemeClr val="accent4"/>
                </a:solidFill>
              </a:rPr>
              <a:t>桥式起重机的技术</a:t>
            </a:r>
            <a:r>
              <a:rPr dirty="0" smtClean="0">
                <a:solidFill>
                  <a:schemeClr val="accent4"/>
                </a:solidFill>
              </a:rPr>
              <a:t> </a:t>
            </a:r>
            <a:r>
              <a:rPr dirty="0" err="1" smtClean="0">
                <a:solidFill>
                  <a:schemeClr val="accent4"/>
                </a:solidFill>
              </a:rPr>
              <a:t>参数</a:t>
            </a:r>
            <a:endParaRPr dirty="0">
              <a:solidFill>
                <a:schemeClr val="accent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24000" y="1600200"/>
            <a:ext cx="8229600" cy="1828800"/>
          </a:xfrm>
        </p:spPr>
        <p:txBody>
          <a:bodyPr rtlCol="0">
            <a:noAutofit/>
          </a:bodyPr>
          <a:lstStyle/>
          <a:p>
            <a:pPr fontAlgn="auto">
              <a:spcAft>
                <a:spcPts val="0"/>
              </a:spcAft>
              <a:buFont typeface="Wingdings 2" panose="05020102010507070707"/>
              <a:buNone/>
              <a:defRPr/>
            </a:pPr>
            <a:r>
              <a:rPr lang="en-US" altLang="zh-CN" sz="1200" dirty="0" smtClean="0">
                <a:latin typeface="+mn-ea"/>
              </a:rPr>
              <a:t>5</a:t>
            </a:r>
            <a:r>
              <a:rPr lang="zh-CN" altLang="en-US" sz="1200" dirty="0" smtClean="0">
                <a:latin typeface="+mn-ea"/>
              </a:rPr>
              <a:t>、工作级别</a:t>
            </a:r>
            <a:r>
              <a:rPr lang="en-US" altLang="zh-CN" sz="1200" dirty="0" smtClean="0">
                <a:latin typeface="+mn-ea"/>
              </a:rPr>
              <a:t> </a:t>
            </a:r>
            <a:endParaRPr lang="en-US" altLang="zh-CN" sz="1200" dirty="0" smtClean="0">
              <a:latin typeface="+mn-ea"/>
            </a:endParaRPr>
          </a:p>
          <a:p>
            <a:pPr fontAlgn="auto">
              <a:spcAft>
                <a:spcPts val="0"/>
              </a:spcAft>
              <a:buFont typeface="Wingdings 2" panose="05020102010507070707"/>
              <a:buNone/>
              <a:defRPr/>
            </a:pPr>
            <a:r>
              <a:rPr lang="zh-CN" altLang="en-US" sz="1200" dirty="0" smtClean="0">
                <a:latin typeface="+mn-ea"/>
              </a:rPr>
              <a:t>   行车的工作级别是表示行车受载情况和忙闲程度的综合性参数。</a:t>
            </a:r>
            <a:endParaRPr lang="en-US" altLang="zh-CN" sz="1200" dirty="0" smtClean="0">
              <a:latin typeface="+mn-ea"/>
            </a:endParaRPr>
          </a:p>
          <a:p>
            <a:pPr fontAlgn="auto">
              <a:spcAft>
                <a:spcPts val="0"/>
              </a:spcAft>
              <a:buFont typeface="Wingdings 2" panose="05020102010507070707"/>
              <a:buNone/>
              <a:defRPr/>
            </a:pPr>
            <a:r>
              <a:rPr lang="zh-CN" altLang="en-US" sz="1200" dirty="0" smtClean="0">
                <a:latin typeface="+mn-ea"/>
              </a:rPr>
              <a:t>   行车的工作级别是根据行车的利用等级和行车的载荷状态来。</a:t>
            </a:r>
            <a:endParaRPr lang="en-US" altLang="zh-CN" sz="1200" dirty="0" smtClean="0">
              <a:latin typeface="+mn-ea"/>
            </a:endParaRPr>
          </a:p>
          <a:p>
            <a:pPr fontAlgn="auto">
              <a:spcAft>
                <a:spcPts val="0"/>
              </a:spcAft>
              <a:buFont typeface="Wingdings 2" panose="05020102010507070707"/>
              <a:buNone/>
              <a:defRPr/>
            </a:pPr>
            <a:r>
              <a:rPr lang="en-US" altLang="zh-CN" sz="1200" dirty="0" smtClean="0">
                <a:latin typeface="+mn-ea"/>
              </a:rPr>
              <a:t>   (1)</a:t>
            </a:r>
            <a:r>
              <a:rPr lang="zh-CN" altLang="en-US" sz="1200" dirty="0" smtClean="0">
                <a:latin typeface="+mn-ea"/>
              </a:rPr>
              <a:t>行车的利用等级</a:t>
            </a:r>
            <a:endParaRPr lang="en-US" altLang="zh-CN" sz="1200" dirty="0" smtClean="0">
              <a:latin typeface="+mn-ea"/>
            </a:endParaRPr>
          </a:p>
          <a:p>
            <a:pPr fontAlgn="auto">
              <a:spcAft>
                <a:spcPts val="0"/>
              </a:spcAft>
              <a:buFont typeface="Wingdings 2" panose="05020102010507070707"/>
              <a:buNone/>
              <a:defRPr/>
            </a:pPr>
            <a:r>
              <a:rPr lang="en-US" altLang="zh-CN" sz="1200" dirty="0" smtClean="0">
                <a:latin typeface="+mn-ea"/>
              </a:rPr>
              <a:t>    </a:t>
            </a:r>
            <a:r>
              <a:rPr lang="zh-CN" altLang="en-US" sz="1200" dirty="0" smtClean="0">
                <a:latin typeface="+mn-ea"/>
              </a:rPr>
              <a:t>行车的利用</a:t>
            </a:r>
            <a:r>
              <a:rPr lang="zh-CN" altLang="en-US" sz="1100" dirty="0" smtClean="0">
                <a:latin typeface="+mn-ea"/>
              </a:rPr>
              <a:t>等级</a:t>
            </a:r>
            <a:r>
              <a:rPr lang="zh-CN" altLang="en-US" sz="1200" dirty="0" smtClean="0">
                <a:latin typeface="+mn-ea"/>
              </a:rPr>
              <a:t>表示行车的忙闲程度，它分成</a:t>
            </a:r>
            <a:r>
              <a:rPr lang="en-US" altLang="zh-CN" sz="1200" dirty="0" smtClean="0">
                <a:latin typeface="+mn-ea"/>
              </a:rPr>
              <a:t>10</a:t>
            </a:r>
            <a:r>
              <a:rPr lang="zh-CN" altLang="en-US" sz="1200" dirty="0" smtClean="0">
                <a:latin typeface="+mn-ea"/>
              </a:rPr>
              <a:t>个级别。</a:t>
            </a:r>
            <a:endParaRPr lang="en-US" altLang="zh-CN" sz="1200" dirty="0" smtClean="0">
              <a:latin typeface="+mn-ea"/>
            </a:endParaRPr>
          </a:p>
          <a:p>
            <a:pPr fontAlgn="auto">
              <a:spcAft>
                <a:spcPts val="0"/>
              </a:spcAft>
              <a:buFont typeface="Wingdings 2" panose="05020102010507070707"/>
              <a:buNone/>
              <a:defRPr/>
            </a:pPr>
            <a:r>
              <a:rPr lang="en-US" altLang="zh-CN" sz="1200" dirty="0" smtClean="0">
                <a:latin typeface="+mn-ea"/>
              </a:rPr>
              <a:t>   (2)</a:t>
            </a:r>
            <a:r>
              <a:rPr lang="zh-CN" altLang="en-US" sz="1200" dirty="0" smtClean="0">
                <a:latin typeface="+mn-ea"/>
              </a:rPr>
              <a:t>行车载荷状态是表明行车受载的轻重定的。</a:t>
            </a:r>
            <a:endParaRPr lang="en-US" altLang="zh-CN" sz="1200" dirty="0" smtClean="0">
              <a:latin typeface="+mn-ea"/>
            </a:endParaRPr>
          </a:p>
          <a:p>
            <a:pPr fontAlgn="auto">
              <a:spcAft>
                <a:spcPts val="0"/>
              </a:spcAft>
              <a:buFont typeface="Wingdings 2" panose="05020102010507070707"/>
              <a:buNone/>
              <a:defRPr/>
            </a:pPr>
            <a:r>
              <a:rPr lang="en-US" altLang="zh-CN" sz="1200" dirty="0" smtClean="0">
                <a:latin typeface="+mn-ea"/>
              </a:rPr>
              <a:t>   (3)</a:t>
            </a:r>
            <a:r>
              <a:rPr lang="zh-CN" altLang="en-US" sz="1200" dirty="0" smtClean="0">
                <a:latin typeface="+mn-ea"/>
              </a:rPr>
              <a:t>行车的工作级别根据行车利用等级和载荷状态，可把行车的工作级别划分为</a:t>
            </a:r>
            <a:r>
              <a:rPr lang="en-US" altLang="zh-CN" sz="1200" dirty="0" smtClean="0">
                <a:latin typeface="+mn-ea"/>
              </a:rPr>
              <a:t>A1</a:t>
            </a:r>
            <a:r>
              <a:rPr lang="zh-CN" altLang="en-US" sz="1200" dirty="0" smtClean="0">
                <a:latin typeface="+mn-ea"/>
              </a:rPr>
              <a:t>一</a:t>
            </a:r>
            <a:r>
              <a:rPr lang="en-US" altLang="zh-CN" sz="1200" dirty="0" smtClean="0">
                <a:latin typeface="+mn-ea"/>
              </a:rPr>
              <a:t>A8</a:t>
            </a:r>
            <a:r>
              <a:rPr lang="zh-CN" altLang="en-US" sz="1200" dirty="0" smtClean="0">
                <a:latin typeface="+mn-ea"/>
              </a:rPr>
              <a:t>八个级别，如后表</a:t>
            </a:r>
            <a:r>
              <a:rPr lang="en-US" altLang="zh-CN" sz="1200" dirty="0" smtClean="0">
                <a:latin typeface="+mn-ea"/>
              </a:rPr>
              <a:t> </a:t>
            </a:r>
            <a:endParaRPr lang="en-US" altLang="zh-CN" sz="1200" dirty="0" smtClean="0">
              <a:latin typeface="+mn-ea"/>
            </a:endParaRPr>
          </a:p>
          <a:p>
            <a:pPr fontAlgn="auto">
              <a:spcAft>
                <a:spcPts val="0"/>
              </a:spcAft>
              <a:buFont typeface="Wingdings 2" panose="05020102010507070707"/>
              <a:buChar char=""/>
              <a:defRPr/>
            </a:pPr>
            <a:endParaRPr lang="zh-CN" altLang="en-US" sz="1200" dirty="0">
              <a:latin typeface="+mn-ea"/>
            </a:endParaRPr>
          </a:p>
        </p:txBody>
      </p:sp>
      <p:sp>
        <p:nvSpPr>
          <p:cNvPr id="25603" name="日期占位符 3"/>
          <p:cNvSpPr>
            <a:spLocks noGrp="1"/>
          </p:cNvSpPr>
          <p:nvPr>
            <p:ph type="dt" sz="quarter" idx="10"/>
          </p:nvPr>
        </p:nvSpPr>
        <p:spPr bwMode="auto">
          <a:noFill/>
          <a:ln>
            <a:miter lim="800000"/>
          </a:ln>
        </p:spPr>
        <p:txBody>
          <a:bodyPr wrap="square" tIns="45720" rIns="91440" bIns="45720" numCol="1" anchorCtr="0" compatLnSpc="1"/>
          <a:lstStyle/>
          <a:p>
            <a:fld id="{376A5E4F-CE7E-46F4-82A3-B66CD077D6A4}" type="datetime1">
              <a:rPr lang="zh-CN" altLang="en-US"/>
            </a:fld>
            <a:endParaRPr lang="zh-CN" altLang="en-US" sz="1800"/>
          </a:p>
        </p:txBody>
      </p:sp>
      <p:sp>
        <p:nvSpPr>
          <p:cNvPr id="5" name="标题 1"/>
          <p:cNvSpPr>
            <a:spLocks noGrp="1"/>
          </p:cNvSpPr>
          <p:nvPr>
            <p:ph type="title"/>
          </p:nvPr>
        </p:nvSpPr>
        <p:spPr>
          <a:xfrm>
            <a:off x="1981200" y="274638"/>
            <a:ext cx="7776000" cy="1143000"/>
          </a:xfrm>
        </p:spPr>
        <p:txBody>
          <a:bodyPr/>
          <a:lstStyle/>
          <a:p>
            <a:pPr fontAlgn="auto">
              <a:spcAft>
                <a:spcPts val="0"/>
              </a:spcAft>
              <a:defRPr/>
            </a:pPr>
            <a:r>
              <a:rPr dirty="0" err="1" smtClean="0">
                <a:solidFill>
                  <a:schemeClr val="accent4"/>
                </a:solidFill>
              </a:rPr>
              <a:t>桥式起重机的技术</a:t>
            </a:r>
            <a:r>
              <a:rPr dirty="0" smtClean="0">
                <a:solidFill>
                  <a:schemeClr val="accent4"/>
                </a:solidFill>
              </a:rPr>
              <a:t> </a:t>
            </a:r>
            <a:r>
              <a:rPr dirty="0" err="1" smtClean="0">
                <a:solidFill>
                  <a:schemeClr val="accent4"/>
                </a:solidFill>
              </a:rPr>
              <a:t>参数</a:t>
            </a:r>
            <a:endParaRPr dirty="0">
              <a:solidFill>
                <a:schemeClr val="accent4"/>
              </a:solidFill>
            </a:endParaRPr>
          </a:p>
        </p:txBody>
      </p:sp>
      <p:pic>
        <p:nvPicPr>
          <p:cNvPr id="25605" name="Picture 2"/>
          <p:cNvPicPr preferRelativeResize="0">
            <a:picLocks noChangeAspect="1" noChangeArrowheads="1"/>
          </p:cNvPicPr>
          <p:nvPr/>
        </p:nvPicPr>
        <p:blipFill>
          <a:blip r:embed="rId1"/>
          <a:srcRect/>
          <a:stretch>
            <a:fillRect/>
          </a:stretch>
        </p:blipFill>
        <p:spPr bwMode="auto">
          <a:xfrm>
            <a:off x="1619250" y="3429000"/>
            <a:ext cx="8134350" cy="1828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26627"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11268" name="标题 1"/>
          <p:cNvSpPr>
            <a:spLocks noGrp="1" noChangeArrowheads="1"/>
          </p:cNvSpPr>
          <p:nvPr>
            <p:ph type="title"/>
          </p:nvPr>
        </p:nvSpPr>
        <p:spPr/>
        <p:txBody>
          <a:bodyPr/>
          <a:lstStyle/>
          <a:p>
            <a:pPr fontAlgn="auto">
              <a:spcAft>
                <a:spcPts val="0"/>
              </a:spcAft>
              <a:defRPr/>
            </a:pPr>
            <a:r>
              <a:rPr err="1" smtClean="0">
                <a:solidFill>
                  <a:schemeClr val="accent4"/>
                </a:solidFill>
              </a:rPr>
              <a:t>行车的安全要求-</a:t>
            </a:r>
            <a:r>
              <a:rPr err="1">
                <a:solidFill>
                  <a:schemeClr val="accent4"/>
                </a:solidFill>
              </a:rPr>
              <a:t>吊钩</a:t>
            </a:r>
            <a:endParaRPr>
              <a:solidFill>
                <a:schemeClr val="accent4"/>
              </a:solidFill>
            </a:endParaRPr>
          </a:p>
        </p:txBody>
      </p:sp>
      <p:sp>
        <p:nvSpPr>
          <p:cNvPr id="26629" name="内容占位符 2"/>
          <p:cNvSpPr>
            <a:spLocks noGrp="1" noChangeArrowheads="1"/>
          </p:cNvSpPr>
          <p:nvPr>
            <p:ph idx="4294967295"/>
          </p:nvPr>
        </p:nvSpPr>
        <p:spPr>
          <a:xfrm>
            <a:off x="1524000" y="1600200"/>
            <a:ext cx="8229600" cy="4525963"/>
          </a:xfrm>
        </p:spPr>
        <p:txBody>
          <a:bodyPr/>
          <a:lstStyle/>
          <a:p>
            <a:pPr>
              <a:lnSpc>
                <a:spcPct val="80000"/>
              </a:lnSpc>
            </a:pPr>
            <a:r>
              <a:rPr lang="zh-CN" altLang="en-US" sz="2000" smtClean="0"/>
              <a:t>吊钩表面光洁，无剥落、锐角、毛刺等缺陷，如有缺陷或已磨损均不许补焊</a:t>
            </a:r>
            <a:endParaRPr lang="en-US" sz="2000" smtClean="0">
              <a:ea typeface="宋体" panose="02010600030101010101" pitchFamily="2" charset="-122"/>
            </a:endParaRPr>
          </a:p>
          <a:p>
            <a:pPr>
              <a:lnSpc>
                <a:spcPct val="80000"/>
              </a:lnSpc>
            </a:pPr>
            <a:r>
              <a:rPr lang="zh-CN" altLang="en-US" sz="2000" smtClean="0"/>
              <a:t>吊钩应转动灵活，固定螺母的定位螺栓、开口销必须紧固良好</a:t>
            </a:r>
            <a:endParaRPr lang="en-US" sz="2000" smtClean="0">
              <a:ea typeface="宋体" panose="02010600030101010101" pitchFamily="2" charset="-122"/>
            </a:endParaRPr>
          </a:p>
          <a:p>
            <a:pPr>
              <a:lnSpc>
                <a:spcPct val="80000"/>
              </a:lnSpc>
              <a:buFont typeface="Wingdings 2" panose="05020102010507070707" pitchFamily="18" charset="2"/>
              <a:buNone/>
            </a:pPr>
            <a:endParaRPr lang="zh-CN" altLang="en-US" sz="2000" smtClean="0"/>
          </a:p>
          <a:p>
            <a:pPr>
              <a:lnSpc>
                <a:spcPct val="80000"/>
              </a:lnSpc>
            </a:pPr>
            <a:r>
              <a:rPr lang="zh-CN" altLang="en-US" sz="2000" smtClean="0"/>
              <a:t>吊钩报废条件：</a:t>
            </a:r>
            <a:endParaRPr lang="en-US" sz="2000" smtClean="0">
              <a:ea typeface="宋体" panose="02010600030101010101" pitchFamily="2" charset="-122"/>
            </a:endParaRPr>
          </a:p>
          <a:p>
            <a:pPr>
              <a:lnSpc>
                <a:spcPct val="80000"/>
              </a:lnSpc>
              <a:buFont typeface="Wingdings 2" panose="05020102010507070707" pitchFamily="18" charset="2"/>
              <a:buBlip>
                <a:blip r:embed="rId3"/>
              </a:buBlip>
            </a:pPr>
            <a:r>
              <a:rPr lang="zh-CN" altLang="en-US" sz="2000" smtClean="0"/>
              <a:t>裂纹：吊钩下部的危险断面（</a:t>
            </a:r>
            <a:r>
              <a:rPr lang="en-US" altLang="zh-CN" sz="2000" smtClean="0"/>
              <a:t>B—B, C—C </a:t>
            </a:r>
            <a:r>
              <a:rPr lang="zh-CN" altLang="en-US" sz="2000" smtClean="0"/>
              <a:t>） 、钩尾螺纹部分的退刀槽断面</a:t>
            </a:r>
            <a:endParaRPr lang="en-US" sz="2000" smtClean="0">
              <a:ea typeface="宋体" panose="02010600030101010101" pitchFamily="2" charset="-122"/>
            </a:endParaRPr>
          </a:p>
          <a:p>
            <a:pPr>
              <a:lnSpc>
                <a:spcPct val="80000"/>
              </a:lnSpc>
              <a:buFont typeface="Wingdings 2" panose="05020102010507070707" pitchFamily="18" charset="2"/>
              <a:buBlip>
                <a:blip r:embed="rId3"/>
              </a:buBlip>
            </a:pPr>
            <a:r>
              <a:rPr lang="zh-CN" altLang="en-US" sz="2000" smtClean="0"/>
              <a:t>危险断面的高度磨损量达原尺寸的</a:t>
            </a:r>
            <a:r>
              <a:rPr lang="en-US" altLang="zh-CN" sz="2000" smtClean="0"/>
              <a:t>10%</a:t>
            </a:r>
            <a:endParaRPr lang="zh-CN" altLang="en-US" sz="2000" smtClean="0"/>
          </a:p>
          <a:p>
            <a:pPr>
              <a:lnSpc>
                <a:spcPct val="80000"/>
              </a:lnSpc>
              <a:buFont typeface="Wingdings 2" panose="05020102010507070707" pitchFamily="18" charset="2"/>
              <a:buBlip>
                <a:blip r:embed="rId3"/>
              </a:buBlip>
            </a:pPr>
            <a:r>
              <a:rPr lang="zh-CN" altLang="en-US" sz="2000" smtClean="0"/>
              <a:t>开口度比原来增加</a:t>
            </a:r>
            <a:r>
              <a:rPr lang="en-US" altLang="zh-CN" sz="2000" smtClean="0"/>
              <a:t>15%</a:t>
            </a:r>
            <a:endParaRPr lang="zh-CN" altLang="en-US" sz="2000" smtClean="0"/>
          </a:p>
          <a:p>
            <a:pPr>
              <a:lnSpc>
                <a:spcPct val="80000"/>
              </a:lnSpc>
              <a:buFont typeface="Wingdings 2" panose="05020102010507070707" pitchFamily="18" charset="2"/>
              <a:buBlip>
                <a:blip r:embed="rId3"/>
              </a:buBlip>
            </a:pPr>
            <a:r>
              <a:rPr lang="zh-CN" altLang="en-US" sz="2000" smtClean="0"/>
              <a:t>扭转变形超过</a:t>
            </a:r>
            <a:r>
              <a:rPr lang="en-US" altLang="zh-CN" sz="2000" smtClean="0"/>
              <a:t>10°</a:t>
            </a:r>
            <a:endParaRPr lang="zh-CN" altLang="en-US" sz="2000" smtClean="0"/>
          </a:p>
          <a:p>
            <a:pPr>
              <a:lnSpc>
                <a:spcPct val="80000"/>
              </a:lnSpc>
              <a:buFont typeface="Wingdings 2" panose="05020102010507070707" pitchFamily="18" charset="2"/>
              <a:buBlip>
                <a:blip r:embed="rId3"/>
              </a:buBlip>
            </a:pPr>
            <a:r>
              <a:rPr lang="zh-CN" altLang="en-US" sz="2000" smtClean="0"/>
              <a:t>危险断面或吊钩颈部产生塑性变形</a:t>
            </a:r>
            <a:endParaRPr lang="en-US" sz="2000" smtClean="0">
              <a:ea typeface="宋体" panose="02010600030101010101" pitchFamily="2" charset="-122"/>
            </a:endParaRPr>
          </a:p>
          <a:p>
            <a:pPr>
              <a:lnSpc>
                <a:spcPct val="80000"/>
              </a:lnSpc>
              <a:buFont typeface="Wingdings 2" panose="05020102010507070707" pitchFamily="18" charset="2"/>
              <a:buBlip>
                <a:blip r:embed="rId3"/>
              </a:buBlip>
            </a:pPr>
            <a:r>
              <a:rPr lang="zh-CN" altLang="en-US" sz="2000" smtClean="0"/>
              <a:t>板钩村套报废：磨损达原尺寸的</a:t>
            </a:r>
            <a:r>
              <a:rPr lang="en-US" altLang="zh-CN" sz="2000" smtClean="0"/>
              <a:t>50%</a:t>
            </a:r>
            <a:endParaRPr lang="zh-CN" altLang="en-US" sz="2000" smtClean="0"/>
          </a:p>
          <a:p>
            <a:pPr>
              <a:lnSpc>
                <a:spcPct val="80000"/>
              </a:lnSpc>
              <a:buFont typeface="Wingdings 2" panose="05020102010507070707" pitchFamily="18" charset="2"/>
              <a:buBlip>
                <a:blip r:embed="rId3"/>
              </a:buBlip>
            </a:pPr>
            <a:r>
              <a:rPr lang="zh-CN" altLang="en-US" sz="2000" smtClean="0"/>
              <a:t>芯轴：磨损达原尺寸的</a:t>
            </a:r>
            <a:r>
              <a:rPr lang="en-US" altLang="zh-CN" sz="2000" smtClean="0"/>
              <a:t>5%</a:t>
            </a:r>
            <a:endParaRPr lang="zh-CN" altLang="en-US" sz="2000" smtClean="0"/>
          </a:p>
        </p:txBody>
      </p:sp>
      <p:pic>
        <p:nvPicPr>
          <p:cNvPr id="26630" name="图片 7" descr="IMG_20140605_194214.jpg"/>
          <p:cNvPicPr>
            <a:picLocks noChangeAspect="1" noChangeArrowheads="1"/>
          </p:cNvPicPr>
          <p:nvPr/>
        </p:nvPicPr>
        <p:blipFill>
          <a:blip r:embed="rId4" cstate="email"/>
          <a:srcRect/>
          <a:stretch>
            <a:fillRect/>
          </a:stretch>
        </p:blipFill>
        <p:spPr bwMode="auto">
          <a:xfrm>
            <a:off x="8382000" y="3571875"/>
            <a:ext cx="2000250" cy="3038475"/>
          </a:xfrm>
          <a:prstGeom prst="rect">
            <a:avLst/>
          </a:prstGeom>
          <a:noFill/>
          <a:ln w="9525">
            <a:noFill/>
            <a:miter lim="800000"/>
            <a:headEnd/>
            <a:tailEnd/>
          </a:ln>
        </p:spPr>
      </p:pic>
      <p:sp>
        <p:nvSpPr>
          <p:cNvPr id="26631" name="矩形 8"/>
          <p:cNvSpPr>
            <a:spLocks noChangeArrowheads="1"/>
          </p:cNvSpPr>
          <p:nvPr/>
        </p:nvSpPr>
        <p:spPr bwMode="auto">
          <a:xfrm>
            <a:off x="8096250" y="3571875"/>
            <a:ext cx="285750" cy="3071813"/>
          </a:xfrm>
          <a:prstGeom prst="rect">
            <a:avLst/>
          </a:prstGeom>
          <a:solidFill>
            <a:srgbClr val="50742F"/>
          </a:solidFill>
          <a:ln w="25400">
            <a:solidFill>
              <a:srgbClr val="3A5422"/>
            </a:solidFill>
            <a:bevel/>
          </a:ln>
        </p:spPr>
        <p:txBody>
          <a:bodyPr anchor="ctr"/>
          <a:lstStyle/>
          <a:p>
            <a:pPr algn="ctr"/>
            <a:r>
              <a:rPr lang="zh-CN" altLang="en-US">
                <a:solidFill>
                  <a:srgbClr val="FFFFFF"/>
                </a:solidFill>
                <a:latin typeface="宋体" panose="02010600030101010101" pitchFamily="2" charset="-122"/>
                <a:sym typeface="宋体" panose="02010600030101010101" pitchFamily="2" charset="-122"/>
              </a:rPr>
              <a:t>危险断面</a:t>
            </a:r>
            <a:endParaRPr lang="zh-CN" altLang="en-US">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27651"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12292" name="标题 1"/>
          <p:cNvSpPr>
            <a:spLocks noGrp="1" noChangeArrowheads="1"/>
          </p:cNvSpPr>
          <p:nvPr>
            <p:ph type="title"/>
          </p:nvPr>
        </p:nvSpPr>
        <p:spPr/>
        <p:txBody>
          <a:bodyPr/>
          <a:lstStyle/>
          <a:p>
            <a:pPr fontAlgn="auto">
              <a:spcAft>
                <a:spcPts val="0"/>
              </a:spcAft>
              <a:defRPr/>
            </a:pPr>
            <a:r>
              <a:rPr err="1" smtClean="0">
                <a:solidFill>
                  <a:schemeClr val="accent4"/>
                </a:solidFill>
              </a:rPr>
              <a:t>行车的安全要求-</a:t>
            </a:r>
            <a:r>
              <a:rPr err="1">
                <a:solidFill>
                  <a:schemeClr val="accent4"/>
                </a:solidFill>
              </a:rPr>
              <a:t>金属结构</a:t>
            </a:r>
            <a:endParaRPr>
              <a:solidFill>
                <a:schemeClr val="accent4"/>
              </a:solidFill>
            </a:endParaRPr>
          </a:p>
        </p:txBody>
      </p:sp>
      <p:sp>
        <p:nvSpPr>
          <p:cNvPr id="27653" name="内容占位符 2"/>
          <p:cNvSpPr>
            <a:spLocks noGrp="1" noChangeArrowheads="1"/>
          </p:cNvSpPr>
          <p:nvPr>
            <p:ph idx="4294967295"/>
          </p:nvPr>
        </p:nvSpPr>
        <p:spPr>
          <a:xfrm>
            <a:off x="1524000" y="1600200"/>
            <a:ext cx="8229600" cy="4525963"/>
          </a:xfrm>
        </p:spPr>
        <p:txBody>
          <a:bodyPr/>
          <a:lstStyle/>
          <a:p>
            <a:r>
              <a:rPr lang="zh-CN" altLang="en-US" sz="2400" smtClean="0"/>
              <a:t>通道与平台：起重机上所有操作部位及要求经常检查和保养得部位，凡远离地面</a:t>
            </a:r>
            <a:r>
              <a:rPr lang="en-US" altLang="zh-CN" sz="2400" smtClean="0"/>
              <a:t>2m</a:t>
            </a:r>
            <a:r>
              <a:rPr lang="zh-CN" altLang="en-US" sz="2400" smtClean="0"/>
              <a:t>，都应设置通道</a:t>
            </a:r>
            <a:r>
              <a:rPr lang="en-US" altLang="zh-CN" sz="2400" smtClean="0"/>
              <a:t>/</a:t>
            </a:r>
            <a:r>
              <a:rPr lang="zh-CN" altLang="en-US" sz="2400" smtClean="0"/>
              <a:t>平台，且加设护栏。</a:t>
            </a:r>
            <a:endParaRPr lang="en-US" sz="2400" smtClean="0">
              <a:ea typeface="宋体" panose="02010600030101010101" pitchFamily="2" charset="-122"/>
            </a:endParaRPr>
          </a:p>
          <a:p>
            <a:r>
              <a:rPr lang="zh-CN" altLang="en-US" sz="2400" smtClean="0"/>
              <a:t>防护栏杆：</a:t>
            </a:r>
            <a:endParaRPr lang="en-US" sz="2400" smtClean="0">
              <a:ea typeface="宋体" panose="02010600030101010101" pitchFamily="2" charset="-122"/>
            </a:endParaRPr>
          </a:p>
          <a:p>
            <a:pPr>
              <a:buFont typeface="Wingdings 2" panose="05020102010507070707" pitchFamily="18" charset="2"/>
              <a:buNone/>
            </a:pPr>
            <a:r>
              <a:rPr lang="zh-CN" altLang="en-US" smtClean="0"/>
              <a:t>     </a:t>
            </a:r>
            <a:endParaRPr lang="en-US" smtClean="0">
              <a:ea typeface="宋体" panose="02010600030101010101" pitchFamily="2" charset="-122"/>
            </a:endParaRPr>
          </a:p>
          <a:p>
            <a:pPr>
              <a:buFont typeface="Wingdings 2" panose="05020102010507070707" pitchFamily="18" charset="2"/>
              <a:buNone/>
            </a:pPr>
            <a:r>
              <a:rPr lang="zh-CN" altLang="en-US" smtClean="0"/>
              <a:t>      </a:t>
            </a:r>
            <a:endParaRPr lang="en-US" smtClean="0">
              <a:ea typeface="宋体" panose="02010600030101010101" pitchFamily="2" charset="-122"/>
            </a:endParaRPr>
          </a:p>
          <a:p>
            <a:pPr>
              <a:buFont typeface="Wingdings 2" panose="05020102010507070707" pitchFamily="18" charset="2"/>
              <a:buNone/>
            </a:pPr>
            <a:endParaRPr lang="zh-CN" altLang="en-US" smtClean="0"/>
          </a:p>
          <a:p>
            <a:pPr>
              <a:buFont typeface="Wingdings 2" panose="05020102010507070707" pitchFamily="18" charset="2"/>
              <a:buNone/>
            </a:pPr>
            <a:endParaRPr lang="zh-CN" altLang="en-US" smtClean="0"/>
          </a:p>
          <a:p>
            <a:pPr>
              <a:buFont typeface="Wingdings 2" panose="05020102010507070707" pitchFamily="18" charset="2"/>
              <a:buNone/>
            </a:pPr>
            <a:endParaRPr lang="zh-CN" altLang="en-US" smtClean="0"/>
          </a:p>
          <a:p>
            <a:pPr>
              <a:buFont typeface="Wingdings 2" panose="05020102010507070707" pitchFamily="18" charset="2"/>
              <a:buNone/>
            </a:pPr>
            <a:endParaRPr lang="zh-CN" altLang="en-US" smtClean="0"/>
          </a:p>
          <a:p>
            <a:pPr>
              <a:buFont typeface="Wingdings 2" panose="05020102010507070707" pitchFamily="18" charset="2"/>
              <a:buNone/>
            </a:pPr>
            <a:endParaRPr lang="zh-CN" altLang="en-US" smtClean="0"/>
          </a:p>
          <a:p>
            <a:endParaRPr lang="zh-CN" altLang="en-US" smtClean="0"/>
          </a:p>
          <a:p>
            <a:endParaRPr lang="zh-CN" altLang="en-US" smtClean="0"/>
          </a:p>
          <a:p>
            <a:endParaRPr lang="zh-CN" altLang="en-US" smtClean="0"/>
          </a:p>
          <a:p>
            <a:endParaRPr lang="zh-CN" altLang="en-US" smtClean="0"/>
          </a:p>
          <a:p>
            <a:endParaRPr lang="zh-CN" altLang="en-US" smtClean="0"/>
          </a:p>
          <a:p>
            <a:endParaRPr lang="zh-CN" altLang="en-US" smtClean="0"/>
          </a:p>
          <a:p>
            <a:pPr>
              <a:buFont typeface="Wingdings 2" panose="05020102010507070707" pitchFamily="18" charset="2"/>
              <a:buNone/>
            </a:pPr>
            <a:endParaRPr lang="zh-CN" altLang="en-US" smtClean="0"/>
          </a:p>
        </p:txBody>
      </p:sp>
      <p:pic>
        <p:nvPicPr>
          <p:cNvPr id="27654" name="Picture 6"/>
          <p:cNvPicPr>
            <a:picLocks noChangeAspect="1" noChangeArrowheads="1"/>
          </p:cNvPicPr>
          <p:nvPr/>
        </p:nvPicPr>
        <p:blipFill>
          <a:blip r:embed="rId3"/>
          <a:srcRect/>
          <a:stretch>
            <a:fillRect/>
          </a:stretch>
        </p:blipFill>
        <p:spPr bwMode="auto">
          <a:xfrm>
            <a:off x="1866900" y="3357563"/>
            <a:ext cx="8586788" cy="31432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28675"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13316" name="标题 1"/>
          <p:cNvSpPr>
            <a:spLocks noGrp="1" noChangeArrowheads="1"/>
          </p:cNvSpPr>
          <p:nvPr>
            <p:ph type="title"/>
          </p:nvPr>
        </p:nvSpPr>
        <p:spPr/>
        <p:txBody>
          <a:bodyPr/>
          <a:lstStyle/>
          <a:p>
            <a:pPr fontAlgn="auto">
              <a:spcAft>
                <a:spcPts val="0"/>
              </a:spcAft>
              <a:defRPr/>
            </a:pPr>
            <a:r>
              <a:rPr err="1">
                <a:solidFill>
                  <a:schemeClr val="accent4"/>
                </a:solidFill>
              </a:rPr>
              <a:t>检查要点-金属结构</a:t>
            </a:r>
            <a:endParaRPr>
              <a:solidFill>
                <a:schemeClr val="accent4"/>
              </a:solidFill>
            </a:endParaRPr>
          </a:p>
        </p:txBody>
      </p:sp>
      <p:sp>
        <p:nvSpPr>
          <p:cNvPr id="28677" name="内容占位符 2"/>
          <p:cNvSpPr>
            <a:spLocks noGrp="1" noChangeArrowheads="1"/>
          </p:cNvSpPr>
          <p:nvPr>
            <p:ph idx="4294967295"/>
          </p:nvPr>
        </p:nvSpPr>
        <p:spPr>
          <a:xfrm>
            <a:off x="1524000" y="1600200"/>
            <a:ext cx="8229600" cy="4525963"/>
          </a:xfrm>
        </p:spPr>
        <p:txBody>
          <a:bodyPr/>
          <a:lstStyle/>
          <a:p>
            <a:r>
              <a:rPr lang="zh-CN" altLang="en-US" sz="2400" smtClean="0"/>
              <a:t>防护罩或盖</a:t>
            </a:r>
            <a:r>
              <a:rPr lang="en-US" altLang="zh-CN" sz="2400" smtClean="0"/>
              <a:t>:</a:t>
            </a:r>
            <a:r>
              <a:rPr lang="zh-CN" altLang="en-US" sz="2400" smtClean="0"/>
              <a:t>起重机械上外露的，有卷绕伤人的开式齿轮、各种外部螺栓连接的联轴器、链轮与链条、传动带、皮带轮等，均按应安装防护罩</a:t>
            </a:r>
            <a:endParaRPr lang="en-US" sz="2400" smtClean="0">
              <a:ea typeface="宋体" panose="02010600030101010101" pitchFamily="2" charset="-122"/>
            </a:endParaRPr>
          </a:p>
          <a:p>
            <a:pPr>
              <a:buFont typeface="Wingdings 2" panose="05020102010507070707" pitchFamily="18" charset="2"/>
              <a:buNone/>
            </a:pPr>
            <a:r>
              <a:rPr lang="zh-CN" altLang="en-US" sz="2800" smtClean="0"/>
              <a:t>金属结构报废条件</a:t>
            </a:r>
            <a:endParaRPr lang="en-US" sz="2800" smtClean="0">
              <a:ea typeface="宋体" panose="02010600030101010101" pitchFamily="2" charset="-122"/>
            </a:endParaRPr>
          </a:p>
          <a:p>
            <a:pPr>
              <a:buFont typeface="Wingdings 2" panose="05020102010507070707" pitchFamily="18" charset="2"/>
              <a:buBlip>
                <a:blip r:embed="rId3"/>
              </a:buBlip>
            </a:pPr>
            <a:r>
              <a:rPr lang="zh-CN" altLang="en-US" sz="2600" smtClean="0"/>
              <a:t>主要受力构件失去整体稳定性</a:t>
            </a:r>
            <a:endParaRPr lang="en-US" sz="2600" smtClean="0">
              <a:ea typeface="宋体" panose="02010600030101010101" pitchFamily="2" charset="-122"/>
            </a:endParaRPr>
          </a:p>
          <a:p>
            <a:pPr>
              <a:buFont typeface="Wingdings 2" panose="05020102010507070707" pitchFamily="18" charset="2"/>
              <a:buBlip>
                <a:blip r:embed="rId3"/>
              </a:buBlip>
            </a:pPr>
            <a:r>
              <a:rPr lang="zh-CN" altLang="en-US" sz="2600" smtClean="0"/>
              <a:t>主要受力构件腐蚀时，应进行检查和测量，腐蚀达设计厚度的</a:t>
            </a:r>
            <a:r>
              <a:rPr lang="en-US" altLang="zh-CN" sz="2600" smtClean="0"/>
              <a:t>10%</a:t>
            </a:r>
            <a:endParaRPr lang="zh-CN" altLang="en-US" sz="2600" smtClean="0"/>
          </a:p>
          <a:p>
            <a:pPr>
              <a:buFont typeface="Wingdings 2" panose="05020102010507070707" pitchFamily="18" charset="2"/>
              <a:buBlip>
                <a:blip r:embed="rId3"/>
              </a:buBlip>
            </a:pPr>
            <a:r>
              <a:rPr lang="zh-CN" altLang="en-US" sz="2600" smtClean="0"/>
              <a:t>主要受力构件产生裂纹时</a:t>
            </a:r>
            <a:endParaRPr lang="en-US" sz="2600" smtClean="0">
              <a:ea typeface="宋体" panose="02010600030101010101" pitchFamily="2" charset="-122"/>
            </a:endParaRPr>
          </a:p>
          <a:p>
            <a:pPr>
              <a:buFont typeface="Wingdings 2" panose="05020102010507070707" pitchFamily="18" charset="2"/>
              <a:buBlip>
                <a:blip r:embed="rId3"/>
              </a:buBlip>
            </a:pPr>
            <a:r>
              <a:rPr lang="zh-CN" altLang="en-US" sz="2600" smtClean="0"/>
              <a:t>主要受力构件产生塑性变形</a:t>
            </a:r>
            <a:endParaRPr lang="en-US" sz="2600" smtClean="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29699"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14340" name="标题 1"/>
          <p:cNvSpPr>
            <a:spLocks noGrp="1" noChangeArrowheads="1"/>
          </p:cNvSpPr>
          <p:nvPr>
            <p:ph type="title"/>
          </p:nvPr>
        </p:nvSpPr>
        <p:spPr/>
        <p:txBody>
          <a:bodyPr/>
          <a:lstStyle/>
          <a:p>
            <a:pPr fontAlgn="auto">
              <a:spcAft>
                <a:spcPts val="0"/>
              </a:spcAft>
              <a:defRPr/>
            </a:pPr>
            <a:r>
              <a:rPr>
                <a:solidFill>
                  <a:schemeClr val="accent4"/>
                </a:solidFill>
              </a:rPr>
              <a:t>检查要点-起重用短环链</a:t>
            </a:r>
            <a:endParaRPr>
              <a:solidFill>
                <a:schemeClr val="accent4"/>
              </a:solidFill>
            </a:endParaRPr>
          </a:p>
        </p:txBody>
      </p:sp>
      <p:sp>
        <p:nvSpPr>
          <p:cNvPr id="29701" name="内容占位符 2"/>
          <p:cNvSpPr>
            <a:spLocks noGrp="1" noChangeArrowheads="1"/>
          </p:cNvSpPr>
          <p:nvPr>
            <p:ph idx="4294967295"/>
          </p:nvPr>
        </p:nvSpPr>
        <p:spPr>
          <a:xfrm>
            <a:off x="1524000" y="1600200"/>
            <a:ext cx="8229600" cy="4525963"/>
          </a:xfrm>
        </p:spPr>
        <p:txBody>
          <a:bodyPr/>
          <a:lstStyle/>
          <a:p>
            <a:pPr>
              <a:lnSpc>
                <a:spcPct val="80000"/>
              </a:lnSpc>
            </a:pPr>
            <a:r>
              <a:rPr lang="zh-CN" altLang="en-US" sz="2800" smtClean="0"/>
              <a:t>标志：</a:t>
            </a:r>
            <a:endParaRPr lang="en-US" sz="2800" smtClean="0">
              <a:ea typeface="宋体" panose="02010600030101010101" pitchFamily="2" charset="-122"/>
            </a:endParaRPr>
          </a:p>
          <a:p>
            <a:pPr>
              <a:lnSpc>
                <a:spcPct val="80000"/>
              </a:lnSpc>
            </a:pPr>
            <a:r>
              <a:rPr lang="zh-CN" altLang="en-US" sz="2800" smtClean="0"/>
              <a:t>链条传动系统：设置导链和拖链装置；链条空载端应固定牢固；受力情况下，严禁链条扭转和打结</a:t>
            </a:r>
            <a:endParaRPr lang="en-US" sz="2800" smtClean="0">
              <a:ea typeface="宋体" panose="02010600030101010101" pitchFamily="2" charset="-122"/>
            </a:endParaRPr>
          </a:p>
          <a:p>
            <a:pPr>
              <a:lnSpc>
                <a:spcPct val="80000"/>
              </a:lnSpc>
            </a:pPr>
            <a:r>
              <a:rPr lang="zh-CN" altLang="en-US" sz="2800" smtClean="0"/>
              <a:t>报废条件</a:t>
            </a:r>
            <a:endParaRPr lang="en-US" sz="2800" smtClean="0">
              <a:ea typeface="宋体" panose="02010600030101010101" pitchFamily="2" charset="-122"/>
            </a:endParaRPr>
          </a:p>
          <a:p>
            <a:pPr>
              <a:lnSpc>
                <a:spcPct val="80000"/>
              </a:lnSpc>
              <a:buFont typeface="Wingdings 2" panose="05020102010507070707" pitchFamily="18" charset="2"/>
              <a:buBlip>
                <a:blip r:embed="rId3"/>
              </a:buBlip>
            </a:pPr>
            <a:r>
              <a:rPr lang="zh-CN" altLang="en-US" sz="2800" smtClean="0"/>
              <a:t>裂纹</a:t>
            </a:r>
            <a:endParaRPr lang="en-US" sz="2800" smtClean="0">
              <a:ea typeface="宋体" panose="02010600030101010101" pitchFamily="2" charset="-122"/>
            </a:endParaRPr>
          </a:p>
          <a:p>
            <a:pPr>
              <a:lnSpc>
                <a:spcPct val="80000"/>
              </a:lnSpc>
              <a:buFont typeface="Wingdings 2" panose="05020102010507070707" pitchFamily="18" charset="2"/>
              <a:buBlip>
                <a:blip r:embed="rId3"/>
              </a:buBlip>
            </a:pPr>
            <a:r>
              <a:rPr lang="zh-CN" altLang="en-US" sz="2800" smtClean="0"/>
              <a:t>严重锈蚀或沾有不能去除的附着物</a:t>
            </a:r>
            <a:endParaRPr lang="en-US" sz="2800" smtClean="0">
              <a:ea typeface="宋体" panose="02010600030101010101" pitchFamily="2" charset="-122"/>
            </a:endParaRPr>
          </a:p>
          <a:p>
            <a:pPr>
              <a:lnSpc>
                <a:spcPct val="80000"/>
              </a:lnSpc>
              <a:buFont typeface="Wingdings 2" panose="05020102010507070707" pitchFamily="18" charset="2"/>
              <a:buBlip>
                <a:blip r:embed="rId3"/>
              </a:buBlip>
            </a:pPr>
            <a:r>
              <a:rPr lang="zh-CN" altLang="en-US" sz="2800" smtClean="0"/>
              <a:t>明显变形</a:t>
            </a:r>
            <a:endParaRPr lang="en-US" sz="2800" smtClean="0">
              <a:ea typeface="宋体" panose="02010600030101010101" pitchFamily="2" charset="-122"/>
            </a:endParaRPr>
          </a:p>
          <a:p>
            <a:pPr>
              <a:lnSpc>
                <a:spcPct val="80000"/>
              </a:lnSpc>
              <a:buFont typeface="Wingdings 2" panose="05020102010507070707" pitchFamily="18" charset="2"/>
              <a:buBlip>
                <a:blip r:embed="rId3"/>
              </a:buBlip>
            </a:pPr>
            <a:r>
              <a:rPr lang="zh-CN" altLang="en-US" sz="2800" smtClean="0"/>
              <a:t>链环的环间磨损达原直径的</a:t>
            </a:r>
            <a:r>
              <a:rPr lang="en-US" altLang="zh-CN" sz="2800" smtClean="0"/>
              <a:t>10%</a:t>
            </a:r>
            <a:endParaRPr lang="zh-CN" altLang="en-US" sz="2800" smtClean="0"/>
          </a:p>
          <a:p>
            <a:pPr>
              <a:lnSpc>
                <a:spcPct val="80000"/>
              </a:lnSpc>
              <a:buFont typeface="Wingdings 2" panose="05020102010507070707" pitchFamily="18" charset="2"/>
              <a:buBlip>
                <a:blip r:embed="rId3"/>
              </a:buBlip>
            </a:pPr>
            <a:r>
              <a:rPr lang="zh-CN" altLang="en-US" sz="2800" smtClean="0"/>
              <a:t>吊链的极限工作载荷标牌和标签脱落，且所需信息未在主环上或通过其他方式标示</a:t>
            </a:r>
            <a:endParaRPr lang="zh-CN" altLang="en-US" sz="28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标题 1"/>
          <p:cNvSpPr>
            <a:spLocks noGrp="1" noChangeArrowheads="1"/>
          </p:cNvSpPr>
          <p:nvPr>
            <p:ph type="title"/>
          </p:nvPr>
        </p:nvSpPr>
        <p:spPr/>
        <p:txBody>
          <a:bodyPr/>
          <a:lstStyle/>
          <a:p>
            <a:pPr fontAlgn="auto">
              <a:spcAft>
                <a:spcPts val="0"/>
              </a:spcAft>
              <a:defRPr/>
            </a:pPr>
            <a:r>
              <a:rPr>
                <a:solidFill>
                  <a:schemeClr val="accent4"/>
                </a:solidFill>
              </a:rPr>
              <a:t>检查要点-制动装置</a:t>
            </a:r>
            <a:endParaRPr>
              <a:solidFill>
                <a:schemeClr val="accent4"/>
              </a:solidFill>
            </a:endParaRPr>
          </a:p>
        </p:txBody>
      </p:sp>
      <p:sp>
        <p:nvSpPr>
          <p:cNvPr id="30723" name="灯片编号占位符 4"/>
          <p:cNvSpPr>
            <a:spLocks noGrp="1"/>
          </p:cNvSpPr>
          <p:nvPr>
            <p:ph type="sldNum" sz="quarter" idx="12"/>
          </p:nvPr>
        </p:nvSpPr>
        <p:spPr bwMode="auto">
          <a:noFill/>
          <a:ln>
            <a:miter lim="800000"/>
          </a:ln>
        </p:spPr>
        <p:txBody>
          <a:bodyPr wrap="square" bIns="45720" numCol="1" anchorCtr="0" compatLnSpc="1"/>
          <a:lstStyle/>
          <a:p>
            <a:fld id="{229C09DF-1F47-4005-90D2-57804AFCAE70}" type="slidenum">
              <a:rPr lang="zh-CN" altLang="en-US" smtClean="0"/>
            </a:fld>
            <a:endParaRPr lang="zh-CN" altLang="en-US" sz="1800" smtClean="0"/>
          </a:p>
        </p:txBody>
      </p:sp>
      <p:sp>
        <p:nvSpPr>
          <p:cNvPr id="30724" name="内容占位符 2"/>
          <p:cNvSpPr>
            <a:spLocks noGrp="1" noChangeArrowheads="1"/>
          </p:cNvSpPr>
          <p:nvPr>
            <p:ph idx="4294967295"/>
          </p:nvPr>
        </p:nvSpPr>
        <p:spPr>
          <a:xfrm>
            <a:off x="1524000" y="1600200"/>
            <a:ext cx="8229600" cy="4525963"/>
          </a:xfrm>
        </p:spPr>
        <p:txBody>
          <a:bodyPr/>
          <a:lstStyle/>
          <a:p>
            <a:pPr>
              <a:lnSpc>
                <a:spcPct val="80000"/>
              </a:lnSpc>
            </a:pPr>
            <a:r>
              <a:rPr lang="zh-CN" altLang="en-US" sz="2000" smtClean="0"/>
              <a:t>制动器各活动销轴应活动灵活、无退位、卡位锈死等现象，开口销齐全</a:t>
            </a:r>
            <a:endParaRPr lang="en-US" sz="2000" smtClean="0">
              <a:ea typeface="宋体" panose="02010600030101010101" pitchFamily="2" charset="-122"/>
            </a:endParaRPr>
          </a:p>
          <a:p>
            <a:pPr>
              <a:lnSpc>
                <a:spcPct val="80000"/>
              </a:lnSpc>
            </a:pPr>
            <a:r>
              <a:rPr lang="zh-CN" altLang="en-US" sz="2000" smtClean="0"/>
              <a:t>制动带摩擦垫片与制动轮的实际接触面积</a:t>
            </a:r>
            <a:endParaRPr lang="en-US" sz="2000" smtClean="0">
              <a:ea typeface="宋体" panose="02010600030101010101" pitchFamily="2" charset="-122"/>
            </a:endParaRPr>
          </a:p>
          <a:p>
            <a:pPr>
              <a:lnSpc>
                <a:spcPct val="80000"/>
              </a:lnSpc>
            </a:pPr>
            <a:r>
              <a:rPr lang="zh-CN" altLang="en-US" sz="2000" smtClean="0"/>
              <a:t>制动器报废条件：</a:t>
            </a:r>
            <a:endParaRPr lang="en-US" sz="2000" smtClean="0">
              <a:ea typeface="宋体" panose="02010600030101010101" pitchFamily="2" charset="-122"/>
            </a:endParaRPr>
          </a:p>
          <a:p>
            <a:pPr>
              <a:lnSpc>
                <a:spcPct val="80000"/>
              </a:lnSpc>
              <a:buFont typeface="Wingdings 2" panose="05020102010507070707" pitchFamily="18" charset="2"/>
              <a:buBlip>
                <a:blip r:embed="rId1"/>
              </a:buBlip>
            </a:pPr>
            <a:r>
              <a:rPr lang="zh-CN" altLang="en-US" sz="2000" smtClean="0"/>
              <a:t>杠杆、拉杆、制动臂或套板有裂纹</a:t>
            </a:r>
            <a:endParaRPr lang="en-US" sz="2000" smtClean="0">
              <a:ea typeface="宋体" panose="02010600030101010101" pitchFamily="2" charset="-122"/>
            </a:endParaRPr>
          </a:p>
          <a:p>
            <a:pPr>
              <a:lnSpc>
                <a:spcPct val="80000"/>
              </a:lnSpc>
              <a:buFont typeface="Wingdings 2" panose="05020102010507070707" pitchFamily="18" charset="2"/>
              <a:buBlip>
                <a:blip r:embed="rId1"/>
              </a:buBlip>
            </a:pPr>
            <a:r>
              <a:rPr lang="zh-CN" altLang="en-US" sz="2000" smtClean="0"/>
              <a:t>弹簧出现塑性变形或裂纹</a:t>
            </a:r>
            <a:endParaRPr lang="en-US" sz="2000" smtClean="0">
              <a:ea typeface="宋体" panose="02010600030101010101" pitchFamily="2" charset="-122"/>
            </a:endParaRPr>
          </a:p>
          <a:p>
            <a:pPr>
              <a:lnSpc>
                <a:spcPct val="80000"/>
              </a:lnSpc>
              <a:buFont typeface="Wingdings 2" panose="05020102010507070707" pitchFamily="18" charset="2"/>
              <a:buBlip>
                <a:blip r:embed="rId1"/>
              </a:buBlip>
            </a:pPr>
            <a:r>
              <a:rPr lang="zh-CN" altLang="en-US" sz="2000" smtClean="0"/>
              <a:t>制动带摩擦片厚度已磨损达厚度的</a:t>
            </a:r>
            <a:r>
              <a:rPr lang="en-US" altLang="zh-CN" sz="2000" smtClean="0"/>
              <a:t>50%</a:t>
            </a:r>
            <a:r>
              <a:rPr lang="zh-CN" altLang="en-US" sz="2000" smtClean="0"/>
              <a:t>，铆钉头埋头深度</a:t>
            </a:r>
            <a:r>
              <a:rPr lang="en-US" altLang="zh-CN" sz="2000" smtClean="0"/>
              <a:t>&lt;</a:t>
            </a:r>
            <a:r>
              <a:rPr lang="zh-CN" altLang="en-US" sz="2000" smtClean="0"/>
              <a:t>摩擦片厚度的</a:t>
            </a:r>
            <a:r>
              <a:rPr lang="en-US" altLang="zh-CN" sz="2000" smtClean="0"/>
              <a:t>50%</a:t>
            </a:r>
            <a:endParaRPr lang="zh-CN" altLang="en-US" sz="2000" smtClean="0"/>
          </a:p>
          <a:p>
            <a:pPr>
              <a:lnSpc>
                <a:spcPct val="80000"/>
              </a:lnSpc>
              <a:buFont typeface="Wingdings 2" panose="05020102010507070707" pitchFamily="18" charset="2"/>
              <a:buBlip>
                <a:blip r:embed="rId1"/>
              </a:buBlip>
            </a:pPr>
            <a:r>
              <a:rPr lang="zh-CN" altLang="en-US" sz="2000" smtClean="0"/>
              <a:t>销轴或轴孔磨损达原直径的</a:t>
            </a:r>
            <a:r>
              <a:rPr lang="en-US" altLang="zh-CN" sz="2000" smtClean="0"/>
              <a:t>5%</a:t>
            </a:r>
            <a:endParaRPr lang="zh-CN" altLang="en-US" sz="2000" smtClean="0"/>
          </a:p>
          <a:p>
            <a:pPr>
              <a:lnSpc>
                <a:spcPct val="80000"/>
              </a:lnSpc>
              <a:buFont typeface="Wingdings" panose="05000000000000000000" pitchFamily="2" charset="2"/>
              <a:buChar char="p"/>
            </a:pPr>
            <a:r>
              <a:rPr lang="zh-CN" altLang="en-US" sz="2000" smtClean="0"/>
              <a:t>制动轮报废或处理条件：</a:t>
            </a:r>
            <a:endParaRPr lang="en-US" sz="2000" smtClean="0">
              <a:ea typeface="宋体" panose="02010600030101010101" pitchFamily="2" charset="-122"/>
            </a:endParaRPr>
          </a:p>
          <a:p>
            <a:pPr>
              <a:lnSpc>
                <a:spcPct val="80000"/>
              </a:lnSpc>
              <a:buFont typeface="Wingdings 2" panose="05020102010507070707" pitchFamily="18" charset="2"/>
              <a:buBlip>
                <a:blip r:embed="rId1"/>
              </a:buBlip>
            </a:pPr>
            <a:r>
              <a:rPr lang="zh-CN" altLang="en-US" sz="2000" smtClean="0"/>
              <a:t>裂纹</a:t>
            </a:r>
            <a:endParaRPr lang="en-US" sz="2000" smtClean="0">
              <a:ea typeface="宋体" panose="02010600030101010101" pitchFamily="2" charset="-122"/>
            </a:endParaRPr>
          </a:p>
          <a:p>
            <a:pPr>
              <a:lnSpc>
                <a:spcPct val="80000"/>
              </a:lnSpc>
              <a:buFont typeface="Wingdings 2" panose="05020102010507070707" pitchFamily="18" charset="2"/>
              <a:buBlip>
                <a:blip r:embed="rId1"/>
              </a:buBlip>
            </a:pPr>
            <a:r>
              <a:rPr lang="zh-CN" altLang="en-US" sz="2000" smtClean="0"/>
              <a:t>轮面的凸凹不平≥</a:t>
            </a:r>
            <a:r>
              <a:rPr lang="en-US" altLang="zh-CN" sz="2000" smtClean="0"/>
              <a:t>1.5mm</a:t>
            </a:r>
            <a:r>
              <a:rPr lang="zh-CN" altLang="en-US" sz="2000" smtClean="0"/>
              <a:t>，应重新车光；</a:t>
            </a:r>
            <a:endParaRPr lang="en-US" sz="2000" smtClean="0">
              <a:ea typeface="宋体" panose="02010600030101010101" pitchFamily="2" charset="-122"/>
            </a:endParaRPr>
          </a:p>
          <a:p>
            <a:pPr>
              <a:lnSpc>
                <a:spcPct val="80000"/>
              </a:lnSpc>
              <a:buFont typeface="Wingdings 2" panose="05020102010507070707" pitchFamily="18" charset="2"/>
              <a:buBlip>
                <a:blip r:embed="rId1"/>
              </a:buBlip>
            </a:pPr>
            <a:r>
              <a:rPr lang="zh-CN" altLang="en-US" sz="2000" smtClean="0"/>
              <a:t>当起升、变幅机构制动轮轮缘厚度磨损达原厚度的</a:t>
            </a:r>
            <a:r>
              <a:rPr lang="en-US" altLang="zh-CN" sz="2000" smtClean="0"/>
              <a:t>40%</a:t>
            </a:r>
            <a:r>
              <a:rPr lang="zh-CN" altLang="en-US" sz="2000" smtClean="0"/>
              <a:t>，其他机构制动轮磨损达</a:t>
            </a:r>
            <a:r>
              <a:rPr lang="en-US" altLang="zh-CN" sz="2000" smtClean="0"/>
              <a:t>50%</a:t>
            </a:r>
            <a:r>
              <a:rPr lang="zh-CN" altLang="en-US" sz="2000" smtClean="0"/>
              <a:t>，应报废制动轮</a:t>
            </a:r>
            <a:endParaRPr lang="en-US" sz="2000" smtClean="0">
              <a:ea typeface="宋体" panose="02010600030101010101" pitchFamily="2" charset="-122"/>
            </a:endParaRPr>
          </a:p>
          <a:p>
            <a:pPr>
              <a:lnSpc>
                <a:spcPct val="80000"/>
              </a:lnSpc>
              <a:buFont typeface="Wingdings 2" panose="05020102010507070707" pitchFamily="18" charset="2"/>
              <a:buNone/>
            </a:pPr>
            <a:endParaRPr lang="zh-CN" altLang="en-US" sz="2000" smtClean="0"/>
          </a:p>
          <a:p>
            <a:pPr>
              <a:lnSpc>
                <a:spcPct val="80000"/>
              </a:lnSpc>
              <a:buFont typeface="Wingdings 2" panose="05020102010507070707" pitchFamily="18" charset="2"/>
              <a:buNone/>
            </a:pPr>
            <a:endParaRPr lang="zh-CN" altLang="en-US" sz="2000" smtClean="0"/>
          </a:p>
        </p:txBody>
      </p:sp>
      <p:sp>
        <p:nvSpPr>
          <p:cNvPr id="30725" name="矩形 6"/>
          <p:cNvSpPr>
            <a:spLocks noChangeArrowheads="1"/>
          </p:cNvSpPr>
          <p:nvPr/>
        </p:nvSpPr>
        <p:spPr bwMode="auto">
          <a:xfrm>
            <a:off x="1524000" y="0"/>
            <a:ext cx="669925" cy="6858000"/>
          </a:xfrm>
          <a:prstGeom prst="rect">
            <a:avLst/>
          </a:prstGeom>
          <a:blipFill dpi="0" rotWithShape="1">
            <a:blip r:embed="rId2">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30726" name="图片 7"/>
          <p:cNvPicPr>
            <a:picLocks noChangeAspect="1" noChangeArrowheads="1"/>
          </p:cNvPicPr>
          <p:nvPr/>
        </p:nvPicPr>
        <p:blipFill>
          <a:blip r:embed="rId3" cstate="email"/>
          <a:srcRect/>
          <a:stretch>
            <a:fillRect/>
          </a:stretch>
        </p:blipFill>
        <p:spPr bwMode="auto">
          <a:xfrm>
            <a:off x="9659938" y="0"/>
            <a:ext cx="1008062" cy="1428750"/>
          </a:xfrm>
          <a:prstGeom prst="rect">
            <a:avLst/>
          </a:prstGeom>
          <a:noFill/>
          <a:ln w="9525">
            <a:noFill/>
            <a:beve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31747"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16388" name="标题 1"/>
          <p:cNvSpPr>
            <a:spLocks noGrp="1" noChangeArrowheads="1"/>
          </p:cNvSpPr>
          <p:nvPr>
            <p:ph type="title"/>
          </p:nvPr>
        </p:nvSpPr>
        <p:spPr/>
        <p:txBody>
          <a:bodyPr/>
          <a:lstStyle/>
          <a:p>
            <a:pPr fontAlgn="auto">
              <a:spcAft>
                <a:spcPts val="0"/>
              </a:spcAft>
              <a:defRPr/>
            </a:pPr>
            <a:r>
              <a:rPr>
                <a:solidFill>
                  <a:schemeClr val="accent4"/>
                </a:solidFill>
              </a:rPr>
              <a:t>检查要点-急停开关</a:t>
            </a:r>
            <a:endParaRPr>
              <a:solidFill>
                <a:schemeClr val="accent4"/>
              </a:solidFill>
            </a:endParaRPr>
          </a:p>
        </p:txBody>
      </p:sp>
      <p:sp>
        <p:nvSpPr>
          <p:cNvPr id="31749" name="内容占位符 2"/>
          <p:cNvSpPr>
            <a:spLocks noGrp="1" noChangeArrowheads="1"/>
          </p:cNvSpPr>
          <p:nvPr>
            <p:ph idx="4294967295"/>
          </p:nvPr>
        </p:nvSpPr>
        <p:spPr>
          <a:xfrm>
            <a:off x="1524000" y="1600200"/>
            <a:ext cx="8229600" cy="4525963"/>
          </a:xfrm>
        </p:spPr>
        <p:txBody>
          <a:bodyPr/>
          <a:lstStyle/>
          <a:p>
            <a:r>
              <a:rPr lang="zh-CN" altLang="en-US" smtClean="0"/>
              <a:t>每台起重机械应备有一个或多个可从操作控制站操作的急停开关</a:t>
            </a:r>
            <a:endParaRPr lang="en-US" smtClean="0">
              <a:ea typeface="宋体" panose="02010600030101010101" pitchFamily="2" charset="-122"/>
            </a:endParaRPr>
          </a:p>
          <a:p>
            <a:r>
              <a:rPr lang="zh-CN" altLang="en-US" smtClean="0"/>
              <a:t>急停开关动作时不应切断可能造成物品坠落的动力回路（如：地磁盘、气动吸持装置）</a:t>
            </a:r>
            <a:endParaRPr lang="en-US" smtClean="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32771"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18436" name="标题 1"/>
          <p:cNvSpPr>
            <a:spLocks noGrp="1" noChangeArrowheads="1"/>
          </p:cNvSpPr>
          <p:nvPr>
            <p:ph type="title"/>
          </p:nvPr>
        </p:nvSpPr>
        <p:spPr/>
        <p:txBody>
          <a:bodyPr/>
          <a:lstStyle/>
          <a:p>
            <a:pPr fontAlgn="auto">
              <a:spcAft>
                <a:spcPts val="0"/>
              </a:spcAft>
              <a:defRPr/>
            </a:pPr>
            <a:r>
              <a:rPr>
                <a:solidFill>
                  <a:schemeClr val="accent4"/>
                </a:solidFill>
              </a:rPr>
              <a:t>检查要点-照明与信号</a:t>
            </a:r>
            <a:endParaRPr>
              <a:solidFill>
                <a:schemeClr val="accent4"/>
              </a:solidFill>
            </a:endParaRPr>
          </a:p>
        </p:txBody>
      </p:sp>
      <p:sp>
        <p:nvSpPr>
          <p:cNvPr id="32773" name="内容占位符 2"/>
          <p:cNvSpPr>
            <a:spLocks noGrp="1" noChangeArrowheads="1"/>
          </p:cNvSpPr>
          <p:nvPr>
            <p:ph idx="4294967295"/>
          </p:nvPr>
        </p:nvSpPr>
        <p:spPr>
          <a:xfrm>
            <a:off x="1524000" y="1600200"/>
            <a:ext cx="8229600" cy="4525963"/>
          </a:xfrm>
        </p:spPr>
        <p:txBody>
          <a:bodyPr/>
          <a:lstStyle/>
          <a:p>
            <a:r>
              <a:rPr lang="zh-CN" altLang="en-US" smtClean="0"/>
              <a:t>起重机照明系统单独供电，设短路保护</a:t>
            </a:r>
            <a:endParaRPr lang="en-US" smtClean="0">
              <a:ea typeface="宋体" panose="02010600030101010101" pitchFamily="2" charset="-122"/>
            </a:endParaRPr>
          </a:p>
          <a:p>
            <a:r>
              <a:rPr lang="zh-CN" altLang="en-US" smtClean="0"/>
              <a:t>起重机设有总电源分合状况的信号灯，设置三项电源指示灯</a:t>
            </a:r>
            <a:endParaRPr lang="zh-CN"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33795"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17412" name="标题 1"/>
          <p:cNvSpPr>
            <a:spLocks noGrp="1" noChangeArrowheads="1"/>
          </p:cNvSpPr>
          <p:nvPr>
            <p:ph type="title"/>
          </p:nvPr>
        </p:nvSpPr>
        <p:spPr/>
        <p:txBody>
          <a:bodyPr/>
          <a:lstStyle/>
          <a:p>
            <a:pPr fontAlgn="auto">
              <a:spcAft>
                <a:spcPts val="0"/>
              </a:spcAft>
              <a:defRPr/>
            </a:pPr>
            <a:r>
              <a:rPr>
                <a:solidFill>
                  <a:schemeClr val="accent4"/>
                </a:solidFill>
              </a:rPr>
              <a:t>检查要点-接地与防雷</a:t>
            </a:r>
            <a:endParaRPr>
              <a:solidFill>
                <a:schemeClr val="accent4"/>
              </a:solidFill>
            </a:endParaRPr>
          </a:p>
        </p:txBody>
      </p:sp>
      <p:sp>
        <p:nvSpPr>
          <p:cNvPr id="33797" name="内容占位符 2"/>
          <p:cNvSpPr>
            <a:spLocks noGrp="1" noChangeArrowheads="1"/>
          </p:cNvSpPr>
          <p:nvPr>
            <p:ph idx="4294967295"/>
          </p:nvPr>
        </p:nvSpPr>
        <p:spPr>
          <a:xfrm>
            <a:off x="1524000" y="1600200"/>
            <a:ext cx="8229600" cy="4525963"/>
          </a:xfrm>
        </p:spPr>
        <p:txBody>
          <a:bodyPr/>
          <a:lstStyle/>
          <a:p>
            <a:r>
              <a:rPr lang="zh-CN" altLang="en-US" smtClean="0"/>
              <a:t>起重机械本体的金属结构应与供电线路的导线可靠连接</a:t>
            </a:r>
            <a:endParaRPr lang="en-US" smtClean="0">
              <a:ea typeface="宋体" panose="02010600030101010101" pitchFamily="2" charset="-122"/>
            </a:endParaRPr>
          </a:p>
          <a:p>
            <a:r>
              <a:rPr lang="zh-CN" altLang="en-US" smtClean="0"/>
              <a:t>起重机钢轨可接到保护接地电路上</a:t>
            </a:r>
            <a:endParaRPr lang="en-US" smtClean="0">
              <a:ea typeface="宋体" panose="02010600030101010101" pitchFamily="2" charset="-122"/>
            </a:endParaRPr>
          </a:p>
          <a:p>
            <a:r>
              <a:rPr lang="zh-CN" altLang="en-US" smtClean="0"/>
              <a:t>起重机械所有电气设备外壳、金属导线管、金属支架及金属线槽均需接地 </a:t>
            </a:r>
            <a:endParaRPr lang="en-US" smtClean="0">
              <a:ea typeface="宋体" panose="02010600030101010101" pitchFamily="2" charset="-122"/>
            </a:endParaRPr>
          </a:p>
          <a:p>
            <a:r>
              <a:rPr lang="zh-CN" altLang="en-US" smtClean="0"/>
              <a:t>标识</a:t>
            </a:r>
            <a:r>
              <a:rPr lang="en-US" altLang="zh-CN" smtClean="0"/>
              <a:t>:</a:t>
            </a:r>
            <a:r>
              <a:rPr lang="zh-CN" altLang="en-US" smtClean="0"/>
              <a:t>在每个引入电源点，外部保护导线端子应使用</a:t>
            </a:r>
            <a:r>
              <a:rPr lang="en-US" altLang="zh-CN" smtClean="0"/>
              <a:t>PE</a:t>
            </a:r>
            <a:r>
              <a:rPr lang="zh-CN" altLang="en-US" smtClean="0"/>
              <a:t>标明，其他用</a:t>
            </a:r>
            <a:r>
              <a:rPr lang="en-US" altLang="zh-CN" smtClean="0"/>
              <a:t>PE/</a:t>
            </a:r>
            <a:r>
              <a:rPr lang="zh-CN" altLang="en-US" smtClean="0"/>
              <a:t>      </a:t>
            </a:r>
            <a:r>
              <a:rPr lang="en-US" altLang="zh-CN" smtClean="0"/>
              <a:t>(</a:t>
            </a:r>
            <a:r>
              <a:rPr lang="zh-CN" altLang="en-US" smtClean="0"/>
              <a:t>黄</a:t>
            </a:r>
            <a:r>
              <a:rPr lang="en-US" altLang="zh-CN" smtClean="0"/>
              <a:t>/</a:t>
            </a:r>
            <a:r>
              <a:rPr lang="zh-CN" altLang="en-US" smtClean="0"/>
              <a:t>绿组合标识</a:t>
            </a:r>
            <a:r>
              <a:rPr lang="en-US" altLang="zh-CN" smtClean="0"/>
              <a:t>)</a:t>
            </a:r>
            <a:r>
              <a:rPr lang="zh-CN" altLang="en-US" smtClean="0"/>
              <a:t>；保护导线用黄</a:t>
            </a:r>
            <a:r>
              <a:rPr lang="en-US" altLang="zh-CN" smtClean="0"/>
              <a:t>/</a:t>
            </a:r>
            <a:r>
              <a:rPr lang="zh-CN" altLang="en-US" smtClean="0"/>
              <a:t>绿组合标识</a:t>
            </a:r>
            <a:endParaRPr lang="en-US" smtClean="0">
              <a:ea typeface="宋体" panose="02010600030101010101" pitchFamily="2" charset="-122"/>
            </a:endParaRPr>
          </a:p>
        </p:txBody>
      </p:sp>
      <p:pic>
        <p:nvPicPr>
          <p:cNvPr id="33798" name="图片 3" descr="image001"/>
          <p:cNvPicPr>
            <a:picLocks noChangeAspect="1" noChangeArrowheads="1"/>
          </p:cNvPicPr>
          <p:nvPr/>
        </p:nvPicPr>
        <p:blipFill>
          <a:blip r:embed="rId3" cstate="email"/>
          <a:srcRect/>
          <a:stretch>
            <a:fillRect/>
          </a:stretch>
        </p:blipFill>
        <p:spPr bwMode="auto">
          <a:xfrm>
            <a:off x="7424738" y="4929188"/>
            <a:ext cx="500062" cy="3698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34819"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19460" name="标题 1"/>
          <p:cNvSpPr>
            <a:spLocks noGrp="1" noChangeArrowheads="1"/>
          </p:cNvSpPr>
          <p:nvPr>
            <p:ph type="title"/>
          </p:nvPr>
        </p:nvSpPr>
        <p:spPr>
          <a:xfrm>
            <a:off x="1981200" y="274638"/>
            <a:ext cx="8472488" cy="1143000"/>
          </a:xfrm>
        </p:spPr>
        <p:txBody>
          <a:bodyPr/>
          <a:lstStyle/>
          <a:p>
            <a:pPr fontAlgn="auto">
              <a:spcAft>
                <a:spcPts val="0"/>
              </a:spcAft>
              <a:defRPr/>
            </a:pPr>
            <a:r>
              <a:rPr>
                <a:solidFill>
                  <a:schemeClr val="accent4"/>
                </a:solidFill>
              </a:rPr>
              <a:t>检查要点-安全装置</a:t>
            </a:r>
            <a:endParaRPr>
              <a:solidFill>
                <a:schemeClr val="accent4"/>
              </a:solidFill>
            </a:endParaRPr>
          </a:p>
        </p:txBody>
      </p:sp>
      <p:sp>
        <p:nvSpPr>
          <p:cNvPr id="34821" name="内容占位符 2"/>
          <p:cNvSpPr>
            <a:spLocks noGrp="1" noChangeArrowheads="1"/>
          </p:cNvSpPr>
          <p:nvPr>
            <p:ph idx="4294967295"/>
          </p:nvPr>
        </p:nvSpPr>
        <p:spPr>
          <a:xfrm>
            <a:off x="1524000" y="1600200"/>
            <a:ext cx="8229600" cy="4525963"/>
          </a:xfrm>
        </p:spPr>
        <p:txBody>
          <a:bodyPr/>
          <a:lstStyle/>
          <a:p>
            <a:pPr>
              <a:lnSpc>
                <a:spcPct val="80000"/>
              </a:lnSpc>
              <a:buFont typeface="Wingdings 2" panose="05020102010507070707" pitchFamily="18" charset="2"/>
              <a:buNone/>
            </a:pPr>
            <a:r>
              <a:rPr lang="en-US" altLang="zh-CN" sz="2000" smtClean="0"/>
              <a:t>1</a:t>
            </a:r>
            <a:r>
              <a:rPr lang="zh-CN" altLang="en-US" sz="2000" smtClean="0"/>
              <a:t>、位置限制与调整装置</a:t>
            </a:r>
            <a:endParaRPr lang="en-US" sz="2000" smtClean="0">
              <a:ea typeface="宋体" panose="02010600030101010101" pitchFamily="2" charset="-122"/>
            </a:endParaRPr>
          </a:p>
          <a:p>
            <a:pPr>
              <a:lnSpc>
                <a:spcPct val="80000"/>
              </a:lnSpc>
              <a:buFont typeface="Wingdings 2" panose="05020102010507070707" pitchFamily="18" charset="2"/>
              <a:buNone/>
            </a:pPr>
            <a:r>
              <a:rPr lang="en-US" altLang="zh-CN" sz="2000" smtClean="0"/>
              <a:t>A</a:t>
            </a:r>
            <a:r>
              <a:rPr lang="zh-CN" altLang="en-US" sz="2000" smtClean="0"/>
              <a:t>、上升限位：一般电动葫芦吊车的极限间距应</a:t>
            </a:r>
            <a:r>
              <a:rPr lang="en-US" altLang="zh-CN" sz="2000" smtClean="0"/>
              <a:t>&gt;0.3m</a:t>
            </a:r>
            <a:r>
              <a:rPr lang="zh-CN" altLang="en-US" sz="2000" smtClean="0"/>
              <a:t>  </a:t>
            </a:r>
            <a:endParaRPr lang="en-US" altLang="zh-CN" sz="2000" smtClean="0"/>
          </a:p>
          <a:p>
            <a:pPr>
              <a:lnSpc>
                <a:spcPct val="80000"/>
              </a:lnSpc>
              <a:buFont typeface="Wingdings 2" panose="05020102010507070707" pitchFamily="18" charset="2"/>
              <a:buNone/>
            </a:pPr>
            <a:r>
              <a:rPr lang="en-US" altLang="zh-CN" sz="2000" smtClean="0"/>
              <a:t>B</a:t>
            </a:r>
            <a:r>
              <a:rPr lang="zh-CN" altLang="en-US" sz="2000" smtClean="0"/>
              <a:t>、运行限位</a:t>
            </a:r>
            <a:r>
              <a:rPr lang="en-US" altLang="zh-CN" sz="2000" smtClean="0"/>
              <a:t>: </a:t>
            </a:r>
            <a:endParaRPr lang="zh-CN" altLang="en-US" sz="2000" smtClean="0"/>
          </a:p>
          <a:p>
            <a:pPr>
              <a:lnSpc>
                <a:spcPct val="80000"/>
              </a:lnSpc>
              <a:buFont typeface="Wingdings 2" panose="05020102010507070707" pitchFamily="18" charset="2"/>
              <a:buNone/>
            </a:pPr>
            <a:r>
              <a:rPr lang="zh-CN" altLang="en-US" sz="2000" smtClean="0"/>
              <a:t>两台起重机在同一轨道上大车相互行驶相距</a:t>
            </a:r>
            <a:r>
              <a:rPr lang="en-US" altLang="zh-CN" sz="2000" smtClean="0"/>
              <a:t>0.5m</a:t>
            </a:r>
            <a:r>
              <a:rPr lang="zh-CN" altLang="en-US" sz="2000" smtClean="0"/>
              <a:t>处应保证同时切断两台起重机的电源</a:t>
            </a:r>
            <a:endParaRPr lang="en-US" sz="2000" smtClean="0">
              <a:ea typeface="宋体" panose="02010600030101010101" pitchFamily="2" charset="-122"/>
            </a:endParaRPr>
          </a:p>
          <a:p>
            <a:pPr>
              <a:lnSpc>
                <a:spcPct val="80000"/>
              </a:lnSpc>
              <a:buFont typeface="Wingdings 2" panose="05020102010507070707" pitchFamily="18" charset="2"/>
              <a:buNone/>
            </a:pPr>
            <a:r>
              <a:rPr lang="zh-CN" altLang="en-US" sz="2000" smtClean="0"/>
              <a:t>大车轨道终端的限位撞尺，应保证起重机在距极限端</a:t>
            </a:r>
            <a:r>
              <a:rPr lang="en-US" altLang="zh-CN" sz="2000" smtClean="0"/>
              <a:t>0.5-3m</a:t>
            </a:r>
            <a:r>
              <a:rPr lang="zh-CN" altLang="en-US" sz="2000" smtClean="0"/>
              <a:t>处（）切断电源</a:t>
            </a:r>
            <a:endParaRPr lang="en-US" sz="2000" smtClean="0">
              <a:ea typeface="宋体" panose="02010600030101010101" pitchFamily="2" charset="-122"/>
            </a:endParaRPr>
          </a:p>
          <a:p>
            <a:pPr>
              <a:lnSpc>
                <a:spcPct val="80000"/>
              </a:lnSpc>
              <a:buFont typeface="Wingdings 2" panose="05020102010507070707" pitchFamily="18" charset="2"/>
              <a:buNone/>
            </a:pPr>
            <a:r>
              <a:rPr lang="en-US" altLang="zh-CN" sz="2000" smtClean="0"/>
              <a:t>C</a:t>
            </a:r>
            <a:r>
              <a:rPr lang="zh-CN" altLang="en-US" sz="2000" smtClean="0"/>
              <a:t>、缓冲器：起重机、起重小车的运行机构设置缓冲装置（安装在起重机上或轨道端部止挡装置上）</a:t>
            </a:r>
            <a:endParaRPr lang="en-US" sz="2000" smtClean="0">
              <a:ea typeface="宋体" panose="02010600030101010101" pitchFamily="2" charset="-122"/>
            </a:endParaRPr>
          </a:p>
          <a:p>
            <a:pPr>
              <a:lnSpc>
                <a:spcPct val="80000"/>
              </a:lnSpc>
              <a:buFont typeface="Wingdings 2" panose="05020102010507070707" pitchFamily="18" charset="2"/>
              <a:buNone/>
            </a:pPr>
            <a:r>
              <a:rPr lang="en-US" altLang="zh-CN" sz="2000" smtClean="0"/>
              <a:t>D</a:t>
            </a:r>
            <a:r>
              <a:rPr lang="zh-CN" altLang="en-US" sz="2000" smtClean="0"/>
              <a:t>、轨道端部止挡装置牢固可靠，放置起重机脱轨</a:t>
            </a:r>
            <a:endParaRPr lang="en-US" sz="2000" smtClean="0">
              <a:ea typeface="宋体" panose="02010600030101010101" pitchFamily="2" charset="-122"/>
            </a:endParaRPr>
          </a:p>
          <a:p>
            <a:pPr>
              <a:lnSpc>
                <a:spcPct val="80000"/>
              </a:lnSpc>
              <a:buFont typeface="Wingdings 2" panose="05020102010507070707" pitchFamily="18" charset="2"/>
              <a:buNone/>
            </a:pPr>
            <a:r>
              <a:rPr lang="en-US" altLang="zh-CN" sz="2000" smtClean="0"/>
              <a:t>2</a:t>
            </a:r>
            <a:r>
              <a:rPr lang="zh-CN" altLang="en-US" sz="2000" smtClean="0"/>
              <a:t>、起重限制器：载荷达到</a:t>
            </a:r>
            <a:r>
              <a:rPr lang="en-US" altLang="zh-CN" sz="2000" smtClean="0"/>
              <a:t>95%</a:t>
            </a:r>
            <a:r>
              <a:rPr lang="zh-CN" altLang="en-US" sz="2000" smtClean="0"/>
              <a:t>时发出警报，超过额定重量，则自动切断起升动力源</a:t>
            </a:r>
            <a:endParaRPr lang="en-US" sz="2000" smtClean="0">
              <a:ea typeface="宋体" panose="02010600030101010101" pitchFamily="2" charset="-122"/>
            </a:endParaRPr>
          </a:p>
          <a:p>
            <a:pPr>
              <a:lnSpc>
                <a:spcPct val="80000"/>
              </a:lnSpc>
              <a:buFont typeface="Wingdings 2" panose="05020102010507070707" pitchFamily="18" charset="2"/>
              <a:buNone/>
            </a:pPr>
            <a:r>
              <a:rPr lang="en-US" altLang="zh-CN" sz="2000" smtClean="0"/>
              <a:t>3</a:t>
            </a:r>
            <a:r>
              <a:rPr lang="zh-CN" altLang="en-US" sz="2000" smtClean="0"/>
              <a:t>、导电滑线防护措施</a:t>
            </a:r>
            <a:r>
              <a:rPr lang="en-US" altLang="zh-CN" sz="2000" smtClean="0"/>
              <a:t>:</a:t>
            </a:r>
            <a:r>
              <a:rPr lang="zh-CN" altLang="en-US" sz="2000" smtClean="0"/>
              <a:t>裸滑线供电时，需加设防护板；易发生触电部位应设防护装置</a:t>
            </a:r>
            <a:endParaRPr lang="en-US" sz="2000" smtClean="0">
              <a:ea typeface="宋体" panose="02010600030101010101" pitchFamily="2" charset="-122"/>
            </a:endParaRPr>
          </a:p>
          <a:p>
            <a:pPr>
              <a:lnSpc>
                <a:spcPct val="80000"/>
              </a:lnSpc>
              <a:buFont typeface="Wingdings 2" panose="05020102010507070707" pitchFamily="18" charset="2"/>
              <a:buNone/>
            </a:pPr>
            <a:r>
              <a:rPr lang="en-US" altLang="zh-CN" sz="2000" smtClean="0"/>
              <a:t>4</a:t>
            </a:r>
            <a:r>
              <a:rPr lang="zh-CN" altLang="en-US" sz="2000" smtClean="0"/>
              <a:t>、防碰装置：防止同层多台起重机运行，容易发生碰撞</a:t>
            </a:r>
            <a:endParaRPr lang="en-US" sz="2000" smtClean="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35843"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20484" name="标题 1"/>
          <p:cNvSpPr>
            <a:spLocks noGrp="1" noChangeArrowheads="1"/>
          </p:cNvSpPr>
          <p:nvPr>
            <p:ph type="title"/>
          </p:nvPr>
        </p:nvSpPr>
        <p:spPr/>
        <p:txBody>
          <a:bodyPr/>
          <a:lstStyle/>
          <a:p>
            <a:pPr fontAlgn="auto">
              <a:spcAft>
                <a:spcPts val="0"/>
              </a:spcAft>
              <a:defRPr/>
            </a:pPr>
            <a:r>
              <a:rPr>
                <a:solidFill>
                  <a:schemeClr val="accent4"/>
                </a:solidFill>
              </a:rPr>
              <a:t>检查要点-安全标志、吊索</a:t>
            </a:r>
            <a:endParaRPr>
              <a:solidFill>
                <a:schemeClr val="accent4"/>
              </a:solidFill>
            </a:endParaRPr>
          </a:p>
        </p:txBody>
      </p:sp>
      <p:sp>
        <p:nvSpPr>
          <p:cNvPr id="35845" name="内容占位符 2"/>
          <p:cNvSpPr>
            <a:spLocks noGrp="1" noChangeArrowheads="1"/>
          </p:cNvSpPr>
          <p:nvPr>
            <p:ph idx="4294967295"/>
          </p:nvPr>
        </p:nvSpPr>
        <p:spPr>
          <a:xfrm>
            <a:off x="1524000" y="1600200"/>
            <a:ext cx="8229600" cy="4525963"/>
          </a:xfrm>
        </p:spPr>
        <p:txBody>
          <a:bodyPr/>
          <a:lstStyle/>
          <a:p>
            <a:r>
              <a:rPr lang="zh-CN" altLang="en-US" sz="2800" smtClean="0"/>
              <a:t>起重机规格标记：应在明显地方标志出额定重量</a:t>
            </a:r>
            <a:endParaRPr lang="en-US" sz="2800" smtClean="0">
              <a:ea typeface="宋体" panose="02010600030101010101" pitchFamily="2" charset="-122"/>
            </a:endParaRPr>
          </a:p>
          <a:p>
            <a:r>
              <a:rPr lang="zh-CN" altLang="en-US" sz="2800" smtClean="0"/>
              <a:t>起重机标牌</a:t>
            </a:r>
            <a:r>
              <a:rPr lang="en-US" altLang="zh-CN" sz="2800" smtClean="0"/>
              <a:t>:</a:t>
            </a:r>
            <a:r>
              <a:rPr lang="zh-CN" altLang="en-US" sz="2800" smtClean="0"/>
              <a:t>制造商名称、产品名称及型号、主要性能参数、出厂编号、制造日期</a:t>
            </a:r>
            <a:endParaRPr lang="en-US" sz="2800" smtClean="0">
              <a:ea typeface="宋体" panose="02010600030101010101" pitchFamily="2" charset="-122"/>
            </a:endParaRPr>
          </a:p>
          <a:p>
            <a:r>
              <a:rPr lang="zh-CN" altLang="en-US" sz="2800" smtClean="0"/>
              <a:t>安全警告标示：“起升物品下方严禁站人”“作业半径内注意安全”</a:t>
            </a:r>
            <a:endParaRPr lang="en-US" sz="2800" smtClean="0">
              <a:ea typeface="宋体" panose="02010600030101010101" pitchFamily="2" charset="-122"/>
            </a:endParaRPr>
          </a:p>
          <a:p>
            <a:r>
              <a:rPr lang="zh-CN" altLang="en-US" sz="2800" smtClean="0"/>
              <a:t>吊索</a:t>
            </a:r>
            <a:endParaRPr lang="en-US" sz="2800" smtClean="0">
              <a:ea typeface="宋体" panose="02010600030101010101" pitchFamily="2" charset="-122"/>
            </a:endParaRPr>
          </a:p>
          <a:p>
            <a:pPr>
              <a:buFont typeface="Wingdings 2" panose="05020102010507070707" pitchFamily="18" charset="2"/>
              <a:buNone/>
            </a:pPr>
            <a:r>
              <a:rPr lang="en-US" sz="2800" smtClean="0">
                <a:ea typeface="宋体" panose="02010600030101010101" pitchFamily="2" charset="-122"/>
              </a:rPr>
              <a:t>   </a:t>
            </a:r>
            <a:r>
              <a:rPr lang="en-US" altLang="zh-CN" sz="2800" smtClean="0"/>
              <a:t>1</a:t>
            </a:r>
            <a:r>
              <a:rPr lang="zh-CN" altLang="en-US" sz="2800" smtClean="0"/>
              <a:t>、尼龙绳：吊运时远离火源，防止暴晒</a:t>
            </a:r>
            <a:endParaRPr lang="en-US" sz="2800" smtClean="0">
              <a:ea typeface="宋体" panose="02010600030101010101" pitchFamily="2" charset="-122"/>
            </a:endParaRPr>
          </a:p>
          <a:p>
            <a:pPr>
              <a:buFont typeface="Wingdings 2" panose="05020102010507070707" pitchFamily="18" charset="2"/>
              <a:buNone/>
            </a:pPr>
            <a:r>
              <a:rPr lang="en-US" sz="2800" smtClean="0">
                <a:ea typeface="宋体" panose="02010600030101010101" pitchFamily="2" charset="-122"/>
              </a:rPr>
              <a:t>   </a:t>
            </a:r>
            <a:r>
              <a:rPr lang="en-US" altLang="zh-CN" sz="2800" smtClean="0"/>
              <a:t>2</a:t>
            </a:r>
            <a:r>
              <a:rPr lang="zh-CN" altLang="en-US" sz="2800" smtClean="0"/>
              <a:t>、链条：裂纹；塑性变形；伸长达原长度的</a:t>
            </a:r>
            <a:r>
              <a:rPr lang="en-US" altLang="zh-CN" sz="2800" smtClean="0"/>
              <a:t>5%</a:t>
            </a:r>
            <a:r>
              <a:rPr lang="zh-CN" altLang="en-US" sz="2800" smtClean="0"/>
              <a:t>；链环直径磨损达原直径的</a:t>
            </a:r>
            <a:r>
              <a:rPr lang="en-US" altLang="zh-CN" sz="2800" smtClean="0"/>
              <a:t>10%</a:t>
            </a:r>
            <a:r>
              <a:rPr lang="zh-CN" altLang="en-US" sz="2800" smtClean="0"/>
              <a:t>以上则需报废</a:t>
            </a:r>
            <a:endParaRPr lang="en-US" sz="2800" smtClean="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36867"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24580" name="标题 1"/>
          <p:cNvSpPr>
            <a:spLocks noGrp="1" noChangeArrowheads="1"/>
          </p:cNvSpPr>
          <p:nvPr>
            <p:ph type="title"/>
          </p:nvPr>
        </p:nvSpPr>
        <p:spPr/>
        <p:txBody>
          <a:bodyPr/>
          <a:lstStyle/>
          <a:p>
            <a:pPr fontAlgn="auto">
              <a:spcAft>
                <a:spcPts val="0"/>
              </a:spcAft>
              <a:defRPr/>
            </a:pPr>
            <a:r>
              <a:rPr err="1" smtClean="0">
                <a:solidFill>
                  <a:schemeClr val="accent4"/>
                </a:solidFill>
              </a:rPr>
              <a:t>行车操作规程</a:t>
            </a:r>
            <a:endParaRPr>
              <a:solidFill>
                <a:schemeClr val="accent4"/>
              </a:solidFill>
            </a:endParaRPr>
          </a:p>
        </p:txBody>
      </p:sp>
      <p:sp>
        <p:nvSpPr>
          <p:cNvPr id="35845" name="内容占位符 2"/>
          <p:cNvSpPr>
            <a:spLocks noGrp="1" noChangeArrowheads="1"/>
          </p:cNvSpPr>
          <p:nvPr>
            <p:ph idx="4294967295"/>
          </p:nvPr>
        </p:nvSpPr>
        <p:spPr>
          <a:xfrm>
            <a:off x="1524000" y="1600200"/>
            <a:ext cx="8229600" cy="4525963"/>
          </a:xfrm>
        </p:spPr>
        <p:txBody>
          <a:bodyPr rtlCol="0">
            <a:normAutofit/>
          </a:bodyPr>
          <a:lstStyle/>
          <a:p>
            <a:pPr fontAlgn="auto">
              <a:spcAft>
                <a:spcPts val="0"/>
              </a:spcAft>
              <a:buFont typeface="Wingdings 2" panose="05020102010507070707"/>
              <a:buChar char=""/>
              <a:defRPr/>
            </a:pPr>
            <a:r>
              <a:rPr lang="zh-CN" altLang="en-US" dirty="0" smtClean="0"/>
              <a:t>吊运前准备</a:t>
            </a:r>
            <a:endParaRPr lang="en-US" dirty="0" smtClean="0">
              <a:ea typeface="宋体" panose="02010600030101010101" pitchFamily="2" charset="-122"/>
            </a:endParaRPr>
          </a:p>
          <a:p>
            <a:pPr fontAlgn="auto">
              <a:spcAft>
                <a:spcPts val="0"/>
              </a:spcAft>
              <a:buFont typeface="Wingdings 2" panose="05020102010507070707" pitchFamily="18" charset="2"/>
              <a:buNone/>
              <a:defRPr/>
            </a:pPr>
            <a:r>
              <a:rPr lang="en-US" altLang="zh-CN" dirty="0" smtClean="0"/>
              <a:t>A</a:t>
            </a:r>
            <a:r>
              <a:rPr lang="zh-CN" altLang="en-US" dirty="0" smtClean="0"/>
              <a:t>、佩戴正确的个人防护用品：安全帽、安全鞋</a:t>
            </a:r>
            <a:endParaRPr lang="en-US" dirty="0" smtClean="0">
              <a:ea typeface="宋体" panose="02010600030101010101" pitchFamily="2" charset="-122"/>
            </a:endParaRPr>
          </a:p>
          <a:p>
            <a:pPr fontAlgn="auto">
              <a:spcAft>
                <a:spcPts val="0"/>
              </a:spcAft>
              <a:buFont typeface="Wingdings 2" panose="05020102010507070707" pitchFamily="18" charset="2"/>
              <a:buNone/>
              <a:defRPr/>
            </a:pPr>
            <a:r>
              <a:rPr lang="en-US" altLang="zh-CN" dirty="0" smtClean="0"/>
              <a:t>B</a:t>
            </a:r>
            <a:r>
              <a:rPr lang="zh-CN" altLang="en-US" dirty="0" smtClean="0"/>
              <a:t>、检查清理作业场地，确定搬运路线，清除障碍物</a:t>
            </a:r>
            <a:endParaRPr lang="en-US" dirty="0" smtClean="0">
              <a:ea typeface="宋体" panose="02010600030101010101" pitchFamily="2" charset="-122"/>
            </a:endParaRPr>
          </a:p>
          <a:p>
            <a:pPr fontAlgn="auto">
              <a:spcAft>
                <a:spcPts val="0"/>
              </a:spcAft>
              <a:buFont typeface="Wingdings 2" panose="05020102010507070707" pitchFamily="18" charset="2"/>
              <a:buNone/>
              <a:defRPr/>
            </a:pPr>
            <a:r>
              <a:rPr lang="en-US" altLang="zh-CN" dirty="0" smtClean="0"/>
              <a:t>C</a:t>
            </a:r>
            <a:r>
              <a:rPr lang="zh-CN" altLang="en-US" dirty="0" smtClean="0"/>
              <a:t>、</a:t>
            </a:r>
            <a:r>
              <a:rPr lang="zh-CN" altLang="en-US" dirty="0" smtClean="0">
                <a:latin typeface="+mn-ea"/>
              </a:rPr>
              <a:t>对</a:t>
            </a:r>
            <a:r>
              <a:rPr lang="zh-CN" altLang="en-US" i="1" dirty="0" smtClean="0">
                <a:solidFill>
                  <a:srgbClr val="FF0000"/>
                </a:solidFill>
                <a:latin typeface="+mn-ea"/>
              </a:rPr>
              <a:t>制动器</a:t>
            </a:r>
            <a:r>
              <a:rPr lang="zh-CN" altLang="en-US" dirty="0" smtClean="0">
                <a:solidFill>
                  <a:srgbClr val="FF0000"/>
                </a:solidFill>
                <a:latin typeface="+mn-ea"/>
              </a:rPr>
              <a:t>、</a:t>
            </a:r>
            <a:r>
              <a:rPr lang="zh-CN" altLang="en-US" i="1" u="sng" dirty="0" smtClean="0">
                <a:solidFill>
                  <a:srgbClr val="FF0000"/>
                </a:solidFill>
                <a:latin typeface="+mn-ea"/>
              </a:rPr>
              <a:t>吊钩</a:t>
            </a:r>
            <a:r>
              <a:rPr lang="zh-CN" altLang="en-US" dirty="0" smtClean="0">
                <a:solidFill>
                  <a:srgbClr val="FF0000"/>
                </a:solidFill>
                <a:latin typeface="+mn-ea"/>
              </a:rPr>
              <a:t>、</a:t>
            </a:r>
            <a:r>
              <a:rPr lang="zh-CN" altLang="en-US" i="1" u="sng" dirty="0" smtClean="0">
                <a:solidFill>
                  <a:srgbClr val="FF0000"/>
                </a:solidFill>
                <a:latin typeface="+mn-ea"/>
              </a:rPr>
              <a:t>吊索</a:t>
            </a:r>
            <a:r>
              <a:rPr lang="zh-CN" altLang="en-US" dirty="0" smtClean="0">
                <a:latin typeface="+mn-ea"/>
              </a:rPr>
              <a:t>和</a:t>
            </a:r>
            <a:r>
              <a:rPr lang="zh-CN" altLang="en-US" i="1" u="sng" dirty="0" smtClean="0">
                <a:solidFill>
                  <a:srgbClr val="FF0000"/>
                </a:solidFill>
                <a:latin typeface="+mn-ea"/>
              </a:rPr>
              <a:t>安全装置</a:t>
            </a:r>
            <a:r>
              <a:rPr lang="zh-CN" altLang="en-US" dirty="0" smtClean="0">
                <a:latin typeface="+mn-ea"/>
              </a:rPr>
              <a:t>等部件按点检卡的要求检查，发现异常现象，应予排除</a:t>
            </a:r>
            <a:endParaRPr lang="zh-CN" altLang="en-US" dirty="0" smtClean="0">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spcAft>
                <a:spcPts val="0"/>
              </a:spcAft>
              <a:defRPr/>
            </a:pPr>
            <a:r>
              <a:rPr err="1" smtClean="0">
                <a:solidFill>
                  <a:schemeClr val="accent4"/>
                </a:solidFill>
              </a:rPr>
              <a:t>行车操作规程</a:t>
            </a:r>
            <a:endParaRPr>
              <a:solidFill>
                <a:schemeClr val="accent4"/>
              </a:solidFill>
            </a:endParaRPr>
          </a:p>
        </p:txBody>
      </p:sp>
      <p:sp>
        <p:nvSpPr>
          <p:cNvPr id="37891" name="日期占位符 2"/>
          <p:cNvSpPr>
            <a:spLocks noGrp="1"/>
          </p:cNvSpPr>
          <p:nvPr>
            <p:ph type="dt" sz="quarter" idx="10"/>
          </p:nvPr>
        </p:nvSpPr>
        <p:spPr bwMode="auto">
          <a:noFill/>
          <a:ln>
            <a:miter lim="800000"/>
          </a:ln>
        </p:spPr>
        <p:txBody>
          <a:bodyPr wrap="square" tIns="45720" rIns="91440" bIns="45720" numCol="1" anchorCtr="0" compatLnSpc="1"/>
          <a:lstStyle/>
          <a:p>
            <a:fld id="{D2CA6D7B-DD75-476E-9F16-6644FBD96AD9}" type="datetime1">
              <a:rPr lang="zh-CN" altLang="en-US" smtClean="0"/>
            </a:fld>
            <a:endParaRPr lang="zh-CN" altLang="en-US" sz="1800" smtClean="0"/>
          </a:p>
        </p:txBody>
      </p:sp>
      <p:sp>
        <p:nvSpPr>
          <p:cNvPr id="4" name="Rectangle 2"/>
          <p:cNvSpPr/>
          <p:nvPr/>
        </p:nvSpPr>
        <p:spPr>
          <a:xfrm>
            <a:off x="2208213" y="1287463"/>
            <a:ext cx="7920037" cy="3969385"/>
          </a:xfrm>
          <a:prstGeom prst="rect">
            <a:avLst/>
          </a:prstGeom>
        </p:spPr>
        <p:txBody>
          <a:bodyPr>
            <a:spAutoFit/>
          </a:bodyPr>
          <a:lstStyle/>
          <a:p>
            <a:pPr>
              <a:defRPr/>
            </a:pPr>
            <a:r>
              <a:rPr lang="en-US" dirty="0">
                <a:latin typeface="+mn-ea"/>
                <a:ea typeface="+mn-ea"/>
              </a:rPr>
              <a:t>    2</a:t>
            </a:r>
            <a:r>
              <a:rPr lang="zh-CN" altLang="en-US" dirty="0">
                <a:latin typeface="+mn-ea"/>
                <a:ea typeface="+mn-ea"/>
              </a:rPr>
              <a:t>、工作中</a:t>
            </a:r>
            <a:br>
              <a:rPr lang="en-US" dirty="0">
                <a:latin typeface="+mn-ea"/>
                <a:ea typeface="+mn-ea"/>
              </a:rPr>
            </a:br>
            <a:r>
              <a:rPr lang="zh-CN" altLang="en-US" dirty="0">
                <a:latin typeface="+mn-ea"/>
                <a:ea typeface="+mn-ea"/>
              </a:rPr>
              <a:t>　　</a:t>
            </a:r>
            <a:r>
              <a:rPr lang="en-US" dirty="0">
                <a:latin typeface="+mn-ea"/>
                <a:ea typeface="+mn-ea"/>
              </a:rPr>
              <a:t>a</a:t>
            </a:r>
            <a:r>
              <a:rPr lang="zh-CN" altLang="en-US" dirty="0">
                <a:latin typeface="+mn-ea"/>
                <a:ea typeface="+mn-ea"/>
              </a:rPr>
              <a:t>．每班第一次起吊重物时（或负荷达到最大重量时），应在吊离地面高度</a:t>
            </a:r>
            <a:r>
              <a:rPr lang="en-US" dirty="0">
                <a:latin typeface="+mn-ea"/>
                <a:ea typeface="+mn-ea"/>
              </a:rPr>
              <a:t>0</a:t>
            </a:r>
            <a:r>
              <a:rPr lang="zh-CN" altLang="en-US" dirty="0">
                <a:latin typeface="+mn-ea"/>
                <a:ea typeface="+mn-ea"/>
              </a:rPr>
              <a:t>．</a:t>
            </a:r>
            <a:r>
              <a:rPr lang="en-US" dirty="0">
                <a:latin typeface="+mn-ea"/>
                <a:ea typeface="+mn-ea"/>
              </a:rPr>
              <a:t>5</a:t>
            </a:r>
            <a:r>
              <a:rPr lang="zh-CN" altLang="en-US" dirty="0">
                <a:latin typeface="+mn-ea"/>
                <a:ea typeface="+mn-ea"/>
              </a:rPr>
              <a:t>米后，重新将重物放下，检查制动器性能，确认可靠后，再进行正常作业。</a:t>
            </a:r>
            <a:br>
              <a:rPr lang="en-US" dirty="0">
                <a:latin typeface="+mn-ea"/>
                <a:ea typeface="+mn-ea"/>
              </a:rPr>
            </a:br>
            <a:r>
              <a:rPr lang="zh-CN" altLang="en-US" dirty="0">
                <a:latin typeface="+mn-ea"/>
                <a:ea typeface="+mn-ea"/>
              </a:rPr>
              <a:t>　　</a:t>
            </a:r>
            <a:r>
              <a:rPr lang="en-US" dirty="0">
                <a:latin typeface="+mn-ea"/>
                <a:ea typeface="+mn-ea"/>
              </a:rPr>
              <a:t>b</a:t>
            </a:r>
            <a:r>
              <a:rPr lang="zh-CN" altLang="en-US" dirty="0">
                <a:latin typeface="+mn-ea"/>
                <a:ea typeface="+mn-ea"/>
              </a:rPr>
              <a:t>．操作者在作业中，应按规定对下列各项作业鸣铃报警。</a:t>
            </a:r>
            <a:br>
              <a:rPr lang="en-US" dirty="0">
                <a:latin typeface="+mn-ea"/>
                <a:ea typeface="+mn-ea"/>
              </a:rPr>
            </a:br>
            <a:r>
              <a:rPr lang="zh-CN" altLang="en-US" dirty="0">
                <a:latin typeface="+mn-ea"/>
                <a:ea typeface="+mn-ea"/>
              </a:rPr>
              <a:t>　　①起升、降落重物；开动大、小车行驶时。</a:t>
            </a:r>
            <a:br>
              <a:rPr lang="en-US" dirty="0">
                <a:latin typeface="+mn-ea"/>
                <a:ea typeface="+mn-ea"/>
              </a:rPr>
            </a:br>
            <a:r>
              <a:rPr lang="zh-CN" altLang="en-US" dirty="0">
                <a:latin typeface="+mn-ea"/>
                <a:ea typeface="+mn-ea"/>
              </a:rPr>
              <a:t>　　②起重机行驶在视线不清楚通过时，要连续鸣铃报警；</a:t>
            </a:r>
            <a:br>
              <a:rPr lang="en-US" dirty="0">
                <a:latin typeface="+mn-ea"/>
                <a:ea typeface="+mn-ea"/>
              </a:rPr>
            </a:br>
            <a:r>
              <a:rPr lang="zh-CN" altLang="en-US" dirty="0">
                <a:latin typeface="+mn-ea"/>
                <a:ea typeface="+mn-ea"/>
              </a:rPr>
              <a:t>　　③起重机行驶接近跨内另一起重机时。</a:t>
            </a:r>
            <a:br>
              <a:rPr lang="en-US" dirty="0">
                <a:latin typeface="+mn-ea"/>
                <a:ea typeface="+mn-ea"/>
              </a:rPr>
            </a:br>
            <a:r>
              <a:rPr lang="zh-CN" altLang="en-US" dirty="0">
                <a:latin typeface="+mn-ea"/>
                <a:ea typeface="+mn-ea"/>
              </a:rPr>
              <a:t>　　④吊运重物接近人员时。</a:t>
            </a:r>
            <a:br>
              <a:rPr lang="en-US" dirty="0">
                <a:latin typeface="+mn-ea"/>
                <a:ea typeface="+mn-ea"/>
              </a:rPr>
            </a:br>
            <a:r>
              <a:rPr lang="zh-CN" altLang="en-US" dirty="0">
                <a:latin typeface="+mn-ea"/>
                <a:ea typeface="+mn-ea"/>
              </a:rPr>
              <a:t>　　</a:t>
            </a:r>
            <a:r>
              <a:rPr lang="en-US" dirty="0">
                <a:latin typeface="+mn-ea"/>
                <a:ea typeface="+mn-ea"/>
              </a:rPr>
              <a:t>c</a:t>
            </a:r>
            <a:r>
              <a:rPr lang="zh-CN" altLang="en-US" dirty="0">
                <a:latin typeface="+mn-ea"/>
                <a:ea typeface="+mn-ea"/>
              </a:rPr>
              <a:t>．操作运行中应按统一规定的指挥信号进行。</a:t>
            </a:r>
            <a:endParaRPr lang="en-US" altLang="zh-CN" dirty="0">
              <a:latin typeface="+mn-ea"/>
              <a:ea typeface="+mn-ea"/>
            </a:endParaRPr>
          </a:p>
          <a:p>
            <a:pPr>
              <a:defRPr/>
            </a:pPr>
            <a:r>
              <a:rPr lang="en-US" altLang="zh-CN" dirty="0">
                <a:latin typeface="+mn-ea"/>
                <a:ea typeface="+mn-ea"/>
              </a:rPr>
              <a:t>    d.</a:t>
            </a:r>
            <a:r>
              <a:rPr lang="zh-CN" altLang="en-US" dirty="0">
                <a:latin typeface="+mn-ea"/>
                <a:ea typeface="+mn-ea"/>
              </a:rPr>
              <a:t>操作中要始终做到稳起、稳行、稳落。</a:t>
            </a:r>
            <a:endParaRPr lang="en-US" altLang="zh-CN" dirty="0">
              <a:latin typeface="+mn-ea"/>
              <a:ea typeface="+mn-ea"/>
            </a:endParaRPr>
          </a:p>
          <a:p>
            <a:pPr>
              <a:defRPr/>
            </a:pPr>
            <a:r>
              <a:rPr lang="en-US" altLang="zh-CN" dirty="0">
                <a:latin typeface="+mn-ea"/>
                <a:ea typeface="+mn-ea"/>
              </a:rPr>
              <a:t>    e.</a:t>
            </a:r>
            <a:r>
              <a:rPr lang="zh-CN" altLang="en-US" dirty="0">
                <a:latin typeface="+mn-ea"/>
                <a:ea typeface="+mn-ea"/>
              </a:rPr>
              <a:t>吊运物品坚持</a:t>
            </a:r>
            <a:r>
              <a:rPr lang="en-US" altLang="en-US" dirty="0">
                <a:latin typeface="+mn-ea"/>
                <a:ea typeface="+mn-ea"/>
              </a:rPr>
              <a:t>“</a:t>
            </a:r>
            <a:r>
              <a:rPr lang="zh-CN" altLang="en-US" dirty="0">
                <a:latin typeface="+mn-ea"/>
                <a:ea typeface="+mn-ea"/>
              </a:rPr>
              <a:t>两不越过</a:t>
            </a:r>
            <a:r>
              <a:rPr lang="en-US" altLang="en-US" dirty="0">
                <a:latin typeface="+mn-ea"/>
                <a:ea typeface="+mn-ea"/>
              </a:rPr>
              <a:t>”</a:t>
            </a:r>
            <a:r>
              <a:rPr lang="zh-CN" altLang="en-US" dirty="0">
                <a:latin typeface="+mn-ea"/>
                <a:ea typeface="+mn-ea"/>
              </a:rPr>
              <a:t>：不从人头上越过；不从设备上越过。</a:t>
            </a:r>
            <a:endParaRPr lang="en-US" altLang="en-US" dirty="0">
              <a:latin typeface="+mn-ea"/>
              <a:ea typeface="+mn-ea"/>
            </a:endParaRPr>
          </a:p>
          <a:p>
            <a:pPr>
              <a:defRPr/>
            </a:pPr>
            <a:r>
              <a:rPr lang="zh-CN" altLang="en-US" dirty="0">
                <a:latin typeface="+mn-ea"/>
                <a:ea typeface="+mn-ea"/>
              </a:rPr>
              <a:t>    </a:t>
            </a:r>
            <a:r>
              <a:rPr lang="en-US" altLang="zh-CN" dirty="0">
                <a:latin typeface="+mn-ea"/>
                <a:ea typeface="+mn-ea"/>
              </a:rPr>
              <a:t>f.</a:t>
            </a:r>
            <a:r>
              <a:rPr lang="zh-CN" altLang="en-US" dirty="0">
                <a:latin typeface="+mn-ea"/>
                <a:ea typeface="+mn-ea"/>
              </a:rPr>
              <a:t>空中运行时吊钩位置不得低于人的高度。 </a:t>
            </a:r>
            <a:br>
              <a:rPr lang="en-US" dirty="0">
                <a:latin typeface="+mn-ea"/>
                <a:ea typeface="+mn-ea"/>
              </a:rPr>
            </a:br>
            <a:endParaRPr lang="en-US" dirty="0">
              <a:latin typeface="+mn-ea"/>
              <a:ea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noFill/>
          <a:ln>
            <a:miter lim="800000"/>
          </a:ln>
        </p:spPr>
        <p:txBody>
          <a:bodyPr wrap="square" bIns="45720" numCol="1" anchorCtr="0" compatLnSpc="1"/>
          <a:lstStyle/>
          <a:p>
            <a:fld id="{54D40E4B-26D9-408B-BA25-1DD3D32783ED}" type="slidenum">
              <a:rPr lang="en-US" altLang="zh-CN"/>
            </a:fld>
            <a:endParaRPr lang="en-US" altLang="zh-CN"/>
          </a:p>
        </p:txBody>
      </p:sp>
      <p:sp>
        <p:nvSpPr>
          <p:cNvPr id="3" name="Rectangle 2"/>
          <p:cNvSpPr/>
          <p:nvPr/>
        </p:nvSpPr>
        <p:spPr>
          <a:xfrm>
            <a:off x="2063750" y="1600200"/>
            <a:ext cx="8208963" cy="2861310"/>
          </a:xfrm>
          <a:prstGeom prst="rect">
            <a:avLst/>
          </a:prstGeom>
        </p:spPr>
        <p:txBody>
          <a:bodyPr>
            <a:spAutoFit/>
          </a:bodyPr>
          <a:lstStyle/>
          <a:p>
            <a:pPr>
              <a:defRPr/>
            </a:pPr>
            <a:r>
              <a:rPr lang="en-US" altLang="zh-CN" dirty="0">
                <a:latin typeface="+mn-ea"/>
                <a:ea typeface="+mn-ea"/>
              </a:rPr>
              <a:t>    d</a:t>
            </a:r>
            <a:r>
              <a:rPr lang="zh-CN" altLang="en-US" dirty="0">
                <a:latin typeface="+mn-ea"/>
                <a:ea typeface="+mn-ea"/>
              </a:rPr>
              <a:t>．两个吊钩的起重机不准两钩同时吊两个物件。</a:t>
            </a:r>
            <a:br>
              <a:rPr lang="en-US" dirty="0">
                <a:latin typeface="+mn-ea"/>
                <a:ea typeface="+mn-ea"/>
              </a:rPr>
            </a:br>
            <a:r>
              <a:rPr lang="zh-CN" altLang="en-US" dirty="0">
                <a:latin typeface="+mn-ea"/>
                <a:ea typeface="+mn-ea"/>
              </a:rPr>
              <a:t>　　</a:t>
            </a:r>
            <a:r>
              <a:rPr lang="en-US" altLang="zh-CN" dirty="0">
                <a:latin typeface="+mn-ea"/>
                <a:ea typeface="+mn-ea"/>
              </a:rPr>
              <a:t>e</a:t>
            </a:r>
            <a:r>
              <a:rPr lang="zh-CN" altLang="en-US" dirty="0">
                <a:latin typeface="+mn-ea"/>
                <a:ea typeface="+mn-ea"/>
              </a:rPr>
              <a:t>．不准利用极限位置限制器停车，严禁在有负载的情况下调整起升机构制动器。</a:t>
            </a:r>
            <a:br>
              <a:rPr lang="en-US" dirty="0">
                <a:latin typeface="+mn-ea"/>
                <a:ea typeface="+mn-ea"/>
              </a:rPr>
            </a:br>
            <a:r>
              <a:rPr lang="zh-CN" altLang="en-US" dirty="0">
                <a:latin typeface="+mn-ea"/>
                <a:ea typeface="+mn-ea"/>
              </a:rPr>
              <a:t>　　</a:t>
            </a:r>
            <a:r>
              <a:rPr lang="en-US" altLang="zh-CN" dirty="0">
                <a:latin typeface="+mn-ea"/>
                <a:ea typeface="+mn-ea"/>
              </a:rPr>
              <a:t>f</a:t>
            </a:r>
            <a:r>
              <a:rPr lang="zh-CN" altLang="en-US" dirty="0">
                <a:latin typeface="+mn-ea"/>
                <a:ea typeface="+mn-ea"/>
              </a:rPr>
              <a:t>．严格执行</a:t>
            </a:r>
            <a:r>
              <a:rPr lang="en-US" dirty="0">
                <a:latin typeface="+mn-ea"/>
                <a:ea typeface="+mn-ea"/>
              </a:rPr>
              <a:t>“</a:t>
            </a:r>
            <a:r>
              <a:rPr lang="zh-CN" altLang="en-US" dirty="0">
                <a:latin typeface="+mn-ea"/>
                <a:ea typeface="+mn-ea"/>
              </a:rPr>
              <a:t>十不吊</a:t>
            </a:r>
            <a:r>
              <a:rPr lang="en-US" dirty="0">
                <a:latin typeface="+mn-ea"/>
                <a:ea typeface="+mn-ea"/>
              </a:rPr>
              <a:t>”</a:t>
            </a:r>
            <a:r>
              <a:rPr lang="zh-CN" altLang="en-US" dirty="0">
                <a:latin typeface="+mn-ea"/>
                <a:ea typeface="+mn-ea"/>
              </a:rPr>
              <a:t>的制度：</a:t>
            </a:r>
            <a:br>
              <a:rPr lang="en-US" dirty="0">
                <a:latin typeface="+mn-ea"/>
                <a:ea typeface="+mn-ea"/>
              </a:rPr>
            </a:br>
            <a:r>
              <a:rPr lang="zh-CN" altLang="en-US" dirty="0">
                <a:latin typeface="+mn-ea"/>
                <a:ea typeface="+mn-ea"/>
              </a:rPr>
              <a:t>　　①指挥信号不明或乱指挥不吊；</a:t>
            </a:r>
            <a:br>
              <a:rPr lang="en-US" dirty="0">
                <a:latin typeface="+mn-ea"/>
                <a:ea typeface="+mn-ea"/>
              </a:rPr>
            </a:br>
            <a:r>
              <a:rPr lang="zh-CN" altLang="en-US" dirty="0">
                <a:latin typeface="+mn-ea"/>
                <a:ea typeface="+mn-ea"/>
              </a:rPr>
              <a:t>　　②超过额定起重量时不吊；</a:t>
            </a:r>
            <a:br>
              <a:rPr lang="en-US" dirty="0">
                <a:latin typeface="+mn-ea"/>
                <a:ea typeface="+mn-ea"/>
              </a:rPr>
            </a:br>
            <a:r>
              <a:rPr lang="zh-CN" altLang="en-US" dirty="0">
                <a:latin typeface="+mn-ea"/>
                <a:ea typeface="+mn-ea"/>
              </a:rPr>
              <a:t>　　③吊具使用不合理或物件捆挂不牢不吊；</a:t>
            </a:r>
            <a:br>
              <a:rPr lang="en-US" dirty="0">
                <a:latin typeface="+mn-ea"/>
                <a:ea typeface="+mn-ea"/>
              </a:rPr>
            </a:br>
            <a:r>
              <a:rPr lang="zh-CN" altLang="en-US" dirty="0">
                <a:latin typeface="+mn-ea"/>
                <a:ea typeface="+mn-ea"/>
              </a:rPr>
              <a:t>　　④吊物上有人或有其它浮放物品不吊；</a:t>
            </a:r>
            <a:br>
              <a:rPr lang="en-US" dirty="0">
                <a:latin typeface="+mn-ea"/>
                <a:ea typeface="+mn-ea"/>
              </a:rPr>
            </a:br>
            <a:r>
              <a:rPr lang="zh-CN" altLang="en-US" dirty="0">
                <a:latin typeface="+mn-ea"/>
                <a:ea typeface="+mn-ea"/>
              </a:rPr>
              <a:t>　　⑤抱闸或其它制动安全装置失灵不吊；</a:t>
            </a:r>
            <a:br>
              <a:rPr lang="en-US" dirty="0">
                <a:latin typeface="+mn-ea"/>
                <a:ea typeface="+mn-ea"/>
              </a:rPr>
            </a:br>
            <a:r>
              <a:rPr lang="zh-CN" altLang="en-US" dirty="0">
                <a:latin typeface="+mn-ea"/>
                <a:ea typeface="+mn-ea"/>
              </a:rPr>
              <a:t>　　⑥行车吊挂重物直接进行加工时不吊；</a:t>
            </a:r>
            <a:endParaRPr lang="en-US" dirty="0">
              <a:latin typeface="+mn-ea"/>
              <a:ea typeface="+mn-ea"/>
            </a:endParaRPr>
          </a:p>
        </p:txBody>
      </p:sp>
      <p:sp>
        <p:nvSpPr>
          <p:cNvPr id="5" name="标题 1"/>
          <p:cNvSpPr>
            <a:spLocks noGrp="1"/>
          </p:cNvSpPr>
          <p:nvPr>
            <p:ph type="title"/>
          </p:nvPr>
        </p:nvSpPr>
        <p:spPr>
          <a:xfrm>
            <a:off x="1978025" y="457200"/>
            <a:ext cx="7775575" cy="1143000"/>
          </a:xfrm>
        </p:spPr>
        <p:txBody>
          <a:bodyPr/>
          <a:lstStyle/>
          <a:p>
            <a:pPr fontAlgn="auto">
              <a:spcAft>
                <a:spcPts val="0"/>
              </a:spcAft>
              <a:defRPr/>
            </a:pPr>
            <a:r>
              <a:rPr dirty="0" err="1" smtClean="0">
                <a:solidFill>
                  <a:schemeClr val="accent4"/>
                </a:solidFill>
              </a:rPr>
              <a:t>行车操作规程</a:t>
            </a:r>
            <a:endParaRPr dirty="0">
              <a:solidFill>
                <a:schemeClr val="accent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ln>
        </p:spPr>
        <p:txBody>
          <a:bodyPr wrap="square" bIns="45720" numCol="1" anchorCtr="0" compatLnSpc="1"/>
          <a:lstStyle/>
          <a:p>
            <a:fld id="{3DE656F4-C6A0-4782-8612-3D9601E3CCA3}" type="slidenum">
              <a:rPr lang="en-US" altLang="zh-CN"/>
            </a:fld>
            <a:endParaRPr lang="en-US" altLang="zh-CN"/>
          </a:p>
        </p:txBody>
      </p:sp>
      <p:sp>
        <p:nvSpPr>
          <p:cNvPr id="5" name="Rectangle 4"/>
          <p:cNvSpPr/>
          <p:nvPr/>
        </p:nvSpPr>
        <p:spPr>
          <a:xfrm>
            <a:off x="2208213" y="476250"/>
            <a:ext cx="8135937" cy="5169535"/>
          </a:xfrm>
          <a:prstGeom prst="rect">
            <a:avLst/>
          </a:prstGeom>
        </p:spPr>
        <p:txBody>
          <a:bodyPr>
            <a:spAutoFit/>
          </a:bodyPr>
          <a:lstStyle/>
          <a:p>
            <a:pPr>
              <a:defRPr/>
            </a:pPr>
            <a:r>
              <a:rPr lang="zh-CN" altLang="en-US" dirty="0">
                <a:latin typeface="+mn-ea"/>
                <a:ea typeface="+mn-ea"/>
              </a:rPr>
              <a:t>    ⑦歪拉斜挂不吊；</a:t>
            </a:r>
            <a:endParaRPr lang="en-US" altLang="zh-CN"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endParaRPr lang="en-US" dirty="0">
              <a:latin typeface="+mn-ea"/>
              <a:ea typeface="+mn-ea"/>
            </a:endParaRPr>
          </a:p>
          <a:p>
            <a:pPr>
              <a:defRPr/>
            </a:pPr>
            <a:br>
              <a:rPr lang="en-US" dirty="0">
                <a:latin typeface="+mn-ea"/>
                <a:ea typeface="+mn-ea"/>
              </a:rPr>
            </a:br>
            <a:r>
              <a:rPr lang="zh-CN" altLang="en-US" dirty="0">
                <a:latin typeface="+mn-ea"/>
                <a:ea typeface="+mn-ea"/>
              </a:rPr>
              <a:t>　</a:t>
            </a:r>
            <a:r>
              <a:rPr lang="zh-CN" altLang="en-US" sz="2800" dirty="0">
                <a:latin typeface="+mn-ea"/>
                <a:ea typeface="+mn-ea"/>
              </a:rPr>
              <a:t>　</a:t>
            </a:r>
            <a:r>
              <a:rPr lang="zh-CN" altLang="en-US" sz="1600" dirty="0">
                <a:latin typeface="+mn-ea"/>
                <a:ea typeface="+mn-ea"/>
              </a:rPr>
              <a:t>⑧具有爆炸性物件不吊；</a:t>
            </a:r>
            <a:br>
              <a:rPr lang="en-US" sz="1600" dirty="0">
                <a:latin typeface="+mn-ea"/>
                <a:ea typeface="+mn-ea"/>
              </a:rPr>
            </a:br>
            <a:r>
              <a:rPr lang="zh-CN" altLang="en-US" sz="1600" dirty="0">
                <a:latin typeface="+mn-ea"/>
                <a:ea typeface="+mn-ea"/>
              </a:rPr>
              <a:t>　　⑨埋在地下物件不拔吊；</a:t>
            </a:r>
            <a:br>
              <a:rPr lang="en-US" sz="1600" dirty="0">
                <a:latin typeface="+mn-ea"/>
                <a:ea typeface="+mn-ea"/>
              </a:rPr>
            </a:br>
            <a:r>
              <a:rPr lang="zh-CN" altLang="en-US" sz="1600" dirty="0">
                <a:latin typeface="+mn-ea"/>
                <a:ea typeface="+mn-ea"/>
              </a:rPr>
              <a:t>　　⑩带棱角块口物件、未垫好不吊。</a:t>
            </a:r>
            <a:endParaRPr lang="en-US" altLang="zh-CN" sz="1600" dirty="0">
              <a:latin typeface="+mn-ea"/>
              <a:ea typeface="+mn-ea"/>
            </a:endParaRPr>
          </a:p>
          <a:p>
            <a:pPr>
              <a:defRPr/>
            </a:pPr>
            <a:r>
              <a:rPr lang="en-US" altLang="zh-CN" sz="1600" dirty="0">
                <a:latin typeface="+mn-ea"/>
                <a:ea typeface="+mn-ea"/>
              </a:rPr>
              <a:t>    g</a:t>
            </a:r>
            <a:r>
              <a:rPr lang="zh-CN" altLang="en-US" sz="1600" dirty="0">
                <a:latin typeface="+mn-ea"/>
                <a:ea typeface="+mn-ea"/>
              </a:rPr>
              <a:t>．如发现异常，立即停机，检查原因并及时排除</a:t>
            </a:r>
            <a:r>
              <a:rPr lang="zh-CN" altLang="en-US" dirty="0">
                <a:latin typeface="+mn-ea"/>
                <a:ea typeface="+mn-ea"/>
              </a:rPr>
              <a:t>。</a:t>
            </a:r>
            <a:endParaRPr lang="en-US" dirty="0">
              <a:latin typeface="+mn-ea"/>
              <a:ea typeface="+mn-ea"/>
            </a:endParaRPr>
          </a:p>
        </p:txBody>
      </p:sp>
      <p:pic>
        <p:nvPicPr>
          <p:cNvPr id="6" name="Picture 5" descr="PICT0202"/>
          <p:cNvPicPr>
            <a:picLocks noChangeAspect="1" noChangeArrowheads="1"/>
          </p:cNvPicPr>
          <p:nvPr/>
        </p:nvPicPr>
        <p:blipFill>
          <a:blip r:embed="rId1" cstate="email"/>
          <a:srcRect/>
          <a:stretch>
            <a:fillRect/>
          </a:stretch>
        </p:blipFill>
        <p:spPr bwMode="auto">
          <a:xfrm>
            <a:off x="6410325" y="2781300"/>
            <a:ext cx="3343275" cy="2506663"/>
          </a:xfrm>
          <a:prstGeom prst="rect">
            <a:avLst/>
          </a:prstGeom>
          <a:noFill/>
          <a:ln w="9525">
            <a:noFill/>
            <a:miter lim="800000"/>
            <a:headEnd/>
            <a:tailEnd/>
          </a:ln>
        </p:spPr>
      </p:pic>
      <p:sp>
        <p:nvSpPr>
          <p:cNvPr id="7" name="Rectangle 6"/>
          <p:cNvSpPr>
            <a:spLocks noChangeArrowheads="1"/>
          </p:cNvSpPr>
          <p:nvPr/>
        </p:nvSpPr>
        <p:spPr bwMode="auto">
          <a:xfrm>
            <a:off x="9120188" y="3213100"/>
            <a:ext cx="1223962" cy="1008063"/>
          </a:xfrm>
          <a:prstGeom prst="rect">
            <a:avLst/>
          </a:prstGeom>
          <a:noFill/>
          <a:ln w="6350" algn="ctr">
            <a:noFill/>
            <a:miter lim="800000"/>
          </a:ln>
        </p:spPr>
        <p:txBody>
          <a:bodyPr wrap="none" anchor="ctr"/>
          <a:lstStyle/>
          <a:p>
            <a:pPr algn="ctr"/>
            <a:r>
              <a:rPr lang="zh-CN" altLang="en-US" b="1">
                <a:solidFill>
                  <a:srgbClr val="FF0000"/>
                </a:solidFill>
              </a:rPr>
              <a:t>错误</a:t>
            </a:r>
            <a:endParaRPr lang="zh-CN" altLang="en-US" b="1">
              <a:solidFill>
                <a:srgbClr val="FF0000"/>
              </a:solidFill>
            </a:endParaRPr>
          </a:p>
        </p:txBody>
      </p:sp>
      <p:sp>
        <p:nvSpPr>
          <p:cNvPr id="8" name="Line 7"/>
          <p:cNvSpPr>
            <a:spLocks noChangeShapeType="1"/>
          </p:cNvSpPr>
          <p:nvPr/>
        </p:nvSpPr>
        <p:spPr bwMode="auto">
          <a:xfrm flipH="1">
            <a:off x="7896225" y="3789363"/>
            <a:ext cx="1439863" cy="574675"/>
          </a:xfrm>
          <a:prstGeom prst="line">
            <a:avLst/>
          </a:prstGeom>
          <a:noFill/>
          <a:ln w="38100">
            <a:solidFill>
              <a:srgbClr val="FF0000"/>
            </a:solidFill>
            <a:round/>
            <a:tailEnd type="triangle" w="med" len="med"/>
          </a:ln>
        </p:spPr>
        <p:txBody>
          <a:bodyPr wrap="none" anchor="ctr"/>
          <a:lstStyle/>
          <a:p>
            <a:endParaRPr lang="zh-CN" altLang="en-US"/>
          </a:p>
        </p:txBody>
      </p:sp>
      <p:pic>
        <p:nvPicPr>
          <p:cNvPr id="9" name="Picture 8" descr="PICT0203"/>
          <p:cNvPicPr>
            <a:picLocks noChangeAspect="1" noChangeArrowheads="1"/>
          </p:cNvPicPr>
          <p:nvPr/>
        </p:nvPicPr>
        <p:blipFill>
          <a:blip r:embed="rId2" cstate="email"/>
          <a:srcRect/>
          <a:stretch>
            <a:fillRect/>
          </a:stretch>
        </p:blipFill>
        <p:spPr bwMode="auto">
          <a:xfrm>
            <a:off x="1524000" y="1052513"/>
            <a:ext cx="4176713" cy="3133725"/>
          </a:xfrm>
          <a:prstGeom prst="rect">
            <a:avLst/>
          </a:prstGeom>
          <a:noFill/>
          <a:ln w="9525">
            <a:noFill/>
            <a:miter lim="800000"/>
            <a:headEnd/>
            <a:tailEnd/>
          </a:ln>
        </p:spPr>
      </p:pic>
      <p:sp>
        <p:nvSpPr>
          <p:cNvPr id="10" name="Rectangle 9"/>
          <p:cNvSpPr>
            <a:spLocks noChangeArrowheads="1"/>
          </p:cNvSpPr>
          <p:nvPr/>
        </p:nvSpPr>
        <p:spPr bwMode="auto">
          <a:xfrm>
            <a:off x="4044950" y="2168525"/>
            <a:ext cx="779463" cy="569913"/>
          </a:xfrm>
          <a:prstGeom prst="rect">
            <a:avLst/>
          </a:prstGeom>
          <a:noFill/>
          <a:ln w="6350" algn="ctr">
            <a:solidFill>
              <a:srgbClr val="FF0000"/>
            </a:solidFill>
            <a:miter lim="800000"/>
          </a:ln>
        </p:spPr>
        <p:txBody>
          <a:bodyPr wrap="none" anchor="ctr"/>
          <a:lstStyle/>
          <a:p>
            <a:pPr algn="ctr"/>
            <a:r>
              <a:rPr lang="zh-CN" altLang="en-US" sz="2800">
                <a:solidFill>
                  <a:srgbClr val="FF0000"/>
                </a:solidFill>
              </a:rPr>
              <a:t>错误</a:t>
            </a:r>
            <a:endParaRPr lang="zh-CN" altLang="en-US" sz="2800">
              <a:solidFill>
                <a:srgbClr val="FF0000"/>
              </a:solidFill>
            </a:endParaRPr>
          </a:p>
        </p:txBody>
      </p:sp>
      <p:sp>
        <p:nvSpPr>
          <p:cNvPr id="11" name="Line 10"/>
          <p:cNvSpPr>
            <a:spLocks noChangeShapeType="1"/>
          </p:cNvSpPr>
          <p:nvPr/>
        </p:nvSpPr>
        <p:spPr bwMode="auto">
          <a:xfrm flipH="1">
            <a:off x="3684588" y="2638425"/>
            <a:ext cx="366712" cy="244475"/>
          </a:xfrm>
          <a:prstGeom prst="line">
            <a:avLst/>
          </a:prstGeom>
          <a:noFill/>
          <a:ln w="38100">
            <a:solidFill>
              <a:srgbClr val="FF0000"/>
            </a:solidFill>
            <a:round/>
            <a:tailEnd type="triangle" w="med" len="med"/>
          </a:ln>
        </p:spPr>
        <p:txBody>
          <a:bodyPr wrap="none" anchor="ctr"/>
          <a:lstStyle/>
          <a:p>
            <a:endParaRPr lang="zh-CN" altLang="en-US"/>
          </a:p>
        </p:txBody>
      </p:sp>
      <p:pic>
        <p:nvPicPr>
          <p:cNvPr id="12" name="Picture 11" descr="PICT0215"/>
          <p:cNvPicPr>
            <a:picLocks noChangeAspect="1" noChangeArrowheads="1"/>
          </p:cNvPicPr>
          <p:nvPr/>
        </p:nvPicPr>
        <p:blipFill>
          <a:blip r:embed="rId3" cstate="email"/>
          <a:srcRect/>
          <a:stretch>
            <a:fillRect/>
          </a:stretch>
        </p:blipFill>
        <p:spPr bwMode="auto">
          <a:xfrm>
            <a:off x="5664200" y="549275"/>
            <a:ext cx="3024188" cy="2232025"/>
          </a:xfrm>
          <a:prstGeom prst="rect">
            <a:avLst/>
          </a:prstGeom>
          <a:noFill/>
          <a:ln w="9525">
            <a:noFill/>
            <a:miter lim="800000"/>
            <a:headEnd/>
            <a:tailEnd/>
          </a:ln>
        </p:spPr>
      </p:pic>
      <p:sp>
        <p:nvSpPr>
          <p:cNvPr id="13" name="Rectangle 12"/>
          <p:cNvSpPr>
            <a:spLocks noChangeArrowheads="1"/>
          </p:cNvSpPr>
          <p:nvPr/>
        </p:nvSpPr>
        <p:spPr bwMode="auto">
          <a:xfrm>
            <a:off x="8688388" y="620713"/>
            <a:ext cx="1619250" cy="1008062"/>
          </a:xfrm>
          <a:prstGeom prst="rect">
            <a:avLst/>
          </a:prstGeom>
          <a:noFill/>
          <a:ln w="6350" algn="ctr">
            <a:noFill/>
            <a:miter lim="800000"/>
          </a:ln>
        </p:spPr>
        <p:txBody>
          <a:bodyPr wrap="none" anchor="ctr"/>
          <a:lstStyle/>
          <a:p>
            <a:r>
              <a:rPr lang="zh-CN" altLang="en-US" sz="2000" b="1">
                <a:solidFill>
                  <a:srgbClr val="FF0000"/>
                </a:solidFill>
                <a:latin typeface="楷体" panose="02010609060101010101" pitchFamily="49" charset="-122"/>
                <a:ea typeface="楷体" panose="02010609060101010101" pitchFamily="49" charset="-122"/>
              </a:rPr>
              <a:t>如果</a:t>
            </a:r>
            <a:r>
              <a:rPr lang="en-US" altLang="en-US" sz="2000" b="1">
                <a:solidFill>
                  <a:srgbClr val="FF0000"/>
                </a:solidFill>
                <a:latin typeface="楷体" panose="02010609060101010101" pitchFamily="49" charset="-122"/>
                <a:ea typeface="楷体" panose="02010609060101010101" pitchFamily="49" charset="-122"/>
              </a:rPr>
              <a:t>歪拉斜挂</a:t>
            </a:r>
            <a:r>
              <a:rPr lang="zh-CN" altLang="en-US" sz="2000" b="1">
                <a:solidFill>
                  <a:srgbClr val="FF0000"/>
                </a:solidFill>
                <a:latin typeface="楷体" panose="02010609060101010101" pitchFamily="49" charset="-122"/>
                <a:ea typeface="楷体" panose="02010609060101010101" pitchFamily="49" charset="-122"/>
              </a:rPr>
              <a:t>钢</a:t>
            </a:r>
            <a:endParaRPr lang="zh-CN" altLang="en-US" sz="2000" b="1">
              <a:solidFill>
                <a:srgbClr val="FF0000"/>
              </a:solidFill>
              <a:latin typeface="楷体" panose="02010609060101010101" pitchFamily="49" charset="-122"/>
              <a:ea typeface="楷体" panose="02010609060101010101" pitchFamily="49" charset="-122"/>
            </a:endParaRPr>
          </a:p>
          <a:p>
            <a:r>
              <a:rPr lang="zh-CN" altLang="en-US" sz="2000" b="1">
                <a:solidFill>
                  <a:srgbClr val="FF0000"/>
                </a:solidFill>
                <a:latin typeface="楷体" panose="02010609060101010101" pitchFamily="49" charset="-122"/>
                <a:ea typeface="楷体" panose="02010609060101010101" pitchFamily="49" charset="-122"/>
              </a:rPr>
              <a:t>丝绳会绞死</a:t>
            </a:r>
            <a:endParaRPr lang="zh-CN" altLang="en-US" sz="2000" b="1">
              <a:solidFill>
                <a:srgbClr val="FF0000"/>
              </a:solidFill>
              <a:latin typeface="楷体" panose="02010609060101010101" pitchFamily="49" charset="-122"/>
              <a:ea typeface="楷体" panose="02010609060101010101" pitchFamily="49" charset="-122"/>
            </a:endParaRPr>
          </a:p>
        </p:txBody>
      </p:sp>
      <p:sp>
        <p:nvSpPr>
          <p:cNvPr id="14" name="Line 13"/>
          <p:cNvSpPr>
            <a:spLocks noChangeShapeType="1"/>
          </p:cNvSpPr>
          <p:nvPr/>
        </p:nvSpPr>
        <p:spPr bwMode="auto">
          <a:xfrm flipH="1">
            <a:off x="7608888" y="1989138"/>
            <a:ext cx="366712" cy="244475"/>
          </a:xfrm>
          <a:prstGeom prst="line">
            <a:avLst/>
          </a:prstGeom>
          <a:noFill/>
          <a:ln w="38100">
            <a:solidFill>
              <a:schemeClr val="tx2"/>
            </a:solidFill>
            <a:round/>
            <a:tailEnd type="triangle" w="med" len="me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
                                        <p:tgtEl>
                                          <p:spTgt spid="9"/>
                                        </p:tgtEl>
                                      </p:cBhvr>
                                    </p:animEffect>
                                    <p:anim calcmode="lin" valueType="num">
                                      <p:cBhvr>
                                        <p:cTn id="34" dur="400" fill="hold"/>
                                        <p:tgtEl>
                                          <p:spTgt spid="9"/>
                                        </p:tgtEl>
                                        <p:attrNameLst>
                                          <p:attrName>ppt_x</p:attrName>
                                        </p:attrNameLst>
                                      </p:cBhvr>
                                      <p:tavLst>
                                        <p:tav tm="0">
                                          <p:val>
                                            <p:strVal val="#ppt_x"/>
                                          </p:val>
                                        </p:tav>
                                        <p:tav tm="100000">
                                          <p:val>
                                            <p:strVal val="#ppt_x"/>
                                          </p:val>
                                        </p:tav>
                                      </p:tavLst>
                                    </p:anim>
                                    <p:anim calcmode="lin" valueType="num">
                                      <p:cBhvr>
                                        <p:cTn id="35" dur="400" fill="hold"/>
                                        <p:tgtEl>
                                          <p:spTgt spid="9"/>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
                                        <p:tgtEl>
                                          <p:spTgt spid="11"/>
                                        </p:tgtEl>
                                      </p:cBhvr>
                                    </p:animEffect>
                                    <p:anim calcmode="lin" valueType="num">
                                      <p:cBhvr>
                                        <p:cTn id="43" dur="400" fill="hold"/>
                                        <p:tgtEl>
                                          <p:spTgt spid="11"/>
                                        </p:tgtEl>
                                        <p:attrNameLst>
                                          <p:attrName>ppt_x</p:attrName>
                                        </p:attrNameLst>
                                      </p:cBhvr>
                                      <p:tavLst>
                                        <p:tav tm="0">
                                          <p:val>
                                            <p:strVal val="#ppt_x"/>
                                          </p:val>
                                        </p:tav>
                                        <p:tav tm="100000">
                                          <p:val>
                                            <p:strVal val="#ppt_x"/>
                                          </p:val>
                                        </p:tav>
                                      </p:tavLst>
                                    </p:anim>
                                    <p:anim calcmode="lin" valueType="num">
                                      <p:cBhvr>
                                        <p:cTn id="44" dur="400" fill="hold"/>
                                        <p:tgtEl>
                                          <p:spTgt spid="11"/>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7" presetID="43"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
                                        <p:tgtEl>
                                          <p:spTgt spid="10"/>
                                        </p:tgtEl>
                                      </p:cBhvr>
                                    </p:animEffect>
                                    <p:anim calcmode="lin" valueType="num">
                                      <p:cBhvr>
                                        <p:cTn id="50" dur="400" fill="hold"/>
                                        <p:tgtEl>
                                          <p:spTgt spid="10"/>
                                        </p:tgtEl>
                                        <p:attrNameLst>
                                          <p:attrName>ppt_x</p:attrName>
                                        </p:attrNameLst>
                                      </p:cBhvr>
                                      <p:tavLst>
                                        <p:tav tm="0">
                                          <p:val>
                                            <p:strVal val="#ppt_x"/>
                                          </p:val>
                                        </p:tav>
                                        <p:tav tm="100000">
                                          <p:val>
                                            <p:strVal val="#ppt_x"/>
                                          </p:val>
                                        </p:tav>
                                      </p:tavLst>
                                    </p:anim>
                                    <p:anim calcmode="lin" valueType="num">
                                      <p:cBhvr>
                                        <p:cTn id="51" dur="400" fill="hold"/>
                                        <p:tgtEl>
                                          <p:spTgt spid="10"/>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diamond(in)">
                                      <p:cBhvr>
                                        <p:cTn id="58" dur="2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3"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
                                        <p:tgtEl>
                                          <p:spTgt spid="14"/>
                                        </p:tgtEl>
                                      </p:cBhvr>
                                    </p:animEffect>
                                    <p:anim calcmode="lin" valueType="num">
                                      <p:cBhvr>
                                        <p:cTn id="64" dur="400" fill="hold"/>
                                        <p:tgtEl>
                                          <p:spTgt spid="14"/>
                                        </p:tgtEl>
                                        <p:attrNameLst>
                                          <p:attrName>ppt_x</p:attrName>
                                        </p:attrNameLst>
                                      </p:cBhvr>
                                      <p:tavLst>
                                        <p:tav tm="0">
                                          <p:val>
                                            <p:strVal val="#ppt_x"/>
                                          </p:val>
                                        </p:tav>
                                        <p:tav tm="100000">
                                          <p:val>
                                            <p:strVal val="#ppt_x"/>
                                          </p:val>
                                        </p:tav>
                                      </p:tavLst>
                                    </p:anim>
                                    <p:anim calcmode="lin" valueType="num">
                                      <p:cBhvr>
                                        <p:cTn id="65" dur="400" fill="hold"/>
                                        <p:tgtEl>
                                          <p:spTgt spid="14"/>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8" presetID="43"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
                                        <p:tgtEl>
                                          <p:spTgt spid="13"/>
                                        </p:tgtEl>
                                      </p:cBhvr>
                                    </p:animEffect>
                                    <p:anim calcmode="lin" valueType="num">
                                      <p:cBhvr>
                                        <p:cTn id="71" dur="400" fill="hold"/>
                                        <p:tgtEl>
                                          <p:spTgt spid="13"/>
                                        </p:tgtEl>
                                        <p:attrNameLst>
                                          <p:attrName>ppt_x</p:attrName>
                                        </p:attrNameLst>
                                      </p:cBhvr>
                                      <p:tavLst>
                                        <p:tav tm="0">
                                          <p:val>
                                            <p:strVal val="#ppt_x"/>
                                          </p:val>
                                        </p:tav>
                                        <p:tav tm="100000">
                                          <p:val>
                                            <p:strVal val="#ppt_x"/>
                                          </p:val>
                                        </p:tav>
                                      </p:tavLst>
                                    </p:anim>
                                    <p:anim calcmode="lin" valueType="num">
                                      <p:cBhvr>
                                        <p:cTn id="72" dur="400" fill="hold"/>
                                        <p:tgtEl>
                                          <p:spTgt spid="13"/>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10" grpId="0" bldLvl="0" animBg="1"/>
      <p:bldP spid="11" grpId="0" bldLvl="0" animBg="1"/>
      <p:bldP spid="13" grpId="0"/>
      <p:bldP spid="1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ln>
            <a:miter lim="800000"/>
          </a:ln>
        </p:spPr>
        <p:txBody>
          <a:bodyPr wrap="square" bIns="45720" numCol="1" anchorCtr="0" compatLnSpc="1"/>
          <a:lstStyle/>
          <a:p>
            <a:fld id="{C69BC1FB-774F-4527-B694-079C2ADE8D3A}" type="slidenum">
              <a:rPr lang="en-US" altLang="zh-CN"/>
            </a:fld>
            <a:endParaRPr lang="en-US" altLang="zh-CN"/>
          </a:p>
        </p:txBody>
      </p:sp>
      <p:sp>
        <p:nvSpPr>
          <p:cNvPr id="3" name="Rectangle 2"/>
          <p:cNvSpPr/>
          <p:nvPr/>
        </p:nvSpPr>
        <p:spPr>
          <a:xfrm>
            <a:off x="2135188" y="620713"/>
            <a:ext cx="7993062" cy="3415030"/>
          </a:xfrm>
          <a:prstGeom prst="rect">
            <a:avLst/>
          </a:prstGeom>
        </p:spPr>
        <p:txBody>
          <a:bodyPr>
            <a:spAutoFit/>
          </a:bodyPr>
          <a:lstStyle/>
          <a:p>
            <a:pPr>
              <a:defRPr/>
            </a:pPr>
            <a:r>
              <a:rPr lang="zh-CN" altLang="en-US" dirty="0">
                <a:latin typeface="+mn-ea"/>
                <a:ea typeface="+mn-ea"/>
              </a:rPr>
              <a:t>　　</a:t>
            </a:r>
            <a:r>
              <a:rPr lang="en-US" altLang="zh-CN" dirty="0">
                <a:latin typeface="+mn-ea"/>
                <a:ea typeface="+mn-ea"/>
              </a:rPr>
              <a:t>h</a:t>
            </a:r>
            <a:r>
              <a:rPr lang="zh-CN" altLang="en-US" dirty="0">
                <a:latin typeface="+mn-ea"/>
                <a:ea typeface="+mn-ea"/>
              </a:rPr>
              <a:t>．工作中突然断电时，在重新工作前应检查起重机动作是否正常。</a:t>
            </a:r>
            <a:endParaRPr lang="en-US" altLang="zh-CN" dirty="0">
              <a:latin typeface="+mn-ea"/>
              <a:ea typeface="+mn-ea"/>
            </a:endParaRPr>
          </a:p>
          <a:p>
            <a:pPr>
              <a:defRPr/>
            </a:pPr>
            <a:r>
              <a:rPr lang="zh-CN" altLang="en-US" dirty="0">
                <a:latin typeface="+mn-ea"/>
                <a:ea typeface="+mn-ea"/>
              </a:rPr>
              <a:t>    </a:t>
            </a:r>
            <a:r>
              <a:rPr lang="en-US" altLang="zh-CN" dirty="0">
                <a:latin typeface="+mn-ea"/>
                <a:ea typeface="+mn-ea"/>
              </a:rPr>
              <a:t>i</a:t>
            </a:r>
            <a:r>
              <a:rPr lang="zh-CN" altLang="en-US" dirty="0">
                <a:latin typeface="+mn-ea"/>
                <a:ea typeface="+mn-ea"/>
              </a:rPr>
              <a:t>、起吊时必须使吊钩在被吊物品的正上方，避免侧向斜吊，拉拽受吊物。起吊使用慢速挡启动，起吊平稳后换快速挡。</a:t>
            </a:r>
            <a:endParaRPr lang="en-US" altLang="en-US" dirty="0">
              <a:latin typeface="+mn-ea"/>
              <a:ea typeface="+mn-ea"/>
            </a:endParaRPr>
          </a:p>
          <a:p>
            <a:pPr>
              <a:defRPr/>
            </a:pPr>
            <a:r>
              <a:rPr lang="en-US" altLang="zh-CN" dirty="0">
                <a:latin typeface="+mn-ea"/>
                <a:ea typeface="+mn-ea"/>
              </a:rPr>
              <a:t>    j</a:t>
            </a:r>
            <a:r>
              <a:rPr lang="zh-CN" altLang="en-US" dirty="0">
                <a:latin typeface="+mn-ea"/>
                <a:ea typeface="+mn-ea"/>
              </a:rPr>
              <a:t>、天车搬运物品时，要使受吊物</a:t>
            </a:r>
            <a:endParaRPr lang="en-US" altLang="zh-CN" dirty="0">
              <a:latin typeface="+mn-ea"/>
              <a:ea typeface="+mn-ea"/>
            </a:endParaRPr>
          </a:p>
          <a:p>
            <a:pPr>
              <a:defRPr/>
            </a:pPr>
            <a:r>
              <a:rPr lang="zh-CN" altLang="en-US" dirty="0">
                <a:latin typeface="+mn-ea"/>
                <a:ea typeface="+mn-ea"/>
              </a:rPr>
              <a:t>在天车行线内行走，行走高度至少比</a:t>
            </a:r>
            <a:endParaRPr lang="en-US" altLang="zh-CN" dirty="0">
              <a:latin typeface="+mn-ea"/>
              <a:ea typeface="+mn-ea"/>
            </a:endParaRPr>
          </a:p>
          <a:p>
            <a:pPr>
              <a:defRPr/>
            </a:pPr>
            <a:r>
              <a:rPr lang="zh-CN" altLang="en-US" dirty="0">
                <a:latin typeface="+mn-ea"/>
                <a:ea typeface="+mn-ea"/>
              </a:rPr>
              <a:t>运行路线上工件高</a:t>
            </a:r>
            <a:r>
              <a:rPr lang="en-US" altLang="en-US" dirty="0">
                <a:latin typeface="+mn-ea"/>
                <a:ea typeface="+mn-ea"/>
              </a:rPr>
              <a:t>0.5m</a:t>
            </a:r>
            <a:r>
              <a:rPr lang="zh-CN" altLang="en-US" dirty="0">
                <a:latin typeface="+mn-ea"/>
                <a:ea typeface="+mn-ea"/>
              </a:rPr>
              <a:t>以上，严禁将</a:t>
            </a:r>
            <a:endParaRPr lang="en-US" altLang="zh-CN" dirty="0">
              <a:latin typeface="+mn-ea"/>
              <a:ea typeface="+mn-ea"/>
            </a:endParaRPr>
          </a:p>
          <a:p>
            <a:pPr>
              <a:defRPr/>
            </a:pPr>
            <a:r>
              <a:rPr lang="zh-CN" altLang="en-US" dirty="0">
                <a:latin typeface="+mn-ea"/>
                <a:ea typeface="+mn-ea"/>
              </a:rPr>
              <a:t>吊载物从人头上通过 </a:t>
            </a:r>
            <a:endParaRPr lang="en-US" altLang="en-US" dirty="0">
              <a:latin typeface="+mn-ea"/>
              <a:ea typeface="+mn-ea"/>
            </a:endParaRPr>
          </a:p>
          <a:p>
            <a:pPr>
              <a:defRPr/>
            </a:pPr>
            <a:r>
              <a:rPr lang="en-US" altLang="zh-CN" dirty="0">
                <a:latin typeface="+mn-ea"/>
                <a:ea typeface="+mn-ea"/>
              </a:rPr>
              <a:t>    k</a:t>
            </a:r>
            <a:r>
              <a:rPr lang="zh-CN" altLang="en-US" dirty="0">
                <a:latin typeface="+mn-ea"/>
                <a:ea typeface="+mn-ea"/>
              </a:rPr>
              <a:t>、天车运行时，操作人员要集中</a:t>
            </a:r>
            <a:endParaRPr lang="en-US" altLang="zh-CN" dirty="0">
              <a:latin typeface="+mn-ea"/>
              <a:ea typeface="+mn-ea"/>
            </a:endParaRPr>
          </a:p>
          <a:p>
            <a:pPr>
              <a:defRPr/>
            </a:pPr>
            <a:r>
              <a:rPr lang="zh-CN" altLang="en-US" dirty="0">
                <a:latin typeface="+mn-ea"/>
                <a:ea typeface="+mn-ea"/>
              </a:rPr>
              <a:t>精神面对天车运行方向，注意防止绊倒</a:t>
            </a:r>
            <a:endParaRPr lang="en-US" altLang="zh-CN" dirty="0">
              <a:latin typeface="+mn-ea"/>
              <a:ea typeface="+mn-ea"/>
            </a:endParaRPr>
          </a:p>
          <a:p>
            <a:pPr>
              <a:defRPr/>
            </a:pPr>
            <a:r>
              <a:rPr lang="en-US" altLang="zh-CN" dirty="0">
                <a:latin typeface="+mn-ea"/>
                <a:ea typeface="+mn-ea"/>
              </a:rPr>
              <a:t>    l</a:t>
            </a:r>
            <a:r>
              <a:rPr lang="zh-CN" altLang="en-US" dirty="0">
                <a:latin typeface="+mn-ea"/>
                <a:ea typeface="+mn-ea"/>
              </a:rPr>
              <a:t>、</a:t>
            </a:r>
            <a:r>
              <a:rPr lang="en-US" altLang="en-US" dirty="0" err="1">
                <a:latin typeface="+mn-ea"/>
                <a:ea typeface="+mn-ea"/>
              </a:rPr>
              <a:t>工作停歇时，不准将起重物悬</a:t>
            </a:r>
            <a:endParaRPr lang="en-US" altLang="en-US" dirty="0">
              <a:latin typeface="+mn-ea"/>
              <a:ea typeface="+mn-ea"/>
            </a:endParaRPr>
          </a:p>
          <a:p>
            <a:pPr>
              <a:defRPr/>
            </a:pPr>
            <a:r>
              <a:rPr lang="en-US" altLang="en-US" dirty="0" err="1">
                <a:latin typeface="+mn-ea"/>
                <a:ea typeface="+mn-ea"/>
              </a:rPr>
              <a:t>在空中停歇</a:t>
            </a:r>
            <a:r>
              <a:rPr lang="en-US" altLang="en-US" dirty="0">
                <a:latin typeface="+mn-ea"/>
                <a:ea typeface="+mn-ea"/>
              </a:rPr>
              <a:t> </a:t>
            </a:r>
            <a:r>
              <a:rPr lang="zh-CN" altLang="en-US" dirty="0">
                <a:latin typeface="+mn-ea"/>
                <a:ea typeface="+mn-ea"/>
              </a:rPr>
              <a:t>。</a:t>
            </a:r>
            <a:br>
              <a:rPr lang="en-US" dirty="0">
                <a:latin typeface="+mn-ea"/>
                <a:ea typeface="+mn-ea"/>
              </a:rPr>
            </a:br>
            <a:endParaRPr lang="en-US" dirty="0">
              <a:latin typeface="+mn-ea"/>
              <a:ea typeface="+mn-ea"/>
            </a:endParaRPr>
          </a:p>
        </p:txBody>
      </p:sp>
      <p:pic>
        <p:nvPicPr>
          <p:cNvPr id="5" name="Picture 20" descr="PICT0219"/>
          <p:cNvPicPr>
            <a:picLocks noChangeAspect="1" noChangeArrowheads="1"/>
          </p:cNvPicPr>
          <p:nvPr/>
        </p:nvPicPr>
        <p:blipFill>
          <a:blip r:embed="rId1"/>
          <a:srcRect/>
          <a:stretch>
            <a:fillRect/>
          </a:stretch>
        </p:blipFill>
        <p:spPr bwMode="auto">
          <a:xfrm>
            <a:off x="7067550" y="2752725"/>
            <a:ext cx="3600450" cy="410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noFill/>
          <a:ln>
            <a:miter lim="800000"/>
          </a:ln>
        </p:spPr>
        <p:txBody>
          <a:bodyPr wrap="square" bIns="45720" numCol="1" anchorCtr="0" compatLnSpc="1"/>
          <a:lstStyle/>
          <a:p>
            <a:fld id="{22D6688C-3016-4F14-9593-D39BBBD72DF0}" type="slidenum">
              <a:rPr lang="en-US" altLang="zh-CN"/>
            </a:fld>
            <a:endParaRPr lang="en-US" altLang="zh-CN"/>
          </a:p>
        </p:txBody>
      </p:sp>
      <p:pic>
        <p:nvPicPr>
          <p:cNvPr id="5" name="Picture 6" descr="PICT0218"/>
          <p:cNvPicPr>
            <a:picLocks noChangeAspect="1" noChangeArrowheads="1"/>
          </p:cNvPicPr>
          <p:nvPr/>
        </p:nvPicPr>
        <p:blipFill>
          <a:blip r:embed="rId1" cstate="email"/>
          <a:srcRect/>
          <a:stretch>
            <a:fillRect/>
          </a:stretch>
        </p:blipFill>
        <p:spPr bwMode="auto">
          <a:xfrm>
            <a:off x="6816725" y="3357563"/>
            <a:ext cx="3240088" cy="2963862"/>
          </a:xfrm>
          <a:prstGeom prst="rect">
            <a:avLst/>
          </a:prstGeom>
          <a:noFill/>
          <a:ln w="9525">
            <a:solidFill>
              <a:srgbClr val="FF0000"/>
            </a:solidFill>
            <a:miter lim="800000"/>
            <a:headEnd/>
            <a:tailEnd/>
          </a:ln>
        </p:spPr>
      </p:pic>
      <p:sp>
        <p:nvSpPr>
          <p:cNvPr id="6" name="AutoShape 5"/>
          <p:cNvSpPr>
            <a:spLocks noChangeArrowheads="1"/>
          </p:cNvSpPr>
          <p:nvPr/>
        </p:nvSpPr>
        <p:spPr bwMode="auto">
          <a:xfrm>
            <a:off x="2135188" y="1268413"/>
            <a:ext cx="4679950" cy="3241675"/>
          </a:xfrm>
          <a:prstGeom prst="wedgeRectCallout">
            <a:avLst>
              <a:gd name="adj1" fmla="val 48542"/>
              <a:gd name="adj2" fmla="val 67931"/>
            </a:avLst>
          </a:prstGeom>
          <a:noFill/>
          <a:ln w="3175" algn="ctr">
            <a:solidFill>
              <a:srgbClr val="FF0000"/>
            </a:solidFill>
            <a:miter lim="800000"/>
          </a:ln>
          <a:effectLst/>
        </p:spPr>
        <p:txBody>
          <a:bodyPr anchor="ctr"/>
          <a:lstStyle/>
          <a:p>
            <a:pPr>
              <a:lnSpc>
                <a:spcPct val="200000"/>
              </a:lnSpc>
              <a:defRPr/>
            </a:pPr>
            <a:r>
              <a:rPr lang="en-US" altLang="zh-CN" sz="2000" dirty="0">
                <a:latin typeface="+mn-ea"/>
                <a:ea typeface="+mn-ea"/>
              </a:rPr>
              <a:t>    n.</a:t>
            </a:r>
            <a:r>
              <a:rPr lang="en-US" altLang="en-US" sz="2000" dirty="0">
                <a:latin typeface="+mn-ea"/>
                <a:ea typeface="+mn-ea"/>
              </a:rPr>
              <a:t>地操行车操作人员严禁湿手或带湿手套操作，在操作前应将手上的油或水擦拭干净，以防油或水进入操作按钮盒造成漏电伤人事故。</a:t>
            </a:r>
            <a:endParaRPr lang="zh-CN" altLang="en-US" sz="2000" dirty="0">
              <a:latin typeface="+mn-ea"/>
              <a:ea typeface="+mn-ea"/>
            </a:endParaRPr>
          </a:p>
        </p:txBody>
      </p:sp>
      <p:sp>
        <p:nvSpPr>
          <p:cNvPr id="7" name="Line 8"/>
          <p:cNvSpPr>
            <a:spLocks noChangeShapeType="1"/>
          </p:cNvSpPr>
          <p:nvPr/>
        </p:nvSpPr>
        <p:spPr bwMode="auto">
          <a:xfrm flipV="1">
            <a:off x="6383338" y="5373688"/>
            <a:ext cx="1441450" cy="719137"/>
          </a:xfrm>
          <a:prstGeom prst="line">
            <a:avLst/>
          </a:prstGeom>
          <a:noFill/>
          <a:ln w="38100">
            <a:solidFill>
              <a:srgbClr val="FF0000"/>
            </a:solidFill>
            <a:round/>
            <a:tailEnd type="triangle" w="med" len="med"/>
          </a:ln>
        </p:spPr>
        <p:txBody>
          <a:bodyPr wrap="none" anchor="ctr"/>
          <a:lstStyle/>
          <a:p>
            <a:endParaRPr lang="zh-CN" altLang="en-US"/>
          </a:p>
        </p:txBody>
      </p:sp>
      <p:sp>
        <p:nvSpPr>
          <p:cNvPr id="8" name="Rectangle 9"/>
          <p:cNvSpPr>
            <a:spLocks noChangeArrowheads="1"/>
          </p:cNvSpPr>
          <p:nvPr/>
        </p:nvSpPr>
        <p:spPr bwMode="auto">
          <a:xfrm>
            <a:off x="3648075" y="5661025"/>
            <a:ext cx="2672080" cy="521970"/>
          </a:xfrm>
          <a:prstGeom prst="rect">
            <a:avLst/>
          </a:prstGeom>
          <a:noFill/>
          <a:ln w="38100" algn="ctr">
            <a:solidFill>
              <a:srgbClr val="FF0000"/>
            </a:solidFill>
            <a:miter lim="800000"/>
          </a:ln>
        </p:spPr>
        <p:txBody>
          <a:bodyPr wrap="none">
            <a:spAutoFit/>
          </a:bodyPr>
          <a:lstStyle/>
          <a:p>
            <a:r>
              <a:rPr lang="zh-CN" altLang="en-US" sz="2800">
                <a:ea typeface="PMingLiU" pitchFamily="18" charset="-120"/>
              </a:rPr>
              <a:t>湿手</a:t>
            </a:r>
            <a:r>
              <a:rPr lang="zh-CN" altLang="en-US" sz="2800">
                <a:solidFill>
                  <a:schemeClr val="tx2"/>
                </a:solidFill>
                <a:ea typeface="PMingLiU" pitchFamily="18" charset="-120"/>
              </a:rPr>
              <a:t>不可以操作</a:t>
            </a:r>
            <a:endParaRPr lang="zh-CN" altLang="en-US" sz="2800">
              <a:solidFill>
                <a:schemeClr val="tx2"/>
              </a:solidFill>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plus(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15363"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4100" name="标题 1"/>
          <p:cNvSpPr>
            <a:spLocks noGrp="1" noChangeArrowheads="1"/>
          </p:cNvSpPr>
          <p:nvPr>
            <p:ph type="title"/>
          </p:nvPr>
        </p:nvSpPr>
        <p:spPr/>
        <p:txBody>
          <a:bodyPr/>
          <a:lstStyle/>
          <a:p>
            <a:pPr fontAlgn="auto">
              <a:spcAft>
                <a:spcPts val="0"/>
              </a:spcAft>
              <a:defRPr/>
            </a:pPr>
            <a:r>
              <a:rPr>
                <a:solidFill>
                  <a:schemeClr val="accent4"/>
                </a:solidFill>
              </a:rPr>
              <a:t>目录</a:t>
            </a:r>
            <a:endParaRPr>
              <a:solidFill>
                <a:schemeClr val="accent4"/>
              </a:solidFill>
            </a:endParaRPr>
          </a:p>
        </p:txBody>
      </p:sp>
      <p:sp>
        <p:nvSpPr>
          <p:cNvPr id="15365" name="内容占位符 2"/>
          <p:cNvSpPr>
            <a:spLocks noGrp="1" noChangeArrowheads="1"/>
          </p:cNvSpPr>
          <p:nvPr>
            <p:ph idx="4294967295"/>
          </p:nvPr>
        </p:nvSpPr>
        <p:spPr>
          <a:xfrm>
            <a:off x="1524000" y="1600200"/>
            <a:ext cx="8229600" cy="4525963"/>
          </a:xfrm>
        </p:spPr>
        <p:txBody>
          <a:bodyPr/>
          <a:lstStyle/>
          <a:p>
            <a:r>
              <a:rPr lang="zh-CN" altLang="en-US" smtClean="0"/>
              <a:t>定义及分类</a:t>
            </a:r>
            <a:endParaRPr lang="zh-CN" altLang="en-US" smtClean="0"/>
          </a:p>
          <a:p>
            <a:r>
              <a:rPr lang="zh-CN" altLang="en-US" smtClean="0"/>
              <a:t>桥式起重机的主要结构</a:t>
            </a:r>
            <a:endParaRPr lang="en-US" altLang="zh-CN" smtClean="0"/>
          </a:p>
          <a:p>
            <a:r>
              <a:rPr lang="zh-CN" altLang="en-US" smtClean="0"/>
              <a:t>行车的技术参数</a:t>
            </a:r>
            <a:endParaRPr lang="en-US" smtClean="0">
              <a:ea typeface="宋体" panose="02010600030101010101" pitchFamily="2" charset="-122"/>
            </a:endParaRPr>
          </a:p>
          <a:p>
            <a:r>
              <a:rPr lang="zh-CN" altLang="en-US" smtClean="0"/>
              <a:t>行车的安全要求</a:t>
            </a:r>
            <a:endParaRPr lang="zh-CN" altLang="en-US" smtClean="0"/>
          </a:p>
          <a:p>
            <a:r>
              <a:rPr lang="zh-CN" altLang="en-US" smtClean="0"/>
              <a:t>行车安全操作基本规程</a:t>
            </a:r>
            <a:endParaRPr lang="en-US" smtClean="0">
              <a:ea typeface="宋体" panose="02010600030101010101" pitchFamily="2" charset="-122"/>
            </a:endParaRPr>
          </a:p>
          <a:p>
            <a:r>
              <a:rPr lang="zh-CN" altLang="en-US" smtClean="0"/>
              <a:t>行车的检查制度</a:t>
            </a:r>
            <a:endParaRPr lang="en-US" smtClean="0">
              <a:ea typeface="宋体" panose="02010600030101010101" pitchFamily="2" charset="-122"/>
            </a:endParaRPr>
          </a:p>
          <a:p>
            <a:pPr>
              <a:buFont typeface="Wingdings 2" panose="05020102010507070707" pitchFamily="18" charset="2"/>
              <a:buNone/>
            </a:pPr>
            <a:endParaRPr lang="zh-CN" altLang="en-US" smtClean="0"/>
          </a:p>
          <a:p>
            <a:pPr>
              <a:buFont typeface="Wingdings 2" panose="05020102010507070707" pitchFamily="18" charset="2"/>
              <a:buNone/>
            </a:pPr>
            <a:endParaRPr lang="zh-CN"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noFill/>
          <a:ln>
            <a:miter lim="800000"/>
          </a:ln>
        </p:spPr>
        <p:txBody>
          <a:bodyPr wrap="square" bIns="45720" numCol="1" anchorCtr="0" compatLnSpc="1"/>
          <a:lstStyle/>
          <a:p>
            <a:fld id="{15A5472E-9AFD-45E3-A621-8FDAE7D2CBEA}" type="slidenum">
              <a:rPr lang="en-US" altLang="zh-CN"/>
            </a:fld>
            <a:endParaRPr lang="en-US" altLang="zh-CN"/>
          </a:p>
        </p:txBody>
      </p:sp>
      <p:sp>
        <p:nvSpPr>
          <p:cNvPr id="3" name="Rectangle 6"/>
          <p:cNvSpPr txBox="1">
            <a:spLocks noRot="1" noChangeArrowheads="1"/>
          </p:cNvSpPr>
          <p:nvPr/>
        </p:nvSpPr>
        <p:spPr bwMode="auto">
          <a:xfrm>
            <a:off x="1847850" y="1600200"/>
            <a:ext cx="4286250" cy="4498975"/>
          </a:xfrm>
          <a:prstGeom prst="rect">
            <a:avLst/>
          </a:prstGeom>
          <a:noFill/>
          <a:ln w="9525">
            <a:noFill/>
            <a:miter lim="800000"/>
          </a:ln>
        </p:spPr>
        <p:txBody>
          <a:bodyPr/>
          <a:lstStyle/>
          <a:p>
            <a:pPr marL="342900" indent="-342900" eaLnBrk="0" hangingPunct="0">
              <a:lnSpc>
                <a:spcPct val="200000"/>
              </a:lnSpc>
              <a:spcBef>
                <a:spcPct val="20000"/>
              </a:spcBef>
              <a:defRPr/>
            </a:pPr>
            <a:r>
              <a:rPr lang="en-US" altLang="zh-CN" sz="2000" dirty="0">
                <a:latin typeface="+mn-ea"/>
                <a:ea typeface="+mn-ea"/>
              </a:rPr>
              <a:t>    o.</a:t>
            </a:r>
            <a:r>
              <a:rPr lang="en-US" altLang="en-US" sz="2000" dirty="0">
                <a:latin typeface="+mn-ea"/>
                <a:ea typeface="+mn-ea"/>
              </a:rPr>
              <a:t>行车有故障进行维修时，应停靠在安全地点，切断电源，并挂上“禁止合闸”的警示牌。</a:t>
            </a:r>
            <a:endParaRPr lang="zh-CN" altLang="en-US" sz="2000" dirty="0">
              <a:latin typeface="+mn-ea"/>
              <a:ea typeface="+mn-ea"/>
            </a:endParaRPr>
          </a:p>
        </p:txBody>
      </p:sp>
      <p:pic>
        <p:nvPicPr>
          <p:cNvPr id="5" name="Picture 8" descr="PICT0204"/>
          <p:cNvPicPr>
            <a:picLocks noChangeAspect="1" noChangeArrowheads="1"/>
          </p:cNvPicPr>
          <p:nvPr/>
        </p:nvPicPr>
        <p:blipFill>
          <a:blip r:embed="rId1"/>
          <a:srcRect/>
          <a:stretch>
            <a:fillRect/>
          </a:stretch>
        </p:blipFill>
        <p:spPr bwMode="auto">
          <a:xfrm>
            <a:off x="6167438" y="1557338"/>
            <a:ext cx="4500562" cy="4765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noFill/>
          <a:ln>
            <a:miter lim="800000"/>
          </a:ln>
        </p:spPr>
        <p:txBody>
          <a:bodyPr wrap="square" bIns="45720" numCol="1" anchorCtr="0" compatLnSpc="1"/>
          <a:lstStyle/>
          <a:p>
            <a:fld id="{FAB2A790-5A5E-4D3F-B15D-74C6A13D1E5E}" type="slidenum">
              <a:rPr lang="en-US" altLang="zh-CN"/>
            </a:fld>
            <a:endParaRPr lang="en-US" altLang="zh-CN"/>
          </a:p>
        </p:txBody>
      </p:sp>
      <p:sp>
        <p:nvSpPr>
          <p:cNvPr id="3" name="Rectangle 2"/>
          <p:cNvSpPr/>
          <p:nvPr/>
        </p:nvSpPr>
        <p:spPr>
          <a:xfrm>
            <a:off x="2135188" y="1644650"/>
            <a:ext cx="8137525" cy="1198880"/>
          </a:xfrm>
          <a:prstGeom prst="rect">
            <a:avLst/>
          </a:prstGeom>
        </p:spPr>
        <p:txBody>
          <a:bodyPr>
            <a:spAutoFit/>
          </a:bodyPr>
          <a:lstStyle/>
          <a:p>
            <a:pPr>
              <a:defRPr/>
            </a:pPr>
            <a:r>
              <a:rPr lang="en-US" dirty="0">
                <a:latin typeface="+mn-ea"/>
                <a:ea typeface="+mn-ea"/>
              </a:rPr>
              <a:t>    3</a:t>
            </a:r>
            <a:r>
              <a:rPr lang="zh-CN" altLang="en-US" dirty="0">
                <a:latin typeface="+mn-ea"/>
                <a:ea typeface="+mn-ea"/>
              </a:rPr>
              <a:t>、工作后</a:t>
            </a:r>
            <a:br>
              <a:rPr lang="en-US" dirty="0">
                <a:latin typeface="+mn-ea"/>
                <a:ea typeface="+mn-ea"/>
              </a:rPr>
            </a:br>
            <a:r>
              <a:rPr lang="zh-CN" altLang="en-US" dirty="0">
                <a:latin typeface="+mn-ea"/>
                <a:ea typeface="+mn-ea"/>
              </a:rPr>
              <a:t>　　</a:t>
            </a:r>
            <a:r>
              <a:rPr lang="en-US" dirty="0">
                <a:latin typeface="+mn-ea"/>
                <a:ea typeface="+mn-ea"/>
              </a:rPr>
              <a:t>a</a:t>
            </a:r>
            <a:r>
              <a:rPr lang="zh-CN" altLang="en-US" dirty="0">
                <a:latin typeface="+mn-ea"/>
                <a:ea typeface="+mn-ea"/>
              </a:rPr>
              <a:t>．将吊钩升高至</a:t>
            </a:r>
            <a:r>
              <a:rPr lang="en-US" altLang="zh-CN" dirty="0">
                <a:latin typeface="+mn-ea"/>
                <a:ea typeface="+mn-ea"/>
              </a:rPr>
              <a:t>3m</a:t>
            </a:r>
            <a:r>
              <a:rPr lang="zh-CN" altLang="en-US" dirty="0">
                <a:latin typeface="+mn-ea"/>
                <a:ea typeface="+mn-ea"/>
              </a:rPr>
              <a:t>高度，大车、小车停靠在指定位置，切断电源。</a:t>
            </a:r>
            <a:br>
              <a:rPr lang="en-US" dirty="0">
                <a:latin typeface="+mn-ea"/>
                <a:ea typeface="+mn-ea"/>
              </a:rPr>
            </a:br>
            <a:r>
              <a:rPr lang="zh-CN" altLang="en-US" dirty="0">
                <a:latin typeface="+mn-ea"/>
                <a:ea typeface="+mn-ea"/>
              </a:rPr>
              <a:t>　　</a:t>
            </a:r>
            <a:r>
              <a:rPr lang="en-US" dirty="0">
                <a:latin typeface="+mn-ea"/>
                <a:ea typeface="+mn-ea"/>
              </a:rPr>
              <a:t>b</a:t>
            </a:r>
            <a:r>
              <a:rPr lang="zh-CN" altLang="en-US" dirty="0">
                <a:latin typeface="+mn-ea"/>
                <a:ea typeface="+mn-ea"/>
              </a:rPr>
              <a:t>．进行日常维护保养。</a:t>
            </a:r>
            <a:br>
              <a:rPr lang="en-US" dirty="0">
                <a:latin typeface="+mn-ea"/>
                <a:ea typeface="+mn-ea"/>
              </a:rPr>
            </a:br>
            <a:r>
              <a:rPr lang="zh-CN" altLang="en-US" dirty="0">
                <a:latin typeface="+mn-ea"/>
                <a:ea typeface="+mn-ea"/>
              </a:rPr>
              <a:t>　　</a:t>
            </a:r>
            <a:r>
              <a:rPr lang="en-US" dirty="0">
                <a:latin typeface="+mn-ea"/>
                <a:ea typeface="+mn-ea"/>
              </a:rPr>
              <a:t>c</a:t>
            </a:r>
            <a:r>
              <a:rPr lang="zh-CN" altLang="en-US" dirty="0">
                <a:latin typeface="+mn-ea"/>
                <a:ea typeface="+mn-ea"/>
              </a:rPr>
              <a:t>．做好交接班工作。</a:t>
            </a:r>
            <a:endParaRPr lang="en-US" dirty="0">
              <a:latin typeface="+mn-ea"/>
              <a:ea typeface="+mn-ea"/>
            </a:endParaRPr>
          </a:p>
        </p:txBody>
      </p:sp>
      <p:sp>
        <p:nvSpPr>
          <p:cNvPr id="5" name="标题 1"/>
          <p:cNvSpPr>
            <a:spLocks noGrp="1"/>
          </p:cNvSpPr>
          <p:nvPr>
            <p:ph type="title"/>
          </p:nvPr>
        </p:nvSpPr>
        <p:spPr>
          <a:xfrm>
            <a:off x="1978025" y="457200"/>
            <a:ext cx="7775575" cy="1143000"/>
          </a:xfrm>
        </p:spPr>
        <p:txBody>
          <a:bodyPr/>
          <a:lstStyle/>
          <a:p>
            <a:pPr fontAlgn="auto">
              <a:spcAft>
                <a:spcPts val="0"/>
              </a:spcAft>
              <a:defRPr/>
            </a:pPr>
            <a:r>
              <a:rPr dirty="0" err="1" smtClean="0">
                <a:solidFill>
                  <a:schemeClr val="accent4"/>
                </a:solidFill>
              </a:rPr>
              <a:t>行车操作规程</a:t>
            </a:r>
            <a:endParaRPr dirty="0">
              <a:solidFill>
                <a:schemeClr val="accent4"/>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bevel/>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45059"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bevel/>
          </a:ln>
        </p:spPr>
      </p:pic>
      <p:sp>
        <p:nvSpPr>
          <p:cNvPr id="23556" name="标题 1"/>
          <p:cNvSpPr>
            <a:spLocks noGrp="1" noChangeArrowheads="1"/>
          </p:cNvSpPr>
          <p:nvPr>
            <p:ph type="title"/>
          </p:nvPr>
        </p:nvSpPr>
        <p:spPr/>
        <p:txBody>
          <a:bodyPr/>
          <a:lstStyle/>
          <a:p>
            <a:pPr fontAlgn="auto">
              <a:spcAft>
                <a:spcPts val="0"/>
              </a:spcAft>
              <a:defRPr/>
            </a:pPr>
            <a:r>
              <a:rPr err="1" smtClean="0">
                <a:solidFill>
                  <a:schemeClr val="accent4"/>
                </a:solidFill>
              </a:rPr>
              <a:t>行车的检查检验制度</a:t>
            </a:r>
            <a:endParaRPr>
              <a:solidFill>
                <a:schemeClr val="accent4"/>
              </a:solidFill>
            </a:endParaRPr>
          </a:p>
        </p:txBody>
      </p:sp>
      <p:sp>
        <p:nvSpPr>
          <p:cNvPr id="45061" name="内容占位符 2"/>
          <p:cNvSpPr>
            <a:spLocks noGrp="1" noChangeArrowheads="1"/>
          </p:cNvSpPr>
          <p:nvPr>
            <p:ph idx="4294967295"/>
          </p:nvPr>
        </p:nvSpPr>
        <p:spPr>
          <a:xfrm>
            <a:off x="1524000" y="1600200"/>
            <a:ext cx="8229600" cy="4525963"/>
          </a:xfrm>
        </p:spPr>
        <p:txBody>
          <a:bodyPr/>
          <a:lstStyle/>
          <a:p>
            <a:pPr>
              <a:buFont typeface="Wingdings 2" panose="05020102010507070707" pitchFamily="18" charset="2"/>
              <a:buBlip>
                <a:blip r:embed="rId3"/>
              </a:buBlip>
            </a:pPr>
            <a:r>
              <a:rPr lang="zh-CN" altLang="en-US" smtClean="0"/>
              <a:t>类别</a:t>
            </a:r>
            <a:endParaRPr lang="en-US" smtClean="0">
              <a:ea typeface="宋体" panose="02010600030101010101" pitchFamily="2" charset="-122"/>
            </a:endParaRPr>
          </a:p>
          <a:p>
            <a:pPr>
              <a:buFont typeface="Wingdings 2" panose="05020102010507070707" pitchFamily="18" charset="2"/>
              <a:buNone/>
            </a:pPr>
            <a:r>
              <a:rPr lang="en-US" altLang="zh-CN" smtClean="0"/>
              <a:t>1</a:t>
            </a:r>
            <a:r>
              <a:rPr lang="zh-CN" altLang="en-US" smtClean="0"/>
              <a:t>、检验</a:t>
            </a:r>
            <a:r>
              <a:rPr lang="en-US" altLang="zh-CN" smtClean="0"/>
              <a:t>:</a:t>
            </a:r>
            <a:r>
              <a:rPr lang="zh-CN" altLang="en-US" smtClean="0"/>
              <a:t>首次检验</a:t>
            </a:r>
            <a:r>
              <a:rPr lang="en-US" altLang="zh-CN" smtClean="0"/>
              <a:t>(</a:t>
            </a:r>
            <a:r>
              <a:rPr lang="zh-CN" altLang="en-US" smtClean="0"/>
              <a:t>初次投入使用的</a:t>
            </a:r>
            <a:r>
              <a:rPr lang="en-US" altLang="zh-CN" smtClean="0"/>
              <a:t>)/</a:t>
            </a:r>
            <a:r>
              <a:rPr lang="zh-CN" altLang="en-US" smtClean="0"/>
              <a:t>定期检验</a:t>
            </a:r>
            <a:r>
              <a:rPr lang="en-US" altLang="zh-CN" smtClean="0"/>
              <a:t>(2</a:t>
            </a:r>
            <a:r>
              <a:rPr lang="zh-CN" altLang="en-US" smtClean="0"/>
              <a:t>年检验</a:t>
            </a:r>
            <a:r>
              <a:rPr lang="en-US" altLang="zh-CN" smtClean="0"/>
              <a:t>1</a:t>
            </a:r>
            <a:r>
              <a:rPr lang="zh-CN" altLang="en-US" smtClean="0"/>
              <a:t>次</a:t>
            </a:r>
            <a:r>
              <a:rPr lang="en-US" altLang="zh-CN" smtClean="0"/>
              <a:t>)</a:t>
            </a:r>
            <a:endParaRPr lang="en-US" altLang="zh-CN" smtClean="0"/>
          </a:p>
          <a:p>
            <a:pPr>
              <a:buFont typeface="Wingdings 2" panose="05020102010507070707" pitchFamily="18" charset="2"/>
              <a:buNone/>
            </a:pPr>
            <a:r>
              <a:rPr lang="en-US" altLang="zh-CN" smtClean="0"/>
              <a:t>2</a:t>
            </a:r>
            <a:r>
              <a:rPr lang="zh-CN" altLang="en-US" smtClean="0"/>
              <a:t> 、检查</a:t>
            </a:r>
            <a:r>
              <a:rPr lang="en-US" altLang="zh-CN" smtClean="0"/>
              <a:t>:</a:t>
            </a:r>
            <a:r>
              <a:rPr lang="zh-CN" altLang="en-US" smtClean="0"/>
              <a:t>日</a:t>
            </a:r>
            <a:r>
              <a:rPr lang="en-US" altLang="zh-CN" smtClean="0"/>
              <a:t>/</a:t>
            </a:r>
            <a:r>
              <a:rPr lang="zh-CN" altLang="en-US" smtClean="0"/>
              <a:t>月</a:t>
            </a:r>
            <a:r>
              <a:rPr lang="en-US" altLang="zh-CN" smtClean="0"/>
              <a:t>/</a:t>
            </a:r>
            <a:r>
              <a:rPr lang="zh-CN" altLang="en-US" smtClean="0"/>
              <a:t>年检查</a:t>
            </a:r>
            <a:endParaRPr lang="en-US" smtClean="0">
              <a:ea typeface="宋体" panose="02010600030101010101" pitchFamily="2" charset="-122"/>
            </a:endParaRPr>
          </a:p>
          <a:p>
            <a:pPr>
              <a:buFont typeface="Wingdings 2" panose="05020102010507070707" pitchFamily="18" charset="2"/>
              <a:buNone/>
            </a:pPr>
            <a:r>
              <a:rPr lang="zh-CN" altLang="en-US" i="1" smtClean="0">
                <a:solidFill>
                  <a:srgbClr val="FF6600"/>
                </a:solidFill>
                <a:latin typeface="楷体" panose="02010609060101010101" pitchFamily="49" charset="-122"/>
                <a:ea typeface="楷体" panose="02010609060101010101" pitchFamily="49" charset="-122"/>
              </a:rPr>
              <a:t>年度检查：至少</a:t>
            </a:r>
            <a:r>
              <a:rPr lang="en-US" altLang="zh-CN" i="1" smtClean="0">
                <a:solidFill>
                  <a:srgbClr val="FF6600"/>
                </a:solidFill>
                <a:latin typeface="楷体" panose="02010609060101010101" pitchFamily="49" charset="-122"/>
                <a:ea typeface="楷体" panose="02010609060101010101" pitchFamily="49" charset="-122"/>
              </a:rPr>
              <a:t>1</a:t>
            </a:r>
            <a:r>
              <a:rPr lang="zh-CN" altLang="en-US" i="1" smtClean="0">
                <a:solidFill>
                  <a:srgbClr val="FF6600"/>
                </a:solidFill>
                <a:latin typeface="楷体" panose="02010609060101010101" pitchFamily="49" charset="-122"/>
                <a:ea typeface="楷体" panose="02010609060101010101" pitchFamily="49" charset="-122"/>
              </a:rPr>
              <a:t>次的全面检查；停用</a:t>
            </a:r>
            <a:r>
              <a:rPr lang="en-US" altLang="zh-CN" i="1" smtClean="0">
                <a:solidFill>
                  <a:srgbClr val="FF6600"/>
                </a:solidFill>
                <a:latin typeface="楷体" panose="02010609060101010101" pitchFamily="49" charset="-122"/>
                <a:ea typeface="楷体" panose="02010609060101010101" pitchFamily="49" charset="-122"/>
              </a:rPr>
              <a:t>1</a:t>
            </a:r>
            <a:r>
              <a:rPr lang="zh-CN" altLang="en-US" i="1" smtClean="0">
                <a:solidFill>
                  <a:srgbClr val="FF6600"/>
                </a:solidFill>
                <a:latin typeface="楷体" panose="02010609060101010101" pitchFamily="49" charset="-122"/>
                <a:ea typeface="楷体" panose="02010609060101010101" pitchFamily="49" charset="-122"/>
              </a:rPr>
              <a:t>年以上，遇</a:t>
            </a:r>
            <a:r>
              <a:rPr lang="en-US" altLang="zh-CN" i="1" smtClean="0">
                <a:solidFill>
                  <a:srgbClr val="FF6600"/>
                </a:solidFill>
                <a:latin typeface="楷体" panose="02010609060101010101" pitchFamily="49" charset="-122"/>
                <a:ea typeface="楷体" panose="02010609060101010101" pitchFamily="49" charset="-122"/>
              </a:rPr>
              <a:t>4</a:t>
            </a:r>
            <a:r>
              <a:rPr lang="zh-CN" altLang="en-US" i="1" smtClean="0">
                <a:solidFill>
                  <a:srgbClr val="FF6600"/>
                </a:solidFill>
                <a:latin typeface="楷体" panose="02010609060101010101" pitchFamily="49" charset="-122"/>
                <a:ea typeface="楷体" panose="02010609060101010101" pitchFamily="49" charset="-122"/>
              </a:rPr>
              <a:t>级以上地震、发生重大设备事故等使用前都应做在全面检查</a:t>
            </a:r>
            <a:endParaRPr lang="en-US" altLang="zh-CN" i="1" smtClean="0">
              <a:solidFill>
                <a:srgbClr val="FF6600"/>
              </a:solidFill>
              <a:latin typeface="楷体" panose="02010609060101010101" pitchFamily="49" charset="-122"/>
              <a:ea typeface="楷体" panose="02010609060101010101" pitchFamily="49" charset="-122"/>
            </a:endParaRPr>
          </a:p>
          <a:p>
            <a:pPr>
              <a:buFont typeface="Wingdings 2" panose="05020102010507070707" pitchFamily="18" charset="2"/>
              <a:buNone/>
            </a:pPr>
            <a:endParaRPr lang="en-US" altLang="zh-CN" smtClean="0"/>
          </a:p>
          <a:p>
            <a:pPr>
              <a:buFont typeface="Wingdings 2" panose="05020102010507070707" pitchFamily="18" charset="2"/>
              <a:buNone/>
            </a:pPr>
            <a:endParaRPr lang="en-US" altLang="zh-CN" smtClean="0"/>
          </a:p>
          <a:p>
            <a:pPr>
              <a:buFont typeface="Wingdings 2" panose="05020102010507070707" pitchFamily="18" charset="2"/>
              <a:buNone/>
            </a:pPr>
            <a:endParaRPr lang="en-US" smtClean="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noFill/>
          <a:ln>
            <a:miter lim="800000"/>
          </a:ln>
        </p:spPr>
        <p:txBody>
          <a:bodyPr wrap="square" bIns="45720" numCol="1" anchorCtr="0" compatLnSpc="1"/>
          <a:lstStyle/>
          <a:p>
            <a:fld id="{77059FDB-4087-46C0-B455-E8DB45EBA176}" type="slidenum">
              <a:rPr lang="en-US" altLang="zh-CN"/>
            </a:fld>
            <a:endParaRPr lang="en-US" altLang="zh-CN"/>
          </a:p>
        </p:txBody>
      </p:sp>
      <p:sp>
        <p:nvSpPr>
          <p:cNvPr id="46083" name="Rectangle 1"/>
          <p:cNvSpPr>
            <a:spLocks noChangeArrowheads="1"/>
          </p:cNvSpPr>
          <p:nvPr/>
        </p:nvSpPr>
        <p:spPr bwMode="auto">
          <a:xfrm>
            <a:off x="1919288" y="1140302"/>
            <a:ext cx="8461375" cy="4461510"/>
          </a:xfrm>
          <a:prstGeom prst="rect">
            <a:avLst/>
          </a:prstGeom>
          <a:noFill/>
          <a:ln w="9525">
            <a:noFill/>
            <a:miter lim="800000"/>
          </a:ln>
        </p:spPr>
        <p:txBody>
          <a:bodyPr anchor="ctr">
            <a:spAutoFit/>
          </a:bodyPr>
          <a:lstStyle/>
          <a:p>
            <a:pPr>
              <a:buFontTx/>
              <a:buNone/>
            </a:pPr>
            <a:r>
              <a:rPr lang="zh-CN" altLang="en-US" sz="2400">
                <a:solidFill>
                  <a:srgbClr val="FFC000"/>
                </a:solidFill>
                <a:latin typeface="宋体" panose="02010600030101010101" pitchFamily="2" charset="-122"/>
                <a:cs typeface="Times New Roman" panose="02020603050405020304" pitchFamily="18" charset="0"/>
              </a:rPr>
              <a:t>  </a:t>
            </a:r>
            <a:r>
              <a:rPr lang="zh-CN" altLang="en-US" sz="2400" b="1">
                <a:solidFill>
                  <a:srgbClr val="FFC000"/>
                </a:solidFill>
                <a:latin typeface="宋体" panose="02010600030101010101" pitchFamily="2" charset="-122"/>
                <a:cs typeface="Times New Roman" panose="02020603050405020304" pitchFamily="18" charset="0"/>
              </a:rPr>
              <a:t>自我检查</a:t>
            </a:r>
            <a:endParaRPr lang="en-US" altLang="zh-CN" sz="2400" b="1">
              <a:solidFill>
                <a:srgbClr val="FFC000"/>
              </a:solidFill>
              <a:latin typeface="宋体" panose="02010600030101010101" pitchFamily="2" charset="-122"/>
              <a:cs typeface="Times New Roman" panose="02020603050405020304" pitchFamily="18" charset="0"/>
            </a:endParaRPr>
          </a:p>
          <a:p>
            <a:pPr>
              <a:buFontTx/>
              <a:buNone/>
            </a:pPr>
            <a:r>
              <a:rPr lang="en-US" altLang="zh-CN" sz="2000">
                <a:latin typeface="宋体" panose="02010600030101010101" pitchFamily="2" charset="-122"/>
                <a:cs typeface="Times New Roman" panose="02020603050405020304" pitchFamily="18" charset="0"/>
              </a:rPr>
              <a:t>1</a:t>
            </a:r>
            <a:r>
              <a:rPr lang="zh-CN" altLang="en-US" sz="2000">
                <a:latin typeface="宋体" panose="02010600030101010101" pitchFamily="2" charset="-122"/>
                <a:cs typeface="Times New Roman" panose="02020603050405020304" pitchFamily="18" charset="0"/>
              </a:rPr>
              <a:t>、日检</a:t>
            </a:r>
            <a:endParaRPr lang="en-US" altLang="zh-CN" sz="2000">
              <a:latin typeface="宋体" panose="02010600030101010101" pitchFamily="2" charset="-122"/>
              <a:cs typeface="Times New Roman" panose="02020603050405020304" pitchFamily="18" charset="0"/>
            </a:endParaRPr>
          </a:p>
          <a:p>
            <a:pPr>
              <a:buFontTx/>
              <a:buNone/>
            </a:pPr>
            <a:r>
              <a:rPr lang="en-US" altLang="zh-CN" sz="2000">
                <a:latin typeface="宋体" panose="02010600030101010101" pitchFamily="2" charset="-122"/>
                <a:cs typeface="Times New Roman" panose="02020603050405020304" pitchFamily="18" charset="0"/>
              </a:rPr>
              <a:t>    </a:t>
            </a:r>
            <a:r>
              <a:rPr lang="zh-CN" altLang="en-US" sz="2000">
                <a:latin typeface="宋体" panose="02010600030101010101" pitchFamily="2" charset="-122"/>
                <a:cs typeface="Times New Roman" panose="02020603050405020304" pitchFamily="18" charset="0"/>
              </a:rPr>
              <a:t>该项与起重机操作人员交接班制度结合进行，主要由交接班的起重机操作人员共同对起重机的重要机电零部件，如吊钩、环链、各机构制动器、控制器、各机构限位器及各种安全开关动作是否灵敏可靠等进行检查。具体检查项目如下：</a:t>
            </a:r>
            <a:endParaRPr lang="en-US" altLang="zh-CN" sz="2000">
              <a:latin typeface="宋体" panose="02010600030101010101" pitchFamily="2" charset="-122"/>
              <a:cs typeface="Times New Roman" panose="02020603050405020304" pitchFamily="18" charset="0"/>
            </a:endParaRPr>
          </a:p>
          <a:p>
            <a:r>
              <a:rPr lang="en-US" altLang="zh-CN" sz="2000">
                <a:latin typeface="宋体" panose="02010600030101010101" pitchFamily="2" charset="-122"/>
                <a:cs typeface="Times New Roman" panose="02020603050405020304" pitchFamily="18" charset="0"/>
              </a:rPr>
              <a:t>  1</a:t>
            </a:r>
            <a:r>
              <a:rPr lang="zh-CN" altLang="en-US" sz="2000">
                <a:latin typeface="宋体" panose="02010600030101010101" pitchFamily="2" charset="-122"/>
                <a:cs typeface="Times New Roman" panose="02020603050405020304" pitchFamily="18" charset="0"/>
              </a:rPr>
              <a:t>）检查保护箱的总电源刀开关是否已切断，严禁带电检查。</a:t>
            </a:r>
            <a:endParaRPr lang="en-US" altLang="en-US" sz="2000">
              <a:latin typeface="宋体" panose="02010600030101010101" pitchFamily="2" charset="-122"/>
              <a:cs typeface="Times New Roman" panose="02020603050405020304" pitchFamily="18" charset="0"/>
            </a:endParaRPr>
          </a:p>
          <a:p>
            <a:r>
              <a:rPr lang="en-US" altLang="en-US" sz="2000">
                <a:latin typeface="宋体" panose="02010600030101010101" pitchFamily="2" charset="-122"/>
                <a:cs typeface="Times New Roman" panose="02020603050405020304" pitchFamily="18" charset="0"/>
              </a:rPr>
              <a:t>    2</a:t>
            </a:r>
            <a:r>
              <a:rPr lang="zh-CN" altLang="en-US" sz="2000">
                <a:latin typeface="宋体" panose="02010600030101010101" pitchFamily="2" charset="-122"/>
                <a:cs typeface="Times New Roman" panose="02020603050405020304" pitchFamily="18" charset="0"/>
              </a:rPr>
              <a:t>）钢丝绳有无破股断丝现象，卷筒和滑轮缠绕是否正常，有无脱槽、打结、扭曲等现象，钢丝绳端部的压板螺栓是否紧固。</a:t>
            </a:r>
            <a:endParaRPr lang="en-US" altLang="en-US" sz="2000">
              <a:latin typeface="宋体" panose="02010600030101010101" pitchFamily="2" charset="-122"/>
              <a:cs typeface="Times New Roman" panose="02020603050405020304" pitchFamily="18" charset="0"/>
            </a:endParaRPr>
          </a:p>
          <a:p>
            <a:r>
              <a:rPr lang="en-US" altLang="en-US" sz="2000">
                <a:latin typeface="宋体" panose="02010600030101010101" pitchFamily="2" charset="-122"/>
                <a:cs typeface="Times New Roman" panose="02020603050405020304" pitchFamily="18" charset="0"/>
              </a:rPr>
              <a:t>    3</a:t>
            </a:r>
            <a:r>
              <a:rPr lang="zh-CN" altLang="en-US" sz="2000">
                <a:latin typeface="宋体" panose="02010600030101010101" pitchFamily="2" charset="-122"/>
                <a:cs typeface="Times New Roman" panose="02020603050405020304" pitchFamily="18" charset="0"/>
              </a:rPr>
              <a:t>）吊钩是否有裂纹，吊钩螺母的防松装置是否完整，吊具是否完整可靠；</a:t>
            </a:r>
            <a:endParaRPr lang="en-US" altLang="en-US" sz="2000">
              <a:latin typeface="宋体" panose="02010600030101010101" pitchFamily="2" charset="-122"/>
              <a:cs typeface="Times New Roman" panose="02020603050405020304" pitchFamily="18" charset="0"/>
            </a:endParaRPr>
          </a:p>
          <a:p>
            <a:r>
              <a:rPr lang="en-US" altLang="en-US" sz="2000">
                <a:latin typeface="宋体" panose="02010600030101010101" pitchFamily="2" charset="-122"/>
                <a:cs typeface="Times New Roman" panose="02020603050405020304" pitchFamily="18" charset="0"/>
              </a:rPr>
              <a:t>    4</a:t>
            </a:r>
            <a:r>
              <a:rPr lang="zh-CN" altLang="en-US" sz="2000">
                <a:latin typeface="宋体" panose="02010600030101010101" pitchFamily="2" charset="-122"/>
                <a:cs typeface="Times New Roman" panose="02020603050405020304" pitchFamily="18" charset="0"/>
              </a:rPr>
              <a:t>）各机构制动器的制动瓦是否靠紧制动轮，制动瓦衬及制动轮的磨损情况如何，开位板是否齐全，磁铁冲程是否符合要求，杆件转动是否有卡住现象。</a:t>
            </a:r>
            <a:endParaRPr lang="en-US" altLang="en-US" sz="2000">
              <a:latin typeface="宋体" panose="02010600030101010101" pitchFamily="2" charset="-122"/>
              <a:cs typeface="Times New Roman" panose="02020603050405020304" pitchFamily="18" charset="0"/>
            </a:endParaRPr>
          </a:p>
        </p:txBody>
      </p:sp>
      <p:sp>
        <p:nvSpPr>
          <p:cNvPr id="6" name="标题 1"/>
          <p:cNvSpPr>
            <a:spLocks noGrp="1" noChangeArrowheads="1"/>
          </p:cNvSpPr>
          <p:nvPr>
            <p:ph type="title"/>
          </p:nvPr>
        </p:nvSpPr>
        <p:spPr/>
        <p:txBody>
          <a:bodyPr/>
          <a:lstStyle/>
          <a:p>
            <a:pPr fontAlgn="auto">
              <a:spcAft>
                <a:spcPts val="0"/>
              </a:spcAft>
              <a:defRPr/>
            </a:pPr>
            <a:r>
              <a:rPr dirty="0" err="1" smtClean="0">
                <a:solidFill>
                  <a:schemeClr val="accent4"/>
                </a:solidFill>
              </a:rPr>
              <a:t>行车的检查检验制度</a:t>
            </a:r>
            <a:endParaRPr dirty="0">
              <a:solidFill>
                <a:schemeClr val="accent4"/>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noFill/>
          <a:ln>
            <a:miter lim="800000"/>
          </a:ln>
        </p:spPr>
        <p:txBody>
          <a:bodyPr wrap="square" bIns="45720" numCol="1" anchorCtr="0" compatLnSpc="1"/>
          <a:lstStyle/>
          <a:p>
            <a:fld id="{B438AA49-4A02-4BF4-852E-AF4200D473FF}" type="slidenum">
              <a:rPr lang="en-US" altLang="zh-CN"/>
            </a:fld>
            <a:endParaRPr lang="en-US" altLang="zh-CN"/>
          </a:p>
        </p:txBody>
      </p:sp>
      <p:sp>
        <p:nvSpPr>
          <p:cNvPr id="3" name="Rectangle 2"/>
          <p:cNvSpPr/>
          <p:nvPr/>
        </p:nvSpPr>
        <p:spPr>
          <a:xfrm>
            <a:off x="2135188" y="765175"/>
            <a:ext cx="7993062" cy="1938020"/>
          </a:xfrm>
          <a:prstGeom prst="rect">
            <a:avLst/>
          </a:prstGeom>
        </p:spPr>
        <p:txBody>
          <a:bodyPr>
            <a:spAutoFit/>
          </a:bodyPr>
          <a:lstStyle/>
          <a:p>
            <a:pPr>
              <a:defRPr/>
            </a:pPr>
            <a:r>
              <a:rPr lang="en-US" altLang="en-US" sz="2000" dirty="0">
                <a:latin typeface="+mn-ea"/>
                <a:ea typeface="+mn-ea"/>
                <a:cs typeface="Times New Roman" panose="02020603050405020304" pitchFamily="18" charset="0"/>
              </a:rPr>
              <a:t>    5</a:t>
            </a:r>
            <a:r>
              <a:rPr lang="zh-CN" altLang="en-US" sz="2000" dirty="0">
                <a:latin typeface="+mn-ea"/>
                <a:ea typeface="+mn-ea"/>
                <a:cs typeface="Times New Roman" panose="02020603050405020304" pitchFamily="18" charset="0"/>
              </a:rPr>
              <a:t>）各机构转动件的连接螺栓和各部件的固定螺栓是否紧固。</a:t>
            </a:r>
            <a:endParaRPr lang="en-US" altLang="en-US" sz="2000" dirty="0">
              <a:latin typeface="+mn-ea"/>
              <a:ea typeface="+mn-ea"/>
              <a:cs typeface="Times New Roman" panose="02020603050405020304" pitchFamily="18" charset="0"/>
            </a:endParaRPr>
          </a:p>
          <a:p>
            <a:pPr>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6</a:t>
            </a:r>
            <a:r>
              <a:rPr lang="zh-CN" altLang="en-US" sz="2000" dirty="0">
                <a:latin typeface="+mn-ea"/>
                <a:ea typeface="+mn-ea"/>
                <a:cs typeface="Times New Roman" panose="02020603050405020304" pitchFamily="18" charset="0"/>
              </a:rPr>
              <a:t>）各电气设备的接线是否正常，导电滑块与滑线的接触是否良好。</a:t>
            </a:r>
            <a:endParaRPr lang="en-US" altLang="zh-CN" sz="2000" dirty="0">
              <a:latin typeface="+mn-ea"/>
              <a:ea typeface="+mn-ea"/>
              <a:cs typeface="Times New Roman" panose="02020603050405020304" pitchFamily="18" charset="0"/>
            </a:endParaRPr>
          </a:p>
          <a:p>
            <a:pPr>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7</a:t>
            </a:r>
            <a:r>
              <a:rPr lang="zh-CN" altLang="en-US" sz="2000" dirty="0">
                <a:latin typeface="+mn-ea"/>
                <a:ea typeface="+mn-ea"/>
                <a:cs typeface="Times New Roman" panose="02020603050405020304" pitchFamily="18" charset="0"/>
              </a:rPr>
              <a:t>）行车检查终点限位开关的动作是否灵活、正常，安全保护开关的动作是否灵活、工作是否正常。</a:t>
            </a:r>
            <a:endParaRPr lang="en-US" altLang="en-US" sz="2000" dirty="0">
              <a:latin typeface="+mn-ea"/>
              <a:ea typeface="+mn-ea"/>
              <a:cs typeface="Times New Roman" panose="02020603050405020304" pitchFamily="18" charset="0"/>
            </a:endParaRPr>
          </a:p>
          <a:p>
            <a:pPr>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8</a:t>
            </a:r>
            <a:r>
              <a:rPr lang="zh-CN" altLang="en-US" sz="2000" dirty="0">
                <a:latin typeface="+mn-ea"/>
                <a:ea typeface="+mn-ea"/>
                <a:cs typeface="Times New Roman" panose="02020603050405020304" pitchFamily="18" charset="0"/>
              </a:rPr>
              <a:t>）行车各机构的转动是否正常，有无异常声响。</a:t>
            </a:r>
            <a:endParaRPr lang="en-US" altLang="en-US" sz="2000" dirty="0">
              <a:latin typeface="+mn-ea"/>
              <a:ea typeface="+mn-ea"/>
              <a:cs typeface="Times New Roman" panose="02020603050405020304" pitchFamily="18" charset="0"/>
            </a:endParaRPr>
          </a:p>
          <a:p>
            <a:pPr>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9</a:t>
            </a:r>
            <a:r>
              <a:rPr lang="zh-CN" altLang="en-US" sz="2000" dirty="0">
                <a:latin typeface="+mn-ea"/>
                <a:ea typeface="+mn-ea"/>
                <a:cs typeface="Times New Roman" panose="02020603050405020304" pitchFamily="18" charset="0"/>
              </a:rPr>
              <a:t>）下班前</a:t>
            </a:r>
            <a:r>
              <a:rPr lang="en-US" altLang="en-US" sz="2000" dirty="0">
                <a:latin typeface="+mn-ea"/>
                <a:ea typeface="+mn-ea"/>
                <a:cs typeface="Times New Roman" panose="02020603050405020304" pitchFamily="18" charset="0"/>
              </a:rPr>
              <a:t>15</a:t>
            </a:r>
            <a:r>
              <a:rPr lang="zh-CN" altLang="en-US" sz="2000" dirty="0">
                <a:latin typeface="+mn-ea"/>
                <a:ea typeface="+mn-ea"/>
                <a:cs typeface="Times New Roman" panose="02020603050405020304" pitchFamily="18" charset="0"/>
              </a:rPr>
              <a:t>分钟清扫设备，保持良好的卫生环境。</a:t>
            </a:r>
            <a:endParaRPr lang="en-US" altLang="en-US" sz="2000" dirty="0">
              <a:latin typeface="+mn-ea"/>
              <a:ea typeface="+mn-ea"/>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noFill/>
          <a:ln>
            <a:miter lim="800000"/>
          </a:ln>
        </p:spPr>
        <p:txBody>
          <a:bodyPr wrap="square" bIns="45720" numCol="1" anchorCtr="0" compatLnSpc="1"/>
          <a:lstStyle/>
          <a:p>
            <a:fld id="{2309F64E-FF0F-45BE-A3B9-17B0614E4F75}" type="slidenum">
              <a:rPr lang="en-US" altLang="zh-CN"/>
            </a:fld>
            <a:endParaRPr lang="en-US" altLang="zh-CN"/>
          </a:p>
        </p:txBody>
      </p:sp>
      <p:sp>
        <p:nvSpPr>
          <p:cNvPr id="17409" name="Rectangle 1"/>
          <p:cNvSpPr>
            <a:spLocks noChangeArrowheads="1"/>
          </p:cNvSpPr>
          <p:nvPr/>
        </p:nvSpPr>
        <p:spPr bwMode="auto">
          <a:xfrm>
            <a:off x="1992313" y="1295400"/>
            <a:ext cx="8280400" cy="3784600"/>
          </a:xfrm>
          <a:prstGeom prst="rect">
            <a:avLst/>
          </a:prstGeom>
          <a:noFill/>
          <a:ln w="9525">
            <a:noFill/>
            <a:miter lim="800000"/>
          </a:ln>
          <a:effectLst/>
        </p:spPr>
        <p:txBody>
          <a:bodyPr anchor="ctr">
            <a:spAutoFit/>
          </a:bodyPr>
          <a:lstStyle/>
          <a:p>
            <a:pPr>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2</a:t>
            </a:r>
            <a:r>
              <a:rPr lang="zh-CN" altLang="en-US" sz="2000" dirty="0">
                <a:latin typeface="+mn-ea"/>
                <a:ea typeface="+mn-ea"/>
                <a:cs typeface="Times New Roman" panose="02020603050405020304" pitchFamily="18" charset="0"/>
              </a:rPr>
              <a:t>、月检</a:t>
            </a:r>
            <a:endParaRPr lang="zh-CN" altLang="en-US" sz="2000" dirty="0">
              <a:latin typeface="+mn-ea"/>
              <a:ea typeface="+mn-ea"/>
              <a:cs typeface="Arial" panose="020B0604020202020204" pitchFamily="34" charset="0"/>
            </a:endParaRPr>
          </a:p>
          <a:p>
            <a:pPr eaLnBrk="0" hangingPunct="0">
              <a:buFontTx/>
              <a:buNone/>
              <a:defRPr/>
            </a:pPr>
            <a:r>
              <a:rPr lang="zh-CN" altLang="en-US" sz="2000" dirty="0">
                <a:latin typeface="+mn-ea"/>
                <a:ea typeface="+mn-ea"/>
                <a:cs typeface="Times New Roman" panose="02020603050405020304" pitchFamily="18" charset="0"/>
              </a:rPr>
              <a:t>   起重机操作人员与维护人员（电、钳工）共同对起重机进行检查，月检的内容分出包括周检内容外，还包括以下内容：</a:t>
            </a:r>
            <a:endParaRPr lang="zh-CN" altLang="en-US" sz="2000" dirty="0">
              <a:latin typeface="+mn-ea"/>
              <a:ea typeface="+mn-ea"/>
              <a:cs typeface="Arial" panose="020B0604020202020204" pitchFamily="34" charset="0"/>
            </a:endParaRPr>
          </a:p>
          <a:p>
            <a:pPr eaLnBrk="0" hangingPunct="0">
              <a:buFontTx/>
              <a:buNone/>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1</a:t>
            </a:r>
            <a:r>
              <a:rPr lang="zh-CN" altLang="en-US" sz="2000" dirty="0">
                <a:latin typeface="+mn-ea"/>
                <a:ea typeface="+mn-ea"/>
                <a:cs typeface="Times New Roman" panose="02020603050405020304" pitchFamily="18" charset="0"/>
              </a:rPr>
              <a:t>）电动机、减速器、轴承支座、角形轴承箱等底座螺钉的紧固情况及电动机电刷的磨损情况</a:t>
            </a:r>
            <a:endParaRPr lang="zh-CN" altLang="en-US" sz="2000" dirty="0">
              <a:latin typeface="+mn-ea"/>
              <a:ea typeface="+mn-ea"/>
              <a:cs typeface="Arial" panose="020B0604020202020204" pitchFamily="34" charset="0"/>
            </a:endParaRPr>
          </a:p>
          <a:p>
            <a:pPr eaLnBrk="0" hangingPunct="0">
              <a:buFontTx/>
              <a:buNone/>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2</a:t>
            </a:r>
            <a:r>
              <a:rPr lang="zh-CN" altLang="en-US" sz="2000" dirty="0">
                <a:latin typeface="+mn-ea"/>
                <a:ea typeface="+mn-ea"/>
                <a:cs typeface="Times New Roman" panose="02020603050405020304" pitchFamily="18" charset="0"/>
              </a:rPr>
              <a:t>）钢丝绳压板螺钉的紧固情况，使用</a:t>
            </a:r>
            <a:r>
              <a:rPr lang="en-US" altLang="zh-CN" sz="2000" dirty="0">
                <a:latin typeface="+mn-ea"/>
                <a:ea typeface="+mn-ea"/>
                <a:cs typeface="Times New Roman" panose="02020603050405020304" pitchFamily="18" charset="0"/>
              </a:rPr>
              <a:t>3</a:t>
            </a:r>
            <a:r>
              <a:rPr lang="zh-CN" altLang="en-US" sz="2000" dirty="0">
                <a:latin typeface="+mn-ea"/>
                <a:ea typeface="+mn-ea"/>
                <a:cs typeface="Times New Roman" panose="02020603050405020304" pitchFamily="18" charset="0"/>
              </a:rPr>
              <a:t>个月以上的钢丝绳磨损及润滑情况</a:t>
            </a:r>
            <a:endParaRPr lang="zh-CN" altLang="en-US" sz="2000" dirty="0">
              <a:latin typeface="+mn-ea"/>
              <a:ea typeface="+mn-ea"/>
              <a:cs typeface="Arial" panose="020B0604020202020204" pitchFamily="34" charset="0"/>
            </a:endParaRPr>
          </a:p>
          <a:p>
            <a:pPr eaLnBrk="0" hangingPunct="0">
              <a:buFontTx/>
              <a:buNone/>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3</a:t>
            </a:r>
            <a:r>
              <a:rPr lang="zh-CN" altLang="en-US" sz="2000" dirty="0">
                <a:latin typeface="+mn-ea"/>
                <a:ea typeface="+mn-ea"/>
                <a:cs typeface="Times New Roman" panose="02020603050405020304" pitchFamily="18" charset="0"/>
              </a:rPr>
              <a:t>）管口处导线绝缘层的磨损情况</a:t>
            </a:r>
            <a:endParaRPr lang="zh-CN" altLang="en-US" sz="2000" dirty="0">
              <a:latin typeface="+mn-ea"/>
              <a:ea typeface="+mn-ea"/>
              <a:cs typeface="Arial" panose="020B0604020202020204" pitchFamily="34" charset="0"/>
            </a:endParaRPr>
          </a:p>
          <a:p>
            <a:pPr eaLnBrk="0" hangingPunct="0">
              <a:buFontTx/>
              <a:buNone/>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4</a:t>
            </a:r>
            <a:r>
              <a:rPr lang="zh-CN" altLang="en-US" sz="2000" dirty="0">
                <a:latin typeface="+mn-ea"/>
                <a:ea typeface="+mn-ea"/>
                <a:cs typeface="Times New Roman" panose="02020603050405020304" pitchFamily="18" charset="0"/>
              </a:rPr>
              <a:t>）各限位开关转轴的润滑情况</a:t>
            </a:r>
            <a:endParaRPr lang="zh-CN" altLang="en-US" sz="2000" dirty="0">
              <a:latin typeface="+mn-ea"/>
              <a:ea typeface="+mn-ea"/>
              <a:cs typeface="Arial" panose="020B0604020202020204" pitchFamily="34" charset="0"/>
            </a:endParaRPr>
          </a:p>
          <a:p>
            <a:pPr eaLnBrk="0" hangingPunct="0">
              <a:buFontTx/>
              <a:buNone/>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5</a:t>
            </a:r>
            <a:r>
              <a:rPr lang="zh-CN" altLang="en-US" sz="2000" dirty="0">
                <a:latin typeface="+mn-ea"/>
                <a:ea typeface="+mn-ea"/>
                <a:cs typeface="Times New Roman" panose="02020603050405020304" pitchFamily="18" charset="0"/>
              </a:rPr>
              <a:t>）减速器内润滑油的油量</a:t>
            </a:r>
            <a:endParaRPr lang="zh-CN" altLang="en-US" sz="2000" dirty="0">
              <a:latin typeface="+mn-ea"/>
              <a:ea typeface="+mn-ea"/>
              <a:cs typeface="Arial" panose="020B0604020202020204" pitchFamily="34" charset="0"/>
            </a:endParaRPr>
          </a:p>
          <a:p>
            <a:pPr eaLnBrk="0" hangingPunct="0">
              <a:buFontTx/>
              <a:buNone/>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6</a:t>
            </a:r>
            <a:r>
              <a:rPr lang="zh-CN" altLang="en-US" sz="2000" dirty="0">
                <a:latin typeface="+mn-ea"/>
                <a:ea typeface="+mn-ea"/>
                <a:cs typeface="Times New Roman" panose="02020603050405020304" pitchFamily="18" charset="0"/>
              </a:rPr>
              <a:t>）平衡轮处钢丝绳的磨损情况</a:t>
            </a:r>
            <a:endParaRPr lang="zh-CN" altLang="en-US" sz="2000" dirty="0">
              <a:latin typeface="+mn-ea"/>
              <a:ea typeface="+mn-ea"/>
              <a:cs typeface="Arial" panose="020B0604020202020204" pitchFamily="34" charset="0"/>
            </a:endParaRPr>
          </a:p>
          <a:p>
            <a:pPr eaLnBrk="0" hangingPunct="0">
              <a:buFontTx/>
              <a:buNone/>
              <a:defRPr/>
            </a:pPr>
            <a:r>
              <a:rPr lang="zh-CN" altLang="en-US" sz="2000" dirty="0">
                <a:latin typeface="+mn-ea"/>
                <a:ea typeface="+mn-ea"/>
                <a:cs typeface="Times New Roman" panose="02020603050405020304" pitchFamily="18" charset="0"/>
              </a:rPr>
              <a:t>   </a:t>
            </a:r>
            <a:r>
              <a:rPr lang="en-US" altLang="zh-CN" sz="2000" dirty="0">
                <a:latin typeface="+mn-ea"/>
                <a:ea typeface="+mn-ea"/>
                <a:cs typeface="Times New Roman" panose="02020603050405020304" pitchFamily="18" charset="0"/>
              </a:rPr>
              <a:t>7</a:t>
            </a:r>
            <a:r>
              <a:rPr lang="zh-CN" altLang="en-US" sz="2000" dirty="0">
                <a:latin typeface="+mn-ea"/>
                <a:ea typeface="+mn-ea"/>
                <a:cs typeface="Times New Roman" panose="02020603050405020304" pitchFamily="18" charset="0"/>
              </a:rPr>
              <a:t>）开式齿轮转动的润滑情况</a:t>
            </a:r>
            <a:endParaRPr lang="zh-CN" altLang="en-US" sz="2000" dirty="0">
              <a:latin typeface="+mn-ea"/>
              <a:ea typeface="+mn-ea"/>
              <a:cs typeface="Arial" panose="020B0604020202020204" pitchFamily="34" charset="0"/>
            </a:endParaRPr>
          </a:p>
        </p:txBody>
      </p:sp>
      <p:sp>
        <p:nvSpPr>
          <p:cNvPr id="5" name="标题 1"/>
          <p:cNvSpPr>
            <a:spLocks noGrp="1" noChangeArrowheads="1"/>
          </p:cNvSpPr>
          <p:nvPr>
            <p:ph type="title"/>
          </p:nvPr>
        </p:nvSpPr>
        <p:spPr>
          <a:xfrm>
            <a:off x="1978025" y="457200"/>
            <a:ext cx="7775575" cy="1143000"/>
          </a:xfrm>
        </p:spPr>
        <p:txBody>
          <a:bodyPr/>
          <a:lstStyle/>
          <a:p>
            <a:pPr fontAlgn="auto">
              <a:spcAft>
                <a:spcPts val="0"/>
              </a:spcAft>
              <a:defRPr/>
            </a:pPr>
            <a:r>
              <a:rPr dirty="0" err="1" smtClean="0">
                <a:solidFill>
                  <a:schemeClr val="accent4"/>
                </a:solidFill>
              </a:rPr>
              <a:t>行车的检查检验制度</a:t>
            </a:r>
            <a:endParaRPr dirty="0">
              <a:solidFill>
                <a:schemeClr val="accent4"/>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noFill/>
          <a:ln>
            <a:miter lim="800000"/>
          </a:ln>
        </p:spPr>
        <p:txBody>
          <a:bodyPr wrap="square" bIns="45720" numCol="1" anchorCtr="0" compatLnSpc="1"/>
          <a:lstStyle/>
          <a:p>
            <a:fld id="{774F1EA0-EFC7-4E85-AE1C-E7813C32E449}" type="slidenum">
              <a:rPr lang="en-US" altLang="zh-CN"/>
            </a:fld>
            <a:endParaRPr lang="en-US" altLang="zh-CN"/>
          </a:p>
        </p:txBody>
      </p:sp>
      <p:sp>
        <p:nvSpPr>
          <p:cNvPr id="15361" name="Rectangle 1"/>
          <p:cNvSpPr>
            <a:spLocks noChangeArrowheads="1"/>
          </p:cNvSpPr>
          <p:nvPr/>
        </p:nvSpPr>
        <p:spPr bwMode="auto">
          <a:xfrm>
            <a:off x="1992313" y="1310482"/>
            <a:ext cx="8207375" cy="2676525"/>
          </a:xfrm>
          <a:prstGeom prst="rect">
            <a:avLst/>
          </a:prstGeom>
          <a:noFill/>
          <a:ln w="9525">
            <a:noFill/>
            <a:miter lim="800000"/>
          </a:ln>
          <a:effectLst/>
        </p:spPr>
        <p:txBody>
          <a:bodyPr anchor="ctr">
            <a:spAutoFit/>
          </a:bodyPr>
          <a:lstStyle/>
          <a:p>
            <a:pPr>
              <a:defRPr/>
            </a:pPr>
            <a:r>
              <a:rPr lang="en-US" altLang="zh-CN" sz="2400" dirty="0">
                <a:latin typeface="+mn-ea"/>
                <a:ea typeface="+mn-ea"/>
                <a:cs typeface="Times New Roman" panose="02020603050405020304" pitchFamily="18" charset="0"/>
              </a:rPr>
              <a:t>   3</a:t>
            </a:r>
            <a:r>
              <a:rPr lang="zh-CN" altLang="en-US" sz="2400" dirty="0">
                <a:latin typeface="+mn-ea"/>
                <a:ea typeface="+mn-ea"/>
                <a:cs typeface="Times New Roman" panose="02020603050405020304" pitchFamily="18" charset="0"/>
              </a:rPr>
              <a:t>、年度检查</a:t>
            </a:r>
            <a:endParaRPr lang="zh-CN" altLang="en-US" sz="2400" dirty="0">
              <a:latin typeface="+mn-ea"/>
              <a:ea typeface="+mn-ea"/>
              <a:cs typeface="Arial" panose="020B0604020202020204" pitchFamily="34" charset="0"/>
            </a:endParaRPr>
          </a:p>
          <a:p>
            <a:pPr eaLnBrk="0" hangingPunct="0">
              <a:buFontTx/>
              <a:buNone/>
              <a:defRPr/>
            </a:pPr>
            <a:r>
              <a:rPr lang="zh-CN" altLang="en-US" sz="2400" dirty="0">
                <a:latin typeface="+mn-ea"/>
                <a:ea typeface="+mn-ea"/>
                <a:cs typeface="Times New Roman" panose="02020603050405020304" pitchFamily="18" charset="0"/>
              </a:rPr>
              <a:t>   可与起重机二级保养结合起来进行，除半年检查的全部内容外，还应检查金属构件有无裂纹、焊缝有无锈蚀；</a:t>
            </a:r>
            <a:endParaRPr lang="en-US" altLang="zh-CN" sz="2400" dirty="0">
              <a:latin typeface="+mn-ea"/>
              <a:ea typeface="+mn-ea"/>
              <a:cs typeface="Times New Roman" panose="02020603050405020304" pitchFamily="18" charset="0"/>
            </a:endParaRPr>
          </a:p>
          <a:p>
            <a:pPr eaLnBrk="0" hangingPunct="0">
              <a:buFontTx/>
              <a:buNone/>
              <a:defRPr/>
            </a:pPr>
            <a:r>
              <a:rPr lang="en-US" altLang="zh-CN" sz="2400" dirty="0">
                <a:latin typeface="+mn-ea"/>
                <a:ea typeface="+mn-ea"/>
                <a:cs typeface="Times New Roman" panose="02020603050405020304" pitchFamily="18" charset="0"/>
              </a:rPr>
              <a:t>   </a:t>
            </a:r>
            <a:r>
              <a:rPr lang="zh-CN" altLang="en-US" sz="2400" dirty="0">
                <a:latin typeface="+mn-ea"/>
                <a:ea typeface="+mn-ea"/>
                <a:cs typeface="Times New Roman" panose="02020603050405020304" pitchFamily="18" charset="0"/>
              </a:rPr>
              <a:t>大小车轮磨损状况；</a:t>
            </a:r>
            <a:endParaRPr lang="en-US" altLang="zh-CN" sz="2400" dirty="0">
              <a:latin typeface="+mn-ea"/>
              <a:ea typeface="+mn-ea"/>
              <a:cs typeface="Times New Roman" panose="02020603050405020304" pitchFamily="18" charset="0"/>
            </a:endParaRPr>
          </a:p>
          <a:p>
            <a:pPr eaLnBrk="0" hangingPunct="0">
              <a:buFontTx/>
              <a:buNone/>
              <a:defRPr/>
            </a:pPr>
            <a:r>
              <a:rPr lang="en-US" altLang="zh-CN" sz="2400" dirty="0">
                <a:latin typeface="+mn-ea"/>
                <a:ea typeface="+mn-ea"/>
                <a:cs typeface="Times New Roman" panose="02020603050405020304" pitchFamily="18" charset="0"/>
              </a:rPr>
              <a:t>   </a:t>
            </a:r>
            <a:r>
              <a:rPr lang="zh-CN" altLang="en-US" sz="2400" dirty="0">
                <a:latin typeface="+mn-ea"/>
                <a:ea typeface="+mn-ea"/>
                <a:cs typeface="Times New Roman" panose="02020603050405020304" pitchFamily="18" charset="0"/>
              </a:rPr>
              <a:t>测量大车跨度及大车轨道跨度差，测量主梁的静绕度并进行静、动负荷试车；</a:t>
            </a:r>
            <a:endParaRPr lang="en-US" altLang="zh-CN" sz="2400" dirty="0">
              <a:latin typeface="+mn-ea"/>
              <a:ea typeface="+mn-ea"/>
              <a:cs typeface="Times New Roman" panose="02020603050405020304" pitchFamily="18" charset="0"/>
            </a:endParaRPr>
          </a:p>
          <a:p>
            <a:pPr eaLnBrk="0" hangingPunct="0">
              <a:buFontTx/>
              <a:buNone/>
              <a:defRPr/>
            </a:pPr>
            <a:r>
              <a:rPr lang="en-US" altLang="zh-CN" sz="2400" dirty="0">
                <a:latin typeface="+mn-ea"/>
                <a:ea typeface="+mn-ea"/>
                <a:cs typeface="Times New Roman" panose="02020603050405020304" pitchFamily="18" charset="0"/>
              </a:rPr>
              <a:t>   </a:t>
            </a:r>
            <a:r>
              <a:rPr lang="zh-CN" altLang="en-US" sz="2400" dirty="0">
                <a:latin typeface="+mn-ea"/>
                <a:ea typeface="+mn-ea"/>
                <a:cs typeface="Times New Roman" panose="02020603050405020304" pitchFamily="18" charset="0"/>
              </a:rPr>
              <a:t>对起重机进行全面润滑</a:t>
            </a:r>
            <a:endParaRPr lang="zh-CN" altLang="en-US" sz="2400" dirty="0">
              <a:latin typeface="+mn-ea"/>
              <a:ea typeface="+mn-ea"/>
              <a:cs typeface="Arial" panose="020B0604020202020204" pitchFamily="34" charset="0"/>
            </a:endParaRPr>
          </a:p>
        </p:txBody>
      </p:sp>
      <p:sp>
        <p:nvSpPr>
          <p:cNvPr id="5" name="标题 1"/>
          <p:cNvSpPr>
            <a:spLocks noGrp="1" noChangeArrowheads="1"/>
          </p:cNvSpPr>
          <p:nvPr>
            <p:ph type="title"/>
          </p:nvPr>
        </p:nvSpPr>
        <p:spPr>
          <a:xfrm>
            <a:off x="1978025" y="457200"/>
            <a:ext cx="7775575" cy="1143000"/>
          </a:xfrm>
        </p:spPr>
        <p:txBody>
          <a:bodyPr/>
          <a:lstStyle/>
          <a:p>
            <a:pPr fontAlgn="auto">
              <a:spcAft>
                <a:spcPts val="0"/>
              </a:spcAft>
              <a:defRPr/>
            </a:pPr>
            <a:r>
              <a:rPr dirty="0" err="1" smtClean="0">
                <a:solidFill>
                  <a:schemeClr val="accent4"/>
                </a:solidFill>
              </a:rPr>
              <a:t>行车的检查检验制度</a:t>
            </a:r>
            <a:endParaRPr dirty="0">
              <a:solidFill>
                <a:schemeClr val="accent4"/>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6"/>
          <p:cNvSpPr>
            <a:spLocks noChangeArrowheads="1"/>
          </p:cNvSpPr>
          <p:nvPr/>
        </p:nvSpPr>
        <p:spPr bwMode="auto">
          <a:xfrm>
            <a:off x="1524000" y="0"/>
            <a:ext cx="669925" cy="6858000"/>
          </a:xfrm>
          <a:prstGeom prst="rect">
            <a:avLst/>
          </a:prstGeom>
          <a:blipFill dpi="0" rotWithShape="1">
            <a:blip r:embed="rId1">
              <a:alphaModFix amt="40000"/>
            </a:blip>
            <a:srcRect/>
            <a:tile tx="0" ty="0" sx="100000" sy="100000" flip="none" algn="tl"/>
          </a:blipFill>
          <a:ln w="25400" cap="rnd">
            <a:noFill/>
            <a:miter lim="800000"/>
          </a:ln>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50179" name="图片 7"/>
          <p:cNvPicPr>
            <a:picLocks noChangeAspect="1" noChangeArrowheads="1"/>
          </p:cNvPicPr>
          <p:nvPr/>
        </p:nvPicPr>
        <p:blipFill>
          <a:blip r:embed="rId2" cstate="email"/>
          <a:srcRect/>
          <a:stretch>
            <a:fillRect/>
          </a:stretch>
        </p:blipFill>
        <p:spPr bwMode="auto">
          <a:xfrm>
            <a:off x="9659938" y="0"/>
            <a:ext cx="1008062" cy="1428750"/>
          </a:xfrm>
          <a:prstGeom prst="rect">
            <a:avLst/>
          </a:prstGeom>
          <a:noFill/>
          <a:ln w="9525">
            <a:noFill/>
            <a:miter lim="800000"/>
            <a:headEnd/>
            <a:tailEnd/>
          </a:ln>
        </p:spPr>
      </p:pic>
      <p:sp>
        <p:nvSpPr>
          <p:cNvPr id="25604" name="标题 1"/>
          <p:cNvSpPr>
            <a:spLocks noGrp="1" noChangeArrowheads="1"/>
          </p:cNvSpPr>
          <p:nvPr>
            <p:ph type="ctrTitle"/>
          </p:nvPr>
        </p:nvSpPr>
        <p:spPr>
          <a:xfrm>
            <a:off x="1981200" y="130175"/>
            <a:ext cx="7772400" cy="1470025"/>
          </a:xfrm>
        </p:spPr>
        <p:txBody>
          <a:bodyPr/>
          <a:lstStyle/>
          <a:p>
            <a:pPr algn="l" fontAlgn="auto">
              <a:spcAft>
                <a:spcPts val="0"/>
              </a:spcAft>
              <a:defRPr/>
            </a:pPr>
            <a:r>
              <a:rPr dirty="0" err="1">
                <a:solidFill>
                  <a:schemeClr val="accent4"/>
                </a:solidFill>
              </a:rPr>
              <a:t>起重机械相关标准</a:t>
            </a:r>
            <a:endParaRPr dirty="0">
              <a:solidFill>
                <a:schemeClr val="accent4"/>
              </a:solidFill>
            </a:endParaRPr>
          </a:p>
        </p:txBody>
      </p:sp>
      <p:sp>
        <p:nvSpPr>
          <p:cNvPr id="50181" name="内容占位符 2"/>
          <p:cNvSpPr>
            <a:spLocks noGrp="1" noChangeArrowheads="1"/>
          </p:cNvSpPr>
          <p:nvPr>
            <p:ph type="subTitle" idx="1"/>
          </p:nvPr>
        </p:nvSpPr>
        <p:spPr>
          <a:xfrm>
            <a:off x="1981200" y="1600200"/>
            <a:ext cx="8229600" cy="2757488"/>
          </a:xfrm>
        </p:spPr>
        <p:txBody>
          <a:bodyPr/>
          <a:lstStyle/>
          <a:p>
            <a:pPr marL="342900" indent="-342900" algn="l">
              <a:buFont typeface="Wingdings 2" panose="05020102010507070707" pitchFamily="18" charset="2"/>
              <a:buChar char=""/>
            </a:pPr>
            <a:r>
              <a:rPr lang="en-US" sz="2800" smtClean="0">
                <a:ea typeface="宋体" panose="02010600030101010101" pitchFamily="2" charset="-122"/>
              </a:rPr>
              <a:t>GB6067-2010</a:t>
            </a:r>
            <a:r>
              <a:rPr sz="2800" smtClean="0">
                <a:ea typeface="宋体" panose="02010600030101010101" pitchFamily="2" charset="-122"/>
              </a:rPr>
              <a:t>起重机械安全规程</a:t>
            </a:r>
            <a:endParaRPr lang="en-US" sz="2800" smtClean="0">
              <a:ea typeface="宋体" panose="02010600030101010101" pitchFamily="2" charset="-122"/>
            </a:endParaRPr>
          </a:p>
          <a:p>
            <a:pPr marL="342900" indent="-342900" algn="l">
              <a:buFont typeface="Wingdings 2" panose="05020102010507070707" pitchFamily="18" charset="2"/>
              <a:buChar char=""/>
            </a:pPr>
            <a:r>
              <a:rPr lang="en-US" sz="2800" smtClean="0">
                <a:ea typeface="宋体" panose="02010600030101010101" pitchFamily="2" charset="-122"/>
              </a:rPr>
              <a:t>GB6974-86</a:t>
            </a:r>
            <a:r>
              <a:rPr sz="2800" smtClean="0">
                <a:ea typeface="宋体" panose="02010600030101010101" pitchFamily="2" charset="-122"/>
              </a:rPr>
              <a:t>起重机械名词术语</a:t>
            </a:r>
            <a:endParaRPr lang="en-US" sz="2800" smtClean="0">
              <a:ea typeface="宋体" panose="02010600030101010101" pitchFamily="2" charset="-122"/>
            </a:endParaRPr>
          </a:p>
          <a:p>
            <a:pPr marL="342900" indent="-342900" algn="l">
              <a:buFont typeface="Wingdings 2" panose="05020102010507070707" pitchFamily="18" charset="2"/>
              <a:buChar char=""/>
            </a:pPr>
            <a:r>
              <a:rPr lang="en-US" sz="2800" smtClean="0">
                <a:ea typeface="宋体" panose="02010600030101010101" pitchFamily="2" charset="-122"/>
              </a:rPr>
              <a:t>TSQ0002-2008</a:t>
            </a:r>
            <a:r>
              <a:rPr sz="2800" smtClean="0">
                <a:ea typeface="宋体" panose="02010600030101010101" pitchFamily="2" charset="-122"/>
              </a:rPr>
              <a:t>起重机械技术监察管理规程</a:t>
            </a:r>
            <a:endParaRPr lang="en-US" sz="2800" smtClean="0">
              <a:ea typeface="宋体" panose="02010600030101010101" pitchFamily="2" charset="-122"/>
            </a:endParaRPr>
          </a:p>
          <a:p>
            <a:pPr marL="342900" indent="-342900" algn="l">
              <a:buFont typeface="Wingdings 2" panose="05020102010507070707" pitchFamily="18" charset="2"/>
              <a:buChar char=""/>
            </a:pPr>
            <a:r>
              <a:rPr lang="en-US" sz="2800" smtClean="0">
                <a:ea typeface="宋体" panose="02010600030101010101" pitchFamily="2" charset="-122"/>
              </a:rPr>
              <a:t>GBT4307-2005</a:t>
            </a:r>
            <a:r>
              <a:rPr sz="2800" smtClean="0">
                <a:ea typeface="宋体" panose="02010600030101010101" pitchFamily="2" charset="-122"/>
              </a:rPr>
              <a:t>起重吊钩术语</a:t>
            </a:r>
            <a:endParaRPr lang="en-US" sz="2800" smtClean="0">
              <a:ea typeface="宋体" panose="02010600030101010101" pitchFamily="2" charset="-122"/>
            </a:endParaRPr>
          </a:p>
          <a:p>
            <a:pPr marL="342900" indent="-342900" algn="l">
              <a:buFont typeface="Wingdings 2" panose="05020102010507070707" pitchFamily="18" charset="2"/>
              <a:buChar char=""/>
            </a:pPr>
            <a:r>
              <a:rPr lang="en-US" sz="2800" smtClean="0">
                <a:ea typeface="宋体" panose="02010600030101010101" pitchFamily="2" charset="-122"/>
              </a:rPr>
              <a:t>GB15001.3-88</a:t>
            </a:r>
            <a:r>
              <a:rPr sz="2800" smtClean="0">
                <a:ea typeface="宋体" panose="02010600030101010101" pitchFamily="2" charset="-122"/>
              </a:rPr>
              <a:t>直柄吊钩使用检查</a:t>
            </a:r>
            <a:endParaRPr lang="en-US" sz="2800" smtClean="0">
              <a:ea typeface="宋体" panose="02010600030101010101" pitchFamily="2" charset="-122"/>
            </a:endParaRPr>
          </a:p>
          <a:p>
            <a:pPr marL="342900" indent="-342900" algn="l">
              <a:buFont typeface="Wingdings 2" panose="05020102010507070707" pitchFamily="18" charset="2"/>
              <a:buChar char=""/>
            </a:pPr>
            <a:endParaRPr sz="2800" smtClean="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74638"/>
            <a:ext cx="7776000" cy="1143000"/>
          </a:xfrm>
        </p:spPr>
        <p:txBody>
          <a:bodyPr/>
          <a:lstStyle/>
          <a:p>
            <a:pPr fontAlgn="auto">
              <a:spcAft>
                <a:spcPts val="0"/>
              </a:spcAft>
              <a:defRPr/>
            </a:pPr>
            <a:r>
              <a:rPr>
                <a:solidFill>
                  <a:schemeClr val="accent4"/>
                </a:solidFill>
              </a:rPr>
              <a:t>定义及分类</a:t>
            </a:r>
            <a:endParaRPr>
              <a:solidFill>
                <a:schemeClr val="accent4"/>
              </a:solidFill>
            </a:endParaRPr>
          </a:p>
        </p:txBody>
      </p:sp>
      <p:sp>
        <p:nvSpPr>
          <p:cNvPr id="16387" name="Rectangle 3"/>
          <p:cNvSpPr>
            <a:spLocks noGrp="1" noChangeArrowheads="1"/>
          </p:cNvSpPr>
          <p:nvPr>
            <p:ph idx="1"/>
          </p:nvPr>
        </p:nvSpPr>
        <p:spPr/>
        <p:txBody>
          <a:bodyPr/>
          <a:lstStyle/>
          <a:p>
            <a:pPr>
              <a:lnSpc>
                <a:spcPct val="90000"/>
              </a:lnSpc>
            </a:pPr>
            <a:r>
              <a:rPr lang="zh-CN" sz="2800" smtClean="0"/>
              <a:t>定义</a:t>
            </a:r>
            <a:r>
              <a:rPr lang="zh-CN" altLang="zh-CN" sz="2800" smtClean="0"/>
              <a:t>:</a:t>
            </a:r>
            <a:r>
              <a:rPr lang="zh-CN" sz="2800" smtClean="0"/>
              <a:t>起重机械是指用于垂直升降或者垂直升降并水平移动重物的机电设备，其范围规定为额定重量</a:t>
            </a:r>
            <a:r>
              <a:rPr lang="zh-CN" sz="2800" smtClean="0">
                <a:sym typeface="Arial" panose="020B0604020202020204" pitchFamily="34" charset="0"/>
              </a:rPr>
              <a:t>≥</a:t>
            </a:r>
            <a:r>
              <a:rPr lang="zh-CN" altLang="zh-CN" sz="2800" smtClean="0"/>
              <a:t>0</a:t>
            </a:r>
            <a:r>
              <a:rPr lang="zh-CN" sz="2800" smtClean="0"/>
              <a:t>．</a:t>
            </a:r>
            <a:r>
              <a:rPr lang="zh-CN" altLang="zh-CN" sz="2800" smtClean="0"/>
              <a:t>5t</a:t>
            </a:r>
            <a:r>
              <a:rPr lang="zh-CN" sz="2800" smtClean="0"/>
              <a:t>的升降机；额定起重量</a:t>
            </a:r>
            <a:r>
              <a:rPr lang="zh-CN" sz="2800" smtClean="0">
                <a:sym typeface="Arial" panose="020B0604020202020204" pitchFamily="34" charset="0"/>
              </a:rPr>
              <a:t>≥</a:t>
            </a:r>
            <a:r>
              <a:rPr lang="zh-CN" altLang="zh-CN" sz="2800" smtClean="0"/>
              <a:t>1t</a:t>
            </a:r>
            <a:r>
              <a:rPr lang="zh-CN" sz="2800" smtClean="0"/>
              <a:t>，且提升高度</a:t>
            </a:r>
            <a:r>
              <a:rPr lang="zh-CN" sz="2800" smtClean="0">
                <a:sym typeface="Arial" panose="020B0604020202020204" pitchFamily="34" charset="0"/>
              </a:rPr>
              <a:t>≥</a:t>
            </a:r>
            <a:r>
              <a:rPr lang="zh-CN" altLang="zh-CN" sz="2800" smtClean="0"/>
              <a:t>2m</a:t>
            </a:r>
            <a:r>
              <a:rPr lang="zh-CN" sz="2800" smtClean="0"/>
              <a:t>的起重机和承重形式固定的电动葫芦等。</a:t>
            </a:r>
            <a:endParaRPr lang="zh-CN" sz="2800" smtClean="0"/>
          </a:p>
          <a:p>
            <a:pPr>
              <a:lnSpc>
                <a:spcPct val="90000"/>
              </a:lnSpc>
            </a:pPr>
            <a:r>
              <a:rPr lang="zh-CN" sz="2800" smtClean="0"/>
              <a:t>分类</a:t>
            </a:r>
            <a:r>
              <a:rPr lang="zh-CN" altLang="zh-CN" sz="2800" smtClean="0"/>
              <a:t>(</a:t>
            </a:r>
            <a:r>
              <a:rPr lang="zh-CN" sz="2800" smtClean="0"/>
              <a:t>根据结构及承重</a:t>
            </a:r>
            <a:r>
              <a:rPr lang="zh-CN" altLang="zh-CN" sz="2800" smtClean="0"/>
              <a:t>):</a:t>
            </a:r>
            <a:endParaRPr lang="zh-CN" altLang="zh-CN" sz="2800" smtClean="0"/>
          </a:p>
          <a:p>
            <a:pPr>
              <a:lnSpc>
                <a:spcPct val="90000"/>
              </a:lnSpc>
              <a:buClr>
                <a:schemeClr val="hlink"/>
              </a:buClr>
              <a:buFont typeface="Wingdings" panose="05000000000000000000" pitchFamily="2" charset="2"/>
              <a:buChar char="Ø"/>
            </a:pPr>
            <a:r>
              <a:rPr lang="zh-CN" sz="2800" smtClean="0"/>
              <a:t>轻小型起重设备如：千斤顶、葫芦、卷扬机等。 </a:t>
            </a:r>
            <a:endParaRPr lang="zh-CN" sz="2800" smtClean="0"/>
          </a:p>
          <a:p>
            <a:pPr>
              <a:lnSpc>
                <a:spcPct val="90000"/>
              </a:lnSpc>
              <a:buClr>
                <a:schemeClr val="hlink"/>
              </a:buClr>
              <a:buFont typeface="Wingdings" panose="05000000000000000000" pitchFamily="2" charset="2"/>
              <a:buChar char="Ø"/>
            </a:pPr>
            <a:r>
              <a:rPr lang="zh-CN" sz="2800" smtClean="0"/>
              <a:t>起重机</a:t>
            </a:r>
            <a:r>
              <a:rPr lang="zh-CN" altLang="zh-CN" sz="2800" smtClean="0"/>
              <a:t>:</a:t>
            </a:r>
            <a:r>
              <a:rPr lang="zh-CN" sz="2800" smtClean="0"/>
              <a:t>桥式</a:t>
            </a:r>
            <a:r>
              <a:rPr lang="zh-CN" altLang="zh-CN" sz="2800" smtClean="0"/>
              <a:t>/</a:t>
            </a:r>
            <a:r>
              <a:rPr lang="zh-CN" altLang="en-US" sz="2800" smtClean="0"/>
              <a:t>臂架</a:t>
            </a:r>
            <a:r>
              <a:rPr lang="zh-CN" sz="2800" smtClean="0"/>
              <a:t>式</a:t>
            </a:r>
            <a:endParaRPr lang="zh-CN" sz="2800" smtClean="0"/>
          </a:p>
          <a:p>
            <a:pPr>
              <a:lnSpc>
                <a:spcPct val="90000"/>
              </a:lnSpc>
              <a:buClr>
                <a:schemeClr val="hlink"/>
              </a:buClr>
              <a:buFont typeface="Wingdings" panose="05000000000000000000" pitchFamily="2" charset="2"/>
              <a:buChar char="Ø"/>
            </a:pPr>
            <a:r>
              <a:rPr lang="zh-CN" sz="2800" smtClean="0"/>
              <a:t>升降机</a:t>
            </a:r>
            <a:r>
              <a:rPr lang="zh-CN" altLang="zh-CN" sz="2800" smtClean="0"/>
              <a:t>:</a:t>
            </a:r>
            <a:endParaRPr lang="zh-CN" altLang="zh-CN" sz="2800" smtClean="0"/>
          </a:p>
        </p:txBody>
      </p:sp>
      <p:sp>
        <p:nvSpPr>
          <p:cNvPr id="16388" name="日期占位符 3"/>
          <p:cNvSpPr>
            <a:spLocks noGrp="1"/>
          </p:cNvSpPr>
          <p:nvPr>
            <p:ph type="dt" sz="quarter" idx="10"/>
          </p:nvPr>
        </p:nvSpPr>
        <p:spPr bwMode="auto">
          <a:noFill/>
          <a:ln>
            <a:miter lim="800000"/>
          </a:ln>
        </p:spPr>
        <p:txBody>
          <a:bodyPr wrap="square" tIns="45720" rIns="91440" bIns="45720" numCol="1" anchorCtr="0" compatLnSpc="1"/>
          <a:lstStyle/>
          <a:p>
            <a:fld id="{918745E3-C4FE-44C0-AF74-D3E146E4547A}" type="datetime1">
              <a:rPr lang="zh-CN" altLang="en-US"/>
            </a:fld>
            <a:endParaRPr lang="zh-CN" altLang="en-US" sz="1800"/>
          </a:p>
        </p:txBody>
      </p:sp>
      <p:pic>
        <p:nvPicPr>
          <p:cNvPr id="16389" name="Picture 5" descr="2006101692543"/>
          <p:cNvPicPr>
            <a:picLocks noChangeAspect="1" noChangeArrowheads="1"/>
          </p:cNvPicPr>
          <p:nvPr/>
        </p:nvPicPr>
        <p:blipFill>
          <a:blip r:embed="rId1" cstate="email"/>
          <a:srcRect/>
          <a:stretch>
            <a:fillRect/>
          </a:stretch>
        </p:blipFill>
        <p:spPr bwMode="auto">
          <a:xfrm>
            <a:off x="9753600" y="3429000"/>
            <a:ext cx="941388" cy="21605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274638"/>
            <a:ext cx="7776000" cy="1143000"/>
          </a:xfrm>
        </p:spPr>
        <p:txBody>
          <a:bodyPr/>
          <a:lstStyle/>
          <a:p>
            <a:pPr fontAlgn="auto">
              <a:spcAft>
                <a:spcPts val="0"/>
              </a:spcAft>
              <a:defRPr/>
            </a:pPr>
            <a:r>
              <a:rPr>
                <a:solidFill>
                  <a:schemeClr val="accent4"/>
                </a:solidFill>
              </a:rPr>
              <a:t>起重机分类</a:t>
            </a:r>
            <a:endParaRPr>
              <a:solidFill>
                <a:schemeClr val="accent4"/>
              </a:solidFill>
            </a:endParaRPr>
          </a:p>
        </p:txBody>
      </p:sp>
      <p:sp>
        <p:nvSpPr>
          <p:cNvPr id="17411" name="日期占位符 3"/>
          <p:cNvSpPr>
            <a:spLocks noGrp="1"/>
          </p:cNvSpPr>
          <p:nvPr>
            <p:ph type="dt" sz="quarter" idx="10"/>
          </p:nvPr>
        </p:nvSpPr>
        <p:spPr bwMode="auto">
          <a:noFill/>
          <a:ln>
            <a:miter lim="800000"/>
          </a:ln>
        </p:spPr>
        <p:txBody>
          <a:bodyPr wrap="square" tIns="45720" rIns="91440" bIns="45720" numCol="1" anchorCtr="0" compatLnSpc="1"/>
          <a:lstStyle/>
          <a:p>
            <a:fld id="{BDE0562B-7B66-43AE-A0A6-522215DF01EE}" type="datetime1">
              <a:rPr lang="zh-CN" altLang="en-US"/>
            </a:fld>
            <a:endParaRPr lang="zh-CN" altLang="en-US" sz="1800"/>
          </a:p>
        </p:txBody>
      </p:sp>
      <p:pic>
        <p:nvPicPr>
          <p:cNvPr id="17412" name="图片 5" descr="JX0334X2桥架型起重机示意图1098-1099.gif"/>
          <p:cNvPicPr>
            <a:picLocks noChangeAspect="1"/>
          </p:cNvPicPr>
          <p:nvPr/>
        </p:nvPicPr>
        <p:blipFill>
          <a:blip r:embed="rId1"/>
          <a:srcRect/>
          <a:stretch>
            <a:fillRect/>
          </a:stretch>
        </p:blipFill>
        <p:spPr bwMode="auto">
          <a:xfrm>
            <a:off x="7299325" y="577850"/>
            <a:ext cx="2454275" cy="4679950"/>
          </a:xfrm>
          <a:prstGeom prst="rect">
            <a:avLst/>
          </a:prstGeom>
          <a:noFill/>
          <a:ln w="9525">
            <a:noFill/>
            <a:miter lim="800000"/>
            <a:headEnd/>
            <a:tailEnd/>
          </a:ln>
        </p:spPr>
      </p:pic>
      <p:pic>
        <p:nvPicPr>
          <p:cNvPr id="17413" name="图片 6" descr="JX0334X1臂架型起重机示意图1097.gif"/>
          <p:cNvPicPr>
            <a:picLocks noChangeAspect="1"/>
          </p:cNvPicPr>
          <p:nvPr/>
        </p:nvPicPr>
        <p:blipFill>
          <a:blip r:embed="rId2"/>
          <a:srcRect/>
          <a:stretch>
            <a:fillRect/>
          </a:stretch>
        </p:blipFill>
        <p:spPr bwMode="auto">
          <a:xfrm>
            <a:off x="1524000" y="1600200"/>
            <a:ext cx="5187950" cy="3600450"/>
          </a:xfrm>
          <a:prstGeom prst="rect">
            <a:avLst/>
          </a:prstGeom>
          <a:noFill/>
          <a:ln w="9525">
            <a:noFill/>
            <a:miter lim="800000"/>
            <a:headEnd/>
            <a:tailEnd/>
          </a:ln>
        </p:spPr>
      </p:pic>
      <p:sp>
        <p:nvSpPr>
          <p:cNvPr id="9" name="圆角矩形 8"/>
          <p:cNvSpPr/>
          <p:nvPr/>
        </p:nvSpPr>
        <p:spPr>
          <a:xfrm>
            <a:off x="1524000" y="5257800"/>
            <a:ext cx="4572000" cy="3889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ea typeface="微软雅黑" panose="020B0503020204020204" pitchFamily="34" charset="-122"/>
              </a:rPr>
              <a:t>臂架式</a:t>
            </a:r>
            <a:endParaRPr lang="zh-CN" altLang="en-US" dirty="0">
              <a:latin typeface="微软雅黑" panose="020B0503020204020204" pitchFamily="34" charset="-122"/>
              <a:ea typeface="微软雅黑" panose="020B0503020204020204" pitchFamily="34" charset="-122"/>
            </a:endParaRPr>
          </a:p>
        </p:txBody>
      </p:sp>
      <p:sp>
        <p:nvSpPr>
          <p:cNvPr id="12" name="圆角矩形 11"/>
          <p:cNvSpPr/>
          <p:nvPr/>
        </p:nvSpPr>
        <p:spPr>
          <a:xfrm>
            <a:off x="7924800" y="5257800"/>
            <a:ext cx="1828800" cy="3889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ea typeface="微软雅黑" panose="020B0503020204020204" pitchFamily="34" charset="-122"/>
              </a:rPr>
              <a:t>桥架式</a:t>
            </a:r>
            <a:endParaRPr lang="zh-CN" altLang="en-US" dirty="0">
              <a:latin typeface="微软雅黑" panose="020B0503020204020204" pitchFamily="34" charset="-122"/>
              <a:ea typeface="微软雅黑" panose="020B0503020204020204" pitchFamily="34" charset="-122"/>
            </a:endParaRPr>
          </a:p>
        </p:txBody>
      </p:sp>
      <p:sp>
        <p:nvSpPr>
          <p:cNvPr id="13" name="TextBox 3"/>
          <p:cNvSpPr>
            <a:spLocks noChangeArrowheads="1"/>
          </p:cNvSpPr>
          <p:nvPr/>
        </p:nvSpPr>
        <p:spPr bwMode="auto">
          <a:xfrm>
            <a:off x="2438400" y="6562725"/>
            <a:ext cx="8643938" cy="521970"/>
          </a:xfrm>
          <a:prstGeom prst="rect">
            <a:avLst/>
          </a:prstGeom>
          <a:noFill/>
          <a:ln w="9525">
            <a:noFill/>
            <a:miter lim="800000"/>
          </a:ln>
        </p:spPr>
        <p:txBody>
          <a:bodyPr>
            <a:spAutoFit/>
          </a:bodyPr>
          <a:lstStyle/>
          <a:p>
            <a:pPr>
              <a:defRPr/>
            </a:pPr>
            <a:r>
              <a:rPr lang="zh-CN" altLang="en-US" sz="2800" dirty="0">
                <a:solidFill>
                  <a:srgbClr val="FF0066"/>
                </a:solidFill>
                <a:latin typeface="+mj-ea"/>
                <a:ea typeface="+mj-ea"/>
                <a:sym typeface="宋体" panose="02010600030101010101" pitchFamily="2" charset="-122"/>
              </a:rPr>
              <a:t>本公司所用起重机械类别：电动葫芦桥式起重机</a:t>
            </a:r>
            <a:endParaRPr lang="zh-CN" altLang="en-US" sz="2800" dirty="0">
              <a:solidFill>
                <a:srgbClr val="FF0066"/>
              </a:solidFill>
              <a:latin typeface="+mj-ea"/>
              <a:ea typeface="+mj-ea"/>
              <a:sym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74638"/>
            <a:ext cx="7776000" cy="1143000"/>
          </a:xfrm>
        </p:spPr>
        <p:txBody>
          <a:bodyPr/>
          <a:lstStyle/>
          <a:p>
            <a:pPr fontAlgn="auto">
              <a:spcAft>
                <a:spcPts val="0"/>
              </a:spcAft>
              <a:defRPr/>
            </a:pPr>
            <a:r>
              <a:rPr dirty="0" err="1" smtClean="0">
                <a:solidFill>
                  <a:schemeClr val="accent4"/>
                </a:solidFill>
              </a:rPr>
              <a:t>桥式起重机的构成</a:t>
            </a:r>
            <a:endParaRPr dirty="0">
              <a:solidFill>
                <a:schemeClr val="accent4"/>
              </a:solidFill>
            </a:endParaRPr>
          </a:p>
        </p:txBody>
      </p:sp>
      <p:sp>
        <p:nvSpPr>
          <p:cNvPr id="3" name="内容占位符 2"/>
          <p:cNvSpPr>
            <a:spLocks noGrp="1"/>
          </p:cNvSpPr>
          <p:nvPr>
            <p:ph idx="1"/>
          </p:nvPr>
        </p:nvSpPr>
        <p:spPr>
          <a:xfrm>
            <a:off x="1981200" y="1600200"/>
            <a:ext cx="4114800" cy="3657600"/>
          </a:xfrm>
        </p:spPr>
        <p:txBody>
          <a:bodyPr rtlCol="0">
            <a:noAutofit/>
          </a:bodyPr>
          <a:lstStyle/>
          <a:p>
            <a:pPr fontAlgn="auto">
              <a:spcAft>
                <a:spcPts val="0"/>
              </a:spcAft>
              <a:buFont typeface="Wingdings 2" panose="05020102010507070707"/>
              <a:buNone/>
              <a:defRPr/>
            </a:pPr>
            <a:r>
              <a:rPr lang="en-US" altLang="zh-CN" sz="2000" b="1" dirty="0" smtClean="0">
                <a:latin typeface="+mn-ea"/>
              </a:rPr>
              <a:t>1.</a:t>
            </a:r>
            <a:r>
              <a:rPr lang="zh-CN" altLang="en-US" sz="2000" b="1" dirty="0" smtClean="0">
                <a:latin typeface="+mn-ea"/>
              </a:rPr>
              <a:t>大车</a:t>
            </a:r>
            <a:r>
              <a:rPr lang="en-US" altLang="zh-CN" sz="2000" b="1" dirty="0" smtClean="0">
                <a:latin typeface="+mn-ea"/>
              </a:rPr>
              <a:t>:</a:t>
            </a:r>
            <a:r>
              <a:rPr lang="zh-CN" altLang="en-US" sz="2000" b="1" dirty="0" smtClean="0">
                <a:latin typeface="+mn-ea"/>
              </a:rPr>
              <a:t>桥架、大车运行机构等。</a:t>
            </a:r>
            <a:endParaRPr lang="en-US" altLang="zh-CN" sz="2000" b="1" dirty="0" smtClean="0">
              <a:latin typeface="+mn-ea"/>
            </a:endParaRPr>
          </a:p>
          <a:p>
            <a:pPr fontAlgn="auto">
              <a:spcAft>
                <a:spcPts val="0"/>
              </a:spcAft>
              <a:buFont typeface="Wingdings 2" panose="05020102010507070707"/>
              <a:buNone/>
              <a:defRPr/>
            </a:pPr>
            <a:r>
              <a:rPr lang="en-US" altLang="zh-CN" sz="2000" b="1" dirty="0" smtClean="0">
                <a:latin typeface="+mn-ea"/>
                <a:cs typeface="Arial" panose="020B0604020202020204" pitchFamily="34" charset="0"/>
              </a:rPr>
              <a:t>  1</a:t>
            </a:r>
            <a:r>
              <a:rPr lang="zh-CN" altLang="en-US" sz="2000" b="1" dirty="0" smtClean="0">
                <a:latin typeface="+mn-ea"/>
                <a:cs typeface="Arial" panose="020B0604020202020204" pitchFamily="34" charset="0"/>
              </a:rPr>
              <a:t>）行车的桥架结构</a:t>
            </a:r>
            <a:endParaRPr lang="en-US" altLang="en-US" sz="2000" b="1" dirty="0" smtClean="0">
              <a:latin typeface="+mn-ea"/>
              <a:cs typeface="Arial" panose="020B0604020202020204" pitchFamily="34" charset="0"/>
            </a:endParaRPr>
          </a:p>
          <a:p>
            <a:pPr fontAlgn="auto">
              <a:spcAft>
                <a:spcPts val="0"/>
              </a:spcAft>
              <a:buFont typeface="Wingdings 2" panose="05020102010507070707"/>
              <a:buNone/>
              <a:defRPr/>
            </a:pPr>
            <a:r>
              <a:rPr lang="zh-CN" altLang="en-US" sz="2000" b="1" dirty="0" smtClean="0">
                <a:latin typeface="+mn-ea"/>
                <a:cs typeface="Arial" panose="020B0604020202020204" pitchFamily="34" charset="0"/>
              </a:rPr>
              <a:t>    行车的桥架是一种移动的金属结构，它承受载重小车的重量，并通过车轮支承在轨道上</a:t>
            </a:r>
            <a:r>
              <a:rPr lang="en-US" altLang="zh-CN" sz="2000" b="1" dirty="0" smtClean="0">
                <a:latin typeface="+mn-ea"/>
                <a:cs typeface="Arial" panose="020B0604020202020204" pitchFamily="34" charset="0"/>
              </a:rPr>
              <a:t>,</a:t>
            </a:r>
            <a:r>
              <a:rPr lang="zh-CN" altLang="en-US" sz="2000" b="1" dirty="0" smtClean="0">
                <a:latin typeface="+mn-ea"/>
                <a:cs typeface="Arial" panose="020B0604020202020204" pitchFamily="34" charset="0"/>
              </a:rPr>
              <a:t>因而是行车的主要承载结构。</a:t>
            </a:r>
            <a:r>
              <a:rPr lang="en-US" altLang="en-US" sz="2000" b="1" dirty="0" smtClean="0">
                <a:latin typeface="+mn-ea"/>
                <a:cs typeface="Arial" panose="020B0604020202020204" pitchFamily="34" charset="0"/>
              </a:rPr>
              <a:t>   </a:t>
            </a:r>
            <a:endParaRPr lang="en-US" altLang="en-US" sz="2000" b="1" dirty="0" smtClean="0">
              <a:latin typeface="+mn-ea"/>
              <a:cs typeface="Arial" panose="020B0604020202020204" pitchFamily="34" charset="0"/>
            </a:endParaRPr>
          </a:p>
          <a:p>
            <a:pPr fontAlgn="auto">
              <a:spcAft>
                <a:spcPts val="0"/>
              </a:spcAft>
              <a:buFont typeface="Wingdings 2" panose="05020102010507070707"/>
              <a:buNone/>
              <a:defRPr/>
            </a:pPr>
            <a:r>
              <a:rPr lang="zh-CN" altLang="en-US" sz="2000" b="1" dirty="0" smtClean="0">
                <a:latin typeface="+mn-ea"/>
                <a:cs typeface="Arial" panose="020B0604020202020204" pitchFamily="34" charset="0"/>
              </a:rPr>
              <a:t>    组成：主梁、端梁、走台、挑线架、小车轨道、穿线管、检修吊笼等组成。</a:t>
            </a:r>
            <a:endParaRPr lang="zh-CN" altLang="en-US" sz="2000" b="1" dirty="0" smtClean="0">
              <a:latin typeface="+mn-ea"/>
              <a:cs typeface="Arial" panose="020B0604020202020204" pitchFamily="34" charset="0"/>
            </a:endParaRPr>
          </a:p>
          <a:p>
            <a:pPr fontAlgn="auto">
              <a:spcAft>
                <a:spcPts val="0"/>
              </a:spcAft>
              <a:buFont typeface="Wingdings 2" panose="05020102010507070707"/>
              <a:buNone/>
              <a:defRPr/>
            </a:pPr>
            <a:endParaRPr lang="zh-CN" altLang="en-US" sz="2000" b="1" dirty="0">
              <a:latin typeface="+mn-ea"/>
            </a:endParaRPr>
          </a:p>
        </p:txBody>
      </p:sp>
      <p:pic>
        <p:nvPicPr>
          <p:cNvPr id="18436" name="Picture 4" descr="2008781528515847487.jpg"/>
          <p:cNvPicPr>
            <a:picLocks noChangeAspect="1"/>
          </p:cNvPicPr>
          <p:nvPr/>
        </p:nvPicPr>
        <p:blipFill>
          <a:blip r:embed="rId1" cstate="email"/>
          <a:srcRect/>
          <a:stretch>
            <a:fillRect/>
          </a:stretch>
        </p:blipFill>
        <p:spPr bwMode="auto">
          <a:xfrm>
            <a:off x="6096000" y="1600200"/>
            <a:ext cx="4572000" cy="3429000"/>
          </a:xfrm>
          <a:prstGeom prst="rect">
            <a:avLst/>
          </a:prstGeom>
          <a:noFill/>
          <a:ln w="9525">
            <a:noFill/>
            <a:miter lim="800000"/>
            <a:headEnd/>
            <a:tailEnd/>
          </a:ln>
        </p:spPr>
      </p:pic>
      <p:sp>
        <p:nvSpPr>
          <p:cNvPr id="18437" name="日期占位符 3"/>
          <p:cNvSpPr>
            <a:spLocks noGrp="1"/>
          </p:cNvSpPr>
          <p:nvPr>
            <p:ph type="dt" sz="quarter" idx="10"/>
          </p:nvPr>
        </p:nvSpPr>
        <p:spPr bwMode="auto">
          <a:noFill/>
          <a:ln>
            <a:miter lim="800000"/>
          </a:ln>
        </p:spPr>
        <p:txBody>
          <a:bodyPr wrap="square" tIns="45720" rIns="91440" bIns="45720" numCol="1" anchorCtr="0" compatLnSpc="1"/>
          <a:lstStyle/>
          <a:p>
            <a:fld id="{F3EA6000-F3FD-47F3-A22D-AF30397C438E}" type="datetime1">
              <a:rPr lang="zh-CN" altLang="en-US"/>
            </a:fld>
            <a:endParaRPr lang="zh-CN"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74638"/>
            <a:ext cx="7776000" cy="1143000"/>
          </a:xfrm>
        </p:spPr>
        <p:txBody>
          <a:bodyPr/>
          <a:lstStyle/>
          <a:p>
            <a:pPr fontAlgn="auto">
              <a:spcAft>
                <a:spcPts val="0"/>
              </a:spcAft>
              <a:defRPr/>
            </a:pPr>
            <a:r>
              <a:rPr dirty="0" err="1" smtClean="0">
                <a:solidFill>
                  <a:schemeClr val="accent4"/>
                </a:solidFill>
              </a:rPr>
              <a:t>桥式起重机的构成</a:t>
            </a:r>
            <a:endParaRPr dirty="0">
              <a:solidFill>
                <a:schemeClr val="accent4"/>
              </a:solidFill>
            </a:endParaRPr>
          </a:p>
        </p:txBody>
      </p:sp>
      <p:sp>
        <p:nvSpPr>
          <p:cNvPr id="3" name="内容占位符 2"/>
          <p:cNvSpPr>
            <a:spLocks noGrp="1"/>
          </p:cNvSpPr>
          <p:nvPr>
            <p:ph idx="1"/>
          </p:nvPr>
        </p:nvSpPr>
        <p:spPr>
          <a:xfrm>
            <a:off x="1524000" y="1600200"/>
            <a:ext cx="8229600" cy="1828800"/>
          </a:xfrm>
        </p:spPr>
        <p:txBody>
          <a:bodyPr>
            <a:normAutofit/>
          </a:bodyPr>
          <a:lstStyle/>
          <a:p>
            <a:pPr marL="0" indent="0">
              <a:spcBef>
                <a:spcPct val="0"/>
              </a:spcBef>
              <a:buClrTx/>
              <a:buSzTx/>
              <a:buFont typeface="Wingdings 2" panose="05020102010507070707" pitchFamily="18" charset="2"/>
              <a:buNone/>
              <a:tabLst>
                <a:tab pos="457200" algn="l"/>
              </a:tabLst>
            </a:pPr>
            <a:r>
              <a:rPr lang="en-US" altLang="zh-CN" b="1" smtClean="0">
                <a:latin typeface="楷体" panose="02010609060101010101" pitchFamily="49" charset="-122"/>
                <a:ea typeface="楷体" panose="02010609060101010101" pitchFamily="49" charset="-122"/>
                <a:cs typeface="宋体" panose="02010600030101010101" pitchFamily="2" charset="-122"/>
              </a:rPr>
              <a:t> </a:t>
            </a:r>
            <a:r>
              <a:rPr lang="en-US" altLang="zh-CN" sz="2400" smtClean="0">
                <a:latin typeface="宋体" panose="02010600030101010101" pitchFamily="2" charset="-122"/>
                <a:ea typeface="楷体" panose="02010609060101010101" pitchFamily="49" charset="-122"/>
                <a:cs typeface="宋体" panose="02010600030101010101" pitchFamily="2" charset="-122"/>
              </a:rPr>
              <a:t>2</a:t>
            </a:r>
            <a:r>
              <a:rPr lang="zh-CN" altLang="en-US" sz="2400" smtClean="0">
                <a:latin typeface="宋体" panose="02010600030101010101" pitchFamily="2" charset="-122"/>
                <a:ea typeface="楷体" panose="02010609060101010101" pitchFamily="49" charset="-122"/>
                <a:cs typeface="宋体" panose="02010600030101010101" pitchFamily="2" charset="-122"/>
              </a:rPr>
              <a:t>）大车的运行机构</a:t>
            </a:r>
            <a:r>
              <a:rPr lang="en-US" altLang="zh-CN" sz="2400" smtClean="0">
                <a:latin typeface="宋体" panose="02010600030101010101" pitchFamily="2" charset="-122"/>
                <a:ea typeface="楷体" panose="02010609060101010101" pitchFamily="49" charset="-122"/>
                <a:cs typeface="Arial" panose="020B0604020202020204" pitchFamily="34" charset="0"/>
              </a:rPr>
              <a:t>:</a:t>
            </a:r>
            <a:r>
              <a:rPr lang="zh-CN" altLang="en-US" sz="2400" smtClean="0">
                <a:latin typeface="宋体" panose="02010600030101010101" pitchFamily="2" charset="-122"/>
                <a:cs typeface="Arial" panose="020B0604020202020204" pitchFamily="34" charset="0"/>
              </a:rPr>
              <a:t>行车的大车运行机构驱动大车的车轮沿轨道运行。</a:t>
            </a:r>
            <a:endParaRPr lang="en-US" altLang="zh-CN" sz="2400" smtClean="0">
              <a:latin typeface="宋体" panose="02010600030101010101" pitchFamily="2" charset="-122"/>
              <a:cs typeface="Arial" panose="020B0604020202020204" pitchFamily="34" charset="0"/>
            </a:endParaRPr>
          </a:p>
          <a:p>
            <a:pPr marL="0" indent="0" eaLnBrk="0" hangingPunct="0">
              <a:buFontTx/>
              <a:buChar char="•"/>
              <a:tabLst>
                <a:tab pos="457200" algn="l"/>
              </a:tabLst>
            </a:pPr>
            <a:r>
              <a:rPr lang="zh-CN" altLang="en-US" sz="2400" smtClean="0">
                <a:latin typeface="宋体" panose="02010600030101010101" pitchFamily="2" charset="-122"/>
                <a:cs typeface="Arial" panose="020B0604020202020204" pitchFamily="34" charset="0"/>
              </a:rPr>
              <a:t>组成：电机、减速机、制动器、联轴器、传动轴、车轮组、缓冲器等。</a:t>
            </a:r>
            <a:endParaRPr lang="zh-CN" altLang="en-US" sz="2400" smtClean="0">
              <a:latin typeface="宋体" panose="02010600030101010101" pitchFamily="2" charset="-122"/>
              <a:cs typeface="Arial" panose="020B0604020202020204" pitchFamily="34" charset="0"/>
            </a:endParaRPr>
          </a:p>
          <a:p>
            <a:pPr marL="0" indent="0">
              <a:buFont typeface="Wingdings 2" panose="05020102010507070707" pitchFamily="18" charset="2"/>
              <a:buNone/>
              <a:tabLst>
                <a:tab pos="457200" algn="l"/>
              </a:tabLst>
            </a:pPr>
            <a:endParaRPr lang="zh-CN" altLang="en-US" smtClean="0">
              <a:cs typeface="Arial" panose="020B0604020202020204" pitchFamily="34" charset="0"/>
            </a:endParaRPr>
          </a:p>
        </p:txBody>
      </p:sp>
      <p:sp>
        <p:nvSpPr>
          <p:cNvPr id="19460" name="日期占位符 3"/>
          <p:cNvSpPr>
            <a:spLocks noGrp="1"/>
          </p:cNvSpPr>
          <p:nvPr>
            <p:ph type="dt" sz="quarter" idx="10"/>
          </p:nvPr>
        </p:nvSpPr>
        <p:spPr bwMode="auto">
          <a:noFill/>
          <a:ln>
            <a:miter lim="800000"/>
          </a:ln>
        </p:spPr>
        <p:txBody>
          <a:bodyPr wrap="square" tIns="45720" rIns="91440" bIns="45720" numCol="1" anchorCtr="0" compatLnSpc="1"/>
          <a:lstStyle/>
          <a:p>
            <a:fld id="{1A07CE60-4C84-489D-86F7-D477514AFA34}" type="datetime1">
              <a:rPr lang="zh-CN" altLang="en-US"/>
            </a:fld>
            <a:endParaRPr lang="zh-CN" altLang="en-US" sz="1800"/>
          </a:p>
        </p:txBody>
      </p:sp>
      <p:grpSp>
        <p:nvGrpSpPr>
          <p:cNvPr id="19461" name="组合 5"/>
          <p:cNvGrpSpPr/>
          <p:nvPr/>
        </p:nvGrpSpPr>
        <p:grpSpPr bwMode="auto">
          <a:xfrm>
            <a:off x="2438400" y="3429000"/>
            <a:ext cx="7315200" cy="2884488"/>
            <a:chOff x="0" y="2204864"/>
            <a:chExt cx="9144000" cy="5904656"/>
          </a:xfrm>
        </p:grpSpPr>
        <p:pic>
          <p:nvPicPr>
            <p:cNvPr id="19462" name="Picture 2" descr="照片 009"/>
            <p:cNvPicPr>
              <a:picLocks noChangeAspect="1" noChangeArrowheads="1"/>
            </p:cNvPicPr>
            <p:nvPr/>
          </p:nvPicPr>
          <p:blipFill>
            <a:blip r:embed="rId1" cstate="email"/>
            <a:srcRect/>
            <a:stretch>
              <a:fillRect/>
            </a:stretch>
          </p:blipFill>
          <p:spPr bwMode="auto">
            <a:xfrm>
              <a:off x="0" y="2204864"/>
              <a:ext cx="9144000" cy="5904656"/>
            </a:xfrm>
            <a:prstGeom prst="rect">
              <a:avLst/>
            </a:prstGeom>
            <a:noFill/>
            <a:ln w="9525">
              <a:noFill/>
              <a:miter lim="800000"/>
              <a:headEnd/>
              <a:tailEnd/>
            </a:ln>
          </p:spPr>
        </p:pic>
        <p:grpSp>
          <p:nvGrpSpPr>
            <p:cNvPr id="19463" name="组合 7"/>
            <p:cNvGrpSpPr/>
            <p:nvPr/>
          </p:nvGrpSpPr>
          <p:grpSpPr bwMode="auto">
            <a:xfrm>
              <a:off x="4572000" y="2204864"/>
              <a:ext cx="4230216" cy="4556669"/>
              <a:chOff x="4572000" y="2204864"/>
              <a:chExt cx="4230216" cy="4556669"/>
            </a:xfrm>
          </p:grpSpPr>
          <p:sp>
            <p:nvSpPr>
              <p:cNvPr id="19464" name="Rectangle 4"/>
              <p:cNvSpPr>
                <a:spLocks noChangeArrowheads="1"/>
              </p:cNvSpPr>
              <p:nvPr/>
            </p:nvSpPr>
            <p:spPr bwMode="auto">
              <a:xfrm>
                <a:off x="6858000" y="5949281"/>
                <a:ext cx="1944216" cy="753924"/>
              </a:xfrm>
              <a:prstGeom prst="rect">
                <a:avLst/>
              </a:prstGeom>
              <a:noFill/>
              <a:ln w="9525">
                <a:noFill/>
                <a:miter lim="800000"/>
              </a:ln>
            </p:spPr>
            <p:txBody>
              <a:bodyPr>
                <a:spAutoFit/>
              </a:bodyPr>
              <a:lstStyle/>
              <a:p>
                <a:r>
                  <a:rPr lang="zh-CN" altLang="en-US" b="1">
                    <a:solidFill>
                      <a:srgbClr val="0000FF"/>
                    </a:solidFill>
                    <a:latin typeface="楷体" panose="02010609060101010101" pitchFamily="49" charset="-122"/>
                    <a:ea typeface="楷体" panose="02010609060101010101" pitchFamily="49" charset="-122"/>
                  </a:rPr>
                  <a:t>减速器</a:t>
                </a:r>
                <a:endParaRPr lang="en-US" b="1">
                  <a:solidFill>
                    <a:srgbClr val="0000FF"/>
                  </a:solidFill>
                  <a:latin typeface="楷体" panose="02010609060101010101" pitchFamily="49" charset="-122"/>
                  <a:ea typeface="楷体" panose="02010609060101010101" pitchFamily="49" charset="-122"/>
                </a:endParaRPr>
              </a:p>
            </p:txBody>
          </p:sp>
          <p:sp>
            <p:nvSpPr>
              <p:cNvPr id="19465" name="Rectangle 5"/>
              <p:cNvSpPr>
                <a:spLocks noChangeArrowheads="1"/>
              </p:cNvSpPr>
              <p:nvPr/>
            </p:nvSpPr>
            <p:spPr bwMode="auto">
              <a:xfrm>
                <a:off x="4572000" y="5949279"/>
                <a:ext cx="1944216" cy="812254"/>
              </a:xfrm>
              <a:prstGeom prst="rect">
                <a:avLst/>
              </a:prstGeom>
              <a:noFill/>
              <a:ln w="9525">
                <a:noFill/>
                <a:miter lim="800000"/>
              </a:ln>
            </p:spPr>
            <p:txBody>
              <a:bodyPr>
                <a:spAutoFit/>
              </a:bodyPr>
              <a:lstStyle/>
              <a:p>
                <a:r>
                  <a:rPr lang="zh-CN" altLang="en-US" b="1">
                    <a:solidFill>
                      <a:srgbClr val="0000FF"/>
                    </a:solidFill>
                    <a:latin typeface="楷体" panose="02010609060101010101" pitchFamily="49" charset="-122"/>
                    <a:ea typeface="楷体" panose="02010609060101010101" pitchFamily="49" charset="-122"/>
                  </a:rPr>
                  <a:t>联轴器</a:t>
                </a:r>
                <a:endParaRPr lang="en-US" b="1">
                  <a:solidFill>
                    <a:srgbClr val="0000FF"/>
                  </a:solidFill>
                  <a:latin typeface="楷体" panose="02010609060101010101" pitchFamily="49" charset="-122"/>
                  <a:ea typeface="楷体" panose="02010609060101010101" pitchFamily="49" charset="-122"/>
                </a:endParaRPr>
              </a:p>
            </p:txBody>
          </p:sp>
          <p:sp>
            <p:nvSpPr>
              <p:cNvPr id="19466" name="Rectangle 6"/>
              <p:cNvSpPr>
                <a:spLocks noChangeArrowheads="1"/>
              </p:cNvSpPr>
              <p:nvPr/>
            </p:nvSpPr>
            <p:spPr bwMode="auto">
              <a:xfrm>
                <a:off x="4572000" y="2204864"/>
                <a:ext cx="1944216" cy="822786"/>
              </a:xfrm>
              <a:prstGeom prst="rect">
                <a:avLst/>
              </a:prstGeom>
              <a:noFill/>
              <a:ln w="9525">
                <a:noFill/>
                <a:miter lim="800000"/>
              </a:ln>
            </p:spPr>
            <p:txBody>
              <a:bodyPr>
                <a:spAutoFit/>
              </a:bodyPr>
              <a:lstStyle/>
              <a:p>
                <a:r>
                  <a:rPr lang="zh-CN" altLang="en-US" b="1">
                    <a:solidFill>
                      <a:srgbClr val="0000FF"/>
                    </a:solidFill>
                    <a:latin typeface="楷体" panose="02010609060101010101" pitchFamily="49" charset="-122"/>
                    <a:ea typeface="楷体" panose="02010609060101010101" pitchFamily="49" charset="-122"/>
                  </a:rPr>
                  <a:t>联轴器</a:t>
                </a:r>
                <a:endParaRPr lang="en-US" b="1">
                  <a:solidFill>
                    <a:srgbClr val="0000FF"/>
                  </a:solidFill>
                  <a:latin typeface="楷体" panose="02010609060101010101" pitchFamily="49" charset="-122"/>
                  <a:ea typeface="楷体" panose="02010609060101010101" pitchFamily="49" charset="-122"/>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74638"/>
            <a:ext cx="7776000" cy="1143000"/>
          </a:xfrm>
        </p:spPr>
        <p:txBody>
          <a:bodyPr/>
          <a:lstStyle/>
          <a:p>
            <a:pPr fontAlgn="auto">
              <a:spcAft>
                <a:spcPts val="0"/>
              </a:spcAft>
              <a:defRPr/>
            </a:pPr>
            <a:r>
              <a:rPr dirty="0" err="1" smtClean="0">
                <a:solidFill>
                  <a:schemeClr val="accent4"/>
                </a:solidFill>
              </a:rPr>
              <a:t>桥式起重机的构成</a:t>
            </a:r>
            <a:endParaRPr dirty="0">
              <a:solidFill>
                <a:schemeClr val="accent4"/>
              </a:solidFill>
            </a:endParaRPr>
          </a:p>
        </p:txBody>
      </p:sp>
      <p:sp>
        <p:nvSpPr>
          <p:cNvPr id="20483" name="日期占位符 3"/>
          <p:cNvSpPr>
            <a:spLocks noGrp="1"/>
          </p:cNvSpPr>
          <p:nvPr>
            <p:ph type="dt" sz="quarter" idx="10"/>
          </p:nvPr>
        </p:nvSpPr>
        <p:spPr bwMode="auto">
          <a:noFill/>
          <a:ln>
            <a:miter lim="800000"/>
          </a:ln>
        </p:spPr>
        <p:txBody>
          <a:bodyPr wrap="square" tIns="45720" rIns="91440" bIns="45720" numCol="1" anchorCtr="0" compatLnSpc="1"/>
          <a:lstStyle/>
          <a:p>
            <a:fld id="{35B6588E-09F0-47E4-A29C-4B5DD14F8B6C}" type="datetime1">
              <a:rPr lang="zh-CN" altLang="en-US"/>
            </a:fld>
            <a:endParaRPr lang="zh-CN" altLang="en-US" sz="1800"/>
          </a:p>
        </p:txBody>
      </p:sp>
      <p:sp>
        <p:nvSpPr>
          <p:cNvPr id="5" name="Rectangle 1"/>
          <p:cNvSpPr>
            <a:spLocks noChangeArrowheads="1"/>
          </p:cNvSpPr>
          <p:nvPr/>
        </p:nvSpPr>
        <p:spPr bwMode="auto">
          <a:xfrm>
            <a:off x="1473200" y="1600994"/>
            <a:ext cx="8280400" cy="1476375"/>
          </a:xfrm>
          <a:prstGeom prst="rect">
            <a:avLst/>
          </a:prstGeom>
          <a:noFill/>
          <a:ln w="9525">
            <a:noFill/>
            <a:miter lim="800000"/>
          </a:ln>
          <a:effectLst/>
        </p:spPr>
        <p:txBody>
          <a:bodyPr anchor="ctr">
            <a:spAutoFit/>
          </a:bodyPr>
          <a:lstStyle/>
          <a:p>
            <a:pPr>
              <a:buFontTx/>
              <a:buNone/>
              <a:defRPr/>
            </a:pPr>
            <a:r>
              <a:rPr lang="en-US" altLang="zh-CN" b="1" dirty="0">
                <a:latin typeface="+mn-ea"/>
                <a:ea typeface="+mn-ea"/>
                <a:cs typeface="宋体" panose="02010600030101010101" pitchFamily="2" charset="-122"/>
              </a:rPr>
              <a:t>     2</a:t>
            </a:r>
            <a:r>
              <a:rPr lang="zh-CN" altLang="en-US" b="1" dirty="0">
                <a:latin typeface="+mn-ea"/>
                <a:ea typeface="+mn-ea"/>
                <a:cs typeface="宋体" panose="02010600030101010101" pitchFamily="2" charset="-122"/>
              </a:rPr>
              <a:t>、小车</a:t>
            </a:r>
            <a:endParaRPr lang="en-US" altLang="zh-CN" b="1" dirty="0">
              <a:latin typeface="+mn-ea"/>
              <a:ea typeface="+mn-ea"/>
              <a:cs typeface="宋体" panose="02010600030101010101" pitchFamily="2" charset="-122"/>
            </a:endParaRPr>
          </a:p>
          <a:p>
            <a:pPr>
              <a:buFontTx/>
              <a:buNone/>
              <a:defRPr/>
            </a:pPr>
            <a:r>
              <a:rPr lang="zh-CN" altLang="en-US" b="1" dirty="0">
                <a:latin typeface="+mn-ea"/>
                <a:ea typeface="+mn-ea"/>
                <a:cs typeface="宋体" panose="02010600030101010101" pitchFamily="2" charset="-122"/>
              </a:rPr>
              <a:t>    小车包括小车架、起升机构、小车运行机构等。</a:t>
            </a:r>
            <a:endParaRPr lang="en-US" altLang="zh-CN" b="1" dirty="0">
              <a:latin typeface="+mn-ea"/>
              <a:ea typeface="+mn-ea"/>
              <a:cs typeface="宋体" panose="02010600030101010101" pitchFamily="2" charset="-122"/>
            </a:endParaRPr>
          </a:p>
          <a:p>
            <a:pPr>
              <a:defRPr/>
            </a:pPr>
            <a:r>
              <a:rPr lang="zh-CN" altLang="en-US" b="1" dirty="0">
                <a:latin typeface="+mn-ea"/>
                <a:ea typeface="+mn-ea"/>
                <a:cs typeface="宋体" panose="02010600030101010101" pitchFamily="2" charset="-122"/>
              </a:rPr>
              <a:t>    </a:t>
            </a:r>
            <a:r>
              <a:rPr lang="en-US" altLang="zh-CN" b="1" dirty="0">
                <a:latin typeface="+mn-ea"/>
                <a:ea typeface="+mn-ea"/>
                <a:cs typeface="宋体" panose="02010600030101010101" pitchFamily="2" charset="-122"/>
              </a:rPr>
              <a:t>1)</a:t>
            </a:r>
            <a:r>
              <a:rPr lang="zh-CN" altLang="en-US" b="1" dirty="0">
                <a:latin typeface="+mn-ea"/>
                <a:ea typeface="+mn-ea"/>
                <a:cs typeface="宋体" panose="02010600030101010101" pitchFamily="2" charset="-122"/>
              </a:rPr>
              <a:t>小车架</a:t>
            </a:r>
            <a:endParaRPr lang="en-US" altLang="zh-CN" b="1" dirty="0">
              <a:latin typeface="+mn-ea"/>
              <a:ea typeface="+mn-ea"/>
              <a:cs typeface="宋体" panose="02010600030101010101" pitchFamily="2" charset="-122"/>
            </a:endParaRPr>
          </a:p>
          <a:p>
            <a:pPr>
              <a:defRPr/>
            </a:pPr>
            <a:r>
              <a:rPr lang="en-US" altLang="zh-CN" b="1" dirty="0">
                <a:latin typeface="+mn-ea"/>
                <a:ea typeface="+mn-ea"/>
                <a:cs typeface="宋体" panose="02010600030101010101" pitchFamily="2" charset="-122"/>
              </a:rPr>
              <a:t>    </a:t>
            </a:r>
            <a:r>
              <a:rPr lang="zh-CN" altLang="en-US" b="1" dirty="0">
                <a:latin typeface="+mn-ea"/>
                <a:ea typeface="+mn-ea"/>
                <a:cs typeface="宋体" panose="02010600030101010101" pitchFamily="2" charset="-122"/>
              </a:rPr>
              <a:t>小车架是支托和安装起升机构和小车运行机构等部件的机架，通常为</a:t>
            </a:r>
            <a:r>
              <a:rPr lang="zh-CN" altLang="en-US" b="1" dirty="0">
                <a:latin typeface="+mn-ea"/>
                <a:ea typeface="+mn-ea"/>
                <a:cs typeface="宋体" panose="02010600030101010101" pitchFamily="2" charset="-122"/>
                <a:hlinkClick r:id="rId1"/>
              </a:rPr>
              <a:t>焊接结构</a:t>
            </a:r>
            <a:r>
              <a:rPr lang="zh-CN" altLang="en-US" b="1" dirty="0">
                <a:latin typeface="+mn-ea"/>
                <a:ea typeface="+mn-ea"/>
                <a:cs typeface="宋体" panose="02010600030101010101" pitchFamily="2" charset="-122"/>
              </a:rPr>
              <a:t>。</a:t>
            </a:r>
            <a:endParaRPr lang="zh-CN" altLang="en-US" b="1" dirty="0">
              <a:latin typeface="+mn-ea"/>
              <a:ea typeface="+mn-ea"/>
              <a:cs typeface="Arial" panose="020B0604020202020204" pitchFamily="34" charset="0"/>
            </a:endParaRPr>
          </a:p>
        </p:txBody>
      </p:sp>
      <p:pic>
        <p:nvPicPr>
          <p:cNvPr id="20485" name="Picture 4" descr="zsy129"/>
          <p:cNvPicPr>
            <a:picLocks noChangeAspect="1" noChangeArrowheads="1"/>
          </p:cNvPicPr>
          <p:nvPr/>
        </p:nvPicPr>
        <p:blipFill>
          <a:blip r:embed="rId2" cstate="email"/>
          <a:srcRect/>
          <a:stretch>
            <a:fillRect/>
          </a:stretch>
        </p:blipFill>
        <p:spPr bwMode="auto">
          <a:xfrm>
            <a:off x="2438400" y="2849563"/>
            <a:ext cx="5284788" cy="3962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74638"/>
            <a:ext cx="7776000" cy="1143000"/>
          </a:xfrm>
        </p:spPr>
        <p:txBody>
          <a:bodyPr/>
          <a:lstStyle/>
          <a:p>
            <a:pPr fontAlgn="auto">
              <a:spcAft>
                <a:spcPts val="0"/>
              </a:spcAft>
              <a:defRPr/>
            </a:pPr>
            <a:r>
              <a:rPr dirty="0" err="1" smtClean="0">
                <a:solidFill>
                  <a:schemeClr val="accent4"/>
                </a:solidFill>
              </a:rPr>
              <a:t>桥式起重机的构成</a:t>
            </a:r>
            <a:endParaRPr dirty="0">
              <a:solidFill>
                <a:schemeClr val="accent4"/>
              </a:solidFill>
            </a:endParaRPr>
          </a:p>
        </p:txBody>
      </p:sp>
      <p:sp>
        <p:nvSpPr>
          <p:cNvPr id="3" name="内容占位符 2"/>
          <p:cNvSpPr>
            <a:spLocks noGrp="1"/>
          </p:cNvSpPr>
          <p:nvPr>
            <p:ph idx="1"/>
          </p:nvPr>
        </p:nvSpPr>
        <p:spPr>
          <a:xfrm>
            <a:off x="1981200" y="1600200"/>
            <a:ext cx="8229600" cy="1828800"/>
          </a:xfrm>
        </p:spPr>
        <p:txBody>
          <a:bodyPr rtlCol="0">
            <a:normAutofit/>
          </a:bodyPr>
          <a:lstStyle/>
          <a:p>
            <a:pPr fontAlgn="auto">
              <a:spcAft>
                <a:spcPts val="0"/>
              </a:spcAft>
              <a:buFont typeface="Wingdings 2" panose="05020102010507070707"/>
              <a:buNone/>
              <a:defRPr/>
            </a:pPr>
            <a:r>
              <a:rPr lang="en-US" altLang="zh-CN" sz="2400" b="1" dirty="0" smtClean="0">
                <a:latin typeface="+mn-ea"/>
              </a:rPr>
              <a:t>2)</a:t>
            </a:r>
            <a:r>
              <a:rPr lang="zh-CN" altLang="en-US" sz="2400" b="1" dirty="0" smtClean="0">
                <a:latin typeface="+mn-ea"/>
              </a:rPr>
              <a:t>起升机构</a:t>
            </a:r>
            <a:endParaRPr lang="en-US" altLang="zh-CN" sz="2400" b="1" dirty="0" smtClean="0">
              <a:latin typeface="+mn-ea"/>
            </a:endParaRPr>
          </a:p>
          <a:p>
            <a:pPr fontAlgn="auto">
              <a:spcAft>
                <a:spcPts val="0"/>
              </a:spcAft>
              <a:buFont typeface="Wingdings 2" panose="05020102010507070707"/>
              <a:buNone/>
              <a:defRPr/>
            </a:pPr>
            <a:r>
              <a:rPr lang="zh-CN" altLang="en-US" sz="2400" b="1" dirty="0" smtClean="0">
                <a:latin typeface="+mn-ea"/>
              </a:rPr>
              <a:t>  起升机构包括</a:t>
            </a:r>
            <a:r>
              <a:rPr lang="zh-CN" altLang="en-US" sz="2400" b="1" u="sng" dirty="0" smtClean="0">
                <a:latin typeface="+mn-ea"/>
                <a:hlinkClick r:id="rId1"/>
              </a:rPr>
              <a:t>电动机</a:t>
            </a:r>
            <a:r>
              <a:rPr lang="zh-CN" altLang="en-US" sz="2400" b="1" dirty="0" smtClean="0">
                <a:latin typeface="+mn-ea"/>
              </a:rPr>
              <a:t>、制动器、减速器、卷筒和</a:t>
            </a:r>
            <a:r>
              <a:rPr lang="zh-CN" altLang="en-US" sz="2400" b="1" u="sng" dirty="0" smtClean="0">
                <a:latin typeface="+mn-ea"/>
                <a:hlinkClick r:id="rId2"/>
              </a:rPr>
              <a:t>滑轮组</a:t>
            </a:r>
            <a:r>
              <a:rPr lang="zh-CN" altLang="en-US" sz="2400" b="1" dirty="0" smtClean="0">
                <a:latin typeface="+mn-ea"/>
              </a:rPr>
              <a:t>。电动机通过减速器，带动卷筒转动，使钢丝绳绕上卷筒或从卷筒放下，以升降重物</a:t>
            </a:r>
            <a:endParaRPr lang="zh-CN" altLang="en-US" sz="2400" dirty="0">
              <a:latin typeface="+mn-ea"/>
            </a:endParaRPr>
          </a:p>
        </p:txBody>
      </p:sp>
      <p:sp>
        <p:nvSpPr>
          <p:cNvPr id="21508" name="日期占位符 3"/>
          <p:cNvSpPr>
            <a:spLocks noGrp="1"/>
          </p:cNvSpPr>
          <p:nvPr>
            <p:ph type="dt" sz="quarter" idx="10"/>
          </p:nvPr>
        </p:nvSpPr>
        <p:spPr bwMode="auto">
          <a:noFill/>
          <a:ln>
            <a:miter lim="800000"/>
          </a:ln>
        </p:spPr>
        <p:txBody>
          <a:bodyPr wrap="square" tIns="45720" rIns="91440" bIns="45720" numCol="1" anchorCtr="0" compatLnSpc="1"/>
          <a:lstStyle/>
          <a:p>
            <a:fld id="{F9425BEF-82E7-415A-B002-8EAF8C8E5FF0}" type="datetime1">
              <a:rPr lang="zh-CN" altLang="en-US"/>
            </a:fld>
            <a:endParaRPr lang="zh-CN" altLang="en-US" sz="1800"/>
          </a:p>
        </p:txBody>
      </p:sp>
      <p:grpSp>
        <p:nvGrpSpPr>
          <p:cNvPr id="21509" name="组合 4"/>
          <p:cNvGrpSpPr/>
          <p:nvPr/>
        </p:nvGrpSpPr>
        <p:grpSpPr bwMode="auto">
          <a:xfrm>
            <a:off x="1847850" y="3429000"/>
            <a:ext cx="4248150" cy="1828800"/>
            <a:chOff x="-3511880" y="881336"/>
            <a:chExt cx="6166175" cy="3187554"/>
          </a:xfrm>
        </p:grpSpPr>
        <p:pic>
          <p:nvPicPr>
            <p:cNvPr id="21512" name="Picture 2" descr="照片 034"/>
            <p:cNvPicPr>
              <a:picLocks noChangeAspect="1" noChangeArrowheads="1"/>
            </p:cNvPicPr>
            <p:nvPr/>
          </p:nvPicPr>
          <p:blipFill>
            <a:blip r:embed="rId3" cstate="email"/>
            <a:srcRect/>
            <a:stretch>
              <a:fillRect/>
            </a:stretch>
          </p:blipFill>
          <p:spPr bwMode="auto">
            <a:xfrm>
              <a:off x="-3511880" y="881336"/>
              <a:ext cx="6166175" cy="3187554"/>
            </a:xfrm>
            <a:prstGeom prst="rect">
              <a:avLst/>
            </a:prstGeom>
            <a:noFill/>
            <a:ln w="9525">
              <a:noFill/>
              <a:miter lim="800000"/>
              <a:headEnd/>
              <a:tailEnd/>
            </a:ln>
          </p:spPr>
        </p:pic>
        <p:sp>
          <p:nvSpPr>
            <p:cNvPr id="21513" name="Rectangle 4"/>
            <p:cNvSpPr>
              <a:spLocks noChangeArrowheads="1"/>
            </p:cNvSpPr>
            <p:nvPr/>
          </p:nvSpPr>
          <p:spPr bwMode="auto">
            <a:xfrm>
              <a:off x="-2654296" y="881336"/>
              <a:ext cx="1944217" cy="641938"/>
            </a:xfrm>
            <a:prstGeom prst="rect">
              <a:avLst/>
            </a:prstGeom>
            <a:noFill/>
            <a:ln w="9525">
              <a:noFill/>
              <a:miter lim="800000"/>
            </a:ln>
          </p:spPr>
          <p:txBody>
            <a:bodyPr>
              <a:spAutoFit/>
            </a:bodyPr>
            <a:lstStyle/>
            <a:p>
              <a:r>
                <a:rPr lang="zh-CN" altLang="en-US" b="1">
                  <a:solidFill>
                    <a:srgbClr val="0000FF"/>
                  </a:solidFill>
                </a:rPr>
                <a:t>滑轮</a:t>
              </a:r>
              <a:endParaRPr lang="en-US" b="1">
                <a:solidFill>
                  <a:srgbClr val="0000FF"/>
                </a:solidFill>
              </a:endParaRPr>
            </a:p>
          </p:txBody>
        </p:sp>
      </p:grpSp>
      <p:pic>
        <p:nvPicPr>
          <p:cNvPr id="21510" name="Picture 4" descr="zsy138"/>
          <p:cNvPicPr>
            <a:picLocks noChangeAspect="1" noChangeArrowheads="1"/>
          </p:cNvPicPr>
          <p:nvPr/>
        </p:nvPicPr>
        <p:blipFill>
          <a:blip r:embed="rId4">
            <a:clrChange>
              <a:clrFrom>
                <a:srgbClr val="EEFAF8"/>
              </a:clrFrom>
              <a:clrTo>
                <a:srgbClr val="EEFAF8">
                  <a:alpha val="0"/>
                </a:srgbClr>
              </a:clrTo>
            </a:clrChange>
          </a:blip>
          <a:srcRect/>
          <a:stretch>
            <a:fillRect/>
          </a:stretch>
        </p:blipFill>
        <p:spPr bwMode="auto">
          <a:xfrm>
            <a:off x="6096000" y="3222625"/>
            <a:ext cx="3657600" cy="2035175"/>
          </a:xfrm>
          <a:prstGeom prst="rect">
            <a:avLst/>
          </a:prstGeom>
          <a:noFill/>
          <a:ln w="9525">
            <a:noFill/>
            <a:miter lim="800000"/>
            <a:headEnd/>
            <a:tailEnd/>
          </a:ln>
        </p:spPr>
      </p:pic>
      <p:pic>
        <p:nvPicPr>
          <p:cNvPr id="21511" name="Picture 2" descr="zsy13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416050" y="5135563"/>
            <a:ext cx="8337550" cy="1951037"/>
          </a:xfrm>
          <a:prstGeom prst="rect">
            <a:avLst/>
          </a:prstGeom>
          <a:noFill/>
          <a:ln w="9525">
            <a:noFill/>
            <a:miter lim="800000"/>
            <a:headEnd/>
            <a:tailEnd/>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4646"/>
      </a:dk1>
      <a:lt1>
        <a:srgbClr val="FFFFFF"/>
      </a:lt1>
      <a:dk2>
        <a:srgbClr val="000000"/>
      </a:dk2>
      <a:lt2>
        <a:srgbClr val="E1F0FF"/>
      </a:lt2>
      <a:accent1>
        <a:srgbClr val="50742F"/>
      </a:accent1>
      <a:accent2>
        <a:srgbClr val="268868"/>
      </a:accent2>
      <a:accent3>
        <a:srgbClr val="AAAAAA"/>
      </a:accent3>
      <a:accent4>
        <a:srgbClr val="DADADA"/>
      </a:accent4>
      <a:accent5>
        <a:srgbClr val="B3BCAD"/>
      </a:accent5>
      <a:accent6>
        <a:srgbClr val="217B5E"/>
      </a:accent6>
      <a:hlink>
        <a:srgbClr val="D9BE02"/>
      </a:hlink>
      <a:folHlink>
        <a:srgbClr val="F900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Phoenix</Template>
  <TotalTime>0</TotalTime>
  <Words>5577</Words>
  <Application>WPS 演示</Application>
  <PresentationFormat>全屏显示(4:3)</PresentationFormat>
  <Paragraphs>404</Paragraphs>
  <Slides>38</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38</vt:i4>
      </vt:variant>
    </vt:vector>
  </HeadingPairs>
  <TitlesOfParts>
    <vt:vector size="59" baseType="lpstr">
      <vt:lpstr>Arial</vt:lpstr>
      <vt:lpstr>宋体</vt:lpstr>
      <vt:lpstr>Wingdings</vt:lpstr>
      <vt:lpstr>Footlight MT Light</vt:lpstr>
      <vt:lpstr>华文新魏</vt:lpstr>
      <vt:lpstr>Wingdings 2</vt:lpstr>
      <vt:lpstr>Arial</vt:lpstr>
      <vt:lpstr>微软雅黑</vt:lpstr>
      <vt:lpstr>Wingdings 2</vt:lpstr>
      <vt:lpstr>楷体</vt:lpstr>
      <vt:lpstr>Goudy Old Style</vt:lpstr>
      <vt:lpstr>Arial Unicode MS</vt:lpstr>
      <vt:lpstr>PMingLiU</vt:lpstr>
      <vt:lpstr>MingLiU-ExtB</vt:lpstr>
      <vt:lpstr>Times New Roman</vt:lpstr>
      <vt:lpstr>隶书</vt:lpstr>
      <vt:lpstr>汉仪旗黑-85S</vt:lpstr>
      <vt:lpstr>黑体</vt:lpstr>
      <vt:lpstr>李旭科毛笔行书</vt:lpstr>
      <vt:lpstr>凤舞九天</vt:lpstr>
      <vt:lpstr>3_Office 主题​​</vt:lpstr>
      <vt:lpstr>《中华人民共和国 安全生产法》</vt:lpstr>
      <vt:lpstr>PowerPoint 演示文稿</vt:lpstr>
      <vt:lpstr>目录</vt:lpstr>
      <vt:lpstr>定义及分类</vt:lpstr>
      <vt:lpstr>起重机分类</vt:lpstr>
      <vt:lpstr>桥式起重机的构成</vt:lpstr>
      <vt:lpstr>桥式起重机的构成</vt:lpstr>
      <vt:lpstr>桥式起重机的构成</vt:lpstr>
      <vt:lpstr>桥式起重机的构成</vt:lpstr>
      <vt:lpstr>桥式起重机的构成</vt:lpstr>
      <vt:lpstr>桥式起重机的技术 参数</vt:lpstr>
      <vt:lpstr>桥式起重机的技术 参数</vt:lpstr>
      <vt:lpstr>桥式起重机的技术 参数</vt:lpstr>
      <vt:lpstr>行车的安全要求-吊钩</vt:lpstr>
      <vt:lpstr>行车的安全要求-金属结构</vt:lpstr>
      <vt:lpstr>检查要点-金属结构</vt:lpstr>
      <vt:lpstr>检查要点-起重用短环链</vt:lpstr>
      <vt:lpstr>检查要点-制动装置</vt:lpstr>
      <vt:lpstr>检查要点-急停开关</vt:lpstr>
      <vt:lpstr>检查要点-照明与信号</vt:lpstr>
      <vt:lpstr>检查要点-接地与防雷</vt:lpstr>
      <vt:lpstr>检查要点-安全装置</vt:lpstr>
      <vt:lpstr>检查要点-安全标志、吊索</vt:lpstr>
      <vt:lpstr>行车操作规程</vt:lpstr>
      <vt:lpstr>行车操作规程</vt:lpstr>
      <vt:lpstr>行车操作规程</vt:lpstr>
      <vt:lpstr>PowerPoint 演示文稿</vt:lpstr>
      <vt:lpstr>PowerPoint 演示文稿</vt:lpstr>
      <vt:lpstr>PowerPoint 演示文稿</vt:lpstr>
      <vt:lpstr>PowerPoint 演示文稿</vt:lpstr>
      <vt:lpstr>行车操作规程</vt:lpstr>
      <vt:lpstr>行车的检查检验制度</vt:lpstr>
      <vt:lpstr>行车的检查检验制度</vt:lpstr>
      <vt:lpstr>PowerPoint 演示文稿</vt:lpstr>
      <vt:lpstr>行车的检查检验制度</vt:lpstr>
      <vt:lpstr>行车的检查检验制度</vt:lpstr>
      <vt:lpstr>起重机械相关标准</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天车运行检查标准</dc:title>
  <dc:creator>Administrator</dc:creator>
  <cp:lastModifiedBy>monkeyhappy</cp:lastModifiedBy>
  <cp:revision>206</cp:revision>
  <dcterms:created xsi:type="dcterms:W3CDTF">2014-06-22T03:30:00Z</dcterms:created>
  <dcterms:modified xsi:type="dcterms:W3CDTF">2024-02-21T07:46:03Z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F74FF5D7609945658A58243EAB311261_12</vt:lpwstr>
  </property>
</Properties>
</file>