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20"/>
  </p:notesMasterIdLst>
  <p:sldIdLst>
    <p:sldId id="521" r:id="rId4"/>
    <p:sldId id="522" r:id="rId5"/>
    <p:sldId id="259" r:id="rId6"/>
    <p:sldId id="322" r:id="rId7"/>
    <p:sldId id="323" r:id="rId8"/>
    <p:sldId id="262" r:id="rId9"/>
    <p:sldId id="264" r:id="rId10"/>
    <p:sldId id="268" r:id="rId11"/>
    <p:sldId id="341" r:id="rId12"/>
    <p:sldId id="266" r:id="rId13"/>
    <p:sldId id="331" r:id="rId14"/>
    <p:sldId id="332" r:id="rId15"/>
    <p:sldId id="333" r:id="rId16"/>
    <p:sldId id="334" r:id="rId17"/>
    <p:sldId id="342" r:id="rId18"/>
    <p:sldId id="335" r:id="rId19"/>
    <p:sldId id="343" r:id="rId21"/>
    <p:sldId id="336" r:id="rId22"/>
    <p:sldId id="337" r:id="rId23"/>
    <p:sldId id="339" r:id="rId24"/>
    <p:sldId id="340" r:id="rId25"/>
    <p:sldId id="338" r:id="rId26"/>
    <p:sldId id="265" r:id="rId27"/>
    <p:sldId id="269" r:id="rId28"/>
    <p:sldId id="270" r:id="rId29"/>
    <p:sldId id="271" r:id="rId30"/>
    <p:sldId id="272" r:id="rId31"/>
    <p:sldId id="273" r:id="rId32"/>
    <p:sldId id="274" r:id="rId33"/>
    <p:sldId id="275"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9" r:id="rId66"/>
    <p:sldId id="320" r:id="rId67"/>
    <p:sldId id="321" r:id="rId68"/>
    <p:sldId id="523" r:id="rId69"/>
  </p:sldIdLst>
  <p:sldSz cx="12192000" cy="6858000"/>
  <p:notesSz cx="6858000" cy="9144000"/>
  <p:custDataLst>
    <p:tags r:id="rId74"/>
  </p:custDataLst>
  <p:defaultTextStyle>
    <a:defPPr>
      <a:defRPr lang="ru-RU"/>
    </a:defPPr>
    <a:lvl1pPr marL="0" lvl="0" indent="0" algn="l" defTabSz="914400" rtl="0" eaLnBrk="1" latinLnBrk="0" hangingPunct="1">
      <a:buNone/>
      <a:defRPr kern="1200">
        <a:solidFill>
          <a:schemeClr val="tx1"/>
        </a:solidFill>
        <a:latin typeface="Calibri" panose="020F0502020204030204" charset="0"/>
        <a:ea typeface="+mn-ea"/>
        <a:cs typeface="+mn-cs"/>
      </a:defRPr>
    </a:lvl1pPr>
    <a:lvl2pPr marL="457200" lvl="1" indent="0" algn="l" defTabSz="914400" rtl="0" eaLnBrk="1" latinLnBrk="0" hangingPunct="1">
      <a:buNone/>
      <a:defRPr sz="1800" kern="1200">
        <a:solidFill>
          <a:schemeClr val="tx1"/>
        </a:solidFill>
        <a:latin typeface="Calibri" panose="020F0502020204030204" charset="0"/>
        <a:ea typeface="+mn-ea"/>
        <a:cs typeface="+mn-cs"/>
      </a:defRPr>
    </a:lvl2pPr>
    <a:lvl3pPr marL="914400" lvl="2" indent="0" algn="l" defTabSz="914400" rtl="0" eaLnBrk="1" latinLnBrk="0" hangingPunct="1">
      <a:buNone/>
      <a:defRPr sz="1800" kern="1200">
        <a:solidFill>
          <a:schemeClr val="tx1"/>
        </a:solidFill>
        <a:latin typeface="Calibri" panose="020F0502020204030204" charset="0"/>
        <a:ea typeface="+mn-ea"/>
        <a:cs typeface="+mn-cs"/>
      </a:defRPr>
    </a:lvl3pPr>
    <a:lvl4pPr marL="1371600" lvl="3" indent="0" algn="l" defTabSz="914400" rtl="0" eaLnBrk="1" latinLnBrk="0" hangingPunct="1">
      <a:buNone/>
      <a:defRPr sz="1800" kern="1200">
        <a:solidFill>
          <a:schemeClr val="tx1"/>
        </a:solidFill>
        <a:latin typeface="Calibri" panose="020F0502020204030204" charset="0"/>
        <a:ea typeface="+mn-ea"/>
        <a:cs typeface="+mn-cs"/>
      </a:defRPr>
    </a:lvl4pPr>
    <a:lvl5pPr marL="1828800" lvl="4" indent="0" algn="l" defTabSz="914400" rtl="0" eaLnBrk="1" latinLnBrk="0" hangingPunct="1">
      <a:buNone/>
      <a:defRPr sz="1800" kern="1200">
        <a:solidFill>
          <a:schemeClr val="tx1"/>
        </a:solidFill>
        <a:latin typeface="Calibri" panose="020F0502020204030204" charset="0"/>
        <a:ea typeface="+mn-ea"/>
        <a:cs typeface="+mn-cs"/>
      </a:defRPr>
    </a:lvl5pPr>
    <a:lvl6pPr marL="2286000" lvl="5" indent="0" algn="l" defTabSz="914400" rtl="0" eaLnBrk="1" latinLnBrk="0" hangingPunct="1">
      <a:buNone/>
      <a:defRPr sz="1800" kern="1200">
        <a:solidFill>
          <a:schemeClr val="tx1"/>
        </a:solidFill>
        <a:latin typeface="Calibri" panose="020F0502020204030204" charset="0"/>
        <a:ea typeface="+mn-ea"/>
        <a:cs typeface="+mn-cs"/>
      </a:defRPr>
    </a:lvl6pPr>
    <a:lvl7pPr marL="2743200" lvl="6" indent="0" algn="l" defTabSz="914400" rtl="0" eaLnBrk="1" latinLnBrk="0" hangingPunct="1">
      <a:buNone/>
      <a:defRPr sz="1800" kern="1200">
        <a:solidFill>
          <a:schemeClr val="tx1"/>
        </a:solidFill>
        <a:latin typeface="Calibri" panose="020F0502020204030204" charset="0"/>
        <a:ea typeface="+mn-ea"/>
        <a:cs typeface="+mn-cs"/>
      </a:defRPr>
    </a:lvl7pPr>
    <a:lvl8pPr marL="3200400" lvl="7" indent="0" algn="l" defTabSz="914400" rtl="0" eaLnBrk="1" latinLnBrk="0" hangingPunct="1">
      <a:buNone/>
      <a:defRPr sz="1800" kern="1200">
        <a:solidFill>
          <a:schemeClr val="tx1"/>
        </a:solidFill>
        <a:latin typeface="Calibri" panose="020F0502020204030204" charset="0"/>
        <a:ea typeface="+mn-ea"/>
        <a:cs typeface="+mn-cs"/>
      </a:defRPr>
    </a:lvl8pPr>
    <a:lvl9pPr marL="3657600" lvl="8" indent="0" algn="l" defTabSz="914400" rtl="0" eaLnBrk="1" latinLnBrk="0" hangingPunct="1">
      <a:buNone/>
      <a:defRPr sz="1800" kern="1200">
        <a:solidFill>
          <a:schemeClr val="tx1"/>
        </a:solidFill>
        <a:latin typeface="Calibri" panose="020F050202020403020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p:scale>
          <a:sx n="90" d="100"/>
          <a:sy n="90" d="100"/>
        </p:scale>
        <p:origin x="-102" y="-2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4" Type="http://schemas.openxmlformats.org/officeDocument/2006/relationships/tags" Target="tags/tag167.xml"/><Relationship Id="rId73" Type="http://schemas.openxmlformats.org/officeDocument/2006/relationships/commentAuthors" Target="commentAuthors.xml"/><Relationship Id="rId72" Type="http://schemas.openxmlformats.org/officeDocument/2006/relationships/tableStyles" Target="tableStyles.xml"/><Relationship Id="rId71" Type="http://schemas.openxmlformats.org/officeDocument/2006/relationships/viewProps" Target="viewProps.xml"/><Relationship Id="rId70" Type="http://schemas.openxmlformats.org/officeDocument/2006/relationships/presProps" Target="presProps.xml"/><Relationship Id="rId7" Type="http://schemas.openxmlformats.org/officeDocument/2006/relationships/slide" Target="slides/slide4.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3.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8" name="页眉占位符 1"/>
          <p:cNvSpPr>
            <a:spLocks noGrp="1"/>
          </p:cNvSpPr>
          <p:nvPr>
            <p:ph type="hdr" sz="quarter"/>
          </p:nvPr>
        </p:nvSpPr>
        <p:spPr>
          <a:xfrm>
            <a:off x="0" y="0"/>
            <a:ext cx="2971800" cy="457200"/>
          </a:xfrm>
          <a:prstGeom prst="rect">
            <a:avLst/>
          </a:prstGeom>
          <a:noFill/>
          <a:ln w="9525">
            <a:noFill/>
          </a:ln>
        </p:spPr>
        <p:txBody>
          <a:bodyPr lIns="91440" tIns="45720" rIns="91440" bIns="45720"/>
          <a:p>
            <a:pPr lvl="0"/>
          </a:p>
        </p:txBody>
      </p:sp>
      <p:sp>
        <p:nvSpPr>
          <p:cNvPr id="4099" name="日期占位符 2"/>
          <p:cNvSpPr>
            <a:spLocks noGrp="1"/>
          </p:cNvSpPr>
          <p:nvPr>
            <p:ph type="dt" idx="1"/>
          </p:nvPr>
        </p:nvSpPr>
        <p:spPr>
          <a:xfrm>
            <a:off x="3884613" y="0"/>
            <a:ext cx="2971800" cy="457200"/>
          </a:xfrm>
          <a:prstGeom prst="rect">
            <a:avLst/>
          </a:prstGeom>
          <a:noFill/>
          <a:ln w="9525">
            <a:noFill/>
          </a:ln>
        </p:spPr>
        <p:txBody>
          <a:bodyPr lIns="91440" tIns="45720" rIns="91440" bIns="45720"/>
          <a:p>
            <a:pPr lvl="0" algn="r"/>
            <a:fld id="{BB962C8B-B14F-4D97-AF65-F5344CB8AC3E}" type="datetime1">
              <a:rPr lang="zh-CN" altLang="en-US"/>
            </a:fld>
            <a:endParaRPr lang="zh-CN" altLang="en-US"/>
          </a:p>
        </p:txBody>
      </p:sp>
      <p:sp>
        <p:nvSpPr>
          <p:cNvPr id="4100" name="幻灯片图像占位符 3"/>
          <p:cNvSpPr>
            <a:spLocks noGrp="1" noRot="1" noChangeAspect="1"/>
          </p:cNvSpPr>
          <p:nvPr>
            <p:ph type="sldImg" idx="2"/>
          </p:nvPr>
        </p:nvSpPr>
        <p:spPr>
          <a:xfrm>
            <a:off x="381000" y="685800"/>
            <a:ext cx="6096000" cy="3429000"/>
          </a:xfrm>
          <a:prstGeom prst="rect">
            <a:avLst/>
          </a:prstGeom>
          <a:noFill/>
          <a:ln w="12700" cap="flat" cmpd="sng">
            <a:solidFill>
              <a:srgbClr val="000000"/>
            </a:solidFill>
            <a:prstDash val="solid"/>
            <a:round/>
            <a:headEnd type="none" w="med" len="med"/>
            <a:tailEnd type="none" w="med" len="med"/>
          </a:ln>
        </p:spPr>
        <p:txBody>
          <a:bodyPr lIns="91440" tIns="45720" rIns="91440" bIns="45720" anchor="ctr" anchorCtr="0"/>
          <a:p>
            <a:pPr lvl="0"/>
          </a:p>
        </p:txBody>
      </p:sp>
      <p:sp>
        <p:nvSpPr>
          <p:cNvPr id="4101" name="备注占位符 4"/>
          <p:cNvSpPr>
            <a:spLocks noGrp="1"/>
          </p:cNvSpPr>
          <p:nvPr>
            <p:ph type="body" sz="quarter" idx="3"/>
          </p:nvPr>
        </p:nvSpPr>
        <p:spPr>
          <a:xfrm>
            <a:off x="685800" y="4343400"/>
            <a:ext cx="5486400" cy="4114800"/>
          </a:xfrm>
          <a:prstGeom prst="rect">
            <a:avLst/>
          </a:prstGeom>
          <a:noFill/>
          <a:ln w="9525">
            <a:noFill/>
          </a:ln>
        </p:spPr>
        <p:txBody>
          <a:bodyPr lIns="91440" tIns="45720" rIns="91440" bIns="4572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102" name="页脚占位符 5"/>
          <p:cNvSpPr>
            <a:spLocks noGrp="1"/>
          </p:cNvSpPr>
          <p:nvPr>
            <p:ph type="ftr" sz="quarter" idx="4"/>
          </p:nvPr>
        </p:nvSpPr>
        <p:spPr>
          <a:xfrm>
            <a:off x="0" y="8685213"/>
            <a:ext cx="2971800" cy="457200"/>
          </a:xfrm>
          <a:prstGeom prst="rect">
            <a:avLst/>
          </a:prstGeom>
          <a:noFill/>
          <a:ln w="9525">
            <a:noFill/>
          </a:ln>
        </p:spPr>
        <p:txBody>
          <a:bodyPr lIns="91440" tIns="45720" rIns="91440" bIns="45720" anchor="b" anchorCtr="0"/>
          <a:p>
            <a:pPr lvl="0"/>
          </a:p>
        </p:txBody>
      </p:sp>
      <p:sp>
        <p:nvSpPr>
          <p:cNvPr id="4103" name="灯片编号占位符 6"/>
          <p:cNvSpPr>
            <a:spLocks noGrp="1"/>
          </p:cNvSpPr>
          <p:nvPr>
            <p:ph type="sldNum" sz="quarter" idx="5"/>
          </p:nvPr>
        </p:nvSpPr>
        <p:spPr>
          <a:xfrm>
            <a:off x="3884613" y="8685213"/>
            <a:ext cx="2971800" cy="457200"/>
          </a:xfrm>
          <a:prstGeom prst="rect">
            <a:avLst/>
          </a:prstGeom>
          <a:noFill/>
          <a:ln w="9525">
            <a:noFill/>
          </a:ln>
        </p:spPr>
        <p:txBody>
          <a:bodyPr lIns="91440" tIns="45720" rIns="91440" bIns="45720" anchor="b" anchorCtr="0"/>
          <a:p>
            <a:pPr lvl="0" algn="r"/>
            <a:fld id="{9A0DB2DC-4C9A-4742-B13C-FB6460FD3503}" type="slidenum">
              <a:rPr lang="zh-CN" altLang="en-US"/>
            </a:fld>
            <a:endParaRPr lang="zh-CN" altLang="en-US"/>
          </a:p>
        </p:txBody>
      </p:sp>
    </p:spTree>
  </p:cSld>
  <p:clrMap bg1="lt1" tx1="dk1" bg2="lt2" tx2="dk2" accent1="accent1" accent2="accent2" accent3="accent3" accent4="accent4" accent5="accent5" accent6="accent6" hlink="hlink" folHlink="folHlink"/>
  <p:hf sldNum="0" hdr="0" ftr="0" dt="0"/>
  <p:notesStyle>
    <a:lvl1pPr marL="0" lvl="0" indent="0" algn="l" defTabSz="457200" rtl="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charset="0"/>
      </a:defRPr>
    </a:lvl1pPr>
    <a:lvl2pPr marL="457200" lvl="1" indent="0" algn="l" defTabSz="457200" rtl="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charset="0"/>
      </a:defRPr>
    </a:lvl2pPr>
    <a:lvl3pPr marL="914400" lvl="2" indent="0" algn="l" defTabSz="457200" rtl="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charset="0"/>
      </a:defRPr>
    </a:lvl3pPr>
    <a:lvl4pPr marL="1371600" lvl="3" indent="0" algn="l" defTabSz="457200" rtl="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charset="0"/>
      </a:defRPr>
    </a:lvl4pPr>
    <a:lvl5pPr marL="1828800" lvl="4" indent="0" algn="l" defTabSz="457200" rtl="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charset="0"/>
      </a:defRPr>
    </a:lvl5pPr>
    <a:lvl6pPr marL="2286000" lvl="5" indent="0" algn="l" defTabSz="457200" rtl="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charset="0"/>
      </a:defRPr>
    </a:lvl6pPr>
    <a:lvl7pPr marL="2743200" lvl="6" indent="0" algn="l" defTabSz="457200" rtl="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charset="0"/>
      </a:defRPr>
    </a:lvl7pPr>
    <a:lvl8pPr marL="3200400" lvl="7" indent="0" algn="l" defTabSz="457200" rtl="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charset="0"/>
      </a:defRPr>
    </a:lvl8pPr>
    <a:lvl9pPr marL="3657600" lvl="8" indent="0" algn="l" defTabSz="457200" rtl="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06" name="幻灯片图像占位符 1"/>
          <p:cNvSpPr>
            <a:spLocks noGrp="1" noRot="1" noChangeAspect="1"/>
          </p:cNvSpPr>
          <p:nvPr>
            <p:ph type="sldImg"/>
          </p:nvPr>
        </p:nvSpPr>
        <p:spPr>
          <a:xfrm>
            <a:off x="381000" y="685800"/>
            <a:ext cx="6096000" cy="3429000"/>
          </a:xfrm>
          <a:noFill/>
          <a:ln w="12700" cap="flat" cmpd="sng">
            <a:solidFill>
              <a:srgbClr val="000000"/>
            </a:solidFill>
            <a:prstDash val="solid"/>
            <a:round/>
            <a:headEnd type="none" w="med" len="med"/>
            <a:tailEnd type="none" w="med" len="med"/>
          </a:ln>
        </p:spPr>
        <p:txBody>
          <a:bodyPr/>
          <a:p>
            <a:pPr lvl="0"/>
          </a:p>
        </p:txBody>
      </p:sp>
      <p:sp>
        <p:nvSpPr>
          <p:cNvPr id="4107" name="备注占位符 2"/>
          <p:cNvSpPr>
            <a:spLocks noGrp="1"/>
          </p:cNvSpPr>
          <p:nvPr>
            <p:ph type="body" idx="1"/>
          </p:nvPr>
        </p:nvSpPr>
        <p:spPr>
          <a:xfrm>
            <a:off x="685800" y="4343400"/>
            <a:ext cx="5486400" cy="4114800"/>
          </a:xfrm>
          <a:noFill/>
          <a:ln w="9525">
            <a:noFill/>
          </a:ln>
        </p:spPr>
        <p:txBody>
          <a:bodyPr/>
          <a:p>
            <a:pPr lvl="0"/>
          </a:p>
        </p:txBody>
      </p:sp>
      <p:sp>
        <p:nvSpPr>
          <p:cNvPr id="4108" name="灯片编号占位符 3"/>
          <p:cNvSpPr>
            <a:spLocks noGrp="1"/>
          </p:cNvSpPr>
          <p:nvPr/>
        </p:nvSpPr>
        <p:spPr>
          <a:xfrm>
            <a:off x="3884613" y="8685213"/>
            <a:ext cx="2971800" cy="457200"/>
          </a:xfrm>
          <a:noFill/>
          <a:ln w="9525">
            <a:noFill/>
          </a:ln>
        </p:spPr>
        <p:txBody>
          <a:bodyPr/>
          <a:p>
            <a:pPr lvl="0"/>
            <a:fld id="{9A0DB2DC-4C9A-4742-B13C-FB6460FD3503}" type="slidenum">
              <a:rPr lang="zh-CN" altLang="en-US"/>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11" name="幻灯片图像占位符 1"/>
          <p:cNvSpPr>
            <a:spLocks noGrp="1" noRot="1" noChangeAspect="1"/>
          </p:cNvSpPr>
          <p:nvPr>
            <p:ph type="sldImg"/>
          </p:nvPr>
        </p:nvSpPr>
        <p:spPr>
          <a:xfrm>
            <a:off x="381000" y="685800"/>
            <a:ext cx="6096000" cy="3429000"/>
          </a:xfrm>
          <a:noFill/>
          <a:ln w="12700" cap="flat" cmpd="sng">
            <a:solidFill>
              <a:srgbClr val="000000"/>
            </a:solidFill>
            <a:prstDash val="solid"/>
            <a:round/>
            <a:headEnd type="none" w="med" len="med"/>
            <a:tailEnd type="none" w="med" len="med"/>
          </a:ln>
        </p:spPr>
        <p:txBody>
          <a:bodyPr/>
          <a:p>
            <a:pPr lvl="0"/>
          </a:p>
        </p:txBody>
      </p:sp>
      <p:sp>
        <p:nvSpPr>
          <p:cNvPr id="4112" name="备注占位符 2"/>
          <p:cNvSpPr>
            <a:spLocks noGrp="1"/>
          </p:cNvSpPr>
          <p:nvPr>
            <p:ph type="body" idx="1"/>
          </p:nvPr>
        </p:nvSpPr>
        <p:spPr>
          <a:xfrm>
            <a:off x="685800" y="4343400"/>
            <a:ext cx="5486400" cy="4114800"/>
          </a:xfrm>
          <a:noFill/>
          <a:ln w="9525">
            <a:noFill/>
          </a:ln>
        </p:spPr>
        <p:txBody>
          <a:bodyPr/>
          <a:p>
            <a:pPr lvl="0"/>
          </a:p>
        </p:txBody>
      </p:sp>
      <p:sp>
        <p:nvSpPr>
          <p:cNvPr id="4113" name="灯片编号占位符 3"/>
          <p:cNvSpPr>
            <a:spLocks noGrp="1"/>
          </p:cNvSpPr>
          <p:nvPr/>
        </p:nvSpPr>
        <p:spPr>
          <a:xfrm>
            <a:off x="3884613" y="8685213"/>
            <a:ext cx="2971800" cy="457200"/>
          </a:xfrm>
          <a:noFill/>
          <a:ln w="9525">
            <a:noFill/>
          </a:ln>
        </p:spPr>
        <p:txBody>
          <a:bodyPr/>
          <a:p>
            <a:pPr lvl="0"/>
            <a:fld id="{9A0DB2DC-4C9A-4742-B13C-FB6460FD3503}" type="slidenum">
              <a:rPr lang="zh-CN" altLang="en-US"/>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1" Type="http://schemas.openxmlformats.org/officeDocument/2006/relationships/tags" Target="../tags/tag28.xml"/><Relationship Id="rId10"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42.xml"/><Relationship Id="rId8" Type="http://schemas.openxmlformats.org/officeDocument/2006/relationships/tags" Target="../tags/tag41.xml"/><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tags" Target="../tags/tag84.xml"/><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3" Type="http://schemas.openxmlformats.org/officeDocument/2006/relationships/tags" Target="../tags/tag89.xml"/><Relationship Id="rId12" Type="http://schemas.openxmlformats.org/officeDocument/2006/relationships/tags" Target="../tags/tag88.xml"/><Relationship Id="rId11" Type="http://schemas.openxmlformats.org/officeDocument/2006/relationships/tags" Target="../tags/tag87.xml"/><Relationship Id="rId10" Type="http://schemas.openxmlformats.org/officeDocument/2006/relationships/tags" Target="../tags/tag86.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97.xml"/><Relationship Id="rId8" Type="http://schemas.openxmlformats.org/officeDocument/2006/relationships/tags" Target="../tags/tag96.xml"/><Relationship Id="rId7" Type="http://schemas.openxmlformats.org/officeDocument/2006/relationships/tags" Target="../tags/tag95.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1" Type="http://schemas.openxmlformats.org/officeDocument/2006/relationships/tags" Target="../tags/tag99.xml"/><Relationship Id="rId10" Type="http://schemas.openxmlformats.org/officeDocument/2006/relationships/tags" Target="../tags/tag98.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tags" Target="../tags/tag100.xml"/><Relationship Id="rId13" Type="http://schemas.openxmlformats.org/officeDocument/2006/relationships/image" Target="../media/image1.png"/><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18.xml"/><Relationship Id="rId8" Type="http://schemas.openxmlformats.org/officeDocument/2006/relationships/tags" Target="../tags/tag117.xml"/><Relationship Id="rId7" Type="http://schemas.openxmlformats.org/officeDocument/2006/relationships/tags" Target="../tags/tag116.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1" Type="http://schemas.openxmlformats.org/officeDocument/2006/relationships/tags" Target="../tags/tag120.xml"/><Relationship Id="rId10" Type="http://schemas.openxmlformats.org/officeDocument/2006/relationships/tags" Target="../tags/tag119.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28.xml"/><Relationship Id="rId8" Type="http://schemas.openxmlformats.org/officeDocument/2006/relationships/tags" Target="../tags/tag127.xml"/><Relationship Id="rId7" Type="http://schemas.openxmlformats.org/officeDocument/2006/relationships/tags" Target="../tags/tag126.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tags" Target="../tags/tag122.xml"/><Relationship Id="rId2" Type="http://schemas.openxmlformats.org/officeDocument/2006/relationships/tags" Target="../tags/tag121.xml"/><Relationship Id="rId15" Type="http://schemas.openxmlformats.org/officeDocument/2006/relationships/image" Target="../media/image1.png"/><Relationship Id="rId14" Type="http://schemas.openxmlformats.org/officeDocument/2006/relationships/tags" Target="../tags/tag133.xml"/><Relationship Id="rId13" Type="http://schemas.openxmlformats.org/officeDocument/2006/relationships/tags" Target="../tags/tag132.xml"/><Relationship Id="rId12" Type="http://schemas.openxmlformats.org/officeDocument/2006/relationships/tags" Target="../tags/tag131.xml"/><Relationship Id="rId11" Type="http://schemas.openxmlformats.org/officeDocument/2006/relationships/tags" Target="../tags/tag130.xml"/><Relationship Id="rId10" Type="http://schemas.openxmlformats.org/officeDocument/2006/relationships/tags" Target="../tags/tag129.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141.xml"/><Relationship Id="rId8" Type="http://schemas.openxmlformats.org/officeDocument/2006/relationships/tags" Target="../tags/tag140.xml"/><Relationship Id="rId7" Type="http://schemas.openxmlformats.org/officeDocument/2006/relationships/tags" Target="../tags/tag139.xml"/><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tags" Target="../tags/tag136.xml"/><Relationship Id="rId3" Type="http://schemas.openxmlformats.org/officeDocument/2006/relationships/tags" Target="../tags/tag135.xml"/><Relationship Id="rId2" Type="http://schemas.openxmlformats.org/officeDocument/2006/relationships/tags" Target="../tags/tag134.xml"/><Relationship Id="rId13" Type="http://schemas.openxmlformats.org/officeDocument/2006/relationships/tags" Target="../tags/tag145.xml"/><Relationship Id="rId12" Type="http://schemas.openxmlformats.org/officeDocument/2006/relationships/tags" Target="../tags/tag144.xml"/><Relationship Id="rId11" Type="http://schemas.openxmlformats.org/officeDocument/2006/relationships/tags" Target="../tags/tag143.xml"/><Relationship Id="rId10" Type="http://schemas.openxmlformats.org/officeDocument/2006/relationships/tags" Target="../tags/tag142.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latinLnBrk="0"/>
            <a:fld id="{BB962C8B-B14F-4D97-AF65-F5344CB8AC3E}" type="datetime1">
              <a:rPr lang="zh-CN" altLang="en-US"/>
            </a:fld>
            <a:endParaRPr lang="zh-CN" altLang="en-US"/>
          </a:p>
        </p:txBody>
      </p:sp>
      <p:sp>
        <p:nvSpPr>
          <p:cNvPr id="5" name="页脚占位符 4"/>
          <p:cNvSpPr>
            <a:spLocks noGrp="1"/>
          </p:cNvSpPr>
          <p:nvPr>
            <p:ph type="ftr" sz="quarter" idx="11"/>
          </p:nvPr>
        </p:nvSpPr>
        <p:spPr/>
        <p:txBody>
          <a:bodyPr/>
          <a:lstStyle/>
          <a:p>
            <a:pPr lvl="0" latinLnBrk="0"/>
          </a:p>
        </p:txBody>
      </p:sp>
      <p:sp>
        <p:nvSpPr>
          <p:cNvPr id="6" name="灯片编号占位符 5"/>
          <p:cNvSpPr>
            <a:spLocks noGrp="1"/>
          </p:cNvSpPr>
          <p:nvPr>
            <p:ph type="sldNum" sz="quarter" idx="12"/>
          </p:nvPr>
        </p:nvSpPr>
        <p:spPr/>
        <p:txBody>
          <a:bodyPr/>
          <a:lstStyle/>
          <a:p>
            <a:pPr lvl="0" latinLnBrk="0"/>
            <a:fld id="{9A0DB2DC-4C9A-4742-B13C-FB6460FD3503}" type="slidenum">
              <a:rPr lang="zh-CN" altLang="en-US"/>
            </a:fld>
            <a:endParaRPr lang="zh-CN" altLang="en-US" sz="1200">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latinLnBrk="0"/>
            <a:fld id="{BB962C8B-B14F-4D97-AF65-F5344CB8AC3E}" type="datetime1">
              <a:rPr lang="zh-CN" altLang="en-US"/>
            </a:fld>
            <a:endParaRPr lang="zh-CN" altLang="en-US"/>
          </a:p>
        </p:txBody>
      </p:sp>
      <p:sp>
        <p:nvSpPr>
          <p:cNvPr id="5" name="页脚占位符 4"/>
          <p:cNvSpPr>
            <a:spLocks noGrp="1"/>
          </p:cNvSpPr>
          <p:nvPr>
            <p:ph type="ftr" sz="quarter" idx="11"/>
          </p:nvPr>
        </p:nvSpPr>
        <p:spPr/>
        <p:txBody>
          <a:bodyPr/>
          <a:lstStyle/>
          <a:p>
            <a:pPr lvl="0" latinLnBrk="0"/>
          </a:p>
        </p:txBody>
      </p:sp>
      <p:sp>
        <p:nvSpPr>
          <p:cNvPr id="6" name="灯片编号占位符 5"/>
          <p:cNvSpPr>
            <a:spLocks noGrp="1"/>
          </p:cNvSpPr>
          <p:nvPr>
            <p:ph type="sldNum" sz="quarter" idx="12"/>
          </p:nvPr>
        </p:nvSpPr>
        <p:spPr/>
        <p:txBody>
          <a:bodyPr/>
          <a:lstStyle/>
          <a:p>
            <a:pPr lvl="0" latinLnBrk="0"/>
            <a:fld id="{9A0DB2DC-4C9A-4742-B13C-FB6460FD3503}" type="slidenum">
              <a:rPr lang="zh-CN" altLang="en-US"/>
            </a:fld>
            <a:endParaRPr lang="zh-CN" altLang="en-US" sz="120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0574"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latinLnBrk="0"/>
            <a:fld id="{BB962C8B-B14F-4D97-AF65-F5344CB8AC3E}" type="datetime1">
              <a:rPr lang="zh-CN" altLang="en-US"/>
            </a:fld>
            <a:endParaRPr lang="zh-CN" altLang="en-US"/>
          </a:p>
        </p:txBody>
      </p:sp>
      <p:sp>
        <p:nvSpPr>
          <p:cNvPr id="5" name="页脚占位符 4"/>
          <p:cNvSpPr>
            <a:spLocks noGrp="1"/>
          </p:cNvSpPr>
          <p:nvPr>
            <p:ph type="ftr" sz="quarter" idx="11"/>
          </p:nvPr>
        </p:nvSpPr>
        <p:spPr/>
        <p:txBody>
          <a:bodyPr/>
          <a:lstStyle/>
          <a:p>
            <a:pPr lvl="0" latinLnBrk="0"/>
          </a:p>
        </p:txBody>
      </p:sp>
      <p:sp>
        <p:nvSpPr>
          <p:cNvPr id="6" name="灯片编号占位符 5"/>
          <p:cNvSpPr>
            <a:spLocks noGrp="1"/>
          </p:cNvSpPr>
          <p:nvPr>
            <p:ph type="sldNum" sz="quarter" idx="12"/>
          </p:nvPr>
        </p:nvSpPr>
        <p:spPr/>
        <p:txBody>
          <a:bodyPr/>
          <a:lstStyle/>
          <a:p>
            <a:pPr lvl="0" latinLnBrk="0"/>
            <a:fld id="{9A0DB2DC-4C9A-4742-B13C-FB6460FD3503}" type="slidenum">
              <a:rPr lang="zh-CN" altLang="en-US"/>
            </a:fld>
            <a:endParaRPr lang="zh-CN" altLang="en-US" sz="1200">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5695951" y="1450649"/>
            <a:ext cx="6496051"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弧形 16"/>
          <p:cNvSpPr/>
          <p:nvPr userDrawn="1">
            <p:custDataLst>
              <p:tags r:id="rId3"/>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8" name="圆: 空心 17"/>
          <p:cNvSpPr/>
          <p:nvPr userDrawn="1">
            <p:custDataLst>
              <p:tags r:id="rId4"/>
            </p:custDataLst>
          </p:nvPr>
        </p:nvSpPr>
        <p:spPr>
          <a:xfrm>
            <a:off x="2398411" y="1651651"/>
            <a:ext cx="1573499"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5"/>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11"/>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49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latinLnBrk="0"/>
            <a:fld id="{BB962C8B-B14F-4D97-AF65-F5344CB8AC3E}" type="datetime1">
              <a:rPr lang="zh-CN" altLang="en-US"/>
            </a:fld>
            <a:endParaRPr lang="zh-CN" altLang="en-US"/>
          </a:p>
        </p:txBody>
      </p:sp>
      <p:sp>
        <p:nvSpPr>
          <p:cNvPr id="5" name="页脚占位符 4"/>
          <p:cNvSpPr>
            <a:spLocks noGrp="1"/>
          </p:cNvSpPr>
          <p:nvPr>
            <p:ph type="ftr" sz="quarter" idx="11"/>
          </p:nvPr>
        </p:nvSpPr>
        <p:spPr/>
        <p:txBody>
          <a:bodyPr/>
          <a:lstStyle/>
          <a:p>
            <a:pPr lvl="0" latinLnBrk="0"/>
          </a:p>
        </p:txBody>
      </p:sp>
      <p:sp>
        <p:nvSpPr>
          <p:cNvPr id="6" name="灯片编号占位符 5"/>
          <p:cNvSpPr>
            <a:spLocks noGrp="1"/>
          </p:cNvSpPr>
          <p:nvPr>
            <p:ph type="sldNum" sz="quarter" idx="12"/>
          </p:nvPr>
        </p:nvSpPr>
        <p:spPr/>
        <p:txBody>
          <a:bodyPr/>
          <a:lstStyle/>
          <a:p>
            <a:pPr lvl="0" latinLnBrk="0"/>
            <a:fld id="{9A0DB2DC-4C9A-4742-B13C-FB6460FD3503}" type="slidenum">
              <a:rPr lang="zh-CN" altLang="en-US"/>
            </a:fld>
            <a:endParaRPr lang="zh-CN" altLang="en-US" sz="1200">
              <a:solidFill>
                <a:schemeClr val="tx1"/>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14" name="任意多边形: 形状 13"/>
          <p:cNvSpPr/>
          <p:nvPr userDrawn="1">
            <p:custDataLst>
              <p:tags r:id="rId5"/>
            </p:custDataLst>
          </p:nvPr>
        </p:nvSpPr>
        <p:spPr>
          <a:xfrm>
            <a:off x="9311005" y="6246495"/>
            <a:ext cx="2726055"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2" name="组合 11"/>
          <p:cNvGrpSpPr/>
          <p:nvPr userDrawn="1">
            <p:custDataLst>
              <p:tags r:id="rId10"/>
            </p:custDataLst>
          </p:nvPr>
        </p:nvGrpSpPr>
        <p:grpSpPr>
          <a:xfrm flipH="1" flipV="1">
            <a:off x="10365740" y="5610225"/>
            <a:ext cx="296164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29665" y="5607051"/>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0"/>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77805" y="-1854835"/>
            <a:ext cx="296164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1"/>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10365740" y="5610225"/>
            <a:ext cx="296164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latinLnBrk="0"/>
            <a:fld id="{BB962C8B-B14F-4D97-AF65-F5344CB8AC3E}" type="datetime1">
              <a:rPr lang="zh-CN" altLang="en-US"/>
            </a:fld>
            <a:endParaRPr lang="zh-CN" altLang="en-US"/>
          </a:p>
        </p:txBody>
      </p:sp>
      <p:sp>
        <p:nvSpPr>
          <p:cNvPr id="5" name="页脚占位符 4"/>
          <p:cNvSpPr>
            <a:spLocks noGrp="1"/>
          </p:cNvSpPr>
          <p:nvPr>
            <p:ph type="ftr" sz="quarter" idx="11"/>
          </p:nvPr>
        </p:nvSpPr>
        <p:spPr/>
        <p:txBody>
          <a:bodyPr/>
          <a:lstStyle/>
          <a:p>
            <a:pPr lvl="0" latinLnBrk="0"/>
          </a:p>
        </p:txBody>
      </p:sp>
      <p:sp>
        <p:nvSpPr>
          <p:cNvPr id="6" name="灯片编号占位符 5"/>
          <p:cNvSpPr>
            <a:spLocks noGrp="1"/>
          </p:cNvSpPr>
          <p:nvPr>
            <p:ph type="sldNum" sz="quarter" idx="12"/>
          </p:nvPr>
        </p:nvSpPr>
        <p:spPr/>
        <p:txBody>
          <a:bodyPr/>
          <a:lstStyle/>
          <a:p>
            <a:pPr lvl="0" latinLnBrk="0"/>
            <a:fld id="{9A0DB2DC-4C9A-4742-B13C-FB6460FD3503}" type="slidenum">
              <a:rPr lang="zh-CN" altLang="en-US"/>
            </a:fld>
            <a:endParaRPr lang="zh-CN" altLang="en-US" sz="1200">
              <a:solidFill>
                <a:schemeClr val="tx1"/>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10365740" y="5610225"/>
            <a:ext cx="296164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6" name="组合 15"/>
          <p:cNvGrpSpPr/>
          <p:nvPr userDrawn="1">
            <p:custDataLst>
              <p:tags r:id="rId11"/>
            </p:custDataLst>
          </p:nvPr>
        </p:nvGrpSpPr>
        <p:grpSpPr>
          <a:xfrm>
            <a:off x="-1123315" y="-1883409"/>
            <a:ext cx="296164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5728"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latinLnBrk="0"/>
            <a:fld id="{BB962C8B-B14F-4D97-AF65-F5344CB8AC3E}" type="datetime1">
              <a:rPr lang="zh-CN" altLang="en-US"/>
            </a:fld>
            <a:endParaRPr lang="zh-CN" altLang="en-US"/>
          </a:p>
        </p:txBody>
      </p:sp>
      <p:sp>
        <p:nvSpPr>
          <p:cNvPr id="6" name="页脚占位符 5"/>
          <p:cNvSpPr>
            <a:spLocks noGrp="1"/>
          </p:cNvSpPr>
          <p:nvPr>
            <p:ph type="ftr" sz="quarter" idx="11"/>
          </p:nvPr>
        </p:nvSpPr>
        <p:spPr/>
        <p:txBody>
          <a:bodyPr/>
          <a:lstStyle/>
          <a:p>
            <a:pPr lvl="0" latinLnBrk="0"/>
          </a:p>
        </p:txBody>
      </p:sp>
      <p:sp>
        <p:nvSpPr>
          <p:cNvPr id="7" name="灯片编号占位符 6"/>
          <p:cNvSpPr>
            <a:spLocks noGrp="1"/>
          </p:cNvSpPr>
          <p:nvPr>
            <p:ph type="sldNum" sz="quarter" idx="12"/>
          </p:nvPr>
        </p:nvSpPr>
        <p:spPr/>
        <p:txBody>
          <a:bodyPr/>
          <a:lstStyle/>
          <a:p>
            <a:pPr lvl="0" latinLnBrk="0"/>
            <a:fld id="{9A0DB2DC-4C9A-4742-B13C-FB6460FD3503}" type="slidenum">
              <a:rPr lang="zh-CN" altLang="en-US"/>
            </a:fld>
            <a:endParaRPr lang="zh-CN" altLang="en-US" sz="120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latinLnBrk="0"/>
            <a:fld id="{BB962C8B-B14F-4D97-AF65-F5344CB8AC3E}" type="datetime1">
              <a:rPr lang="zh-CN" altLang="en-US"/>
            </a:fld>
            <a:endParaRPr lang="zh-CN" altLang="en-US"/>
          </a:p>
        </p:txBody>
      </p:sp>
      <p:sp>
        <p:nvSpPr>
          <p:cNvPr id="8" name="页脚占位符 7"/>
          <p:cNvSpPr>
            <a:spLocks noGrp="1"/>
          </p:cNvSpPr>
          <p:nvPr>
            <p:ph type="ftr" sz="quarter" idx="11"/>
          </p:nvPr>
        </p:nvSpPr>
        <p:spPr/>
        <p:txBody>
          <a:bodyPr/>
          <a:lstStyle/>
          <a:p>
            <a:pPr lvl="0" latinLnBrk="0"/>
          </a:p>
        </p:txBody>
      </p:sp>
      <p:sp>
        <p:nvSpPr>
          <p:cNvPr id="9" name="灯片编号占位符 8"/>
          <p:cNvSpPr>
            <a:spLocks noGrp="1"/>
          </p:cNvSpPr>
          <p:nvPr>
            <p:ph type="sldNum" sz="quarter" idx="12"/>
          </p:nvPr>
        </p:nvSpPr>
        <p:spPr/>
        <p:txBody>
          <a:bodyPr/>
          <a:lstStyle/>
          <a:p>
            <a:pPr lvl="0" latinLnBrk="0"/>
            <a:fld id="{9A0DB2DC-4C9A-4742-B13C-FB6460FD3503}" type="slidenum">
              <a:rPr lang="zh-CN" altLang="en-US"/>
            </a:fld>
            <a:endParaRPr lang="zh-CN" altLang="en-US" sz="120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latinLnBrk="0"/>
            <a:fld id="{BB962C8B-B14F-4D97-AF65-F5344CB8AC3E}" type="datetime1">
              <a:rPr lang="zh-CN" altLang="en-US"/>
            </a:fld>
            <a:endParaRPr lang="zh-CN" altLang="en-US"/>
          </a:p>
        </p:txBody>
      </p:sp>
      <p:sp>
        <p:nvSpPr>
          <p:cNvPr id="4" name="页脚占位符 3"/>
          <p:cNvSpPr>
            <a:spLocks noGrp="1"/>
          </p:cNvSpPr>
          <p:nvPr>
            <p:ph type="ftr" sz="quarter" idx="11"/>
          </p:nvPr>
        </p:nvSpPr>
        <p:spPr/>
        <p:txBody>
          <a:bodyPr/>
          <a:lstStyle/>
          <a:p>
            <a:pPr lvl="0" latinLnBrk="0"/>
          </a:p>
        </p:txBody>
      </p:sp>
      <p:sp>
        <p:nvSpPr>
          <p:cNvPr id="5" name="灯片编号占位符 4"/>
          <p:cNvSpPr>
            <a:spLocks noGrp="1"/>
          </p:cNvSpPr>
          <p:nvPr>
            <p:ph type="sldNum" sz="quarter" idx="12"/>
          </p:nvPr>
        </p:nvSpPr>
        <p:spPr/>
        <p:txBody>
          <a:bodyPr/>
          <a:lstStyle/>
          <a:p>
            <a:pPr lvl="0" latinLnBrk="0"/>
            <a:fld id="{9A0DB2DC-4C9A-4742-B13C-FB6460FD3503}" type="slidenum">
              <a:rPr lang="zh-CN" altLang="en-US"/>
            </a:fld>
            <a:endParaRPr lang="zh-CN" altLang="en-US" sz="120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latinLnBrk="0"/>
            <a:fld id="{BB962C8B-B14F-4D97-AF65-F5344CB8AC3E}" type="datetime1">
              <a:rPr lang="zh-CN" altLang="en-US"/>
            </a:fld>
            <a:endParaRPr lang="zh-CN" altLang="en-US"/>
          </a:p>
        </p:txBody>
      </p:sp>
      <p:sp>
        <p:nvSpPr>
          <p:cNvPr id="3" name="页脚占位符 2"/>
          <p:cNvSpPr>
            <a:spLocks noGrp="1"/>
          </p:cNvSpPr>
          <p:nvPr>
            <p:ph type="ftr" sz="quarter" idx="11"/>
          </p:nvPr>
        </p:nvSpPr>
        <p:spPr/>
        <p:txBody>
          <a:bodyPr/>
          <a:lstStyle/>
          <a:p>
            <a:pPr lvl="0" latinLnBrk="0"/>
          </a:p>
        </p:txBody>
      </p:sp>
      <p:sp>
        <p:nvSpPr>
          <p:cNvPr id="4" name="灯片编号占位符 3"/>
          <p:cNvSpPr>
            <a:spLocks noGrp="1"/>
          </p:cNvSpPr>
          <p:nvPr>
            <p:ph type="sldNum" sz="quarter" idx="12"/>
          </p:nvPr>
        </p:nvSpPr>
        <p:spPr/>
        <p:txBody>
          <a:bodyPr/>
          <a:lstStyle/>
          <a:p>
            <a:pPr lvl="0" latinLnBrk="0"/>
            <a:fld id="{9A0DB2DC-4C9A-4742-B13C-FB6460FD3503}" type="slidenum">
              <a:rPr lang="zh-CN" altLang="en-US"/>
            </a:fld>
            <a:endParaRPr lang="zh-CN" altLang="en-US" sz="120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latinLnBrk="0"/>
            <a:fld id="{BB962C8B-B14F-4D97-AF65-F5344CB8AC3E}" type="datetime1">
              <a:rPr lang="zh-CN" altLang="en-US"/>
            </a:fld>
            <a:endParaRPr lang="zh-CN" altLang="en-US"/>
          </a:p>
        </p:txBody>
      </p:sp>
      <p:sp>
        <p:nvSpPr>
          <p:cNvPr id="6" name="页脚占位符 5"/>
          <p:cNvSpPr>
            <a:spLocks noGrp="1"/>
          </p:cNvSpPr>
          <p:nvPr>
            <p:ph type="ftr" sz="quarter" idx="11"/>
          </p:nvPr>
        </p:nvSpPr>
        <p:spPr/>
        <p:txBody>
          <a:bodyPr/>
          <a:lstStyle/>
          <a:p>
            <a:pPr lvl="0" latinLnBrk="0"/>
          </a:p>
        </p:txBody>
      </p:sp>
      <p:sp>
        <p:nvSpPr>
          <p:cNvPr id="7" name="灯片编号占位符 6"/>
          <p:cNvSpPr>
            <a:spLocks noGrp="1"/>
          </p:cNvSpPr>
          <p:nvPr>
            <p:ph type="sldNum" sz="quarter" idx="12"/>
          </p:nvPr>
        </p:nvSpPr>
        <p:spPr/>
        <p:txBody>
          <a:bodyPr/>
          <a:lstStyle/>
          <a:p>
            <a:pPr lvl="0" latinLnBrk="0"/>
            <a:fld id="{9A0DB2DC-4C9A-4742-B13C-FB6460FD3503}" type="slidenum">
              <a:rPr lang="zh-CN" altLang="en-US"/>
            </a:fld>
            <a:endParaRPr lang="zh-CN" altLang="en-US" sz="120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latinLnBrk="0"/>
            <a:fld id="{BB962C8B-B14F-4D97-AF65-F5344CB8AC3E}" type="datetime1">
              <a:rPr lang="zh-CN" altLang="en-US"/>
            </a:fld>
            <a:endParaRPr lang="zh-CN" altLang="en-US"/>
          </a:p>
        </p:txBody>
      </p:sp>
      <p:sp>
        <p:nvSpPr>
          <p:cNvPr id="6" name="页脚占位符 5"/>
          <p:cNvSpPr>
            <a:spLocks noGrp="1"/>
          </p:cNvSpPr>
          <p:nvPr>
            <p:ph type="ftr" sz="quarter" idx="11"/>
          </p:nvPr>
        </p:nvSpPr>
        <p:spPr/>
        <p:txBody>
          <a:bodyPr/>
          <a:lstStyle/>
          <a:p>
            <a:pPr lvl="0" latinLnBrk="0"/>
          </a:p>
        </p:txBody>
      </p:sp>
      <p:sp>
        <p:nvSpPr>
          <p:cNvPr id="7" name="灯片编号占位符 6"/>
          <p:cNvSpPr>
            <a:spLocks noGrp="1"/>
          </p:cNvSpPr>
          <p:nvPr>
            <p:ph type="sldNum" sz="quarter" idx="12"/>
          </p:nvPr>
        </p:nvSpPr>
        <p:spPr/>
        <p:txBody>
          <a:bodyPr/>
          <a:lstStyle/>
          <a:p>
            <a:pPr lvl="0" latinLnBrk="0"/>
            <a:fld id="{9A0DB2DC-4C9A-4742-B13C-FB6460FD3503}" type="slidenum">
              <a:rPr lang="zh-CN" altLang="en-US"/>
            </a:fld>
            <a:endParaRPr lang="zh-CN" altLang="en-US" sz="120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tags" Target="../tags/tag8.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8" Type="http://schemas.openxmlformats.org/officeDocument/2006/relationships/theme" Target="../theme/theme2.xml"/><Relationship Id="rId27" Type="http://schemas.openxmlformats.org/officeDocument/2006/relationships/image" Target="../media/image1.png"/><Relationship Id="rId26" Type="http://schemas.openxmlformats.org/officeDocument/2006/relationships/tags" Target="../tags/tag152.xml"/><Relationship Id="rId25" Type="http://schemas.openxmlformats.org/officeDocument/2006/relationships/tags" Target="../tags/tag151.xml"/><Relationship Id="rId24" Type="http://schemas.openxmlformats.org/officeDocument/2006/relationships/tags" Target="../tags/tag150.xml"/><Relationship Id="rId23" Type="http://schemas.openxmlformats.org/officeDocument/2006/relationships/tags" Target="../tags/tag149.xml"/><Relationship Id="rId22" Type="http://schemas.openxmlformats.org/officeDocument/2006/relationships/tags" Target="../tags/tag148.xml"/><Relationship Id="rId21" Type="http://schemas.openxmlformats.org/officeDocument/2006/relationships/tags" Target="../tags/tag147.xml"/><Relationship Id="rId20" Type="http://schemas.openxmlformats.org/officeDocument/2006/relationships/tags" Target="../tags/tag146.xml"/><Relationship Id="rId2" Type="http://schemas.openxmlformats.org/officeDocument/2006/relationships/slideLayout" Target="../slideLayouts/slideLayout14.xml"/><Relationship Id="rId19" Type="http://schemas.openxmlformats.org/officeDocument/2006/relationships/image" Target="../media/image3.png"/><Relationship Id="rId18" Type="http://schemas.openxmlformats.org/officeDocument/2006/relationships/slideLayout" Target="../slideLayouts/slideLayout30.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占位符 1"/>
          <p:cNvSpPr>
            <a:spLocks noGrp="1"/>
          </p:cNvSpPr>
          <p:nvPr>
            <p:ph type="title"/>
          </p:nvPr>
        </p:nvSpPr>
        <p:spPr>
          <a:xfrm>
            <a:off x="609600" y="274638"/>
            <a:ext cx="10972800" cy="1143000"/>
          </a:xfrm>
          <a:prstGeom prst="rect">
            <a:avLst/>
          </a:prstGeom>
          <a:noFill/>
          <a:ln w="9525">
            <a:noFill/>
          </a:ln>
        </p:spPr>
        <p:txBody>
          <a:bodyPr lIns="91440" tIns="45720" rIns="91440" bIns="45720" anchor="ctr" anchorCtr="0"/>
          <a:p>
            <a:pPr lvl="0"/>
            <a:r>
              <a:rPr lang="zh-CN" altLang="en-US"/>
              <a:t>单击此处编辑母版标题样式</a:t>
            </a:r>
            <a:endParaRPr lang="zh-CN" altLang="en-US"/>
          </a:p>
        </p:txBody>
      </p:sp>
      <p:sp>
        <p:nvSpPr>
          <p:cNvPr id="1027" name="文本占位符 2"/>
          <p:cNvSpPr>
            <a:spLocks noGrp="1"/>
          </p:cNvSpPr>
          <p:nvPr>
            <p:ph type="body" idx="1"/>
          </p:nvPr>
        </p:nvSpPr>
        <p:spPr>
          <a:xfrm>
            <a:off x="609600" y="1600200"/>
            <a:ext cx="10972800" cy="4525963"/>
          </a:xfrm>
          <a:prstGeom prst="rect">
            <a:avLst/>
          </a:prstGeom>
          <a:noFill/>
          <a:ln w="9525">
            <a:noFill/>
          </a:ln>
        </p:spPr>
        <p:txBody>
          <a:bodyPr lIns="91440" tIns="45720" rIns="91440" bIns="4572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3"/>
          <p:cNvSpPr>
            <a:spLocks noGrp="1"/>
          </p:cNvSpPr>
          <p:nvPr>
            <p:ph type="dt" sz="half" idx="2"/>
          </p:nvPr>
        </p:nvSpPr>
        <p:spPr>
          <a:xfrm>
            <a:off x="609600" y="6356350"/>
            <a:ext cx="2844800" cy="365125"/>
          </a:xfrm>
          <a:prstGeom prst="rect">
            <a:avLst/>
          </a:prstGeom>
          <a:noFill/>
          <a:ln w="9525">
            <a:noFill/>
          </a:ln>
        </p:spPr>
        <p:txBody>
          <a:bodyPr lIns="91440" tIns="45720" rIns="91440" bIns="45720" anchor="ctr" anchorCtr="0"/>
          <a:lstStyle>
            <a:lvl1pPr algn="l">
              <a:defRPr sz="1200">
                <a:solidFill>
                  <a:schemeClr val="tx1"/>
                </a:solidFill>
              </a:defRPr>
            </a:lvl1pPr>
          </a:lstStyle>
          <a:p>
            <a:pPr lvl="0" latinLnBrk="0"/>
            <a:fld id="{BB962C8B-B14F-4D97-AF65-F5344CB8AC3E}" type="datetime1">
              <a:rPr lang="zh-CN" altLang="en-US"/>
            </a:fld>
            <a:endParaRPr lang="zh-CN" altLang="en-US"/>
          </a:p>
        </p:txBody>
      </p:sp>
      <p:sp>
        <p:nvSpPr>
          <p:cNvPr id="1029" name="页脚占位符 4"/>
          <p:cNvSpPr>
            <a:spLocks noGrp="1"/>
          </p:cNvSpPr>
          <p:nvPr>
            <p:ph type="ftr" sz="quarter" idx="3"/>
          </p:nvPr>
        </p:nvSpPr>
        <p:spPr>
          <a:xfrm>
            <a:off x="4165600" y="6356350"/>
            <a:ext cx="3860800" cy="365125"/>
          </a:xfrm>
          <a:prstGeom prst="rect">
            <a:avLst/>
          </a:prstGeom>
          <a:noFill/>
          <a:ln w="9525">
            <a:noFill/>
          </a:ln>
        </p:spPr>
        <p:txBody>
          <a:bodyPr lIns="91440" tIns="45720" rIns="91440" bIns="45720" anchor="ctr" anchorCtr="0"/>
          <a:lstStyle>
            <a:lvl1pPr algn="ctr">
              <a:defRPr sz="1200">
                <a:solidFill>
                  <a:schemeClr val="tx1"/>
                </a:solidFill>
              </a:defRPr>
            </a:lvl1pPr>
          </a:lstStyle>
          <a:p>
            <a:pPr lvl="0" latinLnBrk="0"/>
          </a:p>
        </p:txBody>
      </p:sp>
      <p:sp>
        <p:nvSpPr>
          <p:cNvPr id="1030" name="灯片编号占位符 5"/>
          <p:cNvSpPr>
            <a:spLocks noGrp="1"/>
          </p:cNvSpPr>
          <p:nvPr>
            <p:ph type="sldNum" sz="quarter" idx="4"/>
          </p:nvPr>
        </p:nvSpPr>
        <p:spPr>
          <a:xfrm>
            <a:off x="8737600" y="6356350"/>
            <a:ext cx="2844800" cy="365125"/>
          </a:xfrm>
          <a:prstGeom prst="rect">
            <a:avLst/>
          </a:prstGeom>
          <a:noFill/>
          <a:ln w="9525">
            <a:noFill/>
          </a:ln>
        </p:spPr>
        <p:txBody>
          <a:bodyPr lIns="91440" tIns="45720" rIns="91440" bIns="45720" anchor="ctr" anchorCtr="0"/>
          <a:lstStyle>
            <a:lvl1pPr algn="r">
              <a:defRPr sz="1200">
                <a:solidFill>
                  <a:schemeClr val="tx1"/>
                </a:solidFill>
              </a:defRPr>
            </a:lvl1pPr>
          </a:lstStyle>
          <a:p>
            <a:pPr lvl="0" latinLnBrk="0"/>
            <a:fld id="{9A0DB2DC-4C9A-4742-B13C-FB6460FD3503}" type="slidenum">
              <a:rPr lang="zh-CN" altLang="en-US"/>
            </a:fld>
            <a:endParaRPr lang="zh-CN" altLang="en-US" sz="1200">
              <a:solidFill>
                <a:schemeClr val="tx1"/>
              </a:solidFill>
            </a:endParaRPr>
          </a:p>
        </p:txBody>
      </p:sp>
      <p:pic>
        <p:nvPicPr>
          <p:cNvPr id="8" name="图片 7"/>
          <p:cNvPicPr>
            <a:picLocks noChangeAspect="1"/>
          </p:cNvPicPr>
          <p:nvPr userDrawn="1">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lvl="0" algn="ctr" defTabSz="914400" rtl="0" eaLnBrk="1" hangingPunct="1">
        <a:spcBef>
          <a:spcPct val="0"/>
        </a:spcBef>
        <a:buNone/>
        <a:defRPr sz="4400" kern="1200">
          <a:solidFill>
            <a:schemeClr val="tx1"/>
          </a:solidFill>
          <a:latin typeface="+mj-lt"/>
          <a:ea typeface="+mj-ea"/>
          <a:cs typeface="+mj-cs"/>
        </a:defRPr>
      </a:lvl1pPr>
    </p:titleStyle>
    <p:bodyStyle>
      <a:lvl1pPr marL="342900" lvl="0" indent="-342900" algn="l" defTabSz="914400" rtl="0" eaLnBrk="1" hangingPunct="1">
        <a:spcBef>
          <a:spcPct val="20000"/>
        </a:spcBef>
        <a:buFont typeface="Arial" panose="020B0604020202020204"/>
        <a:buChar char="•"/>
        <a:defRPr sz="3200" kern="1200">
          <a:solidFill>
            <a:schemeClr val="tx1"/>
          </a:solidFill>
          <a:latin typeface="+mn-lt"/>
          <a:ea typeface="+mn-ea"/>
          <a:cs typeface="+mn-cs"/>
        </a:defRPr>
      </a:lvl1pPr>
      <a:lvl2pPr marL="742950" lvl="1" indent="-285750" algn="l" defTabSz="914400" rtl="0" eaLnBrk="1" hangingPunct="1">
        <a:spcBef>
          <a:spcPct val="20000"/>
        </a:spcBef>
        <a:buFont typeface="Arial" panose="020B0604020202020204"/>
        <a:buChar char="–"/>
        <a:defRPr sz="2800" kern="1200">
          <a:solidFill>
            <a:schemeClr val="tx1"/>
          </a:solidFill>
          <a:latin typeface="Calibri" panose="020F0502020204030204" charset="0"/>
          <a:ea typeface="Arial" panose="020B0604020202020204"/>
          <a:cs typeface="+mn-cs"/>
        </a:defRPr>
      </a:lvl2pPr>
      <a:lvl3pPr marL="1143000" lvl="2" indent="-228600" algn="l" defTabSz="914400" rtl="0" eaLnBrk="1" hangingPunct="1">
        <a:spcBef>
          <a:spcPct val="20000"/>
        </a:spcBef>
        <a:buFont typeface="Arial" panose="020B0604020202020204"/>
        <a:buChar char="•"/>
        <a:defRPr sz="2400" kern="1200">
          <a:solidFill>
            <a:schemeClr val="tx1"/>
          </a:solidFill>
          <a:latin typeface="Calibri" panose="020F0502020204030204" charset="0"/>
          <a:ea typeface="Arial" panose="020B0604020202020204"/>
          <a:cs typeface="+mn-cs"/>
        </a:defRPr>
      </a:lvl3pPr>
      <a:lvl4pPr marL="1600200" lvl="3" indent="-228600" algn="l" defTabSz="914400" rtl="0" eaLnBrk="1" hangingPunct="1">
        <a:spcBef>
          <a:spcPct val="20000"/>
        </a:spcBef>
        <a:buFont typeface="Arial" panose="020B0604020202020204"/>
        <a:buChar char="–"/>
        <a:defRPr sz="2000" kern="1200">
          <a:solidFill>
            <a:schemeClr val="tx1"/>
          </a:solidFill>
          <a:latin typeface="Calibri" panose="020F0502020204030204" charset="0"/>
          <a:ea typeface="Arial" panose="020B0604020202020204"/>
          <a:cs typeface="+mn-cs"/>
        </a:defRPr>
      </a:lvl4pPr>
      <a:lvl5pPr marL="2057400" lvl="4" indent="-228600" algn="l" defTabSz="914400" rtl="0" eaLnBrk="1" hangingPunct="1">
        <a:spcBef>
          <a:spcPct val="20000"/>
        </a:spcBef>
        <a:buFont typeface="Arial" panose="020B0604020202020204"/>
        <a:buChar char="»"/>
        <a:defRPr sz="2000" kern="1200">
          <a:solidFill>
            <a:schemeClr val="tx1"/>
          </a:solidFill>
          <a:latin typeface="Calibri" panose="020F0502020204030204" charset="0"/>
          <a:ea typeface="Arial" panose="020B0604020202020204"/>
          <a:cs typeface="+mn-cs"/>
        </a:defRPr>
      </a:lvl5pPr>
      <a:lvl6pPr marL="2514600" lvl="5" indent="-228600" algn="l" defTabSz="914400" rtl="0" eaLnBrk="1" hangingPunct="1">
        <a:spcBef>
          <a:spcPct val="20000"/>
        </a:spcBef>
        <a:buFont typeface="Arial" panose="020B0604020202020204"/>
        <a:buChar char="»"/>
        <a:defRPr sz="2000" kern="1200">
          <a:solidFill>
            <a:schemeClr val="tx1"/>
          </a:solidFill>
          <a:latin typeface="Calibri" panose="020F0502020204030204" charset="0"/>
          <a:ea typeface="Arial" panose="020B0604020202020204"/>
          <a:cs typeface="+mn-cs"/>
        </a:defRPr>
      </a:lvl6pPr>
      <a:lvl7pPr marL="2971800" lvl="6" indent="-228600" algn="l" defTabSz="914400" rtl="0" eaLnBrk="1" hangingPunct="1">
        <a:spcBef>
          <a:spcPct val="20000"/>
        </a:spcBef>
        <a:buFont typeface="Arial" panose="020B0604020202020204"/>
        <a:buChar char="»"/>
        <a:defRPr sz="2000" kern="1200">
          <a:solidFill>
            <a:schemeClr val="tx1"/>
          </a:solidFill>
          <a:latin typeface="Calibri" panose="020F0502020204030204" charset="0"/>
          <a:ea typeface="Arial" panose="020B0604020202020204"/>
          <a:cs typeface="+mn-cs"/>
        </a:defRPr>
      </a:lvl7pPr>
      <a:lvl8pPr marL="3429000" lvl="7" indent="-228600" algn="l" defTabSz="914400" rtl="0" eaLnBrk="1" hangingPunct="1">
        <a:spcBef>
          <a:spcPct val="20000"/>
        </a:spcBef>
        <a:buFont typeface="Arial" panose="020B0604020202020204"/>
        <a:buChar char="»"/>
        <a:defRPr sz="2000" kern="1200">
          <a:solidFill>
            <a:schemeClr val="tx1"/>
          </a:solidFill>
          <a:latin typeface="Calibri" panose="020F0502020204030204" charset="0"/>
          <a:ea typeface="Arial" panose="020B0604020202020204"/>
          <a:cs typeface="+mn-cs"/>
        </a:defRPr>
      </a:lvl8pPr>
      <a:lvl9pPr marL="3886200" lvl="8" indent="-228600" algn="l" defTabSz="914400" rtl="0" eaLnBrk="1" hangingPunct="1">
        <a:spcBef>
          <a:spcPct val="20000"/>
        </a:spcBef>
        <a:buFont typeface="Arial" panose="020B0604020202020204"/>
        <a:buChar char="»"/>
        <a:defRPr sz="2000" kern="1200">
          <a:solidFill>
            <a:schemeClr val="tx1"/>
          </a:solidFill>
          <a:latin typeface="Calibri" panose="020F0502020204030204" charset="0"/>
          <a:ea typeface="Arial" panose="020B0604020202020204"/>
          <a:cs typeface="+mn-cs"/>
        </a:defRPr>
      </a:lvl9pPr>
    </p:bodyStyle>
    <p:otherStyle>
      <a:lvl1pPr lvl="0" algn="l">
        <a:buNone/>
        <a:defRPr sz="1200" kern="1200">
          <a:latin typeface="+mn-lt"/>
          <a:ea typeface="+mn-ea"/>
          <a:cs typeface="+mn-cs"/>
        </a:defRPr>
      </a:lvl1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1"/>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3.xml"/><Relationship Id="rId7" Type="http://schemas.openxmlformats.org/officeDocument/2006/relationships/tags" Target="../tags/tag158.xml"/><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tags" Target="../tags/tag155.xml"/><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9.xml"/><Relationship Id="rId6" Type="http://schemas.openxmlformats.org/officeDocument/2006/relationships/tags" Target="../tags/tag161.xml"/><Relationship Id="rId5" Type="http://schemas.openxmlformats.org/officeDocument/2006/relationships/image" Target="../media/image1.png"/><Relationship Id="rId4" Type="http://schemas.openxmlformats.org/officeDocument/2006/relationships/tags" Target="../tags/tag160.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15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66.xml"/><Relationship Id="rId7" Type="http://schemas.openxmlformats.org/officeDocument/2006/relationships/hyperlink" Target="http://www.bofety.com/" TargetMode="External"/><Relationship Id="rId6" Type="http://schemas.openxmlformats.org/officeDocument/2006/relationships/tags" Target="../tags/tag165.xml"/><Relationship Id="rId5" Type="http://schemas.openxmlformats.org/officeDocument/2006/relationships/image" Target="../media/image9.jpeg"/><Relationship Id="rId4" Type="http://schemas.openxmlformats.org/officeDocument/2006/relationships/tags" Target="../tags/tag164.xml"/><Relationship Id="rId3" Type="http://schemas.openxmlformats.org/officeDocument/2006/relationships/image" Target="../media/image8.jpeg"/><Relationship Id="rId2" Type="http://schemas.openxmlformats.org/officeDocument/2006/relationships/tags" Target="../tags/tag163.xml"/><Relationship Id="rId1" Type="http://schemas.openxmlformats.org/officeDocument/2006/relationships/tags" Target="../tags/tag16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603885" y="1673225"/>
            <a:ext cx="6363335" cy="1600835"/>
          </a:xfrm>
        </p:spPr>
        <p:txBody>
          <a:bodyPr>
            <a:noAutofit/>
          </a:bodyPr>
          <a:lstStyle/>
          <a:p>
            <a:pPr marL="0" indent="0" algn="ctr">
              <a:lnSpc>
                <a:spcPct val="110000"/>
              </a:lnSpc>
              <a:spcBef>
                <a:spcPts val="0"/>
              </a:spcBef>
              <a:spcAft>
                <a:spcPts val="0"/>
              </a:spcAft>
              <a:buSzPct val="100000"/>
              <a:buNone/>
            </a:pP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特种作业法律法规</a:t>
            </a:r>
            <a:endParaRPr lang="zh-CN" altLang="en-US" sz="44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4"/>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151" name="组合 2150"/>
          <p:cNvGrpSpPr/>
          <p:nvPr/>
        </p:nvGrpSpPr>
        <p:grpSpPr>
          <a:xfrm>
            <a:off x="2600325" y="908050"/>
            <a:ext cx="4495800" cy="708025"/>
            <a:chOff x="787703" y="908720"/>
            <a:chExt cx="4495473" cy="707886"/>
          </a:xfrm>
        </p:grpSpPr>
        <p:sp>
          <p:nvSpPr>
            <p:cNvPr id="2152" name="TextBox 12"/>
            <p:cNvSpPr/>
            <p:nvPr/>
          </p:nvSpPr>
          <p:spPr>
            <a:xfrm>
              <a:off x="1507783" y="908720"/>
              <a:ext cx="3775393" cy="707886"/>
            </a:xfrm>
            <a:prstGeom prst="rect">
              <a:avLst/>
            </a:prstGeom>
            <a:noFill/>
            <a:ln w="9525">
              <a:noFill/>
            </a:ln>
          </p:spPr>
          <p:txBody>
            <a:bodyPr wrap="none"/>
            <a:p>
              <a:r>
                <a:rPr lang="zh-CN" altLang="en-US" sz="4000" b="1">
                  <a:solidFill>
                    <a:srgbClr val="0000FF"/>
                  </a:solidFill>
                  <a:latin typeface="华文楷体" panose="02010600040101010101" pitchFamily="2" charset="-122"/>
                  <a:ea typeface="华文楷体" panose="02010600040101010101" pitchFamily="2" charset="-122"/>
                </a:rPr>
                <a:t>工作方针和机制</a:t>
              </a:r>
              <a:endParaRPr lang="zh-CN" altLang="en-US" sz="4000" b="1">
                <a:solidFill>
                  <a:srgbClr val="0000FF"/>
                </a:solidFill>
                <a:latin typeface="华文楷体" panose="02010600040101010101" pitchFamily="2" charset="-122"/>
                <a:ea typeface="华文楷体" panose="02010600040101010101" pitchFamily="2" charset="-122"/>
              </a:endParaRPr>
            </a:p>
          </p:txBody>
        </p:sp>
        <p:grpSp>
          <p:nvGrpSpPr>
            <p:cNvPr id="2153" name="组合 2152"/>
            <p:cNvGrpSpPr/>
            <p:nvPr/>
          </p:nvGrpSpPr>
          <p:grpSpPr>
            <a:xfrm>
              <a:off x="787703" y="980728"/>
              <a:ext cx="432048" cy="432048"/>
              <a:chOff x="467544" y="980728"/>
              <a:chExt cx="432048" cy="432048"/>
            </a:xfrm>
          </p:grpSpPr>
          <p:sp>
            <p:nvSpPr>
              <p:cNvPr id="2154" name="矩形 2"/>
              <p:cNvSpPr/>
              <p:nvPr/>
            </p:nvSpPr>
            <p:spPr>
              <a:xfrm>
                <a:off x="467544" y="980728"/>
                <a:ext cx="360040" cy="360040"/>
              </a:xfrm>
              <a:prstGeom prst="rect">
                <a:avLst/>
              </a:prstGeom>
              <a:solidFill>
                <a:srgbClr val="00B050"/>
              </a:solidFill>
              <a:ln w="25400" cap="flat" cmpd="sng">
                <a:prstDash val="solid"/>
                <a:round/>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00B050"/>
                </a:extrusionClr>
              </a:sp3d>
            </p:spPr>
            <p:txBody>
              <a:bodyPr anchor="ctr" anchorCtr="0">
                <a:flatTx/>
              </a:bodyPr>
              <a:p>
                <a:pPr algn="ctr"/>
              </a:p>
            </p:txBody>
          </p:sp>
          <p:sp>
            <p:nvSpPr>
              <p:cNvPr id="2155" name="矩形 3"/>
              <p:cNvSpPr/>
              <p:nvPr/>
            </p:nvSpPr>
            <p:spPr>
              <a:xfrm>
                <a:off x="619944" y="1133128"/>
                <a:ext cx="279648" cy="279648"/>
              </a:xfrm>
              <a:prstGeom prst="rect">
                <a:avLst/>
              </a:prstGeom>
              <a:solidFill>
                <a:srgbClr val="FFC000"/>
              </a:solidFill>
              <a:ln w="25400" cap="flat" cmpd="sng">
                <a:prstDash val="solid"/>
                <a:round/>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FFC000"/>
                </a:extrusionClr>
              </a:sp3d>
            </p:spPr>
            <p:txBody>
              <a:bodyPr anchor="ctr" anchorCtr="0">
                <a:flatTx/>
              </a:bodyPr>
              <a:p>
                <a:pPr algn="ctr"/>
              </a:p>
            </p:txBody>
          </p:sp>
        </p:grpSp>
      </p:grpSp>
      <p:cxnSp>
        <p:nvCxnSpPr>
          <p:cNvPr id="2156" name="直接连接符 7"/>
          <p:cNvCxnSpPr/>
          <p:nvPr/>
        </p:nvCxnSpPr>
        <p:spPr>
          <a:xfrm>
            <a:off x="2208213" y="692150"/>
            <a:ext cx="6121400" cy="0"/>
          </a:xfrm>
          <a:prstGeom prst="line">
            <a:avLst/>
          </a:prstGeom>
          <a:ln w="9525" cap="flat" cmpd="sng">
            <a:solidFill>
              <a:srgbClr val="FF0000"/>
            </a:solidFill>
            <a:prstDash val="solid"/>
            <a:round/>
            <a:headEnd type="none" w="med" len="med"/>
            <a:tailEnd type="none" w="med" len="med"/>
          </a:ln>
        </p:spPr>
      </p:cxnSp>
      <p:cxnSp>
        <p:nvCxnSpPr>
          <p:cNvPr id="2157" name="直接连接符 9"/>
          <p:cNvCxnSpPr/>
          <p:nvPr/>
        </p:nvCxnSpPr>
        <p:spPr>
          <a:xfrm>
            <a:off x="2351088" y="476250"/>
            <a:ext cx="0" cy="1512888"/>
          </a:xfrm>
          <a:prstGeom prst="line">
            <a:avLst/>
          </a:prstGeom>
          <a:ln w="9525" cap="flat" cmpd="sng">
            <a:solidFill>
              <a:srgbClr val="FF0000"/>
            </a:solidFill>
            <a:prstDash val="solid"/>
            <a:round/>
            <a:headEnd type="none" w="med" len="med"/>
            <a:tailEnd type="none" w="med" len="med"/>
          </a:ln>
        </p:spPr>
      </p:cxnSp>
      <p:cxnSp>
        <p:nvCxnSpPr>
          <p:cNvPr id="2158" name="直接连接符 11"/>
          <p:cNvCxnSpPr/>
          <p:nvPr/>
        </p:nvCxnSpPr>
        <p:spPr>
          <a:xfrm>
            <a:off x="4943475" y="5732463"/>
            <a:ext cx="5040313" cy="0"/>
          </a:xfrm>
          <a:prstGeom prst="line">
            <a:avLst/>
          </a:prstGeom>
          <a:ln w="9525" cap="flat" cmpd="sng">
            <a:solidFill>
              <a:srgbClr val="FF0000"/>
            </a:solidFill>
            <a:prstDash val="solid"/>
            <a:round/>
            <a:headEnd type="none" w="med" len="med"/>
            <a:tailEnd type="none" w="med" len="med"/>
          </a:ln>
        </p:spPr>
      </p:cxnSp>
      <p:cxnSp>
        <p:nvCxnSpPr>
          <p:cNvPr id="2159" name="直接连接符 14"/>
          <p:cNvCxnSpPr/>
          <p:nvPr/>
        </p:nvCxnSpPr>
        <p:spPr>
          <a:xfrm flipV="1">
            <a:off x="9696450" y="4508500"/>
            <a:ext cx="0" cy="1512888"/>
          </a:xfrm>
          <a:prstGeom prst="line">
            <a:avLst/>
          </a:prstGeom>
          <a:ln w="9525" cap="flat" cmpd="sng">
            <a:solidFill>
              <a:srgbClr val="FF0000"/>
            </a:solidFill>
            <a:prstDash val="solid"/>
            <a:round/>
            <a:headEnd type="none" w="med" len="med"/>
            <a:tailEnd type="none" w="med" len="med"/>
          </a:ln>
        </p:spPr>
      </p:cxnSp>
      <p:sp>
        <p:nvSpPr>
          <p:cNvPr id="2160" name="TextBox 15"/>
          <p:cNvSpPr/>
          <p:nvPr/>
        </p:nvSpPr>
        <p:spPr>
          <a:xfrm>
            <a:off x="2616200" y="2205038"/>
            <a:ext cx="6818313" cy="2862262"/>
          </a:xfrm>
          <a:prstGeom prst="rect">
            <a:avLst/>
          </a:prstGeom>
          <a:noFill/>
          <a:ln w="9525">
            <a:noFill/>
          </a:ln>
        </p:spPr>
        <p:txBody>
          <a:bodyPr wrap="none"/>
          <a:p>
            <a:pPr>
              <a:lnSpc>
                <a:spcPct val="150000"/>
              </a:lnSpc>
            </a:pPr>
            <a:r>
              <a:rPr lang="zh-CN" altLang="en-US" sz="2400" b="1">
                <a:latin typeface="华文楷体" panose="02010600040101010101" pitchFamily="2" charset="-122"/>
                <a:ea typeface="华文楷体" panose="02010600040101010101" pitchFamily="2" charset="-122"/>
              </a:rPr>
              <a:t>    第三条  </a:t>
            </a:r>
            <a:r>
              <a:rPr lang="zh-CN" altLang="en-US" sz="2400">
                <a:latin typeface="华文楷体" panose="02010600040101010101" pitchFamily="2" charset="-122"/>
                <a:ea typeface="华文楷体" panose="02010600040101010101" pitchFamily="2" charset="-122"/>
              </a:rPr>
              <a:t>安全生产工作应当以人为本，坚持</a:t>
            </a:r>
            <a:endParaRPr lang="zh-CN" altLang="en-US" sz="2400">
              <a:latin typeface="华文楷体" panose="02010600040101010101" pitchFamily="2" charset="-122"/>
              <a:ea typeface="华文楷体" panose="02010600040101010101" pitchFamily="2" charset="-122"/>
            </a:endParaRPr>
          </a:p>
          <a:p>
            <a:pPr>
              <a:lnSpc>
                <a:spcPct val="150000"/>
              </a:lnSpc>
            </a:pPr>
            <a:r>
              <a:rPr lang="zh-CN" altLang="en-US" sz="2400">
                <a:latin typeface="华文楷体" panose="02010600040101010101" pitchFamily="2" charset="-122"/>
                <a:ea typeface="华文楷体" panose="02010600040101010101" pitchFamily="2" charset="-122"/>
              </a:rPr>
              <a:t>安全发展，坚持</a:t>
            </a:r>
            <a:r>
              <a:rPr lang="zh-CN" altLang="en-US" sz="2400">
                <a:solidFill>
                  <a:srgbClr val="FF0000"/>
                </a:solidFill>
                <a:latin typeface="华文楷体" panose="02010600040101010101" pitchFamily="2" charset="-122"/>
                <a:ea typeface="华文楷体" panose="02010600040101010101" pitchFamily="2" charset="-122"/>
              </a:rPr>
              <a:t>安全第一、预防为主、综合治理</a:t>
            </a:r>
            <a:endParaRPr lang="zh-CN" altLang="en-US" sz="2400">
              <a:solidFill>
                <a:srgbClr val="FF0000"/>
              </a:solidFill>
              <a:latin typeface="华文楷体" panose="02010600040101010101" pitchFamily="2" charset="-122"/>
              <a:ea typeface="华文楷体" panose="02010600040101010101" pitchFamily="2" charset="-122"/>
            </a:endParaRPr>
          </a:p>
          <a:p>
            <a:pPr>
              <a:lnSpc>
                <a:spcPct val="150000"/>
              </a:lnSpc>
            </a:pPr>
            <a:r>
              <a:rPr lang="zh-CN" altLang="en-US" sz="2400">
                <a:latin typeface="华文楷体" panose="02010600040101010101" pitchFamily="2" charset="-122"/>
                <a:ea typeface="华文楷体" panose="02010600040101010101" pitchFamily="2" charset="-122"/>
              </a:rPr>
              <a:t>的方针，强化和落实生产经营单位的主体责任，</a:t>
            </a:r>
            <a:endParaRPr lang="zh-CN" altLang="en-US" sz="2400">
              <a:latin typeface="华文楷体" panose="02010600040101010101" pitchFamily="2" charset="-122"/>
              <a:ea typeface="华文楷体" panose="02010600040101010101" pitchFamily="2" charset="-122"/>
            </a:endParaRPr>
          </a:p>
          <a:p>
            <a:pPr>
              <a:lnSpc>
                <a:spcPct val="150000"/>
              </a:lnSpc>
            </a:pPr>
            <a:r>
              <a:rPr lang="zh-CN" altLang="en-US" sz="2400">
                <a:latin typeface="华文楷体" panose="02010600040101010101" pitchFamily="2" charset="-122"/>
                <a:ea typeface="华文楷体" panose="02010600040101010101" pitchFamily="2" charset="-122"/>
              </a:rPr>
              <a:t>建立生产经营</a:t>
            </a:r>
            <a:r>
              <a:rPr lang="zh-CN" altLang="en-US" sz="2400">
                <a:solidFill>
                  <a:srgbClr val="FF0000"/>
                </a:solidFill>
                <a:latin typeface="华文楷体" panose="02010600040101010101" pitchFamily="2" charset="-122"/>
                <a:ea typeface="华文楷体" panose="02010600040101010101" pitchFamily="2" charset="-122"/>
              </a:rPr>
              <a:t>单位负责、职工参与、政府监管、</a:t>
            </a:r>
            <a:endParaRPr lang="zh-CN" altLang="en-US" sz="2400">
              <a:solidFill>
                <a:srgbClr val="FF0000"/>
              </a:solidFill>
              <a:latin typeface="华文楷体" panose="02010600040101010101" pitchFamily="2" charset="-122"/>
              <a:ea typeface="华文楷体" panose="02010600040101010101" pitchFamily="2" charset="-122"/>
            </a:endParaRPr>
          </a:p>
          <a:p>
            <a:pPr>
              <a:lnSpc>
                <a:spcPct val="150000"/>
              </a:lnSpc>
            </a:pPr>
            <a:r>
              <a:rPr lang="zh-CN" altLang="en-US" sz="2400">
                <a:solidFill>
                  <a:srgbClr val="FF0000"/>
                </a:solidFill>
                <a:latin typeface="华文楷体" panose="02010600040101010101" pitchFamily="2" charset="-122"/>
                <a:ea typeface="华文楷体" panose="02010600040101010101" pitchFamily="2" charset="-122"/>
              </a:rPr>
              <a:t>行业自律和社会监督</a:t>
            </a:r>
            <a:r>
              <a:rPr lang="zh-CN" altLang="en-US" sz="2400">
                <a:latin typeface="华文楷体" panose="02010600040101010101" pitchFamily="2" charset="-122"/>
                <a:ea typeface="华文楷体" panose="02010600040101010101" pitchFamily="2" charset="-122"/>
              </a:rPr>
              <a:t>的机制。</a:t>
            </a:r>
            <a:endParaRPr lang="zh-CN" altLang="en-US" sz="2400">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childTnLst>
                                    <p:set>
                                      <p:cBhvr>
                                        <p:cTn id="6" dur="1" fill="hold">
                                          <p:stCondLst>
                                            <p:cond delay="0"/>
                                          </p:stCondLst>
                                        </p:cTn>
                                        <p:tgtEl>
                                          <p:spTgt spid="2151"/>
                                        </p:tgtEl>
                                        <p:attrNameLst>
                                          <p:attrName>style.visibility</p:attrName>
                                        </p:attrNameLst>
                                      </p:cBhvr>
                                      <p:to>
                                        <p:strVal val="visible"/>
                                      </p:to>
                                    </p:set>
                                    <p:animEffect transition="in" filter="blinds(horizontal)">
                                      <p:cBhvr>
                                        <p:cTn id="7" dur="500"/>
                                        <p:tgtEl>
                                          <p:spTgt spid="2151"/>
                                        </p:tgtEl>
                                      </p:cBhvr>
                                    </p:animEffect>
                                  </p:childTnLst>
                                </p:cTn>
                              </p:par>
                              <p:par>
                                <p:cTn id="8" presetID="3" presetClass="entr" presetSubtype="10" fill="hold" nodeType="withEffect">
                                  <p:childTnLst>
                                    <p:set>
                                      <p:cBhvr>
                                        <p:cTn id="9" dur="1" fill="hold">
                                          <p:stCondLst>
                                            <p:cond delay="0"/>
                                          </p:stCondLst>
                                        </p:cTn>
                                        <p:tgtEl>
                                          <p:spTgt spid="2156"/>
                                        </p:tgtEl>
                                        <p:attrNameLst>
                                          <p:attrName>style.visibility</p:attrName>
                                        </p:attrNameLst>
                                      </p:cBhvr>
                                      <p:to>
                                        <p:strVal val="visible"/>
                                      </p:to>
                                    </p:set>
                                    <p:animEffect transition="in" filter="blinds(horizontal)">
                                      <p:cBhvr>
                                        <p:cTn id="10" dur="500"/>
                                        <p:tgtEl>
                                          <p:spTgt spid="2156"/>
                                        </p:tgtEl>
                                      </p:cBhvr>
                                    </p:animEffect>
                                  </p:childTnLst>
                                </p:cTn>
                              </p:par>
                              <p:par>
                                <p:cTn id="11" presetID="3" presetClass="entr" presetSubtype="10" fill="hold" nodeType="withEffect">
                                  <p:childTnLst>
                                    <p:set>
                                      <p:cBhvr>
                                        <p:cTn id="12" dur="1" fill="hold">
                                          <p:stCondLst>
                                            <p:cond delay="0"/>
                                          </p:stCondLst>
                                        </p:cTn>
                                        <p:tgtEl>
                                          <p:spTgt spid="2157"/>
                                        </p:tgtEl>
                                        <p:attrNameLst>
                                          <p:attrName>style.visibility</p:attrName>
                                        </p:attrNameLst>
                                      </p:cBhvr>
                                      <p:to>
                                        <p:strVal val="visible"/>
                                      </p:to>
                                    </p:set>
                                    <p:animEffect transition="in" filter="blinds(horizontal)">
                                      <p:cBhvr>
                                        <p:cTn id="13" dur="500"/>
                                        <p:tgtEl>
                                          <p:spTgt spid="2157"/>
                                        </p:tgtEl>
                                      </p:cBhvr>
                                    </p:animEffect>
                                  </p:childTnLst>
                                </p:cTn>
                              </p:par>
                              <p:par>
                                <p:cTn id="14" presetID="3" presetClass="entr" presetSubtype="10" fill="hold" nodeType="withEffect">
                                  <p:childTnLst>
                                    <p:set>
                                      <p:cBhvr>
                                        <p:cTn id="15" dur="1" fill="hold">
                                          <p:stCondLst>
                                            <p:cond delay="0"/>
                                          </p:stCondLst>
                                        </p:cTn>
                                        <p:tgtEl>
                                          <p:spTgt spid="2158"/>
                                        </p:tgtEl>
                                        <p:attrNameLst>
                                          <p:attrName>style.visibility</p:attrName>
                                        </p:attrNameLst>
                                      </p:cBhvr>
                                      <p:to>
                                        <p:strVal val="visible"/>
                                      </p:to>
                                    </p:set>
                                    <p:animEffect transition="in" filter="blinds(horizontal)">
                                      <p:cBhvr>
                                        <p:cTn id="16" dur="500"/>
                                        <p:tgtEl>
                                          <p:spTgt spid="2158"/>
                                        </p:tgtEl>
                                      </p:cBhvr>
                                    </p:animEffect>
                                  </p:childTnLst>
                                </p:cTn>
                              </p:par>
                              <p:par>
                                <p:cTn id="17" presetID="3" presetClass="entr" presetSubtype="10" fill="hold" nodeType="withEffect">
                                  <p:childTnLst>
                                    <p:set>
                                      <p:cBhvr>
                                        <p:cTn id="18" dur="1" fill="hold">
                                          <p:stCondLst>
                                            <p:cond delay="0"/>
                                          </p:stCondLst>
                                        </p:cTn>
                                        <p:tgtEl>
                                          <p:spTgt spid="2159"/>
                                        </p:tgtEl>
                                        <p:attrNameLst>
                                          <p:attrName>style.visibility</p:attrName>
                                        </p:attrNameLst>
                                      </p:cBhvr>
                                      <p:to>
                                        <p:strVal val="visible"/>
                                      </p:to>
                                    </p:set>
                                    <p:animEffect transition="in" filter="blinds(horizontal)">
                                      <p:cBhvr>
                                        <p:cTn id="19" dur="500"/>
                                        <p:tgtEl>
                                          <p:spTgt spid="2159"/>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childTnLst>
                                    <p:set>
                                      <p:cBhvr>
                                        <p:cTn id="23" dur="1" fill="hold">
                                          <p:stCondLst>
                                            <p:cond delay="0"/>
                                          </p:stCondLst>
                                        </p:cTn>
                                        <p:tgtEl>
                                          <p:spTgt spid="2160"/>
                                        </p:tgtEl>
                                        <p:attrNameLst>
                                          <p:attrName>style.visibility</p:attrName>
                                        </p:attrNameLst>
                                      </p:cBhvr>
                                      <p:to>
                                        <p:strVal val="visible"/>
                                      </p:to>
                                    </p:set>
                                    <p:animEffect transition="in" filter="blinds(horizontal)">
                                      <p:cBhvr>
                                        <p:cTn id="24" dur="500"/>
                                        <p:tgtEl>
                                          <p:spTgt spid="2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63" name="TextBox 12"/>
          <p:cNvSpPr/>
          <p:nvPr/>
        </p:nvSpPr>
        <p:spPr>
          <a:xfrm>
            <a:off x="2544763" y="765175"/>
            <a:ext cx="6289675" cy="523875"/>
          </a:xfrm>
          <a:prstGeom prst="rect">
            <a:avLst/>
          </a:prstGeom>
          <a:noFill/>
          <a:ln w="9525">
            <a:noFill/>
          </a:ln>
        </p:spPr>
        <p:txBody>
          <a:bodyPr wrap="none"/>
          <a:p>
            <a:r>
              <a:rPr lang="en-US" altLang="zh-CN" sz="2800" b="1">
                <a:solidFill>
                  <a:srgbClr val="FF0000"/>
                </a:solidFill>
                <a:latin typeface="华文楷体" panose="02010600040101010101" pitchFamily="2" charset="-122"/>
                <a:ea typeface="华文楷体" panose="02010600040101010101" pitchFamily="2" charset="-122"/>
              </a:rPr>
              <a:t>《</a:t>
            </a:r>
            <a:r>
              <a:rPr lang="zh-CN" altLang="en-US" sz="2800" b="1">
                <a:solidFill>
                  <a:srgbClr val="FF0000"/>
                </a:solidFill>
                <a:latin typeface="华文楷体" panose="02010600040101010101" pitchFamily="2" charset="-122"/>
                <a:ea typeface="华文楷体" panose="02010600040101010101" pitchFamily="2" charset="-122"/>
              </a:rPr>
              <a:t>安全生产法</a:t>
            </a:r>
            <a:r>
              <a:rPr lang="en-US" altLang="zh-CN" sz="2800" b="1">
                <a:solidFill>
                  <a:srgbClr val="FF0000"/>
                </a:solidFill>
                <a:latin typeface="华文楷体" panose="02010600040101010101" pitchFamily="2" charset="-122"/>
                <a:ea typeface="华文楷体" panose="02010600040101010101" pitchFamily="2" charset="-122"/>
              </a:rPr>
              <a:t>》</a:t>
            </a:r>
            <a:r>
              <a:rPr lang="zh-CN" altLang="en-US" sz="2800" b="1">
                <a:solidFill>
                  <a:srgbClr val="FF0000"/>
                </a:solidFill>
                <a:latin typeface="华文楷体" panose="02010600040101010101" pitchFamily="2" charset="-122"/>
                <a:ea typeface="华文楷体" panose="02010600040101010101" pitchFamily="2" charset="-122"/>
              </a:rPr>
              <a:t>规定的基本制度和措施</a:t>
            </a:r>
            <a:endParaRPr lang="zh-CN" altLang="en-US" sz="2800" b="1">
              <a:solidFill>
                <a:srgbClr val="FF0000"/>
              </a:solidFill>
              <a:latin typeface="华文楷体" panose="02010600040101010101" pitchFamily="2" charset="-122"/>
              <a:ea typeface="华文楷体" panose="02010600040101010101" pitchFamily="2" charset="-122"/>
            </a:endParaRPr>
          </a:p>
        </p:txBody>
      </p:sp>
      <p:sp>
        <p:nvSpPr>
          <p:cNvPr id="2164" name="TextBox 15"/>
          <p:cNvSpPr/>
          <p:nvPr/>
        </p:nvSpPr>
        <p:spPr>
          <a:xfrm>
            <a:off x="2782888" y="2235200"/>
            <a:ext cx="3714750" cy="593725"/>
          </a:xfrm>
          <a:prstGeom prst="rect">
            <a:avLst/>
          </a:prstGeom>
          <a:noFill/>
          <a:ln w="9525">
            <a:noFill/>
          </a:ln>
        </p:spPr>
        <p:txBody>
          <a:bodyPr wrap="none"/>
          <a:p>
            <a:pPr>
              <a:lnSpc>
                <a:spcPct val="150000"/>
              </a:lnSpc>
            </a:pPr>
            <a:r>
              <a:rPr lang="en-US" altLang="zh-CN" sz="2400" b="1">
                <a:solidFill>
                  <a:srgbClr val="0000FF"/>
                </a:solidFill>
                <a:latin typeface="华文楷体" panose="02010600040101010101" pitchFamily="2" charset="-122"/>
                <a:ea typeface="华文楷体" panose="02010600040101010101" pitchFamily="2" charset="-122"/>
              </a:rPr>
              <a:t>1</a:t>
            </a:r>
            <a:r>
              <a:rPr lang="zh-CN" altLang="en-US" sz="2400" b="1">
                <a:solidFill>
                  <a:srgbClr val="0000FF"/>
                </a:solidFill>
                <a:latin typeface="华文楷体" panose="02010600040101010101" pitchFamily="2" charset="-122"/>
                <a:ea typeface="华文楷体" panose="02010600040101010101" pitchFamily="2" charset="-122"/>
              </a:rPr>
              <a:t>、安全生产监督管理制度</a:t>
            </a:r>
            <a:endParaRPr lang="zh-CN" altLang="en-US" sz="2400" b="1">
              <a:solidFill>
                <a:srgbClr val="0000FF"/>
              </a:solidFill>
              <a:latin typeface="华文楷体" panose="02010600040101010101" pitchFamily="2" charset="-122"/>
              <a:ea typeface="华文楷体" panose="02010600040101010101" pitchFamily="2" charset="-122"/>
            </a:endParaRPr>
          </a:p>
        </p:txBody>
      </p:sp>
      <p:cxnSp>
        <p:nvCxnSpPr>
          <p:cNvPr id="2165" name="直接连接符 17"/>
          <p:cNvCxnSpPr/>
          <p:nvPr/>
        </p:nvCxnSpPr>
        <p:spPr>
          <a:xfrm>
            <a:off x="2424113" y="1412875"/>
            <a:ext cx="7272337" cy="0"/>
          </a:xfrm>
          <a:prstGeom prst="line">
            <a:avLst/>
          </a:prstGeom>
          <a:ln w="9525" cap="flat" cmpd="sng">
            <a:solidFill>
              <a:srgbClr val="D9D9D9"/>
            </a:solidFill>
            <a:prstDash val="solid"/>
            <a:round/>
            <a:headEnd type="none" w="med" len="med"/>
            <a:tailEnd type="none" w="med" len="med"/>
          </a:ln>
        </p:spPr>
      </p:cxnSp>
      <p:grpSp>
        <p:nvGrpSpPr>
          <p:cNvPr id="2166" name="组合 2165"/>
          <p:cNvGrpSpPr/>
          <p:nvPr/>
        </p:nvGrpSpPr>
        <p:grpSpPr>
          <a:xfrm>
            <a:off x="5519738" y="1484313"/>
            <a:ext cx="720725" cy="144462"/>
            <a:chOff x="3779912" y="1268760"/>
            <a:chExt cx="720080" cy="144016"/>
          </a:xfrm>
        </p:grpSpPr>
        <p:sp>
          <p:nvSpPr>
            <p:cNvPr id="2167" name="椭圆 18"/>
            <p:cNvSpPr/>
            <p:nvPr/>
          </p:nvSpPr>
          <p:spPr>
            <a:xfrm>
              <a:off x="3779912" y="1268760"/>
              <a:ext cx="144016" cy="144016"/>
            </a:xfrm>
            <a:prstGeom prst="ellipse">
              <a:avLst/>
            </a:prstGeom>
            <a:solidFill>
              <a:srgbClr val="FFC000">
                <a:alpha val="69803"/>
              </a:srgbClr>
            </a:solidFill>
            <a:ln w="25400">
              <a:noFill/>
            </a:ln>
          </p:spPr>
          <p:txBody>
            <a:bodyPr anchor="ctr" anchorCtr="0"/>
            <a:p>
              <a:pPr algn="ctr"/>
            </a:p>
          </p:txBody>
        </p:sp>
        <p:sp>
          <p:nvSpPr>
            <p:cNvPr id="2168" name="椭圆 19"/>
            <p:cNvSpPr/>
            <p:nvPr/>
          </p:nvSpPr>
          <p:spPr>
            <a:xfrm>
              <a:off x="4067944" y="1268760"/>
              <a:ext cx="144016" cy="144016"/>
            </a:xfrm>
            <a:prstGeom prst="ellipse">
              <a:avLst/>
            </a:prstGeom>
            <a:solidFill>
              <a:srgbClr val="00B050">
                <a:alpha val="69803"/>
              </a:srgbClr>
            </a:solidFill>
            <a:ln w="25400">
              <a:noFill/>
            </a:ln>
          </p:spPr>
          <p:txBody>
            <a:bodyPr anchor="ctr" anchorCtr="0"/>
            <a:p>
              <a:pPr algn="ctr"/>
            </a:p>
          </p:txBody>
        </p:sp>
        <p:sp>
          <p:nvSpPr>
            <p:cNvPr id="2169" name="椭圆 20"/>
            <p:cNvSpPr/>
            <p:nvPr/>
          </p:nvSpPr>
          <p:spPr>
            <a:xfrm>
              <a:off x="4355976" y="1268760"/>
              <a:ext cx="144016" cy="144016"/>
            </a:xfrm>
            <a:prstGeom prst="ellipse">
              <a:avLst/>
            </a:prstGeom>
            <a:solidFill>
              <a:srgbClr val="00B0F0">
                <a:alpha val="69803"/>
              </a:srgbClr>
            </a:solidFill>
            <a:ln w="25400">
              <a:noFill/>
            </a:ln>
          </p:spPr>
          <p:txBody>
            <a:bodyPr anchor="ctr" anchorCtr="0"/>
            <a:p>
              <a:pPr algn="ctr"/>
            </a:p>
          </p:txBody>
        </p:sp>
      </p:grpSp>
      <p:sp>
        <p:nvSpPr>
          <p:cNvPr id="2170" name="TextBox 10"/>
          <p:cNvSpPr/>
          <p:nvPr/>
        </p:nvSpPr>
        <p:spPr>
          <a:xfrm>
            <a:off x="2711450" y="2959100"/>
            <a:ext cx="6981825" cy="1477963"/>
          </a:xfrm>
          <a:prstGeom prst="rect">
            <a:avLst/>
          </a:prstGeom>
          <a:noFill/>
          <a:ln w="9525">
            <a:noFill/>
          </a:ln>
        </p:spPr>
        <p:txBody>
          <a:bodyPr wrap="none"/>
          <a:p>
            <a:pPr>
              <a:lnSpc>
                <a:spcPct val="150000"/>
              </a:lnSpc>
            </a:pPr>
            <a:r>
              <a:rPr lang="zh-CN" altLang="en-US" sz="2000">
                <a:latin typeface="华文楷体" panose="02010600040101010101" pitchFamily="2" charset="-122"/>
                <a:ea typeface="华文楷体" panose="02010600040101010101" pitchFamily="2" charset="-122"/>
              </a:rPr>
              <a:t>    包括安全生产管理体制，各级政府及其部门安全监管</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职责，安全监管人员职责，媒体及社区组织的权利和义务，</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工会等组织的安全生产民主管理、民主监督等。</a:t>
            </a:r>
            <a:endParaRPr lang="zh-CN" altLang="en-US" sz="2000">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childTnLst>
                                    <p:set>
                                      <p:cBhvr>
                                        <p:cTn id="6" dur="1" fill="hold">
                                          <p:stCondLst>
                                            <p:cond delay="0"/>
                                          </p:stCondLst>
                                        </p:cTn>
                                        <p:tgtEl>
                                          <p:spTgt spid="2163"/>
                                        </p:tgtEl>
                                        <p:attrNameLst>
                                          <p:attrName>style.visibility</p:attrName>
                                        </p:attrNameLst>
                                      </p:cBhvr>
                                      <p:to>
                                        <p:strVal val="visible"/>
                                      </p:to>
                                    </p:set>
                                    <p:animEffect transition="in" filter="blinds(horizontal)">
                                      <p:cBhvr>
                                        <p:cTn id="7" dur="500"/>
                                        <p:tgtEl>
                                          <p:spTgt spid="2163"/>
                                        </p:tgtEl>
                                      </p:cBhvr>
                                    </p:animEffect>
                                  </p:childTnLst>
                                </p:cTn>
                              </p:par>
                              <p:par>
                                <p:cTn id="8" presetID="3" presetClass="entr" presetSubtype="10" fill="hold" nodeType="withEffect">
                                  <p:childTnLst>
                                    <p:set>
                                      <p:cBhvr>
                                        <p:cTn id="9" dur="1" fill="hold">
                                          <p:stCondLst>
                                            <p:cond delay="0"/>
                                          </p:stCondLst>
                                        </p:cTn>
                                        <p:tgtEl>
                                          <p:spTgt spid="2165"/>
                                        </p:tgtEl>
                                        <p:attrNameLst>
                                          <p:attrName>style.visibility</p:attrName>
                                        </p:attrNameLst>
                                      </p:cBhvr>
                                      <p:to>
                                        <p:strVal val="visible"/>
                                      </p:to>
                                    </p:set>
                                    <p:animEffect transition="in" filter="blinds(horizontal)">
                                      <p:cBhvr>
                                        <p:cTn id="10" dur="500"/>
                                        <p:tgtEl>
                                          <p:spTgt spid="2165"/>
                                        </p:tgtEl>
                                      </p:cBhvr>
                                    </p:animEffect>
                                  </p:childTnLst>
                                </p:cTn>
                              </p:par>
                              <p:par>
                                <p:cTn id="11" presetID="3" presetClass="entr" presetSubtype="10" fill="hold" nodeType="withEffect">
                                  <p:childTnLst>
                                    <p:set>
                                      <p:cBhvr>
                                        <p:cTn id="12" dur="1" fill="hold">
                                          <p:stCondLst>
                                            <p:cond delay="0"/>
                                          </p:stCondLst>
                                        </p:cTn>
                                        <p:tgtEl>
                                          <p:spTgt spid="2166"/>
                                        </p:tgtEl>
                                        <p:attrNameLst>
                                          <p:attrName>style.visibility</p:attrName>
                                        </p:attrNameLst>
                                      </p:cBhvr>
                                      <p:to>
                                        <p:strVal val="visible"/>
                                      </p:to>
                                    </p:set>
                                    <p:animEffect transition="in" filter="blinds(horizontal)">
                                      <p:cBhvr>
                                        <p:cTn id="13" dur="500"/>
                                        <p:tgtEl>
                                          <p:spTgt spid="216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1" nodeType="clickEffect">
                                  <p:childTnLst>
                                    <p:set>
                                      <p:cBhvr>
                                        <p:cTn id="17" dur="1" fill="hold">
                                          <p:stCondLst>
                                            <p:cond delay="0"/>
                                          </p:stCondLst>
                                        </p:cTn>
                                        <p:tgtEl>
                                          <p:spTgt spid="2164"/>
                                        </p:tgtEl>
                                        <p:attrNameLst>
                                          <p:attrName>style.visibility</p:attrName>
                                        </p:attrNameLst>
                                      </p:cBhvr>
                                      <p:to>
                                        <p:strVal val="visible"/>
                                      </p:to>
                                    </p:set>
                                    <p:animEffect transition="in" filter="blinds(horizontal)">
                                      <p:cBhvr>
                                        <p:cTn id="18" dur="500"/>
                                        <p:tgtEl>
                                          <p:spTgt spid="216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2" nodeType="clickEffect">
                                  <p:childTnLst>
                                    <p:set>
                                      <p:cBhvr>
                                        <p:cTn id="22" dur="1" fill="hold">
                                          <p:stCondLst>
                                            <p:cond delay="0"/>
                                          </p:stCondLst>
                                        </p:cTn>
                                        <p:tgtEl>
                                          <p:spTgt spid="2170"/>
                                        </p:tgtEl>
                                        <p:attrNameLst>
                                          <p:attrName>style.visibility</p:attrName>
                                        </p:attrNameLst>
                                      </p:cBhvr>
                                      <p:to>
                                        <p:strVal val="visible"/>
                                      </p:to>
                                    </p:set>
                                    <p:animEffect transition="in" filter="blinds(horizontal)">
                                      <p:cBhvr>
                                        <p:cTn id="23" dur="500"/>
                                        <p:tgtEl>
                                          <p:spTgt spid="2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3" grpId="0" animBg="1"/>
      <p:bldP spid="2164" grpId="1" animBg="1"/>
      <p:bldP spid="2170"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73" name="TextBox 22"/>
          <p:cNvSpPr/>
          <p:nvPr/>
        </p:nvSpPr>
        <p:spPr>
          <a:xfrm>
            <a:off x="2711450" y="4797425"/>
            <a:ext cx="6546850" cy="1477963"/>
          </a:xfrm>
          <a:prstGeom prst="rect">
            <a:avLst/>
          </a:prstGeom>
          <a:noFill/>
          <a:ln w="9525">
            <a:noFill/>
          </a:ln>
        </p:spPr>
        <p:txBody>
          <a:bodyPr wrap="square"/>
          <a:p>
            <a:pPr>
              <a:lnSpc>
                <a:spcPct val="150000"/>
              </a:lnSpc>
            </a:pPr>
            <a:r>
              <a:rPr lang="zh-CN" altLang="en-US" sz="2000">
                <a:latin typeface="华文楷体" panose="02010600040101010101" pitchFamily="2" charset="-122"/>
                <a:ea typeface="华文楷体" panose="02010600040101010101" pitchFamily="2" charset="-122"/>
              </a:rPr>
              <a:t>    安全生产监督管理部门和对有关行业、领域的安全生产工作实施监督管理的部门，统称负有安全生产监督管理职责的部门。</a:t>
            </a:r>
            <a:endParaRPr lang="zh-CN" altLang="en-US" sz="2000">
              <a:latin typeface="华文楷体" panose="02010600040101010101" pitchFamily="2" charset="-122"/>
              <a:ea typeface="华文楷体" panose="02010600040101010101" pitchFamily="2" charset="-122"/>
            </a:endParaRPr>
          </a:p>
        </p:txBody>
      </p:sp>
      <p:grpSp>
        <p:nvGrpSpPr>
          <p:cNvPr id="2174" name="组合 2173"/>
          <p:cNvGrpSpPr/>
          <p:nvPr/>
        </p:nvGrpSpPr>
        <p:grpSpPr>
          <a:xfrm>
            <a:off x="2351088" y="260350"/>
            <a:ext cx="647700" cy="504825"/>
            <a:chOff x="827584" y="900786"/>
            <a:chExt cx="648072" cy="504056"/>
          </a:xfrm>
        </p:grpSpPr>
        <p:cxnSp>
          <p:nvCxnSpPr>
            <p:cNvPr id="2175" name="直接连接符 11"/>
            <p:cNvCxnSpPr/>
            <p:nvPr/>
          </p:nvCxnSpPr>
          <p:spPr>
            <a:xfrm>
              <a:off x="827584" y="900786"/>
              <a:ext cx="648072" cy="0"/>
            </a:xfrm>
            <a:prstGeom prst="line">
              <a:avLst/>
            </a:prstGeom>
            <a:ln w="9525" cap="flat" cmpd="sng">
              <a:solidFill>
                <a:srgbClr val="BFBFBF"/>
              </a:solidFill>
              <a:prstDash val="solid"/>
              <a:round/>
              <a:headEnd type="none" w="med" len="med"/>
              <a:tailEnd type="none" w="med" len="med"/>
            </a:ln>
          </p:spPr>
        </p:cxnSp>
        <p:cxnSp>
          <p:nvCxnSpPr>
            <p:cNvPr id="2176" name="直接连接符 16"/>
            <p:cNvCxnSpPr/>
            <p:nvPr/>
          </p:nvCxnSpPr>
          <p:spPr>
            <a:xfrm>
              <a:off x="827584" y="900786"/>
              <a:ext cx="0" cy="504056"/>
            </a:xfrm>
            <a:prstGeom prst="line">
              <a:avLst/>
            </a:prstGeom>
            <a:ln w="9525" cap="flat" cmpd="sng">
              <a:solidFill>
                <a:srgbClr val="BFBFBF"/>
              </a:solidFill>
              <a:prstDash val="solid"/>
              <a:round/>
              <a:headEnd type="none" w="med" len="med"/>
              <a:tailEnd type="none" w="med" len="med"/>
            </a:ln>
          </p:spPr>
        </p:cxnSp>
      </p:grpSp>
      <p:grpSp>
        <p:nvGrpSpPr>
          <p:cNvPr id="2177" name="组合 2176"/>
          <p:cNvGrpSpPr/>
          <p:nvPr/>
        </p:nvGrpSpPr>
        <p:grpSpPr>
          <a:xfrm>
            <a:off x="8972550" y="5999163"/>
            <a:ext cx="652463" cy="527050"/>
            <a:chOff x="7448082" y="4437112"/>
            <a:chExt cx="652310" cy="526774"/>
          </a:xfrm>
        </p:grpSpPr>
        <p:cxnSp>
          <p:nvCxnSpPr>
            <p:cNvPr id="2178" name="直接连接符 21"/>
            <p:cNvCxnSpPr/>
            <p:nvPr/>
          </p:nvCxnSpPr>
          <p:spPr>
            <a:xfrm>
              <a:off x="7448082" y="4963886"/>
              <a:ext cx="648072" cy="0"/>
            </a:xfrm>
            <a:prstGeom prst="line">
              <a:avLst/>
            </a:prstGeom>
            <a:ln w="9525" cap="flat" cmpd="sng">
              <a:solidFill>
                <a:srgbClr val="BFBFBF"/>
              </a:solidFill>
              <a:prstDash val="solid"/>
              <a:round/>
              <a:headEnd type="none" w="med" len="med"/>
              <a:tailEnd type="none" w="med" len="med"/>
            </a:ln>
          </p:spPr>
        </p:cxnSp>
        <p:cxnSp>
          <p:nvCxnSpPr>
            <p:cNvPr id="2179" name="直接连接符 23"/>
            <p:cNvCxnSpPr/>
            <p:nvPr/>
          </p:nvCxnSpPr>
          <p:spPr>
            <a:xfrm>
              <a:off x="8100392" y="4437112"/>
              <a:ext cx="0" cy="504056"/>
            </a:xfrm>
            <a:prstGeom prst="line">
              <a:avLst/>
            </a:prstGeom>
            <a:ln w="9525" cap="flat" cmpd="sng">
              <a:solidFill>
                <a:srgbClr val="BFBFBF"/>
              </a:solidFill>
              <a:prstDash val="solid"/>
              <a:round/>
              <a:headEnd type="none" w="med" len="med"/>
              <a:tailEnd type="none" w="med" len="med"/>
            </a:ln>
          </p:spPr>
        </p:cxnSp>
      </p:grpSp>
      <p:grpSp>
        <p:nvGrpSpPr>
          <p:cNvPr id="2180" name="组合 2179"/>
          <p:cNvGrpSpPr/>
          <p:nvPr/>
        </p:nvGrpSpPr>
        <p:grpSpPr>
          <a:xfrm>
            <a:off x="8894763" y="333375"/>
            <a:ext cx="658812" cy="512763"/>
            <a:chOff x="7092280" y="764704"/>
            <a:chExt cx="658349" cy="511990"/>
          </a:xfrm>
        </p:grpSpPr>
        <p:cxnSp>
          <p:nvCxnSpPr>
            <p:cNvPr id="2181" name="直接连接符 24"/>
            <p:cNvCxnSpPr/>
            <p:nvPr/>
          </p:nvCxnSpPr>
          <p:spPr>
            <a:xfrm>
              <a:off x="7092280" y="764704"/>
              <a:ext cx="648072" cy="0"/>
            </a:xfrm>
            <a:prstGeom prst="line">
              <a:avLst/>
            </a:prstGeom>
            <a:ln w="9525" cap="flat" cmpd="sng">
              <a:solidFill>
                <a:srgbClr val="BFBFBF"/>
              </a:solidFill>
              <a:prstDash val="solid"/>
              <a:round/>
              <a:headEnd type="none" w="med" len="med"/>
              <a:tailEnd type="none" w="med" len="med"/>
            </a:ln>
          </p:spPr>
        </p:cxnSp>
        <p:cxnSp>
          <p:nvCxnSpPr>
            <p:cNvPr id="2182" name="直接连接符 25"/>
            <p:cNvCxnSpPr/>
            <p:nvPr/>
          </p:nvCxnSpPr>
          <p:spPr>
            <a:xfrm>
              <a:off x="7750629" y="772638"/>
              <a:ext cx="0" cy="504056"/>
            </a:xfrm>
            <a:prstGeom prst="line">
              <a:avLst/>
            </a:prstGeom>
            <a:ln w="9525" cap="flat" cmpd="sng">
              <a:solidFill>
                <a:srgbClr val="BFBFBF"/>
              </a:solidFill>
              <a:prstDash val="solid"/>
              <a:round/>
              <a:headEnd type="none" w="med" len="med"/>
              <a:tailEnd type="none" w="med" len="med"/>
            </a:ln>
          </p:spPr>
        </p:cxnSp>
      </p:grpSp>
      <p:grpSp>
        <p:nvGrpSpPr>
          <p:cNvPr id="2183" name="组合 2182"/>
          <p:cNvGrpSpPr/>
          <p:nvPr/>
        </p:nvGrpSpPr>
        <p:grpSpPr>
          <a:xfrm>
            <a:off x="2424113" y="5970588"/>
            <a:ext cx="647700" cy="531812"/>
            <a:chOff x="971600" y="4409210"/>
            <a:chExt cx="648072" cy="531958"/>
          </a:xfrm>
        </p:grpSpPr>
        <p:cxnSp>
          <p:nvCxnSpPr>
            <p:cNvPr id="2184" name="直接连接符 27"/>
            <p:cNvCxnSpPr/>
            <p:nvPr/>
          </p:nvCxnSpPr>
          <p:spPr>
            <a:xfrm>
              <a:off x="971600" y="4941168"/>
              <a:ext cx="648072" cy="0"/>
            </a:xfrm>
            <a:prstGeom prst="line">
              <a:avLst/>
            </a:prstGeom>
            <a:ln w="9525" cap="flat" cmpd="sng">
              <a:solidFill>
                <a:srgbClr val="BFBFBF"/>
              </a:solidFill>
              <a:prstDash val="solid"/>
              <a:round/>
              <a:headEnd type="none" w="med" len="med"/>
              <a:tailEnd type="none" w="med" len="med"/>
            </a:ln>
          </p:spPr>
        </p:cxnSp>
        <p:cxnSp>
          <p:nvCxnSpPr>
            <p:cNvPr id="2185" name="直接连接符 28"/>
            <p:cNvCxnSpPr/>
            <p:nvPr/>
          </p:nvCxnSpPr>
          <p:spPr>
            <a:xfrm>
              <a:off x="974417" y="4409210"/>
              <a:ext cx="0" cy="504056"/>
            </a:xfrm>
            <a:prstGeom prst="line">
              <a:avLst/>
            </a:prstGeom>
            <a:ln w="9525" cap="flat" cmpd="sng">
              <a:solidFill>
                <a:srgbClr val="BFBFBF"/>
              </a:solidFill>
              <a:prstDash val="solid"/>
              <a:round/>
              <a:headEnd type="none" w="med" len="med"/>
              <a:tailEnd type="none" w="med" len="med"/>
            </a:ln>
          </p:spPr>
        </p:cxnSp>
      </p:grpSp>
      <p:grpSp>
        <p:nvGrpSpPr>
          <p:cNvPr id="2186" name="组合 2185"/>
          <p:cNvGrpSpPr/>
          <p:nvPr/>
        </p:nvGrpSpPr>
        <p:grpSpPr>
          <a:xfrm>
            <a:off x="5519738" y="628650"/>
            <a:ext cx="720725" cy="144463"/>
            <a:chOff x="3779912" y="1268760"/>
            <a:chExt cx="720080" cy="144016"/>
          </a:xfrm>
        </p:grpSpPr>
        <p:sp>
          <p:nvSpPr>
            <p:cNvPr id="2187" name="椭圆 33"/>
            <p:cNvSpPr/>
            <p:nvPr/>
          </p:nvSpPr>
          <p:spPr>
            <a:xfrm>
              <a:off x="3779912" y="1268760"/>
              <a:ext cx="144016" cy="144016"/>
            </a:xfrm>
            <a:prstGeom prst="ellipse">
              <a:avLst/>
            </a:prstGeom>
            <a:solidFill>
              <a:srgbClr val="FFC000">
                <a:alpha val="69803"/>
              </a:srgbClr>
            </a:solidFill>
            <a:ln w="25400">
              <a:noFill/>
            </a:ln>
          </p:spPr>
          <p:txBody>
            <a:bodyPr anchor="ctr" anchorCtr="0"/>
            <a:p>
              <a:pPr algn="ctr"/>
            </a:p>
          </p:txBody>
        </p:sp>
        <p:sp>
          <p:nvSpPr>
            <p:cNvPr id="2188" name="椭圆 34"/>
            <p:cNvSpPr/>
            <p:nvPr/>
          </p:nvSpPr>
          <p:spPr>
            <a:xfrm>
              <a:off x="4067944" y="1268760"/>
              <a:ext cx="144016" cy="144016"/>
            </a:xfrm>
            <a:prstGeom prst="ellipse">
              <a:avLst/>
            </a:prstGeom>
            <a:solidFill>
              <a:srgbClr val="00B050">
                <a:alpha val="69803"/>
              </a:srgbClr>
            </a:solidFill>
            <a:ln w="25400">
              <a:noFill/>
            </a:ln>
          </p:spPr>
          <p:txBody>
            <a:bodyPr anchor="ctr" anchorCtr="0"/>
            <a:p>
              <a:pPr algn="ctr"/>
            </a:p>
          </p:txBody>
        </p:sp>
        <p:sp>
          <p:nvSpPr>
            <p:cNvPr id="2189" name="椭圆 35"/>
            <p:cNvSpPr/>
            <p:nvPr/>
          </p:nvSpPr>
          <p:spPr>
            <a:xfrm>
              <a:off x="4355976" y="1268760"/>
              <a:ext cx="144016" cy="144016"/>
            </a:xfrm>
            <a:prstGeom prst="ellipse">
              <a:avLst/>
            </a:prstGeom>
            <a:solidFill>
              <a:srgbClr val="00B0F0">
                <a:alpha val="69803"/>
              </a:srgbClr>
            </a:solidFill>
            <a:ln w="25400">
              <a:noFill/>
            </a:ln>
          </p:spPr>
          <p:txBody>
            <a:bodyPr anchor="ctr" anchorCtr="0"/>
            <a:p>
              <a:pPr algn="ctr"/>
            </a:p>
          </p:txBody>
        </p:sp>
      </p:grpSp>
      <p:sp>
        <p:nvSpPr>
          <p:cNvPr id="2190" name="TextBox 18"/>
          <p:cNvSpPr/>
          <p:nvPr/>
        </p:nvSpPr>
        <p:spPr>
          <a:xfrm>
            <a:off x="2711450" y="765175"/>
            <a:ext cx="6340475" cy="1938338"/>
          </a:xfrm>
          <a:prstGeom prst="rect">
            <a:avLst/>
          </a:prstGeom>
          <a:noFill/>
          <a:ln w="9525">
            <a:noFill/>
          </a:ln>
        </p:spPr>
        <p:txBody>
          <a:bodyPr wrap="none"/>
          <a:p>
            <a:pPr>
              <a:lnSpc>
                <a:spcPct val="150000"/>
              </a:lnSpc>
            </a:pPr>
            <a:r>
              <a:rPr lang="zh-CN" altLang="en-US" sz="2000">
                <a:latin typeface="华文楷体" panose="02010600040101010101" pitchFamily="2" charset="-122"/>
                <a:ea typeface="华文楷体" panose="02010600040101010101" pitchFamily="2" charset="-122"/>
              </a:rPr>
              <a:t>   第九条   国务院安全生产监督管理部门依照本法，</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对全国安全生产工作实施综合监督管理；县级以上地方</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各级人民政府安全生产监督管理部门依照本法，对本行</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政区域内安全生产工作实施综合监督管理。</a:t>
            </a:r>
            <a:endParaRPr lang="zh-CN" altLang="en-US" sz="2000">
              <a:latin typeface="华文楷体" panose="02010600040101010101" pitchFamily="2" charset="-122"/>
              <a:ea typeface="华文楷体" panose="02010600040101010101" pitchFamily="2" charset="-122"/>
            </a:endParaRPr>
          </a:p>
        </p:txBody>
      </p:sp>
      <p:sp>
        <p:nvSpPr>
          <p:cNvPr id="2191" name="TextBox 19"/>
          <p:cNvSpPr/>
          <p:nvPr/>
        </p:nvSpPr>
        <p:spPr>
          <a:xfrm>
            <a:off x="2782888" y="2565400"/>
            <a:ext cx="6604000" cy="2400300"/>
          </a:xfrm>
          <a:prstGeom prst="rect">
            <a:avLst/>
          </a:prstGeom>
          <a:noFill/>
          <a:ln w="9525">
            <a:noFill/>
          </a:ln>
        </p:spPr>
        <p:txBody>
          <a:bodyPr wrap="none"/>
          <a:p>
            <a:pPr>
              <a:lnSpc>
                <a:spcPct val="150000"/>
              </a:lnSpc>
            </a:pPr>
            <a:r>
              <a:rPr lang="zh-CN" altLang="en-US" sz="2000">
                <a:latin typeface="华文楷体" panose="02010600040101010101" pitchFamily="2" charset="-122"/>
                <a:ea typeface="华文楷体" panose="02010600040101010101" pitchFamily="2" charset="-122"/>
              </a:rPr>
              <a:t>    国务院有关部门依照本法和其他有关法律、行政法规</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的规定，在各自的职责范围内对有关</a:t>
            </a:r>
            <a:r>
              <a:rPr lang="zh-CN" altLang="en-US" sz="2000" b="1">
                <a:latin typeface="华文楷体" panose="02010600040101010101" pitchFamily="2" charset="-122"/>
                <a:ea typeface="华文楷体" panose="02010600040101010101" pitchFamily="2" charset="-122"/>
              </a:rPr>
              <a:t>行业、领域</a:t>
            </a:r>
            <a:r>
              <a:rPr lang="zh-CN" altLang="en-US" sz="2000">
                <a:latin typeface="华文楷体" panose="02010600040101010101" pitchFamily="2" charset="-122"/>
                <a:ea typeface="华文楷体" panose="02010600040101010101" pitchFamily="2" charset="-122"/>
              </a:rPr>
              <a:t>的安全生</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产工作实施监督管理；县级以上地方各级人民政府有关部</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门依照本法和其他有关法律、法规的规定，在各自的职责</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范围内对有关</a:t>
            </a:r>
            <a:r>
              <a:rPr lang="zh-CN" altLang="en-US" sz="2000" b="1">
                <a:latin typeface="华文楷体" panose="02010600040101010101" pitchFamily="2" charset="-122"/>
                <a:ea typeface="华文楷体" panose="02010600040101010101" pitchFamily="2" charset="-122"/>
              </a:rPr>
              <a:t>行业、领域</a:t>
            </a:r>
            <a:r>
              <a:rPr lang="zh-CN" altLang="en-US" sz="2000">
                <a:latin typeface="华文楷体" panose="02010600040101010101" pitchFamily="2" charset="-122"/>
                <a:ea typeface="华文楷体" panose="02010600040101010101" pitchFamily="2" charset="-122"/>
              </a:rPr>
              <a:t>的安全生产工作实施监督管理。</a:t>
            </a:r>
            <a:endParaRPr lang="zh-CN" altLang="en-US" sz="2000">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childTnLst>
                                    <p:set>
                                      <p:cBhvr>
                                        <p:cTn id="6" dur="1" fill="hold">
                                          <p:stCondLst>
                                            <p:cond delay="0"/>
                                          </p:stCondLst>
                                        </p:cTn>
                                        <p:tgtEl>
                                          <p:spTgt spid="2190"/>
                                        </p:tgtEl>
                                        <p:attrNameLst>
                                          <p:attrName>style.visibility</p:attrName>
                                        </p:attrNameLst>
                                      </p:cBhvr>
                                      <p:to>
                                        <p:strVal val="visible"/>
                                      </p:to>
                                    </p:set>
                                    <p:animEffect transition="in" filter="blinds(horizontal)">
                                      <p:cBhvr>
                                        <p:cTn id="7" dur="500"/>
                                        <p:tgtEl>
                                          <p:spTgt spid="2190"/>
                                        </p:tgtEl>
                                      </p:cBhvr>
                                    </p:animEffect>
                                  </p:childTnLst>
                                </p:cTn>
                              </p:par>
                              <p:par>
                                <p:cTn id="8" presetID="3" presetClass="entr" presetSubtype="10" fill="hold" grpId="2" nodeType="withEffect">
                                  <p:childTnLst>
                                    <p:set>
                                      <p:cBhvr>
                                        <p:cTn id="9" dur="1" fill="hold">
                                          <p:stCondLst>
                                            <p:cond delay="0"/>
                                          </p:stCondLst>
                                        </p:cTn>
                                        <p:tgtEl>
                                          <p:spTgt spid="2191"/>
                                        </p:tgtEl>
                                        <p:attrNameLst>
                                          <p:attrName>style.visibility</p:attrName>
                                        </p:attrNameLst>
                                      </p:cBhvr>
                                      <p:to>
                                        <p:strVal val="visible"/>
                                      </p:to>
                                    </p:set>
                                    <p:animEffect transition="in" filter="blinds(horizontal)">
                                      <p:cBhvr>
                                        <p:cTn id="10" dur="500"/>
                                        <p:tgtEl>
                                          <p:spTgt spid="2191"/>
                                        </p:tgtEl>
                                      </p:cBhvr>
                                    </p:animEffect>
                                  </p:childTnLst>
                                </p:cTn>
                              </p:par>
                              <p:par>
                                <p:cTn id="11" presetID="3" presetClass="entr" presetSubtype="10" fill="hold" grpId="0" nodeType="withEffect">
                                  <p:childTnLst>
                                    <p:set>
                                      <p:cBhvr>
                                        <p:cTn id="12" dur="1" fill="hold">
                                          <p:stCondLst>
                                            <p:cond delay="0"/>
                                          </p:stCondLst>
                                        </p:cTn>
                                        <p:tgtEl>
                                          <p:spTgt spid="2173"/>
                                        </p:tgtEl>
                                        <p:attrNameLst>
                                          <p:attrName>style.visibility</p:attrName>
                                        </p:attrNameLst>
                                      </p:cBhvr>
                                      <p:to>
                                        <p:strVal val="visible"/>
                                      </p:to>
                                    </p:set>
                                    <p:animEffect transition="in" filter="blinds(horizontal)">
                                      <p:cBhvr>
                                        <p:cTn id="13" dur="500"/>
                                        <p:tgtEl>
                                          <p:spTgt spid="2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3" grpId="0" animBg="1"/>
      <p:bldP spid="2190" grpId="1" animBg="1"/>
      <p:bldP spid="2191"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94" name="TextBox 22"/>
          <p:cNvSpPr/>
          <p:nvPr/>
        </p:nvSpPr>
        <p:spPr>
          <a:xfrm>
            <a:off x="2566988" y="1938338"/>
            <a:ext cx="6337300" cy="1662112"/>
          </a:xfrm>
          <a:prstGeom prst="rect">
            <a:avLst/>
          </a:prstGeom>
          <a:noFill/>
          <a:ln w="9525">
            <a:noFill/>
          </a:ln>
        </p:spPr>
        <p:txBody>
          <a:bodyPr wrap="square"/>
          <a:p>
            <a:pPr>
              <a:lnSpc>
                <a:spcPct val="150000"/>
              </a:lnSpc>
            </a:pPr>
            <a:r>
              <a:rPr lang="zh-CN" altLang="en-US" sz="2800" b="1">
                <a:latin typeface="华文楷体" panose="02010600040101010101" pitchFamily="2" charset="-122"/>
                <a:ea typeface="华文楷体" panose="02010600040101010101" pitchFamily="2" charset="-122"/>
              </a:rPr>
              <a:t>    </a:t>
            </a:r>
            <a:r>
              <a:rPr lang="zh-CN" altLang="en-US" sz="2000" b="1">
                <a:latin typeface="华文楷体" panose="02010600040101010101" pitchFamily="2" charset="-122"/>
                <a:ea typeface="华文楷体" panose="02010600040101010101" pitchFamily="2" charset="-122"/>
              </a:rPr>
              <a:t>第十条    </a:t>
            </a:r>
            <a:r>
              <a:rPr lang="zh-CN" altLang="en-US" sz="2000">
                <a:latin typeface="华文楷体" panose="02010600040101010101" pitchFamily="2" charset="-122"/>
                <a:ea typeface="华文楷体" panose="02010600040101010101" pitchFamily="2" charset="-122"/>
              </a:rPr>
              <a:t>国务院有关部门应当按照保障安全生产的要求，依法及时制定有关的国家</a:t>
            </a:r>
            <a:r>
              <a:rPr lang="zh-CN" altLang="en-US" sz="2000">
                <a:solidFill>
                  <a:srgbClr val="FF0000"/>
                </a:solidFill>
                <a:latin typeface="华文楷体" panose="02010600040101010101" pitchFamily="2" charset="-122"/>
                <a:ea typeface="华文楷体" panose="02010600040101010101" pitchFamily="2" charset="-122"/>
              </a:rPr>
              <a:t>标准</a:t>
            </a:r>
            <a:r>
              <a:rPr lang="zh-CN" altLang="en-US" sz="2000">
                <a:latin typeface="华文楷体" panose="02010600040101010101" pitchFamily="2" charset="-122"/>
                <a:ea typeface="华文楷体" panose="02010600040101010101" pitchFamily="2" charset="-122"/>
              </a:rPr>
              <a:t>或者行业标准，</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并根据科技进步和经济发展</a:t>
            </a:r>
            <a:r>
              <a:rPr lang="zh-CN" altLang="en-US" sz="2000">
                <a:solidFill>
                  <a:srgbClr val="FF0000"/>
                </a:solidFill>
                <a:latin typeface="华文楷体" panose="02010600040101010101" pitchFamily="2" charset="-122"/>
                <a:ea typeface="华文楷体" panose="02010600040101010101" pitchFamily="2" charset="-122"/>
              </a:rPr>
              <a:t>适时修订</a:t>
            </a:r>
            <a:r>
              <a:rPr lang="zh-CN" altLang="en-US" sz="2000">
                <a:latin typeface="华文楷体" panose="02010600040101010101" pitchFamily="2" charset="-122"/>
                <a:ea typeface="华文楷体" panose="02010600040101010101" pitchFamily="2" charset="-122"/>
              </a:rPr>
              <a:t>。</a:t>
            </a:r>
            <a:endParaRPr lang="zh-CN" altLang="en-US" sz="2000">
              <a:latin typeface="华文楷体" panose="02010600040101010101" pitchFamily="2" charset="-122"/>
              <a:ea typeface="华文楷体" panose="02010600040101010101" pitchFamily="2" charset="-122"/>
            </a:endParaRPr>
          </a:p>
        </p:txBody>
      </p:sp>
      <p:grpSp>
        <p:nvGrpSpPr>
          <p:cNvPr id="2195" name="组合 2194"/>
          <p:cNvGrpSpPr/>
          <p:nvPr/>
        </p:nvGrpSpPr>
        <p:grpSpPr>
          <a:xfrm>
            <a:off x="2351088" y="1138238"/>
            <a:ext cx="647700" cy="504825"/>
            <a:chOff x="827584" y="900786"/>
            <a:chExt cx="648072" cy="504056"/>
          </a:xfrm>
        </p:grpSpPr>
        <p:cxnSp>
          <p:nvCxnSpPr>
            <p:cNvPr id="2196" name="直接连接符 11"/>
            <p:cNvCxnSpPr/>
            <p:nvPr/>
          </p:nvCxnSpPr>
          <p:spPr>
            <a:xfrm>
              <a:off x="827584" y="900786"/>
              <a:ext cx="648072" cy="0"/>
            </a:xfrm>
            <a:prstGeom prst="line">
              <a:avLst/>
            </a:prstGeom>
            <a:ln w="9525" cap="flat" cmpd="sng">
              <a:solidFill>
                <a:srgbClr val="BFBFBF"/>
              </a:solidFill>
              <a:prstDash val="solid"/>
              <a:round/>
              <a:headEnd type="none" w="med" len="med"/>
              <a:tailEnd type="none" w="med" len="med"/>
            </a:ln>
          </p:spPr>
        </p:cxnSp>
        <p:cxnSp>
          <p:nvCxnSpPr>
            <p:cNvPr id="2197" name="直接连接符 16"/>
            <p:cNvCxnSpPr/>
            <p:nvPr/>
          </p:nvCxnSpPr>
          <p:spPr>
            <a:xfrm>
              <a:off x="827584" y="900786"/>
              <a:ext cx="0" cy="504056"/>
            </a:xfrm>
            <a:prstGeom prst="line">
              <a:avLst/>
            </a:prstGeom>
            <a:ln w="9525" cap="flat" cmpd="sng">
              <a:solidFill>
                <a:srgbClr val="BFBFBF"/>
              </a:solidFill>
              <a:prstDash val="solid"/>
              <a:round/>
              <a:headEnd type="none" w="med" len="med"/>
              <a:tailEnd type="none" w="med" len="med"/>
            </a:ln>
          </p:spPr>
        </p:cxnSp>
      </p:grpSp>
      <p:grpSp>
        <p:nvGrpSpPr>
          <p:cNvPr id="2198" name="组合 2197"/>
          <p:cNvGrpSpPr/>
          <p:nvPr/>
        </p:nvGrpSpPr>
        <p:grpSpPr>
          <a:xfrm>
            <a:off x="8972550" y="4630738"/>
            <a:ext cx="652463" cy="527050"/>
            <a:chOff x="7448082" y="4437112"/>
            <a:chExt cx="652310" cy="526774"/>
          </a:xfrm>
        </p:grpSpPr>
        <p:cxnSp>
          <p:nvCxnSpPr>
            <p:cNvPr id="2199" name="直接连接符 21"/>
            <p:cNvCxnSpPr/>
            <p:nvPr/>
          </p:nvCxnSpPr>
          <p:spPr>
            <a:xfrm>
              <a:off x="7448082" y="4963886"/>
              <a:ext cx="648072" cy="0"/>
            </a:xfrm>
            <a:prstGeom prst="line">
              <a:avLst/>
            </a:prstGeom>
            <a:ln w="9525" cap="flat" cmpd="sng">
              <a:solidFill>
                <a:srgbClr val="BFBFBF"/>
              </a:solidFill>
              <a:prstDash val="solid"/>
              <a:round/>
              <a:headEnd type="none" w="med" len="med"/>
              <a:tailEnd type="none" w="med" len="med"/>
            </a:ln>
          </p:spPr>
        </p:cxnSp>
        <p:cxnSp>
          <p:nvCxnSpPr>
            <p:cNvPr id="2200" name="直接连接符 23"/>
            <p:cNvCxnSpPr/>
            <p:nvPr/>
          </p:nvCxnSpPr>
          <p:spPr>
            <a:xfrm>
              <a:off x="8100392" y="4437112"/>
              <a:ext cx="0" cy="504056"/>
            </a:xfrm>
            <a:prstGeom prst="line">
              <a:avLst/>
            </a:prstGeom>
            <a:ln w="9525" cap="flat" cmpd="sng">
              <a:solidFill>
                <a:srgbClr val="BFBFBF"/>
              </a:solidFill>
              <a:prstDash val="solid"/>
              <a:round/>
              <a:headEnd type="none" w="med" len="med"/>
              <a:tailEnd type="none" w="med" len="med"/>
            </a:ln>
          </p:spPr>
        </p:cxnSp>
      </p:grpSp>
      <p:grpSp>
        <p:nvGrpSpPr>
          <p:cNvPr id="2201" name="组合 2200"/>
          <p:cNvGrpSpPr/>
          <p:nvPr/>
        </p:nvGrpSpPr>
        <p:grpSpPr>
          <a:xfrm>
            <a:off x="8894763" y="1209675"/>
            <a:ext cx="658812" cy="512763"/>
            <a:chOff x="7092280" y="764704"/>
            <a:chExt cx="658349" cy="511990"/>
          </a:xfrm>
        </p:grpSpPr>
        <p:cxnSp>
          <p:nvCxnSpPr>
            <p:cNvPr id="2202" name="直接连接符 24"/>
            <p:cNvCxnSpPr/>
            <p:nvPr/>
          </p:nvCxnSpPr>
          <p:spPr>
            <a:xfrm>
              <a:off x="7092280" y="764704"/>
              <a:ext cx="648072" cy="0"/>
            </a:xfrm>
            <a:prstGeom prst="line">
              <a:avLst/>
            </a:prstGeom>
            <a:ln w="9525" cap="flat" cmpd="sng">
              <a:solidFill>
                <a:srgbClr val="BFBFBF"/>
              </a:solidFill>
              <a:prstDash val="solid"/>
              <a:round/>
              <a:headEnd type="none" w="med" len="med"/>
              <a:tailEnd type="none" w="med" len="med"/>
            </a:ln>
          </p:spPr>
        </p:cxnSp>
        <p:cxnSp>
          <p:nvCxnSpPr>
            <p:cNvPr id="2203" name="直接连接符 25"/>
            <p:cNvCxnSpPr/>
            <p:nvPr/>
          </p:nvCxnSpPr>
          <p:spPr>
            <a:xfrm>
              <a:off x="7750629" y="772638"/>
              <a:ext cx="0" cy="504056"/>
            </a:xfrm>
            <a:prstGeom prst="line">
              <a:avLst/>
            </a:prstGeom>
            <a:ln w="9525" cap="flat" cmpd="sng">
              <a:solidFill>
                <a:srgbClr val="BFBFBF"/>
              </a:solidFill>
              <a:prstDash val="solid"/>
              <a:round/>
              <a:headEnd type="none" w="med" len="med"/>
              <a:tailEnd type="none" w="med" len="med"/>
            </a:ln>
          </p:spPr>
        </p:cxnSp>
      </p:grpSp>
      <p:grpSp>
        <p:nvGrpSpPr>
          <p:cNvPr id="2204" name="组合 2203"/>
          <p:cNvGrpSpPr/>
          <p:nvPr/>
        </p:nvGrpSpPr>
        <p:grpSpPr>
          <a:xfrm>
            <a:off x="2424113" y="4602163"/>
            <a:ext cx="647700" cy="531812"/>
            <a:chOff x="971600" y="4409210"/>
            <a:chExt cx="648072" cy="531958"/>
          </a:xfrm>
        </p:grpSpPr>
        <p:cxnSp>
          <p:nvCxnSpPr>
            <p:cNvPr id="2205" name="直接连接符 27"/>
            <p:cNvCxnSpPr/>
            <p:nvPr/>
          </p:nvCxnSpPr>
          <p:spPr>
            <a:xfrm>
              <a:off x="971600" y="4941168"/>
              <a:ext cx="648072" cy="0"/>
            </a:xfrm>
            <a:prstGeom prst="line">
              <a:avLst/>
            </a:prstGeom>
            <a:ln w="9525" cap="flat" cmpd="sng">
              <a:solidFill>
                <a:srgbClr val="BFBFBF"/>
              </a:solidFill>
              <a:prstDash val="solid"/>
              <a:round/>
              <a:headEnd type="none" w="med" len="med"/>
              <a:tailEnd type="none" w="med" len="med"/>
            </a:ln>
          </p:spPr>
        </p:cxnSp>
        <p:cxnSp>
          <p:nvCxnSpPr>
            <p:cNvPr id="2206" name="直接连接符 28"/>
            <p:cNvCxnSpPr/>
            <p:nvPr/>
          </p:nvCxnSpPr>
          <p:spPr>
            <a:xfrm>
              <a:off x="974417" y="4409210"/>
              <a:ext cx="0" cy="504056"/>
            </a:xfrm>
            <a:prstGeom prst="line">
              <a:avLst/>
            </a:prstGeom>
            <a:ln w="9525" cap="flat" cmpd="sng">
              <a:solidFill>
                <a:srgbClr val="BFBFBF"/>
              </a:solidFill>
              <a:prstDash val="solid"/>
              <a:round/>
              <a:headEnd type="none" w="med" len="med"/>
              <a:tailEnd type="none" w="med" len="med"/>
            </a:ln>
          </p:spPr>
        </p:cxnSp>
      </p:grpSp>
      <p:grpSp>
        <p:nvGrpSpPr>
          <p:cNvPr id="2207" name="组合 2206"/>
          <p:cNvGrpSpPr/>
          <p:nvPr/>
        </p:nvGrpSpPr>
        <p:grpSpPr>
          <a:xfrm>
            <a:off x="5519738" y="1506538"/>
            <a:ext cx="720725" cy="144462"/>
            <a:chOff x="3779912" y="1268760"/>
            <a:chExt cx="720080" cy="144016"/>
          </a:xfrm>
        </p:grpSpPr>
        <p:sp>
          <p:nvSpPr>
            <p:cNvPr id="2208" name="椭圆 33"/>
            <p:cNvSpPr/>
            <p:nvPr/>
          </p:nvSpPr>
          <p:spPr>
            <a:xfrm>
              <a:off x="3779912" y="1268760"/>
              <a:ext cx="144016" cy="144016"/>
            </a:xfrm>
            <a:prstGeom prst="ellipse">
              <a:avLst/>
            </a:prstGeom>
            <a:solidFill>
              <a:srgbClr val="FFC000">
                <a:alpha val="69803"/>
              </a:srgbClr>
            </a:solidFill>
            <a:ln w="25400">
              <a:noFill/>
            </a:ln>
          </p:spPr>
          <p:txBody>
            <a:bodyPr anchor="ctr" anchorCtr="0"/>
            <a:p>
              <a:pPr algn="ctr"/>
            </a:p>
          </p:txBody>
        </p:sp>
        <p:sp>
          <p:nvSpPr>
            <p:cNvPr id="2209" name="椭圆 34"/>
            <p:cNvSpPr/>
            <p:nvPr/>
          </p:nvSpPr>
          <p:spPr>
            <a:xfrm>
              <a:off x="4067944" y="1268760"/>
              <a:ext cx="144016" cy="144016"/>
            </a:xfrm>
            <a:prstGeom prst="ellipse">
              <a:avLst/>
            </a:prstGeom>
            <a:solidFill>
              <a:srgbClr val="00B050">
                <a:alpha val="69803"/>
              </a:srgbClr>
            </a:solidFill>
            <a:ln w="25400">
              <a:noFill/>
            </a:ln>
          </p:spPr>
          <p:txBody>
            <a:bodyPr anchor="ctr" anchorCtr="0"/>
            <a:p>
              <a:pPr algn="ctr"/>
            </a:p>
          </p:txBody>
        </p:sp>
        <p:sp>
          <p:nvSpPr>
            <p:cNvPr id="2210" name="椭圆 35"/>
            <p:cNvSpPr/>
            <p:nvPr/>
          </p:nvSpPr>
          <p:spPr>
            <a:xfrm>
              <a:off x="4355976" y="1268760"/>
              <a:ext cx="144016" cy="144016"/>
            </a:xfrm>
            <a:prstGeom prst="ellipse">
              <a:avLst/>
            </a:prstGeom>
            <a:solidFill>
              <a:srgbClr val="00B0F0">
                <a:alpha val="69803"/>
              </a:srgbClr>
            </a:solidFill>
            <a:ln w="25400">
              <a:noFill/>
            </a:ln>
          </p:spPr>
          <p:txBody>
            <a:bodyPr anchor="ctr" anchorCtr="0"/>
            <a:p>
              <a:pPr algn="ctr"/>
            </a:p>
          </p:txBody>
        </p:sp>
      </p:grpSp>
      <p:sp>
        <p:nvSpPr>
          <p:cNvPr id="2211" name="TextBox 18"/>
          <p:cNvSpPr/>
          <p:nvPr/>
        </p:nvSpPr>
        <p:spPr>
          <a:xfrm>
            <a:off x="2711450" y="3522663"/>
            <a:ext cx="6337300" cy="1016000"/>
          </a:xfrm>
          <a:prstGeom prst="rect">
            <a:avLst/>
          </a:prstGeom>
          <a:noFill/>
          <a:ln w="9525">
            <a:noFill/>
          </a:ln>
        </p:spPr>
        <p:txBody>
          <a:bodyPr wrap="square"/>
          <a:p>
            <a:pPr>
              <a:lnSpc>
                <a:spcPct val="150000"/>
              </a:lnSpc>
            </a:pPr>
            <a:r>
              <a:rPr lang="zh-CN" altLang="en-US" sz="2000">
                <a:latin typeface="华文楷体" panose="02010600040101010101" pitchFamily="2" charset="-122"/>
                <a:ea typeface="华文楷体" panose="02010600040101010101" pitchFamily="2" charset="-122"/>
              </a:rPr>
              <a:t>    生产经营单位必须执行依法制定的保障安全生产的</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国家标准或者行业标准。</a:t>
            </a:r>
            <a:endParaRPr lang="zh-CN" altLang="en-US" sz="2000">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childTnLst>
                                    <p:set>
                                      <p:cBhvr>
                                        <p:cTn id="6" dur="1" fill="hold">
                                          <p:stCondLst>
                                            <p:cond delay="0"/>
                                          </p:stCondLst>
                                        </p:cTn>
                                        <p:tgtEl>
                                          <p:spTgt spid="2194"/>
                                        </p:tgtEl>
                                        <p:attrNameLst>
                                          <p:attrName>style.visibility</p:attrName>
                                        </p:attrNameLst>
                                      </p:cBhvr>
                                      <p:to>
                                        <p:strVal val="visible"/>
                                      </p:to>
                                    </p:set>
                                    <p:animEffect transition="in" filter="blinds(horizontal)">
                                      <p:cBhvr>
                                        <p:cTn id="7" dur="500"/>
                                        <p:tgtEl>
                                          <p:spTgt spid="2194"/>
                                        </p:tgtEl>
                                      </p:cBhvr>
                                    </p:animEffect>
                                  </p:childTnLst>
                                </p:cTn>
                              </p:par>
                              <p:par>
                                <p:cTn id="8" presetID="3" presetClass="entr" presetSubtype="10" fill="hold" grpId="1" nodeType="withEffect">
                                  <p:childTnLst>
                                    <p:set>
                                      <p:cBhvr>
                                        <p:cTn id="9" dur="1" fill="hold">
                                          <p:stCondLst>
                                            <p:cond delay="0"/>
                                          </p:stCondLst>
                                        </p:cTn>
                                        <p:tgtEl>
                                          <p:spTgt spid="2211"/>
                                        </p:tgtEl>
                                        <p:attrNameLst>
                                          <p:attrName>style.visibility</p:attrName>
                                        </p:attrNameLst>
                                      </p:cBhvr>
                                      <p:to>
                                        <p:strVal val="visible"/>
                                      </p:to>
                                    </p:set>
                                    <p:animEffect transition="in" filter="blinds(horizontal)">
                                      <p:cBhvr>
                                        <p:cTn id="10" dur="500"/>
                                        <p:tgtEl>
                                          <p:spTgt spid="2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4" grpId="0" animBg="1"/>
      <p:bldP spid="2211"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14" name="TextBox 15"/>
          <p:cNvSpPr/>
          <p:nvPr/>
        </p:nvSpPr>
        <p:spPr>
          <a:xfrm>
            <a:off x="2782888" y="1989138"/>
            <a:ext cx="4945062" cy="646112"/>
          </a:xfrm>
          <a:prstGeom prst="rect">
            <a:avLst/>
          </a:prstGeom>
          <a:noFill/>
          <a:ln w="9525">
            <a:noFill/>
          </a:ln>
        </p:spPr>
        <p:txBody>
          <a:bodyPr wrap="none"/>
          <a:p>
            <a:pPr>
              <a:lnSpc>
                <a:spcPct val="150000"/>
              </a:lnSpc>
            </a:pPr>
            <a:r>
              <a:rPr lang="en-US" altLang="zh-CN" sz="2400" b="1">
                <a:solidFill>
                  <a:srgbClr val="0000FF"/>
                </a:solidFill>
                <a:latin typeface="华文楷体" panose="02010600040101010101" pitchFamily="2" charset="-122"/>
                <a:ea typeface="华文楷体" panose="02010600040101010101" pitchFamily="2" charset="-122"/>
              </a:rPr>
              <a:t>2</a:t>
            </a:r>
            <a:r>
              <a:rPr lang="zh-CN" altLang="en-US" sz="2400" b="1">
                <a:solidFill>
                  <a:srgbClr val="0000FF"/>
                </a:solidFill>
                <a:latin typeface="华文楷体" panose="02010600040101010101" pitchFamily="2" charset="-122"/>
                <a:ea typeface="华文楷体" panose="02010600040101010101" pitchFamily="2" charset="-122"/>
              </a:rPr>
              <a:t>、生产经营单位安全生产保障制度</a:t>
            </a:r>
            <a:endParaRPr lang="zh-CN" altLang="en-US" sz="2400" b="1">
              <a:solidFill>
                <a:srgbClr val="0000FF"/>
              </a:solidFill>
              <a:latin typeface="华文楷体" panose="02010600040101010101" pitchFamily="2" charset="-122"/>
              <a:ea typeface="华文楷体" panose="02010600040101010101" pitchFamily="2" charset="-122"/>
            </a:endParaRPr>
          </a:p>
        </p:txBody>
      </p:sp>
      <p:sp>
        <p:nvSpPr>
          <p:cNvPr id="2215" name="TextBox 9"/>
          <p:cNvSpPr/>
          <p:nvPr/>
        </p:nvSpPr>
        <p:spPr>
          <a:xfrm>
            <a:off x="2544763" y="765175"/>
            <a:ext cx="6289675" cy="523875"/>
          </a:xfrm>
          <a:prstGeom prst="rect">
            <a:avLst/>
          </a:prstGeom>
          <a:noFill/>
          <a:ln w="9525">
            <a:noFill/>
          </a:ln>
        </p:spPr>
        <p:txBody>
          <a:bodyPr wrap="none"/>
          <a:p>
            <a:r>
              <a:rPr lang="en-US" altLang="zh-CN" sz="2800" b="1">
                <a:solidFill>
                  <a:srgbClr val="FF0000"/>
                </a:solidFill>
                <a:latin typeface="华文楷体" panose="02010600040101010101" pitchFamily="2" charset="-122"/>
                <a:ea typeface="华文楷体" panose="02010600040101010101" pitchFamily="2" charset="-122"/>
              </a:rPr>
              <a:t>《</a:t>
            </a:r>
            <a:r>
              <a:rPr lang="zh-CN" altLang="en-US" sz="2800" b="1">
                <a:solidFill>
                  <a:srgbClr val="FF0000"/>
                </a:solidFill>
                <a:latin typeface="华文楷体" panose="02010600040101010101" pitchFamily="2" charset="-122"/>
                <a:ea typeface="华文楷体" panose="02010600040101010101" pitchFamily="2" charset="-122"/>
              </a:rPr>
              <a:t>安全生产法</a:t>
            </a:r>
            <a:r>
              <a:rPr lang="en-US" altLang="zh-CN" sz="2800" b="1">
                <a:solidFill>
                  <a:srgbClr val="FF0000"/>
                </a:solidFill>
                <a:latin typeface="华文楷体" panose="02010600040101010101" pitchFamily="2" charset="-122"/>
                <a:ea typeface="华文楷体" panose="02010600040101010101" pitchFamily="2" charset="-122"/>
              </a:rPr>
              <a:t>》</a:t>
            </a:r>
            <a:r>
              <a:rPr lang="zh-CN" altLang="en-US" sz="2800" b="1">
                <a:solidFill>
                  <a:srgbClr val="FF0000"/>
                </a:solidFill>
                <a:latin typeface="华文楷体" panose="02010600040101010101" pitchFamily="2" charset="-122"/>
                <a:ea typeface="华文楷体" panose="02010600040101010101" pitchFamily="2" charset="-122"/>
              </a:rPr>
              <a:t>规定的基本制度和措施</a:t>
            </a:r>
            <a:endParaRPr lang="zh-CN" altLang="en-US" sz="2800" b="1">
              <a:solidFill>
                <a:srgbClr val="FF0000"/>
              </a:solidFill>
              <a:latin typeface="华文楷体" panose="02010600040101010101" pitchFamily="2" charset="-122"/>
              <a:ea typeface="华文楷体" panose="02010600040101010101" pitchFamily="2" charset="-122"/>
            </a:endParaRPr>
          </a:p>
        </p:txBody>
      </p:sp>
      <p:cxnSp>
        <p:nvCxnSpPr>
          <p:cNvPr id="2216" name="直接连接符 10"/>
          <p:cNvCxnSpPr/>
          <p:nvPr/>
        </p:nvCxnSpPr>
        <p:spPr>
          <a:xfrm>
            <a:off x="2424113" y="1412875"/>
            <a:ext cx="7272337" cy="0"/>
          </a:xfrm>
          <a:prstGeom prst="line">
            <a:avLst/>
          </a:prstGeom>
          <a:ln w="9525" cap="flat" cmpd="sng">
            <a:solidFill>
              <a:srgbClr val="D9D9D9"/>
            </a:solidFill>
            <a:prstDash val="solid"/>
            <a:round/>
            <a:headEnd type="none" w="med" len="med"/>
            <a:tailEnd type="none" w="med" len="med"/>
          </a:ln>
        </p:spPr>
      </p:cxnSp>
      <p:grpSp>
        <p:nvGrpSpPr>
          <p:cNvPr id="2217" name="组合 2216"/>
          <p:cNvGrpSpPr/>
          <p:nvPr/>
        </p:nvGrpSpPr>
        <p:grpSpPr>
          <a:xfrm>
            <a:off x="5519738" y="1484313"/>
            <a:ext cx="720725" cy="144462"/>
            <a:chOff x="3779912" y="1268760"/>
            <a:chExt cx="720080" cy="144016"/>
          </a:xfrm>
        </p:grpSpPr>
        <p:sp>
          <p:nvSpPr>
            <p:cNvPr id="2218" name="椭圆 14"/>
            <p:cNvSpPr/>
            <p:nvPr/>
          </p:nvSpPr>
          <p:spPr>
            <a:xfrm>
              <a:off x="3779912" y="1268760"/>
              <a:ext cx="144016" cy="144016"/>
            </a:xfrm>
            <a:prstGeom prst="ellipse">
              <a:avLst/>
            </a:prstGeom>
            <a:solidFill>
              <a:srgbClr val="FFC000">
                <a:alpha val="69803"/>
              </a:srgbClr>
            </a:solidFill>
            <a:ln w="25400">
              <a:noFill/>
            </a:ln>
          </p:spPr>
          <p:txBody>
            <a:bodyPr anchor="ctr" anchorCtr="0"/>
            <a:p>
              <a:pPr algn="ctr"/>
            </a:p>
          </p:txBody>
        </p:sp>
        <p:sp>
          <p:nvSpPr>
            <p:cNvPr id="2219" name="椭圆 16"/>
            <p:cNvSpPr/>
            <p:nvPr/>
          </p:nvSpPr>
          <p:spPr>
            <a:xfrm>
              <a:off x="4067944" y="1268760"/>
              <a:ext cx="144016" cy="144016"/>
            </a:xfrm>
            <a:prstGeom prst="ellipse">
              <a:avLst/>
            </a:prstGeom>
            <a:solidFill>
              <a:srgbClr val="00B050">
                <a:alpha val="69803"/>
              </a:srgbClr>
            </a:solidFill>
            <a:ln w="25400">
              <a:noFill/>
            </a:ln>
          </p:spPr>
          <p:txBody>
            <a:bodyPr anchor="ctr" anchorCtr="0"/>
            <a:p>
              <a:pPr algn="ctr"/>
            </a:p>
          </p:txBody>
        </p:sp>
        <p:sp>
          <p:nvSpPr>
            <p:cNvPr id="2220" name="椭圆 21"/>
            <p:cNvSpPr/>
            <p:nvPr/>
          </p:nvSpPr>
          <p:spPr>
            <a:xfrm>
              <a:off x="4355976" y="1268760"/>
              <a:ext cx="144016" cy="144016"/>
            </a:xfrm>
            <a:prstGeom prst="ellipse">
              <a:avLst/>
            </a:prstGeom>
            <a:solidFill>
              <a:srgbClr val="00B0F0">
                <a:alpha val="69803"/>
              </a:srgbClr>
            </a:solidFill>
            <a:ln w="25400">
              <a:noFill/>
            </a:ln>
          </p:spPr>
          <p:txBody>
            <a:bodyPr anchor="ctr" anchorCtr="0"/>
            <a:p>
              <a:pPr algn="ctr"/>
            </a:p>
          </p:txBody>
        </p:sp>
      </p:grpSp>
      <p:sp>
        <p:nvSpPr>
          <p:cNvPr id="2221" name="TextBox 22"/>
          <p:cNvSpPr/>
          <p:nvPr/>
        </p:nvSpPr>
        <p:spPr>
          <a:xfrm>
            <a:off x="2595563" y="2708275"/>
            <a:ext cx="7110412" cy="3170238"/>
          </a:xfrm>
          <a:prstGeom prst="rect">
            <a:avLst/>
          </a:prstGeom>
          <a:noFill/>
          <a:ln w="9525">
            <a:noFill/>
          </a:ln>
        </p:spPr>
        <p:txBody>
          <a:bodyPr wrap="none"/>
          <a:p>
            <a:pPr>
              <a:lnSpc>
                <a:spcPct val="200000"/>
              </a:lnSpc>
            </a:pPr>
            <a:r>
              <a:rPr lang="zh-CN" altLang="en-US" sz="2000">
                <a:latin typeface="华文楷体" panose="02010600040101010101" pitchFamily="2" charset="-122"/>
                <a:ea typeface="华文楷体" panose="02010600040101010101" pitchFamily="2" charset="-122"/>
              </a:rPr>
              <a:t>    包括建设项目安全设施与主体工程同时设计、同时施工、</a:t>
            </a:r>
            <a:endParaRPr lang="zh-CN" altLang="en-US" sz="2000">
              <a:latin typeface="华文楷体" panose="02010600040101010101" pitchFamily="2" charset="-122"/>
              <a:ea typeface="华文楷体" panose="02010600040101010101" pitchFamily="2" charset="-122"/>
            </a:endParaRPr>
          </a:p>
          <a:p>
            <a:pPr>
              <a:lnSpc>
                <a:spcPct val="200000"/>
              </a:lnSpc>
            </a:pPr>
            <a:r>
              <a:rPr lang="zh-CN" altLang="en-US" sz="2000">
                <a:latin typeface="华文楷体" panose="02010600040101010101" pitchFamily="2" charset="-122"/>
                <a:ea typeface="华文楷体" panose="02010600040101010101" pitchFamily="2" charset="-122"/>
              </a:rPr>
              <a:t>同时投入生产或使用的“三同时”制度，生产经营单位安全生</a:t>
            </a:r>
            <a:endParaRPr lang="zh-CN" altLang="en-US" sz="2000">
              <a:latin typeface="华文楷体" panose="02010600040101010101" pitchFamily="2" charset="-122"/>
              <a:ea typeface="华文楷体" panose="02010600040101010101" pitchFamily="2" charset="-122"/>
            </a:endParaRPr>
          </a:p>
          <a:p>
            <a:pPr>
              <a:lnSpc>
                <a:spcPct val="200000"/>
              </a:lnSpc>
            </a:pPr>
            <a:r>
              <a:rPr lang="zh-CN" altLang="en-US" sz="2000">
                <a:latin typeface="华文楷体" panose="02010600040101010101" pitchFamily="2" charset="-122"/>
                <a:ea typeface="华文楷体" panose="02010600040101010101" pitchFamily="2" charset="-122"/>
              </a:rPr>
              <a:t>产条件、安全生产管理机构及人员配置，隐患排查治理、安全</a:t>
            </a:r>
            <a:endParaRPr lang="zh-CN" altLang="en-US" sz="2000">
              <a:latin typeface="华文楷体" panose="02010600040101010101" pitchFamily="2" charset="-122"/>
              <a:ea typeface="华文楷体" panose="02010600040101010101" pitchFamily="2" charset="-122"/>
            </a:endParaRPr>
          </a:p>
          <a:p>
            <a:pPr>
              <a:lnSpc>
                <a:spcPct val="200000"/>
              </a:lnSpc>
            </a:pPr>
            <a:r>
              <a:rPr lang="zh-CN" altLang="en-US" sz="2000">
                <a:latin typeface="华文楷体" panose="02010600040101010101" pitchFamily="2" charset="-122"/>
                <a:ea typeface="华文楷体" panose="02010600040101010101" pitchFamily="2" charset="-122"/>
              </a:rPr>
              <a:t>设备设施、安全标志标识、重大危险源、危险作业、劳动防护</a:t>
            </a:r>
            <a:endParaRPr lang="zh-CN" altLang="en-US" sz="2000">
              <a:latin typeface="华文楷体" panose="02010600040101010101" pitchFamily="2" charset="-122"/>
              <a:ea typeface="华文楷体" panose="02010600040101010101" pitchFamily="2" charset="-122"/>
            </a:endParaRPr>
          </a:p>
          <a:p>
            <a:pPr>
              <a:lnSpc>
                <a:spcPct val="200000"/>
              </a:lnSpc>
            </a:pPr>
            <a:r>
              <a:rPr lang="zh-CN" altLang="en-US" sz="2000">
                <a:latin typeface="华文楷体" panose="02010600040101010101" pitchFamily="2" charset="-122"/>
                <a:ea typeface="华文楷体" panose="02010600040101010101" pitchFamily="2" charset="-122"/>
              </a:rPr>
              <a:t>用品等。</a:t>
            </a:r>
            <a:endParaRPr lang="zh-CN" altLang="en-US" sz="2000">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childTnLst>
                                    <p:set>
                                      <p:cBhvr>
                                        <p:cTn id="6" dur="1" fill="hold">
                                          <p:stCondLst>
                                            <p:cond delay="0"/>
                                          </p:stCondLst>
                                        </p:cTn>
                                        <p:tgtEl>
                                          <p:spTgt spid="2214"/>
                                        </p:tgtEl>
                                        <p:attrNameLst>
                                          <p:attrName>style.visibility</p:attrName>
                                        </p:attrNameLst>
                                      </p:cBhvr>
                                      <p:to>
                                        <p:strVal val="visible"/>
                                      </p:to>
                                    </p:set>
                                    <p:animEffect transition="in" filter="blinds(horizontal)">
                                      <p:cBhvr>
                                        <p:cTn id="7" dur="500"/>
                                        <p:tgtEl>
                                          <p:spTgt spid="22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childTnLst>
                                    <p:set>
                                      <p:cBhvr>
                                        <p:cTn id="11" dur="1" fill="hold">
                                          <p:stCondLst>
                                            <p:cond delay="0"/>
                                          </p:stCondLst>
                                        </p:cTn>
                                        <p:tgtEl>
                                          <p:spTgt spid="2221"/>
                                        </p:tgtEl>
                                        <p:attrNameLst>
                                          <p:attrName>style.visibility</p:attrName>
                                        </p:attrNameLst>
                                      </p:cBhvr>
                                      <p:to>
                                        <p:strVal val="visible"/>
                                      </p:to>
                                    </p:set>
                                    <p:animEffect transition="in" filter="blinds(horizontal)">
                                      <p:cBhvr>
                                        <p:cTn id="12" dur="500"/>
                                        <p:tgtEl>
                                          <p:spTgt spid="2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4" grpId="0" animBg="1"/>
      <p:bldP spid="2221"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224" name="组合 2223"/>
          <p:cNvGrpSpPr/>
          <p:nvPr/>
        </p:nvGrpSpPr>
        <p:grpSpPr>
          <a:xfrm>
            <a:off x="2351088" y="1066800"/>
            <a:ext cx="647700" cy="504825"/>
            <a:chOff x="827584" y="900786"/>
            <a:chExt cx="648072" cy="504056"/>
          </a:xfrm>
        </p:grpSpPr>
        <p:cxnSp>
          <p:nvCxnSpPr>
            <p:cNvPr id="2225" name="直接连接符 11"/>
            <p:cNvCxnSpPr/>
            <p:nvPr/>
          </p:nvCxnSpPr>
          <p:spPr>
            <a:xfrm>
              <a:off x="827584" y="900786"/>
              <a:ext cx="648072" cy="0"/>
            </a:xfrm>
            <a:prstGeom prst="line">
              <a:avLst/>
            </a:prstGeom>
            <a:ln w="9525" cap="flat" cmpd="sng">
              <a:solidFill>
                <a:srgbClr val="BFBFBF"/>
              </a:solidFill>
              <a:prstDash val="solid"/>
              <a:round/>
              <a:headEnd type="none" w="med" len="med"/>
              <a:tailEnd type="none" w="med" len="med"/>
            </a:ln>
          </p:spPr>
        </p:cxnSp>
        <p:cxnSp>
          <p:nvCxnSpPr>
            <p:cNvPr id="2226" name="直接连接符 16"/>
            <p:cNvCxnSpPr/>
            <p:nvPr/>
          </p:nvCxnSpPr>
          <p:spPr>
            <a:xfrm>
              <a:off x="827584" y="900786"/>
              <a:ext cx="0" cy="504056"/>
            </a:xfrm>
            <a:prstGeom prst="line">
              <a:avLst/>
            </a:prstGeom>
            <a:ln w="9525" cap="flat" cmpd="sng">
              <a:solidFill>
                <a:srgbClr val="BFBFBF"/>
              </a:solidFill>
              <a:prstDash val="solid"/>
              <a:round/>
              <a:headEnd type="none" w="med" len="med"/>
              <a:tailEnd type="none" w="med" len="med"/>
            </a:ln>
          </p:spPr>
        </p:cxnSp>
      </p:grpSp>
      <p:grpSp>
        <p:nvGrpSpPr>
          <p:cNvPr id="2227" name="组合 2226"/>
          <p:cNvGrpSpPr/>
          <p:nvPr/>
        </p:nvGrpSpPr>
        <p:grpSpPr>
          <a:xfrm>
            <a:off x="8972550" y="4557713"/>
            <a:ext cx="652463" cy="527050"/>
            <a:chOff x="7448082" y="4437112"/>
            <a:chExt cx="652310" cy="526774"/>
          </a:xfrm>
        </p:grpSpPr>
        <p:cxnSp>
          <p:nvCxnSpPr>
            <p:cNvPr id="2228" name="直接连接符 21"/>
            <p:cNvCxnSpPr/>
            <p:nvPr/>
          </p:nvCxnSpPr>
          <p:spPr>
            <a:xfrm>
              <a:off x="7448082" y="4963886"/>
              <a:ext cx="648072" cy="0"/>
            </a:xfrm>
            <a:prstGeom prst="line">
              <a:avLst/>
            </a:prstGeom>
            <a:ln w="9525" cap="flat" cmpd="sng">
              <a:solidFill>
                <a:srgbClr val="BFBFBF"/>
              </a:solidFill>
              <a:prstDash val="solid"/>
              <a:round/>
              <a:headEnd type="none" w="med" len="med"/>
              <a:tailEnd type="none" w="med" len="med"/>
            </a:ln>
          </p:spPr>
        </p:cxnSp>
        <p:cxnSp>
          <p:nvCxnSpPr>
            <p:cNvPr id="2229" name="直接连接符 23"/>
            <p:cNvCxnSpPr/>
            <p:nvPr/>
          </p:nvCxnSpPr>
          <p:spPr>
            <a:xfrm>
              <a:off x="8100392" y="4437112"/>
              <a:ext cx="0" cy="504056"/>
            </a:xfrm>
            <a:prstGeom prst="line">
              <a:avLst/>
            </a:prstGeom>
            <a:ln w="9525" cap="flat" cmpd="sng">
              <a:solidFill>
                <a:srgbClr val="BFBFBF"/>
              </a:solidFill>
              <a:prstDash val="solid"/>
              <a:round/>
              <a:headEnd type="none" w="med" len="med"/>
              <a:tailEnd type="none" w="med" len="med"/>
            </a:ln>
          </p:spPr>
        </p:cxnSp>
      </p:grpSp>
      <p:grpSp>
        <p:nvGrpSpPr>
          <p:cNvPr id="2230" name="组合 2229"/>
          <p:cNvGrpSpPr/>
          <p:nvPr/>
        </p:nvGrpSpPr>
        <p:grpSpPr>
          <a:xfrm>
            <a:off x="8894763" y="1138238"/>
            <a:ext cx="658812" cy="512762"/>
            <a:chOff x="7092280" y="764704"/>
            <a:chExt cx="658349" cy="511990"/>
          </a:xfrm>
        </p:grpSpPr>
        <p:cxnSp>
          <p:nvCxnSpPr>
            <p:cNvPr id="2231" name="直接连接符 24"/>
            <p:cNvCxnSpPr/>
            <p:nvPr/>
          </p:nvCxnSpPr>
          <p:spPr>
            <a:xfrm>
              <a:off x="7092280" y="764704"/>
              <a:ext cx="648072" cy="0"/>
            </a:xfrm>
            <a:prstGeom prst="line">
              <a:avLst/>
            </a:prstGeom>
            <a:ln w="9525" cap="flat" cmpd="sng">
              <a:solidFill>
                <a:srgbClr val="BFBFBF"/>
              </a:solidFill>
              <a:prstDash val="solid"/>
              <a:round/>
              <a:headEnd type="none" w="med" len="med"/>
              <a:tailEnd type="none" w="med" len="med"/>
            </a:ln>
          </p:spPr>
        </p:cxnSp>
        <p:cxnSp>
          <p:nvCxnSpPr>
            <p:cNvPr id="2232" name="直接连接符 25"/>
            <p:cNvCxnSpPr/>
            <p:nvPr/>
          </p:nvCxnSpPr>
          <p:spPr>
            <a:xfrm>
              <a:off x="7750629" y="772638"/>
              <a:ext cx="0" cy="504056"/>
            </a:xfrm>
            <a:prstGeom prst="line">
              <a:avLst/>
            </a:prstGeom>
            <a:ln w="9525" cap="flat" cmpd="sng">
              <a:solidFill>
                <a:srgbClr val="BFBFBF"/>
              </a:solidFill>
              <a:prstDash val="solid"/>
              <a:round/>
              <a:headEnd type="none" w="med" len="med"/>
              <a:tailEnd type="none" w="med" len="med"/>
            </a:ln>
          </p:spPr>
        </p:cxnSp>
      </p:grpSp>
      <p:grpSp>
        <p:nvGrpSpPr>
          <p:cNvPr id="2233" name="组合 2232"/>
          <p:cNvGrpSpPr/>
          <p:nvPr/>
        </p:nvGrpSpPr>
        <p:grpSpPr>
          <a:xfrm>
            <a:off x="2424113" y="4530725"/>
            <a:ext cx="647700" cy="531813"/>
            <a:chOff x="971600" y="4409210"/>
            <a:chExt cx="648072" cy="531958"/>
          </a:xfrm>
        </p:grpSpPr>
        <p:cxnSp>
          <p:nvCxnSpPr>
            <p:cNvPr id="2234" name="直接连接符 27"/>
            <p:cNvCxnSpPr/>
            <p:nvPr/>
          </p:nvCxnSpPr>
          <p:spPr>
            <a:xfrm>
              <a:off x="971600" y="4941168"/>
              <a:ext cx="648072" cy="0"/>
            </a:xfrm>
            <a:prstGeom prst="line">
              <a:avLst/>
            </a:prstGeom>
            <a:ln w="9525" cap="flat" cmpd="sng">
              <a:solidFill>
                <a:srgbClr val="BFBFBF"/>
              </a:solidFill>
              <a:prstDash val="solid"/>
              <a:round/>
              <a:headEnd type="none" w="med" len="med"/>
              <a:tailEnd type="none" w="med" len="med"/>
            </a:ln>
          </p:spPr>
        </p:cxnSp>
        <p:cxnSp>
          <p:nvCxnSpPr>
            <p:cNvPr id="2235" name="直接连接符 28"/>
            <p:cNvCxnSpPr/>
            <p:nvPr/>
          </p:nvCxnSpPr>
          <p:spPr>
            <a:xfrm>
              <a:off x="974417" y="4409210"/>
              <a:ext cx="0" cy="504056"/>
            </a:xfrm>
            <a:prstGeom prst="line">
              <a:avLst/>
            </a:prstGeom>
            <a:ln w="9525" cap="flat" cmpd="sng">
              <a:solidFill>
                <a:srgbClr val="BFBFBF"/>
              </a:solidFill>
              <a:prstDash val="solid"/>
              <a:round/>
              <a:headEnd type="none" w="med" len="med"/>
              <a:tailEnd type="none" w="med" len="med"/>
            </a:ln>
          </p:spPr>
        </p:cxnSp>
      </p:grpSp>
      <p:grpSp>
        <p:nvGrpSpPr>
          <p:cNvPr id="2236" name="组合 2235"/>
          <p:cNvGrpSpPr/>
          <p:nvPr/>
        </p:nvGrpSpPr>
        <p:grpSpPr>
          <a:xfrm>
            <a:off x="5519738" y="1433513"/>
            <a:ext cx="720725" cy="144462"/>
            <a:chOff x="3779912" y="1268760"/>
            <a:chExt cx="720080" cy="144016"/>
          </a:xfrm>
        </p:grpSpPr>
        <p:sp>
          <p:nvSpPr>
            <p:cNvPr id="2237" name="椭圆 33"/>
            <p:cNvSpPr/>
            <p:nvPr/>
          </p:nvSpPr>
          <p:spPr>
            <a:xfrm>
              <a:off x="3779912" y="1268760"/>
              <a:ext cx="144016" cy="144016"/>
            </a:xfrm>
            <a:prstGeom prst="ellipse">
              <a:avLst/>
            </a:prstGeom>
            <a:solidFill>
              <a:srgbClr val="FFC000">
                <a:alpha val="69803"/>
              </a:srgbClr>
            </a:solidFill>
            <a:ln w="25400">
              <a:noFill/>
            </a:ln>
          </p:spPr>
          <p:txBody>
            <a:bodyPr anchor="ctr" anchorCtr="0"/>
            <a:p>
              <a:pPr algn="ctr"/>
            </a:p>
          </p:txBody>
        </p:sp>
        <p:sp>
          <p:nvSpPr>
            <p:cNvPr id="2238" name="椭圆 34"/>
            <p:cNvSpPr/>
            <p:nvPr/>
          </p:nvSpPr>
          <p:spPr>
            <a:xfrm>
              <a:off x="4067944" y="1268760"/>
              <a:ext cx="144016" cy="144016"/>
            </a:xfrm>
            <a:prstGeom prst="ellipse">
              <a:avLst/>
            </a:prstGeom>
            <a:solidFill>
              <a:srgbClr val="00B050">
                <a:alpha val="69803"/>
              </a:srgbClr>
            </a:solidFill>
            <a:ln w="25400">
              <a:noFill/>
            </a:ln>
          </p:spPr>
          <p:txBody>
            <a:bodyPr anchor="ctr" anchorCtr="0"/>
            <a:p>
              <a:pPr algn="ctr"/>
            </a:p>
          </p:txBody>
        </p:sp>
        <p:sp>
          <p:nvSpPr>
            <p:cNvPr id="2239" name="椭圆 35"/>
            <p:cNvSpPr/>
            <p:nvPr/>
          </p:nvSpPr>
          <p:spPr>
            <a:xfrm>
              <a:off x="4355976" y="1268760"/>
              <a:ext cx="144016" cy="144016"/>
            </a:xfrm>
            <a:prstGeom prst="ellipse">
              <a:avLst/>
            </a:prstGeom>
            <a:solidFill>
              <a:srgbClr val="00B0F0">
                <a:alpha val="69803"/>
              </a:srgbClr>
            </a:solidFill>
            <a:ln w="25400">
              <a:noFill/>
            </a:ln>
          </p:spPr>
          <p:txBody>
            <a:bodyPr anchor="ctr" anchorCtr="0"/>
            <a:p>
              <a:pPr algn="ctr"/>
            </a:p>
          </p:txBody>
        </p:sp>
      </p:grpSp>
      <p:sp>
        <p:nvSpPr>
          <p:cNvPr id="2240" name="TextBox 19"/>
          <p:cNvSpPr/>
          <p:nvPr/>
        </p:nvSpPr>
        <p:spPr>
          <a:xfrm>
            <a:off x="2595563" y="1866900"/>
            <a:ext cx="6731000" cy="1938338"/>
          </a:xfrm>
          <a:prstGeom prst="rect">
            <a:avLst/>
          </a:prstGeom>
          <a:noFill/>
          <a:ln w="9525">
            <a:noFill/>
          </a:ln>
        </p:spPr>
        <p:txBody>
          <a:bodyPr wrap="none"/>
          <a:p>
            <a:pPr>
              <a:lnSpc>
                <a:spcPct val="200000"/>
              </a:lnSpc>
            </a:pPr>
            <a:r>
              <a:rPr lang="zh-CN" altLang="en-US" sz="2000">
                <a:latin typeface="华文楷体" panose="02010600040101010101" pitchFamily="2" charset="-122"/>
                <a:ea typeface="华文楷体" panose="02010600040101010101" pitchFamily="2" charset="-122"/>
              </a:rPr>
              <a:t>    </a:t>
            </a:r>
            <a:r>
              <a:rPr lang="zh-CN" altLang="en-US" sz="2000" b="1">
                <a:latin typeface="华文楷体" panose="02010600040101010101" pitchFamily="2" charset="-122"/>
                <a:ea typeface="华文楷体" panose="02010600040101010101" pitchFamily="2" charset="-122"/>
              </a:rPr>
              <a:t>第十七条</a:t>
            </a:r>
            <a:r>
              <a:rPr lang="zh-CN" altLang="en-US" sz="2000">
                <a:latin typeface="华文楷体" panose="02010600040101010101" pitchFamily="2" charset="-122"/>
                <a:ea typeface="华文楷体" panose="02010600040101010101" pitchFamily="2" charset="-122"/>
              </a:rPr>
              <a:t>   生产经营单位应当具备本法和有关法律、</a:t>
            </a:r>
            <a:endParaRPr lang="zh-CN" altLang="en-US" sz="2000">
              <a:latin typeface="华文楷体" panose="02010600040101010101" pitchFamily="2" charset="-122"/>
              <a:ea typeface="华文楷体" panose="02010600040101010101" pitchFamily="2" charset="-122"/>
            </a:endParaRPr>
          </a:p>
          <a:p>
            <a:pPr>
              <a:lnSpc>
                <a:spcPct val="200000"/>
              </a:lnSpc>
            </a:pPr>
            <a:r>
              <a:rPr lang="zh-CN" altLang="en-US" sz="2000">
                <a:latin typeface="华文楷体" panose="02010600040101010101" pitchFamily="2" charset="-122"/>
                <a:ea typeface="华文楷体" panose="02010600040101010101" pitchFamily="2" charset="-122"/>
              </a:rPr>
              <a:t>行政法规和国家标准或者行业标准规定的</a:t>
            </a:r>
            <a:r>
              <a:rPr lang="zh-CN" altLang="en-US" sz="2000">
                <a:solidFill>
                  <a:srgbClr val="FF0000"/>
                </a:solidFill>
                <a:latin typeface="华文楷体" panose="02010600040101010101" pitchFamily="2" charset="-122"/>
                <a:ea typeface="华文楷体" panose="02010600040101010101" pitchFamily="2" charset="-122"/>
              </a:rPr>
              <a:t>安全生产条件</a:t>
            </a:r>
            <a:r>
              <a:rPr lang="zh-CN" altLang="en-US" sz="2000">
                <a:latin typeface="华文楷体" panose="02010600040101010101" pitchFamily="2" charset="-122"/>
                <a:ea typeface="华文楷体" panose="02010600040101010101" pitchFamily="2" charset="-122"/>
              </a:rPr>
              <a:t>；</a:t>
            </a:r>
            <a:endParaRPr lang="zh-CN" altLang="en-US" sz="2000">
              <a:latin typeface="华文楷体" panose="02010600040101010101" pitchFamily="2" charset="-122"/>
              <a:ea typeface="华文楷体" panose="02010600040101010101" pitchFamily="2" charset="-122"/>
            </a:endParaRPr>
          </a:p>
          <a:p>
            <a:pPr>
              <a:lnSpc>
                <a:spcPct val="200000"/>
              </a:lnSpc>
            </a:pPr>
            <a:r>
              <a:rPr lang="zh-CN" altLang="en-US" sz="2000">
                <a:latin typeface="华文楷体" panose="02010600040101010101" pitchFamily="2" charset="-122"/>
                <a:ea typeface="华文楷体" panose="02010600040101010101" pitchFamily="2" charset="-122"/>
              </a:rPr>
              <a:t>不具备安全生产条件的，不得从事生产经营活动。</a:t>
            </a:r>
            <a:endParaRPr lang="zh-CN" altLang="en-US" sz="2000">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childTnLst>
                                    <p:set>
                                      <p:cBhvr>
                                        <p:cTn id="6" dur="1" fill="hold">
                                          <p:stCondLst>
                                            <p:cond delay="0"/>
                                          </p:stCondLst>
                                        </p:cTn>
                                        <p:tgtEl>
                                          <p:spTgt spid="2240"/>
                                        </p:tgtEl>
                                        <p:attrNameLst>
                                          <p:attrName>style.visibility</p:attrName>
                                        </p:attrNameLst>
                                      </p:cBhvr>
                                      <p:to>
                                        <p:strVal val="visible"/>
                                      </p:to>
                                    </p:set>
                                    <p:animEffect transition="in" filter="blinds(horizontal)">
                                      <p:cBhvr>
                                        <p:cTn id="7" dur="500"/>
                                        <p:tgtEl>
                                          <p:spTgt spid="2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43" name="TextBox 15"/>
          <p:cNvSpPr/>
          <p:nvPr/>
        </p:nvSpPr>
        <p:spPr>
          <a:xfrm>
            <a:off x="2782888" y="2219325"/>
            <a:ext cx="5253037" cy="646113"/>
          </a:xfrm>
          <a:prstGeom prst="rect">
            <a:avLst/>
          </a:prstGeom>
          <a:noFill/>
          <a:ln w="9525">
            <a:noFill/>
          </a:ln>
        </p:spPr>
        <p:txBody>
          <a:bodyPr wrap="none"/>
          <a:p>
            <a:pPr>
              <a:lnSpc>
                <a:spcPct val="150000"/>
              </a:lnSpc>
            </a:pPr>
            <a:r>
              <a:rPr lang="en-US" altLang="zh-CN" sz="2400" b="1">
                <a:solidFill>
                  <a:srgbClr val="0000FF"/>
                </a:solidFill>
                <a:latin typeface="华文楷体" panose="02010600040101010101" pitchFamily="2" charset="-122"/>
                <a:ea typeface="华文楷体" panose="02010600040101010101" pitchFamily="2" charset="-122"/>
              </a:rPr>
              <a:t>3</a:t>
            </a:r>
            <a:r>
              <a:rPr lang="zh-CN" altLang="en-US" sz="2400" b="1">
                <a:solidFill>
                  <a:srgbClr val="0000FF"/>
                </a:solidFill>
                <a:latin typeface="华文楷体" panose="02010600040101010101" pitchFamily="2" charset="-122"/>
                <a:ea typeface="华文楷体" panose="02010600040101010101" pitchFamily="2" charset="-122"/>
              </a:rPr>
              <a:t>、生产经营单位负责人安全责任制度</a:t>
            </a:r>
            <a:endParaRPr lang="zh-CN" altLang="en-US" sz="2400" b="1">
              <a:solidFill>
                <a:srgbClr val="0000FF"/>
              </a:solidFill>
              <a:latin typeface="华文楷体" panose="02010600040101010101" pitchFamily="2" charset="-122"/>
              <a:ea typeface="华文楷体" panose="02010600040101010101" pitchFamily="2" charset="-122"/>
            </a:endParaRPr>
          </a:p>
        </p:txBody>
      </p:sp>
      <p:sp>
        <p:nvSpPr>
          <p:cNvPr id="2244" name="TextBox 24"/>
          <p:cNvSpPr/>
          <p:nvPr/>
        </p:nvSpPr>
        <p:spPr>
          <a:xfrm>
            <a:off x="2544763" y="765175"/>
            <a:ext cx="6289675" cy="523875"/>
          </a:xfrm>
          <a:prstGeom prst="rect">
            <a:avLst/>
          </a:prstGeom>
          <a:noFill/>
          <a:ln w="9525">
            <a:noFill/>
          </a:ln>
        </p:spPr>
        <p:txBody>
          <a:bodyPr wrap="none"/>
          <a:p>
            <a:r>
              <a:rPr lang="en-US" altLang="zh-CN" sz="2800" b="1">
                <a:solidFill>
                  <a:srgbClr val="FF0000"/>
                </a:solidFill>
                <a:latin typeface="华文楷体" panose="02010600040101010101" pitchFamily="2" charset="-122"/>
                <a:ea typeface="华文楷体" panose="02010600040101010101" pitchFamily="2" charset="-122"/>
              </a:rPr>
              <a:t>《</a:t>
            </a:r>
            <a:r>
              <a:rPr lang="zh-CN" altLang="en-US" sz="2800" b="1">
                <a:solidFill>
                  <a:srgbClr val="FF0000"/>
                </a:solidFill>
                <a:latin typeface="华文楷体" panose="02010600040101010101" pitchFamily="2" charset="-122"/>
                <a:ea typeface="华文楷体" panose="02010600040101010101" pitchFamily="2" charset="-122"/>
              </a:rPr>
              <a:t>安全生产法</a:t>
            </a:r>
            <a:r>
              <a:rPr lang="en-US" altLang="zh-CN" sz="2800" b="1">
                <a:solidFill>
                  <a:srgbClr val="FF0000"/>
                </a:solidFill>
                <a:latin typeface="华文楷体" panose="02010600040101010101" pitchFamily="2" charset="-122"/>
                <a:ea typeface="华文楷体" panose="02010600040101010101" pitchFamily="2" charset="-122"/>
              </a:rPr>
              <a:t>》</a:t>
            </a:r>
            <a:r>
              <a:rPr lang="zh-CN" altLang="en-US" sz="2800" b="1">
                <a:solidFill>
                  <a:srgbClr val="FF0000"/>
                </a:solidFill>
                <a:latin typeface="华文楷体" panose="02010600040101010101" pitchFamily="2" charset="-122"/>
                <a:ea typeface="华文楷体" panose="02010600040101010101" pitchFamily="2" charset="-122"/>
              </a:rPr>
              <a:t>规定的基本制度和措施</a:t>
            </a:r>
            <a:endParaRPr lang="zh-CN" altLang="en-US" sz="2800" b="1">
              <a:solidFill>
                <a:srgbClr val="FF0000"/>
              </a:solidFill>
              <a:latin typeface="华文楷体" panose="02010600040101010101" pitchFamily="2" charset="-122"/>
              <a:ea typeface="华文楷体" panose="02010600040101010101" pitchFamily="2" charset="-122"/>
            </a:endParaRPr>
          </a:p>
        </p:txBody>
      </p:sp>
      <p:cxnSp>
        <p:nvCxnSpPr>
          <p:cNvPr id="2245" name="直接连接符 25"/>
          <p:cNvCxnSpPr/>
          <p:nvPr/>
        </p:nvCxnSpPr>
        <p:spPr>
          <a:xfrm>
            <a:off x="2424113" y="1412875"/>
            <a:ext cx="7272337" cy="0"/>
          </a:xfrm>
          <a:prstGeom prst="line">
            <a:avLst/>
          </a:prstGeom>
          <a:ln w="9525" cap="flat" cmpd="sng">
            <a:solidFill>
              <a:srgbClr val="D9D9D9"/>
            </a:solidFill>
            <a:prstDash val="solid"/>
            <a:round/>
            <a:headEnd type="none" w="med" len="med"/>
            <a:tailEnd type="none" w="med" len="med"/>
          </a:ln>
        </p:spPr>
      </p:cxnSp>
      <p:grpSp>
        <p:nvGrpSpPr>
          <p:cNvPr id="2246" name="组合 2245"/>
          <p:cNvGrpSpPr/>
          <p:nvPr/>
        </p:nvGrpSpPr>
        <p:grpSpPr>
          <a:xfrm>
            <a:off x="5519738" y="1484313"/>
            <a:ext cx="720725" cy="144462"/>
            <a:chOff x="3779912" y="1268760"/>
            <a:chExt cx="720080" cy="144016"/>
          </a:xfrm>
        </p:grpSpPr>
        <p:sp>
          <p:nvSpPr>
            <p:cNvPr id="2247" name="椭圆 27"/>
            <p:cNvSpPr/>
            <p:nvPr/>
          </p:nvSpPr>
          <p:spPr>
            <a:xfrm>
              <a:off x="3779912" y="1268760"/>
              <a:ext cx="144016" cy="144016"/>
            </a:xfrm>
            <a:prstGeom prst="ellipse">
              <a:avLst/>
            </a:prstGeom>
            <a:solidFill>
              <a:srgbClr val="FFC000">
                <a:alpha val="69803"/>
              </a:srgbClr>
            </a:solidFill>
            <a:ln w="25400">
              <a:noFill/>
            </a:ln>
          </p:spPr>
          <p:txBody>
            <a:bodyPr anchor="ctr" anchorCtr="0"/>
            <a:p>
              <a:pPr algn="ctr"/>
            </a:p>
          </p:txBody>
        </p:sp>
        <p:sp>
          <p:nvSpPr>
            <p:cNvPr id="2248" name="椭圆 28"/>
            <p:cNvSpPr/>
            <p:nvPr/>
          </p:nvSpPr>
          <p:spPr>
            <a:xfrm>
              <a:off x="4067944" y="1268760"/>
              <a:ext cx="144016" cy="144016"/>
            </a:xfrm>
            <a:prstGeom prst="ellipse">
              <a:avLst/>
            </a:prstGeom>
            <a:solidFill>
              <a:srgbClr val="00B050">
                <a:alpha val="69803"/>
              </a:srgbClr>
            </a:solidFill>
            <a:ln w="25400">
              <a:noFill/>
            </a:ln>
          </p:spPr>
          <p:txBody>
            <a:bodyPr anchor="ctr" anchorCtr="0"/>
            <a:p>
              <a:pPr algn="ctr"/>
            </a:p>
          </p:txBody>
        </p:sp>
        <p:sp>
          <p:nvSpPr>
            <p:cNvPr id="2249" name="椭圆 29"/>
            <p:cNvSpPr/>
            <p:nvPr/>
          </p:nvSpPr>
          <p:spPr>
            <a:xfrm>
              <a:off x="4355976" y="1268760"/>
              <a:ext cx="144016" cy="144016"/>
            </a:xfrm>
            <a:prstGeom prst="ellipse">
              <a:avLst/>
            </a:prstGeom>
            <a:solidFill>
              <a:srgbClr val="00B0F0">
                <a:alpha val="69803"/>
              </a:srgbClr>
            </a:solidFill>
            <a:ln w="25400">
              <a:noFill/>
            </a:ln>
          </p:spPr>
          <p:txBody>
            <a:bodyPr anchor="ctr" anchorCtr="0"/>
            <a:p>
              <a:pPr algn="ctr"/>
            </a:p>
          </p:txBody>
        </p:sp>
      </p:grpSp>
      <p:sp>
        <p:nvSpPr>
          <p:cNvPr id="2250" name="TextBox 36"/>
          <p:cNvSpPr/>
          <p:nvPr/>
        </p:nvSpPr>
        <p:spPr>
          <a:xfrm>
            <a:off x="2771775" y="3103563"/>
            <a:ext cx="6853238" cy="1477962"/>
          </a:xfrm>
          <a:prstGeom prst="rect">
            <a:avLst/>
          </a:prstGeom>
          <a:noFill/>
          <a:ln w="9525">
            <a:noFill/>
          </a:ln>
        </p:spPr>
        <p:txBody>
          <a:bodyPr wrap="none"/>
          <a:p>
            <a:pPr>
              <a:lnSpc>
                <a:spcPct val="150000"/>
              </a:lnSpc>
            </a:pPr>
            <a:r>
              <a:rPr lang="zh-CN" altLang="en-US" sz="2000">
                <a:latin typeface="华文楷体" panose="02010600040101010101" pitchFamily="2" charset="-122"/>
                <a:ea typeface="华文楷体" panose="02010600040101010101" pitchFamily="2" charset="-122"/>
              </a:rPr>
              <a:t>    包括主要负责人、安全生产管理人员的资格要求，投资</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人、实际控制人、主要负责人、安全生产管理人员在安全生</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产中的主要职责。</a:t>
            </a:r>
            <a:endParaRPr lang="zh-CN" altLang="en-US" sz="2000">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childTnLst>
                                    <p:set>
                                      <p:cBhvr>
                                        <p:cTn id="6" dur="1" fill="hold">
                                          <p:stCondLst>
                                            <p:cond delay="0"/>
                                          </p:stCondLst>
                                        </p:cTn>
                                        <p:tgtEl>
                                          <p:spTgt spid="2243"/>
                                        </p:tgtEl>
                                        <p:attrNameLst>
                                          <p:attrName>style.visibility</p:attrName>
                                        </p:attrNameLst>
                                      </p:cBhvr>
                                      <p:to>
                                        <p:strVal val="visible"/>
                                      </p:to>
                                    </p:set>
                                    <p:animEffect transition="in" filter="blinds(horizontal)">
                                      <p:cBhvr>
                                        <p:cTn id="7" dur="500"/>
                                        <p:tgtEl>
                                          <p:spTgt spid="224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childTnLst>
                                    <p:set>
                                      <p:cBhvr>
                                        <p:cTn id="11" dur="1" fill="hold">
                                          <p:stCondLst>
                                            <p:cond delay="0"/>
                                          </p:stCondLst>
                                        </p:cTn>
                                        <p:tgtEl>
                                          <p:spTgt spid="2250"/>
                                        </p:tgtEl>
                                        <p:attrNameLst>
                                          <p:attrName>style.visibility</p:attrName>
                                        </p:attrNameLst>
                                      </p:cBhvr>
                                      <p:to>
                                        <p:strVal val="visible"/>
                                      </p:to>
                                    </p:set>
                                    <p:animEffect transition="in" filter="blinds(horizontal)">
                                      <p:cBhvr>
                                        <p:cTn id="12" dur="500"/>
                                        <p:tgtEl>
                                          <p:spTgt spid="2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3" grpId="0" animBg="1"/>
      <p:bldP spid="2250"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253" name="组合 2252"/>
          <p:cNvGrpSpPr/>
          <p:nvPr/>
        </p:nvGrpSpPr>
        <p:grpSpPr>
          <a:xfrm>
            <a:off x="2351088" y="765175"/>
            <a:ext cx="647700" cy="504825"/>
            <a:chOff x="827584" y="900786"/>
            <a:chExt cx="648072" cy="504056"/>
          </a:xfrm>
        </p:grpSpPr>
        <p:cxnSp>
          <p:nvCxnSpPr>
            <p:cNvPr id="2254" name="直接连接符 11"/>
            <p:cNvCxnSpPr/>
            <p:nvPr/>
          </p:nvCxnSpPr>
          <p:spPr>
            <a:xfrm>
              <a:off x="827584" y="900786"/>
              <a:ext cx="648072" cy="0"/>
            </a:xfrm>
            <a:prstGeom prst="line">
              <a:avLst/>
            </a:prstGeom>
            <a:ln w="9525" cap="flat" cmpd="sng">
              <a:solidFill>
                <a:srgbClr val="BFBFBF"/>
              </a:solidFill>
              <a:prstDash val="solid"/>
              <a:round/>
              <a:headEnd type="none" w="med" len="med"/>
              <a:tailEnd type="none" w="med" len="med"/>
            </a:ln>
          </p:spPr>
        </p:cxnSp>
        <p:cxnSp>
          <p:nvCxnSpPr>
            <p:cNvPr id="2255" name="直接连接符 16"/>
            <p:cNvCxnSpPr/>
            <p:nvPr/>
          </p:nvCxnSpPr>
          <p:spPr>
            <a:xfrm>
              <a:off x="827584" y="900786"/>
              <a:ext cx="0" cy="504056"/>
            </a:xfrm>
            <a:prstGeom prst="line">
              <a:avLst/>
            </a:prstGeom>
            <a:ln w="9525" cap="flat" cmpd="sng">
              <a:solidFill>
                <a:srgbClr val="BFBFBF"/>
              </a:solidFill>
              <a:prstDash val="solid"/>
              <a:round/>
              <a:headEnd type="none" w="med" len="med"/>
              <a:tailEnd type="none" w="med" len="med"/>
            </a:ln>
          </p:spPr>
        </p:cxnSp>
      </p:grpSp>
      <p:grpSp>
        <p:nvGrpSpPr>
          <p:cNvPr id="2256" name="组合 2255"/>
          <p:cNvGrpSpPr/>
          <p:nvPr/>
        </p:nvGrpSpPr>
        <p:grpSpPr>
          <a:xfrm>
            <a:off x="8972550" y="5494338"/>
            <a:ext cx="652463" cy="527050"/>
            <a:chOff x="7448082" y="4437112"/>
            <a:chExt cx="652310" cy="526774"/>
          </a:xfrm>
        </p:grpSpPr>
        <p:cxnSp>
          <p:nvCxnSpPr>
            <p:cNvPr id="2257" name="直接连接符 21"/>
            <p:cNvCxnSpPr/>
            <p:nvPr/>
          </p:nvCxnSpPr>
          <p:spPr>
            <a:xfrm>
              <a:off x="7448082" y="4963886"/>
              <a:ext cx="648072" cy="0"/>
            </a:xfrm>
            <a:prstGeom prst="line">
              <a:avLst/>
            </a:prstGeom>
            <a:ln w="9525" cap="flat" cmpd="sng">
              <a:solidFill>
                <a:srgbClr val="BFBFBF"/>
              </a:solidFill>
              <a:prstDash val="solid"/>
              <a:round/>
              <a:headEnd type="none" w="med" len="med"/>
              <a:tailEnd type="none" w="med" len="med"/>
            </a:ln>
          </p:spPr>
        </p:cxnSp>
        <p:cxnSp>
          <p:nvCxnSpPr>
            <p:cNvPr id="2258" name="直接连接符 23"/>
            <p:cNvCxnSpPr/>
            <p:nvPr/>
          </p:nvCxnSpPr>
          <p:spPr>
            <a:xfrm>
              <a:off x="8100392" y="4437112"/>
              <a:ext cx="0" cy="504056"/>
            </a:xfrm>
            <a:prstGeom prst="line">
              <a:avLst/>
            </a:prstGeom>
            <a:ln w="9525" cap="flat" cmpd="sng">
              <a:solidFill>
                <a:srgbClr val="BFBFBF"/>
              </a:solidFill>
              <a:prstDash val="solid"/>
              <a:round/>
              <a:headEnd type="none" w="med" len="med"/>
              <a:tailEnd type="none" w="med" len="med"/>
            </a:ln>
          </p:spPr>
        </p:cxnSp>
      </p:grpSp>
      <p:grpSp>
        <p:nvGrpSpPr>
          <p:cNvPr id="2259" name="组合 2258"/>
          <p:cNvGrpSpPr/>
          <p:nvPr/>
        </p:nvGrpSpPr>
        <p:grpSpPr>
          <a:xfrm>
            <a:off x="8894763" y="836613"/>
            <a:ext cx="658812" cy="512762"/>
            <a:chOff x="7092280" y="764704"/>
            <a:chExt cx="658349" cy="511990"/>
          </a:xfrm>
        </p:grpSpPr>
        <p:cxnSp>
          <p:nvCxnSpPr>
            <p:cNvPr id="2260" name="直接连接符 24"/>
            <p:cNvCxnSpPr/>
            <p:nvPr/>
          </p:nvCxnSpPr>
          <p:spPr>
            <a:xfrm>
              <a:off x="7092280" y="764704"/>
              <a:ext cx="648072" cy="0"/>
            </a:xfrm>
            <a:prstGeom prst="line">
              <a:avLst/>
            </a:prstGeom>
            <a:ln w="9525" cap="flat" cmpd="sng">
              <a:solidFill>
                <a:srgbClr val="BFBFBF"/>
              </a:solidFill>
              <a:prstDash val="solid"/>
              <a:round/>
              <a:headEnd type="none" w="med" len="med"/>
              <a:tailEnd type="none" w="med" len="med"/>
            </a:ln>
          </p:spPr>
        </p:cxnSp>
        <p:cxnSp>
          <p:nvCxnSpPr>
            <p:cNvPr id="2261" name="直接连接符 25"/>
            <p:cNvCxnSpPr/>
            <p:nvPr/>
          </p:nvCxnSpPr>
          <p:spPr>
            <a:xfrm>
              <a:off x="7750629" y="772638"/>
              <a:ext cx="0" cy="504056"/>
            </a:xfrm>
            <a:prstGeom prst="line">
              <a:avLst/>
            </a:prstGeom>
            <a:ln w="9525" cap="flat" cmpd="sng">
              <a:solidFill>
                <a:srgbClr val="BFBFBF"/>
              </a:solidFill>
              <a:prstDash val="solid"/>
              <a:round/>
              <a:headEnd type="none" w="med" len="med"/>
              <a:tailEnd type="none" w="med" len="med"/>
            </a:ln>
          </p:spPr>
        </p:cxnSp>
      </p:grpSp>
      <p:grpSp>
        <p:nvGrpSpPr>
          <p:cNvPr id="2262" name="组合 2261"/>
          <p:cNvGrpSpPr/>
          <p:nvPr/>
        </p:nvGrpSpPr>
        <p:grpSpPr>
          <a:xfrm>
            <a:off x="2424113" y="5467350"/>
            <a:ext cx="647700" cy="531813"/>
            <a:chOff x="971600" y="4409210"/>
            <a:chExt cx="648072" cy="531958"/>
          </a:xfrm>
        </p:grpSpPr>
        <p:cxnSp>
          <p:nvCxnSpPr>
            <p:cNvPr id="2263" name="直接连接符 27"/>
            <p:cNvCxnSpPr/>
            <p:nvPr/>
          </p:nvCxnSpPr>
          <p:spPr>
            <a:xfrm>
              <a:off x="971600" y="4941168"/>
              <a:ext cx="648072" cy="0"/>
            </a:xfrm>
            <a:prstGeom prst="line">
              <a:avLst/>
            </a:prstGeom>
            <a:ln w="9525" cap="flat" cmpd="sng">
              <a:solidFill>
                <a:srgbClr val="BFBFBF"/>
              </a:solidFill>
              <a:prstDash val="solid"/>
              <a:round/>
              <a:headEnd type="none" w="med" len="med"/>
              <a:tailEnd type="none" w="med" len="med"/>
            </a:ln>
          </p:spPr>
        </p:cxnSp>
        <p:cxnSp>
          <p:nvCxnSpPr>
            <p:cNvPr id="2264" name="直接连接符 28"/>
            <p:cNvCxnSpPr/>
            <p:nvPr/>
          </p:nvCxnSpPr>
          <p:spPr>
            <a:xfrm>
              <a:off x="974417" y="4409210"/>
              <a:ext cx="0" cy="504056"/>
            </a:xfrm>
            <a:prstGeom prst="line">
              <a:avLst/>
            </a:prstGeom>
            <a:ln w="9525" cap="flat" cmpd="sng">
              <a:solidFill>
                <a:srgbClr val="BFBFBF"/>
              </a:solidFill>
              <a:prstDash val="solid"/>
              <a:round/>
              <a:headEnd type="none" w="med" len="med"/>
              <a:tailEnd type="none" w="med" len="med"/>
            </a:ln>
          </p:spPr>
        </p:cxnSp>
      </p:grpSp>
      <p:grpSp>
        <p:nvGrpSpPr>
          <p:cNvPr id="2265" name="组合 2264"/>
          <p:cNvGrpSpPr/>
          <p:nvPr/>
        </p:nvGrpSpPr>
        <p:grpSpPr>
          <a:xfrm>
            <a:off x="5519738" y="1131888"/>
            <a:ext cx="720725" cy="144462"/>
            <a:chOff x="3779912" y="1268760"/>
            <a:chExt cx="720080" cy="144016"/>
          </a:xfrm>
        </p:grpSpPr>
        <p:sp>
          <p:nvSpPr>
            <p:cNvPr id="2266" name="椭圆 33"/>
            <p:cNvSpPr/>
            <p:nvPr/>
          </p:nvSpPr>
          <p:spPr>
            <a:xfrm>
              <a:off x="3779912" y="1268760"/>
              <a:ext cx="144016" cy="144016"/>
            </a:xfrm>
            <a:prstGeom prst="ellipse">
              <a:avLst/>
            </a:prstGeom>
            <a:solidFill>
              <a:srgbClr val="FFC000">
                <a:alpha val="69803"/>
              </a:srgbClr>
            </a:solidFill>
            <a:ln w="25400">
              <a:noFill/>
            </a:ln>
          </p:spPr>
          <p:txBody>
            <a:bodyPr anchor="ctr" anchorCtr="0"/>
            <a:p>
              <a:pPr algn="ctr"/>
            </a:p>
          </p:txBody>
        </p:sp>
        <p:sp>
          <p:nvSpPr>
            <p:cNvPr id="2267" name="椭圆 34"/>
            <p:cNvSpPr/>
            <p:nvPr/>
          </p:nvSpPr>
          <p:spPr>
            <a:xfrm>
              <a:off x="4067944" y="1268760"/>
              <a:ext cx="144016" cy="144016"/>
            </a:xfrm>
            <a:prstGeom prst="ellipse">
              <a:avLst/>
            </a:prstGeom>
            <a:solidFill>
              <a:srgbClr val="00B050">
                <a:alpha val="69803"/>
              </a:srgbClr>
            </a:solidFill>
            <a:ln w="25400">
              <a:noFill/>
            </a:ln>
          </p:spPr>
          <p:txBody>
            <a:bodyPr anchor="ctr" anchorCtr="0"/>
            <a:p>
              <a:pPr algn="ctr"/>
            </a:p>
          </p:txBody>
        </p:sp>
        <p:sp>
          <p:nvSpPr>
            <p:cNvPr id="2268" name="椭圆 35"/>
            <p:cNvSpPr/>
            <p:nvPr/>
          </p:nvSpPr>
          <p:spPr>
            <a:xfrm>
              <a:off x="4355976" y="1268760"/>
              <a:ext cx="144016" cy="144016"/>
            </a:xfrm>
            <a:prstGeom prst="ellipse">
              <a:avLst/>
            </a:prstGeom>
            <a:solidFill>
              <a:srgbClr val="00B0F0">
                <a:alpha val="69803"/>
              </a:srgbClr>
            </a:solidFill>
            <a:ln w="25400">
              <a:noFill/>
            </a:ln>
          </p:spPr>
          <p:txBody>
            <a:bodyPr anchor="ctr" anchorCtr="0"/>
            <a:p>
              <a:pPr algn="ctr"/>
            </a:p>
          </p:txBody>
        </p:sp>
      </p:grpSp>
      <p:sp>
        <p:nvSpPr>
          <p:cNvPr id="2269" name="TextBox 18"/>
          <p:cNvSpPr/>
          <p:nvPr/>
        </p:nvSpPr>
        <p:spPr>
          <a:xfrm>
            <a:off x="2292350" y="1341438"/>
            <a:ext cx="6731000" cy="1016000"/>
          </a:xfrm>
          <a:prstGeom prst="rect">
            <a:avLst/>
          </a:prstGeom>
          <a:noFill/>
          <a:ln w="9525">
            <a:noFill/>
          </a:ln>
        </p:spPr>
        <p:txBody>
          <a:bodyPr wrap="none"/>
          <a:p>
            <a:pPr>
              <a:lnSpc>
                <a:spcPct val="150000"/>
              </a:lnSpc>
            </a:pPr>
            <a:r>
              <a:rPr lang="zh-CN" altLang="en-US" sz="2000">
                <a:latin typeface="华文楷体" panose="02010600040101010101" pitchFamily="2" charset="-122"/>
                <a:ea typeface="华文楷体" panose="02010600040101010101" pitchFamily="2" charset="-122"/>
              </a:rPr>
              <a:t>    </a:t>
            </a:r>
            <a:r>
              <a:rPr lang="zh-CN" altLang="en-US" sz="2000" b="1">
                <a:latin typeface="华文楷体" panose="02010600040101010101" pitchFamily="2" charset="-122"/>
                <a:ea typeface="华文楷体" panose="02010600040101010101" pitchFamily="2" charset="-122"/>
              </a:rPr>
              <a:t>第十八条</a:t>
            </a:r>
            <a:r>
              <a:rPr lang="zh-CN" altLang="en-US" sz="2000">
                <a:latin typeface="华文楷体" panose="02010600040101010101" pitchFamily="2" charset="-122"/>
                <a:ea typeface="华文楷体" panose="02010600040101010101" pitchFamily="2" charset="-122"/>
              </a:rPr>
              <a:t>   生产经营单位的主要负责人对本单位安全</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生产工作负有下列职责：</a:t>
            </a:r>
            <a:endParaRPr lang="zh-CN" altLang="en-US" sz="2000">
              <a:latin typeface="华文楷体" panose="02010600040101010101" pitchFamily="2" charset="-122"/>
              <a:ea typeface="华文楷体" panose="02010600040101010101" pitchFamily="2" charset="-122"/>
            </a:endParaRPr>
          </a:p>
        </p:txBody>
      </p:sp>
      <p:sp>
        <p:nvSpPr>
          <p:cNvPr id="2270" name="TextBox 20"/>
          <p:cNvSpPr/>
          <p:nvPr/>
        </p:nvSpPr>
        <p:spPr>
          <a:xfrm>
            <a:off x="2147888" y="2170113"/>
            <a:ext cx="5827712" cy="554037"/>
          </a:xfrm>
          <a:prstGeom prst="rect">
            <a:avLst/>
          </a:prstGeom>
          <a:noFill/>
          <a:ln w="9525">
            <a:noFill/>
          </a:ln>
        </p:spPr>
        <p:txBody>
          <a:bodyPr wrap="none"/>
          <a:p>
            <a:pPr>
              <a:lnSpc>
                <a:spcPct val="150000"/>
              </a:lnSpc>
            </a:pPr>
            <a:r>
              <a:rPr lang="zh-CN" altLang="en-US" sz="2000">
                <a:latin typeface="华文楷体" panose="02010600040101010101" pitchFamily="2" charset="-122"/>
                <a:ea typeface="华文楷体" panose="02010600040101010101" pitchFamily="2" charset="-122"/>
              </a:rPr>
              <a:t>      （一）建立、健全本单位安全生产责任制；</a:t>
            </a:r>
            <a:endParaRPr lang="zh-CN" altLang="en-US" sz="2000">
              <a:latin typeface="华文楷体" panose="02010600040101010101" pitchFamily="2" charset="-122"/>
              <a:ea typeface="华文楷体" panose="02010600040101010101" pitchFamily="2" charset="-122"/>
            </a:endParaRPr>
          </a:p>
        </p:txBody>
      </p:sp>
      <p:sp>
        <p:nvSpPr>
          <p:cNvPr id="2271" name="TextBox 22"/>
          <p:cNvSpPr/>
          <p:nvPr/>
        </p:nvSpPr>
        <p:spPr>
          <a:xfrm>
            <a:off x="2147888" y="2624138"/>
            <a:ext cx="7237412" cy="554037"/>
          </a:xfrm>
          <a:prstGeom prst="rect">
            <a:avLst/>
          </a:prstGeom>
          <a:noFill/>
          <a:ln w="9525">
            <a:noFill/>
          </a:ln>
        </p:spPr>
        <p:txBody>
          <a:bodyPr wrap="none"/>
          <a:p>
            <a:pPr>
              <a:lnSpc>
                <a:spcPct val="150000"/>
              </a:lnSpc>
            </a:pPr>
            <a:r>
              <a:rPr lang="zh-CN" altLang="en-US" sz="2000">
                <a:latin typeface="华文楷体" panose="02010600040101010101" pitchFamily="2" charset="-122"/>
                <a:ea typeface="华文楷体" panose="02010600040101010101" pitchFamily="2" charset="-122"/>
              </a:rPr>
              <a:t>      （二）组织制定本单位安全生产规章制度和操纵规程；</a:t>
            </a:r>
            <a:endParaRPr lang="zh-CN" altLang="en-US" sz="2000">
              <a:latin typeface="华文楷体" panose="02010600040101010101" pitchFamily="2" charset="-122"/>
              <a:ea typeface="华文楷体" panose="02010600040101010101" pitchFamily="2" charset="-122"/>
            </a:endParaRPr>
          </a:p>
        </p:txBody>
      </p:sp>
      <p:sp>
        <p:nvSpPr>
          <p:cNvPr id="2272" name="TextBox 26"/>
          <p:cNvSpPr/>
          <p:nvPr/>
        </p:nvSpPr>
        <p:spPr>
          <a:xfrm>
            <a:off x="2135188" y="3055938"/>
            <a:ext cx="7366000" cy="482600"/>
          </a:xfrm>
          <a:prstGeom prst="rect">
            <a:avLst/>
          </a:prstGeom>
          <a:noFill/>
          <a:ln w="9525">
            <a:noFill/>
          </a:ln>
        </p:spPr>
        <p:txBody>
          <a:bodyPr wrap="none"/>
          <a:p>
            <a:pPr>
              <a:lnSpc>
                <a:spcPct val="150000"/>
              </a:lnSpc>
            </a:pPr>
            <a:r>
              <a:rPr lang="zh-CN" altLang="en-US" sz="2000">
                <a:latin typeface="华文楷体" panose="02010600040101010101" pitchFamily="2" charset="-122"/>
                <a:ea typeface="华文楷体" panose="02010600040101010101" pitchFamily="2" charset="-122"/>
              </a:rPr>
              <a:t>      （三）组织制定并实施本单位安全生产教育和培训计划；</a:t>
            </a:r>
            <a:endParaRPr lang="zh-CN" altLang="en-US" sz="2000">
              <a:latin typeface="华文楷体" panose="02010600040101010101" pitchFamily="2" charset="-122"/>
              <a:ea typeface="华文楷体" panose="02010600040101010101" pitchFamily="2" charset="-122"/>
            </a:endParaRPr>
          </a:p>
        </p:txBody>
      </p:sp>
      <p:sp>
        <p:nvSpPr>
          <p:cNvPr id="2273" name="TextBox 29"/>
          <p:cNvSpPr/>
          <p:nvPr/>
        </p:nvSpPr>
        <p:spPr>
          <a:xfrm>
            <a:off x="2166938" y="3487738"/>
            <a:ext cx="6211887" cy="554037"/>
          </a:xfrm>
          <a:prstGeom prst="rect">
            <a:avLst/>
          </a:prstGeom>
          <a:noFill/>
          <a:ln w="9525">
            <a:noFill/>
          </a:ln>
        </p:spPr>
        <p:txBody>
          <a:bodyPr wrap="none"/>
          <a:p>
            <a:pPr>
              <a:lnSpc>
                <a:spcPct val="150000"/>
              </a:lnSpc>
            </a:pPr>
            <a:r>
              <a:rPr lang="zh-CN" altLang="en-US" sz="2000">
                <a:latin typeface="华文楷体" panose="02010600040101010101" pitchFamily="2" charset="-122"/>
                <a:ea typeface="华文楷体" panose="02010600040101010101" pitchFamily="2" charset="-122"/>
              </a:rPr>
              <a:t>      （四）保证本单位安全生产投入的有效实施；</a:t>
            </a:r>
            <a:endParaRPr lang="zh-CN" altLang="en-US" sz="2000">
              <a:latin typeface="华文楷体" panose="02010600040101010101" pitchFamily="2" charset="-122"/>
              <a:ea typeface="华文楷体" panose="02010600040101010101" pitchFamily="2" charset="-122"/>
            </a:endParaRPr>
          </a:p>
        </p:txBody>
      </p:sp>
      <p:sp>
        <p:nvSpPr>
          <p:cNvPr id="2274" name="TextBox 30"/>
          <p:cNvSpPr/>
          <p:nvPr/>
        </p:nvSpPr>
        <p:spPr>
          <a:xfrm>
            <a:off x="2147888" y="3919538"/>
            <a:ext cx="7494587" cy="1016000"/>
          </a:xfrm>
          <a:prstGeom prst="rect">
            <a:avLst/>
          </a:prstGeom>
          <a:noFill/>
          <a:ln w="9525">
            <a:noFill/>
          </a:ln>
        </p:spPr>
        <p:txBody>
          <a:bodyPr wrap="none"/>
          <a:p>
            <a:pPr>
              <a:lnSpc>
                <a:spcPct val="150000"/>
              </a:lnSpc>
            </a:pPr>
            <a:r>
              <a:rPr lang="zh-CN" altLang="en-US" sz="2000">
                <a:latin typeface="华文楷体" panose="02010600040101010101" pitchFamily="2" charset="-122"/>
                <a:ea typeface="华文楷体" panose="02010600040101010101" pitchFamily="2" charset="-122"/>
              </a:rPr>
              <a:t>      （五）督促、检查本单位的安全生产工作，及时消除生产</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安全事故隐患；</a:t>
            </a:r>
            <a:endParaRPr lang="zh-CN" altLang="en-US" sz="2000">
              <a:latin typeface="华文楷体" panose="02010600040101010101" pitchFamily="2" charset="-122"/>
              <a:ea typeface="华文楷体" panose="02010600040101010101" pitchFamily="2" charset="-122"/>
            </a:endParaRPr>
          </a:p>
        </p:txBody>
      </p:sp>
      <p:sp>
        <p:nvSpPr>
          <p:cNvPr id="2275" name="TextBox 31"/>
          <p:cNvSpPr/>
          <p:nvPr/>
        </p:nvSpPr>
        <p:spPr>
          <a:xfrm>
            <a:off x="2147888" y="4718050"/>
            <a:ext cx="8007350" cy="554038"/>
          </a:xfrm>
          <a:prstGeom prst="rect">
            <a:avLst/>
          </a:prstGeom>
          <a:noFill/>
          <a:ln w="9525">
            <a:noFill/>
          </a:ln>
        </p:spPr>
        <p:txBody>
          <a:bodyPr wrap="none"/>
          <a:p>
            <a:pPr>
              <a:lnSpc>
                <a:spcPct val="150000"/>
              </a:lnSpc>
            </a:pPr>
            <a:r>
              <a:rPr lang="zh-CN" altLang="en-US" sz="2000">
                <a:latin typeface="华文楷体" panose="02010600040101010101" pitchFamily="2" charset="-122"/>
                <a:ea typeface="华文楷体" panose="02010600040101010101" pitchFamily="2" charset="-122"/>
              </a:rPr>
              <a:t>      （六）组织制定并实施本单位的生产安全事故应急救援预案；</a:t>
            </a:r>
            <a:endParaRPr lang="zh-CN" altLang="en-US" sz="2000">
              <a:latin typeface="华文楷体" panose="02010600040101010101" pitchFamily="2" charset="-122"/>
              <a:ea typeface="华文楷体" panose="02010600040101010101" pitchFamily="2" charset="-122"/>
            </a:endParaRPr>
          </a:p>
        </p:txBody>
      </p:sp>
      <p:sp>
        <p:nvSpPr>
          <p:cNvPr id="2276" name="TextBox 32"/>
          <p:cNvSpPr/>
          <p:nvPr/>
        </p:nvSpPr>
        <p:spPr>
          <a:xfrm>
            <a:off x="2147888" y="5106988"/>
            <a:ext cx="5441950" cy="554037"/>
          </a:xfrm>
          <a:prstGeom prst="rect">
            <a:avLst/>
          </a:prstGeom>
          <a:noFill/>
          <a:ln w="9525">
            <a:noFill/>
          </a:ln>
        </p:spPr>
        <p:txBody>
          <a:bodyPr wrap="none"/>
          <a:p>
            <a:pPr>
              <a:lnSpc>
                <a:spcPct val="150000"/>
              </a:lnSpc>
            </a:pPr>
            <a:r>
              <a:rPr lang="zh-CN" altLang="en-US" sz="2000">
                <a:latin typeface="华文楷体" panose="02010600040101010101" pitchFamily="2" charset="-122"/>
                <a:ea typeface="华文楷体" panose="02010600040101010101" pitchFamily="2" charset="-122"/>
              </a:rPr>
              <a:t>      （七）及时、如实报告生产安全事故。</a:t>
            </a:r>
            <a:endParaRPr lang="zh-CN" altLang="en-US" sz="2000">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childTnLst>
                                    <p:set>
                                      <p:cBhvr>
                                        <p:cTn id="6" dur="1" fill="hold">
                                          <p:stCondLst>
                                            <p:cond delay="0"/>
                                          </p:stCondLst>
                                        </p:cTn>
                                        <p:tgtEl>
                                          <p:spTgt spid="2269"/>
                                        </p:tgtEl>
                                        <p:attrNameLst>
                                          <p:attrName>style.visibility</p:attrName>
                                        </p:attrNameLst>
                                      </p:cBhvr>
                                      <p:to>
                                        <p:strVal val="visible"/>
                                      </p:to>
                                    </p:set>
                                    <p:animEffect transition="in" filter="blinds(horizontal)">
                                      <p:cBhvr>
                                        <p:cTn id="7" dur="500"/>
                                        <p:tgtEl>
                                          <p:spTgt spid="226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childTnLst>
                                    <p:set>
                                      <p:cBhvr>
                                        <p:cTn id="11" dur="1" fill="hold">
                                          <p:stCondLst>
                                            <p:cond delay="0"/>
                                          </p:stCondLst>
                                        </p:cTn>
                                        <p:tgtEl>
                                          <p:spTgt spid="2270"/>
                                        </p:tgtEl>
                                        <p:attrNameLst>
                                          <p:attrName>style.visibility</p:attrName>
                                        </p:attrNameLst>
                                      </p:cBhvr>
                                      <p:to>
                                        <p:strVal val="visible"/>
                                      </p:to>
                                    </p:set>
                                    <p:animEffect transition="in" filter="blinds(horizontal)">
                                      <p:cBhvr>
                                        <p:cTn id="12" dur="500"/>
                                        <p:tgtEl>
                                          <p:spTgt spid="227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2" nodeType="clickEffect">
                                  <p:childTnLst>
                                    <p:set>
                                      <p:cBhvr>
                                        <p:cTn id="16" dur="1" fill="hold">
                                          <p:stCondLst>
                                            <p:cond delay="0"/>
                                          </p:stCondLst>
                                        </p:cTn>
                                        <p:tgtEl>
                                          <p:spTgt spid="2271"/>
                                        </p:tgtEl>
                                        <p:attrNameLst>
                                          <p:attrName>style.visibility</p:attrName>
                                        </p:attrNameLst>
                                      </p:cBhvr>
                                      <p:to>
                                        <p:strVal val="visible"/>
                                      </p:to>
                                    </p:set>
                                    <p:animEffect transition="in" filter="blinds(horizontal)">
                                      <p:cBhvr>
                                        <p:cTn id="17" dur="500"/>
                                        <p:tgtEl>
                                          <p:spTgt spid="227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3" nodeType="clickEffect">
                                  <p:childTnLst>
                                    <p:set>
                                      <p:cBhvr>
                                        <p:cTn id="21" dur="1" fill="hold">
                                          <p:stCondLst>
                                            <p:cond delay="0"/>
                                          </p:stCondLst>
                                        </p:cTn>
                                        <p:tgtEl>
                                          <p:spTgt spid="2272"/>
                                        </p:tgtEl>
                                        <p:attrNameLst>
                                          <p:attrName>style.visibility</p:attrName>
                                        </p:attrNameLst>
                                      </p:cBhvr>
                                      <p:to>
                                        <p:strVal val="visible"/>
                                      </p:to>
                                    </p:set>
                                    <p:animEffect transition="in" filter="blinds(horizontal)">
                                      <p:cBhvr>
                                        <p:cTn id="22" dur="500"/>
                                        <p:tgtEl>
                                          <p:spTgt spid="227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4" nodeType="clickEffect">
                                  <p:childTnLst>
                                    <p:set>
                                      <p:cBhvr>
                                        <p:cTn id="26" dur="1" fill="hold">
                                          <p:stCondLst>
                                            <p:cond delay="0"/>
                                          </p:stCondLst>
                                        </p:cTn>
                                        <p:tgtEl>
                                          <p:spTgt spid="2273"/>
                                        </p:tgtEl>
                                        <p:attrNameLst>
                                          <p:attrName>style.visibility</p:attrName>
                                        </p:attrNameLst>
                                      </p:cBhvr>
                                      <p:to>
                                        <p:strVal val="visible"/>
                                      </p:to>
                                    </p:set>
                                    <p:animEffect transition="in" filter="blinds(horizontal)">
                                      <p:cBhvr>
                                        <p:cTn id="27" dur="500"/>
                                        <p:tgtEl>
                                          <p:spTgt spid="227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5" nodeType="clickEffect">
                                  <p:childTnLst>
                                    <p:set>
                                      <p:cBhvr>
                                        <p:cTn id="31" dur="1" fill="hold">
                                          <p:stCondLst>
                                            <p:cond delay="0"/>
                                          </p:stCondLst>
                                        </p:cTn>
                                        <p:tgtEl>
                                          <p:spTgt spid="2274"/>
                                        </p:tgtEl>
                                        <p:attrNameLst>
                                          <p:attrName>style.visibility</p:attrName>
                                        </p:attrNameLst>
                                      </p:cBhvr>
                                      <p:to>
                                        <p:strVal val="visible"/>
                                      </p:to>
                                    </p:set>
                                    <p:animEffect transition="in" filter="blinds(horizontal)">
                                      <p:cBhvr>
                                        <p:cTn id="32" dur="500"/>
                                        <p:tgtEl>
                                          <p:spTgt spid="227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6" nodeType="clickEffect">
                                  <p:childTnLst>
                                    <p:set>
                                      <p:cBhvr>
                                        <p:cTn id="36" dur="1" fill="hold">
                                          <p:stCondLst>
                                            <p:cond delay="0"/>
                                          </p:stCondLst>
                                        </p:cTn>
                                        <p:tgtEl>
                                          <p:spTgt spid="2275"/>
                                        </p:tgtEl>
                                        <p:attrNameLst>
                                          <p:attrName>style.visibility</p:attrName>
                                        </p:attrNameLst>
                                      </p:cBhvr>
                                      <p:to>
                                        <p:strVal val="visible"/>
                                      </p:to>
                                    </p:set>
                                    <p:animEffect transition="in" filter="blinds(horizontal)">
                                      <p:cBhvr>
                                        <p:cTn id="37" dur="500"/>
                                        <p:tgtEl>
                                          <p:spTgt spid="227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7" nodeType="clickEffect">
                                  <p:childTnLst>
                                    <p:set>
                                      <p:cBhvr>
                                        <p:cTn id="41" dur="1" fill="hold">
                                          <p:stCondLst>
                                            <p:cond delay="0"/>
                                          </p:stCondLst>
                                        </p:cTn>
                                        <p:tgtEl>
                                          <p:spTgt spid="2276"/>
                                        </p:tgtEl>
                                        <p:attrNameLst>
                                          <p:attrName>style.visibility</p:attrName>
                                        </p:attrNameLst>
                                      </p:cBhvr>
                                      <p:to>
                                        <p:strVal val="visible"/>
                                      </p:to>
                                    </p:set>
                                    <p:animEffect transition="in" filter="blinds(horizontal)">
                                      <p:cBhvr>
                                        <p:cTn id="42" dur="500"/>
                                        <p:tgtEl>
                                          <p:spTgt spid="2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9" grpId="0" animBg="1"/>
      <p:bldP spid="2270" grpId="1" animBg="1"/>
      <p:bldP spid="2271" grpId="2" animBg="1"/>
      <p:bldP spid="2272" grpId="3" animBg="1"/>
      <p:bldP spid="2273" grpId="4" animBg="1"/>
      <p:bldP spid="2274" grpId="5" animBg="1"/>
      <p:bldP spid="2275" grpId="6" animBg="1"/>
      <p:bldP spid="2276" grpId="7"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79" name="TextBox 15"/>
          <p:cNvSpPr/>
          <p:nvPr/>
        </p:nvSpPr>
        <p:spPr>
          <a:xfrm>
            <a:off x="2782888" y="2133600"/>
            <a:ext cx="4330700" cy="646113"/>
          </a:xfrm>
          <a:prstGeom prst="rect">
            <a:avLst/>
          </a:prstGeom>
          <a:noFill/>
          <a:ln w="9525">
            <a:noFill/>
          </a:ln>
        </p:spPr>
        <p:txBody>
          <a:bodyPr wrap="none"/>
          <a:p>
            <a:pPr>
              <a:lnSpc>
                <a:spcPct val="150000"/>
              </a:lnSpc>
            </a:pPr>
            <a:r>
              <a:rPr lang="en-US" altLang="zh-CN" sz="2400" b="1">
                <a:solidFill>
                  <a:srgbClr val="0000FF"/>
                </a:solidFill>
                <a:latin typeface="华文楷体" panose="02010600040101010101" pitchFamily="2" charset="-122"/>
                <a:ea typeface="华文楷体" panose="02010600040101010101" pitchFamily="2" charset="-122"/>
              </a:rPr>
              <a:t>4</a:t>
            </a:r>
            <a:r>
              <a:rPr lang="zh-CN" altLang="en-US" sz="2400" b="1">
                <a:solidFill>
                  <a:srgbClr val="0000FF"/>
                </a:solidFill>
                <a:latin typeface="华文楷体" panose="02010600040101010101" pitchFamily="2" charset="-122"/>
                <a:ea typeface="华文楷体" panose="02010600040101010101" pitchFamily="2" charset="-122"/>
              </a:rPr>
              <a:t>、从业人员的权利和义务制度</a:t>
            </a:r>
            <a:endParaRPr lang="zh-CN" altLang="en-US" sz="2400" b="1">
              <a:solidFill>
                <a:srgbClr val="0000FF"/>
              </a:solidFill>
              <a:latin typeface="华文楷体" panose="02010600040101010101" pitchFamily="2" charset="-122"/>
              <a:ea typeface="华文楷体" panose="02010600040101010101" pitchFamily="2" charset="-122"/>
            </a:endParaRPr>
          </a:p>
        </p:txBody>
      </p:sp>
      <p:sp>
        <p:nvSpPr>
          <p:cNvPr id="2280" name="TextBox 13"/>
          <p:cNvSpPr/>
          <p:nvPr/>
        </p:nvSpPr>
        <p:spPr>
          <a:xfrm>
            <a:off x="2855913" y="2781300"/>
            <a:ext cx="5961062" cy="1938338"/>
          </a:xfrm>
          <a:prstGeom prst="rect">
            <a:avLst/>
          </a:prstGeom>
          <a:noFill/>
          <a:ln w="9525">
            <a:noFill/>
          </a:ln>
        </p:spPr>
        <p:txBody>
          <a:bodyPr wrap="none"/>
          <a:p>
            <a:pPr>
              <a:lnSpc>
                <a:spcPct val="200000"/>
              </a:lnSpc>
            </a:pPr>
            <a:r>
              <a:rPr lang="zh-CN" altLang="en-US" sz="2000">
                <a:latin typeface="华文楷体" panose="02010600040101010101" pitchFamily="2" charset="-122"/>
                <a:ea typeface="华文楷体" panose="02010600040101010101" pitchFamily="2" charset="-122"/>
              </a:rPr>
              <a:t>    </a:t>
            </a:r>
            <a:r>
              <a:rPr lang="zh-CN" altLang="en-US" sz="2000" b="1">
                <a:latin typeface="华文楷体" panose="02010600040101010101" pitchFamily="2" charset="-122"/>
                <a:ea typeface="华文楷体" panose="02010600040101010101" pitchFamily="2" charset="-122"/>
              </a:rPr>
              <a:t>第六条</a:t>
            </a:r>
            <a:r>
              <a:rPr lang="zh-CN" altLang="en-US" sz="2000">
                <a:latin typeface="华文楷体" panose="02010600040101010101" pitchFamily="2" charset="-122"/>
                <a:ea typeface="华文楷体" panose="02010600040101010101" pitchFamily="2" charset="-122"/>
              </a:rPr>
              <a:t>   生产经营单位的从业人员有依法获得</a:t>
            </a:r>
            <a:endParaRPr lang="zh-CN" altLang="en-US" sz="2000">
              <a:latin typeface="华文楷体" panose="02010600040101010101" pitchFamily="2" charset="-122"/>
              <a:ea typeface="华文楷体" panose="02010600040101010101" pitchFamily="2" charset="-122"/>
            </a:endParaRPr>
          </a:p>
          <a:p>
            <a:pPr>
              <a:lnSpc>
                <a:spcPct val="200000"/>
              </a:lnSpc>
            </a:pPr>
            <a:r>
              <a:rPr lang="zh-CN" altLang="en-US" sz="2000">
                <a:latin typeface="华文楷体" panose="02010600040101010101" pitchFamily="2" charset="-122"/>
                <a:ea typeface="华文楷体" panose="02010600040101010101" pitchFamily="2" charset="-122"/>
              </a:rPr>
              <a:t> 安全生产保障的</a:t>
            </a:r>
            <a:r>
              <a:rPr lang="zh-CN" altLang="en-US" sz="2000">
                <a:solidFill>
                  <a:srgbClr val="FF0000"/>
                </a:solidFill>
                <a:latin typeface="华文楷体" panose="02010600040101010101" pitchFamily="2" charset="-122"/>
                <a:ea typeface="华文楷体" panose="02010600040101010101" pitchFamily="2" charset="-122"/>
              </a:rPr>
              <a:t>权利</a:t>
            </a:r>
            <a:r>
              <a:rPr lang="zh-CN" altLang="en-US" sz="2000">
                <a:latin typeface="华文楷体" panose="02010600040101010101" pitchFamily="2" charset="-122"/>
                <a:ea typeface="华文楷体" panose="02010600040101010101" pitchFamily="2" charset="-122"/>
              </a:rPr>
              <a:t>，并应依法履行安全生产方面</a:t>
            </a:r>
            <a:endParaRPr lang="zh-CN" altLang="en-US" sz="2000">
              <a:latin typeface="华文楷体" panose="02010600040101010101" pitchFamily="2" charset="-122"/>
              <a:ea typeface="华文楷体" panose="02010600040101010101" pitchFamily="2" charset="-122"/>
            </a:endParaRPr>
          </a:p>
          <a:p>
            <a:pPr>
              <a:lnSpc>
                <a:spcPct val="200000"/>
              </a:lnSpc>
            </a:pPr>
            <a:r>
              <a:rPr lang="zh-CN" altLang="en-US" sz="2000">
                <a:latin typeface="华文楷体" panose="02010600040101010101" pitchFamily="2" charset="-122"/>
                <a:ea typeface="华文楷体" panose="02010600040101010101" pitchFamily="2" charset="-122"/>
              </a:rPr>
              <a:t> 的</a:t>
            </a:r>
            <a:r>
              <a:rPr lang="zh-CN" altLang="en-US" sz="2000">
                <a:solidFill>
                  <a:srgbClr val="FF0000"/>
                </a:solidFill>
                <a:latin typeface="华文楷体" panose="02010600040101010101" pitchFamily="2" charset="-122"/>
                <a:ea typeface="华文楷体" panose="02010600040101010101" pitchFamily="2" charset="-122"/>
              </a:rPr>
              <a:t>义务</a:t>
            </a:r>
            <a:r>
              <a:rPr lang="zh-CN" altLang="en-US" sz="2000">
                <a:latin typeface="华文楷体" panose="02010600040101010101" pitchFamily="2" charset="-122"/>
                <a:ea typeface="华文楷体" panose="02010600040101010101" pitchFamily="2" charset="-122"/>
              </a:rPr>
              <a:t>。</a:t>
            </a:r>
            <a:endParaRPr lang="zh-CN" altLang="en-US" sz="2000">
              <a:latin typeface="华文楷体" panose="02010600040101010101" pitchFamily="2" charset="-122"/>
              <a:ea typeface="华文楷体" panose="02010600040101010101" pitchFamily="2" charset="-122"/>
            </a:endParaRPr>
          </a:p>
        </p:txBody>
      </p:sp>
      <p:sp>
        <p:nvSpPr>
          <p:cNvPr id="2281" name="TextBox 9"/>
          <p:cNvSpPr/>
          <p:nvPr/>
        </p:nvSpPr>
        <p:spPr>
          <a:xfrm>
            <a:off x="2544763" y="765175"/>
            <a:ext cx="6289675" cy="523875"/>
          </a:xfrm>
          <a:prstGeom prst="rect">
            <a:avLst/>
          </a:prstGeom>
          <a:noFill/>
          <a:ln w="9525">
            <a:noFill/>
          </a:ln>
        </p:spPr>
        <p:txBody>
          <a:bodyPr wrap="none"/>
          <a:p>
            <a:r>
              <a:rPr lang="en-US" altLang="zh-CN" sz="2800" b="1">
                <a:solidFill>
                  <a:srgbClr val="FF0000"/>
                </a:solidFill>
                <a:latin typeface="华文楷体" panose="02010600040101010101" pitchFamily="2" charset="-122"/>
                <a:ea typeface="华文楷体" panose="02010600040101010101" pitchFamily="2" charset="-122"/>
              </a:rPr>
              <a:t>《</a:t>
            </a:r>
            <a:r>
              <a:rPr lang="zh-CN" altLang="en-US" sz="2800" b="1">
                <a:solidFill>
                  <a:srgbClr val="FF0000"/>
                </a:solidFill>
                <a:latin typeface="华文楷体" panose="02010600040101010101" pitchFamily="2" charset="-122"/>
                <a:ea typeface="华文楷体" panose="02010600040101010101" pitchFamily="2" charset="-122"/>
              </a:rPr>
              <a:t>安全生产法</a:t>
            </a:r>
            <a:r>
              <a:rPr lang="en-US" altLang="zh-CN" sz="2800" b="1">
                <a:solidFill>
                  <a:srgbClr val="FF0000"/>
                </a:solidFill>
                <a:latin typeface="华文楷体" panose="02010600040101010101" pitchFamily="2" charset="-122"/>
                <a:ea typeface="华文楷体" panose="02010600040101010101" pitchFamily="2" charset="-122"/>
              </a:rPr>
              <a:t>》</a:t>
            </a:r>
            <a:r>
              <a:rPr lang="zh-CN" altLang="en-US" sz="2800" b="1">
                <a:solidFill>
                  <a:srgbClr val="FF0000"/>
                </a:solidFill>
                <a:latin typeface="华文楷体" panose="02010600040101010101" pitchFamily="2" charset="-122"/>
                <a:ea typeface="华文楷体" panose="02010600040101010101" pitchFamily="2" charset="-122"/>
              </a:rPr>
              <a:t>规定的基本制度和措施</a:t>
            </a:r>
            <a:endParaRPr lang="zh-CN" altLang="en-US" sz="2800" b="1">
              <a:solidFill>
                <a:srgbClr val="FF0000"/>
              </a:solidFill>
              <a:latin typeface="华文楷体" panose="02010600040101010101" pitchFamily="2" charset="-122"/>
              <a:ea typeface="华文楷体" panose="02010600040101010101" pitchFamily="2" charset="-122"/>
            </a:endParaRPr>
          </a:p>
        </p:txBody>
      </p:sp>
      <p:cxnSp>
        <p:nvCxnSpPr>
          <p:cNvPr id="2282" name="直接连接符 10"/>
          <p:cNvCxnSpPr/>
          <p:nvPr/>
        </p:nvCxnSpPr>
        <p:spPr>
          <a:xfrm>
            <a:off x="2424113" y="1412875"/>
            <a:ext cx="7272337" cy="0"/>
          </a:xfrm>
          <a:prstGeom prst="line">
            <a:avLst/>
          </a:prstGeom>
          <a:ln w="9525" cap="flat" cmpd="sng">
            <a:solidFill>
              <a:srgbClr val="D9D9D9"/>
            </a:solidFill>
            <a:prstDash val="solid"/>
            <a:round/>
            <a:headEnd type="none" w="med" len="med"/>
            <a:tailEnd type="none" w="med" len="med"/>
          </a:ln>
        </p:spPr>
      </p:cxnSp>
      <p:grpSp>
        <p:nvGrpSpPr>
          <p:cNvPr id="2283" name="组合 2282"/>
          <p:cNvGrpSpPr/>
          <p:nvPr/>
        </p:nvGrpSpPr>
        <p:grpSpPr>
          <a:xfrm>
            <a:off x="5519738" y="1484313"/>
            <a:ext cx="720725" cy="144462"/>
            <a:chOff x="3779912" y="1268760"/>
            <a:chExt cx="720080" cy="144016"/>
          </a:xfrm>
        </p:grpSpPr>
        <p:sp>
          <p:nvSpPr>
            <p:cNvPr id="2284" name="椭圆 14"/>
            <p:cNvSpPr/>
            <p:nvPr/>
          </p:nvSpPr>
          <p:spPr>
            <a:xfrm>
              <a:off x="3779912" y="1268760"/>
              <a:ext cx="144016" cy="144016"/>
            </a:xfrm>
            <a:prstGeom prst="ellipse">
              <a:avLst/>
            </a:prstGeom>
            <a:solidFill>
              <a:srgbClr val="FFC000">
                <a:alpha val="69803"/>
              </a:srgbClr>
            </a:solidFill>
            <a:ln w="25400">
              <a:noFill/>
            </a:ln>
          </p:spPr>
          <p:txBody>
            <a:bodyPr anchor="ctr" anchorCtr="0"/>
            <a:p>
              <a:pPr algn="ctr"/>
            </a:p>
          </p:txBody>
        </p:sp>
        <p:sp>
          <p:nvSpPr>
            <p:cNvPr id="2285" name="椭圆 16"/>
            <p:cNvSpPr/>
            <p:nvPr/>
          </p:nvSpPr>
          <p:spPr>
            <a:xfrm>
              <a:off x="4067944" y="1268760"/>
              <a:ext cx="144016" cy="144016"/>
            </a:xfrm>
            <a:prstGeom prst="ellipse">
              <a:avLst/>
            </a:prstGeom>
            <a:solidFill>
              <a:srgbClr val="00B050">
                <a:alpha val="69803"/>
              </a:srgbClr>
            </a:solidFill>
            <a:ln w="25400">
              <a:noFill/>
            </a:ln>
          </p:spPr>
          <p:txBody>
            <a:bodyPr anchor="ctr" anchorCtr="0"/>
            <a:p>
              <a:pPr algn="ctr"/>
            </a:p>
          </p:txBody>
        </p:sp>
        <p:sp>
          <p:nvSpPr>
            <p:cNvPr id="2286" name="椭圆 21"/>
            <p:cNvSpPr/>
            <p:nvPr/>
          </p:nvSpPr>
          <p:spPr>
            <a:xfrm>
              <a:off x="4355976" y="1268760"/>
              <a:ext cx="144016" cy="144016"/>
            </a:xfrm>
            <a:prstGeom prst="ellipse">
              <a:avLst/>
            </a:prstGeom>
            <a:solidFill>
              <a:srgbClr val="00B0F0">
                <a:alpha val="69803"/>
              </a:srgbClr>
            </a:solidFill>
            <a:ln w="25400">
              <a:noFill/>
            </a:ln>
          </p:spPr>
          <p:txBody>
            <a:bodyPr anchor="ctr" anchorCtr="0"/>
            <a:p>
              <a:pPr algn="ctr"/>
            </a:p>
          </p:txBody>
        </p:sp>
      </p:grpSp>
      <p:sp>
        <p:nvSpPr>
          <p:cNvPr id="2287" name="TextBox 23"/>
          <p:cNvSpPr/>
          <p:nvPr/>
        </p:nvSpPr>
        <p:spPr>
          <a:xfrm>
            <a:off x="2855913" y="4665663"/>
            <a:ext cx="5057775" cy="596900"/>
          </a:xfrm>
          <a:prstGeom prst="rect">
            <a:avLst/>
          </a:prstGeom>
          <a:noFill/>
          <a:ln w="9525">
            <a:noFill/>
          </a:ln>
        </p:spPr>
        <p:txBody>
          <a:bodyPr wrap="none"/>
          <a:p>
            <a:pPr>
              <a:lnSpc>
                <a:spcPct val="200000"/>
              </a:lnSpc>
            </a:pPr>
            <a:r>
              <a:rPr lang="zh-CN" altLang="en-US" sz="2000">
                <a:latin typeface="华文楷体" panose="02010600040101010101" pitchFamily="2" charset="-122"/>
                <a:ea typeface="华文楷体" panose="02010600040101010101" pitchFamily="2" charset="-122"/>
              </a:rPr>
              <a:t>    包括从业人员的五条权利和三条义务。</a:t>
            </a:r>
            <a:endParaRPr lang="zh-CN" altLang="en-US" sz="2000">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childTnLst>
                                    <p:set>
                                      <p:cBhvr>
                                        <p:cTn id="6" dur="1" fill="hold">
                                          <p:stCondLst>
                                            <p:cond delay="0"/>
                                          </p:stCondLst>
                                        </p:cTn>
                                        <p:tgtEl>
                                          <p:spTgt spid="2279"/>
                                        </p:tgtEl>
                                        <p:attrNameLst>
                                          <p:attrName>style.visibility</p:attrName>
                                        </p:attrNameLst>
                                      </p:cBhvr>
                                      <p:to>
                                        <p:strVal val="visible"/>
                                      </p:to>
                                    </p:set>
                                    <p:animEffect transition="in" filter="blinds(horizontal)">
                                      <p:cBhvr>
                                        <p:cTn id="7" dur="500"/>
                                        <p:tgtEl>
                                          <p:spTgt spid="227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childTnLst>
                                    <p:set>
                                      <p:cBhvr>
                                        <p:cTn id="11" dur="1" fill="hold">
                                          <p:stCondLst>
                                            <p:cond delay="0"/>
                                          </p:stCondLst>
                                        </p:cTn>
                                        <p:tgtEl>
                                          <p:spTgt spid="2280"/>
                                        </p:tgtEl>
                                        <p:attrNameLst>
                                          <p:attrName>style.visibility</p:attrName>
                                        </p:attrNameLst>
                                      </p:cBhvr>
                                      <p:to>
                                        <p:strVal val="visible"/>
                                      </p:to>
                                    </p:set>
                                    <p:animEffect transition="in" filter="blinds(horizontal)">
                                      <p:cBhvr>
                                        <p:cTn id="12" dur="500"/>
                                        <p:tgtEl>
                                          <p:spTgt spid="228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2" nodeType="clickEffect">
                                  <p:childTnLst>
                                    <p:set>
                                      <p:cBhvr>
                                        <p:cTn id="16" dur="1" fill="hold">
                                          <p:stCondLst>
                                            <p:cond delay="0"/>
                                          </p:stCondLst>
                                        </p:cTn>
                                        <p:tgtEl>
                                          <p:spTgt spid="2287"/>
                                        </p:tgtEl>
                                        <p:attrNameLst>
                                          <p:attrName>style.visibility</p:attrName>
                                        </p:attrNameLst>
                                      </p:cBhvr>
                                      <p:to>
                                        <p:strVal val="visible"/>
                                      </p:to>
                                    </p:set>
                                    <p:animEffect transition="in" filter="blinds(horizontal)">
                                      <p:cBhvr>
                                        <p:cTn id="17" dur="500"/>
                                        <p:tgtEl>
                                          <p:spTgt spid="2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9" grpId="0" animBg="1"/>
      <p:bldP spid="2280" grpId="1" animBg="1"/>
      <p:bldP spid="2287" grpId="2"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90" name="TextBox 15"/>
          <p:cNvSpPr/>
          <p:nvPr/>
        </p:nvSpPr>
        <p:spPr>
          <a:xfrm>
            <a:off x="2782888" y="1700213"/>
            <a:ext cx="4330700" cy="646112"/>
          </a:xfrm>
          <a:prstGeom prst="rect">
            <a:avLst/>
          </a:prstGeom>
          <a:noFill/>
          <a:ln w="9525">
            <a:noFill/>
          </a:ln>
        </p:spPr>
        <p:txBody>
          <a:bodyPr wrap="none"/>
          <a:p>
            <a:pPr>
              <a:lnSpc>
                <a:spcPct val="150000"/>
              </a:lnSpc>
            </a:pPr>
            <a:r>
              <a:rPr lang="en-US" altLang="zh-CN" sz="2400" b="1">
                <a:solidFill>
                  <a:srgbClr val="0000FF"/>
                </a:solidFill>
                <a:latin typeface="华文楷体" panose="02010600040101010101" pitchFamily="2" charset="-122"/>
                <a:ea typeface="华文楷体" panose="02010600040101010101" pitchFamily="2" charset="-122"/>
              </a:rPr>
              <a:t>5</a:t>
            </a:r>
            <a:r>
              <a:rPr lang="zh-CN" altLang="en-US" sz="2400" b="1">
                <a:solidFill>
                  <a:srgbClr val="0000FF"/>
                </a:solidFill>
                <a:latin typeface="华文楷体" panose="02010600040101010101" pitchFamily="2" charset="-122"/>
                <a:ea typeface="华文楷体" panose="02010600040101010101" pitchFamily="2" charset="-122"/>
              </a:rPr>
              <a:t>、安全生产专业技术服务制度</a:t>
            </a:r>
            <a:endParaRPr lang="zh-CN" altLang="en-US" sz="2400" b="1">
              <a:solidFill>
                <a:srgbClr val="0000FF"/>
              </a:solidFill>
              <a:latin typeface="华文楷体" panose="02010600040101010101" pitchFamily="2" charset="-122"/>
              <a:ea typeface="华文楷体" panose="02010600040101010101" pitchFamily="2" charset="-122"/>
            </a:endParaRPr>
          </a:p>
        </p:txBody>
      </p:sp>
      <p:sp>
        <p:nvSpPr>
          <p:cNvPr id="2291" name="TextBox 13"/>
          <p:cNvSpPr/>
          <p:nvPr/>
        </p:nvSpPr>
        <p:spPr>
          <a:xfrm>
            <a:off x="2855913" y="3333750"/>
            <a:ext cx="6478587" cy="1938338"/>
          </a:xfrm>
          <a:prstGeom prst="rect">
            <a:avLst/>
          </a:prstGeom>
          <a:noFill/>
          <a:ln w="9525">
            <a:noFill/>
          </a:ln>
        </p:spPr>
        <p:txBody>
          <a:bodyPr wrap="none"/>
          <a:p>
            <a:pPr>
              <a:lnSpc>
                <a:spcPct val="150000"/>
              </a:lnSpc>
            </a:pPr>
            <a:r>
              <a:rPr lang="zh-CN" altLang="en-US" sz="2000">
                <a:latin typeface="华文楷体" panose="02010600040101010101" pitchFamily="2" charset="-122"/>
                <a:ea typeface="华文楷体" panose="02010600040101010101" pitchFamily="2" charset="-122"/>
              </a:rPr>
              <a:t>    </a:t>
            </a:r>
            <a:r>
              <a:rPr lang="zh-CN" altLang="en-US" sz="2000" b="1">
                <a:latin typeface="华文楷体" panose="02010600040101010101" pitchFamily="2" charset="-122"/>
                <a:ea typeface="华文楷体" panose="02010600040101010101" pitchFamily="2" charset="-122"/>
              </a:rPr>
              <a:t>第十三条</a:t>
            </a:r>
            <a:r>
              <a:rPr lang="zh-CN" altLang="en-US" sz="2000">
                <a:latin typeface="华文楷体" panose="02010600040101010101" pitchFamily="2" charset="-122"/>
                <a:ea typeface="华文楷体" panose="02010600040101010101" pitchFamily="2" charset="-122"/>
              </a:rPr>
              <a:t>   依法设立的为安全生产提供技术、</a:t>
            </a:r>
            <a:r>
              <a:rPr lang="zh-CN" altLang="en-US" sz="2000" b="1">
                <a:latin typeface="华文楷体" panose="02010600040101010101" pitchFamily="2" charset="-122"/>
                <a:ea typeface="华文楷体" panose="02010600040101010101" pitchFamily="2" charset="-122"/>
              </a:rPr>
              <a:t>管理</a:t>
            </a:r>
            <a:endParaRPr lang="zh-CN" altLang="en-US" sz="2000" b="1">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服务的机构，依照法律、行政法规和职业准则，接受生</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产经营单位的委托为其安全生产工作提供技术、</a:t>
            </a:r>
            <a:r>
              <a:rPr lang="zh-CN" altLang="en-US" sz="2000" b="1">
                <a:latin typeface="华文楷体" panose="02010600040101010101" pitchFamily="2" charset="-122"/>
                <a:ea typeface="华文楷体" panose="02010600040101010101" pitchFamily="2" charset="-122"/>
              </a:rPr>
              <a:t>管理</a:t>
            </a:r>
            <a:r>
              <a:rPr lang="zh-CN" altLang="en-US" sz="2000">
                <a:latin typeface="华文楷体" panose="02010600040101010101" pitchFamily="2" charset="-122"/>
                <a:ea typeface="华文楷体" panose="02010600040101010101" pitchFamily="2" charset="-122"/>
              </a:rPr>
              <a:t>服</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务。</a:t>
            </a:r>
            <a:endParaRPr lang="zh-CN" altLang="en-US" sz="2000">
              <a:latin typeface="华文楷体" panose="02010600040101010101" pitchFamily="2" charset="-122"/>
              <a:ea typeface="华文楷体" panose="02010600040101010101" pitchFamily="2" charset="-122"/>
            </a:endParaRPr>
          </a:p>
        </p:txBody>
      </p:sp>
      <p:sp>
        <p:nvSpPr>
          <p:cNvPr id="2292" name="TextBox 9"/>
          <p:cNvSpPr/>
          <p:nvPr/>
        </p:nvSpPr>
        <p:spPr>
          <a:xfrm>
            <a:off x="2855913" y="5121275"/>
            <a:ext cx="6770687" cy="1016000"/>
          </a:xfrm>
          <a:prstGeom prst="rect">
            <a:avLst/>
          </a:prstGeom>
          <a:noFill/>
          <a:ln w="9525">
            <a:noFill/>
          </a:ln>
        </p:spPr>
        <p:txBody>
          <a:bodyPr wrap="none"/>
          <a:p>
            <a:pPr>
              <a:lnSpc>
                <a:spcPct val="150000"/>
              </a:lnSpc>
            </a:pPr>
            <a:r>
              <a:rPr lang="zh-CN" altLang="en-US" sz="2000" b="1">
                <a:latin typeface="华文楷体" panose="02010600040101010101" pitchFamily="2" charset="-122"/>
                <a:ea typeface="华文楷体" panose="02010600040101010101" pitchFamily="2" charset="-122"/>
              </a:rPr>
              <a:t>    生产经营单位委托前款规定的机构提供安全生产技</a:t>
            </a:r>
            <a:endParaRPr lang="zh-CN" altLang="en-US" sz="2000" b="1">
              <a:latin typeface="华文楷体" panose="02010600040101010101" pitchFamily="2" charset="-122"/>
              <a:ea typeface="华文楷体" panose="02010600040101010101" pitchFamily="2" charset="-122"/>
            </a:endParaRPr>
          </a:p>
          <a:p>
            <a:pPr>
              <a:lnSpc>
                <a:spcPct val="150000"/>
              </a:lnSpc>
            </a:pPr>
            <a:r>
              <a:rPr lang="zh-CN" altLang="en-US" sz="2000" b="1">
                <a:latin typeface="华文楷体" panose="02010600040101010101" pitchFamily="2" charset="-122"/>
                <a:ea typeface="华文楷体" panose="02010600040101010101" pitchFamily="2" charset="-122"/>
              </a:rPr>
              <a:t>术、管理服务的，保证安全生产的责任仍由本单位负责。</a:t>
            </a:r>
            <a:endParaRPr lang="zh-CN" altLang="en-US" sz="2000" b="1">
              <a:latin typeface="华文楷体" panose="02010600040101010101" pitchFamily="2" charset="-122"/>
              <a:ea typeface="华文楷体" panose="02010600040101010101" pitchFamily="2" charset="-122"/>
            </a:endParaRPr>
          </a:p>
        </p:txBody>
      </p:sp>
      <p:sp>
        <p:nvSpPr>
          <p:cNvPr id="2293" name="TextBox 10"/>
          <p:cNvSpPr/>
          <p:nvPr/>
        </p:nvSpPr>
        <p:spPr>
          <a:xfrm>
            <a:off x="2544763" y="765175"/>
            <a:ext cx="6289675" cy="523875"/>
          </a:xfrm>
          <a:prstGeom prst="rect">
            <a:avLst/>
          </a:prstGeom>
          <a:noFill/>
          <a:ln w="9525">
            <a:noFill/>
          </a:ln>
        </p:spPr>
        <p:txBody>
          <a:bodyPr wrap="none"/>
          <a:p>
            <a:r>
              <a:rPr lang="en-US" altLang="zh-CN" sz="2800" b="1">
                <a:solidFill>
                  <a:srgbClr val="FF0000"/>
                </a:solidFill>
                <a:latin typeface="华文楷体" panose="02010600040101010101" pitchFamily="2" charset="-122"/>
                <a:ea typeface="华文楷体" panose="02010600040101010101" pitchFamily="2" charset="-122"/>
              </a:rPr>
              <a:t>《</a:t>
            </a:r>
            <a:r>
              <a:rPr lang="zh-CN" altLang="en-US" sz="2800" b="1">
                <a:solidFill>
                  <a:srgbClr val="FF0000"/>
                </a:solidFill>
                <a:latin typeface="华文楷体" panose="02010600040101010101" pitchFamily="2" charset="-122"/>
                <a:ea typeface="华文楷体" panose="02010600040101010101" pitchFamily="2" charset="-122"/>
              </a:rPr>
              <a:t>安全生产法</a:t>
            </a:r>
            <a:r>
              <a:rPr lang="en-US" altLang="zh-CN" sz="2800" b="1">
                <a:solidFill>
                  <a:srgbClr val="FF0000"/>
                </a:solidFill>
                <a:latin typeface="华文楷体" panose="02010600040101010101" pitchFamily="2" charset="-122"/>
                <a:ea typeface="华文楷体" panose="02010600040101010101" pitchFamily="2" charset="-122"/>
              </a:rPr>
              <a:t>》</a:t>
            </a:r>
            <a:r>
              <a:rPr lang="zh-CN" altLang="en-US" sz="2800" b="1">
                <a:solidFill>
                  <a:srgbClr val="FF0000"/>
                </a:solidFill>
                <a:latin typeface="华文楷体" panose="02010600040101010101" pitchFamily="2" charset="-122"/>
                <a:ea typeface="华文楷体" panose="02010600040101010101" pitchFamily="2" charset="-122"/>
              </a:rPr>
              <a:t>规定的基本制度和措施</a:t>
            </a:r>
            <a:endParaRPr lang="zh-CN" altLang="en-US" sz="2800" b="1">
              <a:solidFill>
                <a:srgbClr val="FF0000"/>
              </a:solidFill>
              <a:latin typeface="华文楷体" panose="02010600040101010101" pitchFamily="2" charset="-122"/>
              <a:ea typeface="华文楷体" panose="02010600040101010101" pitchFamily="2" charset="-122"/>
            </a:endParaRPr>
          </a:p>
        </p:txBody>
      </p:sp>
      <p:cxnSp>
        <p:nvCxnSpPr>
          <p:cNvPr id="2294" name="直接连接符 11"/>
          <p:cNvCxnSpPr/>
          <p:nvPr/>
        </p:nvCxnSpPr>
        <p:spPr>
          <a:xfrm>
            <a:off x="2424113" y="1412875"/>
            <a:ext cx="7272337" cy="0"/>
          </a:xfrm>
          <a:prstGeom prst="line">
            <a:avLst/>
          </a:prstGeom>
          <a:ln w="9525" cap="flat" cmpd="sng">
            <a:solidFill>
              <a:srgbClr val="D9D9D9"/>
            </a:solidFill>
            <a:prstDash val="solid"/>
            <a:round/>
            <a:headEnd type="none" w="med" len="med"/>
            <a:tailEnd type="none" w="med" len="med"/>
          </a:ln>
        </p:spPr>
      </p:cxnSp>
      <p:grpSp>
        <p:nvGrpSpPr>
          <p:cNvPr id="2295" name="组合 2294"/>
          <p:cNvGrpSpPr/>
          <p:nvPr/>
        </p:nvGrpSpPr>
        <p:grpSpPr>
          <a:xfrm>
            <a:off x="5519738" y="1484313"/>
            <a:ext cx="720725" cy="144462"/>
            <a:chOff x="3779912" y="1268760"/>
            <a:chExt cx="720080" cy="144016"/>
          </a:xfrm>
        </p:grpSpPr>
        <p:sp>
          <p:nvSpPr>
            <p:cNvPr id="2296" name="椭圆 16"/>
            <p:cNvSpPr/>
            <p:nvPr/>
          </p:nvSpPr>
          <p:spPr>
            <a:xfrm>
              <a:off x="3779912" y="1268760"/>
              <a:ext cx="144016" cy="144016"/>
            </a:xfrm>
            <a:prstGeom prst="ellipse">
              <a:avLst/>
            </a:prstGeom>
            <a:solidFill>
              <a:srgbClr val="FFC000">
                <a:alpha val="69803"/>
              </a:srgbClr>
            </a:solidFill>
            <a:ln w="25400">
              <a:noFill/>
            </a:ln>
          </p:spPr>
          <p:txBody>
            <a:bodyPr anchor="ctr" anchorCtr="0"/>
            <a:p>
              <a:pPr algn="ctr"/>
            </a:p>
          </p:txBody>
        </p:sp>
        <p:sp>
          <p:nvSpPr>
            <p:cNvPr id="2297" name="椭圆 21"/>
            <p:cNvSpPr/>
            <p:nvPr/>
          </p:nvSpPr>
          <p:spPr>
            <a:xfrm>
              <a:off x="4067944" y="1268760"/>
              <a:ext cx="144016" cy="144016"/>
            </a:xfrm>
            <a:prstGeom prst="ellipse">
              <a:avLst/>
            </a:prstGeom>
            <a:solidFill>
              <a:srgbClr val="00B050">
                <a:alpha val="69803"/>
              </a:srgbClr>
            </a:solidFill>
            <a:ln w="25400">
              <a:noFill/>
            </a:ln>
          </p:spPr>
          <p:txBody>
            <a:bodyPr anchor="ctr" anchorCtr="0"/>
            <a:p>
              <a:pPr algn="ctr"/>
            </a:p>
          </p:txBody>
        </p:sp>
        <p:sp>
          <p:nvSpPr>
            <p:cNvPr id="2298" name="椭圆 22"/>
            <p:cNvSpPr/>
            <p:nvPr/>
          </p:nvSpPr>
          <p:spPr>
            <a:xfrm>
              <a:off x="4355976" y="1268760"/>
              <a:ext cx="144016" cy="144016"/>
            </a:xfrm>
            <a:prstGeom prst="ellipse">
              <a:avLst/>
            </a:prstGeom>
            <a:solidFill>
              <a:srgbClr val="00B0F0">
                <a:alpha val="69803"/>
              </a:srgbClr>
            </a:solidFill>
            <a:ln w="25400">
              <a:noFill/>
            </a:ln>
          </p:spPr>
          <p:txBody>
            <a:bodyPr anchor="ctr" anchorCtr="0"/>
            <a:p>
              <a:pPr algn="ctr"/>
            </a:p>
          </p:txBody>
        </p:sp>
      </p:grpSp>
      <p:sp>
        <p:nvSpPr>
          <p:cNvPr id="2299" name="TextBox 23"/>
          <p:cNvSpPr/>
          <p:nvPr/>
        </p:nvSpPr>
        <p:spPr>
          <a:xfrm>
            <a:off x="2855913" y="2282825"/>
            <a:ext cx="6340475" cy="1016000"/>
          </a:xfrm>
          <a:prstGeom prst="rect">
            <a:avLst/>
          </a:prstGeom>
          <a:noFill/>
          <a:ln w="9525">
            <a:noFill/>
          </a:ln>
        </p:spPr>
        <p:txBody>
          <a:bodyPr wrap="none"/>
          <a:p>
            <a:pPr>
              <a:lnSpc>
                <a:spcPct val="150000"/>
              </a:lnSpc>
            </a:pPr>
            <a:r>
              <a:rPr lang="zh-CN" altLang="en-US" sz="2000">
                <a:latin typeface="华文楷体" panose="02010600040101010101" pitchFamily="2" charset="-122"/>
                <a:ea typeface="华文楷体" panose="02010600040101010101" pitchFamily="2" charset="-122"/>
              </a:rPr>
              <a:t>    包括从事安全评价、评估、检测、检验、咨询、培</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训等的专业技术服务和注册安全工程师制度。</a:t>
            </a:r>
            <a:endParaRPr lang="zh-CN" altLang="en-US" sz="2000">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childTnLst>
                                    <p:set>
                                      <p:cBhvr>
                                        <p:cTn id="6" dur="1" fill="hold">
                                          <p:stCondLst>
                                            <p:cond delay="0"/>
                                          </p:stCondLst>
                                        </p:cTn>
                                        <p:tgtEl>
                                          <p:spTgt spid="2290"/>
                                        </p:tgtEl>
                                        <p:attrNameLst>
                                          <p:attrName>style.visibility</p:attrName>
                                        </p:attrNameLst>
                                      </p:cBhvr>
                                      <p:to>
                                        <p:strVal val="visible"/>
                                      </p:to>
                                    </p:set>
                                    <p:animEffect transition="in" filter="blinds(horizontal)">
                                      <p:cBhvr>
                                        <p:cTn id="7" dur="500"/>
                                        <p:tgtEl>
                                          <p:spTgt spid="229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3" nodeType="clickEffect">
                                  <p:childTnLst>
                                    <p:set>
                                      <p:cBhvr>
                                        <p:cTn id="11" dur="1" fill="hold">
                                          <p:stCondLst>
                                            <p:cond delay="0"/>
                                          </p:stCondLst>
                                        </p:cTn>
                                        <p:tgtEl>
                                          <p:spTgt spid="2299"/>
                                        </p:tgtEl>
                                        <p:attrNameLst>
                                          <p:attrName>style.visibility</p:attrName>
                                        </p:attrNameLst>
                                      </p:cBhvr>
                                      <p:to>
                                        <p:strVal val="visible"/>
                                      </p:to>
                                    </p:set>
                                    <p:animEffect transition="in" filter="blinds(horizontal)">
                                      <p:cBhvr>
                                        <p:cTn id="12" dur="500"/>
                                        <p:tgtEl>
                                          <p:spTgt spid="229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1" nodeType="clickEffect">
                                  <p:childTnLst>
                                    <p:set>
                                      <p:cBhvr>
                                        <p:cTn id="16" dur="1" fill="hold">
                                          <p:stCondLst>
                                            <p:cond delay="0"/>
                                          </p:stCondLst>
                                        </p:cTn>
                                        <p:tgtEl>
                                          <p:spTgt spid="2291"/>
                                        </p:tgtEl>
                                        <p:attrNameLst>
                                          <p:attrName>style.visibility</p:attrName>
                                        </p:attrNameLst>
                                      </p:cBhvr>
                                      <p:to>
                                        <p:strVal val="visible"/>
                                      </p:to>
                                    </p:set>
                                    <p:animEffect transition="in" filter="blinds(horizontal)">
                                      <p:cBhvr>
                                        <p:cTn id="17" dur="500"/>
                                        <p:tgtEl>
                                          <p:spTgt spid="2291"/>
                                        </p:tgtEl>
                                      </p:cBhvr>
                                    </p:animEffect>
                                  </p:childTnLst>
                                </p:cTn>
                              </p:par>
                              <p:par>
                                <p:cTn id="18" presetID="3" presetClass="entr" presetSubtype="10" fill="hold" grpId="2" nodeType="withEffect">
                                  <p:childTnLst>
                                    <p:set>
                                      <p:cBhvr>
                                        <p:cTn id="19" dur="1" fill="hold">
                                          <p:stCondLst>
                                            <p:cond delay="0"/>
                                          </p:stCondLst>
                                        </p:cTn>
                                        <p:tgtEl>
                                          <p:spTgt spid="2292"/>
                                        </p:tgtEl>
                                        <p:attrNameLst>
                                          <p:attrName>style.visibility</p:attrName>
                                        </p:attrNameLst>
                                      </p:cBhvr>
                                      <p:to>
                                        <p:strVal val="visible"/>
                                      </p:to>
                                    </p:set>
                                    <p:animEffect transition="in" filter="blinds(horizontal)">
                                      <p:cBhvr>
                                        <p:cTn id="20" dur="500"/>
                                        <p:tgtEl>
                                          <p:spTgt spid="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0" grpId="0" animBg="1"/>
      <p:bldP spid="2291" grpId="1" animBg="1"/>
      <p:bldP spid="2292" grpId="2" animBg="1"/>
      <p:bldP spid="2299" grpId="3"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02" name="TextBox 15"/>
          <p:cNvSpPr/>
          <p:nvPr/>
        </p:nvSpPr>
        <p:spPr>
          <a:xfrm>
            <a:off x="2782888" y="1773238"/>
            <a:ext cx="4022725" cy="646112"/>
          </a:xfrm>
          <a:prstGeom prst="rect">
            <a:avLst/>
          </a:prstGeom>
          <a:noFill/>
          <a:ln w="9525">
            <a:noFill/>
          </a:ln>
        </p:spPr>
        <p:txBody>
          <a:bodyPr wrap="none"/>
          <a:p>
            <a:pPr>
              <a:lnSpc>
                <a:spcPct val="150000"/>
              </a:lnSpc>
            </a:pPr>
            <a:r>
              <a:rPr lang="en-US" altLang="zh-CN" sz="2400" b="1">
                <a:solidFill>
                  <a:srgbClr val="0000FF"/>
                </a:solidFill>
                <a:latin typeface="华文楷体" panose="02010600040101010101" pitchFamily="2" charset="-122"/>
                <a:ea typeface="华文楷体" panose="02010600040101010101" pitchFamily="2" charset="-122"/>
              </a:rPr>
              <a:t>6</a:t>
            </a:r>
            <a:r>
              <a:rPr lang="zh-CN" altLang="en-US" sz="2400" b="1">
                <a:solidFill>
                  <a:srgbClr val="0000FF"/>
                </a:solidFill>
                <a:latin typeface="华文楷体" panose="02010600040101010101" pitchFamily="2" charset="-122"/>
                <a:ea typeface="华文楷体" panose="02010600040101010101" pitchFamily="2" charset="-122"/>
              </a:rPr>
              <a:t>、事故应急救援和处理制度</a:t>
            </a:r>
            <a:endParaRPr lang="zh-CN" altLang="en-US" sz="2400" b="1">
              <a:solidFill>
                <a:srgbClr val="0000FF"/>
              </a:solidFill>
              <a:latin typeface="华文楷体" panose="02010600040101010101" pitchFamily="2" charset="-122"/>
              <a:ea typeface="华文楷体" panose="02010600040101010101" pitchFamily="2" charset="-122"/>
            </a:endParaRPr>
          </a:p>
        </p:txBody>
      </p:sp>
      <p:sp>
        <p:nvSpPr>
          <p:cNvPr id="2303" name="TextBox 13"/>
          <p:cNvSpPr/>
          <p:nvPr/>
        </p:nvSpPr>
        <p:spPr>
          <a:xfrm>
            <a:off x="2855913" y="4092575"/>
            <a:ext cx="6596062" cy="1938338"/>
          </a:xfrm>
          <a:prstGeom prst="rect">
            <a:avLst/>
          </a:prstGeom>
          <a:noFill/>
          <a:ln w="9525">
            <a:noFill/>
          </a:ln>
        </p:spPr>
        <p:txBody>
          <a:bodyPr wrap="none"/>
          <a:p>
            <a:pPr>
              <a:lnSpc>
                <a:spcPct val="200000"/>
              </a:lnSpc>
            </a:pPr>
            <a:r>
              <a:rPr lang="zh-CN" altLang="en-US" sz="2000">
                <a:latin typeface="华文楷体" panose="02010600040101010101" pitchFamily="2" charset="-122"/>
                <a:ea typeface="华文楷体" panose="02010600040101010101" pitchFamily="2" charset="-122"/>
              </a:rPr>
              <a:t>    </a:t>
            </a:r>
            <a:r>
              <a:rPr lang="zh-CN" altLang="en-US" sz="2000" b="1">
                <a:latin typeface="华文楷体" panose="02010600040101010101" pitchFamily="2" charset="-122"/>
                <a:ea typeface="华文楷体" panose="02010600040101010101" pitchFamily="2" charset="-122"/>
              </a:rPr>
              <a:t>第七十七条</a:t>
            </a:r>
            <a:r>
              <a:rPr lang="zh-CN" altLang="en-US" sz="2000">
                <a:latin typeface="华文楷体" panose="02010600040101010101" pitchFamily="2" charset="-122"/>
                <a:ea typeface="华文楷体" panose="02010600040101010101" pitchFamily="2" charset="-122"/>
              </a:rPr>
              <a:t>   县级以上地方各级人民政府应当组织</a:t>
            </a:r>
            <a:endParaRPr lang="zh-CN" altLang="en-US" sz="2000">
              <a:latin typeface="华文楷体" panose="02010600040101010101" pitchFamily="2" charset="-122"/>
              <a:ea typeface="华文楷体" panose="02010600040101010101" pitchFamily="2" charset="-122"/>
            </a:endParaRPr>
          </a:p>
          <a:p>
            <a:pPr>
              <a:lnSpc>
                <a:spcPct val="200000"/>
              </a:lnSpc>
            </a:pPr>
            <a:r>
              <a:rPr lang="zh-CN" altLang="en-US" sz="2000">
                <a:latin typeface="华文楷体" panose="02010600040101010101" pitchFamily="2" charset="-122"/>
                <a:ea typeface="华文楷体" panose="02010600040101010101" pitchFamily="2" charset="-122"/>
              </a:rPr>
              <a:t>有关部门制定本行政区域内生产安全事故应急救援预案，</a:t>
            </a:r>
            <a:endParaRPr lang="zh-CN" altLang="en-US" sz="2000">
              <a:latin typeface="华文楷体" panose="02010600040101010101" pitchFamily="2" charset="-122"/>
              <a:ea typeface="华文楷体" panose="02010600040101010101" pitchFamily="2" charset="-122"/>
            </a:endParaRPr>
          </a:p>
          <a:p>
            <a:pPr>
              <a:lnSpc>
                <a:spcPct val="200000"/>
              </a:lnSpc>
            </a:pPr>
            <a:r>
              <a:rPr lang="zh-CN" altLang="en-US" sz="2000">
                <a:latin typeface="华文楷体" panose="02010600040101010101" pitchFamily="2" charset="-122"/>
                <a:ea typeface="华文楷体" panose="02010600040101010101" pitchFamily="2" charset="-122"/>
              </a:rPr>
              <a:t>建立应急救援体系。</a:t>
            </a:r>
            <a:endParaRPr lang="zh-CN" altLang="en-US" sz="2000">
              <a:latin typeface="华文楷体" panose="02010600040101010101" pitchFamily="2" charset="-122"/>
              <a:ea typeface="华文楷体" panose="02010600040101010101" pitchFamily="2" charset="-122"/>
            </a:endParaRPr>
          </a:p>
        </p:txBody>
      </p:sp>
      <p:sp>
        <p:nvSpPr>
          <p:cNvPr id="2304" name="TextBox 9"/>
          <p:cNvSpPr/>
          <p:nvPr/>
        </p:nvSpPr>
        <p:spPr>
          <a:xfrm>
            <a:off x="2855913" y="2292350"/>
            <a:ext cx="6340475" cy="1938338"/>
          </a:xfrm>
          <a:prstGeom prst="rect">
            <a:avLst/>
          </a:prstGeom>
          <a:noFill/>
          <a:ln w="9525">
            <a:noFill/>
          </a:ln>
        </p:spPr>
        <p:txBody>
          <a:bodyPr wrap="none"/>
          <a:p>
            <a:pPr>
              <a:lnSpc>
                <a:spcPct val="200000"/>
              </a:lnSpc>
            </a:pPr>
            <a:r>
              <a:rPr lang="zh-CN" altLang="en-US" sz="2000">
                <a:latin typeface="华文楷体" panose="02010600040101010101" pitchFamily="2" charset="-122"/>
                <a:ea typeface="华文楷体" panose="02010600040101010101" pitchFamily="2" charset="-122"/>
              </a:rPr>
              <a:t>    包括事故应急救援预案的制定，事故应急体系的建</a:t>
            </a:r>
            <a:endParaRPr lang="zh-CN" altLang="en-US" sz="2000">
              <a:latin typeface="华文楷体" panose="02010600040101010101" pitchFamily="2" charset="-122"/>
              <a:ea typeface="华文楷体" panose="02010600040101010101" pitchFamily="2" charset="-122"/>
            </a:endParaRPr>
          </a:p>
          <a:p>
            <a:pPr>
              <a:lnSpc>
                <a:spcPct val="200000"/>
              </a:lnSpc>
            </a:pPr>
            <a:r>
              <a:rPr lang="zh-CN" altLang="en-US" sz="2000">
                <a:latin typeface="华文楷体" panose="02010600040101010101" pitchFamily="2" charset="-122"/>
                <a:ea typeface="华文楷体" panose="02010600040101010101" pitchFamily="2" charset="-122"/>
              </a:rPr>
              <a:t>立，事故报告、调查处理的原则和程序，事故责任的追</a:t>
            </a:r>
            <a:endParaRPr lang="zh-CN" altLang="en-US" sz="2000">
              <a:latin typeface="华文楷体" panose="02010600040101010101" pitchFamily="2" charset="-122"/>
              <a:ea typeface="华文楷体" panose="02010600040101010101" pitchFamily="2" charset="-122"/>
            </a:endParaRPr>
          </a:p>
          <a:p>
            <a:pPr>
              <a:lnSpc>
                <a:spcPct val="200000"/>
              </a:lnSpc>
            </a:pPr>
            <a:r>
              <a:rPr lang="zh-CN" altLang="en-US" sz="2000">
                <a:latin typeface="华文楷体" panose="02010600040101010101" pitchFamily="2" charset="-122"/>
                <a:ea typeface="华文楷体" panose="02010600040101010101" pitchFamily="2" charset="-122"/>
              </a:rPr>
              <a:t>究，事故信息发布等。</a:t>
            </a:r>
            <a:endParaRPr lang="zh-CN" altLang="en-US" sz="2000">
              <a:latin typeface="华文楷体" panose="02010600040101010101" pitchFamily="2" charset="-122"/>
              <a:ea typeface="华文楷体" panose="02010600040101010101" pitchFamily="2" charset="-122"/>
            </a:endParaRPr>
          </a:p>
        </p:txBody>
      </p:sp>
      <p:sp>
        <p:nvSpPr>
          <p:cNvPr id="2305" name="TextBox 10"/>
          <p:cNvSpPr/>
          <p:nvPr/>
        </p:nvSpPr>
        <p:spPr>
          <a:xfrm>
            <a:off x="2544763" y="765175"/>
            <a:ext cx="6289675" cy="523875"/>
          </a:xfrm>
          <a:prstGeom prst="rect">
            <a:avLst/>
          </a:prstGeom>
          <a:noFill/>
          <a:ln w="9525">
            <a:noFill/>
          </a:ln>
        </p:spPr>
        <p:txBody>
          <a:bodyPr wrap="none"/>
          <a:p>
            <a:r>
              <a:rPr lang="en-US" altLang="zh-CN" sz="2800" b="1">
                <a:solidFill>
                  <a:srgbClr val="FF0000"/>
                </a:solidFill>
                <a:latin typeface="华文楷体" panose="02010600040101010101" pitchFamily="2" charset="-122"/>
                <a:ea typeface="华文楷体" panose="02010600040101010101" pitchFamily="2" charset="-122"/>
              </a:rPr>
              <a:t>《</a:t>
            </a:r>
            <a:r>
              <a:rPr lang="zh-CN" altLang="en-US" sz="2800" b="1">
                <a:solidFill>
                  <a:srgbClr val="FF0000"/>
                </a:solidFill>
                <a:latin typeface="华文楷体" panose="02010600040101010101" pitchFamily="2" charset="-122"/>
                <a:ea typeface="华文楷体" panose="02010600040101010101" pitchFamily="2" charset="-122"/>
              </a:rPr>
              <a:t>安全生产法</a:t>
            </a:r>
            <a:r>
              <a:rPr lang="en-US" altLang="zh-CN" sz="2800" b="1">
                <a:solidFill>
                  <a:srgbClr val="FF0000"/>
                </a:solidFill>
                <a:latin typeface="华文楷体" panose="02010600040101010101" pitchFamily="2" charset="-122"/>
                <a:ea typeface="华文楷体" panose="02010600040101010101" pitchFamily="2" charset="-122"/>
              </a:rPr>
              <a:t>》</a:t>
            </a:r>
            <a:r>
              <a:rPr lang="zh-CN" altLang="en-US" sz="2800" b="1">
                <a:solidFill>
                  <a:srgbClr val="FF0000"/>
                </a:solidFill>
                <a:latin typeface="华文楷体" panose="02010600040101010101" pitchFamily="2" charset="-122"/>
                <a:ea typeface="华文楷体" panose="02010600040101010101" pitchFamily="2" charset="-122"/>
              </a:rPr>
              <a:t>规定的基本制度和措施</a:t>
            </a:r>
            <a:endParaRPr lang="zh-CN" altLang="en-US" sz="2800" b="1">
              <a:solidFill>
                <a:srgbClr val="FF0000"/>
              </a:solidFill>
              <a:latin typeface="华文楷体" panose="02010600040101010101" pitchFamily="2" charset="-122"/>
              <a:ea typeface="华文楷体" panose="02010600040101010101" pitchFamily="2" charset="-122"/>
            </a:endParaRPr>
          </a:p>
        </p:txBody>
      </p:sp>
      <p:cxnSp>
        <p:nvCxnSpPr>
          <p:cNvPr id="2306" name="直接连接符 11"/>
          <p:cNvCxnSpPr/>
          <p:nvPr/>
        </p:nvCxnSpPr>
        <p:spPr>
          <a:xfrm>
            <a:off x="2424113" y="1412875"/>
            <a:ext cx="7272337" cy="0"/>
          </a:xfrm>
          <a:prstGeom prst="line">
            <a:avLst/>
          </a:prstGeom>
          <a:ln w="9525" cap="flat" cmpd="sng">
            <a:solidFill>
              <a:srgbClr val="D9D9D9"/>
            </a:solidFill>
            <a:prstDash val="solid"/>
            <a:round/>
            <a:headEnd type="none" w="med" len="med"/>
            <a:tailEnd type="none" w="med" len="med"/>
          </a:ln>
        </p:spPr>
      </p:cxnSp>
      <p:grpSp>
        <p:nvGrpSpPr>
          <p:cNvPr id="2307" name="组合 2306"/>
          <p:cNvGrpSpPr/>
          <p:nvPr/>
        </p:nvGrpSpPr>
        <p:grpSpPr>
          <a:xfrm>
            <a:off x="5519738" y="1484313"/>
            <a:ext cx="720725" cy="144462"/>
            <a:chOff x="3779912" y="1268760"/>
            <a:chExt cx="720080" cy="144016"/>
          </a:xfrm>
        </p:grpSpPr>
        <p:sp>
          <p:nvSpPr>
            <p:cNvPr id="2308" name="椭圆 16"/>
            <p:cNvSpPr/>
            <p:nvPr/>
          </p:nvSpPr>
          <p:spPr>
            <a:xfrm>
              <a:off x="3779912" y="1268760"/>
              <a:ext cx="144016" cy="144016"/>
            </a:xfrm>
            <a:prstGeom prst="ellipse">
              <a:avLst/>
            </a:prstGeom>
            <a:solidFill>
              <a:srgbClr val="FFC000">
                <a:alpha val="69803"/>
              </a:srgbClr>
            </a:solidFill>
            <a:ln w="25400">
              <a:noFill/>
            </a:ln>
          </p:spPr>
          <p:txBody>
            <a:bodyPr anchor="ctr" anchorCtr="0"/>
            <a:p>
              <a:pPr algn="ctr"/>
            </a:p>
          </p:txBody>
        </p:sp>
        <p:sp>
          <p:nvSpPr>
            <p:cNvPr id="2309" name="椭圆 21"/>
            <p:cNvSpPr/>
            <p:nvPr/>
          </p:nvSpPr>
          <p:spPr>
            <a:xfrm>
              <a:off x="4067944" y="1268760"/>
              <a:ext cx="144016" cy="144016"/>
            </a:xfrm>
            <a:prstGeom prst="ellipse">
              <a:avLst/>
            </a:prstGeom>
            <a:solidFill>
              <a:srgbClr val="00B050">
                <a:alpha val="69803"/>
              </a:srgbClr>
            </a:solidFill>
            <a:ln w="25400">
              <a:noFill/>
            </a:ln>
          </p:spPr>
          <p:txBody>
            <a:bodyPr anchor="ctr" anchorCtr="0"/>
            <a:p>
              <a:pPr algn="ctr"/>
            </a:p>
          </p:txBody>
        </p:sp>
        <p:sp>
          <p:nvSpPr>
            <p:cNvPr id="2310" name="椭圆 22"/>
            <p:cNvSpPr/>
            <p:nvPr/>
          </p:nvSpPr>
          <p:spPr>
            <a:xfrm>
              <a:off x="4355976" y="1268760"/>
              <a:ext cx="144016" cy="144016"/>
            </a:xfrm>
            <a:prstGeom prst="ellipse">
              <a:avLst/>
            </a:prstGeom>
            <a:solidFill>
              <a:srgbClr val="00B0F0">
                <a:alpha val="69803"/>
              </a:srgbClr>
            </a:solidFill>
            <a:ln w="25400">
              <a:noFill/>
            </a:ln>
          </p:spPr>
          <p:txBody>
            <a:bodyPr anchor="ctr" anchorCtr="0"/>
            <a:p>
              <a:pPr algn="ct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childTnLst>
                                    <p:set>
                                      <p:cBhvr>
                                        <p:cTn id="6" dur="1" fill="hold">
                                          <p:stCondLst>
                                            <p:cond delay="0"/>
                                          </p:stCondLst>
                                        </p:cTn>
                                        <p:tgtEl>
                                          <p:spTgt spid="2302"/>
                                        </p:tgtEl>
                                        <p:attrNameLst>
                                          <p:attrName>style.visibility</p:attrName>
                                        </p:attrNameLst>
                                      </p:cBhvr>
                                      <p:to>
                                        <p:strVal val="visible"/>
                                      </p:to>
                                    </p:set>
                                    <p:animEffect transition="in" filter="blinds(horizontal)">
                                      <p:cBhvr>
                                        <p:cTn id="7" dur="500"/>
                                        <p:tgtEl>
                                          <p:spTgt spid="230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2" nodeType="clickEffect">
                                  <p:childTnLst>
                                    <p:set>
                                      <p:cBhvr>
                                        <p:cTn id="11" dur="1" fill="hold">
                                          <p:stCondLst>
                                            <p:cond delay="0"/>
                                          </p:stCondLst>
                                        </p:cTn>
                                        <p:tgtEl>
                                          <p:spTgt spid="2304"/>
                                        </p:tgtEl>
                                        <p:attrNameLst>
                                          <p:attrName>style.visibility</p:attrName>
                                        </p:attrNameLst>
                                      </p:cBhvr>
                                      <p:to>
                                        <p:strVal val="visible"/>
                                      </p:to>
                                    </p:set>
                                    <p:animEffect transition="in" filter="blinds(horizontal)">
                                      <p:cBhvr>
                                        <p:cTn id="12" dur="500"/>
                                        <p:tgtEl>
                                          <p:spTgt spid="230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1" nodeType="clickEffect">
                                  <p:childTnLst>
                                    <p:set>
                                      <p:cBhvr>
                                        <p:cTn id="16" dur="1" fill="hold">
                                          <p:stCondLst>
                                            <p:cond delay="0"/>
                                          </p:stCondLst>
                                        </p:cTn>
                                        <p:tgtEl>
                                          <p:spTgt spid="2303"/>
                                        </p:tgtEl>
                                        <p:attrNameLst>
                                          <p:attrName>style.visibility</p:attrName>
                                        </p:attrNameLst>
                                      </p:cBhvr>
                                      <p:to>
                                        <p:strVal val="visible"/>
                                      </p:to>
                                    </p:set>
                                    <p:animEffect transition="in" filter="blinds(horizontal)">
                                      <p:cBhvr>
                                        <p:cTn id="17" dur="500"/>
                                        <p:tgtEl>
                                          <p:spTgt spid="2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2" grpId="0" animBg="1"/>
      <p:bldP spid="2303" grpId="1" animBg="1"/>
      <p:bldP spid="2304" grpId="2"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13" name="TextBox 10"/>
          <p:cNvSpPr/>
          <p:nvPr/>
        </p:nvSpPr>
        <p:spPr>
          <a:xfrm>
            <a:off x="2711450" y="1628775"/>
            <a:ext cx="6989763" cy="1938338"/>
          </a:xfrm>
          <a:prstGeom prst="rect">
            <a:avLst/>
          </a:prstGeom>
          <a:noFill/>
          <a:ln w="9525">
            <a:noFill/>
          </a:ln>
        </p:spPr>
        <p:txBody>
          <a:bodyPr wrap="none"/>
          <a:p>
            <a:pPr>
              <a:lnSpc>
                <a:spcPct val="150000"/>
              </a:lnSpc>
            </a:pPr>
            <a:r>
              <a:rPr lang="zh-CN" altLang="en-US" sz="2000">
                <a:latin typeface="华文楷体" panose="02010600040101010101" pitchFamily="2" charset="-122"/>
                <a:ea typeface="华文楷体" panose="02010600040101010101" pitchFamily="2" charset="-122"/>
              </a:rPr>
              <a:t>    </a:t>
            </a:r>
            <a:r>
              <a:rPr lang="zh-CN" altLang="en-US" sz="2000" b="1">
                <a:latin typeface="华文楷体" panose="02010600040101010101" pitchFamily="2" charset="-122"/>
                <a:ea typeface="华文楷体" panose="02010600040101010101" pitchFamily="2" charset="-122"/>
              </a:rPr>
              <a:t>第七十九条</a:t>
            </a:r>
            <a:r>
              <a:rPr lang="zh-CN" altLang="en-US" sz="2000">
                <a:latin typeface="华文楷体" panose="02010600040101010101" pitchFamily="2" charset="-122"/>
                <a:ea typeface="华文楷体" panose="02010600040101010101" pitchFamily="2" charset="-122"/>
              </a:rPr>
              <a:t>   危险物品的生产、经营、存储单位以及矿</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山、金属冶炼、城市轨道交通运营、建筑施工单位应当建立</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应急救援组织；生产经营规模较小的，可以不建立应急救援</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组织，但应当制定兼职的应急救援人员。</a:t>
            </a:r>
            <a:endParaRPr lang="zh-CN" altLang="en-US" sz="2000">
              <a:latin typeface="华文楷体" panose="02010600040101010101" pitchFamily="2" charset="-122"/>
              <a:ea typeface="华文楷体" panose="02010600040101010101" pitchFamily="2" charset="-122"/>
            </a:endParaRPr>
          </a:p>
        </p:txBody>
      </p:sp>
      <p:sp>
        <p:nvSpPr>
          <p:cNvPr id="2314" name="TextBox 16"/>
          <p:cNvSpPr/>
          <p:nvPr/>
        </p:nvSpPr>
        <p:spPr>
          <a:xfrm>
            <a:off x="2711450" y="3578225"/>
            <a:ext cx="6853238" cy="1938338"/>
          </a:xfrm>
          <a:prstGeom prst="rect">
            <a:avLst/>
          </a:prstGeom>
          <a:noFill/>
          <a:ln w="9525">
            <a:noFill/>
          </a:ln>
        </p:spPr>
        <p:txBody>
          <a:bodyPr wrap="none"/>
          <a:p>
            <a:pPr>
              <a:lnSpc>
                <a:spcPct val="150000"/>
              </a:lnSpc>
            </a:pPr>
            <a:r>
              <a:rPr lang="zh-CN" altLang="en-US" sz="2000">
                <a:latin typeface="华文楷体" panose="02010600040101010101" pitchFamily="2" charset="-122"/>
                <a:ea typeface="华文楷体" panose="02010600040101010101" pitchFamily="2" charset="-122"/>
              </a:rPr>
              <a:t>    危险物品的生产、经营、储存、运输单位以及矿山、金</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属冶炼、城市轨道交通运营、建筑施工单位应当配备必要的</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应急救援器材、设备和物资，并进行经常性维护、保养，保</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证正常运转。</a:t>
            </a:r>
            <a:endParaRPr lang="zh-CN" altLang="en-US" sz="2000">
              <a:latin typeface="华文楷体" panose="02010600040101010101" pitchFamily="2" charset="-122"/>
              <a:ea typeface="华文楷体" panose="02010600040101010101" pitchFamily="2" charset="-122"/>
            </a:endParaRPr>
          </a:p>
        </p:txBody>
      </p:sp>
      <p:sp>
        <p:nvSpPr>
          <p:cNvPr id="2315" name="二十四角星 21"/>
          <p:cNvSpPr/>
          <p:nvPr/>
        </p:nvSpPr>
        <p:spPr>
          <a:xfrm>
            <a:off x="1836738" y="538163"/>
            <a:ext cx="803275" cy="803275"/>
          </a:xfrm>
          <a:prstGeom prst="star24">
            <a:avLst>
              <a:gd name="adj" fmla="val 37500"/>
            </a:avLst>
          </a:prstGeom>
          <a:solidFill>
            <a:srgbClr val="FFC000"/>
          </a:solidFill>
          <a:ln w="25400">
            <a:noFill/>
          </a:ln>
        </p:spPr>
        <p:txBody>
          <a:bodyPr anchor="ctr" anchorCtr="0"/>
          <a:p>
            <a:pPr algn="ctr"/>
            <a:r>
              <a:rPr lang="zh-CN" altLang="en-US" sz="3600" b="1">
                <a:effectLst>
                  <a:outerShdw blurRad="38100" dist="38100" dir="2700000">
                    <a:srgbClr val="FFFFFF"/>
                  </a:outerShdw>
                </a:effectLst>
                <a:latin typeface="华文行楷" panose="02010800040101010101" pitchFamily="2" charset="-122"/>
                <a:ea typeface="华文行楷" panose="02010800040101010101" pitchFamily="2" charset="-122"/>
              </a:rPr>
              <a:t>续</a:t>
            </a:r>
            <a:endParaRPr lang="zh-CN" altLang="en-US" sz="3600" b="1">
              <a:effectLst>
                <a:outerShdw blurRad="38100" dist="38100" dir="2700000">
                  <a:srgbClr val="FFFFFF"/>
                </a:outerShdw>
              </a:effectLst>
              <a:latin typeface="华文行楷" panose="02010800040101010101" pitchFamily="2" charset="-122"/>
              <a:ea typeface="华文行楷" panose="02010800040101010101" pitchFamily="2" charset="-122"/>
            </a:endParaRPr>
          </a:p>
        </p:txBody>
      </p:sp>
      <p:sp>
        <p:nvSpPr>
          <p:cNvPr id="2316" name="任意多边形 22"/>
          <p:cNvSpPr/>
          <p:nvPr/>
        </p:nvSpPr>
        <p:spPr>
          <a:xfrm>
            <a:off x="2582863" y="574675"/>
            <a:ext cx="7402512" cy="411163"/>
          </a:xfrm>
          <a:noFill/>
          <a:ln w="9525" cap="flat" cmpd="sng">
            <a:solidFill>
              <a:srgbClr val="00B050"/>
            </a:solidFill>
            <a:prstDash val="solid"/>
            <a:round/>
            <a:headEnd type="none" w="med" len="med"/>
            <a:tailEnd type="none" w="med" len="med"/>
          </a:ln>
        </p:spPr>
        <p:txBody>
          <a:bodyPr/>
          <a:p>
            <a:endParaRPr lang="zh-CN" altLang="en-US"/>
          </a:p>
        </p:txBody>
      </p:sp>
      <p:sp>
        <p:nvSpPr>
          <p:cNvPr id="2317" name="任意多边形 23"/>
          <p:cNvSpPr/>
          <p:nvPr/>
        </p:nvSpPr>
        <p:spPr>
          <a:xfrm>
            <a:off x="2582863" y="606425"/>
            <a:ext cx="7213600" cy="719138"/>
          </a:xfrm>
          <a:noFill/>
          <a:ln w="9525" cap="flat" cmpd="sng">
            <a:solidFill>
              <a:srgbClr val="FFC000"/>
            </a:solidFill>
            <a:prstDash val="solid"/>
            <a:round/>
            <a:headEnd type="none" w="med" len="med"/>
            <a:tailEnd type="none" w="med" len="med"/>
          </a:ln>
        </p:spPr>
        <p:txBody>
          <a:bodyPr/>
          <a:p>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20" name="TextBox 15"/>
          <p:cNvSpPr/>
          <p:nvPr/>
        </p:nvSpPr>
        <p:spPr>
          <a:xfrm>
            <a:off x="2782888" y="1844675"/>
            <a:ext cx="3714750" cy="646113"/>
          </a:xfrm>
          <a:prstGeom prst="rect">
            <a:avLst/>
          </a:prstGeom>
          <a:noFill/>
          <a:ln w="9525">
            <a:noFill/>
          </a:ln>
        </p:spPr>
        <p:txBody>
          <a:bodyPr wrap="none"/>
          <a:p>
            <a:pPr>
              <a:lnSpc>
                <a:spcPct val="150000"/>
              </a:lnSpc>
            </a:pPr>
            <a:r>
              <a:rPr lang="en-US" altLang="zh-CN" sz="2400" b="1">
                <a:solidFill>
                  <a:srgbClr val="0000FF"/>
                </a:solidFill>
                <a:latin typeface="华文楷体" panose="02010600040101010101" pitchFamily="2" charset="-122"/>
                <a:ea typeface="华文楷体" panose="02010600040101010101" pitchFamily="2" charset="-122"/>
              </a:rPr>
              <a:t>7</a:t>
            </a:r>
            <a:r>
              <a:rPr lang="zh-CN" altLang="en-US" sz="2400" b="1">
                <a:solidFill>
                  <a:srgbClr val="0000FF"/>
                </a:solidFill>
                <a:latin typeface="华文楷体" panose="02010600040101010101" pitchFamily="2" charset="-122"/>
                <a:ea typeface="华文楷体" panose="02010600040101010101" pitchFamily="2" charset="-122"/>
              </a:rPr>
              <a:t>、安全生产责任追究制度</a:t>
            </a:r>
            <a:endParaRPr lang="zh-CN" altLang="en-US" sz="2400" b="1">
              <a:solidFill>
                <a:srgbClr val="0000FF"/>
              </a:solidFill>
              <a:latin typeface="华文楷体" panose="02010600040101010101" pitchFamily="2" charset="-122"/>
              <a:ea typeface="华文楷体" panose="02010600040101010101" pitchFamily="2" charset="-122"/>
            </a:endParaRPr>
          </a:p>
        </p:txBody>
      </p:sp>
      <p:sp>
        <p:nvSpPr>
          <p:cNvPr id="2321" name="TextBox 13"/>
          <p:cNvSpPr/>
          <p:nvPr/>
        </p:nvSpPr>
        <p:spPr>
          <a:xfrm>
            <a:off x="2855913" y="4151313"/>
            <a:ext cx="6475412" cy="1938337"/>
          </a:xfrm>
          <a:prstGeom prst="rect">
            <a:avLst/>
          </a:prstGeom>
          <a:noFill/>
          <a:ln w="9525">
            <a:noFill/>
          </a:ln>
        </p:spPr>
        <p:txBody>
          <a:bodyPr wrap="none"/>
          <a:p>
            <a:pPr>
              <a:lnSpc>
                <a:spcPct val="200000"/>
              </a:lnSpc>
            </a:pPr>
            <a:r>
              <a:rPr lang="zh-CN" altLang="en-US" sz="2000">
                <a:latin typeface="华文楷体" panose="02010600040101010101" pitchFamily="2" charset="-122"/>
                <a:ea typeface="华文楷体" panose="02010600040101010101" pitchFamily="2" charset="-122"/>
              </a:rPr>
              <a:t>    </a:t>
            </a:r>
            <a:r>
              <a:rPr lang="zh-CN" altLang="en-US" sz="2000" b="1">
                <a:latin typeface="华文楷体" panose="02010600040101010101" pitchFamily="2" charset="-122"/>
                <a:ea typeface="华文楷体" panose="02010600040101010101" pitchFamily="2" charset="-122"/>
              </a:rPr>
              <a:t>第十四条</a:t>
            </a:r>
            <a:r>
              <a:rPr lang="zh-CN" altLang="en-US" sz="2000">
                <a:latin typeface="华文楷体" panose="02010600040101010101" pitchFamily="2" charset="-122"/>
                <a:ea typeface="华文楷体" panose="02010600040101010101" pitchFamily="2" charset="-122"/>
              </a:rPr>
              <a:t>   国家实行生产安全事故责任追究制度，</a:t>
            </a:r>
            <a:endParaRPr lang="zh-CN" altLang="en-US" sz="2000">
              <a:latin typeface="华文楷体" panose="02010600040101010101" pitchFamily="2" charset="-122"/>
              <a:ea typeface="华文楷体" panose="02010600040101010101" pitchFamily="2" charset="-122"/>
            </a:endParaRPr>
          </a:p>
          <a:p>
            <a:pPr>
              <a:lnSpc>
                <a:spcPct val="200000"/>
              </a:lnSpc>
            </a:pPr>
            <a:r>
              <a:rPr lang="zh-CN" altLang="en-US" sz="2000">
                <a:latin typeface="华文楷体" panose="02010600040101010101" pitchFamily="2" charset="-122"/>
                <a:ea typeface="华文楷体" panose="02010600040101010101" pitchFamily="2" charset="-122"/>
              </a:rPr>
              <a:t>依照本法和有关法律、法规的规定，追究生产安全事</a:t>
            </a:r>
            <a:endParaRPr lang="zh-CN" altLang="en-US" sz="2000">
              <a:latin typeface="华文楷体" panose="02010600040101010101" pitchFamily="2" charset="-122"/>
              <a:ea typeface="华文楷体" panose="02010600040101010101" pitchFamily="2" charset="-122"/>
            </a:endParaRPr>
          </a:p>
          <a:p>
            <a:pPr>
              <a:lnSpc>
                <a:spcPct val="200000"/>
              </a:lnSpc>
            </a:pPr>
            <a:r>
              <a:rPr lang="zh-CN" altLang="en-US" sz="2000">
                <a:latin typeface="华文楷体" panose="02010600040101010101" pitchFamily="2" charset="-122"/>
                <a:ea typeface="华文楷体" panose="02010600040101010101" pitchFamily="2" charset="-122"/>
              </a:rPr>
              <a:t>故</a:t>
            </a:r>
            <a:r>
              <a:rPr lang="zh-CN" altLang="en-US" sz="2000">
                <a:solidFill>
                  <a:srgbClr val="FF0000"/>
                </a:solidFill>
                <a:latin typeface="华文楷体" panose="02010600040101010101" pitchFamily="2" charset="-122"/>
                <a:ea typeface="华文楷体" panose="02010600040101010101" pitchFamily="2" charset="-122"/>
              </a:rPr>
              <a:t>责任人员</a:t>
            </a:r>
            <a:r>
              <a:rPr lang="zh-CN" altLang="en-US" sz="2000">
                <a:latin typeface="华文楷体" panose="02010600040101010101" pitchFamily="2" charset="-122"/>
                <a:ea typeface="华文楷体" panose="02010600040101010101" pitchFamily="2" charset="-122"/>
              </a:rPr>
              <a:t>的法律责任。</a:t>
            </a:r>
            <a:endParaRPr lang="zh-CN" altLang="en-US" sz="2000">
              <a:latin typeface="华文楷体" panose="02010600040101010101" pitchFamily="2" charset="-122"/>
              <a:ea typeface="华文楷体" panose="02010600040101010101" pitchFamily="2" charset="-122"/>
            </a:endParaRPr>
          </a:p>
        </p:txBody>
      </p:sp>
      <p:sp>
        <p:nvSpPr>
          <p:cNvPr id="2322" name="TextBox 9"/>
          <p:cNvSpPr/>
          <p:nvPr/>
        </p:nvSpPr>
        <p:spPr>
          <a:xfrm>
            <a:off x="2544763" y="765175"/>
            <a:ext cx="6289675" cy="523875"/>
          </a:xfrm>
          <a:prstGeom prst="rect">
            <a:avLst/>
          </a:prstGeom>
          <a:noFill/>
          <a:ln w="9525">
            <a:noFill/>
          </a:ln>
        </p:spPr>
        <p:txBody>
          <a:bodyPr wrap="none"/>
          <a:p>
            <a:r>
              <a:rPr lang="en-US" altLang="zh-CN" sz="2800" b="1">
                <a:solidFill>
                  <a:srgbClr val="FF0000"/>
                </a:solidFill>
                <a:latin typeface="华文楷体" panose="02010600040101010101" pitchFamily="2" charset="-122"/>
                <a:ea typeface="华文楷体" panose="02010600040101010101" pitchFamily="2" charset="-122"/>
              </a:rPr>
              <a:t>《</a:t>
            </a:r>
            <a:r>
              <a:rPr lang="zh-CN" altLang="en-US" sz="2800" b="1">
                <a:solidFill>
                  <a:srgbClr val="FF0000"/>
                </a:solidFill>
                <a:latin typeface="华文楷体" panose="02010600040101010101" pitchFamily="2" charset="-122"/>
                <a:ea typeface="华文楷体" panose="02010600040101010101" pitchFamily="2" charset="-122"/>
              </a:rPr>
              <a:t>安全生产法</a:t>
            </a:r>
            <a:r>
              <a:rPr lang="en-US" altLang="zh-CN" sz="2800" b="1">
                <a:solidFill>
                  <a:srgbClr val="FF0000"/>
                </a:solidFill>
                <a:latin typeface="华文楷体" panose="02010600040101010101" pitchFamily="2" charset="-122"/>
                <a:ea typeface="华文楷体" panose="02010600040101010101" pitchFamily="2" charset="-122"/>
              </a:rPr>
              <a:t>》</a:t>
            </a:r>
            <a:r>
              <a:rPr lang="zh-CN" altLang="en-US" sz="2800" b="1">
                <a:solidFill>
                  <a:srgbClr val="FF0000"/>
                </a:solidFill>
                <a:latin typeface="华文楷体" panose="02010600040101010101" pitchFamily="2" charset="-122"/>
                <a:ea typeface="华文楷体" panose="02010600040101010101" pitchFamily="2" charset="-122"/>
              </a:rPr>
              <a:t>规定的基本制度和措施</a:t>
            </a:r>
            <a:endParaRPr lang="zh-CN" altLang="en-US" sz="2800" b="1">
              <a:solidFill>
                <a:srgbClr val="FF0000"/>
              </a:solidFill>
              <a:latin typeface="华文楷体" panose="02010600040101010101" pitchFamily="2" charset="-122"/>
              <a:ea typeface="华文楷体" panose="02010600040101010101" pitchFamily="2" charset="-122"/>
            </a:endParaRPr>
          </a:p>
        </p:txBody>
      </p:sp>
      <p:cxnSp>
        <p:nvCxnSpPr>
          <p:cNvPr id="2323" name="直接连接符 10"/>
          <p:cNvCxnSpPr/>
          <p:nvPr/>
        </p:nvCxnSpPr>
        <p:spPr>
          <a:xfrm>
            <a:off x="2424113" y="1412875"/>
            <a:ext cx="7272337" cy="0"/>
          </a:xfrm>
          <a:prstGeom prst="line">
            <a:avLst/>
          </a:prstGeom>
          <a:ln w="9525" cap="flat" cmpd="sng">
            <a:solidFill>
              <a:srgbClr val="D9D9D9"/>
            </a:solidFill>
            <a:prstDash val="solid"/>
            <a:round/>
            <a:headEnd type="none" w="med" len="med"/>
            <a:tailEnd type="none" w="med" len="med"/>
          </a:ln>
        </p:spPr>
      </p:cxnSp>
      <p:grpSp>
        <p:nvGrpSpPr>
          <p:cNvPr id="2324" name="组合 2323"/>
          <p:cNvGrpSpPr/>
          <p:nvPr/>
        </p:nvGrpSpPr>
        <p:grpSpPr>
          <a:xfrm>
            <a:off x="5519738" y="1484313"/>
            <a:ext cx="720725" cy="144462"/>
            <a:chOff x="3779912" y="1268760"/>
            <a:chExt cx="720080" cy="144016"/>
          </a:xfrm>
        </p:grpSpPr>
        <p:sp>
          <p:nvSpPr>
            <p:cNvPr id="2325" name="椭圆 14"/>
            <p:cNvSpPr/>
            <p:nvPr/>
          </p:nvSpPr>
          <p:spPr>
            <a:xfrm>
              <a:off x="3779912" y="1268760"/>
              <a:ext cx="144016" cy="144016"/>
            </a:xfrm>
            <a:prstGeom prst="ellipse">
              <a:avLst/>
            </a:prstGeom>
            <a:solidFill>
              <a:srgbClr val="FFC000">
                <a:alpha val="69803"/>
              </a:srgbClr>
            </a:solidFill>
            <a:ln w="25400">
              <a:noFill/>
            </a:ln>
          </p:spPr>
          <p:txBody>
            <a:bodyPr anchor="ctr" anchorCtr="0"/>
            <a:p>
              <a:pPr algn="ctr"/>
            </a:p>
          </p:txBody>
        </p:sp>
        <p:sp>
          <p:nvSpPr>
            <p:cNvPr id="2326" name="椭圆 16"/>
            <p:cNvSpPr/>
            <p:nvPr/>
          </p:nvSpPr>
          <p:spPr>
            <a:xfrm>
              <a:off x="4067944" y="1268760"/>
              <a:ext cx="144016" cy="144016"/>
            </a:xfrm>
            <a:prstGeom prst="ellipse">
              <a:avLst/>
            </a:prstGeom>
            <a:solidFill>
              <a:srgbClr val="00B050">
                <a:alpha val="69803"/>
              </a:srgbClr>
            </a:solidFill>
            <a:ln w="25400">
              <a:noFill/>
            </a:ln>
          </p:spPr>
          <p:txBody>
            <a:bodyPr anchor="ctr" anchorCtr="0"/>
            <a:p>
              <a:pPr algn="ctr"/>
            </a:p>
          </p:txBody>
        </p:sp>
        <p:sp>
          <p:nvSpPr>
            <p:cNvPr id="2327" name="椭圆 21"/>
            <p:cNvSpPr/>
            <p:nvPr/>
          </p:nvSpPr>
          <p:spPr>
            <a:xfrm>
              <a:off x="4355976" y="1268760"/>
              <a:ext cx="144016" cy="144016"/>
            </a:xfrm>
            <a:prstGeom prst="ellipse">
              <a:avLst/>
            </a:prstGeom>
            <a:solidFill>
              <a:srgbClr val="00B0F0">
                <a:alpha val="69803"/>
              </a:srgbClr>
            </a:solidFill>
            <a:ln w="25400">
              <a:noFill/>
            </a:ln>
          </p:spPr>
          <p:txBody>
            <a:bodyPr anchor="ctr" anchorCtr="0"/>
            <a:p>
              <a:pPr algn="ctr"/>
            </a:p>
          </p:txBody>
        </p:sp>
      </p:grpSp>
      <p:sp>
        <p:nvSpPr>
          <p:cNvPr id="2328" name="TextBox 22"/>
          <p:cNvSpPr/>
          <p:nvPr/>
        </p:nvSpPr>
        <p:spPr>
          <a:xfrm>
            <a:off x="2855913" y="2346325"/>
            <a:ext cx="6211887" cy="1938338"/>
          </a:xfrm>
          <a:prstGeom prst="rect">
            <a:avLst/>
          </a:prstGeom>
          <a:noFill/>
          <a:ln w="9525">
            <a:noFill/>
          </a:ln>
        </p:spPr>
        <p:txBody>
          <a:bodyPr wrap="none"/>
          <a:p>
            <a:pPr>
              <a:lnSpc>
                <a:spcPct val="200000"/>
              </a:lnSpc>
            </a:pPr>
            <a:r>
              <a:rPr lang="zh-CN" altLang="en-US" sz="2000">
                <a:latin typeface="华文楷体" panose="02010600040101010101" pitchFamily="2" charset="-122"/>
                <a:ea typeface="华文楷体" panose="02010600040101010101" pitchFamily="2" charset="-122"/>
              </a:rPr>
              <a:t>    包括安全生产的责任主体，安全生产责任的确定</a:t>
            </a:r>
            <a:endParaRPr lang="zh-CN" altLang="en-US" sz="2000">
              <a:latin typeface="华文楷体" panose="02010600040101010101" pitchFamily="2" charset="-122"/>
              <a:ea typeface="华文楷体" panose="02010600040101010101" pitchFamily="2" charset="-122"/>
            </a:endParaRPr>
          </a:p>
          <a:p>
            <a:pPr>
              <a:lnSpc>
                <a:spcPct val="200000"/>
              </a:lnSpc>
            </a:pPr>
            <a:r>
              <a:rPr lang="zh-CN" altLang="en-US" sz="2000">
                <a:latin typeface="华文楷体" panose="02010600040101010101" pitchFamily="2" charset="-122"/>
                <a:ea typeface="华文楷体" panose="02010600040101010101" pitchFamily="2" charset="-122"/>
              </a:rPr>
              <a:t>和责任形式，追究安全责任的机关、依据、程序和安</a:t>
            </a:r>
            <a:endParaRPr lang="zh-CN" altLang="en-US" sz="2000">
              <a:latin typeface="华文楷体" panose="02010600040101010101" pitchFamily="2" charset="-122"/>
              <a:ea typeface="华文楷体" panose="02010600040101010101" pitchFamily="2" charset="-122"/>
            </a:endParaRPr>
          </a:p>
          <a:p>
            <a:pPr>
              <a:lnSpc>
                <a:spcPct val="200000"/>
              </a:lnSpc>
            </a:pPr>
            <a:r>
              <a:rPr lang="zh-CN" altLang="en-US" sz="2000">
                <a:latin typeface="华文楷体" panose="02010600040101010101" pitchFamily="2" charset="-122"/>
                <a:ea typeface="华文楷体" panose="02010600040101010101" pitchFamily="2" charset="-122"/>
              </a:rPr>
              <a:t>全生产法律责任。</a:t>
            </a:r>
            <a:endParaRPr lang="zh-CN" altLang="en-US" sz="2000">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childTnLst>
                                    <p:set>
                                      <p:cBhvr>
                                        <p:cTn id="6" dur="1" fill="hold">
                                          <p:stCondLst>
                                            <p:cond delay="0"/>
                                          </p:stCondLst>
                                        </p:cTn>
                                        <p:tgtEl>
                                          <p:spTgt spid="2320"/>
                                        </p:tgtEl>
                                        <p:attrNameLst>
                                          <p:attrName>style.visibility</p:attrName>
                                        </p:attrNameLst>
                                      </p:cBhvr>
                                      <p:to>
                                        <p:strVal val="visible"/>
                                      </p:to>
                                    </p:set>
                                    <p:animEffect transition="in" filter="blinds(horizontal)">
                                      <p:cBhvr>
                                        <p:cTn id="7" dur="500"/>
                                        <p:tgtEl>
                                          <p:spTgt spid="23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2" nodeType="clickEffect">
                                  <p:childTnLst>
                                    <p:set>
                                      <p:cBhvr>
                                        <p:cTn id="11" dur="1" fill="hold">
                                          <p:stCondLst>
                                            <p:cond delay="0"/>
                                          </p:stCondLst>
                                        </p:cTn>
                                        <p:tgtEl>
                                          <p:spTgt spid="2328"/>
                                        </p:tgtEl>
                                        <p:attrNameLst>
                                          <p:attrName>style.visibility</p:attrName>
                                        </p:attrNameLst>
                                      </p:cBhvr>
                                      <p:to>
                                        <p:strVal val="visible"/>
                                      </p:to>
                                    </p:set>
                                    <p:animEffect transition="in" filter="blinds(horizontal)">
                                      <p:cBhvr>
                                        <p:cTn id="12" dur="500"/>
                                        <p:tgtEl>
                                          <p:spTgt spid="232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1" nodeType="clickEffect">
                                  <p:childTnLst>
                                    <p:set>
                                      <p:cBhvr>
                                        <p:cTn id="16" dur="1" fill="hold">
                                          <p:stCondLst>
                                            <p:cond delay="0"/>
                                          </p:stCondLst>
                                        </p:cTn>
                                        <p:tgtEl>
                                          <p:spTgt spid="2321"/>
                                        </p:tgtEl>
                                        <p:attrNameLst>
                                          <p:attrName>style.visibility</p:attrName>
                                        </p:attrNameLst>
                                      </p:cBhvr>
                                      <p:to>
                                        <p:strVal val="visible"/>
                                      </p:to>
                                    </p:set>
                                    <p:animEffect transition="in" filter="blinds(horizontal)">
                                      <p:cBhvr>
                                        <p:cTn id="17" dur="500"/>
                                        <p:tgtEl>
                                          <p:spTgt spid="2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0" grpId="0" animBg="1"/>
      <p:bldP spid="2321" grpId="1" animBg="1"/>
      <p:bldP spid="2328" grpId="2"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331" name="组合 2330"/>
          <p:cNvGrpSpPr/>
          <p:nvPr/>
        </p:nvGrpSpPr>
        <p:grpSpPr>
          <a:xfrm>
            <a:off x="2600325" y="908050"/>
            <a:ext cx="4495800" cy="708025"/>
            <a:chOff x="787703" y="908720"/>
            <a:chExt cx="4495473" cy="707886"/>
          </a:xfrm>
        </p:grpSpPr>
        <p:sp>
          <p:nvSpPr>
            <p:cNvPr id="2332" name="TextBox 12"/>
            <p:cNvSpPr/>
            <p:nvPr/>
          </p:nvSpPr>
          <p:spPr>
            <a:xfrm>
              <a:off x="1507783" y="908720"/>
              <a:ext cx="3775393" cy="707886"/>
            </a:xfrm>
            <a:prstGeom prst="rect">
              <a:avLst/>
            </a:prstGeom>
            <a:noFill/>
            <a:ln w="9525">
              <a:noFill/>
            </a:ln>
          </p:spPr>
          <p:txBody>
            <a:bodyPr wrap="none"/>
            <a:p>
              <a:r>
                <a:rPr lang="zh-CN" altLang="en-US" sz="4000" b="1">
                  <a:solidFill>
                    <a:srgbClr val="0000FF"/>
                  </a:solidFill>
                  <a:latin typeface="华文楷体" panose="02010600040101010101" pitchFamily="2" charset="-122"/>
                  <a:ea typeface="华文楷体" panose="02010600040101010101" pitchFamily="2" charset="-122"/>
                </a:rPr>
                <a:t>劳动安全保障权</a:t>
              </a:r>
              <a:endParaRPr lang="zh-CN" altLang="en-US" sz="4000" b="1">
                <a:solidFill>
                  <a:srgbClr val="0000FF"/>
                </a:solidFill>
                <a:latin typeface="华文楷体" panose="02010600040101010101" pitchFamily="2" charset="-122"/>
                <a:ea typeface="华文楷体" panose="02010600040101010101" pitchFamily="2" charset="-122"/>
              </a:endParaRPr>
            </a:p>
          </p:txBody>
        </p:sp>
        <p:grpSp>
          <p:nvGrpSpPr>
            <p:cNvPr id="2333" name="组合 2332"/>
            <p:cNvGrpSpPr/>
            <p:nvPr/>
          </p:nvGrpSpPr>
          <p:grpSpPr>
            <a:xfrm>
              <a:off x="787703" y="980728"/>
              <a:ext cx="432048" cy="432048"/>
              <a:chOff x="467544" y="980728"/>
              <a:chExt cx="432048" cy="432048"/>
            </a:xfrm>
          </p:grpSpPr>
          <p:sp>
            <p:nvSpPr>
              <p:cNvPr id="2334" name="矩形 2"/>
              <p:cNvSpPr/>
              <p:nvPr/>
            </p:nvSpPr>
            <p:spPr>
              <a:xfrm>
                <a:off x="467544" y="980728"/>
                <a:ext cx="360040" cy="360040"/>
              </a:xfrm>
              <a:prstGeom prst="rect">
                <a:avLst/>
              </a:prstGeom>
              <a:solidFill>
                <a:srgbClr val="00B050"/>
              </a:solidFill>
              <a:ln w="25400" cap="flat" cmpd="sng">
                <a:prstDash val="solid"/>
                <a:round/>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00B050"/>
                </a:extrusionClr>
              </a:sp3d>
            </p:spPr>
            <p:txBody>
              <a:bodyPr anchor="ctr" anchorCtr="0">
                <a:flatTx/>
              </a:bodyPr>
              <a:p>
                <a:pPr algn="ctr"/>
              </a:p>
            </p:txBody>
          </p:sp>
          <p:sp>
            <p:nvSpPr>
              <p:cNvPr id="2335" name="矩形 3"/>
              <p:cNvSpPr/>
              <p:nvPr/>
            </p:nvSpPr>
            <p:spPr>
              <a:xfrm>
                <a:off x="619944" y="1133128"/>
                <a:ext cx="279648" cy="279648"/>
              </a:xfrm>
              <a:prstGeom prst="rect">
                <a:avLst/>
              </a:prstGeom>
              <a:solidFill>
                <a:srgbClr val="FFC000"/>
              </a:solidFill>
              <a:ln w="25400" cap="flat" cmpd="sng">
                <a:prstDash val="solid"/>
                <a:round/>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FFC000"/>
                </a:extrusionClr>
              </a:sp3d>
            </p:spPr>
            <p:txBody>
              <a:bodyPr anchor="ctr" anchorCtr="0">
                <a:flatTx/>
              </a:bodyPr>
              <a:p>
                <a:pPr algn="ctr"/>
              </a:p>
            </p:txBody>
          </p:sp>
        </p:grpSp>
      </p:grpSp>
      <p:cxnSp>
        <p:nvCxnSpPr>
          <p:cNvPr id="2336" name="直接连接符 7"/>
          <p:cNvCxnSpPr/>
          <p:nvPr/>
        </p:nvCxnSpPr>
        <p:spPr>
          <a:xfrm>
            <a:off x="2208213" y="692150"/>
            <a:ext cx="6121400" cy="0"/>
          </a:xfrm>
          <a:prstGeom prst="line">
            <a:avLst/>
          </a:prstGeom>
          <a:ln w="9525" cap="flat" cmpd="sng">
            <a:solidFill>
              <a:srgbClr val="FF0000"/>
            </a:solidFill>
            <a:prstDash val="solid"/>
            <a:round/>
            <a:headEnd type="none" w="med" len="med"/>
            <a:tailEnd type="none" w="med" len="med"/>
          </a:ln>
        </p:spPr>
      </p:cxnSp>
      <p:cxnSp>
        <p:nvCxnSpPr>
          <p:cNvPr id="2337" name="直接连接符 9"/>
          <p:cNvCxnSpPr/>
          <p:nvPr/>
        </p:nvCxnSpPr>
        <p:spPr>
          <a:xfrm>
            <a:off x="2351088" y="476250"/>
            <a:ext cx="0" cy="1512888"/>
          </a:xfrm>
          <a:prstGeom prst="line">
            <a:avLst/>
          </a:prstGeom>
          <a:ln w="9525" cap="flat" cmpd="sng">
            <a:solidFill>
              <a:srgbClr val="FF0000"/>
            </a:solidFill>
            <a:prstDash val="solid"/>
            <a:round/>
            <a:headEnd type="none" w="med" len="med"/>
            <a:tailEnd type="none" w="med" len="med"/>
          </a:ln>
        </p:spPr>
      </p:cxnSp>
      <p:cxnSp>
        <p:nvCxnSpPr>
          <p:cNvPr id="2338" name="直接连接符 11"/>
          <p:cNvCxnSpPr/>
          <p:nvPr/>
        </p:nvCxnSpPr>
        <p:spPr>
          <a:xfrm>
            <a:off x="4943475" y="5732463"/>
            <a:ext cx="5040313" cy="0"/>
          </a:xfrm>
          <a:prstGeom prst="line">
            <a:avLst/>
          </a:prstGeom>
          <a:ln w="9525" cap="flat" cmpd="sng">
            <a:solidFill>
              <a:srgbClr val="FF0000"/>
            </a:solidFill>
            <a:prstDash val="solid"/>
            <a:round/>
            <a:headEnd type="none" w="med" len="med"/>
            <a:tailEnd type="none" w="med" len="med"/>
          </a:ln>
        </p:spPr>
      </p:cxnSp>
      <p:cxnSp>
        <p:nvCxnSpPr>
          <p:cNvPr id="2339" name="直接连接符 14"/>
          <p:cNvCxnSpPr/>
          <p:nvPr/>
        </p:nvCxnSpPr>
        <p:spPr>
          <a:xfrm flipV="1">
            <a:off x="9696450" y="4508500"/>
            <a:ext cx="0" cy="1512888"/>
          </a:xfrm>
          <a:prstGeom prst="line">
            <a:avLst/>
          </a:prstGeom>
          <a:ln w="9525" cap="flat" cmpd="sng">
            <a:solidFill>
              <a:srgbClr val="FF0000"/>
            </a:solidFill>
            <a:prstDash val="solid"/>
            <a:round/>
            <a:headEnd type="none" w="med" len="med"/>
            <a:tailEnd type="none" w="med" len="med"/>
          </a:ln>
        </p:spPr>
      </p:cxnSp>
      <p:sp>
        <p:nvSpPr>
          <p:cNvPr id="2340" name="TextBox 15"/>
          <p:cNvSpPr/>
          <p:nvPr/>
        </p:nvSpPr>
        <p:spPr>
          <a:xfrm>
            <a:off x="2855913" y="1916113"/>
            <a:ext cx="1979612" cy="554037"/>
          </a:xfrm>
          <a:prstGeom prst="rect">
            <a:avLst/>
          </a:prstGeom>
          <a:noFill/>
          <a:ln w="9525">
            <a:noFill/>
          </a:ln>
        </p:spPr>
        <p:txBody>
          <a:bodyPr wrap="none"/>
          <a:p>
            <a:pPr>
              <a:lnSpc>
                <a:spcPct val="150000"/>
              </a:lnSpc>
            </a:pPr>
            <a:r>
              <a:rPr lang="zh-CN" altLang="en-US" sz="2000" b="1">
                <a:latin typeface="华文楷体" panose="02010600040101010101" pitchFamily="2" charset="-122"/>
                <a:ea typeface="华文楷体" panose="02010600040101010101" pitchFamily="2" charset="-122"/>
              </a:rPr>
              <a:t>第四十九条规定</a:t>
            </a:r>
            <a:endParaRPr lang="zh-CN" altLang="en-US" sz="2000" b="1">
              <a:latin typeface="华文楷体" panose="02010600040101010101" pitchFamily="2" charset="-122"/>
              <a:ea typeface="华文楷体" panose="02010600040101010101" pitchFamily="2" charset="-122"/>
            </a:endParaRPr>
          </a:p>
        </p:txBody>
      </p:sp>
      <p:sp>
        <p:nvSpPr>
          <p:cNvPr id="2341" name="TextBox 13"/>
          <p:cNvSpPr/>
          <p:nvPr/>
        </p:nvSpPr>
        <p:spPr>
          <a:xfrm>
            <a:off x="3287713" y="2636838"/>
            <a:ext cx="6083300" cy="1477962"/>
          </a:xfrm>
          <a:prstGeom prst="rect">
            <a:avLst/>
          </a:prstGeom>
          <a:noFill/>
          <a:ln w="9525">
            <a:noFill/>
          </a:ln>
        </p:spPr>
        <p:txBody>
          <a:bodyPr wrap="none"/>
          <a:p>
            <a:pPr>
              <a:lnSpc>
                <a:spcPct val="150000"/>
              </a:lnSpc>
            </a:pPr>
            <a:r>
              <a:rPr lang="zh-CN" altLang="en-US" sz="2000">
                <a:latin typeface="华文楷体" panose="02010600040101010101" pitchFamily="2" charset="-122"/>
                <a:ea typeface="华文楷体" panose="02010600040101010101" pitchFamily="2" charset="-122"/>
              </a:rPr>
              <a:t>生产经营单位与从业人员订立的</a:t>
            </a:r>
            <a:r>
              <a:rPr lang="zh-CN" altLang="en-US" sz="2000">
                <a:solidFill>
                  <a:srgbClr val="FF0000"/>
                </a:solidFill>
                <a:latin typeface="华文楷体" panose="02010600040101010101" pitchFamily="2" charset="-122"/>
                <a:ea typeface="华文楷体" panose="02010600040101010101" pitchFamily="2" charset="-122"/>
              </a:rPr>
              <a:t>劳动合同</a:t>
            </a:r>
            <a:r>
              <a:rPr lang="zh-CN" altLang="en-US" sz="2000">
                <a:latin typeface="华文楷体" panose="02010600040101010101" pitchFamily="2" charset="-122"/>
                <a:ea typeface="华文楷体" panose="02010600040101010101" pitchFamily="2" charset="-122"/>
              </a:rPr>
              <a:t>，应当载明</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有关保障从业人员</a:t>
            </a:r>
            <a:r>
              <a:rPr lang="zh-CN" altLang="en-US" sz="2000">
                <a:solidFill>
                  <a:srgbClr val="FF0000"/>
                </a:solidFill>
                <a:latin typeface="华文楷体" panose="02010600040101010101" pitchFamily="2" charset="-122"/>
                <a:ea typeface="华文楷体" panose="02010600040101010101" pitchFamily="2" charset="-122"/>
              </a:rPr>
              <a:t>劳动安全</a:t>
            </a:r>
            <a:r>
              <a:rPr lang="zh-CN" altLang="en-US" sz="2000">
                <a:latin typeface="华文楷体" panose="02010600040101010101" pitchFamily="2" charset="-122"/>
                <a:ea typeface="华文楷体" panose="02010600040101010101" pitchFamily="2" charset="-122"/>
              </a:rPr>
              <a:t>、</a:t>
            </a:r>
            <a:r>
              <a:rPr lang="zh-CN" altLang="en-US" sz="2000">
                <a:solidFill>
                  <a:srgbClr val="FF0000"/>
                </a:solidFill>
                <a:latin typeface="华文楷体" panose="02010600040101010101" pitchFamily="2" charset="-122"/>
                <a:ea typeface="华文楷体" panose="02010600040101010101" pitchFamily="2" charset="-122"/>
              </a:rPr>
              <a:t>防止职业危害</a:t>
            </a:r>
            <a:r>
              <a:rPr lang="zh-CN" altLang="en-US" sz="2000">
                <a:latin typeface="华文楷体" panose="02010600040101010101" pitchFamily="2" charset="-122"/>
                <a:ea typeface="华文楷体" panose="02010600040101010101" pitchFamily="2" charset="-122"/>
              </a:rPr>
              <a:t>的事项，</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以及依法为从业人员办理</a:t>
            </a:r>
            <a:r>
              <a:rPr lang="zh-CN" altLang="en-US" sz="2000">
                <a:solidFill>
                  <a:srgbClr val="FF0000"/>
                </a:solidFill>
                <a:latin typeface="华文楷体" panose="02010600040101010101" pitchFamily="2" charset="-122"/>
                <a:ea typeface="华文楷体" panose="02010600040101010101" pitchFamily="2" charset="-122"/>
              </a:rPr>
              <a:t>工伤保险</a:t>
            </a:r>
            <a:r>
              <a:rPr lang="zh-CN" altLang="en-US" sz="2000">
                <a:latin typeface="华文楷体" panose="02010600040101010101" pitchFamily="2" charset="-122"/>
                <a:ea typeface="华文楷体" panose="02010600040101010101" pitchFamily="2" charset="-122"/>
              </a:rPr>
              <a:t>的事项。</a:t>
            </a:r>
            <a:endParaRPr lang="zh-CN" altLang="en-US" sz="2000">
              <a:latin typeface="华文楷体" panose="02010600040101010101" pitchFamily="2" charset="-122"/>
              <a:ea typeface="华文楷体" panose="02010600040101010101" pitchFamily="2" charset="-122"/>
            </a:endParaRPr>
          </a:p>
        </p:txBody>
      </p:sp>
      <p:sp>
        <p:nvSpPr>
          <p:cNvPr id="2342" name="TextBox 16"/>
          <p:cNvSpPr/>
          <p:nvPr/>
        </p:nvSpPr>
        <p:spPr>
          <a:xfrm>
            <a:off x="3287713" y="4149725"/>
            <a:ext cx="6340475" cy="1477963"/>
          </a:xfrm>
          <a:prstGeom prst="rect">
            <a:avLst/>
          </a:prstGeom>
          <a:noFill/>
          <a:ln w="9525">
            <a:noFill/>
          </a:ln>
        </p:spPr>
        <p:txBody>
          <a:bodyPr wrap="none"/>
          <a:p>
            <a:pPr>
              <a:lnSpc>
                <a:spcPct val="150000"/>
              </a:lnSpc>
            </a:pPr>
            <a:r>
              <a:rPr lang="zh-CN" altLang="en-US" sz="2000">
                <a:latin typeface="华文楷体" panose="02010600040101010101" pitchFamily="2" charset="-122"/>
                <a:ea typeface="华文楷体" panose="02010600040101010101" pitchFamily="2" charset="-122"/>
              </a:rPr>
              <a:t>生产经营单位与</a:t>
            </a:r>
            <a:r>
              <a:rPr lang="zh-CN" altLang="en-US" sz="2000">
                <a:solidFill>
                  <a:srgbClr val="FF0000"/>
                </a:solidFill>
                <a:latin typeface="华文楷体" panose="02010600040101010101" pitchFamily="2" charset="-122"/>
                <a:ea typeface="华文楷体" panose="02010600040101010101" pitchFamily="2" charset="-122"/>
              </a:rPr>
              <a:t>不得以任何形式</a:t>
            </a:r>
            <a:r>
              <a:rPr lang="zh-CN" altLang="en-US" sz="2000">
                <a:latin typeface="华文楷体" panose="02010600040101010101" pitchFamily="2" charset="-122"/>
                <a:ea typeface="华文楷体" panose="02010600040101010101" pitchFamily="2" charset="-122"/>
              </a:rPr>
              <a:t>与从业人员订立协议，</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solidFill>
                  <a:srgbClr val="FF0000"/>
                </a:solidFill>
                <a:latin typeface="华文楷体" panose="02010600040101010101" pitchFamily="2" charset="-122"/>
                <a:ea typeface="华文楷体" panose="02010600040101010101" pitchFamily="2" charset="-122"/>
              </a:rPr>
              <a:t>免除或者减轻</a:t>
            </a:r>
            <a:r>
              <a:rPr lang="zh-CN" altLang="en-US" sz="2000">
                <a:latin typeface="华文楷体" panose="02010600040101010101" pitchFamily="2" charset="-122"/>
                <a:ea typeface="华文楷体" panose="02010600040101010101" pitchFamily="2" charset="-122"/>
              </a:rPr>
              <a:t>其对从业人员因生产安全事故伤亡依法</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应承担的</a:t>
            </a:r>
            <a:r>
              <a:rPr lang="zh-CN" altLang="en-US" sz="2000">
                <a:solidFill>
                  <a:srgbClr val="FF0000"/>
                </a:solidFill>
                <a:latin typeface="华文楷体" panose="02010600040101010101" pitchFamily="2" charset="-122"/>
                <a:ea typeface="华文楷体" panose="02010600040101010101" pitchFamily="2" charset="-122"/>
              </a:rPr>
              <a:t>责任</a:t>
            </a:r>
            <a:r>
              <a:rPr lang="zh-CN" altLang="en-US" sz="2000">
                <a:latin typeface="华文楷体" panose="02010600040101010101" pitchFamily="2" charset="-122"/>
                <a:ea typeface="华文楷体" panose="02010600040101010101" pitchFamily="2" charset="-122"/>
              </a:rPr>
              <a:t>。</a:t>
            </a:r>
            <a:endParaRPr lang="zh-CN" altLang="en-US" sz="2000">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childTnLst>
                                    <p:set>
                                      <p:cBhvr>
                                        <p:cTn id="6" dur="1" fill="hold">
                                          <p:stCondLst>
                                            <p:cond delay="0"/>
                                          </p:stCondLst>
                                        </p:cTn>
                                        <p:tgtEl>
                                          <p:spTgt spid="2331"/>
                                        </p:tgtEl>
                                        <p:attrNameLst>
                                          <p:attrName>style.visibility</p:attrName>
                                        </p:attrNameLst>
                                      </p:cBhvr>
                                      <p:to>
                                        <p:strVal val="visible"/>
                                      </p:to>
                                    </p:set>
                                    <p:animEffect transition="in" filter="blinds(horizontal)">
                                      <p:cBhvr>
                                        <p:cTn id="7" dur="500"/>
                                        <p:tgtEl>
                                          <p:spTgt spid="2331"/>
                                        </p:tgtEl>
                                      </p:cBhvr>
                                    </p:animEffect>
                                  </p:childTnLst>
                                </p:cTn>
                              </p:par>
                              <p:par>
                                <p:cTn id="8" presetID="3" presetClass="entr" presetSubtype="10" fill="hold" nodeType="withEffect">
                                  <p:childTnLst>
                                    <p:set>
                                      <p:cBhvr>
                                        <p:cTn id="9" dur="1" fill="hold">
                                          <p:stCondLst>
                                            <p:cond delay="0"/>
                                          </p:stCondLst>
                                        </p:cTn>
                                        <p:tgtEl>
                                          <p:spTgt spid="2336"/>
                                        </p:tgtEl>
                                        <p:attrNameLst>
                                          <p:attrName>style.visibility</p:attrName>
                                        </p:attrNameLst>
                                      </p:cBhvr>
                                      <p:to>
                                        <p:strVal val="visible"/>
                                      </p:to>
                                    </p:set>
                                    <p:animEffect transition="in" filter="blinds(horizontal)">
                                      <p:cBhvr>
                                        <p:cTn id="10" dur="500"/>
                                        <p:tgtEl>
                                          <p:spTgt spid="2336"/>
                                        </p:tgtEl>
                                      </p:cBhvr>
                                    </p:animEffect>
                                  </p:childTnLst>
                                </p:cTn>
                              </p:par>
                              <p:par>
                                <p:cTn id="11" presetID="3" presetClass="entr" presetSubtype="10" fill="hold" nodeType="withEffect">
                                  <p:childTnLst>
                                    <p:set>
                                      <p:cBhvr>
                                        <p:cTn id="12" dur="1" fill="hold">
                                          <p:stCondLst>
                                            <p:cond delay="0"/>
                                          </p:stCondLst>
                                        </p:cTn>
                                        <p:tgtEl>
                                          <p:spTgt spid="2337"/>
                                        </p:tgtEl>
                                        <p:attrNameLst>
                                          <p:attrName>style.visibility</p:attrName>
                                        </p:attrNameLst>
                                      </p:cBhvr>
                                      <p:to>
                                        <p:strVal val="visible"/>
                                      </p:to>
                                    </p:set>
                                    <p:animEffect transition="in" filter="blinds(horizontal)">
                                      <p:cBhvr>
                                        <p:cTn id="13" dur="500"/>
                                        <p:tgtEl>
                                          <p:spTgt spid="2337"/>
                                        </p:tgtEl>
                                      </p:cBhvr>
                                    </p:animEffect>
                                  </p:childTnLst>
                                </p:cTn>
                              </p:par>
                              <p:par>
                                <p:cTn id="14" presetID="3" presetClass="entr" presetSubtype="10" fill="hold" nodeType="withEffect">
                                  <p:childTnLst>
                                    <p:set>
                                      <p:cBhvr>
                                        <p:cTn id="15" dur="1" fill="hold">
                                          <p:stCondLst>
                                            <p:cond delay="0"/>
                                          </p:stCondLst>
                                        </p:cTn>
                                        <p:tgtEl>
                                          <p:spTgt spid="2339"/>
                                        </p:tgtEl>
                                        <p:attrNameLst>
                                          <p:attrName>style.visibility</p:attrName>
                                        </p:attrNameLst>
                                      </p:cBhvr>
                                      <p:to>
                                        <p:strVal val="visible"/>
                                      </p:to>
                                    </p:set>
                                    <p:animEffect transition="in" filter="blinds(horizontal)">
                                      <p:cBhvr>
                                        <p:cTn id="16" dur="500"/>
                                        <p:tgtEl>
                                          <p:spTgt spid="2339"/>
                                        </p:tgtEl>
                                      </p:cBhvr>
                                    </p:animEffect>
                                  </p:childTnLst>
                                </p:cTn>
                              </p:par>
                              <p:par>
                                <p:cTn id="17" presetID="3" presetClass="entr" presetSubtype="10" fill="hold" nodeType="withEffect">
                                  <p:childTnLst>
                                    <p:set>
                                      <p:cBhvr>
                                        <p:cTn id="18" dur="1" fill="hold">
                                          <p:stCondLst>
                                            <p:cond delay="0"/>
                                          </p:stCondLst>
                                        </p:cTn>
                                        <p:tgtEl>
                                          <p:spTgt spid="2338"/>
                                        </p:tgtEl>
                                        <p:attrNameLst>
                                          <p:attrName>style.visibility</p:attrName>
                                        </p:attrNameLst>
                                      </p:cBhvr>
                                      <p:to>
                                        <p:strVal val="visible"/>
                                      </p:to>
                                    </p:set>
                                    <p:animEffect transition="in" filter="blinds(horizontal)">
                                      <p:cBhvr>
                                        <p:cTn id="19" dur="500"/>
                                        <p:tgtEl>
                                          <p:spTgt spid="2338"/>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childTnLst>
                                    <p:set>
                                      <p:cBhvr>
                                        <p:cTn id="23" dur="1" fill="hold">
                                          <p:stCondLst>
                                            <p:cond delay="0"/>
                                          </p:stCondLst>
                                        </p:cTn>
                                        <p:tgtEl>
                                          <p:spTgt spid="2340"/>
                                        </p:tgtEl>
                                        <p:attrNameLst>
                                          <p:attrName>style.visibility</p:attrName>
                                        </p:attrNameLst>
                                      </p:cBhvr>
                                      <p:to>
                                        <p:strVal val="visible"/>
                                      </p:to>
                                    </p:set>
                                    <p:animEffect transition="in" filter="blinds(horizontal)">
                                      <p:cBhvr>
                                        <p:cTn id="24" dur="500"/>
                                        <p:tgtEl>
                                          <p:spTgt spid="2340"/>
                                        </p:tgtEl>
                                      </p:cBhvr>
                                    </p:animEffect>
                                  </p:childTnLst>
                                </p:cTn>
                              </p:par>
                              <p:par>
                                <p:cTn id="25" presetID="3" presetClass="entr" presetSubtype="10" fill="hold" grpId="1" nodeType="withEffect">
                                  <p:childTnLst>
                                    <p:set>
                                      <p:cBhvr>
                                        <p:cTn id="26" dur="1" fill="hold">
                                          <p:stCondLst>
                                            <p:cond delay="0"/>
                                          </p:stCondLst>
                                        </p:cTn>
                                        <p:tgtEl>
                                          <p:spTgt spid="2341"/>
                                        </p:tgtEl>
                                        <p:attrNameLst>
                                          <p:attrName>style.visibility</p:attrName>
                                        </p:attrNameLst>
                                      </p:cBhvr>
                                      <p:to>
                                        <p:strVal val="visible"/>
                                      </p:to>
                                    </p:set>
                                    <p:animEffect transition="in" filter="blinds(horizontal)">
                                      <p:cBhvr>
                                        <p:cTn id="27" dur="500"/>
                                        <p:tgtEl>
                                          <p:spTgt spid="2341"/>
                                        </p:tgtEl>
                                      </p:cBhvr>
                                    </p:animEffect>
                                  </p:childTnLst>
                                </p:cTn>
                              </p:par>
                              <p:par>
                                <p:cTn id="28" presetID="3" presetClass="entr" presetSubtype="10" fill="hold" grpId="2" nodeType="withEffect">
                                  <p:childTnLst>
                                    <p:set>
                                      <p:cBhvr>
                                        <p:cTn id="29" dur="1" fill="hold">
                                          <p:stCondLst>
                                            <p:cond delay="0"/>
                                          </p:stCondLst>
                                        </p:cTn>
                                        <p:tgtEl>
                                          <p:spTgt spid="2342"/>
                                        </p:tgtEl>
                                        <p:attrNameLst>
                                          <p:attrName>style.visibility</p:attrName>
                                        </p:attrNameLst>
                                      </p:cBhvr>
                                      <p:to>
                                        <p:strVal val="visible"/>
                                      </p:to>
                                    </p:set>
                                    <p:animEffect transition="in" filter="blinds(horizontal)">
                                      <p:cBhvr>
                                        <p:cTn id="30" dur="500"/>
                                        <p:tgtEl>
                                          <p:spTgt spid="2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0" grpId="0" animBg="1"/>
      <p:bldP spid="2341" grpId="1" animBg="1"/>
      <p:bldP spid="2342" grpId="2"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345" name="组合 2344"/>
          <p:cNvGrpSpPr/>
          <p:nvPr/>
        </p:nvGrpSpPr>
        <p:grpSpPr>
          <a:xfrm>
            <a:off x="2600325" y="908050"/>
            <a:ext cx="4495800" cy="708025"/>
            <a:chOff x="787703" y="908720"/>
            <a:chExt cx="4495473" cy="707886"/>
          </a:xfrm>
        </p:grpSpPr>
        <p:sp>
          <p:nvSpPr>
            <p:cNvPr id="2346" name="TextBox 12"/>
            <p:cNvSpPr/>
            <p:nvPr/>
          </p:nvSpPr>
          <p:spPr>
            <a:xfrm>
              <a:off x="1507783" y="908720"/>
              <a:ext cx="3775393" cy="707886"/>
            </a:xfrm>
            <a:prstGeom prst="rect">
              <a:avLst/>
            </a:prstGeom>
            <a:noFill/>
            <a:ln w="9525">
              <a:noFill/>
            </a:ln>
          </p:spPr>
          <p:txBody>
            <a:bodyPr wrap="none"/>
            <a:p>
              <a:r>
                <a:rPr lang="zh-CN" altLang="en-US" sz="4000" b="1">
                  <a:solidFill>
                    <a:srgbClr val="0000FF"/>
                  </a:solidFill>
                  <a:latin typeface="华文楷体" panose="02010600040101010101" pitchFamily="2" charset="-122"/>
                  <a:ea typeface="华文楷体" panose="02010600040101010101" pitchFamily="2" charset="-122"/>
                </a:rPr>
                <a:t>知情权、建议权</a:t>
              </a:r>
              <a:endParaRPr lang="zh-CN" altLang="en-US" sz="4000" b="1">
                <a:solidFill>
                  <a:srgbClr val="0000FF"/>
                </a:solidFill>
                <a:latin typeface="华文楷体" panose="02010600040101010101" pitchFamily="2" charset="-122"/>
                <a:ea typeface="华文楷体" panose="02010600040101010101" pitchFamily="2" charset="-122"/>
              </a:endParaRPr>
            </a:p>
          </p:txBody>
        </p:sp>
        <p:grpSp>
          <p:nvGrpSpPr>
            <p:cNvPr id="2347" name="组合 2346"/>
            <p:cNvGrpSpPr/>
            <p:nvPr/>
          </p:nvGrpSpPr>
          <p:grpSpPr>
            <a:xfrm>
              <a:off x="787703" y="980728"/>
              <a:ext cx="432048" cy="432048"/>
              <a:chOff x="467544" y="980728"/>
              <a:chExt cx="432048" cy="432048"/>
            </a:xfrm>
          </p:grpSpPr>
          <p:sp>
            <p:nvSpPr>
              <p:cNvPr id="2348" name="矩形 2"/>
              <p:cNvSpPr/>
              <p:nvPr/>
            </p:nvSpPr>
            <p:spPr>
              <a:xfrm>
                <a:off x="467544" y="980728"/>
                <a:ext cx="360040" cy="360040"/>
              </a:xfrm>
              <a:prstGeom prst="rect">
                <a:avLst/>
              </a:prstGeom>
              <a:solidFill>
                <a:srgbClr val="00B050"/>
              </a:solidFill>
              <a:ln w="25400" cap="flat" cmpd="sng">
                <a:prstDash val="solid"/>
                <a:round/>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00B050"/>
                </a:extrusionClr>
              </a:sp3d>
            </p:spPr>
            <p:txBody>
              <a:bodyPr anchor="ctr" anchorCtr="0">
                <a:flatTx/>
              </a:bodyPr>
              <a:p>
                <a:pPr algn="ctr"/>
              </a:p>
            </p:txBody>
          </p:sp>
          <p:sp>
            <p:nvSpPr>
              <p:cNvPr id="2349" name="矩形 3"/>
              <p:cNvSpPr/>
              <p:nvPr/>
            </p:nvSpPr>
            <p:spPr>
              <a:xfrm>
                <a:off x="619944" y="1133128"/>
                <a:ext cx="279648" cy="279648"/>
              </a:xfrm>
              <a:prstGeom prst="rect">
                <a:avLst/>
              </a:prstGeom>
              <a:solidFill>
                <a:srgbClr val="FFC000"/>
              </a:solidFill>
              <a:ln w="25400" cap="flat" cmpd="sng">
                <a:prstDash val="solid"/>
                <a:round/>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FFC000"/>
                </a:extrusionClr>
              </a:sp3d>
            </p:spPr>
            <p:txBody>
              <a:bodyPr anchor="ctr" anchorCtr="0">
                <a:flatTx/>
              </a:bodyPr>
              <a:p>
                <a:pPr algn="ctr"/>
              </a:p>
            </p:txBody>
          </p:sp>
        </p:grpSp>
      </p:grpSp>
      <p:cxnSp>
        <p:nvCxnSpPr>
          <p:cNvPr id="2350" name="直接连接符 7"/>
          <p:cNvCxnSpPr/>
          <p:nvPr/>
        </p:nvCxnSpPr>
        <p:spPr>
          <a:xfrm>
            <a:off x="2208213" y="692150"/>
            <a:ext cx="6121400" cy="0"/>
          </a:xfrm>
          <a:prstGeom prst="line">
            <a:avLst/>
          </a:prstGeom>
          <a:ln w="9525" cap="flat" cmpd="sng">
            <a:solidFill>
              <a:srgbClr val="FF0000"/>
            </a:solidFill>
            <a:prstDash val="solid"/>
            <a:round/>
            <a:headEnd type="none" w="med" len="med"/>
            <a:tailEnd type="none" w="med" len="med"/>
          </a:ln>
        </p:spPr>
      </p:cxnSp>
      <p:cxnSp>
        <p:nvCxnSpPr>
          <p:cNvPr id="2351" name="直接连接符 9"/>
          <p:cNvCxnSpPr/>
          <p:nvPr/>
        </p:nvCxnSpPr>
        <p:spPr>
          <a:xfrm>
            <a:off x="2351088" y="476250"/>
            <a:ext cx="0" cy="1512888"/>
          </a:xfrm>
          <a:prstGeom prst="line">
            <a:avLst/>
          </a:prstGeom>
          <a:ln w="9525" cap="flat" cmpd="sng">
            <a:solidFill>
              <a:srgbClr val="FF0000"/>
            </a:solidFill>
            <a:prstDash val="solid"/>
            <a:round/>
            <a:headEnd type="none" w="med" len="med"/>
            <a:tailEnd type="none" w="med" len="med"/>
          </a:ln>
        </p:spPr>
      </p:cxnSp>
      <p:cxnSp>
        <p:nvCxnSpPr>
          <p:cNvPr id="2352" name="直接连接符 11"/>
          <p:cNvCxnSpPr/>
          <p:nvPr/>
        </p:nvCxnSpPr>
        <p:spPr>
          <a:xfrm>
            <a:off x="4943475" y="5732463"/>
            <a:ext cx="5040313" cy="0"/>
          </a:xfrm>
          <a:prstGeom prst="line">
            <a:avLst/>
          </a:prstGeom>
          <a:ln w="9525" cap="flat" cmpd="sng">
            <a:solidFill>
              <a:srgbClr val="FF0000"/>
            </a:solidFill>
            <a:prstDash val="solid"/>
            <a:round/>
            <a:headEnd type="none" w="med" len="med"/>
            <a:tailEnd type="none" w="med" len="med"/>
          </a:ln>
        </p:spPr>
      </p:cxnSp>
      <p:cxnSp>
        <p:nvCxnSpPr>
          <p:cNvPr id="2353" name="直接连接符 14"/>
          <p:cNvCxnSpPr/>
          <p:nvPr/>
        </p:nvCxnSpPr>
        <p:spPr>
          <a:xfrm flipV="1">
            <a:off x="9696450" y="4508500"/>
            <a:ext cx="0" cy="1512888"/>
          </a:xfrm>
          <a:prstGeom prst="line">
            <a:avLst/>
          </a:prstGeom>
          <a:ln w="9525" cap="flat" cmpd="sng">
            <a:solidFill>
              <a:srgbClr val="FF0000"/>
            </a:solidFill>
            <a:prstDash val="solid"/>
            <a:round/>
            <a:headEnd type="none" w="med" len="med"/>
            <a:tailEnd type="none" w="med" len="med"/>
          </a:ln>
        </p:spPr>
      </p:cxnSp>
      <p:sp>
        <p:nvSpPr>
          <p:cNvPr id="2354" name="TextBox 15"/>
          <p:cNvSpPr/>
          <p:nvPr/>
        </p:nvSpPr>
        <p:spPr>
          <a:xfrm>
            <a:off x="2855913" y="2138363"/>
            <a:ext cx="1724025" cy="554037"/>
          </a:xfrm>
          <a:prstGeom prst="rect">
            <a:avLst/>
          </a:prstGeom>
          <a:noFill/>
          <a:ln w="9525">
            <a:noFill/>
          </a:ln>
        </p:spPr>
        <p:txBody>
          <a:bodyPr wrap="none"/>
          <a:p>
            <a:pPr>
              <a:lnSpc>
                <a:spcPct val="150000"/>
              </a:lnSpc>
            </a:pPr>
            <a:r>
              <a:rPr lang="zh-CN" altLang="en-US" sz="2000" b="1">
                <a:latin typeface="华文楷体" panose="02010600040101010101" pitchFamily="2" charset="-122"/>
                <a:ea typeface="华文楷体" panose="02010600040101010101" pitchFamily="2" charset="-122"/>
              </a:rPr>
              <a:t>第五十条规定</a:t>
            </a:r>
            <a:endParaRPr lang="zh-CN" altLang="en-US" sz="2000" b="1">
              <a:latin typeface="华文楷体" panose="02010600040101010101" pitchFamily="2" charset="-122"/>
              <a:ea typeface="华文楷体" panose="02010600040101010101" pitchFamily="2" charset="-122"/>
            </a:endParaRPr>
          </a:p>
        </p:txBody>
      </p:sp>
      <p:sp>
        <p:nvSpPr>
          <p:cNvPr id="2355" name="TextBox 13"/>
          <p:cNvSpPr/>
          <p:nvPr/>
        </p:nvSpPr>
        <p:spPr>
          <a:xfrm>
            <a:off x="3287713" y="2857500"/>
            <a:ext cx="5827712" cy="1477963"/>
          </a:xfrm>
          <a:prstGeom prst="rect">
            <a:avLst/>
          </a:prstGeom>
          <a:noFill/>
          <a:ln w="9525">
            <a:noFill/>
          </a:ln>
        </p:spPr>
        <p:txBody>
          <a:bodyPr wrap="none"/>
          <a:p>
            <a:pPr>
              <a:lnSpc>
                <a:spcPct val="150000"/>
              </a:lnSpc>
            </a:pPr>
            <a:r>
              <a:rPr lang="zh-CN" altLang="en-US" sz="2000">
                <a:latin typeface="华文楷体" panose="02010600040101010101" pitchFamily="2" charset="-122"/>
                <a:ea typeface="华文楷体" panose="02010600040101010101" pitchFamily="2" charset="-122"/>
              </a:rPr>
              <a:t>    生产经营单位的从业人员有权了解其作业场所和</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工作岗位存在的</a:t>
            </a:r>
            <a:r>
              <a:rPr lang="zh-CN" altLang="en-US" sz="2000">
                <a:solidFill>
                  <a:srgbClr val="FF0000"/>
                </a:solidFill>
                <a:latin typeface="华文楷体" panose="02010600040101010101" pitchFamily="2" charset="-122"/>
                <a:ea typeface="华文楷体" panose="02010600040101010101" pitchFamily="2" charset="-122"/>
              </a:rPr>
              <a:t>危险因素</a:t>
            </a:r>
            <a:r>
              <a:rPr lang="zh-CN" altLang="en-US" sz="2000">
                <a:latin typeface="华文楷体" panose="02010600040101010101" pitchFamily="2" charset="-122"/>
                <a:ea typeface="华文楷体" panose="02010600040101010101" pitchFamily="2" charset="-122"/>
              </a:rPr>
              <a:t>、</a:t>
            </a:r>
            <a:r>
              <a:rPr lang="zh-CN" altLang="en-US" sz="2000">
                <a:solidFill>
                  <a:srgbClr val="FF0000"/>
                </a:solidFill>
                <a:latin typeface="华文楷体" panose="02010600040101010101" pitchFamily="2" charset="-122"/>
                <a:ea typeface="华文楷体" panose="02010600040101010101" pitchFamily="2" charset="-122"/>
              </a:rPr>
              <a:t>防范措施</a:t>
            </a:r>
            <a:r>
              <a:rPr lang="zh-CN" altLang="en-US" sz="2000">
                <a:latin typeface="华文楷体" panose="02010600040101010101" pitchFamily="2" charset="-122"/>
                <a:ea typeface="华文楷体" panose="02010600040101010101" pitchFamily="2" charset="-122"/>
              </a:rPr>
              <a:t>及事故应</a:t>
            </a:r>
            <a:r>
              <a:rPr lang="zh-CN" altLang="en-US" sz="2000">
                <a:solidFill>
                  <a:srgbClr val="FF0000"/>
                </a:solidFill>
                <a:latin typeface="华文楷体" panose="02010600040101010101" pitchFamily="2" charset="-122"/>
                <a:ea typeface="华文楷体" panose="02010600040101010101" pitchFamily="2" charset="-122"/>
              </a:rPr>
              <a:t>急措</a:t>
            </a:r>
            <a:endParaRPr lang="zh-CN" altLang="en-US" sz="2000">
              <a:solidFill>
                <a:srgbClr val="FF0000"/>
              </a:solidFill>
              <a:latin typeface="华文楷体" panose="02010600040101010101" pitchFamily="2" charset="-122"/>
              <a:ea typeface="华文楷体" panose="02010600040101010101" pitchFamily="2" charset="-122"/>
            </a:endParaRPr>
          </a:p>
          <a:p>
            <a:pPr>
              <a:lnSpc>
                <a:spcPct val="150000"/>
              </a:lnSpc>
            </a:pPr>
            <a:r>
              <a:rPr lang="zh-CN" altLang="en-US" sz="2000">
                <a:solidFill>
                  <a:srgbClr val="FF0000"/>
                </a:solidFill>
                <a:latin typeface="华文楷体" panose="02010600040101010101" pitchFamily="2" charset="-122"/>
                <a:ea typeface="华文楷体" panose="02010600040101010101" pitchFamily="2" charset="-122"/>
              </a:rPr>
              <a:t>施</a:t>
            </a:r>
            <a:r>
              <a:rPr lang="zh-CN" altLang="en-US" sz="2000">
                <a:latin typeface="华文楷体" panose="02010600040101010101" pitchFamily="2" charset="-122"/>
                <a:ea typeface="华文楷体" panose="02010600040101010101" pitchFamily="2" charset="-122"/>
              </a:rPr>
              <a:t>，有权对本单位的安全生产工作</a:t>
            </a:r>
            <a:r>
              <a:rPr lang="zh-CN" altLang="en-US" sz="2000">
                <a:solidFill>
                  <a:srgbClr val="FF0000"/>
                </a:solidFill>
                <a:latin typeface="华文楷体" panose="02010600040101010101" pitchFamily="2" charset="-122"/>
                <a:ea typeface="华文楷体" panose="02010600040101010101" pitchFamily="2" charset="-122"/>
              </a:rPr>
              <a:t>提出建议</a:t>
            </a:r>
            <a:r>
              <a:rPr lang="zh-CN" altLang="en-US" sz="2000">
                <a:latin typeface="华文楷体" panose="02010600040101010101" pitchFamily="2" charset="-122"/>
                <a:ea typeface="华文楷体" panose="02010600040101010101" pitchFamily="2" charset="-122"/>
              </a:rPr>
              <a:t>。</a:t>
            </a:r>
            <a:endParaRPr lang="zh-CN" altLang="en-US" sz="2000">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childTnLst>
                                    <p:set>
                                      <p:cBhvr>
                                        <p:cTn id="6" dur="1" fill="hold">
                                          <p:stCondLst>
                                            <p:cond delay="0"/>
                                          </p:stCondLst>
                                        </p:cTn>
                                        <p:tgtEl>
                                          <p:spTgt spid="2345"/>
                                        </p:tgtEl>
                                        <p:attrNameLst>
                                          <p:attrName>style.visibility</p:attrName>
                                        </p:attrNameLst>
                                      </p:cBhvr>
                                      <p:to>
                                        <p:strVal val="visible"/>
                                      </p:to>
                                    </p:set>
                                    <p:animEffect transition="in" filter="blinds(horizontal)">
                                      <p:cBhvr>
                                        <p:cTn id="7" dur="500"/>
                                        <p:tgtEl>
                                          <p:spTgt spid="2345"/>
                                        </p:tgtEl>
                                      </p:cBhvr>
                                    </p:animEffect>
                                  </p:childTnLst>
                                </p:cTn>
                              </p:par>
                              <p:par>
                                <p:cTn id="8" presetID="3" presetClass="entr" presetSubtype="10" fill="hold" nodeType="withEffect">
                                  <p:childTnLst>
                                    <p:set>
                                      <p:cBhvr>
                                        <p:cTn id="9" dur="1" fill="hold">
                                          <p:stCondLst>
                                            <p:cond delay="0"/>
                                          </p:stCondLst>
                                        </p:cTn>
                                        <p:tgtEl>
                                          <p:spTgt spid="2350"/>
                                        </p:tgtEl>
                                        <p:attrNameLst>
                                          <p:attrName>style.visibility</p:attrName>
                                        </p:attrNameLst>
                                      </p:cBhvr>
                                      <p:to>
                                        <p:strVal val="visible"/>
                                      </p:to>
                                    </p:set>
                                    <p:animEffect transition="in" filter="blinds(horizontal)">
                                      <p:cBhvr>
                                        <p:cTn id="10" dur="500"/>
                                        <p:tgtEl>
                                          <p:spTgt spid="2350"/>
                                        </p:tgtEl>
                                      </p:cBhvr>
                                    </p:animEffect>
                                  </p:childTnLst>
                                </p:cTn>
                              </p:par>
                              <p:par>
                                <p:cTn id="11" presetID="3" presetClass="entr" presetSubtype="10" fill="hold" nodeType="withEffect">
                                  <p:childTnLst>
                                    <p:set>
                                      <p:cBhvr>
                                        <p:cTn id="12" dur="1" fill="hold">
                                          <p:stCondLst>
                                            <p:cond delay="0"/>
                                          </p:stCondLst>
                                        </p:cTn>
                                        <p:tgtEl>
                                          <p:spTgt spid="2351"/>
                                        </p:tgtEl>
                                        <p:attrNameLst>
                                          <p:attrName>style.visibility</p:attrName>
                                        </p:attrNameLst>
                                      </p:cBhvr>
                                      <p:to>
                                        <p:strVal val="visible"/>
                                      </p:to>
                                    </p:set>
                                    <p:animEffect transition="in" filter="blinds(horizontal)">
                                      <p:cBhvr>
                                        <p:cTn id="13" dur="500"/>
                                        <p:tgtEl>
                                          <p:spTgt spid="2351"/>
                                        </p:tgtEl>
                                      </p:cBhvr>
                                    </p:animEffect>
                                  </p:childTnLst>
                                </p:cTn>
                              </p:par>
                              <p:par>
                                <p:cTn id="14" presetID="3" presetClass="entr" presetSubtype="10" fill="hold" nodeType="withEffect">
                                  <p:childTnLst>
                                    <p:set>
                                      <p:cBhvr>
                                        <p:cTn id="15" dur="1" fill="hold">
                                          <p:stCondLst>
                                            <p:cond delay="0"/>
                                          </p:stCondLst>
                                        </p:cTn>
                                        <p:tgtEl>
                                          <p:spTgt spid="2353"/>
                                        </p:tgtEl>
                                        <p:attrNameLst>
                                          <p:attrName>style.visibility</p:attrName>
                                        </p:attrNameLst>
                                      </p:cBhvr>
                                      <p:to>
                                        <p:strVal val="visible"/>
                                      </p:to>
                                    </p:set>
                                    <p:animEffect transition="in" filter="blinds(horizontal)">
                                      <p:cBhvr>
                                        <p:cTn id="16" dur="500"/>
                                        <p:tgtEl>
                                          <p:spTgt spid="2353"/>
                                        </p:tgtEl>
                                      </p:cBhvr>
                                    </p:animEffect>
                                  </p:childTnLst>
                                </p:cTn>
                              </p:par>
                              <p:par>
                                <p:cTn id="17" presetID="3" presetClass="entr" presetSubtype="10" fill="hold" nodeType="withEffect">
                                  <p:childTnLst>
                                    <p:set>
                                      <p:cBhvr>
                                        <p:cTn id="18" dur="1" fill="hold">
                                          <p:stCondLst>
                                            <p:cond delay="0"/>
                                          </p:stCondLst>
                                        </p:cTn>
                                        <p:tgtEl>
                                          <p:spTgt spid="2352"/>
                                        </p:tgtEl>
                                        <p:attrNameLst>
                                          <p:attrName>style.visibility</p:attrName>
                                        </p:attrNameLst>
                                      </p:cBhvr>
                                      <p:to>
                                        <p:strVal val="visible"/>
                                      </p:to>
                                    </p:set>
                                    <p:animEffect transition="in" filter="blinds(horizontal)">
                                      <p:cBhvr>
                                        <p:cTn id="19" dur="500"/>
                                        <p:tgtEl>
                                          <p:spTgt spid="2352"/>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childTnLst>
                                    <p:set>
                                      <p:cBhvr>
                                        <p:cTn id="23" dur="1" fill="hold">
                                          <p:stCondLst>
                                            <p:cond delay="0"/>
                                          </p:stCondLst>
                                        </p:cTn>
                                        <p:tgtEl>
                                          <p:spTgt spid="2354"/>
                                        </p:tgtEl>
                                        <p:attrNameLst>
                                          <p:attrName>style.visibility</p:attrName>
                                        </p:attrNameLst>
                                      </p:cBhvr>
                                      <p:to>
                                        <p:strVal val="visible"/>
                                      </p:to>
                                    </p:set>
                                    <p:animEffect transition="in" filter="blinds(horizontal)">
                                      <p:cBhvr>
                                        <p:cTn id="24" dur="500"/>
                                        <p:tgtEl>
                                          <p:spTgt spid="2354"/>
                                        </p:tgtEl>
                                      </p:cBhvr>
                                    </p:animEffect>
                                  </p:childTnLst>
                                </p:cTn>
                              </p:par>
                              <p:par>
                                <p:cTn id="25" presetID="3" presetClass="entr" presetSubtype="10" fill="hold" grpId="1" nodeType="withEffect">
                                  <p:childTnLst>
                                    <p:set>
                                      <p:cBhvr>
                                        <p:cTn id="26" dur="1" fill="hold">
                                          <p:stCondLst>
                                            <p:cond delay="0"/>
                                          </p:stCondLst>
                                        </p:cTn>
                                        <p:tgtEl>
                                          <p:spTgt spid="2355"/>
                                        </p:tgtEl>
                                        <p:attrNameLst>
                                          <p:attrName>style.visibility</p:attrName>
                                        </p:attrNameLst>
                                      </p:cBhvr>
                                      <p:to>
                                        <p:strVal val="visible"/>
                                      </p:to>
                                    </p:set>
                                    <p:animEffect transition="in" filter="blinds(horizontal)">
                                      <p:cBhvr>
                                        <p:cTn id="27" dur="500"/>
                                        <p:tgtEl>
                                          <p:spTgt spid="2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4" grpId="0" animBg="1"/>
      <p:bldP spid="2355"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358" name="组合 2357"/>
          <p:cNvGrpSpPr/>
          <p:nvPr/>
        </p:nvGrpSpPr>
        <p:grpSpPr>
          <a:xfrm>
            <a:off x="2600325" y="908050"/>
            <a:ext cx="5008563" cy="708025"/>
            <a:chOff x="787703" y="908720"/>
            <a:chExt cx="5008433" cy="707886"/>
          </a:xfrm>
        </p:grpSpPr>
        <p:sp>
          <p:nvSpPr>
            <p:cNvPr id="2359" name="TextBox 12"/>
            <p:cNvSpPr/>
            <p:nvPr/>
          </p:nvSpPr>
          <p:spPr>
            <a:xfrm>
              <a:off x="1507783" y="908720"/>
              <a:ext cx="4288353" cy="707886"/>
            </a:xfrm>
            <a:prstGeom prst="rect">
              <a:avLst/>
            </a:prstGeom>
            <a:noFill/>
            <a:ln w="9525">
              <a:noFill/>
            </a:ln>
          </p:spPr>
          <p:txBody>
            <a:bodyPr wrap="none"/>
            <a:p>
              <a:r>
                <a:rPr lang="zh-CN" altLang="en-US" sz="4000" b="1">
                  <a:solidFill>
                    <a:srgbClr val="0000FF"/>
                  </a:solidFill>
                  <a:latin typeface="华文楷体" panose="02010600040101010101" pitchFamily="2" charset="-122"/>
                  <a:ea typeface="华文楷体" panose="02010600040101010101" pitchFamily="2" charset="-122"/>
                </a:rPr>
                <a:t>批评、检举控告权</a:t>
              </a:r>
              <a:endParaRPr lang="zh-CN" altLang="en-US" sz="4000" b="1">
                <a:solidFill>
                  <a:srgbClr val="0000FF"/>
                </a:solidFill>
                <a:latin typeface="华文楷体" panose="02010600040101010101" pitchFamily="2" charset="-122"/>
                <a:ea typeface="华文楷体" panose="02010600040101010101" pitchFamily="2" charset="-122"/>
              </a:endParaRPr>
            </a:p>
          </p:txBody>
        </p:sp>
        <p:grpSp>
          <p:nvGrpSpPr>
            <p:cNvPr id="2360" name="组合 2359"/>
            <p:cNvGrpSpPr/>
            <p:nvPr/>
          </p:nvGrpSpPr>
          <p:grpSpPr>
            <a:xfrm>
              <a:off x="787703" y="980728"/>
              <a:ext cx="432048" cy="432048"/>
              <a:chOff x="467544" y="980728"/>
              <a:chExt cx="432048" cy="432048"/>
            </a:xfrm>
          </p:grpSpPr>
          <p:sp>
            <p:nvSpPr>
              <p:cNvPr id="2361" name="矩形 2"/>
              <p:cNvSpPr/>
              <p:nvPr/>
            </p:nvSpPr>
            <p:spPr>
              <a:xfrm>
                <a:off x="467544" y="980728"/>
                <a:ext cx="360040" cy="360040"/>
              </a:xfrm>
              <a:prstGeom prst="rect">
                <a:avLst/>
              </a:prstGeom>
              <a:solidFill>
                <a:srgbClr val="00B050"/>
              </a:solidFill>
              <a:ln w="25400" cap="flat" cmpd="sng">
                <a:prstDash val="solid"/>
                <a:round/>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00B050"/>
                </a:extrusionClr>
              </a:sp3d>
            </p:spPr>
            <p:txBody>
              <a:bodyPr anchor="ctr" anchorCtr="0">
                <a:flatTx/>
              </a:bodyPr>
              <a:p>
                <a:pPr algn="ctr"/>
              </a:p>
            </p:txBody>
          </p:sp>
          <p:sp>
            <p:nvSpPr>
              <p:cNvPr id="2362" name="矩形 3"/>
              <p:cNvSpPr/>
              <p:nvPr/>
            </p:nvSpPr>
            <p:spPr>
              <a:xfrm>
                <a:off x="619944" y="1133128"/>
                <a:ext cx="279648" cy="279648"/>
              </a:xfrm>
              <a:prstGeom prst="rect">
                <a:avLst/>
              </a:prstGeom>
              <a:solidFill>
                <a:srgbClr val="FFC000"/>
              </a:solidFill>
              <a:ln w="25400" cap="flat" cmpd="sng">
                <a:prstDash val="solid"/>
                <a:round/>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FFC000"/>
                </a:extrusionClr>
              </a:sp3d>
            </p:spPr>
            <p:txBody>
              <a:bodyPr anchor="ctr" anchorCtr="0">
                <a:flatTx/>
              </a:bodyPr>
              <a:p>
                <a:pPr algn="ctr"/>
              </a:p>
            </p:txBody>
          </p:sp>
        </p:grpSp>
      </p:grpSp>
      <p:cxnSp>
        <p:nvCxnSpPr>
          <p:cNvPr id="2363" name="直接连接符 7"/>
          <p:cNvCxnSpPr/>
          <p:nvPr/>
        </p:nvCxnSpPr>
        <p:spPr>
          <a:xfrm>
            <a:off x="2208213" y="692150"/>
            <a:ext cx="6121400" cy="0"/>
          </a:xfrm>
          <a:prstGeom prst="line">
            <a:avLst/>
          </a:prstGeom>
          <a:ln w="9525" cap="flat" cmpd="sng">
            <a:solidFill>
              <a:srgbClr val="FF0000"/>
            </a:solidFill>
            <a:prstDash val="solid"/>
            <a:round/>
            <a:headEnd type="none" w="med" len="med"/>
            <a:tailEnd type="none" w="med" len="med"/>
          </a:ln>
        </p:spPr>
      </p:cxnSp>
      <p:cxnSp>
        <p:nvCxnSpPr>
          <p:cNvPr id="2364" name="直接连接符 9"/>
          <p:cNvCxnSpPr/>
          <p:nvPr/>
        </p:nvCxnSpPr>
        <p:spPr>
          <a:xfrm>
            <a:off x="2351088" y="476250"/>
            <a:ext cx="0" cy="1512888"/>
          </a:xfrm>
          <a:prstGeom prst="line">
            <a:avLst/>
          </a:prstGeom>
          <a:ln w="9525" cap="flat" cmpd="sng">
            <a:solidFill>
              <a:srgbClr val="FF0000"/>
            </a:solidFill>
            <a:prstDash val="solid"/>
            <a:round/>
            <a:headEnd type="none" w="med" len="med"/>
            <a:tailEnd type="none" w="med" len="med"/>
          </a:ln>
        </p:spPr>
      </p:cxnSp>
      <p:cxnSp>
        <p:nvCxnSpPr>
          <p:cNvPr id="2365" name="直接连接符 11"/>
          <p:cNvCxnSpPr/>
          <p:nvPr/>
        </p:nvCxnSpPr>
        <p:spPr>
          <a:xfrm>
            <a:off x="4943475" y="5949950"/>
            <a:ext cx="5040313" cy="0"/>
          </a:xfrm>
          <a:prstGeom prst="line">
            <a:avLst/>
          </a:prstGeom>
          <a:ln w="9525" cap="flat" cmpd="sng">
            <a:solidFill>
              <a:srgbClr val="FF0000"/>
            </a:solidFill>
            <a:prstDash val="solid"/>
            <a:round/>
            <a:headEnd type="none" w="med" len="med"/>
            <a:tailEnd type="none" w="med" len="med"/>
          </a:ln>
        </p:spPr>
      </p:cxnSp>
      <p:cxnSp>
        <p:nvCxnSpPr>
          <p:cNvPr id="2366" name="直接连接符 14"/>
          <p:cNvCxnSpPr/>
          <p:nvPr/>
        </p:nvCxnSpPr>
        <p:spPr>
          <a:xfrm flipV="1">
            <a:off x="9696450" y="4724400"/>
            <a:ext cx="0" cy="1512888"/>
          </a:xfrm>
          <a:prstGeom prst="line">
            <a:avLst/>
          </a:prstGeom>
          <a:ln w="9525" cap="flat" cmpd="sng">
            <a:solidFill>
              <a:srgbClr val="FF0000"/>
            </a:solidFill>
            <a:prstDash val="solid"/>
            <a:round/>
            <a:headEnd type="none" w="med" len="med"/>
            <a:tailEnd type="none" w="med" len="med"/>
          </a:ln>
        </p:spPr>
      </p:cxnSp>
      <p:sp>
        <p:nvSpPr>
          <p:cNvPr id="2367" name="TextBox 15"/>
          <p:cNvSpPr/>
          <p:nvPr/>
        </p:nvSpPr>
        <p:spPr>
          <a:xfrm>
            <a:off x="2855913" y="1844675"/>
            <a:ext cx="1979612" cy="554038"/>
          </a:xfrm>
          <a:prstGeom prst="rect">
            <a:avLst/>
          </a:prstGeom>
          <a:noFill/>
          <a:ln w="9525">
            <a:noFill/>
          </a:ln>
        </p:spPr>
        <p:txBody>
          <a:bodyPr wrap="none"/>
          <a:p>
            <a:pPr>
              <a:lnSpc>
                <a:spcPct val="150000"/>
              </a:lnSpc>
            </a:pPr>
            <a:r>
              <a:rPr lang="zh-CN" altLang="en-US" sz="2000" b="1">
                <a:latin typeface="华文楷体" panose="02010600040101010101" pitchFamily="2" charset="-122"/>
                <a:ea typeface="华文楷体" panose="02010600040101010101" pitchFamily="2" charset="-122"/>
              </a:rPr>
              <a:t>第五十一条规定</a:t>
            </a:r>
            <a:endParaRPr lang="zh-CN" altLang="en-US" sz="2000" b="1">
              <a:latin typeface="华文楷体" panose="02010600040101010101" pitchFamily="2" charset="-122"/>
              <a:ea typeface="华文楷体" panose="02010600040101010101" pitchFamily="2" charset="-122"/>
            </a:endParaRPr>
          </a:p>
        </p:txBody>
      </p:sp>
      <p:sp>
        <p:nvSpPr>
          <p:cNvPr id="2368" name="TextBox 13"/>
          <p:cNvSpPr/>
          <p:nvPr/>
        </p:nvSpPr>
        <p:spPr>
          <a:xfrm>
            <a:off x="3287713" y="2420938"/>
            <a:ext cx="5827712" cy="1477962"/>
          </a:xfrm>
          <a:prstGeom prst="rect">
            <a:avLst/>
          </a:prstGeom>
          <a:noFill/>
          <a:ln w="9525">
            <a:noFill/>
          </a:ln>
        </p:spPr>
        <p:txBody>
          <a:bodyPr wrap="none"/>
          <a:p>
            <a:pPr>
              <a:lnSpc>
                <a:spcPct val="150000"/>
              </a:lnSpc>
            </a:pPr>
            <a:r>
              <a:rPr lang="zh-CN" altLang="en-US" sz="2000">
                <a:latin typeface="华文楷体" panose="02010600040101010101" pitchFamily="2" charset="-122"/>
                <a:ea typeface="华文楷体" panose="02010600040101010101" pitchFamily="2" charset="-122"/>
              </a:rPr>
              <a:t>    </a:t>
            </a:r>
            <a:r>
              <a:rPr lang="zh-CN" altLang="en-US" sz="2000">
                <a:solidFill>
                  <a:srgbClr val="0000FF"/>
                </a:solidFill>
                <a:latin typeface="华文楷体" panose="02010600040101010101" pitchFamily="2" charset="-122"/>
                <a:ea typeface="华文楷体" panose="02010600040101010101" pitchFamily="2" charset="-122"/>
              </a:rPr>
              <a:t>从业人员</a:t>
            </a:r>
            <a:r>
              <a:rPr lang="zh-CN" altLang="en-US" sz="2000">
                <a:latin typeface="华文楷体" panose="02010600040101010101" pitchFamily="2" charset="-122"/>
                <a:ea typeface="华文楷体" panose="02010600040101010101" pitchFamily="2" charset="-122"/>
              </a:rPr>
              <a:t>有权对本单位安全生产工作中存在的问</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题提出</a:t>
            </a:r>
            <a:r>
              <a:rPr lang="zh-CN" altLang="en-US" sz="2000">
                <a:solidFill>
                  <a:srgbClr val="FF0000"/>
                </a:solidFill>
                <a:latin typeface="华文楷体" panose="02010600040101010101" pitchFamily="2" charset="-122"/>
                <a:ea typeface="华文楷体" panose="02010600040101010101" pitchFamily="2" charset="-122"/>
              </a:rPr>
              <a:t>批评</a:t>
            </a:r>
            <a:r>
              <a:rPr lang="zh-CN" altLang="en-US" sz="2000">
                <a:latin typeface="华文楷体" panose="02010600040101010101" pitchFamily="2" charset="-122"/>
                <a:ea typeface="华文楷体" panose="02010600040101010101" pitchFamily="2" charset="-122"/>
              </a:rPr>
              <a:t>、</a:t>
            </a:r>
            <a:r>
              <a:rPr lang="zh-CN" altLang="en-US" sz="2000">
                <a:solidFill>
                  <a:srgbClr val="FF0000"/>
                </a:solidFill>
                <a:latin typeface="华文楷体" panose="02010600040101010101" pitchFamily="2" charset="-122"/>
                <a:ea typeface="华文楷体" panose="02010600040101010101" pitchFamily="2" charset="-122"/>
              </a:rPr>
              <a:t>检举</a:t>
            </a:r>
            <a:r>
              <a:rPr lang="zh-CN" altLang="en-US" sz="2000">
                <a:latin typeface="华文楷体" panose="02010600040101010101" pitchFamily="2" charset="-122"/>
                <a:ea typeface="华文楷体" panose="02010600040101010101" pitchFamily="2" charset="-122"/>
              </a:rPr>
              <a:t>、</a:t>
            </a:r>
            <a:r>
              <a:rPr lang="zh-CN" altLang="en-US" sz="2000">
                <a:solidFill>
                  <a:srgbClr val="FF0000"/>
                </a:solidFill>
                <a:latin typeface="华文楷体" panose="02010600040101010101" pitchFamily="2" charset="-122"/>
                <a:ea typeface="华文楷体" panose="02010600040101010101" pitchFamily="2" charset="-122"/>
              </a:rPr>
              <a:t>控告</a:t>
            </a:r>
            <a:r>
              <a:rPr lang="zh-CN" altLang="en-US" sz="2000">
                <a:latin typeface="华文楷体" panose="02010600040101010101" pitchFamily="2" charset="-122"/>
                <a:ea typeface="华文楷体" panose="02010600040101010101" pitchFamily="2" charset="-122"/>
              </a:rPr>
              <a:t>；有权</a:t>
            </a:r>
            <a:r>
              <a:rPr lang="zh-CN" altLang="en-US" sz="2000">
                <a:solidFill>
                  <a:srgbClr val="FF0000"/>
                </a:solidFill>
                <a:latin typeface="华文楷体" panose="02010600040101010101" pitchFamily="2" charset="-122"/>
                <a:ea typeface="华文楷体" panose="02010600040101010101" pitchFamily="2" charset="-122"/>
              </a:rPr>
              <a:t>拒绝违章指挥</a:t>
            </a:r>
            <a:r>
              <a:rPr lang="zh-CN" altLang="en-US" sz="2000">
                <a:latin typeface="华文楷体" panose="02010600040101010101" pitchFamily="2" charset="-122"/>
                <a:ea typeface="华文楷体" panose="02010600040101010101" pitchFamily="2" charset="-122"/>
              </a:rPr>
              <a:t>和强</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令</a:t>
            </a:r>
            <a:r>
              <a:rPr lang="zh-CN" altLang="en-US" sz="2000">
                <a:solidFill>
                  <a:srgbClr val="FF0000"/>
                </a:solidFill>
                <a:latin typeface="华文楷体" panose="02010600040101010101" pitchFamily="2" charset="-122"/>
                <a:ea typeface="华文楷体" panose="02010600040101010101" pitchFamily="2" charset="-122"/>
              </a:rPr>
              <a:t>冒险作业</a:t>
            </a:r>
            <a:r>
              <a:rPr lang="zh-CN" altLang="en-US" sz="2000">
                <a:latin typeface="华文楷体" panose="02010600040101010101" pitchFamily="2" charset="-122"/>
                <a:ea typeface="华文楷体" panose="02010600040101010101" pitchFamily="2" charset="-122"/>
              </a:rPr>
              <a:t>。</a:t>
            </a:r>
            <a:endParaRPr lang="zh-CN" altLang="en-US" sz="2000">
              <a:latin typeface="华文楷体" panose="02010600040101010101" pitchFamily="2" charset="-122"/>
              <a:ea typeface="华文楷体" panose="02010600040101010101" pitchFamily="2" charset="-122"/>
            </a:endParaRPr>
          </a:p>
        </p:txBody>
      </p:sp>
      <p:sp>
        <p:nvSpPr>
          <p:cNvPr id="2369" name="TextBox 16"/>
          <p:cNvSpPr/>
          <p:nvPr/>
        </p:nvSpPr>
        <p:spPr>
          <a:xfrm>
            <a:off x="3287713" y="3789363"/>
            <a:ext cx="5827712" cy="1938337"/>
          </a:xfrm>
          <a:prstGeom prst="rect">
            <a:avLst/>
          </a:prstGeom>
          <a:noFill/>
          <a:ln w="9525">
            <a:noFill/>
          </a:ln>
        </p:spPr>
        <p:txBody>
          <a:bodyPr wrap="none"/>
          <a:p>
            <a:pPr>
              <a:lnSpc>
                <a:spcPct val="150000"/>
              </a:lnSpc>
            </a:pPr>
            <a:r>
              <a:rPr lang="zh-CN" altLang="en-US" sz="2000">
                <a:latin typeface="华文楷体" panose="02010600040101010101" pitchFamily="2" charset="-122"/>
                <a:ea typeface="华文楷体" panose="02010600040101010101" pitchFamily="2" charset="-122"/>
              </a:rPr>
              <a:t>    </a:t>
            </a:r>
            <a:r>
              <a:rPr lang="zh-CN" altLang="en-US" sz="2000">
                <a:solidFill>
                  <a:srgbClr val="0000FF"/>
                </a:solidFill>
                <a:latin typeface="华文楷体" panose="02010600040101010101" pitchFamily="2" charset="-122"/>
                <a:ea typeface="华文楷体" panose="02010600040101010101" pitchFamily="2" charset="-122"/>
              </a:rPr>
              <a:t>生产经营单位</a:t>
            </a:r>
            <a:r>
              <a:rPr lang="zh-CN" altLang="en-US" sz="2000">
                <a:solidFill>
                  <a:srgbClr val="FF0000"/>
                </a:solidFill>
                <a:latin typeface="华文楷体" panose="02010600040101010101" pitchFamily="2" charset="-122"/>
                <a:ea typeface="华文楷体" panose="02010600040101010101" pitchFamily="2" charset="-122"/>
              </a:rPr>
              <a:t>不得</a:t>
            </a:r>
            <a:r>
              <a:rPr lang="zh-CN" altLang="en-US" sz="2000">
                <a:latin typeface="华文楷体" panose="02010600040101010101" pitchFamily="2" charset="-122"/>
                <a:ea typeface="华文楷体" panose="02010600040101010101" pitchFamily="2" charset="-122"/>
              </a:rPr>
              <a:t>因从业人员对本单位安全生产</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工作提出批评、检举、控告或者拒绝违章指挥、强</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令冒险作业而</a:t>
            </a:r>
            <a:r>
              <a:rPr lang="zh-CN" altLang="en-US" sz="2000">
                <a:solidFill>
                  <a:srgbClr val="FF0000"/>
                </a:solidFill>
                <a:latin typeface="华文楷体" panose="02010600040101010101" pitchFamily="2" charset="-122"/>
                <a:ea typeface="华文楷体" panose="02010600040101010101" pitchFamily="2" charset="-122"/>
              </a:rPr>
              <a:t>降低其工资、福利等待遇或者解除与</a:t>
            </a:r>
            <a:endParaRPr lang="zh-CN" altLang="en-US" sz="2000">
              <a:solidFill>
                <a:srgbClr val="FF0000"/>
              </a:solidFill>
              <a:latin typeface="华文楷体" panose="02010600040101010101" pitchFamily="2" charset="-122"/>
              <a:ea typeface="华文楷体" panose="02010600040101010101" pitchFamily="2" charset="-122"/>
            </a:endParaRPr>
          </a:p>
          <a:p>
            <a:pPr>
              <a:lnSpc>
                <a:spcPct val="150000"/>
              </a:lnSpc>
            </a:pPr>
            <a:r>
              <a:rPr lang="zh-CN" altLang="en-US" sz="2000">
                <a:solidFill>
                  <a:srgbClr val="FF0000"/>
                </a:solidFill>
                <a:latin typeface="华文楷体" panose="02010600040101010101" pitchFamily="2" charset="-122"/>
                <a:ea typeface="华文楷体" panose="02010600040101010101" pitchFamily="2" charset="-122"/>
              </a:rPr>
              <a:t>其订立的劳动合同</a:t>
            </a:r>
            <a:r>
              <a:rPr lang="zh-CN" altLang="en-US" sz="2000">
                <a:latin typeface="华文楷体" panose="02010600040101010101" pitchFamily="2" charset="-122"/>
                <a:ea typeface="华文楷体" panose="02010600040101010101" pitchFamily="2" charset="-122"/>
              </a:rPr>
              <a:t>。</a:t>
            </a:r>
            <a:endParaRPr lang="zh-CN" altLang="en-US" sz="2000">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childTnLst>
                                    <p:set>
                                      <p:cBhvr>
                                        <p:cTn id="6" dur="1" fill="hold">
                                          <p:stCondLst>
                                            <p:cond delay="0"/>
                                          </p:stCondLst>
                                        </p:cTn>
                                        <p:tgtEl>
                                          <p:spTgt spid="2358"/>
                                        </p:tgtEl>
                                        <p:attrNameLst>
                                          <p:attrName>style.visibility</p:attrName>
                                        </p:attrNameLst>
                                      </p:cBhvr>
                                      <p:to>
                                        <p:strVal val="visible"/>
                                      </p:to>
                                    </p:set>
                                    <p:animEffect transition="in" filter="fade">
                                      <p:cBhvr>
                                        <p:cTn id="7" dur="2000"/>
                                        <p:tgtEl>
                                          <p:spTgt spid="2358"/>
                                        </p:tgtEl>
                                      </p:cBhvr>
                                    </p:animEffect>
                                  </p:childTnLst>
                                </p:cTn>
                              </p:par>
                              <p:par>
                                <p:cTn id="8" presetID="10" presetClass="entr" presetSubtype="0" fill="hold" nodeType="withEffect">
                                  <p:childTnLst>
                                    <p:set>
                                      <p:cBhvr>
                                        <p:cTn id="9" dur="1" fill="hold">
                                          <p:stCondLst>
                                            <p:cond delay="0"/>
                                          </p:stCondLst>
                                        </p:cTn>
                                        <p:tgtEl>
                                          <p:spTgt spid="2363"/>
                                        </p:tgtEl>
                                        <p:attrNameLst>
                                          <p:attrName>style.visibility</p:attrName>
                                        </p:attrNameLst>
                                      </p:cBhvr>
                                      <p:to>
                                        <p:strVal val="visible"/>
                                      </p:to>
                                    </p:set>
                                    <p:animEffect transition="in" filter="fade">
                                      <p:cBhvr>
                                        <p:cTn id="10" dur="2000"/>
                                        <p:tgtEl>
                                          <p:spTgt spid="2363"/>
                                        </p:tgtEl>
                                      </p:cBhvr>
                                    </p:animEffect>
                                  </p:childTnLst>
                                </p:cTn>
                              </p:par>
                              <p:par>
                                <p:cTn id="11" presetID="10" presetClass="entr" presetSubtype="0" fill="hold" nodeType="withEffect">
                                  <p:childTnLst>
                                    <p:set>
                                      <p:cBhvr>
                                        <p:cTn id="12" dur="1" fill="hold">
                                          <p:stCondLst>
                                            <p:cond delay="0"/>
                                          </p:stCondLst>
                                        </p:cTn>
                                        <p:tgtEl>
                                          <p:spTgt spid="2364"/>
                                        </p:tgtEl>
                                        <p:attrNameLst>
                                          <p:attrName>style.visibility</p:attrName>
                                        </p:attrNameLst>
                                      </p:cBhvr>
                                      <p:to>
                                        <p:strVal val="visible"/>
                                      </p:to>
                                    </p:set>
                                    <p:animEffect transition="in" filter="fade">
                                      <p:cBhvr>
                                        <p:cTn id="13" dur="2000"/>
                                        <p:tgtEl>
                                          <p:spTgt spid="2364"/>
                                        </p:tgtEl>
                                      </p:cBhvr>
                                    </p:animEffect>
                                  </p:childTnLst>
                                </p:cTn>
                              </p:par>
                              <p:par>
                                <p:cTn id="14" presetID="10" presetClass="entr" presetSubtype="0" fill="hold" nodeType="withEffect">
                                  <p:childTnLst>
                                    <p:set>
                                      <p:cBhvr>
                                        <p:cTn id="15" dur="1" fill="hold">
                                          <p:stCondLst>
                                            <p:cond delay="0"/>
                                          </p:stCondLst>
                                        </p:cTn>
                                        <p:tgtEl>
                                          <p:spTgt spid="2366"/>
                                        </p:tgtEl>
                                        <p:attrNameLst>
                                          <p:attrName>style.visibility</p:attrName>
                                        </p:attrNameLst>
                                      </p:cBhvr>
                                      <p:to>
                                        <p:strVal val="visible"/>
                                      </p:to>
                                    </p:set>
                                    <p:animEffect transition="in" filter="fade">
                                      <p:cBhvr>
                                        <p:cTn id="16" dur="2000"/>
                                        <p:tgtEl>
                                          <p:spTgt spid="2366"/>
                                        </p:tgtEl>
                                      </p:cBhvr>
                                    </p:animEffect>
                                  </p:childTnLst>
                                </p:cTn>
                              </p:par>
                              <p:par>
                                <p:cTn id="17" presetID="10" presetClass="entr" presetSubtype="0" fill="hold" nodeType="withEffect">
                                  <p:childTnLst>
                                    <p:set>
                                      <p:cBhvr>
                                        <p:cTn id="18" dur="1" fill="hold">
                                          <p:stCondLst>
                                            <p:cond delay="0"/>
                                          </p:stCondLst>
                                        </p:cTn>
                                        <p:tgtEl>
                                          <p:spTgt spid="2365"/>
                                        </p:tgtEl>
                                        <p:attrNameLst>
                                          <p:attrName>style.visibility</p:attrName>
                                        </p:attrNameLst>
                                      </p:cBhvr>
                                      <p:to>
                                        <p:strVal val="visible"/>
                                      </p:to>
                                    </p:set>
                                    <p:animEffect transition="in" filter="fade">
                                      <p:cBhvr>
                                        <p:cTn id="19" dur="2000"/>
                                        <p:tgtEl>
                                          <p:spTgt spid="236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childTnLst>
                                    <p:set>
                                      <p:cBhvr>
                                        <p:cTn id="23" dur="1" fill="hold">
                                          <p:stCondLst>
                                            <p:cond delay="0"/>
                                          </p:stCondLst>
                                        </p:cTn>
                                        <p:tgtEl>
                                          <p:spTgt spid="2367"/>
                                        </p:tgtEl>
                                        <p:attrNameLst>
                                          <p:attrName>style.visibility</p:attrName>
                                        </p:attrNameLst>
                                      </p:cBhvr>
                                      <p:to>
                                        <p:strVal val="visible"/>
                                      </p:to>
                                    </p:set>
                                    <p:animEffect transition="in" filter="blinds(horizontal)">
                                      <p:cBhvr>
                                        <p:cTn id="24" dur="500"/>
                                        <p:tgtEl>
                                          <p:spTgt spid="2367"/>
                                        </p:tgtEl>
                                      </p:cBhvr>
                                    </p:animEffect>
                                  </p:childTnLst>
                                </p:cTn>
                              </p:par>
                              <p:par>
                                <p:cTn id="25" presetID="3" presetClass="entr" presetSubtype="10" fill="hold" grpId="1" nodeType="withEffect">
                                  <p:childTnLst>
                                    <p:set>
                                      <p:cBhvr>
                                        <p:cTn id="26" dur="1" fill="hold">
                                          <p:stCondLst>
                                            <p:cond delay="0"/>
                                          </p:stCondLst>
                                        </p:cTn>
                                        <p:tgtEl>
                                          <p:spTgt spid="2368"/>
                                        </p:tgtEl>
                                        <p:attrNameLst>
                                          <p:attrName>style.visibility</p:attrName>
                                        </p:attrNameLst>
                                      </p:cBhvr>
                                      <p:to>
                                        <p:strVal val="visible"/>
                                      </p:to>
                                    </p:set>
                                    <p:animEffect transition="in" filter="blinds(horizontal)">
                                      <p:cBhvr>
                                        <p:cTn id="27" dur="500"/>
                                        <p:tgtEl>
                                          <p:spTgt spid="2368"/>
                                        </p:tgtEl>
                                      </p:cBhvr>
                                    </p:animEffect>
                                  </p:childTnLst>
                                </p:cTn>
                              </p:par>
                              <p:par>
                                <p:cTn id="28" presetID="3" presetClass="entr" presetSubtype="10" fill="hold" grpId="2" nodeType="withEffect">
                                  <p:childTnLst>
                                    <p:set>
                                      <p:cBhvr>
                                        <p:cTn id="29" dur="1" fill="hold">
                                          <p:stCondLst>
                                            <p:cond delay="0"/>
                                          </p:stCondLst>
                                        </p:cTn>
                                        <p:tgtEl>
                                          <p:spTgt spid="2369"/>
                                        </p:tgtEl>
                                        <p:attrNameLst>
                                          <p:attrName>style.visibility</p:attrName>
                                        </p:attrNameLst>
                                      </p:cBhvr>
                                      <p:to>
                                        <p:strVal val="visible"/>
                                      </p:to>
                                    </p:set>
                                    <p:animEffect transition="in" filter="blinds(horizontal)">
                                      <p:cBhvr>
                                        <p:cTn id="30" dur="500"/>
                                        <p:tgtEl>
                                          <p:spTgt spid="2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7" grpId="0" animBg="1"/>
      <p:bldP spid="2368" grpId="1" animBg="1"/>
      <p:bldP spid="2369" grpId="2"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372" name="组合 2371"/>
          <p:cNvGrpSpPr/>
          <p:nvPr/>
        </p:nvGrpSpPr>
        <p:grpSpPr>
          <a:xfrm>
            <a:off x="2600325" y="908050"/>
            <a:ext cx="2443163" cy="708025"/>
            <a:chOff x="787703" y="908720"/>
            <a:chExt cx="2443629" cy="707886"/>
          </a:xfrm>
        </p:grpSpPr>
        <p:sp>
          <p:nvSpPr>
            <p:cNvPr id="2373" name="TextBox 12"/>
            <p:cNvSpPr/>
            <p:nvPr/>
          </p:nvSpPr>
          <p:spPr>
            <a:xfrm>
              <a:off x="1507783" y="908720"/>
              <a:ext cx="1723549" cy="707886"/>
            </a:xfrm>
            <a:prstGeom prst="rect">
              <a:avLst/>
            </a:prstGeom>
            <a:noFill/>
            <a:ln w="9525">
              <a:noFill/>
            </a:ln>
          </p:spPr>
          <p:txBody>
            <a:bodyPr wrap="none"/>
            <a:p>
              <a:r>
                <a:rPr lang="zh-CN" altLang="en-US" sz="4000" b="1">
                  <a:solidFill>
                    <a:srgbClr val="0000FF"/>
                  </a:solidFill>
                  <a:latin typeface="华文楷体" panose="02010600040101010101" pitchFamily="2" charset="-122"/>
                  <a:ea typeface="华文楷体" panose="02010600040101010101" pitchFamily="2" charset="-122"/>
                </a:rPr>
                <a:t>避险权</a:t>
              </a:r>
              <a:endParaRPr lang="zh-CN" altLang="en-US" sz="4000" b="1">
                <a:solidFill>
                  <a:srgbClr val="0000FF"/>
                </a:solidFill>
                <a:latin typeface="华文楷体" panose="02010600040101010101" pitchFamily="2" charset="-122"/>
                <a:ea typeface="华文楷体" panose="02010600040101010101" pitchFamily="2" charset="-122"/>
              </a:endParaRPr>
            </a:p>
          </p:txBody>
        </p:sp>
        <p:grpSp>
          <p:nvGrpSpPr>
            <p:cNvPr id="2374" name="组合 2373"/>
            <p:cNvGrpSpPr/>
            <p:nvPr/>
          </p:nvGrpSpPr>
          <p:grpSpPr>
            <a:xfrm>
              <a:off x="787703" y="980728"/>
              <a:ext cx="432048" cy="432048"/>
              <a:chOff x="467544" y="980728"/>
              <a:chExt cx="432048" cy="432048"/>
            </a:xfrm>
          </p:grpSpPr>
          <p:sp>
            <p:nvSpPr>
              <p:cNvPr id="2375" name="矩形 2"/>
              <p:cNvSpPr/>
              <p:nvPr/>
            </p:nvSpPr>
            <p:spPr>
              <a:xfrm>
                <a:off x="467544" y="980728"/>
                <a:ext cx="360040" cy="360040"/>
              </a:xfrm>
              <a:prstGeom prst="rect">
                <a:avLst/>
              </a:prstGeom>
              <a:solidFill>
                <a:srgbClr val="00B050"/>
              </a:solidFill>
              <a:ln w="25400" cap="flat" cmpd="sng">
                <a:prstDash val="solid"/>
                <a:round/>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00B050"/>
                </a:extrusionClr>
              </a:sp3d>
            </p:spPr>
            <p:txBody>
              <a:bodyPr anchor="ctr" anchorCtr="0">
                <a:flatTx/>
              </a:bodyPr>
              <a:p>
                <a:pPr algn="ctr"/>
              </a:p>
            </p:txBody>
          </p:sp>
          <p:sp>
            <p:nvSpPr>
              <p:cNvPr id="2376" name="矩形 3"/>
              <p:cNvSpPr/>
              <p:nvPr/>
            </p:nvSpPr>
            <p:spPr>
              <a:xfrm>
                <a:off x="619944" y="1133128"/>
                <a:ext cx="279648" cy="279648"/>
              </a:xfrm>
              <a:prstGeom prst="rect">
                <a:avLst/>
              </a:prstGeom>
              <a:solidFill>
                <a:srgbClr val="FFC000"/>
              </a:solidFill>
              <a:ln w="25400" cap="flat" cmpd="sng">
                <a:prstDash val="solid"/>
                <a:round/>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FFC000"/>
                </a:extrusionClr>
              </a:sp3d>
            </p:spPr>
            <p:txBody>
              <a:bodyPr anchor="ctr" anchorCtr="0">
                <a:flatTx/>
              </a:bodyPr>
              <a:p>
                <a:pPr algn="ctr"/>
              </a:p>
            </p:txBody>
          </p:sp>
        </p:grpSp>
      </p:grpSp>
      <p:cxnSp>
        <p:nvCxnSpPr>
          <p:cNvPr id="2377" name="直接连接符 7"/>
          <p:cNvCxnSpPr/>
          <p:nvPr/>
        </p:nvCxnSpPr>
        <p:spPr>
          <a:xfrm>
            <a:off x="2208213" y="692150"/>
            <a:ext cx="6121400" cy="0"/>
          </a:xfrm>
          <a:prstGeom prst="line">
            <a:avLst/>
          </a:prstGeom>
          <a:ln w="9525" cap="flat" cmpd="sng">
            <a:solidFill>
              <a:srgbClr val="FF0000"/>
            </a:solidFill>
            <a:prstDash val="solid"/>
            <a:round/>
            <a:headEnd type="none" w="med" len="med"/>
            <a:tailEnd type="none" w="med" len="med"/>
          </a:ln>
        </p:spPr>
      </p:cxnSp>
      <p:cxnSp>
        <p:nvCxnSpPr>
          <p:cNvPr id="2378" name="直接连接符 9"/>
          <p:cNvCxnSpPr/>
          <p:nvPr/>
        </p:nvCxnSpPr>
        <p:spPr>
          <a:xfrm>
            <a:off x="2351088" y="476250"/>
            <a:ext cx="0" cy="1512888"/>
          </a:xfrm>
          <a:prstGeom prst="line">
            <a:avLst/>
          </a:prstGeom>
          <a:ln w="9525" cap="flat" cmpd="sng">
            <a:solidFill>
              <a:srgbClr val="FF0000"/>
            </a:solidFill>
            <a:prstDash val="solid"/>
            <a:round/>
            <a:headEnd type="none" w="med" len="med"/>
            <a:tailEnd type="none" w="med" len="med"/>
          </a:ln>
        </p:spPr>
      </p:cxnSp>
      <p:cxnSp>
        <p:nvCxnSpPr>
          <p:cNvPr id="2379" name="直接连接符 11"/>
          <p:cNvCxnSpPr/>
          <p:nvPr/>
        </p:nvCxnSpPr>
        <p:spPr>
          <a:xfrm>
            <a:off x="4943475" y="5732463"/>
            <a:ext cx="5040313" cy="0"/>
          </a:xfrm>
          <a:prstGeom prst="line">
            <a:avLst/>
          </a:prstGeom>
          <a:ln w="9525" cap="flat" cmpd="sng">
            <a:solidFill>
              <a:srgbClr val="FF0000"/>
            </a:solidFill>
            <a:prstDash val="solid"/>
            <a:round/>
            <a:headEnd type="none" w="med" len="med"/>
            <a:tailEnd type="none" w="med" len="med"/>
          </a:ln>
        </p:spPr>
      </p:cxnSp>
      <p:cxnSp>
        <p:nvCxnSpPr>
          <p:cNvPr id="2380" name="直接连接符 14"/>
          <p:cNvCxnSpPr/>
          <p:nvPr/>
        </p:nvCxnSpPr>
        <p:spPr>
          <a:xfrm flipV="1">
            <a:off x="9696450" y="4508500"/>
            <a:ext cx="0" cy="1512888"/>
          </a:xfrm>
          <a:prstGeom prst="line">
            <a:avLst/>
          </a:prstGeom>
          <a:ln w="9525" cap="flat" cmpd="sng">
            <a:solidFill>
              <a:srgbClr val="FF0000"/>
            </a:solidFill>
            <a:prstDash val="solid"/>
            <a:round/>
            <a:headEnd type="none" w="med" len="med"/>
            <a:tailEnd type="none" w="med" len="med"/>
          </a:ln>
        </p:spPr>
      </p:cxnSp>
      <p:sp>
        <p:nvSpPr>
          <p:cNvPr id="2381" name="TextBox 15"/>
          <p:cNvSpPr/>
          <p:nvPr/>
        </p:nvSpPr>
        <p:spPr>
          <a:xfrm>
            <a:off x="2855913" y="1844675"/>
            <a:ext cx="1979612" cy="554038"/>
          </a:xfrm>
          <a:prstGeom prst="rect">
            <a:avLst/>
          </a:prstGeom>
          <a:noFill/>
          <a:ln w="9525">
            <a:noFill/>
          </a:ln>
        </p:spPr>
        <p:txBody>
          <a:bodyPr wrap="none"/>
          <a:p>
            <a:pPr>
              <a:lnSpc>
                <a:spcPct val="150000"/>
              </a:lnSpc>
            </a:pPr>
            <a:r>
              <a:rPr lang="zh-CN" altLang="en-US" sz="2000" b="1">
                <a:latin typeface="华文楷体" panose="02010600040101010101" pitchFamily="2" charset="-122"/>
                <a:ea typeface="华文楷体" panose="02010600040101010101" pitchFamily="2" charset="-122"/>
              </a:rPr>
              <a:t>第五十二条规定</a:t>
            </a:r>
            <a:endParaRPr lang="zh-CN" altLang="en-US" sz="2000" b="1">
              <a:latin typeface="华文楷体" panose="02010600040101010101" pitchFamily="2" charset="-122"/>
              <a:ea typeface="华文楷体" panose="02010600040101010101" pitchFamily="2" charset="-122"/>
            </a:endParaRPr>
          </a:p>
        </p:txBody>
      </p:sp>
      <p:sp>
        <p:nvSpPr>
          <p:cNvPr id="2382" name="TextBox 13"/>
          <p:cNvSpPr/>
          <p:nvPr/>
        </p:nvSpPr>
        <p:spPr>
          <a:xfrm>
            <a:off x="3287713" y="2420938"/>
            <a:ext cx="5827712" cy="1477962"/>
          </a:xfrm>
          <a:prstGeom prst="rect">
            <a:avLst/>
          </a:prstGeom>
          <a:noFill/>
          <a:ln w="9525">
            <a:noFill/>
          </a:ln>
        </p:spPr>
        <p:txBody>
          <a:bodyPr wrap="none"/>
          <a:p>
            <a:pPr>
              <a:lnSpc>
                <a:spcPct val="150000"/>
              </a:lnSpc>
            </a:pPr>
            <a:r>
              <a:rPr lang="zh-CN" altLang="en-US" sz="2000">
                <a:latin typeface="华文楷体" panose="02010600040101010101" pitchFamily="2" charset="-122"/>
                <a:ea typeface="华文楷体" panose="02010600040101010101" pitchFamily="2" charset="-122"/>
              </a:rPr>
              <a:t>    </a:t>
            </a:r>
            <a:r>
              <a:rPr lang="zh-CN" altLang="en-US" sz="2000">
                <a:solidFill>
                  <a:srgbClr val="0000FF"/>
                </a:solidFill>
                <a:latin typeface="华文楷体" panose="02010600040101010101" pitchFamily="2" charset="-122"/>
                <a:ea typeface="华文楷体" panose="02010600040101010101" pitchFamily="2" charset="-122"/>
              </a:rPr>
              <a:t>从业人员</a:t>
            </a:r>
            <a:r>
              <a:rPr lang="zh-CN" altLang="en-US" sz="2000">
                <a:latin typeface="华文楷体" panose="02010600040101010101" pitchFamily="2" charset="-122"/>
                <a:ea typeface="华文楷体" panose="02010600040101010101" pitchFamily="2" charset="-122"/>
              </a:rPr>
              <a:t>发现直接</a:t>
            </a:r>
            <a:r>
              <a:rPr lang="zh-CN" altLang="en-US" sz="2000">
                <a:solidFill>
                  <a:srgbClr val="FF0000"/>
                </a:solidFill>
                <a:latin typeface="华文楷体" panose="02010600040101010101" pitchFamily="2" charset="-122"/>
                <a:ea typeface="华文楷体" panose="02010600040101010101" pitchFamily="2" charset="-122"/>
              </a:rPr>
              <a:t>危及人身安全</a:t>
            </a:r>
            <a:r>
              <a:rPr lang="zh-CN" altLang="en-US" sz="2000">
                <a:latin typeface="华文楷体" panose="02010600040101010101" pitchFamily="2" charset="-122"/>
                <a:ea typeface="华文楷体" panose="02010600040101010101" pitchFamily="2" charset="-122"/>
              </a:rPr>
              <a:t>的紧急情况时，</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有权</a:t>
            </a:r>
            <a:r>
              <a:rPr lang="zh-CN" altLang="en-US" sz="2000">
                <a:solidFill>
                  <a:srgbClr val="FF0000"/>
                </a:solidFill>
                <a:latin typeface="华文楷体" panose="02010600040101010101" pitchFamily="2" charset="-122"/>
                <a:ea typeface="华文楷体" panose="02010600040101010101" pitchFamily="2" charset="-122"/>
              </a:rPr>
              <a:t>停止作业</a:t>
            </a:r>
            <a:r>
              <a:rPr lang="zh-CN" altLang="en-US" sz="2000">
                <a:latin typeface="华文楷体" panose="02010600040101010101" pitchFamily="2" charset="-122"/>
                <a:ea typeface="华文楷体" panose="02010600040101010101" pitchFamily="2" charset="-122"/>
              </a:rPr>
              <a:t>或者在采取可能的应急措施后</a:t>
            </a:r>
            <a:r>
              <a:rPr lang="zh-CN" altLang="en-US" sz="2000">
                <a:solidFill>
                  <a:srgbClr val="FF0000"/>
                </a:solidFill>
                <a:latin typeface="华文楷体" panose="02010600040101010101" pitchFamily="2" charset="-122"/>
                <a:ea typeface="华文楷体" panose="02010600040101010101" pitchFamily="2" charset="-122"/>
              </a:rPr>
              <a:t>撤离</a:t>
            </a:r>
            <a:endParaRPr lang="zh-CN" altLang="en-US" sz="2000">
              <a:solidFill>
                <a:srgbClr val="FF0000"/>
              </a:solidFill>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作业场所。</a:t>
            </a:r>
            <a:endParaRPr lang="zh-CN" altLang="en-US" sz="2000">
              <a:latin typeface="华文楷体" panose="02010600040101010101" pitchFamily="2" charset="-122"/>
              <a:ea typeface="华文楷体" panose="02010600040101010101" pitchFamily="2" charset="-122"/>
            </a:endParaRPr>
          </a:p>
        </p:txBody>
      </p:sp>
      <p:sp>
        <p:nvSpPr>
          <p:cNvPr id="2383" name="TextBox 16"/>
          <p:cNvSpPr/>
          <p:nvPr/>
        </p:nvSpPr>
        <p:spPr>
          <a:xfrm>
            <a:off x="3287713" y="3789363"/>
            <a:ext cx="5827712" cy="1477962"/>
          </a:xfrm>
          <a:prstGeom prst="rect">
            <a:avLst/>
          </a:prstGeom>
          <a:noFill/>
          <a:ln w="9525">
            <a:noFill/>
          </a:ln>
        </p:spPr>
        <p:txBody>
          <a:bodyPr wrap="none"/>
          <a:p>
            <a:pPr>
              <a:lnSpc>
                <a:spcPct val="150000"/>
              </a:lnSpc>
            </a:pPr>
            <a:r>
              <a:rPr lang="zh-CN" altLang="en-US" sz="2000">
                <a:latin typeface="华文楷体" panose="02010600040101010101" pitchFamily="2" charset="-122"/>
                <a:ea typeface="华文楷体" panose="02010600040101010101" pitchFamily="2" charset="-122"/>
              </a:rPr>
              <a:t>    </a:t>
            </a:r>
            <a:r>
              <a:rPr lang="zh-CN" altLang="en-US" sz="2000">
                <a:solidFill>
                  <a:srgbClr val="0000FF"/>
                </a:solidFill>
                <a:latin typeface="华文楷体" panose="02010600040101010101" pitchFamily="2" charset="-122"/>
                <a:ea typeface="华文楷体" panose="02010600040101010101" pitchFamily="2" charset="-122"/>
              </a:rPr>
              <a:t>生产经营单位</a:t>
            </a:r>
            <a:r>
              <a:rPr lang="zh-CN" altLang="en-US" sz="2000">
                <a:solidFill>
                  <a:srgbClr val="FF0000"/>
                </a:solidFill>
                <a:latin typeface="华文楷体" panose="02010600040101010101" pitchFamily="2" charset="-122"/>
                <a:ea typeface="华文楷体" panose="02010600040101010101" pitchFamily="2" charset="-122"/>
              </a:rPr>
              <a:t>不得</a:t>
            </a:r>
            <a:r>
              <a:rPr lang="zh-CN" altLang="en-US" sz="2000">
                <a:latin typeface="华文楷体" panose="02010600040101010101" pitchFamily="2" charset="-122"/>
                <a:ea typeface="华文楷体" panose="02010600040101010101" pitchFamily="2" charset="-122"/>
              </a:rPr>
              <a:t>因从业人员在前款紧急情况下</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停止作业或者采取紧急撤离措施而降低其工资、福</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利等待遇或者解除与其订立的劳动合同。</a:t>
            </a:r>
            <a:endParaRPr lang="zh-CN" altLang="en-US" sz="2000">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childTnLst>
                                    <p:set>
                                      <p:cBhvr>
                                        <p:cTn id="6" dur="1" fill="hold">
                                          <p:stCondLst>
                                            <p:cond delay="0"/>
                                          </p:stCondLst>
                                        </p:cTn>
                                        <p:tgtEl>
                                          <p:spTgt spid="2372"/>
                                        </p:tgtEl>
                                        <p:attrNameLst>
                                          <p:attrName>style.visibility</p:attrName>
                                        </p:attrNameLst>
                                      </p:cBhvr>
                                      <p:to>
                                        <p:strVal val="visible"/>
                                      </p:to>
                                    </p:set>
                                    <p:animEffect transition="in" filter="blinds(horizontal)">
                                      <p:cBhvr>
                                        <p:cTn id="7" dur="500"/>
                                        <p:tgtEl>
                                          <p:spTgt spid="2372"/>
                                        </p:tgtEl>
                                      </p:cBhvr>
                                    </p:animEffect>
                                  </p:childTnLst>
                                </p:cTn>
                              </p:par>
                              <p:par>
                                <p:cTn id="8" presetID="3" presetClass="entr" presetSubtype="10" fill="hold" nodeType="withEffect">
                                  <p:childTnLst>
                                    <p:set>
                                      <p:cBhvr>
                                        <p:cTn id="9" dur="1" fill="hold">
                                          <p:stCondLst>
                                            <p:cond delay="0"/>
                                          </p:stCondLst>
                                        </p:cTn>
                                        <p:tgtEl>
                                          <p:spTgt spid="2377"/>
                                        </p:tgtEl>
                                        <p:attrNameLst>
                                          <p:attrName>style.visibility</p:attrName>
                                        </p:attrNameLst>
                                      </p:cBhvr>
                                      <p:to>
                                        <p:strVal val="visible"/>
                                      </p:to>
                                    </p:set>
                                    <p:animEffect transition="in" filter="blinds(horizontal)">
                                      <p:cBhvr>
                                        <p:cTn id="10" dur="500"/>
                                        <p:tgtEl>
                                          <p:spTgt spid="2377"/>
                                        </p:tgtEl>
                                      </p:cBhvr>
                                    </p:animEffect>
                                  </p:childTnLst>
                                </p:cTn>
                              </p:par>
                              <p:par>
                                <p:cTn id="11" presetID="3" presetClass="entr" presetSubtype="10" fill="hold" nodeType="withEffect">
                                  <p:childTnLst>
                                    <p:set>
                                      <p:cBhvr>
                                        <p:cTn id="12" dur="1" fill="hold">
                                          <p:stCondLst>
                                            <p:cond delay="0"/>
                                          </p:stCondLst>
                                        </p:cTn>
                                        <p:tgtEl>
                                          <p:spTgt spid="2378"/>
                                        </p:tgtEl>
                                        <p:attrNameLst>
                                          <p:attrName>style.visibility</p:attrName>
                                        </p:attrNameLst>
                                      </p:cBhvr>
                                      <p:to>
                                        <p:strVal val="visible"/>
                                      </p:to>
                                    </p:set>
                                    <p:animEffect transition="in" filter="blinds(horizontal)">
                                      <p:cBhvr>
                                        <p:cTn id="13" dur="500"/>
                                        <p:tgtEl>
                                          <p:spTgt spid="2378"/>
                                        </p:tgtEl>
                                      </p:cBhvr>
                                    </p:animEffect>
                                  </p:childTnLst>
                                </p:cTn>
                              </p:par>
                              <p:par>
                                <p:cTn id="14" presetID="3" presetClass="entr" presetSubtype="10" fill="hold" nodeType="withEffect">
                                  <p:childTnLst>
                                    <p:set>
                                      <p:cBhvr>
                                        <p:cTn id="15" dur="1" fill="hold">
                                          <p:stCondLst>
                                            <p:cond delay="0"/>
                                          </p:stCondLst>
                                        </p:cTn>
                                        <p:tgtEl>
                                          <p:spTgt spid="2380"/>
                                        </p:tgtEl>
                                        <p:attrNameLst>
                                          <p:attrName>style.visibility</p:attrName>
                                        </p:attrNameLst>
                                      </p:cBhvr>
                                      <p:to>
                                        <p:strVal val="visible"/>
                                      </p:to>
                                    </p:set>
                                    <p:animEffect transition="in" filter="blinds(horizontal)">
                                      <p:cBhvr>
                                        <p:cTn id="16" dur="500"/>
                                        <p:tgtEl>
                                          <p:spTgt spid="2380"/>
                                        </p:tgtEl>
                                      </p:cBhvr>
                                    </p:animEffect>
                                  </p:childTnLst>
                                </p:cTn>
                              </p:par>
                              <p:par>
                                <p:cTn id="17" presetID="3" presetClass="entr" presetSubtype="10" fill="hold" nodeType="withEffect">
                                  <p:childTnLst>
                                    <p:set>
                                      <p:cBhvr>
                                        <p:cTn id="18" dur="1" fill="hold">
                                          <p:stCondLst>
                                            <p:cond delay="0"/>
                                          </p:stCondLst>
                                        </p:cTn>
                                        <p:tgtEl>
                                          <p:spTgt spid="2379"/>
                                        </p:tgtEl>
                                        <p:attrNameLst>
                                          <p:attrName>style.visibility</p:attrName>
                                        </p:attrNameLst>
                                      </p:cBhvr>
                                      <p:to>
                                        <p:strVal val="visible"/>
                                      </p:to>
                                    </p:set>
                                    <p:animEffect transition="in" filter="blinds(horizontal)">
                                      <p:cBhvr>
                                        <p:cTn id="19" dur="500"/>
                                        <p:tgtEl>
                                          <p:spTgt spid="2379"/>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childTnLst>
                                    <p:set>
                                      <p:cBhvr>
                                        <p:cTn id="23" dur="1" fill="hold">
                                          <p:stCondLst>
                                            <p:cond delay="0"/>
                                          </p:stCondLst>
                                        </p:cTn>
                                        <p:tgtEl>
                                          <p:spTgt spid="2381"/>
                                        </p:tgtEl>
                                        <p:attrNameLst>
                                          <p:attrName>style.visibility</p:attrName>
                                        </p:attrNameLst>
                                      </p:cBhvr>
                                      <p:to>
                                        <p:strVal val="visible"/>
                                      </p:to>
                                    </p:set>
                                    <p:animEffect transition="in" filter="blinds(horizontal)">
                                      <p:cBhvr>
                                        <p:cTn id="24" dur="500"/>
                                        <p:tgtEl>
                                          <p:spTgt spid="2381"/>
                                        </p:tgtEl>
                                      </p:cBhvr>
                                    </p:animEffect>
                                  </p:childTnLst>
                                </p:cTn>
                              </p:par>
                              <p:par>
                                <p:cTn id="25" presetID="3" presetClass="entr" presetSubtype="10" fill="hold" grpId="1" nodeType="withEffect">
                                  <p:childTnLst>
                                    <p:set>
                                      <p:cBhvr>
                                        <p:cTn id="26" dur="1" fill="hold">
                                          <p:stCondLst>
                                            <p:cond delay="0"/>
                                          </p:stCondLst>
                                        </p:cTn>
                                        <p:tgtEl>
                                          <p:spTgt spid="2382"/>
                                        </p:tgtEl>
                                        <p:attrNameLst>
                                          <p:attrName>style.visibility</p:attrName>
                                        </p:attrNameLst>
                                      </p:cBhvr>
                                      <p:to>
                                        <p:strVal val="visible"/>
                                      </p:to>
                                    </p:set>
                                    <p:animEffect transition="in" filter="blinds(horizontal)">
                                      <p:cBhvr>
                                        <p:cTn id="27" dur="500"/>
                                        <p:tgtEl>
                                          <p:spTgt spid="2382"/>
                                        </p:tgtEl>
                                      </p:cBhvr>
                                    </p:animEffect>
                                  </p:childTnLst>
                                </p:cTn>
                              </p:par>
                              <p:par>
                                <p:cTn id="28" presetID="3" presetClass="entr" presetSubtype="10" fill="hold" grpId="2" nodeType="withEffect">
                                  <p:childTnLst>
                                    <p:set>
                                      <p:cBhvr>
                                        <p:cTn id="29" dur="1" fill="hold">
                                          <p:stCondLst>
                                            <p:cond delay="0"/>
                                          </p:stCondLst>
                                        </p:cTn>
                                        <p:tgtEl>
                                          <p:spTgt spid="2383"/>
                                        </p:tgtEl>
                                        <p:attrNameLst>
                                          <p:attrName>style.visibility</p:attrName>
                                        </p:attrNameLst>
                                      </p:cBhvr>
                                      <p:to>
                                        <p:strVal val="visible"/>
                                      </p:to>
                                    </p:set>
                                    <p:animEffect transition="in" filter="blinds(horizontal)">
                                      <p:cBhvr>
                                        <p:cTn id="30" dur="500"/>
                                        <p:tgtEl>
                                          <p:spTgt spid="2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1" grpId="0" animBg="1"/>
      <p:bldP spid="2382" grpId="1" animBg="1"/>
      <p:bldP spid="2383" grpId="2"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386" name="组合 2385"/>
          <p:cNvGrpSpPr/>
          <p:nvPr/>
        </p:nvGrpSpPr>
        <p:grpSpPr>
          <a:xfrm>
            <a:off x="2600325" y="908050"/>
            <a:ext cx="5521325" cy="708025"/>
            <a:chOff x="787703" y="908720"/>
            <a:chExt cx="5521394" cy="707886"/>
          </a:xfrm>
        </p:grpSpPr>
        <p:sp>
          <p:nvSpPr>
            <p:cNvPr id="2387" name="TextBox 12"/>
            <p:cNvSpPr/>
            <p:nvPr/>
          </p:nvSpPr>
          <p:spPr>
            <a:xfrm>
              <a:off x="1507783" y="908720"/>
              <a:ext cx="4801314" cy="707886"/>
            </a:xfrm>
            <a:prstGeom prst="rect">
              <a:avLst/>
            </a:prstGeom>
            <a:noFill/>
            <a:ln w="9525">
              <a:noFill/>
            </a:ln>
          </p:spPr>
          <p:txBody>
            <a:bodyPr wrap="none"/>
            <a:p>
              <a:r>
                <a:rPr lang="zh-CN" altLang="en-US" sz="4000" b="1">
                  <a:solidFill>
                    <a:srgbClr val="0000FF"/>
                  </a:solidFill>
                  <a:latin typeface="华文楷体" panose="02010600040101010101" pitchFamily="2" charset="-122"/>
                  <a:ea typeface="华文楷体" panose="02010600040101010101" pitchFamily="2" charset="-122"/>
                </a:rPr>
                <a:t>工伤保险权、求偿权</a:t>
              </a:r>
              <a:endParaRPr lang="zh-CN" altLang="en-US" sz="4000" b="1">
                <a:solidFill>
                  <a:srgbClr val="0000FF"/>
                </a:solidFill>
                <a:latin typeface="华文楷体" panose="02010600040101010101" pitchFamily="2" charset="-122"/>
                <a:ea typeface="华文楷体" panose="02010600040101010101" pitchFamily="2" charset="-122"/>
              </a:endParaRPr>
            </a:p>
          </p:txBody>
        </p:sp>
        <p:grpSp>
          <p:nvGrpSpPr>
            <p:cNvPr id="2388" name="组合 2387"/>
            <p:cNvGrpSpPr/>
            <p:nvPr/>
          </p:nvGrpSpPr>
          <p:grpSpPr>
            <a:xfrm>
              <a:off x="787703" y="980728"/>
              <a:ext cx="432048" cy="432048"/>
              <a:chOff x="467544" y="980728"/>
              <a:chExt cx="432048" cy="432048"/>
            </a:xfrm>
          </p:grpSpPr>
          <p:sp>
            <p:nvSpPr>
              <p:cNvPr id="2389" name="矩形 2"/>
              <p:cNvSpPr/>
              <p:nvPr/>
            </p:nvSpPr>
            <p:spPr>
              <a:xfrm>
                <a:off x="467544" y="980728"/>
                <a:ext cx="360040" cy="360040"/>
              </a:xfrm>
              <a:prstGeom prst="rect">
                <a:avLst/>
              </a:prstGeom>
              <a:solidFill>
                <a:srgbClr val="00B050"/>
              </a:solidFill>
              <a:ln w="25400" cap="flat" cmpd="sng">
                <a:prstDash val="solid"/>
                <a:round/>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00B050"/>
                </a:extrusionClr>
              </a:sp3d>
            </p:spPr>
            <p:txBody>
              <a:bodyPr anchor="ctr" anchorCtr="0">
                <a:flatTx/>
              </a:bodyPr>
              <a:p>
                <a:pPr algn="ctr"/>
              </a:p>
            </p:txBody>
          </p:sp>
          <p:sp>
            <p:nvSpPr>
              <p:cNvPr id="2390" name="矩形 3"/>
              <p:cNvSpPr/>
              <p:nvPr/>
            </p:nvSpPr>
            <p:spPr>
              <a:xfrm>
                <a:off x="619944" y="1133128"/>
                <a:ext cx="279648" cy="279648"/>
              </a:xfrm>
              <a:prstGeom prst="rect">
                <a:avLst/>
              </a:prstGeom>
              <a:solidFill>
                <a:srgbClr val="FFC000"/>
              </a:solidFill>
              <a:ln w="25400" cap="flat" cmpd="sng">
                <a:prstDash val="solid"/>
                <a:round/>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FFC000"/>
                </a:extrusionClr>
              </a:sp3d>
            </p:spPr>
            <p:txBody>
              <a:bodyPr anchor="ctr" anchorCtr="0">
                <a:flatTx/>
              </a:bodyPr>
              <a:p>
                <a:pPr algn="ctr"/>
              </a:p>
            </p:txBody>
          </p:sp>
        </p:grpSp>
      </p:grpSp>
      <p:cxnSp>
        <p:nvCxnSpPr>
          <p:cNvPr id="2391" name="直接连接符 7"/>
          <p:cNvCxnSpPr/>
          <p:nvPr/>
        </p:nvCxnSpPr>
        <p:spPr>
          <a:xfrm>
            <a:off x="2208213" y="692150"/>
            <a:ext cx="6121400" cy="0"/>
          </a:xfrm>
          <a:prstGeom prst="line">
            <a:avLst/>
          </a:prstGeom>
          <a:ln w="9525" cap="flat" cmpd="sng">
            <a:solidFill>
              <a:srgbClr val="FF0000"/>
            </a:solidFill>
            <a:prstDash val="solid"/>
            <a:round/>
            <a:headEnd type="none" w="med" len="med"/>
            <a:tailEnd type="none" w="med" len="med"/>
          </a:ln>
        </p:spPr>
      </p:cxnSp>
      <p:cxnSp>
        <p:nvCxnSpPr>
          <p:cNvPr id="2392" name="直接连接符 9"/>
          <p:cNvCxnSpPr/>
          <p:nvPr/>
        </p:nvCxnSpPr>
        <p:spPr>
          <a:xfrm>
            <a:off x="2351088" y="476250"/>
            <a:ext cx="0" cy="1512888"/>
          </a:xfrm>
          <a:prstGeom prst="line">
            <a:avLst/>
          </a:prstGeom>
          <a:ln w="9525" cap="flat" cmpd="sng">
            <a:solidFill>
              <a:srgbClr val="FF0000"/>
            </a:solidFill>
            <a:prstDash val="solid"/>
            <a:round/>
            <a:headEnd type="none" w="med" len="med"/>
            <a:tailEnd type="none" w="med" len="med"/>
          </a:ln>
        </p:spPr>
      </p:cxnSp>
      <p:cxnSp>
        <p:nvCxnSpPr>
          <p:cNvPr id="2393" name="直接连接符 11"/>
          <p:cNvCxnSpPr/>
          <p:nvPr/>
        </p:nvCxnSpPr>
        <p:spPr>
          <a:xfrm>
            <a:off x="4943475" y="5732463"/>
            <a:ext cx="5040313" cy="0"/>
          </a:xfrm>
          <a:prstGeom prst="line">
            <a:avLst/>
          </a:prstGeom>
          <a:ln w="9525" cap="flat" cmpd="sng">
            <a:solidFill>
              <a:srgbClr val="FF0000"/>
            </a:solidFill>
            <a:prstDash val="solid"/>
            <a:round/>
            <a:headEnd type="none" w="med" len="med"/>
            <a:tailEnd type="none" w="med" len="med"/>
          </a:ln>
        </p:spPr>
      </p:cxnSp>
      <p:cxnSp>
        <p:nvCxnSpPr>
          <p:cNvPr id="2394" name="直接连接符 14"/>
          <p:cNvCxnSpPr/>
          <p:nvPr/>
        </p:nvCxnSpPr>
        <p:spPr>
          <a:xfrm flipV="1">
            <a:off x="9696450" y="4508500"/>
            <a:ext cx="0" cy="1512888"/>
          </a:xfrm>
          <a:prstGeom prst="line">
            <a:avLst/>
          </a:prstGeom>
          <a:ln w="9525" cap="flat" cmpd="sng">
            <a:solidFill>
              <a:srgbClr val="FF0000"/>
            </a:solidFill>
            <a:prstDash val="solid"/>
            <a:round/>
            <a:headEnd type="none" w="med" len="med"/>
            <a:tailEnd type="none" w="med" len="med"/>
          </a:ln>
        </p:spPr>
      </p:cxnSp>
      <p:sp>
        <p:nvSpPr>
          <p:cNvPr id="2395" name="TextBox 15"/>
          <p:cNvSpPr/>
          <p:nvPr/>
        </p:nvSpPr>
        <p:spPr>
          <a:xfrm>
            <a:off x="2855913" y="2166938"/>
            <a:ext cx="1979612" cy="554037"/>
          </a:xfrm>
          <a:prstGeom prst="rect">
            <a:avLst/>
          </a:prstGeom>
          <a:noFill/>
          <a:ln w="9525">
            <a:noFill/>
          </a:ln>
        </p:spPr>
        <p:txBody>
          <a:bodyPr wrap="none"/>
          <a:p>
            <a:pPr>
              <a:lnSpc>
                <a:spcPct val="150000"/>
              </a:lnSpc>
            </a:pPr>
            <a:r>
              <a:rPr lang="zh-CN" altLang="en-US" sz="2000" b="1">
                <a:latin typeface="华文楷体" panose="02010600040101010101" pitchFamily="2" charset="-122"/>
                <a:ea typeface="华文楷体" panose="02010600040101010101" pitchFamily="2" charset="-122"/>
              </a:rPr>
              <a:t>第五十三条规定</a:t>
            </a:r>
            <a:endParaRPr lang="zh-CN" altLang="en-US" sz="2000" b="1">
              <a:latin typeface="华文楷体" panose="02010600040101010101" pitchFamily="2" charset="-122"/>
              <a:ea typeface="华文楷体" panose="02010600040101010101" pitchFamily="2" charset="-122"/>
            </a:endParaRPr>
          </a:p>
        </p:txBody>
      </p:sp>
      <p:sp>
        <p:nvSpPr>
          <p:cNvPr id="2396" name="TextBox 13"/>
          <p:cNvSpPr/>
          <p:nvPr/>
        </p:nvSpPr>
        <p:spPr>
          <a:xfrm>
            <a:off x="3287713" y="2997200"/>
            <a:ext cx="5570537" cy="1477963"/>
          </a:xfrm>
          <a:prstGeom prst="rect">
            <a:avLst/>
          </a:prstGeom>
          <a:noFill/>
          <a:ln w="9525">
            <a:noFill/>
          </a:ln>
        </p:spPr>
        <p:txBody>
          <a:bodyPr wrap="none"/>
          <a:p>
            <a:pPr>
              <a:lnSpc>
                <a:spcPct val="150000"/>
              </a:lnSpc>
            </a:pPr>
            <a:r>
              <a:rPr lang="zh-CN" altLang="en-US" sz="2000">
                <a:latin typeface="华文楷体" panose="02010600040101010101" pitchFamily="2" charset="-122"/>
                <a:ea typeface="华文楷体" panose="02010600040101010101" pitchFamily="2" charset="-122"/>
              </a:rPr>
              <a:t>    因</a:t>
            </a:r>
            <a:r>
              <a:rPr lang="zh-CN" altLang="en-US" sz="2000">
                <a:solidFill>
                  <a:srgbClr val="FF0000"/>
                </a:solidFill>
                <a:latin typeface="华文楷体" panose="02010600040101010101" pitchFamily="2" charset="-122"/>
                <a:ea typeface="华文楷体" panose="02010600040101010101" pitchFamily="2" charset="-122"/>
              </a:rPr>
              <a:t>生产安全事故受到损害</a:t>
            </a:r>
            <a:r>
              <a:rPr lang="zh-CN" altLang="en-US" sz="2000">
                <a:latin typeface="华文楷体" panose="02010600040101010101" pitchFamily="2" charset="-122"/>
                <a:ea typeface="华文楷体" panose="02010600040101010101" pitchFamily="2" charset="-122"/>
              </a:rPr>
              <a:t>的从业人员，除依法</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享有</a:t>
            </a:r>
            <a:r>
              <a:rPr lang="zh-CN" altLang="en-US" sz="2000">
                <a:solidFill>
                  <a:srgbClr val="FF0000"/>
                </a:solidFill>
                <a:latin typeface="华文楷体" panose="02010600040101010101" pitchFamily="2" charset="-122"/>
                <a:ea typeface="华文楷体" panose="02010600040101010101" pitchFamily="2" charset="-122"/>
              </a:rPr>
              <a:t>工伤保险</a:t>
            </a:r>
            <a:r>
              <a:rPr lang="zh-CN" altLang="en-US" sz="2000">
                <a:latin typeface="华文楷体" panose="02010600040101010101" pitchFamily="2" charset="-122"/>
                <a:ea typeface="华文楷体" panose="02010600040101010101" pitchFamily="2" charset="-122"/>
              </a:rPr>
              <a:t>外，依照有关民事法律尚有</a:t>
            </a:r>
            <a:r>
              <a:rPr lang="zh-CN" altLang="en-US" sz="2000">
                <a:solidFill>
                  <a:srgbClr val="FF0000"/>
                </a:solidFill>
                <a:latin typeface="华文楷体" panose="02010600040101010101" pitchFamily="2" charset="-122"/>
                <a:ea typeface="华文楷体" panose="02010600040101010101" pitchFamily="2" charset="-122"/>
              </a:rPr>
              <a:t>获得赔</a:t>
            </a:r>
            <a:endParaRPr lang="zh-CN" altLang="en-US" sz="2000">
              <a:solidFill>
                <a:srgbClr val="FF0000"/>
              </a:solidFill>
              <a:latin typeface="华文楷体" panose="02010600040101010101" pitchFamily="2" charset="-122"/>
              <a:ea typeface="华文楷体" panose="02010600040101010101" pitchFamily="2" charset="-122"/>
            </a:endParaRPr>
          </a:p>
          <a:p>
            <a:pPr>
              <a:lnSpc>
                <a:spcPct val="150000"/>
              </a:lnSpc>
            </a:pPr>
            <a:r>
              <a:rPr lang="zh-CN" altLang="en-US" sz="2000">
                <a:solidFill>
                  <a:srgbClr val="FF0000"/>
                </a:solidFill>
                <a:latin typeface="华文楷体" panose="02010600040101010101" pitchFamily="2" charset="-122"/>
                <a:ea typeface="华文楷体" panose="02010600040101010101" pitchFamily="2" charset="-122"/>
              </a:rPr>
              <a:t>偿</a:t>
            </a:r>
            <a:r>
              <a:rPr lang="zh-CN" altLang="en-US" sz="2000">
                <a:latin typeface="华文楷体" panose="02010600040101010101" pitchFamily="2" charset="-122"/>
                <a:ea typeface="华文楷体" panose="02010600040101010101" pitchFamily="2" charset="-122"/>
              </a:rPr>
              <a:t>的权利的，有权向本单位提出赔偿要求。</a:t>
            </a:r>
            <a:endParaRPr lang="zh-CN" altLang="en-US" sz="2000">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childTnLst>
                                    <p:set>
                                      <p:cBhvr>
                                        <p:cTn id="6" dur="1" fill="hold">
                                          <p:stCondLst>
                                            <p:cond delay="0"/>
                                          </p:stCondLst>
                                        </p:cTn>
                                        <p:tgtEl>
                                          <p:spTgt spid="2386"/>
                                        </p:tgtEl>
                                        <p:attrNameLst>
                                          <p:attrName>style.visibility</p:attrName>
                                        </p:attrNameLst>
                                      </p:cBhvr>
                                      <p:to>
                                        <p:strVal val="visible"/>
                                      </p:to>
                                    </p:set>
                                    <p:animEffect transition="in" filter="blinds(horizontal)">
                                      <p:cBhvr>
                                        <p:cTn id="7" dur="500"/>
                                        <p:tgtEl>
                                          <p:spTgt spid="2386"/>
                                        </p:tgtEl>
                                      </p:cBhvr>
                                    </p:animEffect>
                                  </p:childTnLst>
                                </p:cTn>
                              </p:par>
                              <p:par>
                                <p:cTn id="8" presetID="3" presetClass="entr" presetSubtype="10" fill="hold" nodeType="withEffect">
                                  <p:childTnLst>
                                    <p:set>
                                      <p:cBhvr>
                                        <p:cTn id="9" dur="1" fill="hold">
                                          <p:stCondLst>
                                            <p:cond delay="0"/>
                                          </p:stCondLst>
                                        </p:cTn>
                                        <p:tgtEl>
                                          <p:spTgt spid="2391"/>
                                        </p:tgtEl>
                                        <p:attrNameLst>
                                          <p:attrName>style.visibility</p:attrName>
                                        </p:attrNameLst>
                                      </p:cBhvr>
                                      <p:to>
                                        <p:strVal val="visible"/>
                                      </p:to>
                                    </p:set>
                                    <p:animEffect transition="in" filter="blinds(horizontal)">
                                      <p:cBhvr>
                                        <p:cTn id="10" dur="500"/>
                                        <p:tgtEl>
                                          <p:spTgt spid="2391"/>
                                        </p:tgtEl>
                                      </p:cBhvr>
                                    </p:animEffect>
                                  </p:childTnLst>
                                </p:cTn>
                              </p:par>
                              <p:par>
                                <p:cTn id="11" presetID="3" presetClass="entr" presetSubtype="10" fill="hold" nodeType="withEffect">
                                  <p:childTnLst>
                                    <p:set>
                                      <p:cBhvr>
                                        <p:cTn id="12" dur="1" fill="hold">
                                          <p:stCondLst>
                                            <p:cond delay="0"/>
                                          </p:stCondLst>
                                        </p:cTn>
                                        <p:tgtEl>
                                          <p:spTgt spid="2392"/>
                                        </p:tgtEl>
                                        <p:attrNameLst>
                                          <p:attrName>style.visibility</p:attrName>
                                        </p:attrNameLst>
                                      </p:cBhvr>
                                      <p:to>
                                        <p:strVal val="visible"/>
                                      </p:to>
                                    </p:set>
                                    <p:animEffect transition="in" filter="blinds(horizontal)">
                                      <p:cBhvr>
                                        <p:cTn id="13" dur="500"/>
                                        <p:tgtEl>
                                          <p:spTgt spid="2392"/>
                                        </p:tgtEl>
                                      </p:cBhvr>
                                    </p:animEffect>
                                  </p:childTnLst>
                                </p:cTn>
                              </p:par>
                              <p:par>
                                <p:cTn id="14" presetID="3" presetClass="entr" presetSubtype="10" fill="hold" nodeType="withEffect">
                                  <p:childTnLst>
                                    <p:set>
                                      <p:cBhvr>
                                        <p:cTn id="15" dur="1" fill="hold">
                                          <p:stCondLst>
                                            <p:cond delay="0"/>
                                          </p:stCondLst>
                                        </p:cTn>
                                        <p:tgtEl>
                                          <p:spTgt spid="2394"/>
                                        </p:tgtEl>
                                        <p:attrNameLst>
                                          <p:attrName>style.visibility</p:attrName>
                                        </p:attrNameLst>
                                      </p:cBhvr>
                                      <p:to>
                                        <p:strVal val="visible"/>
                                      </p:to>
                                    </p:set>
                                    <p:animEffect transition="in" filter="blinds(horizontal)">
                                      <p:cBhvr>
                                        <p:cTn id="16" dur="500"/>
                                        <p:tgtEl>
                                          <p:spTgt spid="2394"/>
                                        </p:tgtEl>
                                      </p:cBhvr>
                                    </p:animEffect>
                                  </p:childTnLst>
                                </p:cTn>
                              </p:par>
                              <p:par>
                                <p:cTn id="17" presetID="3" presetClass="entr" presetSubtype="10" fill="hold" nodeType="withEffect">
                                  <p:childTnLst>
                                    <p:set>
                                      <p:cBhvr>
                                        <p:cTn id="18" dur="1" fill="hold">
                                          <p:stCondLst>
                                            <p:cond delay="0"/>
                                          </p:stCondLst>
                                        </p:cTn>
                                        <p:tgtEl>
                                          <p:spTgt spid="2393"/>
                                        </p:tgtEl>
                                        <p:attrNameLst>
                                          <p:attrName>style.visibility</p:attrName>
                                        </p:attrNameLst>
                                      </p:cBhvr>
                                      <p:to>
                                        <p:strVal val="visible"/>
                                      </p:to>
                                    </p:set>
                                    <p:animEffect transition="in" filter="blinds(horizontal)">
                                      <p:cBhvr>
                                        <p:cTn id="19" dur="500"/>
                                        <p:tgtEl>
                                          <p:spTgt spid="2393"/>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childTnLst>
                                    <p:set>
                                      <p:cBhvr>
                                        <p:cTn id="23" dur="1" fill="hold">
                                          <p:stCondLst>
                                            <p:cond delay="0"/>
                                          </p:stCondLst>
                                        </p:cTn>
                                        <p:tgtEl>
                                          <p:spTgt spid="2395"/>
                                        </p:tgtEl>
                                        <p:attrNameLst>
                                          <p:attrName>style.visibility</p:attrName>
                                        </p:attrNameLst>
                                      </p:cBhvr>
                                      <p:to>
                                        <p:strVal val="visible"/>
                                      </p:to>
                                    </p:set>
                                    <p:animEffect transition="in" filter="blinds(horizontal)">
                                      <p:cBhvr>
                                        <p:cTn id="24" dur="500"/>
                                        <p:tgtEl>
                                          <p:spTgt spid="2395"/>
                                        </p:tgtEl>
                                      </p:cBhvr>
                                    </p:animEffect>
                                  </p:childTnLst>
                                </p:cTn>
                              </p:par>
                              <p:par>
                                <p:cTn id="25" presetID="3" presetClass="entr" presetSubtype="10" fill="hold" grpId="1" nodeType="withEffect">
                                  <p:childTnLst>
                                    <p:set>
                                      <p:cBhvr>
                                        <p:cTn id="26" dur="1" fill="hold">
                                          <p:stCondLst>
                                            <p:cond delay="0"/>
                                          </p:stCondLst>
                                        </p:cTn>
                                        <p:tgtEl>
                                          <p:spTgt spid="2396"/>
                                        </p:tgtEl>
                                        <p:attrNameLst>
                                          <p:attrName>style.visibility</p:attrName>
                                        </p:attrNameLst>
                                      </p:cBhvr>
                                      <p:to>
                                        <p:strVal val="visible"/>
                                      </p:to>
                                    </p:set>
                                    <p:animEffect transition="in" filter="blinds(horizontal)">
                                      <p:cBhvr>
                                        <p:cTn id="27" dur="500"/>
                                        <p:tgtEl>
                                          <p:spTgt spid="2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5" grpId="0" animBg="1"/>
      <p:bldP spid="2396"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399" name="组合 2398"/>
          <p:cNvGrpSpPr/>
          <p:nvPr/>
        </p:nvGrpSpPr>
        <p:grpSpPr>
          <a:xfrm>
            <a:off x="2600325" y="908050"/>
            <a:ext cx="4495800" cy="708025"/>
            <a:chOff x="787703" y="908720"/>
            <a:chExt cx="4495473" cy="707886"/>
          </a:xfrm>
        </p:grpSpPr>
        <p:sp>
          <p:nvSpPr>
            <p:cNvPr id="2400" name="TextBox 12"/>
            <p:cNvSpPr/>
            <p:nvPr/>
          </p:nvSpPr>
          <p:spPr>
            <a:xfrm>
              <a:off x="1507783" y="908720"/>
              <a:ext cx="3775393" cy="707886"/>
            </a:xfrm>
            <a:prstGeom prst="rect">
              <a:avLst/>
            </a:prstGeom>
            <a:noFill/>
            <a:ln w="9525">
              <a:noFill/>
            </a:ln>
          </p:spPr>
          <p:txBody>
            <a:bodyPr wrap="none"/>
            <a:p>
              <a:r>
                <a:rPr lang="zh-CN" altLang="en-US" sz="4000" b="1">
                  <a:solidFill>
                    <a:srgbClr val="0000FF"/>
                  </a:solidFill>
                  <a:latin typeface="华文楷体" panose="02010600040101010101" pitchFamily="2" charset="-122"/>
                  <a:ea typeface="华文楷体" panose="02010600040101010101" pitchFamily="2" charset="-122"/>
                </a:rPr>
                <a:t>服从管理的义务</a:t>
              </a:r>
              <a:endParaRPr lang="zh-CN" altLang="en-US" sz="4000" b="1">
                <a:solidFill>
                  <a:srgbClr val="0000FF"/>
                </a:solidFill>
                <a:latin typeface="华文楷体" panose="02010600040101010101" pitchFamily="2" charset="-122"/>
                <a:ea typeface="华文楷体" panose="02010600040101010101" pitchFamily="2" charset="-122"/>
              </a:endParaRPr>
            </a:p>
          </p:txBody>
        </p:sp>
        <p:grpSp>
          <p:nvGrpSpPr>
            <p:cNvPr id="2401" name="组合 2400"/>
            <p:cNvGrpSpPr/>
            <p:nvPr/>
          </p:nvGrpSpPr>
          <p:grpSpPr>
            <a:xfrm>
              <a:off x="787703" y="980728"/>
              <a:ext cx="432048" cy="432048"/>
              <a:chOff x="467544" y="980728"/>
              <a:chExt cx="432048" cy="432048"/>
            </a:xfrm>
          </p:grpSpPr>
          <p:sp>
            <p:nvSpPr>
              <p:cNvPr id="2402" name="矩形 2"/>
              <p:cNvSpPr/>
              <p:nvPr/>
            </p:nvSpPr>
            <p:spPr>
              <a:xfrm>
                <a:off x="467544" y="980728"/>
                <a:ext cx="360040" cy="360040"/>
              </a:xfrm>
              <a:prstGeom prst="rect">
                <a:avLst/>
              </a:prstGeom>
              <a:solidFill>
                <a:srgbClr val="00B050"/>
              </a:solidFill>
              <a:ln w="25400" cap="flat" cmpd="sng">
                <a:prstDash val="solid"/>
                <a:round/>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00B050"/>
                </a:extrusionClr>
              </a:sp3d>
            </p:spPr>
            <p:txBody>
              <a:bodyPr anchor="ctr" anchorCtr="0">
                <a:flatTx/>
              </a:bodyPr>
              <a:p>
                <a:pPr algn="ctr"/>
              </a:p>
            </p:txBody>
          </p:sp>
          <p:sp>
            <p:nvSpPr>
              <p:cNvPr id="2403" name="矩形 3"/>
              <p:cNvSpPr/>
              <p:nvPr/>
            </p:nvSpPr>
            <p:spPr>
              <a:xfrm>
                <a:off x="619944" y="1133128"/>
                <a:ext cx="279648" cy="279648"/>
              </a:xfrm>
              <a:prstGeom prst="rect">
                <a:avLst/>
              </a:prstGeom>
              <a:solidFill>
                <a:srgbClr val="FFC000"/>
              </a:solidFill>
              <a:ln w="25400" cap="flat" cmpd="sng">
                <a:prstDash val="solid"/>
                <a:round/>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FFC000"/>
                </a:extrusionClr>
              </a:sp3d>
            </p:spPr>
            <p:txBody>
              <a:bodyPr anchor="ctr" anchorCtr="0">
                <a:flatTx/>
              </a:bodyPr>
              <a:p>
                <a:pPr algn="ctr"/>
              </a:p>
            </p:txBody>
          </p:sp>
        </p:grpSp>
      </p:grpSp>
      <p:cxnSp>
        <p:nvCxnSpPr>
          <p:cNvPr id="2404" name="直接连接符 7"/>
          <p:cNvCxnSpPr/>
          <p:nvPr/>
        </p:nvCxnSpPr>
        <p:spPr>
          <a:xfrm>
            <a:off x="2208213" y="692150"/>
            <a:ext cx="6121400" cy="0"/>
          </a:xfrm>
          <a:prstGeom prst="line">
            <a:avLst/>
          </a:prstGeom>
          <a:ln w="9525" cap="flat" cmpd="sng">
            <a:solidFill>
              <a:srgbClr val="FF0000"/>
            </a:solidFill>
            <a:prstDash val="solid"/>
            <a:round/>
            <a:headEnd type="none" w="med" len="med"/>
            <a:tailEnd type="none" w="med" len="med"/>
          </a:ln>
        </p:spPr>
      </p:cxnSp>
      <p:cxnSp>
        <p:nvCxnSpPr>
          <p:cNvPr id="2405" name="直接连接符 9"/>
          <p:cNvCxnSpPr/>
          <p:nvPr/>
        </p:nvCxnSpPr>
        <p:spPr>
          <a:xfrm>
            <a:off x="2351088" y="476250"/>
            <a:ext cx="0" cy="1512888"/>
          </a:xfrm>
          <a:prstGeom prst="line">
            <a:avLst/>
          </a:prstGeom>
          <a:ln w="9525" cap="flat" cmpd="sng">
            <a:solidFill>
              <a:srgbClr val="FF0000"/>
            </a:solidFill>
            <a:prstDash val="solid"/>
            <a:round/>
            <a:headEnd type="none" w="med" len="med"/>
            <a:tailEnd type="none" w="med" len="med"/>
          </a:ln>
        </p:spPr>
      </p:cxnSp>
      <p:cxnSp>
        <p:nvCxnSpPr>
          <p:cNvPr id="2406" name="直接连接符 11"/>
          <p:cNvCxnSpPr/>
          <p:nvPr/>
        </p:nvCxnSpPr>
        <p:spPr>
          <a:xfrm>
            <a:off x="4943475" y="5732463"/>
            <a:ext cx="5040313" cy="0"/>
          </a:xfrm>
          <a:prstGeom prst="line">
            <a:avLst/>
          </a:prstGeom>
          <a:ln w="9525" cap="flat" cmpd="sng">
            <a:solidFill>
              <a:srgbClr val="FF0000"/>
            </a:solidFill>
            <a:prstDash val="solid"/>
            <a:round/>
            <a:headEnd type="none" w="med" len="med"/>
            <a:tailEnd type="none" w="med" len="med"/>
          </a:ln>
        </p:spPr>
      </p:cxnSp>
      <p:cxnSp>
        <p:nvCxnSpPr>
          <p:cNvPr id="2407" name="直接连接符 14"/>
          <p:cNvCxnSpPr/>
          <p:nvPr/>
        </p:nvCxnSpPr>
        <p:spPr>
          <a:xfrm flipV="1">
            <a:off x="9696450" y="4508500"/>
            <a:ext cx="0" cy="1512888"/>
          </a:xfrm>
          <a:prstGeom prst="line">
            <a:avLst/>
          </a:prstGeom>
          <a:ln w="9525" cap="flat" cmpd="sng">
            <a:solidFill>
              <a:srgbClr val="FF0000"/>
            </a:solidFill>
            <a:prstDash val="solid"/>
            <a:round/>
            <a:headEnd type="none" w="med" len="med"/>
            <a:tailEnd type="none" w="med" len="med"/>
          </a:ln>
        </p:spPr>
      </p:cxnSp>
      <p:sp>
        <p:nvSpPr>
          <p:cNvPr id="2408" name="TextBox 15"/>
          <p:cNvSpPr/>
          <p:nvPr/>
        </p:nvSpPr>
        <p:spPr>
          <a:xfrm>
            <a:off x="2855913" y="2166938"/>
            <a:ext cx="1979612" cy="554037"/>
          </a:xfrm>
          <a:prstGeom prst="rect">
            <a:avLst/>
          </a:prstGeom>
          <a:noFill/>
          <a:ln w="9525">
            <a:noFill/>
          </a:ln>
        </p:spPr>
        <p:txBody>
          <a:bodyPr wrap="none"/>
          <a:p>
            <a:pPr>
              <a:lnSpc>
                <a:spcPct val="150000"/>
              </a:lnSpc>
            </a:pPr>
            <a:r>
              <a:rPr lang="zh-CN" altLang="en-US" sz="2000" b="1">
                <a:latin typeface="华文楷体" panose="02010600040101010101" pitchFamily="2" charset="-122"/>
                <a:ea typeface="华文楷体" panose="02010600040101010101" pitchFamily="2" charset="-122"/>
              </a:rPr>
              <a:t>第五十四条规定</a:t>
            </a:r>
            <a:endParaRPr lang="zh-CN" altLang="en-US" sz="2000" b="1">
              <a:latin typeface="华文楷体" panose="02010600040101010101" pitchFamily="2" charset="-122"/>
              <a:ea typeface="华文楷体" panose="02010600040101010101" pitchFamily="2" charset="-122"/>
            </a:endParaRPr>
          </a:p>
        </p:txBody>
      </p:sp>
      <p:sp>
        <p:nvSpPr>
          <p:cNvPr id="2409" name="TextBox 13"/>
          <p:cNvSpPr/>
          <p:nvPr/>
        </p:nvSpPr>
        <p:spPr>
          <a:xfrm>
            <a:off x="3287713" y="2997200"/>
            <a:ext cx="5570537" cy="1477963"/>
          </a:xfrm>
          <a:prstGeom prst="rect">
            <a:avLst/>
          </a:prstGeom>
          <a:noFill/>
          <a:ln w="9525">
            <a:noFill/>
          </a:ln>
        </p:spPr>
        <p:txBody>
          <a:bodyPr wrap="none"/>
          <a:p>
            <a:pPr>
              <a:lnSpc>
                <a:spcPct val="150000"/>
              </a:lnSpc>
            </a:pPr>
            <a:r>
              <a:rPr lang="zh-CN" altLang="en-US" sz="2000">
                <a:latin typeface="华文楷体" panose="02010600040101010101" pitchFamily="2" charset="-122"/>
                <a:ea typeface="华文楷体" panose="02010600040101010101" pitchFamily="2" charset="-122"/>
              </a:rPr>
              <a:t>    从业人员在作业过程中，应当严格遵守本单位</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的</a:t>
            </a:r>
            <a:r>
              <a:rPr lang="zh-CN" altLang="en-US" sz="2000">
                <a:solidFill>
                  <a:srgbClr val="FF0000"/>
                </a:solidFill>
                <a:latin typeface="华文楷体" panose="02010600040101010101" pitchFamily="2" charset="-122"/>
                <a:ea typeface="华文楷体" panose="02010600040101010101" pitchFamily="2" charset="-122"/>
              </a:rPr>
              <a:t>安全生产制度和操作规程</a:t>
            </a:r>
            <a:r>
              <a:rPr lang="zh-CN" altLang="en-US" sz="2000">
                <a:latin typeface="华文楷体" panose="02010600040101010101" pitchFamily="2" charset="-122"/>
                <a:ea typeface="华文楷体" panose="02010600040101010101" pitchFamily="2" charset="-122"/>
              </a:rPr>
              <a:t>，</a:t>
            </a:r>
            <a:r>
              <a:rPr lang="zh-CN" altLang="en-US" sz="2000">
                <a:solidFill>
                  <a:srgbClr val="FF0000"/>
                </a:solidFill>
                <a:latin typeface="华文楷体" panose="02010600040101010101" pitchFamily="2" charset="-122"/>
                <a:ea typeface="华文楷体" panose="02010600040101010101" pitchFamily="2" charset="-122"/>
              </a:rPr>
              <a:t>服从管理</a:t>
            </a:r>
            <a:r>
              <a:rPr lang="zh-CN" altLang="en-US" sz="2000">
                <a:latin typeface="华文楷体" panose="02010600040101010101" pitchFamily="2" charset="-122"/>
                <a:ea typeface="华文楷体" panose="02010600040101010101" pitchFamily="2" charset="-122"/>
              </a:rPr>
              <a:t>，正确佩</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戴和使用劳动</a:t>
            </a:r>
            <a:r>
              <a:rPr lang="zh-CN" altLang="en-US" sz="2000">
                <a:solidFill>
                  <a:srgbClr val="FF0000"/>
                </a:solidFill>
                <a:latin typeface="华文楷体" panose="02010600040101010101" pitchFamily="2" charset="-122"/>
                <a:ea typeface="华文楷体" panose="02010600040101010101" pitchFamily="2" charset="-122"/>
              </a:rPr>
              <a:t>防护用品</a:t>
            </a:r>
            <a:r>
              <a:rPr lang="zh-CN" altLang="en-US" sz="2000">
                <a:latin typeface="华文楷体" panose="02010600040101010101" pitchFamily="2" charset="-122"/>
                <a:ea typeface="华文楷体" panose="02010600040101010101" pitchFamily="2" charset="-122"/>
              </a:rPr>
              <a:t>。</a:t>
            </a:r>
            <a:endParaRPr lang="zh-CN" altLang="en-US" sz="2000">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childTnLst>
                                    <p:set>
                                      <p:cBhvr>
                                        <p:cTn id="6" dur="1" fill="hold">
                                          <p:stCondLst>
                                            <p:cond delay="0"/>
                                          </p:stCondLst>
                                        </p:cTn>
                                        <p:tgtEl>
                                          <p:spTgt spid="2399"/>
                                        </p:tgtEl>
                                        <p:attrNameLst>
                                          <p:attrName>style.visibility</p:attrName>
                                        </p:attrNameLst>
                                      </p:cBhvr>
                                      <p:to>
                                        <p:strVal val="visible"/>
                                      </p:to>
                                    </p:set>
                                    <p:animEffect transition="in" filter="blinds(horizontal)">
                                      <p:cBhvr>
                                        <p:cTn id="7" dur="500"/>
                                        <p:tgtEl>
                                          <p:spTgt spid="2399"/>
                                        </p:tgtEl>
                                      </p:cBhvr>
                                    </p:animEffect>
                                  </p:childTnLst>
                                </p:cTn>
                              </p:par>
                              <p:par>
                                <p:cTn id="8" presetID="3" presetClass="entr" presetSubtype="10" fill="hold" nodeType="withEffect">
                                  <p:childTnLst>
                                    <p:set>
                                      <p:cBhvr>
                                        <p:cTn id="9" dur="1" fill="hold">
                                          <p:stCondLst>
                                            <p:cond delay="0"/>
                                          </p:stCondLst>
                                        </p:cTn>
                                        <p:tgtEl>
                                          <p:spTgt spid="2404"/>
                                        </p:tgtEl>
                                        <p:attrNameLst>
                                          <p:attrName>style.visibility</p:attrName>
                                        </p:attrNameLst>
                                      </p:cBhvr>
                                      <p:to>
                                        <p:strVal val="visible"/>
                                      </p:to>
                                    </p:set>
                                    <p:animEffect transition="in" filter="blinds(horizontal)">
                                      <p:cBhvr>
                                        <p:cTn id="10" dur="500"/>
                                        <p:tgtEl>
                                          <p:spTgt spid="2404"/>
                                        </p:tgtEl>
                                      </p:cBhvr>
                                    </p:animEffect>
                                  </p:childTnLst>
                                </p:cTn>
                              </p:par>
                              <p:par>
                                <p:cTn id="11" presetID="3" presetClass="entr" presetSubtype="10" fill="hold" nodeType="withEffect">
                                  <p:childTnLst>
                                    <p:set>
                                      <p:cBhvr>
                                        <p:cTn id="12" dur="1" fill="hold">
                                          <p:stCondLst>
                                            <p:cond delay="0"/>
                                          </p:stCondLst>
                                        </p:cTn>
                                        <p:tgtEl>
                                          <p:spTgt spid="2405"/>
                                        </p:tgtEl>
                                        <p:attrNameLst>
                                          <p:attrName>style.visibility</p:attrName>
                                        </p:attrNameLst>
                                      </p:cBhvr>
                                      <p:to>
                                        <p:strVal val="visible"/>
                                      </p:to>
                                    </p:set>
                                    <p:animEffect transition="in" filter="blinds(horizontal)">
                                      <p:cBhvr>
                                        <p:cTn id="13" dur="500"/>
                                        <p:tgtEl>
                                          <p:spTgt spid="2405"/>
                                        </p:tgtEl>
                                      </p:cBhvr>
                                    </p:animEffect>
                                  </p:childTnLst>
                                </p:cTn>
                              </p:par>
                              <p:par>
                                <p:cTn id="14" presetID="3" presetClass="entr" presetSubtype="10" fill="hold" nodeType="withEffect">
                                  <p:childTnLst>
                                    <p:set>
                                      <p:cBhvr>
                                        <p:cTn id="15" dur="1" fill="hold">
                                          <p:stCondLst>
                                            <p:cond delay="0"/>
                                          </p:stCondLst>
                                        </p:cTn>
                                        <p:tgtEl>
                                          <p:spTgt spid="2406"/>
                                        </p:tgtEl>
                                        <p:attrNameLst>
                                          <p:attrName>style.visibility</p:attrName>
                                        </p:attrNameLst>
                                      </p:cBhvr>
                                      <p:to>
                                        <p:strVal val="visible"/>
                                      </p:to>
                                    </p:set>
                                    <p:animEffect transition="in" filter="blinds(horizontal)">
                                      <p:cBhvr>
                                        <p:cTn id="16" dur="500"/>
                                        <p:tgtEl>
                                          <p:spTgt spid="2406"/>
                                        </p:tgtEl>
                                      </p:cBhvr>
                                    </p:animEffect>
                                  </p:childTnLst>
                                </p:cTn>
                              </p:par>
                              <p:par>
                                <p:cTn id="17" presetID="3" presetClass="entr" presetSubtype="10" fill="hold" nodeType="withEffect">
                                  <p:childTnLst>
                                    <p:set>
                                      <p:cBhvr>
                                        <p:cTn id="18" dur="1" fill="hold">
                                          <p:stCondLst>
                                            <p:cond delay="0"/>
                                          </p:stCondLst>
                                        </p:cTn>
                                        <p:tgtEl>
                                          <p:spTgt spid="2407"/>
                                        </p:tgtEl>
                                        <p:attrNameLst>
                                          <p:attrName>style.visibility</p:attrName>
                                        </p:attrNameLst>
                                      </p:cBhvr>
                                      <p:to>
                                        <p:strVal val="visible"/>
                                      </p:to>
                                    </p:set>
                                    <p:animEffect transition="in" filter="blinds(horizontal)">
                                      <p:cBhvr>
                                        <p:cTn id="19" dur="500"/>
                                        <p:tgtEl>
                                          <p:spTgt spid="2407"/>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childTnLst>
                                    <p:set>
                                      <p:cBhvr>
                                        <p:cTn id="23" dur="1" fill="hold">
                                          <p:stCondLst>
                                            <p:cond delay="0"/>
                                          </p:stCondLst>
                                        </p:cTn>
                                        <p:tgtEl>
                                          <p:spTgt spid="2408"/>
                                        </p:tgtEl>
                                        <p:attrNameLst>
                                          <p:attrName>style.visibility</p:attrName>
                                        </p:attrNameLst>
                                      </p:cBhvr>
                                      <p:to>
                                        <p:strVal val="visible"/>
                                      </p:to>
                                    </p:set>
                                    <p:animEffect transition="in" filter="blinds(horizontal)">
                                      <p:cBhvr>
                                        <p:cTn id="24" dur="500"/>
                                        <p:tgtEl>
                                          <p:spTgt spid="2408"/>
                                        </p:tgtEl>
                                      </p:cBhvr>
                                    </p:animEffect>
                                  </p:childTnLst>
                                </p:cTn>
                              </p:par>
                              <p:par>
                                <p:cTn id="25" presetID="3" presetClass="entr" presetSubtype="10" fill="hold" grpId="1" nodeType="withEffect">
                                  <p:childTnLst>
                                    <p:set>
                                      <p:cBhvr>
                                        <p:cTn id="26" dur="1" fill="hold">
                                          <p:stCondLst>
                                            <p:cond delay="0"/>
                                          </p:stCondLst>
                                        </p:cTn>
                                        <p:tgtEl>
                                          <p:spTgt spid="2409"/>
                                        </p:tgtEl>
                                        <p:attrNameLst>
                                          <p:attrName>style.visibility</p:attrName>
                                        </p:attrNameLst>
                                      </p:cBhvr>
                                      <p:to>
                                        <p:strVal val="visible"/>
                                      </p:to>
                                    </p:set>
                                    <p:animEffect transition="in" filter="blinds(horizontal)">
                                      <p:cBhvr>
                                        <p:cTn id="27" dur="500"/>
                                        <p:tgtEl>
                                          <p:spTgt spid="2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8" grpId="0" animBg="1"/>
      <p:bldP spid="2409"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412" name="组合 2411"/>
          <p:cNvGrpSpPr/>
          <p:nvPr/>
        </p:nvGrpSpPr>
        <p:grpSpPr>
          <a:xfrm>
            <a:off x="2600325" y="908050"/>
            <a:ext cx="6034088" cy="708025"/>
            <a:chOff x="787703" y="908720"/>
            <a:chExt cx="6034355" cy="707886"/>
          </a:xfrm>
        </p:grpSpPr>
        <p:sp>
          <p:nvSpPr>
            <p:cNvPr id="2413" name="TextBox 12"/>
            <p:cNvSpPr/>
            <p:nvPr/>
          </p:nvSpPr>
          <p:spPr>
            <a:xfrm>
              <a:off x="1507783" y="908720"/>
              <a:ext cx="5314275" cy="707886"/>
            </a:xfrm>
            <a:prstGeom prst="rect">
              <a:avLst/>
            </a:prstGeom>
            <a:noFill/>
            <a:ln w="9525">
              <a:noFill/>
            </a:ln>
          </p:spPr>
          <p:txBody>
            <a:bodyPr wrap="none"/>
            <a:p>
              <a:r>
                <a:rPr lang="zh-CN" altLang="en-US" sz="4000" b="1">
                  <a:solidFill>
                    <a:srgbClr val="0000FF"/>
                  </a:solidFill>
                  <a:latin typeface="华文楷体" panose="02010600040101010101" pitchFamily="2" charset="-122"/>
                  <a:ea typeface="华文楷体" panose="02010600040101010101" pitchFamily="2" charset="-122"/>
                </a:rPr>
                <a:t>接受教育和培训的义务</a:t>
              </a:r>
              <a:endParaRPr lang="zh-CN" altLang="en-US" sz="4000" b="1">
                <a:solidFill>
                  <a:srgbClr val="0000FF"/>
                </a:solidFill>
                <a:latin typeface="华文楷体" panose="02010600040101010101" pitchFamily="2" charset="-122"/>
                <a:ea typeface="华文楷体" panose="02010600040101010101" pitchFamily="2" charset="-122"/>
              </a:endParaRPr>
            </a:p>
          </p:txBody>
        </p:sp>
        <p:grpSp>
          <p:nvGrpSpPr>
            <p:cNvPr id="2414" name="组合 2413"/>
            <p:cNvGrpSpPr/>
            <p:nvPr/>
          </p:nvGrpSpPr>
          <p:grpSpPr>
            <a:xfrm>
              <a:off x="787703" y="980728"/>
              <a:ext cx="432048" cy="432048"/>
              <a:chOff x="467544" y="980728"/>
              <a:chExt cx="432048" cy="432048"/>
            </a:xfrm>
          </p:grpSpPr>
          <p:sp>
            <p:nvSpPr>
              <p:cNvPr id="2415" name="矩形 2"/>
              <p:cNvSpPr/>
              <p:nvPr/>
            </p:nvSpPr>
            <p:spPr>
              <a:xfrm>
                <a:off x="467544" y="980728"/>
                <a:ext cx="360040" cy="360040"/>
              </a:xfrm>
              <a:prstGeom prst="rect">
                <a:avLst/>
              </a:prstGeom>
              <a:solidFill>
                <a:srgbClr val="00B050"/>
              </a:solidFill>
              <a:ln w="25400" cap="flat" cmpd="sng">
                <a:prstDash val="solid"/>
                <a:round/>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00B050"/>
                </a:extrusionClr>
              </a:sp3d>
            </p:spPr>
            <p:txBody>
              <a:bodyPr anchor="ctr" anchorCtr="0">
                <a:flatTx/>
              </a:bodyPr>
              <a:p>
                <a:pPr algn="ctr"/>
              </a:p>
            </p:txBody>
          </p:sp>
          <p:sp>
            <p:nvSpPr>
              <p:cNvPr id="2416" name="矩形 3"/>
              <p:cNvSpPr/>
              <p:nvPr/>
            </p:nvSpPr>
            <p:spPr>
              <a:xfrm>
                <a:off x="619944" y="1133128"/>
                <a:ext cx="279648" cy="279648"/>
              </a:xfrm>
              <a:prstGeom prst="rect">
                <a:avLst/>
              </a:prstGeom>
              <a:solidFill>
                <a:srgbClr val="FFC000"/>
              </a:solidFill>
              <a:ln w="25400" cap="flat" cmpd="sng">
                <a:prstDash val="solid"/>
                <a:round/>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FFC000"/>
                </a:extrusionClr>
              </a:sp3d>
            </p:spPr>
            <p:txBody>
              <a:bodyPr anchor="ctr" anchorCtr="0">
                <a:flatTx/>
              </a:bodyPr>
              <a:p>
                <a:pPr algn="ctr"/>
              </a:p>
            </p:txBody>
          </p:sp>
        </p:grpSp>
      </p:grpSp>
      <p:cxnSp>
        <p:nvCxnSpPr>
          <p:cNvPr id="2417" name="直接连接符 7"/>
          <p:cNvCxnSpPr/>
          <p:nvPr/>
        </p:nvCxnSpPr>
        <p:spPr>
          <a:xfrm>
            <a:off x="2208213" y="692150"/>
            <a:ext cx="6121400" cy="0"/>
          </a:xfrm>
          <a:prstGeom prst="line">
            <a:avLst/>
          </a:prstGeom>
          <a:ln w="9525" cap="flat" cmpd="sng">
            <a:solidFill>
              <a:srgbClr val="FF0000"/>
            </a:solidFill>
            <a:prstDash val="solid"/>
            <a:round/>
            <a:headEnd type="none" w="med" len="med"/>
            <a:tailEnd type="none" w="med" len="med"/>
          </a:ln>
        </p:spPr>
      </p:cxnSp>
      <p:cxnSp>
        <p:nvCxnSpPr>
          <p:cNvPr id="2418" name="直接连接符 9"/>
          <p:cNvCxnSpPr/>
          <p:nvPr/>
        </p:nvCxnSpPr>
        <p:spPr>
          <a:xfrm>
            <a:off x="2351088" y="476250"/>
            <a:ext cx="0" cy="1512888"/>
          </a:xfrm>
          <a:prstGeom prst="line">
            <a:avLst/>
          </a:prstGeom>
          <a:ln w="9525" cap="flat" cmpd="sng">
            <a:solidFill>
              <a:srgbClr val="FF0000"/>
            </a:solidFill>
            <a:prstDash val="solid"/>
            <a:round/>
            <a:headEnd type="none" w="med" len="med"/>
            <a:tailEnd type="none" w="med" len="med"/>
          </a:ln>
        </p:spPr>
      </p:cxnSp>
      <p:cxnSp>
        <p:nvCxnSpPr>
          <p:cNvPr id="2419" name="直接连接符 11"/>
          <p:cNvCxnSpPr/>
          <p:nvPr/>
        </p:nvCxnSpPr>
        <p:spPr>
          <a:xfrm>
            <a:off x="4943475" y="5732463"/>
            <a:ext cx="5040313" cy="0"/>
          </a:xfrm>
          <a:prstGeom prst="line">
            <a:avLst/>
          </a:prstGeom>
          <a:ln w="9525" cap="flat" cmpd="sng">
            <a:solidFill>
              <a:srgbClr val="FF0000"/>
            </a:solidFill>
            <a:prstDash val="solid"/>
            <a:round/>
            <a:headEnd type="none" w="med" len="med"/>
            <a:tailEnd type="none" w="med" len="med"/>
          </a:ln>
        </p:spPr>
      </p:cxnSp>
      <p:cxnSp>
        <p:nvCxnSpPr>
          <p:cNvPr id="2420" name="直接连接符 14"/>
          <p:cNvCxnSpPr/>
          <p:nvPr/>
        </p:nvCxnSpPr>
        <p:spPr>
          <a:xfrm flipV="1">
            <a:off x="9696450" y="4508500"/>
            <a:ext cx="0" cy="1512888"/>
          </a:xfrm>
          <a:prstGeom prst="line">
            <a:avLst/>
          </a:prstGeom>
          <a:ln w="9525" cap="flat" cmpd="sng">
            <a:solidFill>
              <a:srgbClr val="FF0000"/>
            </a:solidFill>
            <a:prstDash val="solid"/>
            <a:round/>
            <a:headEnd type="none" w="med" len="med"/>
            <a:tailEnd type="none" w="med" len="med"/>
          </a:ln>
        </p:spPr>
      </p:cxnSp>
      <p:sp>
        <p:nvSpPr>
          <p:cNvPr id="2421" name="TextBox 15"/>
          <p:cNvSpPr/>
          <p:nvPr/>
        </p:nvSpPr>
        <p:spPr>
          <a:xfrm>
            <a:off x="2855913" y="2166938"/>
            <a:ext cx="1979612" cy="554037"/>
          </a:xfrm>
          <a:prstGeom prst="rect">
            <a:avLst/>
          </a:prstGeom>
          <a:noFill/>
          <a:ln w="9525">
            <a:noFill/>
          </a:ln>
        </p:spPr>
        <p:txBody>
          <a:bodyPr wrap="none"/>
          <a:p>
            <a:pPr>
              <a:lnSpc>
                <a:spcPct val="150000"/>
              </a:lnSpc>
            </a:pPr>
            <a:r>
              <a:rPr lang="zh-CN" altLang="en-US" sz="2000" b="1">
                <a:latin typeface="华文楷体" panose="02010600040101010101" pitchFamily="2" charset="-122"/>
                <a:ea typeface="华文楷体" panose="02010600040101010101" pitchFamily="2" charset="-122"/>
              </a:rPr>
              <a:t>第五十五条规定</a:t>
            </a:r>
            <a:endParaRPr lang="zh-CN" altLang="en-US" sz="2000" b="1">
              <a:latin typeface="华文楷体" panose="02010600040101010101" pitchFamily="2" charset="-122"/>
              <a:ea typeface="华文楷体" panose="02010600040101010101" pitchFamily="2" charset="-122"/>
            </a:endParaRPr>
          </a:p>
        </p:txBody>
      </p:sp>
      <p:sp>
        <p:nvSpPr>
          <p:cNvPr id="2422" name="TextBox 13"/>
          <p:cNvSpPr/>
          <p:nvPr/>
        </p:nvSpPr>
        <p:spPr>
          <a:xfrm>
            <a:off x="3287713" y="2997200"/>
            <a:ext cx="5570537" cy="1477963"/>
          </a:xfrm>
          <a:prstGeom prst="rect">
            <a:avLst/>
          </a:prstGeom>
          <a:noFill/>
          <a:ln w="9525">
            <a:noFill/>
          </a:ln>
        </p:spPr>
        <p:txBody>
          <a:bodyPr wrap="none"/>
          <a:p>
            <a:pPr>
              <a:lnSpc>
                <a:spcPct val="150000"/>
              </a:lnSpc>
            </a:pPr>
            <a:r>
              <a:rPr lang="zh-CN" altLang="en-US" sz="2000">
                <a:latin typeface="华文楷体" panose="02010600040101010101" pitchFamily="2" charset="-122"/>
                <a:ea typeface="华文楷体" panose="02010600040101010101" pitchFamily="2" charset="-122"/>
              </a:rPr>
              <a:t>    从业人员应当接受安全生产</a:t>
            </a:r>
            <a:r>
              <a:rPr lang="zh-CN" altLang="en-US" sz="2000">
                <a:solidFill>
                  <a:srgbClr val="FF0000"/>
                </a:solidFill>
                <a:latin typeface="华文楷体" panose="02010600040101010101" pitchFamily="2" charset="-122"/>
                <a:ea typeface="华文楷体" panose="02010600040101010101" pitchFamily="2" charset="-122"/>
              </a:rPr>
              <a:t>教育和培训</a:t>
            </a:r>
            <a:r>
              <a:rPr lang="zh-CN" altLang="en-US" sz="2000">
                <a:latin typeface="华文楷体" panose="02010600040101010101" pitchFamily="2" charset="-122"/>
                <a:ea typeface="华文楷体" panose="02010600040101010101" pitchFamily="2" charset="-122"/>
              </a:rPr>
              <a:t>，掌握</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本职工作所需的安全生产知识，提高安全生产技</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能，增强事故预防和应急处理能力。</a:t>
            </a:r>
            <a:endParaRPr lang="zh-CN" altLang="en-US" sz="2000">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childTnLst>
                                    <p:set>
                                      <p:cBhvr>
                                        <p:cTn id="6" dur="1" fill="hold">
                                          <p:stCondLst>
                                            <p:cond delay="0"/>
                                          </p:stCondLst>
                                        </p:cTn>
                                        <p:tgtEl>
                                          <p:spTgt spid="2412"/>
                                        </p:tgtEl>
                                        <p:attrNameLst>
                                          <p:attrName>style.visibility</p:attrName>
                                        </p:attrNameLst>
                                      </p:cBhvr>
                                      <p:to>
                                        <p:strVal val="visible"/>
                                      </p:to>
                                    </p:set>
                                    <p:animEffect transition="in" filter="blinds(horizontal)">
                                      <p:cBhvr>
                                        <p:cTn id="7" dur="500"/>
                                        <p:tgtEl>
                                          <p:spTgt spid="2412"/>
                                        </p:tgtEl>
                                      </p:cBhvr>
                                    </p:animEffect>
                                  </p:childTnLst>
                                </p:cTn>
                              </p:par>
                              <p:par>
                                <p:cTn id="8" presetID="3" presetClass="entr" presetSubtype="10" fill="hold" nodeType="withEffect">
                                  <p:childTnLst>
                                    <p:set>
                                      <p:cBhvr>
                                        <p:cTn id="9" dur="1" fill="hold">
                                          <p:stCondLst>
                                            <p:cond delay="0"/>
                                          </p:stCondLst>
                                        </p:cTn>
                                        <p:tgtEl>
                                          <p:spTgt spid="2417"/>
                                        </p:tgtEl>
                                        <p:attrNameLst>
                                          <p:attrName>style.visibility</p:attrName>
                                        </p:attrNameLst>
                                      </p:cBhvr>
                                      <p:to>
                                        <p:strVal val="visible"/>
                                      </p:to>
                                    </p:set>
                                    <p:animEffect transition="in" filter="blinds(horizontal)">
                                      <p:cBhvr>
                                        <p:cTn id="10" dur="500"/>
                                        <p:tgtEl>
                                          <p:spTgt spid="2417"/>
                                        </p:tgtEl>
                                      </p:cBhvr>
                                    </p:animEffect>
                                  </p:childTnLst>
                                </p:cTn>
                              </p:par>
                              <p:par>
                                <p:cTn id="11" presetID="3" presetClass="entr" presetSubtype="10" fill="hold" nodeType="withEffect">
                                  <p:childTnLst>
                                    <p:set>
                                      <p:cBhvr>
                                        <p:cTn id="12" dur="1" fill="hold">
                                          <p:stCondLst>
                                            <p:cond delay="0"/>
                                          </p:stCondLst>
                                        </p:cTn>
                                        <p:tgtEl>
                                          <p:spTgt spid="2418"/>
                                        </p:tgtEl>
                                        <p:attrNameLst>
                                          <p:attrName>style.visibility</p:attrName>
                                        </p:attrNameLst>
                                      </p:cBhvr>
                                      <p:to>
                                        <p:strVal val="visible"/>
                                      </p:to>
                                    </p:set>
                                    <p:animEffect transition="in" filter="blinds(horizontal)">
                                      <p:cBhvr>
                                        <p:cTn id="13" dur="500"/>
                                        <p:tgtEl>
                                          <p:spTgt spid="2418"/>
                                        </p:tgtEl>
                                      </p:cBhvr>
                                    </p:animEffect>
                                  </p:childTnLst>
                                </p:cTn>
                              </p:par>
                              <p:par>
                                <p:cTn id="14" presetID="3" presetClass="entr" presetSubtype="10" fill="hold" nodeType="withEffect">
                                  <p:childTnLst>
                                    <p:set>
                                      <p:cBhvr>
                                        <p:cTn id="15" dur="1" fill="hold">
                                          <p:stCondLst>
                                            <p:cond delay="0"/>
                                          </p:stCondLst>
                                        </p:cTn>
                                        <p:tgtEl>
                                          <p:spTgt spid="2419"/>
                                        </p:tgtEl>
                                        <p:attrNameLst>
                                          <p:attrName>style.visibility</p:attrName>
                                        </p:attrNameLst>
                                      </p:cBhvr>
                                      <p:to>
                                        <p:strVal val="visible"/>
                                      </p:to>
                                    </p:set>
                                    <p:animEffect transition="in" filter="blinds(horizontal)">
                                      <p:cBhvr>
                                        <p:cTn id="16" dur="500"/>
                                        <p:tgtEl>
                                          <p:spTgt spid="2419"/>
                                        </p:tgtEl>
                                      </p:cBhvr>
                                    </p:animEffect>
                                  </p:childTnLst>
                                </p:cTn>
                              </p:par>
                              <p:par>
                                <p:cTn id="17" presetID="3" presetClass="entr" presetSubtype="10" fill="hold" nodeType="withEffect">
                                  <p:childTnLst>
                                    <p:set>
                                      <p:cBhvr>
                                        <p:cTn id="18" dur="1" fill="hold">
                                          <p:stCondLst>
                                            <p:cond delay="0"/>
                                          </p:stCondLst>
                                        </p:cTn>
                                        <p:tgtEl>
                                          <p:spTgt spid="2420"/>
                                        </p:tgtEl>
                                        <p:attrNameLst>
                                          <p:attrName>style.visibility</p:attrName>
                                        </p:attrNameLst>
                                      </p:cBhvr>
                                      <p:to>
                                        <p:strVal val="visible"/>
                                      </p:to>
                                    </p:set>
                                    <p:animEffect transition="in" filter="blinds(horizontal)">
                                      <p:cBhvr>
                                        <p:cTn id="19" dur="500"/>
                                        <p:tgtEl>
                                          <p:spTgt spid="2420"/>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childTnLst>
                                    <p:set>
                                      <p:cBhvr>
                                        <p:cTn id="23" dur="1" fill="hold">
                                          <p:stCondLst>
                                            <p:cond delay="0"/>
                                          </p:stCondLst>
                                        </p:cTn>
                                        <p:tgtEl>
                                          <p:spTgt spid="2421"/>
                                        </p:tgtEl>
                                        <p:attrNameLst>
                                          <p:attrName>style.visibility</p:attrName>
                                        </p:attrNameLst>
                                      </p:cBhvr>
                                      <p:to>
                                        <p:strVal val="visible"/>
                                      </p:to>
                                    </p:set>
                                    <p:animEffect transition="in" filter="blinds(horizontal)">
                                      <p:cBhvr>
                                        <p:cTn id="24" dur="500"/>
                                        <p:tgtEl>
                                          <p:spTgt spid="2421"/>
                                        </p:tgtEl>
                                      </p:cBhvr>
                                    </p:animEffect>
                                  </p:childTnLst>
                                </p:cTn>
                              </p:par>
                              <p:par>
                                <p:cTn id="25" presetID="3" presetClass="entr" presetSubtype="10" fill="hold" grpId="1" nodeType="withEffect">
                                  <p:childTnLst>
                                    <p:set>
                                      <p:cBhvr>
                                        <p:cTn id="26" dur="1" fill="hold">
                                          <p:stCondLst>
                                            <p:cond delay="0"/>
                                          </p:stCondLst>
                                        </p:cTn>
                                        <p:tgtEl>
                                          <p:spTgt spid="2422"/>
                                        </p:tgtEl>
                                        <p:attrNameLst>
                                          <p:attrName>style.visibility</p:attrName>
                                        </p:attrNameLst>
                                      </p:cBhvr>
                                      <p:to>
                                        <p:strVal val="visible"/>
                                      </p:to>
                                    </p:set>
                                    <p:animEffect transition="in" filter="blinds(horizontal)">
                                      <p:cBhvr>
                                        <p:cTn id="27" dur="500"/>
                                        <p:tgtEl>
                                          <p:spTgt spid="2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1" grpId="0" animBg="1"/>
      <p:bldP spid="242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77" name="矩形 17"/>
          <p:cNvSpPr/>
          <p:nvPr/>
        </p:nvSpPr>
        <p:spPr>
          <a:xfrm>
            <a:off x="5375275" y="3500438"/>
            <a:ext cx="2663825" cy="1211262"/>
          </a:xfrm>
          <a:prstGeom prst="rect">
            <a:avLst/>
          </a:prstGeom>
          <a:noFill/>
          <a:ln w="9525" cap="flat" cmpd="sng">
            <a:solidFill>
              <a:srgbClr val="FF0000"/>
            </a:solidFill>
            <a:prstDash val="dash"/>
            <a:round/>
            <a:headEnd type="none" w="med" len="med"/>
            <a:tailEnd type="none" w="med" len="med"/>
          </a:ln>
        </p:spPr>
        <p:txBody>
          <a:bodyPr anchor="ctr" anchorCtr="0"/>
          <a:p>
            <a:pPr algn="ctr"/>
          </a:p>
        </p:txBody>
      </p:sp>
      <p:sp>
        <p:nvSpPr>
          <p:cNvPr id="2078" name="矩形 18"/>
          <p:cNvSpPr/>
          <p:nvPr/>
        </p:nvSpPr>
        <p:spPr>
          <a:xfrm>
            <a:off x="6169025" y="4278313"/>
            <a:ext cx="1368425" cy="850900"/>
          </a:xfrm>
          <a:prstGeom prst="rect">
            <a:avLst/>
          </a:prstGeom>
          <a:solidFill>
            <a:srgbClr val="FFFFFF"/>
          </a:solidFill>
          <a:ln w="9525" cap="flat" cmpd="sng">
            <a:solidFill>
              <a:srgbClr val="FF0000"/>
            </a:solidFill>
            <a:prstDash val="dash"/>
            <a:round/>
            <a:headEnd type="none" w="med" len="med"/>
            <a:tailEnd type="none" w="med" len="med"/>
          </a:ln>
        </p:spPr>
        <p:txBody>
          <a:bodyPr anchor="ctr" anchorCtr="0"/>
          <a:p>
            <a:pPr algn="ctr"/>
          </a:p>
        </p:txBody>
      </p:sp>
      <p:grpSp>
        <p:nvGrpSpPr>
          <p:cNvPr id="2079" name="组合 2078"/>
          <p:cNvGrpSpPr/>
          <p:nvPr/>
        </p:nvGrpSpPr>
        <p:grpSpPr>
          <a:xfrm>
            <a:off x="3071813" y="1052513"/>
            <a:ext cx="4392612" cy="2622550"/>
            <a:chOff x="1835696" y="1196752"/>
            <a:chExt cx="4392488" cy="2621785"/>
          </a:xfrm>
        </p:grpSpPr>
        <p:sp>
          <p:nvSpPr>
            <p:cNvPr id="2080" name="矩形 12"/>
            <p:cNvSpPr/>
            <p:nvPr/>
          </p:nvSpPr>
          <p:spPr>
            <a:xfrm>
              <a:off x="2555776" y="2666409"/>
              <a:ext cx="3672408" cy="1152128"/>
            </a:xfrm>
            <a:prstGeom prst="rect">
              <a:avLst/>
            </a:prstGeom>
            <a:solidFill>
              <a:srgbClr val="FFFFFF"/>
            </a:solidFill>
            <a:ln w="12700" cap="flat" cmpd="sng">
              <a:solidFill>
                <a:srgbClr val="0000FF"/>
              </a:solidFill>
              <a:prstDash val="dash"/>
              <a:round/>
              <a:headEnd type="none" w="med" len="med"/>
              <a:tailEnd type="none" w="med" len="med"/>
            </a:ln>
          </p:spPr>
          <p:txBody>
            <a:bodyPr anchor="ctr" anchorCtr="0"/>
            <a:p>
              <a:pPr algn="ctr"/>
            </a:p>
          </p:txBody>
        </p:sp>
        <p:sp>
          <p:nvSpPr>
            <p:cNvPr id="2081" name="TextBox 10"/>
            <p:cNvSpPr/>
            <p:nvPr/>
          </p:nvSpPr>
          <p:spPr>
            <a:xfrm>
              <a:off x="2915816" y="2924944"/>
              <a:ext cx="2954655" cy="646331"/>
            </a:xfrm>
            <a:prstGeom prst="rect">
              <a:avLst/>
            </a:prstGeom>
            <a:noFill/>
            <a:ln w="9525">
              <a:noFill/>
            </a:ln>
          </p:spPr>
          <p:txBody>
            <a:bodyPr wrap="none"/>
            <a:p>
              <a:r>
                <a:rPr lang="zh-CN" altLang="en-US" sz="3600">
                  <a:solidFill>
                    <a:srgbClr val="0000FF"/>
                  </a:solidFill>
                  <a:latin typeface="华文楷体" panose="02010600040101010101" pitchFamily="2" charset="-122"/>
                  <a:ea typeface="华文楷体" panose="02010600040101010101" pitchFamily="2" charset="-122"/>
                </a:rPr>
                <a:t>安全技术培训</a:t>
              </a:r>
              <a:endParaRPr lang="zh-CN" altLang="en-US" sz="3600">
                <a:solidFill>
                  <a:srgbClr val="0000FF"/>
                </a:solidFill>
                <a:latin typeface="华文楷体" panose="02010600040101010101" pitchFamily="2" charset="-122"/>
                <a:ea typeface="华文楷体" panose="02010600040101010101" pitchFamily="2" charset="-122"/>
              </a:endParaRPr>
            </a:p>
          </p:txBody>
        </p:sp>
        <p:pic>
          <p:nvPicPr>
            <p:cNvPr id="2082" name="图片 13" descr="267860-1406230A52113.jpg"/>
            <p:cNvPicPr>
              <a:picLocks noChangeAspect="1"/>
            </p:cNvPicPr>
            <p:nvPr/>
          </p:nvPicPr>
          <p:blipFill>
            <a:blip r:embed="rId1"/>
            <a:stretch>
              <a:fillRect/>
            </a:stretch>
          </p:blipFill>
          <p:spPr>
            <a:xfrm>
              <a:off x="1835696" y="1196752"/>
              <a:ext cx="1246603" cy="1855064"/>
            </a:xfrm>
            <a:prstGeom prst="rect">
              <a:avLst/>
            </a:prstGeom>
            <a:noFill/>
            <a:ln w="9525">
              <a:noFill/>
            </a:ln>
          </p:spPr>
        </p:pic>
      </p:grpSp>
      <p:sp>
        <p:nvSpPr>
          <p:cNvPr id="2083" name="TextBox 16"/>
          <p:cNvSpPr/>
          <p:nvPr/>
        </p:nvSpPr>
        <p:spPr>
          <a:xfrm>
            <a:off x="6167438" y="4292600"/>
            <a:ext cx="1352550" cy="769938"/>
          </a:xfrm>
          <a:prstGeom prst="rect">
            <a:avLst/>
          </a:prstGeom>
          <a:noFill/>
          <a:ln w="9525">
            <a:noFill/>
          </a:ln>
        </p:spPr>
        <p:txBody>
          <a:bodyPr wrap="none"/>
          <a:p>
            <a:r>
              <a:rPr lang="en-US" altLang="zh-CN" sz="4400">
                <a:solidFill>
                  <a:srgbClr val="FF0000"/>
                </a:solidFill>
                <a:latin typeface="Tekton Pro Ext" pitchFamily="34" charset="0"/>
              </a:rPr>
              <a:t>why</a:t>
            </a:r>
            <a:endParaRPr lang="en-US" altLang="zh-CN" sz="4400">
              <a:solidFill>
                <a:srgbClr val="FF0000"/>
              </a:solidFill>
              <a:latin typeface="Tekton Pro Ex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childTnLst>
                                    <p:set>
                                      <p:cBhvr>
                                        <p:cTn id="6" dur="1" fill="hold">
                                          <p:stCondLst>
                                            <p:cond delay="0"/>
                                          </p:stCondLst>
                                        </p:cTn>
                                        <p:tgtEl>
                                          <p:spTgt spid="2077"/>
                                        </p:tgtEl>
                                        <p:attrNameLst>
                                          <p:attrName>style.visibility</p:attrName>
                                        </p:attrNameLst>
                                      </p:cBhvr>
                                      <p:to>
                                        <p:strVal val="visible"/>
                                      </p:to>
                                    </p:set>
                                    <p:animEffect transition="in" filter="blinds(horizontal)">
                                      <p:cBhvr>
                                        <p:cTn id="7" dur="500"/>
                                        <p:tgtEl>
                                          <p:spTgt spid="2077"/>
                                        </p:tgtEl>
                                      </p:cBhvr>
                                    </p:animEffect>
                                  </p:childTnLst>
                                </p:cTn>
                              </p:par>
                              <p:par>
                                <p:cTn id="8" presetID="3" presetClass="entr" presetSubtype="10" fill="hold" grpId="1" nodeType="withEffect">
                                  <p:childTnLst>
                                    <p:set>
                                      <p:cBhvr>
                                        <p:cTn id="9" dur="1" fill="hold">
                                          <p:stCondLst>
                                            <p:cond delay="0"/>
                                          </p:stCondLst>
                                        </p:cTn>
                                        <p:tgtEl>
                                          <p:spTgt spid="2078"/>
                                        </p:tgtEl>
                                        <p:attrNameLst>
                                          <p:attrName>style.visibility</p:attrName>
                                        </p:attrNameLst>
                                      </p:cBhvr>
                                      <p:to>
                                        <p:strVal val="visible"/>
                                      </p:to>
                                    </p:set>
                                    <p:animEffect transition="in" filter="blinds(horizontal)">
                                      <p:cBhvr>
                                        <p:cTn id="10" dur="500"/>
                                        <p:tgtEl>
                                          <p:spTgt spid="2078"/>
                                        </p:tgtEl>
                                      </p:cBhvr>
                                    </p:animEffect>
                                  </p:childTnLst>
                                </p:cTn>
                              </p:par>
                              <p:par>
                                <p:cTn id="11" presetID="3" presetClass="entr" presetSubtype="10" fill="hold" grpId="2" nodeType="withEffect">
                                  <p:childTnLst>
                                    <p:set>
                                      <p:cBhvr>
                                        <p:cTn id="12" dur="1" fill="hold">
                                          <p:stCondLst>
                                            <p:cond delay="0"/>
                                          </p:stCondLst>
                                        </p:cTn>
                                        <p:tgtEl>
                                          <p:spTgt spid="2083"/>
                                        </p:tgtEl>
                                        <p:attrNameLst>
                                          <p:attrName>style.visibility</p:attrName>
                                        </p:attrNameLst>
                                      </p:cBhvr>
                                      <p:to>
                                        <p:strVal val="visible"/>
                                      </p:to>
                                    </p:set>
                                    <p:animEffect transition="in" filter="blinds(horizontal)">
                                      <p:cBhvr>
                                        <p:cTn id="13" dur="500"/>
                                        <p:tgtEl>
                                          <p:spTgt spid="2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 grpId="0" bldLvl="0" animBg="1"/>
      <p:bldP spid="2078" grpId="1" bldLvl="0" animBg="1"/>
      <p:bldP spid="2083" grpId="2"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425" name="组合 2424"/>
          <p:cNvGrpSpPr/>
          <p:nvPr/>
        </p:nvGrpSpPr>
        <p:grpSpPr>
          <a:xfrm>
            <a:off x="2600325" y="908050"/>
            <a:ext cx="3983038" cy="708025"/>
            <a:chOff x="787703" y="908720"/>
            <a:chExt cx="3982512" cy="707886"/>
          </a:xfrm>
        </p:grpSpPr>
        <p:sp>
          <p:nvSpPr>
            <p:cNvPr id="2426" name="TextBox 12"/>
            <p:cNvSpPr/>
            <p:nvPr/>
          </p:nvSpPr>
          <p:spPr>
            <a:xfrm>
              <a:off x="1507783" y="908720"/>
              <a:ext cx="3262432" cy="707886"/>
            </a:xfrm>
            <a:prstGeom prst="rect">
              <a:avLst/>
            </a:prstGeom>
            <a:noFill/>
            <a:ln w="9525">
              <a:noFill/>
            </a:ln>
          </p:spPr>
          <p:txBody>
            <a:bodyPr wrap="none"/>
            <a:p>
              <a:r>
                <a:rPr lang="zh-CN" altLang="en-US" sz="4000" b="1">
                  <a:solidFill>
                    <a:srgbClr val="0000FF"/>
                  </a:solidFill>
                  <a:latin typeface="华文楷体" panose="02010600040101010101" pitchFamily="2" charset="-122"/>
                  <a:ea typeface="华文楷体" panose="02010600040101010101" pitchFamily="2" charset="-122"/>
                </a:rPr>
                <a:t>隐患报告义务</a:t>
              </a:r>
              <a:endParaRPr lang="zh-CN" altLang="en-US" sz="4000" b="1">
                <a:solidFill>
                  <a:srgbClr val="0000FF"/>
                </a:solidFill>
                <a:latin typeface="华文楷体" panose="02010600040101010101" pitchFamily="2" charset="-122"/>
                <a:ea typeface="华文楷体" panose="02010600040101010101" pitchFamily="2" charset="-122"/>
              </a:endParaRPr>
            </a:p>
          </p:txBody>
        </p:sp>
        <p:grpSp>
          <p:nvGrpSpPr>
            <p:cNvPr id="2427" name="组合 2426"/>
            <p:cNvGrpSpPr/>
            <p:nvPr/>
          </p:nvGrpSpPr>
          <p:grpSpPr>
            <a:xfrm>
              <a:off x="787703" y="980728"/>
              <a:ext cx="432048" cy="432048"/>
              <a:chOff x="467544" y="980728"/>
              <a:chExt cx="432048" cy="432048"/>
            </a:xfrm>
          </p:grpSpPr>
          <p:sp>
            <p:nvSpPr>
              <p:cNvPr id="2428" name="矩形 2"/>
              <p:cNvSpPr/>
              <p:nvPr/>
            </p:nvSpPr>
            <p:spPr>
              <a:xfrm>
                <a:off x="467544" y="980728"/>
                <a:ext cx="360040" cy="360040"/>
              </a:xfrm>
              <a:prstGeom prst="rect">
                <a:avLst/>
              </a:prstGeom>
              <a:solidFill>
                <a:srgbClr val="00B050"/>
              </a:solidFill>
              <a:ln w="25400" cap="flat" cmpd="sng">
                <a:prstDash val="solid"/>
                <a:round/>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00B050"/>
                </a:extrusionClr>
              </a:sp3d>
            </p:spPr>
            <p:txBody>
              <a:bodyPr anchor="ctr" anchorCtr="0">
                <a:flatTx/>
              </a:bodyPr>
              <a:p>
                <a:pPr algn="ctr"/>
              </a:p>
            </p:txBody>
          </p:sp>
          <p:sp>
            <p:nvSpPr>
              <p:cNvPr id="2429" name="矩形 3"/>
              <p:cNvSpPr/>
              <p:nvPr/>
            </p:nvSpPr>
            <p:spPr>
              <a:xfrm>
                <a:off x="619944" y="1133128"/>
                <a:ext cx="279648" cy="279648"/>
              </a:xfrm>
              <a:prstGeom prst="rect">
                <a:avLst/>
              </a:prstGeom>
              <a:solidFill>
                <a:srgbClr val="FFC000"/>
              </a:solidFill>
              <a:ln w="25400" cap="flat" cmpd="sng">
                <a:prstDash val="solid"/>
                <a:round/>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FFC000"/>
                </a:extrusionClr>
              </a:sp3d>
            </p:spPr>
            <p:txBody>
              <a:bodyPr anchor="ctr" anchorCtr="0">
                <a:flatTx/>
              </a:bodyPr>
              <a:p>
                <a:pPr algn="ctr"/>
              </a:p>
            </p:txBody>
          </p:sp>
        </p:grpSp>
      </p:grpSp>
      <p:cxnSp>
        <p:nvCxnSpPr>
          <p:cNvPr id="2430" name="直接连接符 7"/>
          <p:cNvCxnSpPr/>
          <p:nvPr/>
        </p:nvCxnSpPr>
        <p:spPr>
          <a:xfrm>
            <a:off x="2208213" y="692150"/>
            <a:ext cx="6121400" cy="0"/>
          </a:xfrm>
          <a:prstGeom prst="line">
            <a:avLst/>
          </a:prstGeom>
          <a:ln w="9525" cap="flat" cmpd="sng">
            <a:solidFill>
              <a:srgbClr val="FF0000"/>
            </a:solidFill>
            <a:prstDash val="solid"/>
            <a:round/>
            <a:headEnd type="none" w="med" len="med"/>
            <a:tailEnd type="none" w="med" len="med"/>
          </a:ln>
        </p:spPr>
      </p:cxnSp>
      <p:cxnSp>
        <p:nvCxnSpPr>
          <p:cNvPr id="2431" name="直接连接符 9"/>
          <p:cNvCxnSpPr/>
          <p:nvPr/>
        </p:nvCxnSpPr>
        <p:spPr>
          <a:xfrm>
            <a:off x="2351088" y="476250"/>
            <a:ext cx="0" cy="1512888"/>
          </a:xfrm>
          <a:prstGeom prst="line">
            <a:avLst/>
          </a:prstGeom>
          <a:ln w="9525" cap="flat" cmpd="sng">
            <a:solidFill>
              <a:srgbClr val="FF0000"/>
            </a:solidFill>
            <a:prstDash val="solid"/>
            <a:round/>
            <a:headEnd type="none" w="med" len="med"/>
            <a:tailEnd type="none" w="med" len="med"/>
          </a:ln>
        </p:spPr>
      </p:cxnSp>
      <p:cxnSp>
        <p:nvCxnSpPr>
          <p:cNvPr id="2432" name="直接连接符 11"/>
          <p:cNvCxnSpPr/>
          <p:nvPr/>
        </p:nvCxnSpPr>
        <p:spPr>
          <a:xfrm>
            <a:off x="4943475" y="5732463"/>
            <a:ext cx="5040313" cy="0"/>
          </a:xfrm>
          <a:prstGeom prst="line">
            <a:avLst/>
          </a:prstGeom>
          <a:ln w="9525" cap="flat" cmpd="sng">
            <a:solidFill>
              <a:srgbClr val="FF0000"/>
            </a:solidFill>
            <a:prstDash val="solid"/>
            <a:round/>
            <a:headEnd type="none" w="med" len="med"/>
            <a:tailEnd type="none" w="med" len="med"/>
          </a:ln>
        </p:spPr>
      </p:cxnSp>
      <p:cxnSp>
        <p:nvCxnSpPr>
          <p:cNvPr id="2433" name="直接连接符 14"/>
          <p:cNvCxnSpPr/>
          <p:nvPr/>
        </p:nvCxnSpPr>
        <p:spPr>
          <a:xfrm flipV="1">
            <a:off x="9696450" y="4508500"/>
            <a:ext cx="0" cy="1512888"/>
          </a:xfrm>
          <a:prstGeom prst="line">
            <a:avLst/>
          </a:prstGeom>
          <a:ln w="9525" cap="flat" cmpd="sng">
            <a:solidFill>
              <a:srgbClr val="FF0000"/>
            </a:solidFill>
            <a:prstDash val="solid"/>
            <a:round/>
            <a:headEnd type="none" w="med" len="med"/>
            <a:tailEnd type="none" w="med" len="med"/>
          </a:ln>
        </p:spPr>
      </p:cxnSp>
      <p:sp>
        <p:nvSpPr>
          <p:cNvPr id="2434" name="TextBox 15"/>
          <p:cNvSpPr/>
          <p:nvPr/>
        </p:nvSpPr>
        <p:spPr>
          <a:xfrm>
            <a:off x="2855913" y="2166938"/>
            <a:ext cx="1979612" cy="554037"/>
          </a:xfrm>
          <a:prstGeom prst="rect">
            <a:avLst/>
          </a:prstGeom>
          <a:noFill/>
          <a:ln w="9525">
            <a:noFill/>
          </a:ln>
        </p:spPr>
        <p:txBody>
          <a:bodyPr wrap="none"/>
          <a:p>
            <a:pPr>
              <a:lnSpc>
                <a:spcPct val="150000"/>
              </a:lnSpc>
            </a:pPr>
            <a:r>
              <a:rPr lang="zh-CN" altLang="en-US" sz="2000" b="1">
                <a:latin typeface="华文楷体" panose="02010600040101010101" pitchFamily="2" charset="-122"/>
                <a:ea typeface="华文楷体" panose="02010600040101010101" pitchFamily="2" charset="-122"/>
              </a:rPr>
              <a:t>第五十六条规定</a:t>
            </a:r>
            <a:endParaRPr lang="zh-CN" altLang="en-US" sz="2000" b="1">
              <a:latin typeface="华文楷体" panose="02010600040101010101" pitchFamily="2" charset="-122"/>
              <a:ea typeface="华文楷体" panose="02010600040101010101" pitchFamily="2" charset="-122"/>
            </a:endParaRPr>
          </a:p>
        </p:txBody>
      </p:sp>
      <p:sp>
        <p:nvSpPr>
          <p:cNvPr id="2435" name="TextBox 13"/>
          <p:cNvSpPr/>
          <p:nvPr/>
        </p:nvSpPr>
        <p:spPr>
          <a:xfrm>
            <a:off x="3287713" y="2997200"/>
            <a:ext cx="5570537" cy="1477963"/>
          </a:xfrm>
          <a:prstGeom prst="rect">
            <a:avLst/>
          </a:prstGeom>
          <a:noFill/>
          <a:ln w="9525">
            <a:noFill/>
          </a:ln>
        </p:spPr>
        <p:txBody>
          <a:bodyPr wrap="none"/>
          <a:p>
            <a:pPr>
              <a:lnSpc>
                <a:spcPct val="150000"/>
              </a:lnSpc>
            </a:pPr>
            <a:r>
              <a:rPr lang="zh-CN" altLang="en-US" sz="2000">
                <a:latin typeface="华文楷体" panose="02010600040101010101" pitchFamily="2" charset="-122"/>
                <a:ea typeface="华文楷体" panose="02010600040101010101" pitchFamily="2" charset="-122"/>
              </a:rPr>
              <a:t>    从业人员发现事故隐患或者其他不安全因素，</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应当</a:t>
            </a:r>
            <a:r>
              <a:rPr lang="zh-CN" altLang="en-US" sz="2000">
                <a:solidFill>
                  <a:srgbClr val="FF0000"/>
                </a:solidFill>
                <a:latin typeface="华文楷体" panose="02010600040101010101" pitchFamily="2" charset="-122"/>
                <a:ea typeface="华文楷体" panose="02010600040101010101" pitchFamily="2" charset="-122"/>
              </a:rPr>
              <a:t>立即</a:t>
            </a:r>
            <a:r>
              <a:rPr lang="zh-CN" altLang="en-US" sz="2000">
                <a:latin typeface="华文楷体" panose="02010600040101010101" pitchFamily="2" charset="-122"/>
                <a:ea typeface="华文楷体" panose="02010600040101010101" pitchFamily="2" charset="-122"/>
              </a:rPr>
              <a:t>向现场安全生产管理人员或者本单位负</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责人</a:t>
            </a:r>
            <a:r>
              <a:rPr lang="zh-CN" altLang="en-US" sz="2000">
                <a:solidFill>
                  <a:srgbClr val="FF0000"/>
                </a:solidFill>
                <a:latin typeface="华文楷体" panose="02010600040101010101" pitchFamily="2" charset="-122"/>
                <a:ea typeface="华文楷体" panose="02010600040101010101" pitchFamily="2" charset="-122"/>
              </a:rPr>
              <a:t>报告</a:t>
            </a:r>
            <a:r>
              <a:rPr lang="zh-CN" altLang="en-US" sz="2000">
                <a:latin typeface="华文楷体" panose="02010600040101010101" pitchFamily="2" charset="-122"/>
                <a:ea typeface="华文楷体" panose="02010600040101010101" pitchFamily="2" charset="-122"/>
              </a:rPr>
              <a:t>；接到报告的人员应当</a:t>
            </a:r>
            <a:r>
              <a:rPr lang="zh-CN" altLang="en-US" sz="2000">
                <a:solidFill>
                  <a:srgbClr val="FF0000"/>
                </a:solidFill>
                <a:latin typeface="华文楷体" panose="02010600040101010101" pitchFamily="2" charset="-122"/>
                <a:ea typeface="华文楷体" panose="02010600040101010101" pitchFamily="2" charset="-122"/>
              </a:rPr>
              <a:t>及时</a:t>
            </a:r>
            <a:r>
              <a:rPr lang="zh-CN" altLang="en-US" sz="2000">
                <a:latin typeface="华文楷体" panose="02010600040101010101" pitchFamily="2" charset="-122"/>
                <a:ea typeface="华文楷体" panose="02010600040101010101" pitchFamily="2" charset="-122"/>
              </a:rPr>
              <a:t>予以</a:t>
            </a:r>
            <a:r>
              <a:rPr lang="zh-CN" altLang="en-US" sz="2000">
                <a:solidFill>
                  <a:srgbClr val="FF0000"/>
                </a:solidFill>
                <a:latin typeface="华文楷体" panose="02010600040101010101" pitchFamily="2" charset="-122"/>
                <a:ea typeface="华文楷体" panose="02010600040101010101" pitchFamily="2" charset="-122"/>
              </a:rPr>
              <a:t>处理</a:t>
            </a:r>
            <a:r>
              <a:rPr lang="zh-CN" altLang="en-US" sz="2000">
                <a:latin typeface="华文楷体" panose="02010600040101010101" pitchFamily="2" charset="-122"/>
                <a:ea typeface="华文楷体" panose="02010600040101010101" pitchFamily="2" charset="-122"/>
              </a:rPr>
              <a:t>。</a:t>
            </a:r>
            <a:endParaRPr lang="zh-CN" altLang="en-US" sz="2000">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childTnLst>
                                    <p:set>
                                      <p:cBhvr>
                                        <p:cTn id="6" dur="1" fill="hold">
                                          <p:stCondLst>
                                            <p:cond delay="0"/>
                                          </p:stCondLst>
                                        </p:cTn>
                                        <p:tgtEl>
                                          <p:spTgt spid="2425"/>
                                        </p:tgtEl>
                                        <p:attrNameLst>
                                          <p:attrName>style.visibility</p:attrName>
                                        </p:attrNameLst>
                                      </p:cBhvr>
                                      <p:to>
                                        <p:strVal val="visible"/>
                                      </p:to>
                                    </p:set>
                                    <p:animEffect transition="in" filter="blinds(horizontal)">
                                      <p:cBhvr>
                                        <p:cTn id="7" dur="500"/>
                                        <p:tgtEl>
                                          <p:spTgt spid="2425"/>
                                        </p:tgtEl>
                                      </p:cBhvr>
                                    </p:animEffect>
                                  </p:childTnLst>
                                </p:cTn>
                              </p:par>
                              <p:par>
                                <p:cTn id="8" presetID="3" presetClass="entr" presetSubtype="10" fill="hold" nodeType="withEffect">
                                  <p:childTnLst>
                                    <p:set>
                                      <p:cBhvr>
                                        <p:cTn id="9" dur="1" fill="hold">
                                          <p:stCondLst>
                                            <p:cond delay="0"/>
                                          </p:stCondLst>
                                        </p:cTn>
                                        <p:tgtEl>
                                          <p:spTgt spid="2430"/>
                                        </p:tgtEl>
                                        <p:attrNameLst>
                                          <p:attrName>style.visibility</p:attrName>
                                        </p:attrNameLst>
                                      </p:cBhvr>
                                      <p:to>
                                        <p:strVal val="visible"/>
                                      </p:to>
                                    </p:set>
                                    <p:animEffect transition="in" filter="blinds(horizontal)">
                                      <p:cBhvr>
                                        <p:cTn id="10" dur="500"/>
                                        <p:tgtEl>
                                          <p:spTgt spid="2430"/>
                                        </p:tgtEl>
                                      </p:cBhvr>
                                    </p:animEffect>
                                  </p:childTnLst>
                                </p:cTn>
                              </p:par>
                              <p:par>
                                <p:cTn id="11" presetID="3" presetClass="entr" presetSubtype="10" fill="hold" nodeType="withEffect">
                                  <p:childTnLst>
                                    <p:set>
                                      <p:cBhvr>
                                        <p:cTn id="12" dur="1" fill="hold">
                                          <p:stCondLst>
                                            <p:cond delay="0"/>
                                          </p:stCondLst>
                                        </p:cTn>
                                        <p:tgtEl>
                                          <p:spTgt spid="2431"/>
                                        </p:tgtEl>
                                        <p:attrNameLst>
                                          <p:attrName>style.visibility</p:attrName>
                                        </p:attrNameLst>
                                      </p:cBhvr>
                                      <p:to>
                                        <p:strVal val="visible"/>
                                      </p:to>
                                    </p:set>
                                    <p:animEffect transition="in" filter="blinds(horizontal)">
                                      <p:cBhvr>
                                        <p:cTn id="13" dur="500"/>
                                        <p:tgtEl>
                                          <p:spTgt spid="2431"/>
                                        </p:tgtEl>
                                      </p:cBhvr>
                                    </p:animEffect>
                                  </p:childTnLst>
                                </p:cTn>
                              </p:par>
                              <p:par>
                                <p:cTn id="14" presetID="3" presetClass="entr" presetSubtype="10" fill="hold" nodeType="withEffect">
                                  <p:childTnLst>
                                    <p:set>
                                      <p:cBhvr>
                                        <p:cTn id="15" dur="1" fill="hold">
                                          <p:stCondLst>
                                            <p:cond delay="0"/>
                                          </p:stCondLst>
                                        </p:cTn>
                                        <p:tgtEl>
                                          <p:spTgt spid="2433"/>
                                        </p:tgtEl>
                                        <p:attrNameLst>
                                          <p:attrName>style.visibility</p:attrName>
                                        </p:attrNameLst>
                                      </p:cBhvr>
                                      <p:to>
                                        <p:strVal val="visible"/>
                                      </p:to>
                                    </p:set>
                                    <p:animEffect transition="in" filter="blinds(horizontal)">
                                      <p:cBhvr>
                                        <p:cTn id="16" dur="500"/>
                                        <p:tgtEl>
                                          <p:spTgt spid="2433"/>
                                        </p:tgtEl>
                                      </p:cBhvr>
                                    </p:animEffect>
                                  </p:childTnLst>
                                </p:cTn>
                              </p:par>
                              <p:par>
                                <p:cTn id="17" presetID="3" presetClass="entr" presetSubtype="10" fill="hold" nodeType="withEffect">
                                  <p:childTnLst>
                                    <p:set>
                                      <p:cBhvr>
                                        <p:cTn id="18" dur="1" fill="hold">
                                          <p:stCondLst>
                                            <p:cond delay="0"/>
                                          </p:stCondLst>
                                        </p:cTn>
                                        <p:tgtEl>
                                          <p:spTgt spid="2432"/>
                                        </p:tgtEl>
                                        <p:attrNameLst>
                                          <p:attrName>style.visibility</p:attrName>
                                        </p:attrNameLst>
                                      </p:cBhvr>
                                      <p:to>
                                        <p:strVal val="visible"/>
                                      </p:to>
                                    </p:set>
                                    <p:animEffect transition="in" filter="blinds(horizontal)">
                                      <p:cBhvr>
                                        <p:cTn id="19" dur="500"/>
                                        <p:tgtEl>
                                          <p:spTgt spid="2432"/>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childTnLst>
                                    <p:set>
                                      <p:cBhvr>
                                        <p:cTn id="23" dur="1" fill="hold">
                                          <p:stCondLst>
                                            <p:cond delay="0"/>
                                          </p:stCondLst>
                                        </p:cTn>
                                        <p:tgtEl>
                                          <p:spTgt spid="2434"/>
                                        </p:tgtEl>
                                        <p:attrNameLst>
                                          <p:attrName>style.visibility</p:attrName>
                                        </p:attrNameLst>
                                      </p:cBhvr>
                                      <p:to>
                                        <p:strVal val="visible"/>
                                      </p:to>
                                    </p:set>
                                    <p:animEffect transition="in" filter="blinds(horizontal)">
                                      <p:cBhvr>
                                        <p:cTn id="24" dur="500"/>
                                        <p:tgtEl>
                                          <p:spTgt spid="2434"/>
                                        </p:tgtEl>
                                      </p:cBhvr>
                                    </p:animEffect>
                                  </p:childTnLst>
                                </p:cTn>
                              </p:par>
                              <p:par>
                                <p:cTn id="25" presetID="3" presetClass="entr" presetSubtype="10" fill="hold" grpId="1" nodeType="withEffect">
                                  <p:childTnLst>
                                    <p:set>
                                      <p:cBhvr>
                                        <p:cTn id="26" dur="1" fill="hold">
                                          <p:stCondLst>
                                            <p:cond delay="0"/>
                                          </p:stCondLst>
                                        </p:cTn>
                                        <p:tgtEl>
                                          <p:spTgt spid="2435"/>
                                        </p:tgtEl>
                                        <p:attrNameLst>
                                          <p:attrName>style.visibility</p:attrName>
                                        </p:attrNameLst>
                                      </p:cBhvr>
                                      <p:to>
                                        <p:strVal val="visible"/>
                                      </p:to>
                                    </p:set>
                                    <p:animEffect transition="in" filter="blinds(horizontal)">
                                      <p:cBhvr>
                                        <p:cTn id="27" dur="500"/>
                                        <p:tgtEl>
                                          <p:spTgt spid="2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4" grpId="0" animBg="1"/>
      <p:bldP spid="2435"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38" name="TextBox 12"/>
          <p:cNvSpPr/>
          <p:nvPr/>
        </p:nvSpPr>
        <p:spPr>
          <a:xfrm>
            <a:off x="3319463" y="908050"/>
            <a:ext cx="2749550" cy="708025"/>
          </a:xfrm>
          <a:prstGeom prst="rect">
            <a:avLst/>
          </a:prstGeom>
          <a:noFill/>
          <a:ln w="9525">
            <a:noFill/>
          </a:ln>
        </p:spPr>
        <p:txBody>
          <a:bodyPr wrap="none"/>
          <a:p>
            <a:r>
              <a:rPr lang="en-US" altLang="zh-CN" sz="4000" b="1">
                <a:solidFill>
                  <a:srgbClr val="0000FF"/>
                </a:solidFill>
                <a:latin typeface="华文楷体" panose="02010600040101010101" pitchFamily="2" charset="-122"/>
                <a:ea typeface="华文楷体" panose="02010600040101010101" pitchFamily="2" charset="-122"/>
              </a:rPr>
              <a:t>《</a:t>
            </a:r>
            <a:r>
              <a:rPr lang="zh-CN" altLang="en-US" sz="4000" b="1">
                <a:solidFill>
                  <a:srgbClr val="0000FF"/>
                </a:solidFill>
                <a:latin typeface="华文楷体" panose="02010600040101010101" pitchFamily="2" charset="-122"/>
                <a:ea typeface="华文楷体" panose="02010600040101010101" pitchFamily="2" charset="-122"/>
              </a:rPr>
              <a:t>劳动法</a:t>
            </a:r>
            <a:r>
              <a:rPr lang="en-US" altLang="zh-CN" sz="4000" b="1">
                <a:solidFill>
                  <a:srgbClr val="0000FF"/>
                </a:solidFill>
                <a:latin typeface="华文楷体" panose="02010600040101010101" pitchFamily="2" charset="-122"/>
                <a:ea typeface="华文楷体" panose="02010600040101010101" pitchFamily="2" charset="-122"/>
              </a:rPr>
              <a:t>》</a:t>
            </a:r>
            <a:endParaRPr lang="en-US" altLang="zh-CN" sz="4000" b="1">
              <a:solidFill>
                <a:srgbClr val="0000FF"/>
              </a:solidFill>
              <a:latin typeface="华文楷体" panose="02010600040101010101" pitchFamily="2" charset="-122"/>
              <a:ea typeface="华文楷体" panose="02010600040101010101" pitchFamily="2" charset="-122"/>
            </a:endParaRPr>
          </a:p>
        </p:txBody>
      </p:sp>
      <p:sp>
        <p:nvSpPr>
          <p:cNvPr id="2439" name="TextBox 15"/>
          <p:cNvSpPr/>
          <p:nvPr/>
        </p:nvSpPr>
        <p:spPr>
          <a:xfrm>
            <a:off x="2782888" y="1916113"/>
            <a:ext cx="6469062" cy="1938337"/>
          </a:xfrm>
          <a:prstGeom prst="rect">
            <a:avLst/>
          </a:prstGeom>
          <a:noFill/>
          <a:ln w="9525">
            <a:noFill/>
          </a:ln>
        </p:spPr>
        <p:txBody>
          <a:bodyPr wrap="none"/>
          <a:p>
            <a:pPr>
              <a:lnSpc>
                <a:spcPct val="150000"/>
              </a:lnSpc>
            </a:pPr>
            <a:r>
              <a:rPr lang="en-US" altLang="zh-CN" sz="2000">
                <a:solidFill>
                  <a:srgbClr val="0000FF"/>
                </a:solidFill>
                <a:latin typeface="华文楷体" panose="02010600040101010101" pitchFamily="2" charset="-122"/>
                <a:ea typeface="华文楷体" panose="02010600040101010101" pitchFamily="2" charset="-122"/>
              </a:rPr>
              <a:t>    《</a:t>
            </a:r>
            <a:r>
              <a:rPr lang="zh-CN" altLang="en-US" sz="2000">
                <a:solidFill>
                  <a:srgbClr val="0000FF"/>
                </a:solidFill>
                <a:latin typeface="华文楷体" panose="02010600040101010101" pitchFamily="2" charset="-122"/>
                <a:ea typeface="华文楷体" panose="02010600040101010101" pitchFamily="2" charset="-122"/>
              </a:rPr>
              <a:t>中华人民共和国劳动法</a:t>
            </a:r>
            <a:r>
              <a:rPr lang="en-US" altLang="zh-CN" sz="2000">
                <a:solidFill>
                  <a:srgbClr val="0000FF"/>
                </a:solidFill>
                <a:latin typeface="华文楷体" panose="02010600040101010101" pitchFamily="2" charset="-122"/>
                <a:ea typeface="华文楷体" panose="02010600040101010101" pitchFamily="2" charset="-122"/>
              </a:rPr>
              <a:t>》</a:t>
            </a:r>
            <a:r>
              <a:rPr lang="zh-CN" altLang="en-US" sz="2000">
                <a:solidFill>
                  <a:srgbClr val="0000FF"/>
                </a:solidFill>
                <a:latin typeface="华文楷体" panose="02010600040101010101" pitchFamily="2" charset="-122"/>
                <a:ea typeface="华文楷体" panose="02010600040101010101" pitchFamily="2" charset="-122"/>
              </a:rPr>
              <a:t>，</a:t>
            </a:r>
            <a:r>
              <a:rPr lang="en-US" altLang="zh-CN" sz="2000">
                <a:solidFill>
                  <a:srgbClr val="0000FF"/>
                </a:solidFill>
                <a:latin typeface="华文楷体" panose="02010600040101010101" pitchFamily="2" charset="-122"/>
                <a:ea typeface="华文楷体" panose="02010600040101010101" pitchFamily="2" charset="-122"/>
              </a:rPr>
              <a:t>1994</a:t>
            </a:r>
            <a:r>
              <a:rPr lang="zh-CN" altLang="en-US" sz="2000">
                <a:solidFill>
                  <a:srgbClr val="0000FF"/>
                </a:solidFill>
                <a:latin typeface="华文楷体" panose="02010600040101010101" pitchFamily="2" charset="-122"/>
                <a:ea typeface="华文楷体" panose="02010600040101010101" pitchFamily="2" charset="-122"/>
              </a:rPr>
              <a:t>年</a:t>
            </a:r>
            <a:r>
              <a:rPr lang="en-US" altLang="zh-CN" sz="2000">
                <a:solidFill>
                  <a:srgbClr val="0000FF"/>
                </a:solidFill>
                <a:latin typeface="华文楷体" panose="02010600040101010101" pitchFamily="2" charset="-122"/>
                <a:ea typeface="华文楷体" panose="02010600040101010101" pitchFamily="2" charset="-122"/>
              </a:rPr>
              <a:t>7</a:t>
            </a:r>
            <a:r>
              <a:rPr lang="zh-CN" altLang="en-US" sz="2000">
                <a:solidFill>
                  <a:srgbClr val="0000FF"/>
                </a:solidFill>
                <a:latin typeface="华文楷体" panose="02010600040101010101" pitchFamily="2" charset="-122"/>
                <a:ea typeface="华文楷体" panose="02010600040101010101" pitchFamily="2" charset="-122"/>
              </a:rPr>
              <a:t>月</a:t>
            </a:r>
            <a:r>
              <a:rPr lang="en-US" altLang="zh-CN" sz="2000">
                <a:solidFill>
                  <a:srgbClr val="0000FF"/>
                </a:solidFill>
                <a:latin typeface="华文楷体" panose="02010600040101010101" pitchFamily="2" charset="-122"/>
                <a:ea typeface="华文楷体" panose="02010600040101010101" pitchFamily="2" charset="-122"/>
              </a:rPr>
              <a:t>5</a:t>
            </a:r>
            <a:r>
              <a:rPr lang="zh-CN" altLang="en-US" sz="2000">
                <a:solidFill>
                  <a:srgbClr val="0000FF"/>
                </a:solidFill>
                <a:latin typeface="华文楷体" panose="02010600040101010101" pitchFamily="2" charset="-122"/>
                <a:ea typeface="华文楷体" panose="02010600040101010101" pitchFamily="2" charset="-122"/>
              </a:rPr>
              <a:t>日第八届</a:t>
            </a:r>
            <a:endParaRPr lang="zh-CN" altLang="en-US" sz="2000">
              <a:solidFill>
                <a:srgbClr val="0000FF"/>
              </a:solidFill>
              <a:latin typeface="华文楷体" panose="02010600040101010101" pitchFamily="2" charset="-122"/>
              <a:ea typeface="华文楷体" panose="02010600040101010101" pitchFamily="2" charset="-122"/>
            </a:endParaRPr>
          </a:p>
          <a:p>
            <a:pPr>
              <a:lnSpc>
                <a:spcPct val="150000"/>
              </a:lnSpc>
            </a:pPr>
            <a:r>
              <a:rPr lang="zh-CN" altLang="en-US" sz="2000">
                <a:solidFill>
                  <a:srgbClr val="0000FF"/>
                </a:solidFill>
                <a:latin typeface="华文楷体" panose="02010600040101010101" pitchFamily="2" charset="-122"/>
                <a:ea typeface="华文楷体" panose="02010600040101010101" pitchFamily="2" charset="-122"/>
              </a:rPr>
              <a:t>全国人民代表大会常务委员会第八次会议通过，</a:t>
            </a:r>
            <a:r>
              <a:rPr lang="en-US" altLang="zh-CN" sz="2000">
                <a:solidFill>
                  <a:srgbClr val="0000FF"/>
                </a:solidFill>
                <a:latin typeface="华文楷体" panose="02010600040101010101" pitchFamily="2" charset="-122"/>
                <a:ea typeface="华文楷体" panose="02010600040101010101" pitchFamily="2" charset="-122"/>
              </a:rPr>
              <a:t>1994</a:t>
            </a:r>
            <a:r>
              <a:rPr lang="zh-CN" altLang="en-US" sz="2000">
                <a:solidFill>
                  <a:srgbClr val="0000FF"/>
                </a:solidFill>
                <a:latin typeface="华文楷体" panose="02010600040101010101" pitchFamily="2" charset="-122"/>
                <a:ea typeface="华文楷体" panose="02010600040101010101" pitchFamily="2" charset="-122"/>
              </a:rPr>
              <a:t>年</a:t>
            </a:r>
            <a:endParaRPr lang="zh-CN" altLang="en-US" sz="2000">
              <a:solidFill>
                <a:srgbClr val="0000FF"/>
              </a:solidFill>
              <a:latin typeface="华文楷体" panose="02010600040101010101" pitchFamily="2" charset="-122"/>
              <a:ea typeface="华文楷体" panose="02010600040101010101" pitchFamily="2" charset="-122"/>
            </a:endParaRPr>
          </a:p>
          <a:p>
            <a:pPr>
              <a:lnSpc>
                <a:spcPct val="150000"/>
              </a:lnSpc>
            </a:pPr>
            <a:r>
              <a:rPr lang="en-US" altLang="zh-CN" sz="2000">
                <a:solidFill>
                  <a:srgbClr val="0000FF"/>
                </a:solidFill>
                <a:latin typeface="华文楷体" panose="02010600040101010101" pitchFamily="2" charset="-122"/>
                <a:ea typeface="华文楷体" panose="02010600040101010101" pitchFamily="2" charset="-122"/>
              </a:rPr>
              <a:t>7</a:t>
            </a:r>
            <a:r>
              <a:rPr lang="zh-CN" altLang="en-US" sz="2000">
                <a:solidFill>
                  <a:srgbClr val="0000FF"/>
                </a:solidFill>
                <a:latin typeface="华文楷体" panose="02010600040101010101" pitchFamily="2" charset="-122"/>
                <a:ea typeface="华文楷体" panose="02010600040101010101" pitchFamily="2" charset="-122"/>
              </a:rPr>
              <a:t>月</a:t>
            </a:r>
            <a:r>
              <a:rPr lang="en-US" altLang="zh-CN" sz="2000">
                <a:solidFill>
                  <a:srgbClr val="0000FF"/>
                </a:solidFill>
                <a:latin typeface="华文楷体" panose="02010600040101010101" pitchFamily="2" charset="-122"/>
                <a:ea typeface="华文楷体" panose="02010600040101010101" pitchFamily="2" charset="-122"/>
              </a:rPr>
              <a:t>5</a:t>
            </a:r>
            <a:r>
              <a:rPr lang="zh-CN" altLang="en-US" sz="2000">
                <a:solidFill>
                  <a:srgbClr val="0000FF"/>
                </a:solidFill>
                <a:latin typeface="华文楷体" panose="02010600040101010101" pitchFamily="2" charset="-122"/>
                <a:ea typeface="华文楷体" panose="02010600040101010101" pitchFamily="2" charset="-122"/>
              </a:rPr>
              <a:t>日中华人民共和国主席令第</a:t>
            </a:r>
            <a:r>
              <a:rPr lang="en-US" altLang="zh-CN" sz="2000">
                <a:solidFill>
                  <a:srgbClr val="0000FF"/>
                </a:solidFill>
                <a:latin typeface="华文楷体" panose="02010600040101010101" pitchFamily="2" charset="-122"/>
                <a:ea typeface="华文楷体" panose="02010600040101010101" pitchFamily="2" charset="-122"/>
              </a:rPr>
              <a:t>28</a:t>
            </a:r>
            <a:r>
              <a:rPr lang="zh-CN" altLang="en-US" sz="2000">
                <a:solidFill>
                  <a:srgbClr val="0000FF"/>
                </a:solidFill>
                <a:latin typeface="华文楷体" panose="02010600040101010101" pitchFamily="2" charset="-122"/>
                <a:ea typeface="华文楷体" panose="02010600040101010101" pitchFamily="2" charset="-122"/>
              </a:rPr>
              <a:t>号公布，自</a:t>
            </a:r>
            <a:r>
              <a:rPr lang="en-US" altLang="zh-CN" sz="2000">
                <a:solidFill>
                  <a:srgbClr val="0000FF"/>
                </a:solidFill>
                <a:latin typeface="华文楷体" panose="02010600040101010101" pitchFamily="2" charset="-122"/>
                <a:ea typeface="华文楷体" panose="02010600040101010101" pitchFamily="2" charset="-122"/>
              </a:rPr>
              <a:t>1995</a:t>
            </a:r>
            <a:r>
              <a:rPr lang="zh-CN" altLang="en-US" sz="2000">
                <a:solidFill>
                  <a:srgbClr val="0000FF"/>
                </a:solidFill>
                <a:latin typeface="华文楷体" panose="02010600040101010101" pitchFamily="2" charset="-122"/>
                <a:ea typeface="华文楷体" panose="02010600040101010101" pitchFamily="2" charset="-122"/>
              </a:rPr>
              <a:t>年</a:t>
            </a:r>
            <a:r>
              <a:rPr lang="en-US" altLang="zh-CN" sz="2000">
                <a:solidFill>
                  <a:srgbClr val="0000FF"/>
                </a:solidFill>
                <a:latin typeface="华文楷体" panose="02010600040101010101" pitchFamily="2" charset="-122"/>
                <a:ea typeface="华文楷体" panose="02010600040101010101" pitchFamily="2" charset="-122"/>
              </a:rPr>
              <a:t>1</a:t>
            </a:r>
            <a:r>
              <a:rPr lang="zh-CN" altLang="en-US" sz="2000">
                <a:solidFill>
                  <a:srgbClr val="0000FF"/>
                </a:solidFill>
                <a:latin typeface="华文楷体" panose="02010600040101010101" pitchFamily="2" charset="-122"/>
                <a:ea typeface="华文楷体" panose="02010600040101010101" pitchFamily="2" charset="-122"/>
              </a:rPr>
              <a:t>月</a:t>
            </a:r>
            <a:endParaRPr lang="zh-CN" altLang="en-US" sz="2000">
              <a:solidFill>
                <a:srgbClr val="0000FF"/>
              </a:solidFill>
              <a:latin typeface="华文楷体" panose="02010600040101010101" pitchFamily="2" charset="-122"/>
              <a:ea typeface="华文楷体" panose="02010600040101010101" pitchFamily="2" charset="-122"/>
            </a:endParaRPr>
          </a:p>
          <a:p>
            <a:pPr>
              <a:lnSpc>
                <a:spcPct val="150000"/>
              </a:lnSpc>
            </a:pPr>
            <a:r>
              <a:rPr lang="en-US" altLang="zh-CN" sz="2000">
                <a:solidFill>
                  <a:srgbClr val="0000FF"/>
                </a:solidFill>
                <a:latin typeface="华文楷体" panose="02010600040101010101" pitchFamily="2" charset="-122"/>
                <a:ea typeface="华文楷体" panose="02010600040101010101" pitchFamily="2" charset="-122"/>
              </a:rPr>
              <a:t>1</a:t>
            </a:r>
            <a:r>
              <a:rPr lang="zh-CN" altLang="en-US" sz="2000">
                <a:solidFill>
                  <a:srgbClr val="0000FF"/>
                </a:solidFill>
                <a:latin typeface="华文楷体" panose="02010600040101010101" pitchFamily="2" charset="-122"/>
                <a:ea typeface="华文楷体" panose="02010600040101010101" pitchFamily="2" charset="-122"/>
              </a:rPr>
              <a:t>日起施行。</a:t>
            </a:r>
            <a:endParaRPr lang="zh-CN" altLang="en-US" sz="2000">
              <a:solidFill>
                <a:srgbClr val="0000FF"/>
              </a:solidFill>
              <a:latin typeface="华文楷体" panose="02010600040101010101" pitchFamily="2" charset="-122"/>
              <a:ea typeface="华文楷体" panose="02010600040101010101" pitchFamily="2" charset="-122"/>
            </a:endParaRPr>
          </a:p>
        </p:txBody>
      </p:sp>
      <p:sp>
        <p:nvSpPr>
          <p:cNvPr id="2440" name="前凸带形 17"/>
          <p:cNvSpPr/>
          <p:nvPr/>
        </p:nvSpPr>
        <p:spPr>
          <a:xfrm>
            <a:off x="2351088" y="1052513"/>
            <a:ext cx="930275" cy="468312"/>
          </a:xfrm>
          <a:prstGeom prst="ribbon">
            <a:avLst>
              <a:gd name="adj1" fmla="val 16667"/>
              <a:gd name="adj2" fmla="val 50000"/>
            </a:avLst>
          </a:prstGeom>
          <a:solidFill>
            <a:srgbClr val="FF0000"/>
          </a:solidFill>
          <a:ln w="25400">
            <a:noFill/>
          </a:ln>
        </p:spPr>
        <p:txBody>
          <a:bodyPr anchor="ctr" anchorCtr="0"/>
          <a:p>
            <a:pPr algn="ct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43" name="TextBox 4"/>
          <p:cNvSpPr/>
          <p:nvPr/>
        </p:nvSpPr>
        <p:spPr>
          <a:xfrm>
            <a:off x="2566988" y="1268413"/>
            <a:ext cx="6337300" cy="2586037"/>
          </a:xfrm>
          <a:prstGeom prst="rect">
            <a:avLst/>
          </a:prstGeom>
          <a:noFill/>
          <a:ln w="9525">
            <a:noFill/>
          </a:ln>
        </p:spPr>
        <p:txBody>
          <a:bodyPr wrap="square"/>
          <a:p>
            <a:pPr>
              <a:lnSpc>
                <a:spcPct val="150000"/>
              </a:lnSpc>
            </a:pPr>
            <a:r>
              <a:rPr lang="zh-CN" altLang="en-US" sz="2800" b="1">
                <a:latin typeface="华文楷体" panose="02010600040101010101" pitchFamily="2" charset="-122"/>
                <a:ea typeface="华文楷体" panose="02010600040101010101" pitchFamily="2" charset="-122"/>
              </a:rPr>
              <a:t>   </a:t>
            </a:r>
            <a:r>
              <a:rPr lang="zh-CN" altLang="en-US" sz="2000" b="1">
                <a:latin typeface="华文楷体" panose="02010600040101010101" pitchFamily="2" charset="-122"/>
                <a:ea typeface="华文楷体" panose="02010600040101010101" pitchFamily="2" charset="-122"/>
              </a:rPr>
              <a:t>第三条    </a:t>
            </a:r>
            <a:r>
              <a:rPr lang="zh-CN" altLang="en-US" sz="2000">
                <a:latin typeface="华文楷体" panose="02010600040101010101" pitchFamily="2" charset="-122"/>
                <a:ea typeface="华文楷体" panose="02010600040101010101" pitchFamily="2" charset="-122"/>
              </a:rPr>
              <a:t>劳动者享有</a:t>
            </a:r>
            <a:r>
              <a:rPr lang="zh-CN" altLang="en-US" sz="2000">
                <a:solidFill>
                  <a:srgbClr val="0000FF"/>
                </a:solidFill>
                <a:latin typeface="华文楷体" panose="02010600040101010101" pitchFamily="2" charset="-122"/>
                <a:ea typeface="华文楷体" panose="02010600040101010101" pitchFamily="2" charset="-122"/>
              </a:rPr>
              <a:t>平等就业</a:t>
            </a:r>
            <a:r>
              <a:rPr lang="zh-CN" altLang="en-US" sz="2000">
                <a:latin typeface="华文楷体" panose="02010600040101010101" pitchFamily="2" charset="-122"/>
                <a:ea typeface="华文楷体" panose="02010600040101010101" pitchFamily="2" charset="-122"/>
              </a:rPr>
              <a:t>和</a:t>
            </a:r>
            <a:r>
              <a:rPr lang="zh-CN" altLang="en-US" sz="2000">
                <a:solidFill>
                  <a:srgbClr val="0000FF"/>
                </a:solidFill>
                <a:latin typeface="华文楷体" panose="02010600040101010101" pitchFamily="2" charset="-122"/>
                <a:ea typeface="华文楷体" panose="02010600040101010101" pitchFamily="2" charset="-122"/>
              </a:rPr>
              <a:t>选择职业</a:t>
            </a:r>
            <a:r>
              <a:rPr lang="zh-CN" altLang="en-US" sz="2000">
                <a:latin typeface="华文楷体" panose="02010600040101010101" pitchFamily="2" charset="-122"/>
                <a:ea typeface="华文楷体" panose="02010600040101010101" pitchFamily="2" charset="-122"/>
              </a:rPr>
              <a:t>的权利、</a:t>
            </a:r>
            <a:r>
              <a:rPr lang="zh-CN" altLang="en-US" sz="2000">
                <a:solidFill>
                  <a:srgbClr val="0000FF"/>
                </a:solidFill>
                <a:latin typeface="华文楷体" panose="02010600040101010101" pitchFamily="2" charset="-122"/>
                <a:ea typeface="华文楷体" panose="02010600040101010101" pitchFamily="2" charset="-122"/>
              </a:rPr>
              <a:t>取得劳动报酬</a:t>
            </a:r>
            <a:r>
              <a:rPr lang="zh-CN" altLang="en-US" sz="2000">
                <a:latin typeface="华文楷体" panose="02010600040101010101" pitchFamily="2" charset="-122"/>
                <a:ea typeface="华文楷体" panose="02010600040101010101" pitchFamily="2" charset="-122"/>
              </a:rPr>
              <a:t>的权利、</a:t>
            </a:r>
            <a:r>
              <a:rPr lang="zh-CN" altLang="en-US" sz="2000">
                <a:solidFill>
                  <a:srgbClr val="0000FF"/>
                </a:solidFill>
                <a:latin typeface="华文楷体" panose="02010600040101010101" pitchFamily="2" charset="-122"/>
                <a:ea typeface="华文楷体" panose="02010600040101010101" pitchFamily="2" charset="-122"/>
              </a:rPr>
              <a:t>体息休假</a:t>
            </a:r>
            <a:r>
              <a:rPr lang="zh-CN" altLang="en-US" sz="2000">
                <a:latin typeface="华文楷体" panose="02010600040101010101" pitchFamily="2" charset="-122"/>
                <a:ea typeface="华文楷体" panose="02010600040101010101" pitchFamily="2" charset="-122"/>
              </a:rPr>
              <a:t>的权利、获得</a:t>
            </a:r>
            <a:r>
              <a:rPr lang="zh-CN" altLang="en-US" sz="2000">
                <a:solidFill>
                  <a:srgbClr val="0000FF"/>
                </a:solidFill>
                <a:latin typeface="华文楷体" panose="02010600040101010101" pitchFamily="2" charset="-122"/>
                <a:ea typeface="华文楷体" panose="02010600040101010101" pitchFamily="2" charset="-122"/>
              </a:rPr>
              <a:t>劳动安全卫生保护</a:t>
            </a:r>
            <a:r>
              <a:rPr lang="zh-CN" altLang="en-US" sz="2000">
                <a:latin typeface="华文楷体" panose="02010600040101010101" pitchFamily="2" charset="-122"/>
                <a:ea typeface="华文楷体" panose="02010600040101010101" pitchFamily="2" charset="-122"/>
              </a:rPr>
              <a:t>的权利、接受</a:t>
            </a:r>
            <a:r>
              <a:rPr lang="zh-CN" altLang="en-US" sz="2000">
                <a:solidFill>
                  <a:srgbClr val="0000FF"/>
                </a:solidFill>
                <a:latin typeface="华文楷体" panose="02010600040101010101" pitchFamily="2" charset="-122"/>
                <a:ea typeface="华文楷体" panose="02010600040101010101" pitchFamily="2" charset="-122"/>
              </a:rPr>
              <a:t>职业技能培训</a:t>
            </a:r>
            <a:r>
              <a:rPr lang="zh-CN" altLang="en-US" sz="2000">
                <a:latin typeface="华文楷体" panose="02010600040101010101" pitchFamily="2" charset="-122"/>
                <a:ea typeface="华文楷体" panose="02010600040101010101" pitchFamily="2" charset="-122"/>
              </a:rPr>
              <a:t>的权利、享受社会</a:t>
            </a:r>
            <a:r>
              <a:rPr lang="zh-CN" altLang="en-US" sz="2000">
                <a:solidFill>
                  <a:srgbClr val="0000FF"/>
                </a:solidFill>
                <a:latin typeface="华文楷体" panose="02010600040101010101" pitchFamily="2" charset="-122"/>
                <a:ea typeface="华文楷体" panose="02010600040101010101" pitchFamily="2" charset="-122"/>
              </a:rPr>
              <a:t>保险和福利</a:t>
            </a:r>
            <a:r>
              <a:rPr lang="zh-CN" altLang="en-US" sz="2000">
                <a:latin typeface="华文楷体" panose="02010600040101010101" pitchFamily="2" charset="-122"/>
                <a:ea typeface="华文楷体" panose="02010600040101010101" pitchFamily="2" charset="-122"/>
              </a:rPr>
              <a:t>的权利、提请</a:t>
            </a:r>
            <a:r>
              <a:rPr lang="zh-CN" altLang="en-US" sz="2000">
                <a:solidFill>
                  <a:srgbClr val="0000FF"/>
                </a:solidFill>
                <a:latin typeface="华文楷体" panose="02010600040101010101" pitchFamily="2" charset="-122"/>
                <a:ea typeface="华文楷体" panose="02010600040101010101" pitchFamily="2" charset="-122"/>
              </a:rPr>
              <a:t>劳动争议处理</a:t>
            </a:r>
            <a:r>
              <a:rPr lang="zh-CN" altLang="en-US" sz="2000">
                <a:latin typeface="华文楷体" panose="02010600040101010101" pitchFamily="2" charset="-122"/>
                <a:ea typeface="华文楷体" panose="02010600040101010101" pitchFamily="2" charset="-122"/>
              </a:rPr>
              <a:t>的权利以及法律规定的</a:t>
            </a:r>
            <a:r>
              <a:rPr lang="zh-CN" altLang="en-US" sz="2000">
                <a:solidFill>
                  <a:srgbClr val="0000FF"/>
                </a:solidFill>
                <a:latin typeface="华文楷体" panose="02010600040101010101" pitchFamily="2" charset="-122"/>
                <a:ea typeface="华文楷体" panose="02010600040101010101" pitchFamily="2" charset="-122"/>
              </a:rPr>
              <a:t>其他</a:t>
            </a:r>
            <a:r>
              <a:rPr lang="zh-CN" altLang="en-US" sz="2000">
                <a:latin typeface="华文楷体" panose="02010600040101010101" pitchFamily="2" charset="-122"/>
                <a:ea typeface="华文楷体" panose="02010600040101010101" pitchFamily="2" charset="-122"/>
              </a:rPr>
              <a:t>劳动权利。</a:t>
            </a:r>
            <a:endParaRPr lang="zh-CN" altLang="en-US" sz="2000">
              <a:latin typeface="华文楷体" panose="02010600040101010101" pitchFamily="2" charset="-122"/>
              <a:ea typeface="华文楷体" panose="02010600040101010101" pitchFamily="2" charset="-122"/>
            </a:endParaRPr>
          </a:p>
        </p:txBody>
      </p:sp>
      <p:grpSp>
        <p:nvGrpSpPr>
          <p:cNvPr id="2444" name="组合 2443"/>
          <p:cNvGrpSpPr/>
          <p:nvPr/>
        </p:nvGrpSpPr>
        <p:grpSpPr>
          <a:xfrm>
            <a:off x="2351088" y="692150"/>
            <a:ext cx="647700" cy="504825"/>
            <a:chOff x="827584" y="900786"/>
            <a:chExt cx="648072" cy="504056"/>
          </a:xfrm>
        </p:grpSpPr>
        <p:cxnSp>
          <p:nvCxnSpPr>
            <p:cNvPr id="2445" name="直接连接符 6"/>
            <p:cNvCxnSpPr/>
            <p:nvPr/>
          </p:nvCxnSpPr>
          <p:spPr>
            <a:xfrm>
              <a:off x="827584" y="900786"/>
              <a:ext cx="648072" cy="0"/>
            </a:xfrm>
            <a:prstGeom prst="line">
              <a:avLst/>
            </a:prstGeom>
            <a:ln w="9525" cap="flat" cmpd="sng">
              <a:solidFill>
                <a:srgbClr val="BFBFBF"/>
              </a:solidFill>
              <a:prstDash val="solid"/>
              <a:round/>
              <a:headEnd type="none" w="med" len="med"/>
              <a:tailEnd type="none" w="med" len="med"/>
            </a:ln>
          </p:spPr>
        </p:cxnSp>
        <p:cxnSp>
          <p:nvCxnSpPr>
            <p:cNvPr id="2446" name="直接连接符 7"/>
            <p:cNvCxnSpPr/>
            <p:nvPr/>
          </p:nvCxnSpPr>
          <p:spPr>
            <a:xfrm>
              <a:off x="827584" y="900786"/>
              <a:ext cx="0" cy="504056"/>
            </a:xfrm>
            <a:prstGeom prst="line">
              <a:avLst/>
            </a:prstGeom>
            <a:ln w="9525" cap="flat" cmpd="sng">
              <a:solidFill>
                <a:srgbClr val="BFBFBF"/>
              </a:solidFill>
              <a:prstDash val="solid"/>
              <a:round/>
              <a:headEnd type="none" w="med" len="med"/>
              <a:tailEnd type="none" w="med" len="med"/>
            </a:ln>
          </p:spPr>
        </p:cxnSp>
      </p:grpSp>
      <p:grpSp>
        <p:nvGrpSpPr>
          <p:cNvPr id="2447" name="组合 2446"/>
          <p:cNvGrpSpPr/>
          <p:nvPr/>
        </p:nvGrpSpPr>
        <p:grpSpPr>
          <a:xfrm>
            <a:off x="8972550" y="4702175"/>
            <a:ext cx="652463" cy="527050"/>
            <a:chOff x="7448082" y="4437112"/>
            <a:chExt cx="652310" cy="526774"/>
          </a:xfrm>
        </p:grpSpPr>
        <p:cxnSp>
          <p:nvCxnSpPr>
            <p:cNvPr id="2448" name="直接连接符 9"/>
            <p:cNvCxnSpPr/>
            <p:nvPr/>
          </p:nvCxnSpPr>
          <p:spPr>
            <a:xfrm>
              <a:off x="7448082" y="4963886"/>
              <a:ext cx="648072" cy="0"/>
            </a:xfrm>
            <a:prstGeom prst="line">
              <a:avLst/>
            </a:prstGeom>
            <a:ln w="9525" cap="flat" cmpd="sng">
              <a:solidFill>
                <a:srgbClr val="BFBFBF"/>
              </a:solidFill>
              <a:prstDash val="solid"/>
              <a:round/>
              <a:headEnd type="none" w="med" len="med"/>
              <a:tailEnd type="none" w="med" len="med"/>
            </a:ln>
          </p:spPr>
        </p:cxnSp>
        <p:cxnSp>
          <p:nvCxnSpPr>
            <p:cNvPr id="2449" name="直接连接符 10"/>
            <p:cNvCxnSpPr/>
            <p:nvPr/>
          </p:nvCxnSpPr>
          <p:spPr>
            <a:xfrm>
              <a:off x="8100392" y="4437112"/>
              <a:ext cx="0" cy="504056"/>
            </a:xfrm>
            <a:prstGeom prst="line">
              <a:avLst/>
            </a:prstGeom>
            <a:ln w="9525" cap="flat" cmpd="sng">
              <a:solidFill>
                <a:srgbClr val="BFBFBF"/>
              </a:solidFill>
              <a:prstDash val="solid"/>
              <a:round/>
              <a:headEnd type="none" w="med" len="med"/>
              <a:tailEnd type="none" w="med" len="med"/>
            </a:ln>
          </p:spPr>
        </p:cxnSp>
      </p:grpSp>
      <p:grpSp>
        <p:nvGrpSpPr>
          <p:cNvPr id="2450" name="组合 2449"/>
          <p:cNvGrpSpPr/>
          <p:nvPr/>
        </p:nvGrpSpPr>
        <p:grpSpPr>
          <a:xfrm>
            <a:off x="8894763" y="765175"/>
            <a:ext cx="658812" cy="512763"/>
            <a:chOff x="7092280" y="764704"/>
            <a:chExt cx="658349" cy="511990"/>
          </a:xfrm>
        </p:grpSpPr>
        <p:cxnSp>
          <p:nvCxnSpPr>
            <p:cNvPr id="2451" name="直接连接符 13"/>
            <p:cNvCxnSpPr/>
            <p:nvPr/>
          </p:nvCxnSpPr>
          <p:spPr>
            <a:xfrm>
              <a:off x="7092280" y="764704"/>
              <a:ext cx="648072" cy="0"/>
            </a:xfrm>
            <a:prstGeom prst="line">
              <a:avLst/>
            </a:prstGeom>
            <a:ln w="9525" cap="flat" cmpd="sng">
              <a:solidFill>
                <a:srgbClr val="BFBFBF"/>
              </a:solidFill>
              <a:prstDash val="solid"/>
              <a:round/>
              <a:headEnd type="none" w="med" len="med"/>
              <a:tailEnd type="none" w="med" len="med"/>
            </a:ln>
          </p:spPr>
        </p:cxnSp>
        <p:cxnSp>
          <p:nvCxnSpPr>
            <p:cNvPr id="2452" name="直接连接符 14"/>
            <p:cNvCxnSpPr/>
            <p:nvPr/>
          </p:nvCxnSpPr>
          <p:spPr>
            <a:xfrm>
              <a:off x="7750629" y="772638"/>
              <a:ext cx="0" cy="504056"/>
            </a:xfrm>
            <a:prstGeom prst="line">
              <a:avLst/>
            </a:prstGeom>
            <a:ln w="9525" cap="flat" cmpd="sng">
              <a:solidFill>
                <a:srgbClr val="BFBFBF"/>
              </a:solidFill>
              <a:prstDash val="solid"/>
              <a:round/>
              <a:headEnd type="none" w="med" len="med"/>
              <a:tailEnd type="none" w="med" len="med"/>
            </a:ln>
          </p:spPr>
        </p:cxnSp>
      </p:grpSp>
      <p:grpSp>
        <p:nvGrpSpPr>
          <p:cNvPr id="2453" name="组合 2452"/>
          <p:cNvGrpSpPr/>
          <p:nvPr/>
        </p:nvGrpSpPr>
        <p:grpSpPr>
          <a:xfrm>
            <a:off x="2424113" y="4675188"/>
            <a:ext cx="647700" cy="531812"/>
            <a:chOff x="971600" y="4409210"/>
            <a:chExt cx="648072" cy="531958"/>
          </a:xfrm>
        </p:grpSpPr>
        <p:cxnSp>
          <p:nvCxnSpPr>
            <p:cNvPr id="2454" name="直接连接符 18"/>
            <p:cNvCxnSpPr/>
            <p:nvPr/>
          </p:nvCxnSpPr>
          <p:spPr>
            <a:xfrm>
              <a:off x="971600" y="4941168"/>
              <a:ext cx="648072" cy="0"/>
            </a:xfrm>
            <a:prstGeom prst="line">
              <a:avLst/>
            </a:prstGeom>
            <a:ln w="9525" cap="flat" cmpd="sng">
              <a:solidFill>
                <a:srgbClr val="BFBFBF"/>
              </a:solidFill>
              <a:prstDash val="solid"/>
              <a:round/>
              <a:headEnd type="none" w="med" len="med"/>
              <a:tailEnd type="none" w="med" len="med"/>
            </a:ln>
          </p:spPr>
        </p:cxnSp>
        <p:cxnSp>
          <p:nvCxnSpPr>
            <p:cNvPr id="2455" name="直接连接符 19"/>
            <p:cNvCxnSpPr/>
            <p:nvPr/>
          </p:nvCxnSpPr>
          <p:spPr>
            <a:xfrm>
              <a:off x="974417" y="4409210"/>
              <a:ext cx="0" cy="504056"/>
            </a:xfrm>
            <a:prstGeom prst="line">
              <a:avLst/>
            </a:prstGeom>
            <a:ln w="9525" cap="flat" cmpd="sng">
              <a:solidFill>
                <a:srgbClr val="BFBFBF"/>
              </a:solidFill>
              <a:prstDash val="solid"/>
              <a:round/>
              <a:headEnd type="none" w="med" len="med"/>
              <a:tailEnd type="none" w="med" len="med"/>
            </a:ln>
          </p:spPr>
        </p:cxnSp>
      </p:grpSp>
      <p:grpSp>
        <p:nvGrpSpPr>
          <p:cNvPr id="2456" name="组合 2455"/>
          <p:cNvGrpSpPr/>
          <p:nvPr/>
        </p:nvGrpSpPr>
        <p:grpSpPr>
          <a:xfrm>
            <a:off x="5519738" y="1060450"/>
            <a:ext cx="720725" cy="144463"/>
            <a:chOff x="3779912" y="1268760"/>
            <a:chExt cx="720080" cy="144016"/>
          </a:xfrm>
        </p:grpSpPr>
        <p:sp>
          <p:nvSpPr>
            <p:cNvPr id="2457" name="椭圆 21"/>
            <p:cNvSpPr/>
            <p:nvPr/>
          </p:nvSpPr>
          <p:spPr>
            <a:xfrm>
              <a:off x="3779912" y="1268760"/>
              <a:ext cx="144016" cy="144016"/>
            </a:xfrm>
            <a:prstGeom prst="ellipse">
              <a:avLst/>
            </a:prstGeom>
            <a:solidFill>
              <a:srgbClr val="FFC000">
                <a:alpha val="69803"/>
              </a:srgbClr>
            </a:solidFill>
            <a:ln w="25400">
              <a:noFill/>
            </a:ln>
          </p:spPr>
          <p:txBody>
            <a:bodyPr anchor="ctr" anchorCtr="0"/>
            <a:p>
              <a:pPr algn="ctr"/>
            </a:p>
          </p:txBody>
        </p:sp>
        <p:sp>
          <p:nvSpPr>
            <p:cNvPr id="2458" name="椭圆 22"/>
            <p:cNvSpPr/>
            <p:nvPr/>
          </p:nvSpPr>
          <p:spPr>
            <a:xfrm>
              <a:off x="4067944" y="1268760"/>
              <a:ext cx="144016" cy="144016"/>
            </a:xfrm>
            <a:prstGeom prst="ellipse">
              <a:avLst/>
            </a:prstGeom>
            <a:solidFill>
              <a:srgbClr val="00B050">
                <a:alpha val="69803"/>
              </a:srgbClr>
            </a:solidFill>
            <a:ln w="25400">
              <a:noFill/>
            </a:ln>
          </p:spPr>
          <p:txBody>
            <a:bodyPr anchor="ctr" anchorCtr="0"/>
            <a:p>
              <a:pPr algn="ctr"/>
            </a:p>
          </p:txBody>
        </p:sp>
        <p:sp>
          <p:nvSpPr>
            <p:cNvPr id="2459" name="椭圆 23"/>
            <p:cNvSpPr/>
            <p:nvPr/>
          </p:nvSpPr>
          <p:spPr>
            <a:xfrm>
              <a:off x="4355976" y="1268760"/>
              <a:ext cx="144016" cy="144016"/>
            </a:xfrm>
            <a:prstGeom prst="ellipse">
              <a:avLst/>
            </a:prstGeom>
            <a:solidFill>
              <a:srgbClr val="00B0F0">
                <a:alpha val="69803"/>
              </a:srgbClr>
            </a:solidFill>
            <a:ln w="25400">
              <a:noFill/>
            </a:ln>
          </p:spPr>
          <p:txBody>
            <a:bodyPr anchor="ctr" anchorCtr="0"/>
            <a:p>
              <a:pPr algn="ctr"/>
            </a:p>
          </p:txBody>
        </p:sp>
      </p:grpSp>
      <p:sp>
        <p:nvSpPr>
          <p:cNvPr id="2460" name="TextBox 24"/>
          <p:cNvSpPr/>
          <p:nvPr/>
        </p:nvSpPr>
        <p:spPr>
          <a:xfrm>
            <a:off x="2711450" y="3789363"/>
            <a:ext cx="6337300" cy="1016000"/>
          </a:xfrm>
          <a:prstGeom prst="rect">
            <a:avLst/>
          </a:prstGeom>
          <a:noFill/>
          <a:ln w="9525">
            <a:noFill/>
          </a:ln>
        </p:spPr>
        <p:txBody>
          <a:bodyPr wrap="square"/>
          <a:p>
            <a:pPr>
              <a:lnSpc>
                <a:spcPct val="150000"/>
              </a:lnSpc>
            </a:pPr>
            <a:r>
              <a:rPr lang="zh-CN" altLang="en-US" sz="2000">
                <a:latin typeface="华文楷体" panose="02010600040101010101" pitchFamily="2" charset="-122"/>
                <a:ea typeface="华文楷体" panose="02010600040101010101" pitchFamily="2" charset="-122"/>
              </a:rPr>
              <a:t>   劳动者应当</a:t>
            </a:r>
            <a:r>
              <a:rPr lang="zh-CN" altLang="en-US" sz="2000">
                <a:solidFill>
                  <a:srgbClr val="0000FF"/>
                </a:solidFill>
                <a:latin typeface="华文楷体" panose="02010600040101010101" pitchFamily="2" charset="-122"/>
                <a:ea typeface="华文楷体" panose="02010600040101010101" pitchFamily="2" charset="-122"/>
              </a:rPr>
              <a:t>完成劳动任务</a:t>
            </a:r>
            <a:r>
              <a:rPr lang="zh-CN" altLang="en-US" sz="2000">
                <a:latin typeface="华文楷体" panose="02010600040101010101" pitchFamily="2" charset="-122"/>
                <a:ea typeface="华文楷体" panose="02010600040101010101" pitchFamily="2" charset="-122"/>
              </a:rPr>
              <a:t>，</a:t>
            </a:r>
            <a:r>
              <a:rPr lang="zh-CN" altLang="en-US" sz="2000">
                <a:solidFill>
                  <a:srgbClr val="0000FF"/>
                </a:solidFill>
                <a:latin typeface="华文楷体" panose="02010600040101010101" pitchFamily="2" charset="-122"/>
                <a:ea typeface="华文楷体" panose="02010600040101010101" pitchFamily="2" charset="-122"/>
              </a:rPr>
              <a:t>提高职业技能</a:t>
            </a:r>
            <a:r>
              <a:rPr lang="zh-CN" altLang="en-US" sz="2000">
                <a:latin typeface="华文楷体" panose="02010600040101010101" pitchFamily="2" charset="-122"/>
                <a:ea typeface="华文楷体" panose="02010600040101010101" pitchFamily="2" charset="-122"/>
              </a:rPr>
              <a:t>，</a:t>
            </a:r>
            <a:r>
              <a:rPr lang="zh-CN" altLang="en-US" sz="2000">
                <a:solidFill>
                  <a:srgbClr val="0000FF"/>
                </a:solidFill>
                <a:latin typeface="华文楷体" panose="02010600040101010101" pitchFamily="2" charset="-122"/>
                <a:ea typeface="华文楷体" panose="02010600040101010101" pitchFamily="2" charset="-122"/>
              </a:rPr>
              <a:t>执行劳动安全卫生规程</a:t>
            </a:r>
            <a:r>
              <a:rPr lang="zh-CN" altLang="en-US" sz="2000">
                <a:latin typeface="华文楷体" panose="02010600040101010101" pitchFamily="2" charset="-122"/>
                <a:ea typeface="华文楷体" panose="02010600040101010101" pitchFamily="2" charset="-122"/>
              </a:rPr>
              <a:t>，</a:t>
            </a:r>
            <a:r>
              <a:rPr lang="zh-CN" altLang="en-US" sz="2000">
                <a:solidFill>
                  <a:srgbClr val="0000FF"/>
                </a:solidFill>
                <a:latin typeface="华文楷体" panose="02010600040101010101" pitchFamily="2" charset="-122"/>
                <a:ea typeface="华文楷体" panose="02010600040101010101" pitchFamily="2" charset="-122"/>
              </a:rPr>
              <a:t>遵守劳动纪律</a:t>
            </a:r>
            <a:r>
              <a:rPr lang="zh-CN" altLang="en-US" sz="2000">
                <a:latin typeface="华文楷体" panose="02010600040101010101" pitchFamily="2" charset="-122"/>
                <a:ea typeface="华文楷体" panose="02010600040101010101" pitchFamily="2" charset="-122"/>
              </a:rPr>
              <a:t>和</a:t>
            </a:r>
            <a:r>
              <a:rPr lang="zh-CN" altLang="en-US" sz="2000">
                <a:solidFill>
                  <a:srgbClr val="0000FF"/>
                </a:solidFill>
                <a:latin typeface="华文楷体" panose="02010600040101010101" pitchFamily="2" charset="-122"/>
                <a:ea typeface="华文楷体" panose="02010600040101010101" pitchFamily="2" charset="-122"/>
              </a:rPr>
              <a:t>职业道德</a:t>
            </a:r>
            <a:r>
              <a:rPr lang="zh-CN" altLang="en-US" sz="2000">
                <a:latin typeface="华文楷体" panose="02010600040101010101" pitchFamily="2" charset="-122"/>
                <a:ea typeface="华文楷体" panose="02010600040101010101" pitchFamily="2" charset="-122"/>
              </a:rPr>
              <a:t>。</a:t>
            </a:r>
            <a:endParaRPr lang="zh-CN" altLang="en-US" sz="2000">
              <a:latin typeface="华文楷体" panose="02010600040101010101" pitchFamily="2" charset="-122"/>
              <a:ea typeface="华文楷体" panose="02010600040101010101"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63" name="TextBox 4"/>
          <p:cNvSpPr/>
          <p:nvPr/>
        </p:nvSpPr>
        <p:spPr>
          <a:xfrm>
            <a:off x="2566988" y="1268413"/>
            <a:ext cx="6337300" cy="2124075"/>
          </a:xfrm>
          <a:prstGeom prst="rect">
            <a:avLst/>
          </a:prstGeom>
          <a:noFill/>
          <a:ln w="9525">
            <a:noFill/>
          </a:ln>
        </p:spPr>
        <p:txBody>
          <a:bodyPr wrap="square"/>
          <a:p>
            <a:pPr>
              <a:lnSpc>
                <a:spcPct val="150000"/>
              </a:lnSpc>
            </a:pPr>
            <a:r>
              <a:rPr lang="zh-CN" altLang="en-US" sz="2800" b="1">
                <a:latin typeface="华文楷体" panose="02010600040101010101" pitchFamily="2" charset="-122"/>
                <a:ea typeface="华文楷体" panose="02010600040101010101" pitchFamily="2" charset="-122"/>
              </a:rPr>
              <a:t>   </a:t>
            </a:r>
            <a:r>
              <a:rPr lang="zh-CN" altLang="en-US" sz="2000" b="1">
                <a:latin typeface="华文楷体" panose="02010600040101010101" pitchFamily="2" charset="-122"/>
                <a:ea typeface="华文楷体" panose="02010600040101010101" pitchFamily="2" charset="-122"/>
              </a:rPr>
              <a:t>第五十二条    </a:t>
            </a:r>
            <a:r>
              <a:rPr lang="zh-CN" altLang="en-US" sz="2000">
                <a:latin typeface="华文楷体" panose="02010600040101010101" pitchFamily="2" charset="-122"/>
                <a:ea typeface="华文楷体" panose="02010600040101010101" pitchFamily="2" charset="-122"/>
              </a:rPr>
              <a:t>用人单位必须建立、健全劳动安全卫生</a:t>
            </a:r>
            <a:r>
              <a:rPr lang="zh-CN" altLang="en-US" sz="2000">
                <a:solidFill>
                  <a:srgbClr val="0000FF"/>
                </a:solidFill>
                <a:latin typeface="华文楷体" panose="02010600040101010101" pitchFamily="2" charset="-122"/>
                <a:ea typeface="华文楷体" panose="02010600040101010101" pitchFamily="2" charset="-122"/>
              </a:rPr>
              <a:t>制度</a:t>
            </a:r>
            <a:r>
              <a:rPr lang="zh-CN" altLang="en-US" sz="2000">
                <a:latin typeface="华文楷体" panose="02010600040101010101" pitchFamily="2" charset="-122"/>
                <a:ea typeface="华文楷体" panose="02010600040101010101" pitchFamily="2" charset="-122"/>
              </a:rPr>
              <a:t>，严格执行国家劳动安全卫生</a:t>
            </a:r>
            <a:r>
              <a:rPr lang="zh-CN" altLang="en-US" sz="2000">
                <a:solidFill>
                  <a:srgbClr val="0000FF"/>
                </a:solidFill>
                <a:latin typeface="华文楷体" panose="02010600040101010101" pitchFamily="2" charset="-122"/>
                <a:ea typeface="华文楷体" panose="02010600040101010101" pitchFamily="2" charset="-122"/>
              </a:rPr>
              <a:t>规程和标准</a:t>
            </a:r>
            <a:r>
              <a:rPr lang="zh-CN" altLang="en-US" sz="2000">
                <a:latin typeface="华文楷体" panose="02010600040101010101" pitchFamily="2" charset="-122"/>
                <a:ea typeface="华文楷体" panose="02010600040101010101" pitchFamily="2" charset="-122"/>
              </a:rPr>
              <a:t>，对劳动者进行劳动安全卫生</a:t>
            </a:r>
            <a:r>
              <a:rPr lang="zh-CN" altLang="en-US" sz="2000">
                <a:solidFill>
                  <a:srgbClr val="0000FF"/>
                </a:solidFill>
                <a:latin typeface="华文楷体" panose="02010600040101010101" pitchFamily="2" charset="-122"/>
                <a:ea typeface="华文楷体" panose="02010600040101010101" pitchFamily="2" charset="-122"/>
              </a:rPr>
              <a:t>教育</a:t>
            </a:r>
            <a:r>
              <a:rPr lang="zh-CN" altLang="en-US" sz="2000">
                <a:latin typeface="华文楷体" panose="02010600040101010101" pitchFamily="2" charset="-122"/>
                <a:ea typeface="华文楷体" panose="02010600040101010101" pitchFamily="2" charset="-122"/>
              </a:rPr>
              <a:t>，防止劳动过程中的事故，减少职业危害。</a:t>
            </a:r>
            <a:endParaRPr lang="zh-CN" altLang="en-US" sz="2000">
              <a:latin typeface="华文楷体" panose="02010600040101010101" pitchFamily="2" charset="-122"/>
              <a:ea typeface="华文楷体" panose="02010600040101010101" pitchFamily="2" charset="-122"/>
            </a:endParaRPr>
          </a:p>
        </p:txBody>
      </p:sp>
      <p:grpSp>
        <p:nvGrpSpPr>
          <p:cNvPr id="2464" name="组合 2463"/>
          <p:cNvGrpSpPr/>
          <p:nvPr/>
        </p:nvGrpSpPr>
        <p:grpSpPr>
          <a:xfrm>
            <a:off x="2351088" y="692150"/>
            <a:ext cx="647700" cy="504825"/>
            <a:chOff x="827584" y="900786"/>
            <a:chExt cx="648072" cy="504056"/>
          </a:xfrm>
        </p:grpSpPr>
        <p:cxnSp>
          <p:nvCxnSpPr>
            <p:cNvPr id="2465" name="直接连接符 6"/>
            <p:cNvCxnSpPr/>
            <p:nvPr/>
          </p:nvCxnSpPr>
          <p:spPr>
            <a:xfrm>
              <a:off x="827584" y="900786"/>
              <a:ext cx="648072" cy="0"/>
            </a:xfrm>
            <a:prstGeom prst="line">
              <a:avLst/>
            </a:prstGeom>
            <a:ln w="9525" cap="flat" cmpd="sng">
              <a:solidFill>
                <a:srgbClr val="BFBFBF"/>
              </a:solidFill>
              <a:prstDash val="solid"/>
              <a:round/>
              <a:headEnd type="none" w="med" len="med"/>
              <a:tailEnd type="none" w="med" len="med"/>
            </a:ln>
          </p:spPr>
        </p:cxnSp>
        <p:cxnSp>
          <p:nvCxnSpPr>
            <p:cNvPr id="2466" name="直接连接符 7"/>
            <p:cNvCxnSpPr/>
            <p:nvPr/>
          </p:nvCxnSpPr>
          <p:spPr>
            <a:xfrm>
              <a:off x="827584" y="900786"/>
              <a:ext cx="0" cy="504056"/>
            </a:xfrm>
            <a:prstGeom prst="line">
              <a:avLst/>
            </a:prstGeom>
            <a:ln w="9525" cap="flat" cmpd="sng">
              <a:solidFill>
                <a:srgbClr val="BFBFBF"/>
              </a:solidFill>
              <a:prstDash val="solid"/>
              <a:round/>
              <a:headEnd type="none" w="med" len="med"/>
              <a:tailEnd type="none" w="med" len="med"/>
            </a:ln>
          </p:spPr>
        </p:cxnSp>
      </p:grpSp>
      <p:grpSp>
        <p:nvGrpSpPr>
          <p:cNvPr id="2467" name="组合 2466"/>
          <p:cNvGrpSpPr/>
          <p:nvPr/>
        </p:nvGrpSpPr>
        <p:grpSpPr>
          <a:xfrm>
            <a:off x="8972550" y="5133975"/>
            <a:ext cx="652463" cy="527050"/>
            <a:chOff x="7448082" y="4437112"/>
            <a:chExt cx="652310" cy="526774"/>
          </a:xfrm>
        </p:grpSpPr>
        <p:cxnSp>
          <p:nvCxnSpPr>
            <p:cNvPr id="2468" name="直接连接符 9"/>
            <p:cNvCxnSpPr/>
            <p:nvPr/>
          </p:nvCxnSpPr>
          <p:spPr>
            <a:xfrm>
              <a:off x="7448082" y="4963886"/>
              <a:ext cx="648072" cy="0"/>
            </a:xfrm>
            <a:prstGeom prst="line">
              <a:avLst/>
            </a:prstGeom>
            <a:ln w="9525" cap="flat" cmpd="sng">
              <a:solidFill>
                <a:srgbClr val="BFBFBF"/>
              </a:solidFill>
              <a:prstDash val="solid"/>
              <a:round/>
              <a:headEnd type="none" w="med" len="med"/>
              <a:tailEnd type="none" w="med" len="med"/>
            </a:ln>
          </p:spPr>
        </p:cxnSp>
        <p:cxnSp>
          <p:nvCxnSpPr>
            <p:cNvPr id="2469" name="直接连接符 10"/>
            <p:cNvCxnSpPr/>
            <p:nvPr/>
          </p:nvCxnSpPr>
          <p:spPr>
            <a:xfrm>
              <a:off x="8100392" y="4437112"/>
              <a:ext cx="0" cy="504056"/>
            </a:xfrm>
            <a:prstGeom prst="line">
              <a:avLst/>
            </a:prstGeom>
            <a:ln w="9525" cap="flat" cmpd="sng">
              <a:solidFill>
                <a:srgbClr val="BFBFBF"/>
              </a:solidFill>
              <a:prstDash val="solid"/>
              <a:round/>
              <a:headEnd type="none" w="med" len="med"/>
              <a:tailEnd type="none" w="med" len="med"/>
            </a:ln>
          </p:spPr>
        </p:cxnSp>
      </p:grpSp>
      <p:grpSp>
        <p:nvGrpSpPr>
          <p:cNvPr id="2470" name="组合 2469"/>
          <p:cNvGrpSpPr/>
          <p:nvPr/>
        </p:nvGrpSpPr>
        <p:grpSpPr>
          <a:xfrm>
            <a:off x="8894763" y="765175"/>
            <a:ext cx="658812" cy="512763"/>
            <a:chOff x="7092280" y="764704"/>
            <a:chExt cx="658349" cy="511990"/>
          </a:xfrm>
        </p:grpSpPr>
        <p:cxnSp>
          <p:nvCxnSpPr>
            <p:cNvPr id="2471" name="直接连接符 13"/>
            <p:cNvCxnSpPr/>
            <p:nvPr/>
          </p:nvCxnSpPr>
          <p:spPr>
            <a:xfrm>
              <a:off x="7092280" y="764704"/>
              <a:ext cx="648072" cy="0"/>
            </a:xfrm>
            <a:prstGeom prst="line">
              <a:avLst/>
            </a:prstGeom>
            <a:ln w="9525" cap="flat" cmpd="sng">
              <a:solidFill>
                <a:srgbClr val="BFBFBF"/>
              </a:solidFill>
              <a:prstDash val="solid"/>
              <a:round/>
              <a:headEnd type="none" w="med" len="med"/>
              <a:tailEnd type="none" w="med" len="med"/>
            </a:ln>
          </p:spPr>
        </p:cxnSp>
        <p:cxnSp>
          <p:nvCxnSpPr>
            <p:cNvPr id="2472" name="直接连接符 14"/>
            <p:cNvCxnSpPr/>
            <p:nvPr/>
          </p:nvCxnSpPr>
          <p:spPr>
            <a:xfrm>
              <a:off x="7750629" y="772638"/>
              <a:ext cx="0" cy="504056"/>
            </a:xfrm>
            <a:prstGeom prst="line">
              <a:avLst/>
            </a:prstGeom>
            <a:ln w="9525" cap="flat" cmpd="sng">
              <a:solidFill>
                <a:srgbClr val="BFBFBF"/>
              </a:solidFill>
              <a:prstDash val="solid"/>
              <a:round/>
              <a:headEnd type="none" w="med" len="med"/>
              <a:tailEnd type="none" w="med" len="med"/>
            </a:ln>
          </p:spPr>
        </p:cxnSp>
      </p:grpSp>
      <p:grpSp>
        <p:nvGrpSpPr>
          <p:cNvPr id="2473" name="组合 2472"/>
          <p:cNvGrpSpPr/>
          <p:nvPr/>
        </p:nvGrpSpPr>
        <p:grpSpPr>
          <a:xfrm>
            <a:off x="2424113" y="5106988"/>
            <a:ext cx="647700" cy="531812"/>
            <a:chOff x="971600" y="4409210"/>
            <a:chExt cx="648072" cy="531958"/>
          </a:xfrm>
        </p:grpSpPr>
        <p:cxnSp>
          <p:nvCxnSpPr>
            <p:cNvPr id="2474" name="直接连接符 18"/>
            <p:cNvCxnSpPr/>
            <p:nvPr/>
          </p:nvCxnSpPr>
          <p:spPr>
            <a:xfrm>
              <a:off x="971600" y="4941168"/>
              <a:ext cx="648072" cy="0"/>
            </a:xfrm>
            <a:prstGeom prst="line">
              <a:avLst/>
            </a:prstGeom>
            <a:ln w="9525" cap="flat" cmpd="sng">
              <a:solidFill>
                <a:srgbClr val="BFBFBF"/>
              </a:solidFill>
              <a:prstDash val="solid"/>
              <a:round/>
              <a:headEnd type="none" w="med" len="med"/>
              <a:tailEnd type="none" w="med" len="med"/>
            </a:ln>
          </p:spPr>
        </p:cxnSp>
        <p:cxnSp>
          <p:nvCxnSpPr>
            <p:cNvPr id="2475" name="直接连接符 19"/>
            <p:cNvCxnSpPr/>
            <p:nvPr/>
          </p:nvCxnSpPr>
          <p:spPr>
            <a:xfrm>
              <a:off x="974417" y="4409210"/>
              <a:ext cx="0" cy="504056"/>
            </a:xfrm>
            <a:prstGeom prst="line">
              <a:avLst/>
            </a:prstGeom>
            <a:ln w="9525" cap="flat" cmpd="sng">
              <a:solidFill>
                <a:srgbClr val="BFBFBF"/>
              </a:solidFill>
              <a:prstDash val="solid"/>
              <a:round/>
              <a:headEnd type="none" w="med" len="med"/>
              <a:tailEnd type="none" w="med" len="med"/>
            </a:ln>
          </p:spPr>
        </p:cxnSp>
      </p:grpSp>
      <p:grpSp>
        <p:nvGrpSpPr>
          <p:cNvPr id="2476" name="组合 2475"/>
          <p:cNvGrpSpPr/>
          <p:nvPr/>
        </p:nvGrpSpPr>
        <p:grpSpPr>
          <a:xfrm>
            <a:off x="5519738" y="1060450"/>
            <a:ext cx="720725" cy="144463"/>
            <a:chOff x="3779912" y="1268760"/>
            <a:chExt cx="720080" cy="144016"/>
          </a:xfrm>
        </p:grpSpPr>
        <p:sp>
          <p:nvSpPr>
            <p:cNvPr id="2477" name="椭圆 21"/>
            <p:cNvSpPr/>
            <p:nvPr/>
          </p:nvSpPr>
          <p:spPr>
            <a:xfrm>
              <a:off x="3779912" y="1268760"/>
              <a:ext cx="144016" cy="144016"/>
            </a:xfrm>
            <a:prstGeom prst="ellipse">
              <a:avLst/>
            </a:prstGeom>
            <a:solidFill>
              <a:srgbClr val="FFC000">
                <a:alpha val="69803"/>
              </a:srgbClr>
            </a:solidFill>
            <a:ln w="25400">
              <a:noFill/>
            </a:ln>
          </p:spPr>
          <p:txBody>
            <a:bodyPr anchor="ctr" anchorCtr="0"/>
            <a:p>
              <a:pPr algn="ctr"/>
            </a:p>
          </p:txBody>
        </p:sp>
        <p:sp>
          <p:nvSpPr>
            <p:cNvPr id="2478" name="椭圆 22"/>
            <p:cNvSpPr/>
            <p:nvPr/>
          </p:nvSpPr>
          <p:spPr>
            <a:xfrm>
              <a:off x="4067944" y="1268760"/>
              <a:ext cx="144016" cy="144016"/>
            </a:xfrm>
            <a:prstGeom prst="ellipse">
              <a:avLst/>
            </a:prstGeom>
            <a:solidFill>
              <a:srgbClr val="00B050">
                <a:alpha val="69803"/>
              </a:srgbClr>
            </a:solidFill>
            <a:ln w="25400">
              <a:noFill/>
            </a:ln>
          </p:spPr>
          <p:txBody>
            <a:bodyPr anchor="ctr" anchorCtr="0"/>
            <a:p>
              <a:pPr algn="ctr"/>
            </a:p>
          </p:txBody>
        </p:sp>
        <p:sp>
          <p:nvSpPr>
            <p:cNvPr id="2479" name="椭圆 23"/>
            <p:cNvSpPr/>
            <p:nvPr/>
          </p:nvSpPr>
          <p:spPr>
            <a:xfrm>
              <a:off x="4355976" y="1268760"/>
              <a:ext cx="144016" cy="144016"/>
            </a:xfrm>
            <a:prstGeom prst="ellipse">
              <a:avLst/>
            </a:prstGeom>
            <a:solidFill>
              <a:srgbClr val="00B0F0">
                <a:alpha val="69803"/>
              </a:srgbClr>
            </a:solidFill>
            <a:ln w="25400">
              <a:noFill/>
            </a:ln>
          </p:spPr>
          <p:txBody>
            <a:bodyPr anchor="ctr" anchorCtr="0"/>
            <a:p>
              <a:pPr algn="ctr"/>
            </a:p>
          </p:txBody>
        </p:sp>
      </p:grpSp>
      <p:sp>
        <p:nvSpPr>
          <p:cNvPr id="2480" name="TextBox 20"/>
          <p:cNvSpPr/>
          <p:nvPr/>
        </p:nvSpPr>
        <p:spPr>
          <a:xfrm>
            <a:off x="2566988" y="3279775"/>
            <a:ext cx="6337300" cy="1662113"/>
          </a:xfrm>
          <a:prstGeom prst="rect">
            <a:avLst/>
          </a:prstGeom>
          <a:noFill/>
          <a:ln w="9525">
            <a:noFill/>
          </a:ln>
        </p:spPr>
        <p:txBody>
          <a:bodyPr wrap="square"/>
          <a:p>
            <a:pPr>
              <a:lnSpc>
                <a:spcPct val="150000"/>
              </a:lnSpc>
            </a:pPr>
            <a:r>
              <a:rPr lang="zh-CN" altLang="en-US" sz="2800" b="1">
                <a:latin typeface="华文楷体" panose="02010600040101010101" pitchFamily="2" charset="-122"/>
                <a:ea typeface="华文楷体" panose="02010600040101010101" pitchFamily="2" charset="-122"/>
              </a:rPr>
              <a:t>   </a:t>
            </a:r>
            <a:r>
              <a:rPr lang="zh-CN" altLang="en-US" sz="2000" b="1">
                <a:latin typeface="华文楷体" panose="02010600040101010101" pitchFamily="2" charset="-122"/>
                <a:ea typeface="华文楷体" panose="02010600040101010101" pitchFamily="2" charset="-122"/>
              </a:rPr>
              <a:t>第五十四条    </a:t>
            </a:r>
            <a:r>
              <a:rPr lang="zh-CN" altLang="en-US" sz="2000">
                <a:latin typeface="华文楷体" panose="02010600040101010101" pitchFamily="2" charset="-122"/>
                <a:ea typeface="华文楷体" panose="02010600040101010101" pitchFamily="2" charset="-122"/>
              </a:rPr>
              <a:t>用人单位必须为劳动者提供符合国家规定的劳动</a:t>
            </a:r>
            <a:r>
              <a:rPr lang="zh-CN" altLang="en-US" sz="2000">
                <a:solidFill>
                  <a:srgbClr val="0000FF"/>
                </a:solidFill>
                <a:latin typeface="华文楷体" panose="02010600040101010101" pitchFamily="2" charset="-122"/>
                <a:ea typeface="华文楷体" panose="02010600040101010101" pitchFamily="2" charset="-122"/>
              </a:rPr>
              <a:t>安全卫生条件</a:t>
            </a:r>
            <a:r>
              <a:rPr lang="zh-CN" altLang="en-US" sz="2000">
                <a:latin typeface="华文楷体" panose="02010600040101010101" pitchFamily="2" charset="-122"/>
                <a:ea typeface="华文楷体" panose="02010600040101010101" pitchFamily="2" charset="-122"/>
              </a:rPr>
              <a:t>和必要的</a:t>
            </a:r>
            <a:r>
              <a:rPr lang="zh-CN" altLang="en-US" sz="2000">
                <a:solidFill>
                  <a:srgbClr val="0000FF"/>
                </a:solidFill>
                <a:latin typeface="华文楷体" panose="02010600040101010101" pitchFamily="2" charset="-122"/>
                <a:ea typeface="华文楷体" panose="02010600040101010101" pitchFamily="2" charset="-122"/>
              </a:rPr>
              <a:t>劳动防护用品</a:t>
            </a:r>
            <a:r>
              <a:rPr lang="zh-CN" altLang="en-US" sz="2000">
                <a:latin typeface="华文楷体" panose="02010600040101010101" pitchFamily="2" charset="-122"/>
                <a:ea typeface="华文楷体" panose="02010600040101010101" pitchFamily="2" charset="-122"/>
              </a:rPr>
              <a:t>，对从事有职业危害作业的劳动者应当定期进行</a:t>
            </a:r>
            <a:r>
              <a:rPr lang="zh-CN" altLang="en-US" sz="2000">
                <a:solidFill>
                  <a:srgbClr val="0000FF"/>
                </a:solidFill>
                <a:latin typeface="华文楷体" panose="02010600040101010101" pitchFamily="2" charset="-122"/>
                <a:ea typeface="华文楷体" panose="02010600040101010101" pitchFamily="2" charset="-122"/>
              </a:rPr>
              <a:t>健康检查</a:t>
            </a:r>
            <a:r>
              <a:rPr lang="zh-CN" altLang="en-US" sz="2000">
                <a:latin typeface="华文楷体" panose="02010600040101010101" pitchFamily="2" charset="-122"/>
                <a:ea typeface="华文楷体" panose="02010600040101010101" pitchFamily="2" charset="-122"/>
              </a:rPr>
              <a:t>。</a:t>
            </a:r>
            <a:endParaRPr lang="zh-CN" altLang="en-US" sz="2000">
              <a:latin typeface="华文楷体" panose="02010600040101010101" pitchFamily="2" charset="-122"/>
              <a:ea typeface="华文楷体" panose="02010600040101010101"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83" name="TextBox 4"/>
          <p:cNvSpPr/>
          <p:nvPr/>
        </p:nvSpPr>
        <p:spPr>
          <a:xfrm>
            <a:off x="2566988" y="1268413"/>
            <a:ext cx="6337300" cy="1200150"/>
          </a:xfrm>
          <a:prstGeom prst="rect">
            <a:avLst/>
          </a:prstGeom>
          <a:noFill/>
          <a:ln w="9525">
            <a:noFill/>
          </a:ln>
        </p:spPr>
        <p:txBody>
          <a:bodyPr wrap="square"/>
          <a:p>
            <a:pPr>
              <a:lnSpc>
                <a:spcPct val="150000"/>
              </a:lnSpc>
            </a:pPr>
            <a:r>
              <a:rPr lang="zh-CN" altLang="en-US" sz="2800" b="1">
                <a:latin typeface="华文楷体" panose="02010600040101010101" pitchFamily="2" charset="-122"/>
                <a:ea typeface="华文楷体" panose="02010600040101010101" pitchFamily="2" charset="-122"/>
              </a:rPr>
              <a:t>   </a:t>
            </a:r>
            <a:r>
              <a:rPr lang="zh-CN" altLang="en-US" sz="2000" b="1">
                <a:latin typeface="华文楷体" panose="02010600040101010101" pitchFamily="2" charset="-122"/>
                <a:ea typeface="华文楷体" panose="02010600040101010101" pitchFamily="2" charset="-122"/>
              </a:rPr>
              <a:t>第五十五条    </a:t>
            </a:r>
            <a:r>
              <a:rPr lang="zh-CN" altLang="en-US" sz="2000">
                <a:latin typeface="华文楷体" panose="02010600040101010101" pitchFamily="2" charset="-122"/>
                <a:ea typeface="华文楷体" panose="02010600040101010101" pitchFamily="2" charset="-122"/>
              </a:rPr>
              <a:t>从事特种作业的劳动者必须经过专门</a:t>
            </a:r>
            <a:r>
              <a:rPr lang="zh-CN" altLang="en-US" sz="2000">
                <a:solidFill>
                  <a:srgbClr val="0000FF"/>
                </a:solidFill>
                <a:latin typeface="华文楷体" panose="02010600040101010101" pitchFamily="2" charset="-122"/>
                <a:ea typeface="华文楷体" panose="02010600040101010101" pitchFamily="2" charset="-122"/>
              </a:rPr>
              <a:t>培训</a:t>
            </a:r>
            <a:r>
              <a:rPr lang="zh-CN" altLang="en-US" sz="2000">
                <a:latin typeface="华文楷体" panose="02010600040101010101" pitchFamily="2" charset="-122"/>
                <a:ea typeface="华文楷体" panose="02010600040101010101" pitchFamily="2" charset="-122"/>
              </a:rPr>
              <a:t>并取得特种作业</a:t>
            </a:r>
            <a:r>
              <a:rPr lang="zh-CN" altLang="en-US" sz="2000">
                <a:solidFill>
                  <a:srgbClr val="0000FF"/>
                </a:solidFill>
                <a:latin typeface="华文楷体" panose="02010600040101010101" pitchFamily="2" charset="-122"/>
                <a:ea typeface="华文楷体" panose="02010600040101010101" pitchFamily="2" charset="-122"/>
              </a:rPr>
              <a:t>资格</a:t>
            </a:r>
            <a:r>
              <a:rPr lang="zh-CN" altLang="en-US" sz="2000">
                <a:latin typeface="华文楷体" panose="02010600040101010101" pitchFamily="2" charset="-122"/>
                <a:ea typeface="华文楷体" panose="02010600040101010101" pitchFamily="2" charset="-122"/>
              </a:rPr>
              <a:t>。</a:t>
            </a:r>
            <a:endParaRPr lang="zh-CN" altLang="en-US" sz="2000">
              <a:latin typeface="华文楷体" panose="02010600040101010101" pitchFamily="2" charset="-122"/>
              <a:ea typeface="华文楷体" panose="02010600040101010101" pitchFamily="2" charset="-122"/>
            </a:endParaRPr>
          </a:p>
        </p:txBody>
      </p:sp>
      <p:grpSp>
        <p:nvGrpSpPr>
          <p:cNvPr id="2484" name="组合 2483"/>
          <p:cNvGrpSpPr/>
          <p:nvPr/>
        </p:nvGrpSpPr>
        <p:grpSpPr>
          <a:xfrm>
            <a:off x="2351088" y="692150"/>
            <a:ext cx="647700" cy="504825"/>
            <a:chOff x="827584" y="900786"/>
            <a:chExt cx="648072" cy="504056"/>
          </a:xfrm>
        </p:grpSpPr>
        <p:cxnSp>
          <p:nvCxnSpPr>
            <p:cNvPr id="2485" name="直接连接符 6"/>
            <p:cNvCxnSpPr/>
            <p:nvPr/>
          </p:nvCxnSpPr>
          <p:spPr>
            <a:xfrm>
              <a:off x="827584" y="900786"/>
              <a:ext cx="648072" cy="0"/>
            </a:xfrm>
            <a:prstGeom prst="line">
              <a:avLst/>
            </a:prstGeom>
            <a:ln w="9525" cap="flat" cmpd="sng">
              <a:solidFill>
                <a:srgbClr val="BFBFBF"/>
              </a:solidFill>
              <a:prstDash val="solid"/>
              <a:round/>
              <a:headEnd type="none" w="med" len="med"/>
              <a:tailEnd type="none" w="med" len="med"/>
            </a:ln>
          </p:spPr>
        </p:cxnSp>
        <p:cxnSp>
          <p:nvCxnSpPr>
            <p:cNvPr id="2486" name="直接连接符 7"/>
            <p:cNvCxnSpPr/>
            <p:nvPr/>
          </p:nvCxnSpPr>
          <p:spPr>
            <a:xfrm>
              <a:off x="827584" y="900786"/>
              <a:ext cx="0" cy="504056"/>
            </a:xfrm>
            <a:prstGeom prst="line">
              <a:avLst/>
            </a:prstGeom>
            <a:ln w="9525" cap="flat" cmpd="sng">
              <a:solidFill>
                <a:srgbClr val="BFBFBF"/>
              </a:solidFill>
              <a:prstDash val="solid"/>
              <a:round/>
              <a:headEnd type="none" w="med" len="med"/>
              <a:tailEnd type="none" w="med" len="med"/>
            </a:ln>
          </p:spPr>
        </p:cxnSp>
      </p:grpSp>
      <p:grpSp>
        <p:nvGrpSpPr>
          <p:cNvPr id="2487" name="组合 2486"/>
          <p:cNvGrpSpPr/>
          <p:nvPr/>
        </p:nvGrpSpPr>
        <p:grpSpPr>
          <a:xfrm>
            <a:off x="8972550" y="5133975"/>
            <a:ext cx="652463" cy="527050"/>
            <a:chOff x="7448082" y="4437112"/>
            <a:chExt cx="652310" cy="526774"/>
          </a:xfrm>
        </p:grpSpPr>
        <p:cxnSp>
          <p:nvCxnSpPr>
            <p:cNvPr id="2488" name="直接连接符 9"/>
            <p:cNvCxnSpPr/>
            <p:nvPr/>
          </p:nvCxnSpPr>
          <p:spPr>
            <a:xfrm>
              <a:off x="7448082" y="4963886"/>
              <a:ext cx="648072" cy="0"/>
            </a:xfrm>
            <a:prstGeom prst="line">
              <a:avLst/>
            </a:prstGeom>
            <a:ln w="9525" cap="flat" cmpd="sng">
              <a:solidFill>
                <a:srgbClr val="BFBFBF"/>
              </a:solidFill>
              <a:prstDash val="solid"/>
              <a:round/>
              <a:headEnd type="none" w="med" len="med"/>
              <a:tailEnd type="none" w="med" len="med"/>
            </a:ln>
          </p:spPr>
        </p:cxnSp>
        <p:cxnSp>
          <p:nvCxnSpPr>
            <p:cNvPr id="2489" name="直接连接符 10"/>
            <p:cNvCxnSpPr/>
            <p:nvPr/>
          </p:nvCxnSpPr>
          <p:spPr>
            <a:xfrm>
              <a:off x="8100392" y="4437112"/>
              <a:ext cx="0" cy="504056"/>
            </a:xfrm>
            <a:prstGeom prst="line">
              <a:avLst/>
            </a:prstGeom>
            <a:ln w="9525" cap="flat" cmpd="sng">
              <a:solidFill>
                <a:srgbClr val="BFBFBF"/>
              </a:solidFill>
              <a:prstDash val="solid"/>
              <a:round/>
              <a:headEnd type="none" w="med" len="med"/>
              <a:tailEnd type="none" w="med" len="med"/>
            </a:ln>
          </p:spPr>
        </p:cxnSp>
      </p:grpSp>
      <p:grpSp>
        <p:nvGrpSpPr>
          <p:cNvPr id="2490" name="组合 2489"/>
          <p:cNvGrpSpPr/>
          <p:nvPr/>
        </p:nvGrpSpPr>
        <p:grpSpPr>
          <a:xfrm>
            <a:off x="8894763" y="765175"/>
            <a:ext cx="658812" cy="512763"/>
            <a:chOff x="7092280" y="764704"/>
            <a:chExt cx="658349" cy="511990"/>
          </a:xfrm>
        </p:grpSpPr>
        <p:cxnSp>
          <p:nvCxnSpPr>
            <p:cNvPr id="2491" name="直接连接符 13"/>
            <p:cNvCxnSpPr/>
            <p:nvPr/>
          </p:nvCxnSpPr>
          <p:spPr>
            <a:xfrm>
              <a:off x="7092280" y="764704"/>
              <a:ext cx="648072" cy="0"/>
            </a:xfrm>
            <a:prstGeom prst="line">
              <a:avLst/>
            </a:prstGeom>
            <a:ln w="9525" cap="flat" cmpd="sng">
              <a:solidFill>
                <a:srgbClr val="BFBFBF"/>
              </a:solidFill>
              <a:prstDash val="solid"/>
              <a:round/>
              <a:headEnd type="none" w="med" len="med"/>
              <a:tailEnd type="none" w="med" len="med"/>
            </a:ln>
          </p:spPr>
        </p:cxnSp>
        <p:cxnSp>
          <p:nvCxnSpPr>
            <p:cNvPr id="2492" name="直接连接符 14"/>
            <p:cNvCxnSpPr/>
            <p:nvPr/>
          </p:nvCxnSpPr>
          <p:spPr>
            <a:xfrm>
              <a:off x="7750629" y="772638"/>
              <a:ext cx="0" cy="504056"/>
            </a:xfrm>
            <a:prstGeom prst="line">
              <a:avLst/>
            </a:prstGeom>
            <a:ln w="9525" cap="flat" cmpd="sng">
              <a:solidFill>
                <a:srgbClr val="BFBFBF"/>
              </a:solidFill>
              <a:prstDash val="solid"/>
              <a:round/>
              <a:headEnd type="none" w="med" len="med"/>
              <a:tailEnd type="none" w="med" len="med"/>
            </a:ln>
          </p:spPr>
        </p:cxnSp>
      </p:grpSp>
      <p:grpSp>
        <p:nvGrpSpPr>
          <p:cNvPr id="2493" name="组合 2492"/>
          <p:cNvGrpSpPr/>
          <p:nvPr/>
        </p:nvGrpSpPr>
        <p:grpSpPr>
          <a:xfrm>
            <a:off x="2424113" y="5106988"/>
            <a:ext cx="647700" cy="531812"/>
            <a:chOff x="971600" y="4409210"/>
            <a:chExt cx="648072" cy="531958"/>
          </a:xfrm>
        </p:grpSpPr>
        <p:cxnSp>
          <p:nvCxnSpPr>
            <p:cNvPr id="2494" name="直接连接符 18"/>
            <p:cNvCxnSpPr/>
            <p:nvPr/>
          </p:nvCxnSpPr>
          <p:spPr>
            <a:xfrm>
              <a:off x="971600" y="4941168"/>
              <a:ext cx="648072" cy="0"/>
            </a:xfrm>
            <a:prstGeom prst="line">
              <a:avLst/>
            </a:prstGeom>
            <a:ln w="9525" cap="flat" cmpd="sng">
              <a:solidFill>
                <a:srgbClr val="BFBFBF"/>
              </a:solidFill>
              <a:prstDash val="solid"/>
              <a:round/>
              <a:headEnd type="none" w="med" len="med"/>
              <a:tailEnd type="none" w="med" len="med"/>
            </a:ln>
          </p:spPr>
        </p:cxnSp>
        <p:cxnSp>
          <p:nvCxnSpPr>
            <p:cNvPr id="2495" name="直接连接符 19"/>
            <p:cNvCxnSpPr/>
            <p:nvPr/>
          </p:nvCxnSpPr>
          <p:spPr>
            <a:xfrm>
              <a:off x="974417" y="4409210"/>
              <a:ext cx="0" cy="504056"/>
            </a:xfrm>
            <a:prstGeom prst="line">
              <a:avLst/>
            </a:prstGeom>
            <a:ln w="9525" cap="flat" cmpd="sng">
              <a:solidFill>
                <a:srgbClr val="BFBFBF"/>
              </a:solidFill>
              <a:prstDash val="solid"/>
              <a:round/>
              <a:headEnd type="none" w="med" len="med"/>
              <a:tailEnd type="none" w="med" len="med"/>
            </a:ln>
          </p:spPr>
        </p:cxnSp>
      </p:grpSp>
      <p:grpSp>
        <p:nvGrpSpPr>
          <p:cNvPr id="2496" name="组合 2495"/>
          <p:cNvGrpSpPr/>
          <p:nvPr/>
        </p:nvGrpSpPr>
        <p:grpSpPr>
          <a:xfrm>
            <a:off x="5519738" y="1060450"/>
            <a:ext cx="720725" cy="144463"/>
            <a:chOff x="3779912" y="1268760"/>
            <a:chExt cx="720080" cy="144016"/>
          </a:xfrm>
        </p:grpSpPr>
        <p:sp>
          <p:nvSpPr>
            <p:cNvPr id="2497" name="椭圆 21"/>
            <p:cNvSpPr/>
            <p:nvPr/>
          </p:nvSpPr>
          <p:spPr>
            <a:xfrm>
              <a:off x="3779912" y="1268760"/>
              <a:ext cx="144016" cy="144016"/>
            </a:xfrm>
            <a:prstGeom prst="ellipse">
              <a:avLst/>
            </a:prstGeom>
            <a:solidFill>
              <a:srgbClr val="FFC000">
                <a:alpha val="69803"/>
              </a:srgbClr>
            </a:solidFill>
            <a:ln w="25400">
              <a:noFill/>
            </a:ln>
          </p:spPr>
          <p:txBody>
            <a:bodyPr anchor="ctr" anchorCtr="0"/>
            <a:p>
              <a:pPr algn="ctr"/>
            </a:p>
          </p:txBody>
        </p:sp>
        <p:sp>
          <p:nvSpPr>
            <p:cNvPr id="2498" name="椭圆 22"/>
            <p:cNvSpPr/>
            <p:nvPr/>
          </p:nvSpPr>
          <p:spPr>
            <a:xfrm>
              <a:off x="4067944" y="1268760"/>
              <a:ext cx="144016" cy="144016"/>
            </a:xfrm>
            <a:prstGeom prst="ellipse">
              <a:avLst/>
            </a:prstGeom>
            <a:solidFill>
              <a:srgbClr val="00B050">
                <a:alpha val="69803"/>
              </a:srgbClr>
            </a:solidFill>
            <a:ln w="25400">
              <a:noFill/>
            </a:ln>
          </p:spPr>
          <p:txBody>
            <a:bodyPr anchor="ctr" anchorCtr="0"/>
            <a:p>
              <a:pPr algn="ctr"/>
            </a:p>
          </p:txBody>
        </p:sp>
        <p:sp>
          <p:nvSpPr>
            <p:cNvPr id="2499" name="椭圆 23"/>
            <p:cNvSpPr/>
            <p:nvPr/>
          </p:nvSpPr>
          <p:spPr>
            <a:xfrm>
              <a:off x="4355976" y="1268760"/>
              <a:ext cx="144016" cy="144016"/>
            </a:xfrm>
            <a:prstGeom prst="ellipse">
              <a:avLst/>
            </a:prstGeom>
            <a:solidFill>
              <a:srgbClr val="00B0F0">
                <a:alpha val="69803"/>
              </a:srgbClr>
            </a:solidFill>
            <a:ln w="25400">
              <a:noFill/>
            </a:ln>
          </p:spPr>
          <p:txBody>
            <a:bodyPr anchor="ctr" anchorCtr="0"/>
            <a:p>
              <a:pPr algn="ctr"/>
            </a:p>
          </p:txBody>
        </p:sp>
      </p:grpSp>
      <p:sp>
        <p:nvSpPr>
          <p:cNvPr id="2500" name="TextBox 20"/>
          <p:cNvSpPr/>
          <p:nvPr/>
        </p:nvSpPr>
        <p:spPr>
          <a:xfrm>
            <a:off x="2566988" y="2276475"/>
            <a:ext cx="6337300" cy="1200150"/>
          </a:xfrm>
          <a:prstGeom prst="rect">
            <a:avLst/>
          </a:prstGeom>
          <a:noFill/>
          <a:ln w="9525">
            <a:noFill/>
          </a:ln>
        </p:spPr>
        <p:txBody>
          <a:bodyPr wrap="square"/>
          <a:p>
            <a:pPr>
              <a:lnSpc>
                <a:spcPct val="150000"/>
              </a:lnSpc>
            </a:pPr>
            <a:r>
              <a:rPr lang="zh-CN" altLang="en-US" sz="2800" b="1">
                <a:latin typeface="华文楷体" panose="02010600040101010101" pitchFamily="2" charset="-122"/>
                <a:ea typeface="华文楷体" panose="02010600040101010101" pitchFamily="2" charset="-122"/>
              </a:rPr>
              <a:t>   </a:t>
            </a:r>
            <a:r>
              <a:rPr lang="zh-CN" altLang="en-US" sz="2000" b="1">
                <a:latin typeface="华文楷体" panose="02010600040101010101" pitchFamily="2" charset="-122"/>
                <a:ea typeface="华文楷体" panose="02010600040101010101" pitchFamily="2" charset="-122"/>
              </a:rPr>
              <a:t>第五十六条    </a:t>
            </a:r>
            <a:r>
              <a:rPr lang="zh-CN" altLang="en-US" sz="2000">
                <a:latin typeface="华文楷体" panose="02010600040101010101" pitchFamily="2" charset="-122"/>
                <a:ea typeface="华文楷体" panose="02010600040101010101" pitchFamily="2" charset="-122"/>
              </a:rPr>
              <a:t>劳动者在劳动过程中必须严格</a:t>
            </a:r>
            <a:r>
              <a:rPr lang="zh-CN" altLang="en-US" sz="2000">
                <a:solidFill>
                  <a:srgbClr val="0000FF"/>
                </a:solidFill>
                <a:latin typeface="华文楷体" panose="02010600040101010101" pitchFamily="2" charset="-122"/>
                <a:ea typeface="华文楷体" panose="02010600040101010101" pitchFamily="2" charset="-122"/>
              </a:rPr>
              <a:t>遵守安全操作规程</a:t>
            </a:r>
            <a:r>
              <a:rPr lang="zh-CN" altLang="en-US" sz="2000">
                <a:latin typeface="华文楷体" panose="02010600040101010101" pitchFamily="2" charset="-122"/>
                <a:ea typeface="华文楷体" panose="02010600040101010101" pitchFamily="2" charset="-122"/>
              </a:rPr>
              <a:t>。</a:t>
            </a:r>
            <a:endParaRPr lang="zh-CN" altLang="en-US" sz="2000">
              <a:latin typeface="华文楷体" panose="02010600040101010101" pitchFamily="2" charset="-122"/>
              <a:ea typeface="华文楷体" panose="02010600040101010101" pitchFamily="2" charset="-122"/>
            </a:endParaRPr>
          </a:p>
        </p:txBody>
      </p:sp>
      <p:sp>
        <p:nvSpPr>
          <p:cNvPr id="2501" name="TextBox 24"/>
          <p:cNvSpPr/>
          <p:nvPr/>
        </p:nvSpPr>
        <p:spPr>
          <a:xfrm>
            <a:off x="2711450" y="3429000"/>
            <a:ext cx="6337300" cy="1477963"/>
          </a:xfrm>
          <a:prstGeom prst="rect">
            <a:avLst/>
          </a:prstGeom>
          <a:noFill/>
          <a:ln w="9525">
            <a:noFill/>
          </a:ln>
        </p:spPr>
        <p:txBody>
          <a:bodyPr wrap="square"/>
          <a:p>
            <a:pPr>
              <a:lnSpc>
                <a:spcPct val="150000"/>
              </a:lnSpc>
            </a:pPr>
            <a:r>
              <a:rPr lang="zh-CN" altLang="en-US" sz="2000">
                <a:latin typeface="华文楷体" panose="02010600040101010101" pitchFamily="2" charset="-122"/>
                <a:ea typeface="华文楷体" panose="02010600040101010101" pitchFamily="2" charset="-122"/>
              </a:rPr>
              <a:t>   劳动者对用人单位管理人员</a:t>
            </a:r>
            <a:r>
              <a:rPr lang="zh-CN" altLang="en-US" sz="2000">
                <a:solidFill>
                  <a:srgbClr val="0000FF"/>
                </a:solidFill>
                <a:latin typeface="华文楷体" panose="02010600040101010101" pitchFamily="2" charset="-122"/>
                <a:ea typeface="华文楷体" panose="02010600040101010101" pitchFamily="2" charset="-122"/>
              </a:rPr>
              <a:t>违章指挥</a:t>
            </a:r>
            <a:r>
              <a:rPr lang="zh-CN" altLang="en-US" sz="2000">
                <a:latin typeface="华文楷体" panose="02010600040101010101" pitchFamily="2" charset="-122"/>
                <a:ea typeface="华文楷体" panose="02010600040101010101" pitchFamily="2" charset="-122"/>
              </a:rPr>
              <a:t>、强令</a:t>
            </a:r>
            <a:r>
              <a:rPr lang="zh-CN" altLang="en-US" sz="2000">
                <a:solidFill>
                  <a:srgbClr val="0000FF"/>
                </a:solidFill>
                <a:latin typeface="华文楷体" panose="02010600040101010101" pitchFamily="2" charset="-122"/>
                <a:ea typeface="华文楷体" panose="02010600040101010101" pitchFamily="2" charset="-122"/>
              </a:rPr>
              <a:t>冒险作业</a:t>
            </a:r>
            <a:r>
              <a:rPr lang="zh-CN" altLang="en-US" sz="2000">
                <a:latin typeface="华文楷体" panose="02010600040101010101" pitchFamily="2" charset="-122"/>
                <a:ea typeface="华文楷体" panose="02010600040101010101" pitchFamily="2" charset="-122"/>
              </a:rPr>
              <a:t>，有权</a:t>
            </a:r>
            <a:r>
              <a:rPr lang="zh-CN" altLang="en-US" sz="2000">
                <a:solidFill>
                  <a:srgbClr val="0000FF"/>
                </a:solidFill>
                <a:latin typeface="华文楷体" panose="02010600040101010101" pitchFamily="2" charset="-122"/>
                <a:ea typeface="华文楷体" panose="02010600040101010101" pitchFamily="2" charset="-122"/>
              </a:rPr>
              <a:t>拒绝执行</a:t>
            </a:r>
            <a:r>
              <a:rPr lang="zh-CN" altLang="en-US" sz="2000">
                <a:latin typeface="华文楷体" panose="02010600040101010101" pitchFamily="2" charset="-122"/>
                <a:ea typeface="华文楷体" panose="02010600040101010101" pitchFamily="2" charset="-122"/>
              </a:rPr>
              <a:t>；对危害生命安全和身体健康的行为，有权提出</a:t>
            </a:r>
            <a:r>
              <a:rPr lang="zh-CN" altLang="en-US" sz="2000">
                <a:solidFill>
                  <a:srgbClr val="0000FF"/>
                </a:solidFill>
                <a:latin typeface="华文楷体" panose="02010600040101010101" pitchFamily="2" charset="-122"/>
                <a:ea typeface="华文楷体" panose="02010600040101010101" pitchFamily="2" charset="-122"/>
              </a:rPr>
              <a:t>批评、检举</a:t>
            </a:r>
            <a:r>
              <a:rPr lang="zh-CN" altLang="en-US" sz="2000">
                <a:latin typeface="华文楷体" panose="02010600040101010101" pitchFamily="2" charset="-122"/>
                <a:ea typeface="华文楷体" panose="02010600040101010101" pitchFamily="2" charset="-122"/>
              </a:rPr>
              <a:t>和</a:t>
            </a:r>
            <a:r>
              <a:rPr lang="zh-CN" altLang="en-US" sz="2000">
                <a:solidFill>
                  <a:srgbClr val="0000FF"/>
                </a:solidFill>
                <a:latin typeface="华文楷体" panose="02010600040101010101" pitchFamily="2" charset="-122"/>
                <a:ea typeface="华文楷体" panose="02010600040101010101" pitchFamily="2" charset="-122"/>
              </a:rPr>
              <a:t>控告</a:t>
            </a:r>
            <a:r>
              <a:rPr lang="zh-CN" altLang="en-US" sz="2000">
                <a:latin typeface="华文楷体" panose="02010600040101010101" pitchFamily="2" charset="-122"/>
                <a:ea typeface="华文楷体" panose="02010600040101010101" pitchFamily="2" charset="-122"/>
              </a:rPr>
              <a:t>。</a:t>
            </a:r>
            <a:endParaRPr lang="zh-CN" altLang="en-US" sz="2000">
              <a:latin typeface="华文楷体" panose="02010600040101010101" pitchFamily="2" charset="-122"/>
              <a:ea typeface="华文楷体" panose="02010600040101010101"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04" name="TextBox 4"/>
          <p:cNvSpPr/>
          <p:nvPr/>
        </p:nvSpPr>
        <p:spPr>
          <a:xfrm>
            <a:off x="2566988" y="1268413"/>
            <a:ext cx="6337300" cy="1570037"/>
          </a:xfrm>
          <a:prstGeom prst="rect">
            <a:avLst/>
          </a:prstGeom>
          <a:noFill/>
          <a:ln w="9525">
            <a:noFill/>
          </a:ln>
        </p:spPr>
        <p:txBody>
          <a:bodyPr wrap="square"/>
          <a:p>
            <a:pPr>
              <a:lnSpc>
                <a:spcPct val="200000"/>
              </a:lnSpc>
            </a:pPr>
            <a:r>
              <a:rPr lang="zh-CN" altLang="en-US" sz="2800" b="1">
                <a:latin typeface="华文楷体" panose="02010600040101010101" pitchFamily="2" charset="-122"/>
                <a:ea typeface="华文楷体" panose="02010600040101010101" pitchFamily="2" charset="-122"/>
              </a:rPr>
              <a:t>   </a:t>
            </a:r>
            <a:r>
              <a:rPr lang="zh-CN" altLang="en-US" sz="2000" b="1">
                <a:latin typeface="华文楷体" panose="02010600040101010101" pitchFamily="2" charset="-122"/>
                <a:ea typeface="华文楷体" panose="02010600040101010101" pitchFamily="2" charset="-122"/>
              </a:rPr>
              <a:t>第六十条    </a:t>
            </a:r>
            <a:r>
              <a:rPr lang="zh-CN" altLang="en-US" sz="2000">
                <a:latin typeface="华文楷体" panose="02010600040101010101" pitchFamily="2" charset="-122"/>
                <a:ea typeface="华文楷体" panose="02010600040101010101" pitchFamily="2" charset="-122"/>
              </a:rPr>
              <a:t>不得安排</a:t>
            </a:r>
            <a:r>
              <a:rPr lang="zh-CN" altLang="en-US" sz="2000">
                <a:solidFill>
                  <a:srgbClr val="0000FF"/>
                </a:solidFill>
                <a:latin typeface="华文楷体" panose="02010600040101010101" pitchFamily="2" charset="-122"/>
                <a:ea typeface="华文楷体" panose="02010600040101010101" pitchFamily="2" charset="-122"/>
              </a:rPr>
              <a:t>女职工</a:t>
            </a:r>
            <a:r>
              <a:rPr lang="zh-CN" altLang="en-US" sz="2000">
                <a:latin typeface="华文楷体" panose="02010600040101010101" pitchFamily="2" charset="-122"/>
                <a:ea typeface="华文楷体" panose="02010600040101010101" pitchFamily="2" charset="-122"/>
              </a:rPr>
              <a:t>在经期从事高处、低温、冷水作业和国家规定的第三级体力劳动强度的劳动。</a:t>
            </a:r>
            <a:endParaRPr lang="zh-CN" altLang="en-US" sz="2000">
              <a:latin typeface="华文楷体" panose="02010600040101010101" pitchFamily="2" charset="-122"/>
              <a:ea typeface="华文楷体" panose="02010600040101010101" pitchFamily="2" charset="-122"/>
            </a:endParaRPr>
          </a:p>
        </p:txBody>
      </p:sp>
      <p:grpSp>
        <p:nvGrpSpPr>
          <p:cNvPr id="2505" name="组合 2504"/>
          <p:cNvGrpSpPr/>
          <p:nvPr/>
        </p:nvGrpSpPr>
        <p:grpSpPr>
          <a:xfrm>
            <a:off x="2351088" y="692150"/>
            <a:ext cx="647700" cy="504825"/>
            <a:chOff x="827584" y="900786"/>
            <a:chExt cx="648072" cy="504056"/>
          </a:xfrm>
        </p:grpSpPr>
        <p:cxnSp>
          <p:nvCxnSpPr>
            <p:cNvPr id="2506" name="直接连接符 6"/>
            <p:cNvCxnSpPr/>
            <p:nvPr/>
          </p:nvCxnSpPr>
          <p:spPr>
            <a:xfrm>
              <a:off x="827584" y="900786"/>
              <a:ext cx="648072" cy="0"/>
            </a:xfrm>
            <a:prstGeom prst="line">
              <a:avLst/>
            </a:prstGeom>
            <a:ln w="9525" cap="flat" cmpd="sng">
              <a:solidFill>
                <a:srgbClr val="BFBFBF"/>
              </a:solidFill>
              <a:prstDash val="solid"/>
              <a:round/>
              <a:headEnd type="none" w="med" len="med"/>
              <a:tailEnd type="none" w="med" len="med"/>
            </a:ln>
          </p:spPr>
        </p:cxnSp>
        <p:cxnSp>
          <p:nvCxnSpPr>
            <p:cNvPr id="2507" name="直接连接符 7"/>
            <p:cNvCxnSpPr/>
            <p:nvPr/>
          </p:nvCxnSpPr>
          <p:spPr>
            <a:xfrm>
              <a:off x="827584" y="900786"/>
              <a:ext cx="0" cy="504056"/>
            </a:xfrm>
            <a:prstGeom prst="line">
              <a:avLst/>
            </a:prstGeom>
            <a:ln w="9525" cap="flat" cmpd="sng">
              <a:solidFill>
                <a:srgbClr val="BFBFBF"/>
              </a:solidFill>
              <a:prstDash val="solid"/>
              <a:round/>
              <a:headEnd type="none" w="med" len="med"/>
              <a:tailEnd type="none" w="med" len="med"/>
            </a:ln>
          </p:spPr>
        </p:cxnSp>
      </p:grpSp>
      <p:grpSp>
        <p:nvGrpSpPr>
          <p:cNvPr id="2508" name="组合 2507"/>
          <p:cNvGrpSpPr/>
          <p:nvPr/>
        </p:nvGrpSpPr>
        <p:grpSpPr>
          <a:xfrm>
            <a:off x="8972550" y="5133975"/>
            <a:ext cx="652463" cy="527050"/>
            <a:chOff x="7448082" y="4437112"/>
            <a:chExt cx="652310" cy="526774"/>
          </a:xfrm>
        </p:grpSpPr>
        <p:cxnSp>
          <p:nvCxnSpPr>
            <p:cNvPr id="2509" name="直接连接符 9"/>
            <p:cNvCxnSpPr/>
            <p:nvPr/>
          </p:nvCxnSpPr>
          <p:spPr>
            <a:xfrm>
              <a:off x="7448082" y="4963886"/>
              <a:ext cx="648072" cy="0"/>
            </a:xfrm>
            <a:prstGeom prst="line">
              <a:avLst/>
            </a:prstGeom>
            <a:ln w="9525" cap="flat" cmpd="sng">
              <a:solidFill>
                <a:srgbClr val="BFBFBF"/>
              </a:solidFill>
              <a:prstDash val="solid"/>
              <a:round/>
              <a:headEnd type="none" w="med" len="med"/>
              <a:tailEnd type="none" w="med" len="med"/>
            </a:ln>
          </p:spPr>
        </p:cxnSp>
        <p:cxnSp>
          <p:nvCxnSpPr>
            <p:cNvPr id="2510" name="直接连接符 10"/>
            <p:cNvCxnSpPr/>
            <p:nvPr/>
          </p:nvCxnSpPr>
          <p:spPr>
            <a:xfrm>
              <a:off x="8100392" y="4437112"/>
              <a:ext cx="0" cy="504056"/>
            </a:xfrm>
            <a:prstGeom prst="line">
              <a:avLst/>
            </a:prstGeom>
            <a:ln w="9525" cap="flat" cmpd="sng">
              <a:solidFill>
                <a:srgbClr val="BFBFBF"/>
              </a:solidFill>
              <a:prstDash val="solid"/>
              <a:round/>
              <a:headEnd type="none" w="med" len="med"/>
              <a:tailEnd type="none" w="med" len="med"/>
            </a:ln>
          </p:spPr>
        </p:cxnSp>
      </p:grpSp>
      <p:grpSp>
        <p:nvGrpSpPr>
          <p:cNvPr id="2511" name="组合 2510"/>
          <p:cNvGrpSpPr/>
          <p:nvPr/>
        </p:nvGrpSpPr>
        <p:grpSpPr>
          <a:xfrm>
            <a:off x="8894763" y="765175"/>
            <a:ext cx="658812" cy="512763"/>
            <a:chOff x="7092280" y="764704"/>
            <a:chExt cx="658349" cy="511990"/>
          </a:xfrm>
        </p:grpSpPr>
        <p:cxnSp>
          <p:nvCxnSpPr>
            <p:cNvPr id="2512" name="直接连接符 13"/>
            <p:cNvCxnSpPr/>
            <p:nvPr/>
          </p:nvCxnSpPr>
          <p:spPr>
            <a:xfrm>
              <a:off x="7092280" y="764704"/>
              <a:ext cx="648072" cy="0"/>
            </a:xfrm>
            <a:prstGeom prst="line">
              <a:avLst/>
            </a:prstGeom>
            <a:ln w="9525" cap="flat" cmpd="sng">
              <a:solidFill>
                <a:srgbClr val="BFBFBF"/>
              </a:solidFill>
              <a:prstDash val="solid"/>
              <a:round/>
              <a:headEnd type="none" w="med" len="med"/>
              <a:tailEnd type="none" w="med" len="med"/>
            </a:ln>
          </p:spPr>
        </p:cxnSp>
        <p:cxnSp>
          <p:nvCxnSpPr>
            <p:cNvPr id="2513" name="直接连接符 14"/>
            <p:cNvCxnSpPr/>
            <p:nvPr/>
          </p:nvCxnSpPr>
          <p:spPr>
            <a:xfrm>
              <a:off x="7750629" y="772638"/>
              <a:ext cx="0" cy="504056"/>
            </a:xfrm>
            <a:prstGeom prst="line">
              <a:avLst/>
            </a:prstGeom>
            <a:ln w="9525" cap="flat" cmpd="sng">
              <a:solidFill>
                <a:srgbClr val="BFBFBF"/>
              </a:solidFill>
              <a:prstDash val="solid"/>
              <a:round/>
              <a:headEnd type="none" w="med" len="med"/>
              <a:tailEnd type="none" w="med" len="med"/>
            </a:ln>
          </p:spPr>
        </p:cxnSp>
      </p:grpSp>
      <p:grpSp>
        <p:nvGrpSpPr>
          <p:cNvPr id="2514" name="组合 2513"/>
          <p:cNvGrpSpPr/>
          <p:nvPr/>
        </p:nvGrpSpPr>
        <p:grpSpPr>
          <a:xfrm>
            <a:off x="2424113" y="5106988"/>
            <a:ext cx="647700" cy="531812"/>
            <a:chOff x="971600" y="4409210"/>
            <a:chExt cx="648072" cy="531958"/>
          </a:xfrm>
        </p:grpSpPr>
        <p:cxnSp>
          <p:nvCxnSpPr>
            <p:cNvPr id="2515" name="直接连接符 18"/>
            <p:cNvCxnSpPr/>
            <p:nvPr/>
          </p:nvCxnSpPr>
          <p:spPr>
            <a:xfrm>
              <a:off x="971600" y="4941168"/>
              <a:ext cx="648072" cy="0"/>
            </a:xfrm>
            <a:prstGeom prst="line">
              <a:avLst/>
            </a:prstGeom>
            <a:ln w="9525" cap="flat" cmpd="sng">
              <a:solidFill>
                <a:srgbClr val="BFBFBF"/>
              </a:solidFill>
              <a:prstDash val="solid"/>
              <a:round/>
              <a:headEnd type="none" w="med" len="med"/>
              <a:tailEnd type="none" w="med" len="med"/>
            </a:ln>
          </p:spPr>
        </p:cxnSp>
        <p:cxnSp>
          <p:nvCxnSpPr>
            <p:cNvPr id="2516" name="直接连接符 19"/>
            <p:cNvCxnSpPr/>
            <p:nvPr/>
          </p:nvCxnSpPr>
          <p:spPr>
            <a:xfrm>
              <a:off x="974417" y="4409210"/>
              <a:ext cx="0" cy="504056"/>
            </a:xfrm>
            <a:prstGeom prst="line">
              <a:avLst/>
            </a:prstGeom>
            <a:ln w="9525" cap="flat" cmpd="sng">
              <a:solidFill>
                <a:srgbClr val="BFBFBF"/>
              </a:solidFill>
              <a:prstDash val="solid"/>
              <a:round/>
              <a:headEnd type="none" w="med" len="med"/>
              <a:tailEnd type="none" w="med" len="med"/>
            </a:ln>
          </p:spPr>
        </p:cxnSp>
      </p:grpSp>
      <p:grpSp>
        <p:nvGrpSpPr>
          <p:cNvPr id="2517" name="组合 2516"/>
          <p:cNvGrpSpPr/>
          <p:nvPr/>
        </p:nvGrpSpPr>
        <p:grpSpPr>
          <a:xfrm>
            <a:off x="5519738" y="1060450"/>
            <a:ext cx="720725" cy="144463"/>
            <a:chOff x="3779912" y="1268760"/>
            <a:chExt cx="720080" cy="144016"/>
          </a:xfrm>
        </p:grpSpPr>
        <p:sp>
          <p:nvSpPr>
            <p:cNvPr id="2518" name="椭圆 21"/>
            <p:cNvSpPr/>
            <p:nvPr/>
          </p:nvSpPr>
          <p:spPr>
            <a:xfrm>
              <a:off x="3779912" y="1268760"/>
              <a:ext cx="144016" cy="144016"/>
            </a:xfrm>
            <a:prstGeom prst="ellipse">
              <a:avLst/>
            </a:prstGeom>
            <a:solidFill>
              <a:srgbClr val="FFC000">
                <a:alpha val="69803"/>
              </a:srgbClr>
            </a:solidFill>
            <a:ln w="25400">
              <a:noFill/>
            </a:ln>
          </p:spPr>
          <p:txBody>
            <a:bodyPr anchor="ctr" anchorCtr="0"/>
            <a:p>
              <a:pPr algn="ctr"/>
            </a:p>
          </p:txBody>
        </p:sp>
        <p:sp>
          <p:nvSpPr>
            <p:cNvPr id="2519" name="椭圆 22"/>
            <p:cNvSpPr/>
            <p:nvPr/>
          </p:nvSpPr>
          <p:spPr>
            <a:xfrm>
              <a:off x="4067944" y="1268760"/>
              <a:ext cx="144016" cy="144016"/>
            </a:xfrm>
            <a:prstGeom prst="ellipse">
              <a:avLst/>
            </a:prstGeom>
            <a:solidFill>
              <a:srgbClr val="00B050">
                <a:alpha val="69803"/>
              </a:srgbClr>
            </a:solidFill>
            <a:ln w="25400">
              <a:noFill/>
            </a:ln>
          </p:spPr>
          <p:txBody>
            <a:bodyPr anchor="ctr" anchorCtr="0"/>
            <a:p>
              <a:pPr algn="ctr"/>
            </a:p>
          </p:txBody>
        </p:sp>
        <p:sp>
          <p:nvSpPr>
            <p:cNvPr id="2520" name="椭圆 23"/>
            <p:cNvSpPr/>
            <p:nvPr/>
          </p:nvSpPr>
          <p:spPr>
            <a:xfrm>
              <a:off x="4355976" y="1268760"/>
              <a:ext cx="144016" cy="144016"/>
            </a:xfrm>
            <a:prstGeom prst="ellipse">
              <a:avLst/>
            </a:prstGeom>
            <a:solidFill>
              <a:srgbClr val="00B0F0">
                <a:alpha val="69803"/>
              </a:srgbClr>
            </a:solidFill>
            <a:ln w="25400">
              <a:noFill/>
            </a:ln>
          </p:spPr>
          <p:txBody>
            <a:bodyPr anchor="ctr" anchorCtr="0"/>
            <a:p>
              <a:pPr algn="ctr"/>
            </a:p>
          </p:txBody>
        </p:sp>
      </p:grpSp>
      <p:sp>
        <p:nvSpPr>
          <p:cNvPr id="2521" name="TextBox 20"/>
          <p:cNvSpPr/>
          <p:nvPr/>
        </p:nvSpPr>
        <p:spPr>
          <a:xfrm>
            <a:off x="2566988" y="3116263"/>
            <a:ext cx="6337300" cy="2185987"/>
          </a:xfrm>
          <a:prstGeom prst="rect">
            <a:avLst/>
          </a:prstGeom>
          <a:noFill/>
          <a:ln w="9525">
            <a:noFill/>
          </a:ln>
        </p:spPr>
        <p:txBody>
          <a:bodyPr wrap="square"/>
          <a:p>
            <a:pPr>
              <a:lnSpc>
                <a:spcPct val="200000"/>
              </a:lnSpc>
            </a:pPr>
            <a:r>
              <a:rPr lang="zh-CN" altLang="en-US" sz="2800" b="1">
                <a:latin typeface="华文楷体" panose="02010600040101010101" pitchFamily="2" charset="-122"/>
                <a:ea typeface="华文楷体" panose="02010600040101010101" pitchFamily="2" charset="-122"/>
              </a:rPr>
              <a:t>   </a:t>
            </a:r>
            <a:r>
              <a:rPr lang="zh-CN" altLang="en-US" sz="2000" b="1">
                <a:latin typeface="华文楷体" panose="02010600040101010101" pitchFamily="2" charset="-122"/>
                <a:ea typeface="华文楷体" panose="02010600040101010101" pitchFamily="2" charset="-122"/>
              </a:rPr>
              <a:t>第六十四条    </a:t>
            </a:r>
            <a:r>
              <a:rPr lang="zh-CN" altLang="en-US" sz="2000">
                <a:latin typeface="华文楷体" panose="02010600040101010101" pitchFamily="2" charset="-122"/>
                <a:ea typeface="华文楷体" panose="02010600040101010101" pitchFamily="2" charset="-122"/>
              </a:rPr>
              <a:t>不得安排</a:t>
            </a:r>
            <a:r>
              <a:rPr lang="zh-CN" altLang="en-US" sz="2000">
                <a:solidFill>
                  <a:srgbClr val="0000FF"/>
                </a:solidFill>
                <a:latin typeface="华文楷体" panose="02010600040101010101" pitchFamily="2" charset="-122"/>
                <a:ea typeface="华文楷体" panose="02010600040101010101" pitchFamily="2" charset="-122"/>
              </a:rPr>
              <a:t>未成年工</a:t>
            </a:r>
            <a:r>
              <a:rPr lang="zh-CN" altLang="en-US" sz="2000">
                <a:latin typeface="华文楷体" panose="02010600040101010101" pitchFamily="2" charset="-122"/>
                <a:ea typeface="华文楷体" panose="02010600040101010101" pitchFamily="2" charset="-122"/>
              </a:rPr>
              <a:t>从事矿山井下、有毒有害、国家规定的第四级体力劳动强度的劳动和其他禁忌从事的劳动。</a:t>
            </a:r>
            <a:endParaRPr lang="zh-CN" altLang="en-US" sz="2000">
              <a:latin typeface="华文楷体" panose="02010600040101010101" pitchFamily="2" charset="-122"/>
              <a:ea typeface="华文楷体" panose="02010600040101010101" pitchFamily="2"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24" name="TextBox 12"/>
          <p:cNvSpPr/>
          <p:nvPr/>
        </p:nvSpPr>
        <p:spPr>
          <a:xfrm>
            <a:off x="3319463" y="908050"/>
            <a:ext cx="4287837" cy="708025"/>
          </a:xfrm>
          <a:prstGeom prst="rect">
            <a:avLst/>
          </a:prstGeom>
          <a:noFill/>
          <a:ln w="9525">
            <a:noFill/>
          </a:ln>
        </p:spPr>
        <p:txBody>
          <a:bodyPr wrap="none"/>
          <a:p>
            <a:r>
              <a:rPr lang="en-US" altLang="zh-CN" sz="4000" b="1">
                <a:solidFill>
                  <a:srgbClr val="0000FF"/>
                </a:solidFill>
                <a:latin typeface="华文楷体" panose="02010600040101010101" pitchFamily="2" charset="-122"/>
                <a:ea typeface="华文楷体" panose="02010600040101010101" pitchFamily="2" charset="-122"/>
              </a:rPr>
              <a:t>《</a:t>
            </a:r>
            <a:r>
              <a:rPr lang="zh-CN" altLang="en-US" sz="4000" b="1">
                <a:solidFill>
                  <a:srgbClr val="0000FF"/>
                </a:solidFill>
                <a:latin typeface="华文楷体" panose="02010600040101010101" pitchFamily="2" charset="-122"/>
                <a:ea typeface="华文楷体" panose="02010600040101010101" pitchFamily="2" charset="-122"/>
              </a:rPr>
              <a:t>工伤保险条例</a:t>
            </a:r>
            <a:r>
              <a:rPr lang="en-US" altLang="zh-CN" sz="4000" b="1">
                <a:solidFill>
                  <a:srgbClr val="0000FF"/>
                </a:solidFill>
                <a:latin typeface="华文楷体" panose="02010600040101010101" pitchFamily="2" charset="-122"/>
                <a:ea typeface="华文楷体" panose="02010600040101010101" pitchFamily="2" charset="-122"/>
              </a:rPr>
              <a:t>》</a:t>
            </a:r>
            <a:endParaRPr lang="en-US" altLang="zh-CN" sz="4000" b="1">
              <a:solidFill>
                <a:srgbClr val="0000FF"/>
              </a:solidFill>
              <a:latin typeface="华文楷体" panose="02010600040101010101" pitchFamily="2" charset="-122"/>
              <a:ea typeface="华文楷体" panose="02010600040101010101" pitchFamily="2" charset="-122"/>
            </a:endParaRPr>
          </a:p>
        </p:txBody>
      </p:sp>
      <p:sp>
        <p:nvSpPr>
          <p:cNvPr id="2525" name="TextBox 15"/>
          <p:cNvSpPr/>
          <p:nvPr/>
        </p:nvSpPr>
        <p:spPr>
          <a:xfrm>
            <a:off x="2782888" y="1916113"/>
            <a:ext cx="6211887" cy="1938337"/>
          </a:xfrm>
          <a:prstGeom prst="rect">
            <a:avLst/>
          </a:prstGeom>
          <a:noFill/>
          <a:ln w="9525">
            <a:noFill/>
          </a:ln>
        </p:spPr>
        <p:txBody>
          <a:bodyPr wrap="none"/>
          <a:p>
            <a:pPr>
              <a:lnSpc>
                <a:spcPct val="150000"/>
              </a:lnSpc>
            </a:pPr>
            <a:r>
              <a:rPr lang="en-US" altLang="zh-CN" sz="2000">
                <a:solidFill>
                  <a:srgbClr val="0000FF"/>
                </a:solidFill>
                <a:latin typeface="华文楷体" panose="02010600040101010101" pitchFamily="2" charset="-122"/>
                <a:ea typeface="华文楷体" panose="02010600040101010101" pitchFamily="2" charset="-122"/>
              </a:rPr>
              <a:t>  2003</a:t>
            </a:r>
            <a:r>
              <a:rPr lang="zh-CN" altLang="en-US" sz="2000">
                <a:solidFill>
                  <a:srgbClr val="0000FF"/>
                </a:solidFill>
                <a:latin typeface="华文楷体" panose="02010600040101010101" pitchFamily="2" charset="-122"/>
                <a:ea typeface="华文楷体" panose="02010600040101010101" pitchFamily="2" charset="-122"/>
              </a:rPr>
              <a:t>年</a:t>
            </a:r>
            <a:r>
              <a:rPr lang="en-US" altLang="zh-CN" sz="2000">
                <a:solidFill>
                  <a:srgbClr val="0000FF"/>
                </a:solidFill>
                <a:latin typeface="华文楷体" panose="02010600040101010101" pitchFamily="2" charset="-122"/>
                <a:ea typeface="华文楷体" panose="02010600040101010101" pitchFamily="2" charset="-122"/>
              </a:rPr>
              <a:t>4</a:t>
            </a:r>
            <a:r>
              <a:rPr lang="zh-CN" altLang="en-US" sz="2000">
                <a:solidFill>
                  <a:srgbClr val="0000FF"/>
                </a:solidFill>
                <a:latin typeface="华文楷体" panose="02010600040101010101" pitchFamily="2" charset="-122"/>
                <a:ea typeface="华文楷体" panose="02010600040101010101" pitchFamily="2" charset="-122"/>
              </a:rPr>
              <a:t>月</a:t>
            </a:r>
            <a:r>
              <a:rPr lang="en-US" altLang="zh-CN" sz="2000">
                <a:solidFill>
                  <a:srgbClr val="0000FF"/>
                </a:solidFill>
                <a:latin typeface="华文楷体" panose="02010600040101010101" pitchFamily="2" charset="-122"/>
                <a:ea typeface="华文楷体" panose="02010600040101010101" pitchFamily="2" charset="-122"/>
              </a:rPr>
              <a:t>16</a:t>
            </a:r>
            <a:r>
              <a:rPr lang="zh-CN" altLang="en-US" sz="2000">
                <a:solidFill>
                  <a:srgbClr val="0000FF"/>
                </a:solidFill>
                <a:latin typeface="华文楷体" panose="02010600040101010101" pitchFamily="2" charset="-122"/>
                <a:ea typeface="华文楷体" panose="02010600040101010101" pitchFamily="2" charset="-122"/>
              </a:rPr>
              <a:t>日国务院第</a:t>
            </a:r>
            <a:r>
              <a:rPr lang="en-US" altLang="zh-CN" sz="2000">
                <a:solidFill>
                  <a:srgbClr val="0000FF"/>
                </a:solidFill>
                <a:latin typeface="华文楷体" panose="02010600040101010101" pitchFamily="2" charset="-122"/>
                <a:ea typeface="华文楷体" panose="02010600040101010101" pitchFamily="2" charset="-122"/>
              </a:rPr>
              <a:t>5</a:t>
            </a:r>
            <a:r>
              <a:rPr lang="zh-CN" altLang="en-US" sz="2000">
                <a:solidFill>
                  <a:srgbClr val="0000FF"/>
                </a:solidFill>
                <a:latin typeface="华文楷体" panose="02010600040101010101" pitchFamily="2" charset="-122"/>
                <a:ea typeface="华文楷体" panose="02010600040101010101" pitchFamily="2" charset="-122"/>
              </a:rPr>
              <a:t>次常务会议讨论通过</a:t>
            </a:r>
            <a:r>
              <a:rPr lang="en-US" altLang="zh-CN" sz="2000">
                <a:solidFill>
                  <a:srgbClr val="0000FF"/>
                </a:solidFill>
                <a:latin typeface="华文楷体" panose="02010600040101010101" pitchFamily="2" charset="-122"/>
                <a:ea typeface="华文楷体" panose="02010600040101010101" pitchFamily="2" charset="-122"/>
              </a:rPr>
              <a:t>2003</a:t>
            </a:r>
            <a:endParaRPr lang="en-US" altLang="zh-CN" sz="2000">
              <a:solidFill>
                <a:srgbClr val="0000FF"/>
              </a:solidFill>
              <a:latin typeface="华文楷体" panose="02010600040101010101" pitchFamily="2" charset="-122"/>
              <a:ea typeface="华文楷体" panose="02010600040101010101" pitchFamily="2" charset="-122"/>
            </a:endParaRPr>
          </a:p>
          <a:p>
            <a:pPr>
              <a:lnSpc>
                <a:spcPct val="150000"/>
              </a:lnSpc>
            </a:pPr>
            <a:r>
              <a:rPr lang="zh-CN" altLang="en-US" sz="2000">
                <a:solidFill>
                  <a:srgbClr val="0000FF"/>
                </a:solidFill>
                <a:latin typeface="华文楷体" panose="02010600040101010101" pitchFamily="2" charset="-122"/>
                <a:ea typeface="华文楷体" panose="02010600040101010101" pitchFamily="2" charset="-122"/>
              </a:rPr>
              <a:t>年</a:t>
            </a:r>
            <a:r>
              <a:rPr lang="en-US" altLang="zh-CN" sz="2000">
                <a:solidFill>
                  <a:srgbClr val="0000FF"/>
                </a:solidFill>
                <a:latin typeface="华文楷体" panose="02010600040101010101" pitchFamily="2" charset="-122"/>
                <a:ea typeface="华文楷体" panose="02010600040101010101" pitchFamily="2" charset="-122"/>
              </a:rPr>
              <a:t>4</a:t>
            </a:r>
            <a:r>
              <a:rPr lang="zh-CN" altLang="en-US" sz="2000">
                <a:solidFill>
                  <a:srgbClr val="0000FF"/>
                </a:solidFill>
                <a:latin typeface="华文楷体" panose="02010600040101010101" pitchFamily="2" charset="-122"/>
                <a:ea typeface="华文楷体" panose="02010600040101010101" pitchFamily="2" charset="-122"/>
              </a:rPr>
              <a:t>月</a:t>
            </a:r>
            <a:r>
              <a:rPr lang="en-US" altLang="zh-CN" sz="2000">
                <a:solidFill>
                  <a:srgbClr val="0000FF"/>
                </a:solidFill>
                <a:latin typeface="华文楷体" panose="02010600040101010101" pitchFamily="2" charset="-122"/>
                <a:ea typeface="华文楷体" panose="02010600040101010101" pitchFamily="2" charset="-122"/>
              </a:rPr>
              <a:t>27</a:t>
            </a:r>
            <a:r>
              <a:rPr lang="zh-CN" altLang="en-US" sz="2000">
                <a:solidFill>
                  <a:srgbClr val="0000FF"/>
                </a:solidFill>
                <a:latin typeface="华文楷体" panose="02010600040101010101" pitchFamily="2" charset="-122"/>
                <a:ea typeface="华文楷体" panose="02010600040101010101" pitchFamily="2" charset="-122"/>
              </a:rPr>
              <a:t>日中华人民共和国国务院令第</a:t>
            </a:r>
            <a:r>
              <a:rPr lang="en-US" altLang="zh-CN" sz="2000">
                <a:solidFill>
                  <a:srgbClr val="0000FF"/>
                </a:solidFill>
                <a:latin typeface="华文楷体" panose="02010600040101010101" pitchFamily="2" charset="-122"/>
                <a:ea typeface="华文楷体" panose="02010600040101010101" pitchFamily="2" charset="-122"/>
              </a:rPr>
              <a:t>375</a:t>
            </a:r>
            <a:r>
              <a:rPr lang="zh-CN" altLang="en-US" sz="2000">
                <a:solidFill>
                  <a:srgbClr val="0000FF"/>
                </a:solidFill>
                <a:latin typeface="华文楷体" panose="02010600040101010101" pitchFamily="2" charset="-122"/>
                <a:ea typeface="华文楷体" panose="02010600040101010101" pitchFamily="2" charset="-122"/>
              </a:rPr>
              <a:t>号公布，自</a:t>
            </a:r>
            <a:endParaRPr lang="zh-CN" altLang="en-US" sz="2000">
              <a:solidFill>
                <a:srgbClr val="0000FF"/>
              </a:solidFill>
              <a:latin typeface="华文楷体" panose="02010600040101010101" pitchFamily="2" charset="-122"/>
              <a:ea typeface="华文楷体" panose="02010600040101010101" pitchFamily="2" charset="-122"/>
            </a:endParaRPr>
          </a:p>
          <a:p>
            <a:pPr>
              <a:lnSpc>
                <a:spcPct val="150000"/>
              </a:lnSpc>
            </a:pPr>
            <a:r>
              <a:rPr lang="en-US" altLang="zh-CN" sz="2000">
                <a:solidFill>
                  <a:srgbClr val="0000FF"/>
                </a:solidFill>
                <a:latin typeface="华文楷体" panose="02010600040101010101" pitchFamily="2" charset="-122"/>
                <a:ea typeface="华文楷体" panose="02010600040101010101" pitchFamily="2" charset="-122"/>
              </a:rPr>
              <a:t>2004</a:t>
            </a:r>
            <a:r>
              <a:rPr lang="zh-CN" altLang="en-US" sz="2000">
                <a:solidFill>
                  <a:srgbClr val="0000FF"/>
                </a:solidFill>
                <a:latin typeface="华文楷体" panose="02010600040101010101" pitchFamily="2" charset="-122"/>
                <a:ea typeface="华文楷体" panose="02010600040101010101" pitchFamily="2" charset="-122"/>
              </a:rPr>
              <a:t>年</a:t>
            </a:r>
            <a:r>
              <a:rPr lang="en-US" altLang="zh-CN" sz="2000">
                <a:solidFill>
                  <a:srgbClr val="0000FF"/>
                </a:solidFill>
                <a:latin typeface="华文楷体" panose="02010600040101010101" pitchFamily="2" charset="-122"/>
                <a:ea typeface="华文楷体" panose="02010600040101010101" pitchFamily="2" charset="-122"/>
              </a:rPr>
              <a:t>1</a:t>
            </a:r>
            <a:r>
              <a:rPr lang="zh-CN" altLang="en-US" sz="2000">
                <a:solidFill>
                  <a:srgbClr val="0000FF"/>
                </a:solidFill>
                <a:latin typeface="华文楷体" panose="02010600040101010101" pitchFamily="2" charset="-122"/>
                <a:ea typeface="华文楷体" panose="02010600040101010101" pitchFamily="2" charset="-122"/>
              </a:rPr>
              <a:t>月</a:t>
            </a:r>
            <a:r>
              <a:rPr lang="en-US" altLang="zh-CN" sz="2000">
                <a:solidFill>
                  <a:srgbClr val="0000FF"/>
                </a:solidFill>
                <a:latin typeface="华文楷体" panose="02010600040101010101" pitchFamily="2" charset="-122"/>
                <a:ea typeface="华文楷体" panose="02010600040101010101" pitchFamily="2" charset="-122"/>
              </a:rPr>
              <a:t>1</a:t>
            </a:r>
            <a:r>
              <a:rPr lang="zh-CN" altLang="en-US" sz="2000">
                <a:solidFill>
                  <a:srgbClr val="0000FF"/>
                </a:solidFill>
                <a:latin typeface="华文楷体" panose="02010600040101010101" pitchFamily="2" charset="-122"/>
                <a:ea typeface="华文楷体" panose="02010600040101010101" pitchFamily="2" charset="-122"/>
              </a:rPr>
              <a:t>日起施行。根据</a:t>
            </a:r>
            <a:r>
              <a:rPr lang="en-US" altLang="zh-CN" sz="2000">
                <a:solidFill>
                  <a:srgbClr val="0000FF"/>
                </a:solidFill>
                <a:latin typeface="华文楷体" panose="02010600040101010101" pitchFamily="2" charset="-122"/>
                <a:ea typeface="华文楷体" panose="02010600040101010101" pitchFamily="2" charset="-122"/>
              </a:rPr>
              <a:t>2010</a:t>
            </a:r>
            <a:r>
              <a:rPr lang="zh-CN" altLang="en-US" sz="2000">
                <a:solidFill>
                  <a:srgbClr val="0000FF"/>
                </a:solidFill>
                <a:latin typeface="华文楷体" panose="02010600040101010101" pitchFamily="2" charset="-122"/>
                <a:ea typeface="华文楷体" panose="02010600040101010101" pitchFamily="2" charset="-122"/>
              </a:rPr>
              <a:t>年</a:t>
            </a:r>
            <a:r>
              <a:rPr lang="en-US" altLang="zh-CN" sz="2000">
                <a:solidFill>
                  <a:srgbClr val="0000FF"/>
                </a:solidFill>
                <a:latin typeface="华文楷体" panose="02010600040101010101" pitchFamily="2" charset="-122"/>
                <a:ea typeface="华文楷体" panose="02010600040101010101" pitchFamily="2" charset="-122"/>
              </a:rPr>
              <a:t>12</a:t>
            </a:r>
            <a:r>
              <a:rPr lang="zh-CN" altLang="en-US" sz="2000">
                <a:solidFill>
                  <a:srgbClr val="0000FF"/>
                </a:solidFill>
                <a:latin typeface="华文楷体" panose="02010600040101010101" pitchFamily="2" charset="-122"/>
                <a:ea typeface="华文楷体" panose="02010600040101010101" pitchFamily="2" charset="-122"/>
              </a:rPr>
              <a:t>月</a:t>
            </a:r>
            <a:r>
              <a:rPr lang="en-US" altLang="zh-CN" sz="2000">
                <a:solidFill>
                  <a:srgbClr val="0000FF"/>
                </a:solidFill>
                <a:latin typeface="华文楷体" panose="02010600040101010101" pitchFamily="2" charset="-122"/>
                <a:ea typeface="华文楷体" panose="02010600040101010101" pitchFamily="2" charset="-122"/>
              </a:rPr>
              <a:t>20</a:t>
            </a:r>
            <a:r>
              <a:rPr lang="zh-CN" altLang="en-US" sz="2000">
                <a:solidFill>
                  <a:srgbClr val="0000FF"/>
                </a:solidFill>
                <a:latin typeface="华文楷体" panose="02010600040101010101" pitchFamily="2" charset="-122"/>
                <a:ea typeface="华文楷体" panose="02010600040101010101" pitchFamily="2" charset="-122"/>
              </a:rPr>
              <a:t>日</a:t>
            </a:r>
            <a:r>
              <a:rPr lang="en-US" altLang="zh-CN" sz="2000">
                <a:solidFill>
                  <a:srgbClr val="0000FF"/>
                </a:solidFill>
                <a:latin typeface="华文楷体" panose="02010600040101010101" pitchFamily="2" charset="-122"/>
                <a:ea typeface="华文楷体" panose="02010600040101010101" pitchFamily="2" charset="-122"/>
              </a:rPr>
              <a:t>《</a:t>
            </a:r>
            <a:r>
              <a:rPr lang="zh-CN" altLang="en-US" sz="2000">
                <a:solidFill>
                  <a:srgbClr val="0000FF"/>
                </a:solidFill>
                <a:latin typeface="华文楷体" panose="02010600040101010101" pitchFamily="2" charset="-122"/>
                <a:ea typeface="华文楷体" panose="02010600040101010101" pitchFamily="2" charset="-122"/>
              </a:rPr>
              <a:t>国务院</a:t>
            </a:r>
            <a:endParaRPr lang="zh-CN" altLang="en-US" sz="2000">
              <a:solidFill>
                <a:srgbClr val="0000FF"/>
              </a:solidFill>
              <a:latin typeface="华文楷体" panose="02010600040101010101" pitchFamily="2" charset="-122"/>
              <a:ea typeface="华文楷体" panose="02010600040101010101" pitchFamily="2" charset="-122"/>
            </a:endParaRPr>
          </a:p>
          <a:p>
            <a:pPr>
              <a:lnSpc>
                <a:spcPct val="150000"/>
              </a:lnSpc>
            </a:pPr>
            <a:r>
              <a:rPr lang="zh-CN" altLang="en-US" sz="2000">
                <a:solidFill>
                  <a:srgbClr val="0000FF"/>
                </a:solidFill>
                <a:latin typeface="华文楷体" panose="02010600040101010101" pitchFamily="2" charset="-122"/>
                <a:ea typeface="华文楷体" panose="02010600040101010101" pitchFamily="2" charset="-122"/>
              </a:rPr>
              <a:t>关于修改</a:t>
            </a:r>
            <a:r>
              <a:rPr lang="en-US" altLang="zh-CN" sz="2000">
                <a:solidFill>
                  <a:srgbClr val="0000FF"/>
                </a:solidFill>
                <a:latin typeface="华文楷体" panose="02010600040101010101" pitchFamily="2" charset="-122"/>
                <a:ea typeface="华文楷体" panose="02010600040101010101" pitchFamily="2" charset="-122"/>
              </a:rPr>
              <a:t>&lt;</a:t>
            </a:r>
            <a:r>
              <a:rPr lang="zh-CN" altLang="en-US" sz="2000">
                <a:solidFill>
                  <a:srgbClr val="0000FF"/>
                </a:solidFill>
                <a:latin typeface="华文楷体" panose="02010600040101010101" pitchFamily="2" charset="-122"/>
                <a:ea typeface="华文楷体" panose="02010600040101010101" pitchFamily="2" charset="-122"/>
              </a:rPr>
              <a:t>工伤保险条例</a:t>
            </a:r>
            <a:r>
              <a:rPr lang="en-US" altLang="zh-CN" sz="2000">
                <a:solidFill>
                  <a:srgbClr val="0000FF"/>
                </a:solidFill>
                <a:latin typeface="华文楷体" panose="02010600040101010101" pitchFamily="2" charset="-122"/>
                <a:ea typeface="华文楷体" panose="02010600040101010101" pitchFamily="2" charset="-122"/>
              </a:rPr>
              <a:t>&gt;</a:t>
            </a:r>
            <a:r>
              <a:rPr lang="zh-CN" altLang="en-US" sz="2000">
                <a:solidFill>
                  <a:srgbClr val="0000FF"/>
                </a:solidFill>
                <a:latin typeface="华文楷体" panose="02010600040101010101" pitchFamily="2" charset="-122"/>
                <a:ea typeface="华文楷体" panose="02010600040101010101" pitchFamily="2" charset="-122"/>
              </a:rPr>
              <a:t>的决定</a:t>
            </a:r>
            <a:r>
              <a:rPr lang="en-US" altLang="zh-CN" sz="2000">
                <a:solidFill>
                  <a:srgbClr val="0000FF"/>
                </a:solidFill>
                <a:latin typeface="华文楷体" panose="02010600040101010101" pitchFamily="2" charset="-122"/>
                <a:ea typeface="华文楷体" panose="02010600040101010101" pitchFamily="2" charset="-122"/>
              </a:rPr>
              <a:t>》</a:t>
            </a:r>
            <a:r>
              <a:rPr lang="zh-CN" altLang="en-US" sz="2000">
                <a:solidFill>
                  <a:srgbClr val="0000FF"/>
                </a:solidFill>
                <a:latin typeface="华文楷体" panose="02010600040101010101" pitchFamily="2" charset="-122"/>
                <a:ea typeface="华文楷体" panose="02010600040101010101" pitchFamily="2" charset="-122"/>
              </a:rPr>
              <a:t>修订。</a:t>
            </a:r>
            <a:endParaRPr lang="zh-CN" altLang="en-US" sz="2000">
              <a:solidFill>
                <a:srgbClr val="0000FF"/>
              </a:solidFill>
              <a:latin typeface="华文楷体" panose="02010600040101010101" pitchFamily="2" charset="-122"/>
              <a:ea typeface="华文楷体" panose="02010600040101010101" pitchFamily="2" charset="-122"/>
            </a:endParaRPr>
          </a:p>
        </p:txBody>
      </p:sp>
      <p:sp>
        <p:nvSpPr>
          <p:cNvPr id="2526" name="前凸带形 17"/>
          <p:cNvSpPr/>
          <p:nvPr/>
        </p:nvSpPr>
        <p:spPr>
          <a:xfrm>
            <a:off x="2351088" y="1052513"/>
            <a:ext cx="930275" cy="468312"/>
          </a:xfrm>
          <a:prstGeom prst="ribbon">
            <a:avLst>
              <a:gd name="adj1" fmla="val 16667"/>
              <a:gd name="adj2" fmla="val 50000"/>
            </a:avLst>
          </a:prstGeom>
          <a:solidFill>
            <a:srgbClr val="FF0000"/>
          </a:solidFill>
          <a:ln w="25400">
            <a:noFill/>
          </a:ln>
        </p:spPr>
        <p:txBody>
          <a:bodyPr anchor="ctr" anchorCtr="0"/>
          <a:p>
            <a:pPr algn="ct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29" name="TextBox 4"/>
          <p:cNvSpPr/>
          <p:nvPr/>
        </p:nvSpPr>
        <p:spPr>
          <a:xfrm>
            <a:off x="2566988" y="1268413"/>
            <a:ext cx="6337300" cy="2586037"/>
          </a:xfrm>
          <a:prstGeom prst="rect">
            <a:avLst/>
          </a:prstGeom>
          <a:noFill/>
          <a:ln w="9525">
            <a:noFill/>
          </a:ln>
        </p:spPr>
        <p:txBody>
          <a:bodyPr wrap="square"/>
          <a:p>
            <a:pPr>
              <a:lnSpc>
                <a:spcPct val="150000"/>
              </a:lnSpc>
            </a:pPr>
            <a:r>
              <a:rPr lang="zh-CN" altLang="en-US" sz="2800">
                <a:latin typeface="华文楷体" panose="02010600040101010101" pitchFamily="2" charset="-122"/>
                <a:ea typeface="华文楷体" panose="02010600040101010101" pitchFamily="2" charset="-122"/>
              </a:rPr>
              <a:t>   </a:t>
            </a:r>
            <a:r>
              <a:rPr lang="zh-CN" altLang="en-US" sz="2000" b="1">
                <a:latin typeface="华文楷体" panose="02010600040101010101" pitchFamily="2" charset="-122"/>
                <a:ea typeface="华文楷体" panose="02010600040101010101" pitchFamily="2" charset="-122"/>
              </a:rPr>
              <a:t>第二条    </a:t>
            </a:r>
            <a:r>
              <a:rPr lang="zh-CN" altLang="en-US" sz="2000">
                <a:latin typeface="华文楷体" panose="02010600040101010101" pitchFamily="2" charset="-122"/>
                <a:ea typeface="华文楷体" panose="02010600040101010101" pitchFamily="2" charset="-122"/>
              </a:rPr>
              <a:t>中华人民共和国境内企业、事业单位、社会团体、民办非企业单位、基金会、律师事务所、会计师事务所等组织和有雇工的个体工商户（以下称用人单位）应当依照本条例规定参加工伤保险，为本单位全部职工或者雇工（以下称职工）</a:t>
            </a:r>
            <a:r>
              <a:rPr lang="zh-CN" altLang="en-US" sz="2000">
                <a:solidFill>
                  <a:srgbClr val="FF0000"/>
                </a:solidFill>
                <a:latin typeface="华文楷体" panose="02010600040101010101" pitchFamily="2" charset="-122"/>
                <a:ea typeface="华文楷体" panose="02010600040101010101" pitchFamily="2" charset="-122"/>
              </a:rPr>
              <a:t>缴纳工伤保险费</a:t>
            </a:r>
            <a:r>
              <a:rPr lang="zh-CN" altLang="en-US" sz="2000">
                <a:latin typeface="华文楷体" panose="02010600040101010101" pitchFamily="2" charset="-122"/>
                <a:ea typeface="华文楷体" panose="02010600040101010101" pitchFamily="2" charset="-122"/>
              </a:rPr>
              <a:t>。</a:t>
            </a:r>
            <a:endParaRPr lang="zh-CN" altLang="en-US" sz="2000">
              <a:latin typeface="华文楷体" panose="02010600040101010101" pitchFamily="2" charset="-122"/>
              <a:ea typeface="华文楷体" panose="02010600040101010101" pitchFamily="2" charset="-122"/>
            </a:endParaRPr>
          </a:p>
        </p:txBody>
      </p:sp>
      <p:grpSp>
        <p:nvGrpSpPr>
          <p:cNvPr id="2530" name="组合 2529"/>
          <p:cNvGrpSpPr/>
          <p:nvPr/>
        </p:nvGrpSpPr>
        <p:grpSpPr>
          <a:xfrm>
            <a:off x="2351088" y="692150"/>
            <a:ext cx="647700" cy="504825"/>
            <a:chOff x="827584" y="900786"/>
            <a:chExt cx="648072" cy="504056"/>
          </a:xfrm>
        </p:grpSpPr>
        <p:cxnSp>
          <p:nvCxnSpPr>
            <p:cNvPr id="2531" name="直接连接符 6"/>
            <p:cNvCxnSpPr/>
            <p:nvPr/>
          </p:nvCxnSpPr>
          <p:spPr>
            <a:xfrm>
              <a:off x="827584" y="900786"/>
              <a:ext cx="648072" cy="0"/>
            </a:xfrm>
            <a:prstGeom prst="line">
              <a:avLst/>
            </a:prstGeom>
            <a:ln w="9525" cap="flat" cmpd="sng">
              <a:solidFill>
                <a:srgbClr val="BFBFBF"/>
              </a:solidFill>
              <a:prstDash val="solid"/>
              <a:round/>
              <a:headEnd type="none" w="med" len="med"/>
              <a:tailEnd type="none" w="med" len="med"/>
            </a:ln>
          </p:spPr>
        </p:cxnSp>
        <p:cxnSp>
          <p:nvCxnSpPr>
            <p:cNvPr id="2532" name="直接连接符 7"/>
            <p:cNvCxnSpPr/>
            <p:nvPr/>
          </p:nvCxnSpPr>
          <p:spPr>
            <a:xfrm>
              <a:off x="827584" y="900786"/>
              <a:ext cx="0" cy="504056"/>
            </a:xfrm>
            <a:prstGeom prst="line">
              <a:avLst/>
            </a:prstGeom>
            <a:ln w="9525" cap="flat" cmpd="sng">
              <a:solidFill>
                <a:srgbClr val="BFBFBF"/>
              </a:solidFill>
              <a:prstDash val="solid"/>
              <a:round/>
              <a:headEnd type="none" w="med" len="med"/>
              <a:tailEnd type="none" w="med" len="med"/>
            </a:ln>
          </p:spPr>
        </p:cxnSp>
      </p:grpSp>
      <p:grpSp>
        <p:nvGrpSpPr>
          <p:cNvPr id="2533" name="组合 2532"/>
          <p:cNvGrpSpPr/>
          <p:nvPr/>
        </p:nvGrpSpPr>
        <p:grpSpPr>
          <a:xfrm>
            <a:off x="8972550" y="5494338"/>
            <a:ext cx="652463" cy="527050"/>
            <a:chOff x="7448082" y="4437112"/>
            <a:chExt cx="652310" cy="526774"/>
          </a:xfrm>
        </p:grpSpPr>
        <p:cxnSp>
          <p:nvCxnSpPr>
            <p:cNvPr id="2534" name="直接连接符 9"/>
            <p:cNvCxnSpPr/>
            <p:nvPr/>
          </p:nvCxnSpPr>
          <p:spPr>
            <a:xfrm>
              <a:off x="7448082" y="4963886"/>
              <a:ext cx="648072" cy="0"/>
            </a:xfrm>
            <a:prstGeom prst="line">
              <a:avLst/>
            </a:prstGeom>
            <a:ln w="9525" cap="flat" cmpd="sng">
              <a:solidFill>
                <a:srgbClr val="BFBFBF"/>
              </a:solidFill>
              <a:prstDash val="solid"/>
              <a:round/>
              <a:headEnd type="none" w="med" len="med"/>
              <a:tailEnd type="none" w="med" len="med"/>
            </a:ln>
          </p:spPr>
        </p:cxnSp>
        <p:cxnSp>
          <p:nvCxnSpPr>
            <p:cNvPr id="2535" name="直接连接符 10"/>
            <p:cNvCxnSpPr/>
            <p:nvPr/>
          </p:nvCxnSpPr>
          <p:spPr>
            <a:xfrm>
              <a:off x="8100392" y="4437112"/>
              <a:ext cx="0" cy="504056"/>
            </a:xfrm>
            <a:prstGeom prst="line">
              <a:avLst/>
            </a:prstGeom>
            <a:ln w="9525" cap="flat" cmpd="sng">
              <a:solidFill>
                <a:srgbClr val="BFBFBF"/>
              </a:solidFill>
              <a:prstDash val="solid"/>
              <a:round/>
              <a:headEnd type="none" w="med" len="med"/>
              <a:tailEnd type="none" w="med" len="med"/>
            </a:ln>
          </p:spPr>
        </p:cxnSp>
      </p:grpSp>
      <p:grpSp>
        <p:nvGrpSpPr>
          <p:cNvPr id="2536" name="组合 2535"/>
          <p:cNvGrpSpPr/>
          <p:nvPr/>
        </p:nvGrpSpPr>
        <p:grpSpPr>
          <a:xfrm>
            <a:off x="8894763" y="765175"/>
            <a:ext cx="658812" cy="512763"/>
            <a:chOff x="7092280" y="764704"/>
            <a:chExt cx="658349" cy="511990"/>
          </a:xfrm>
        </p:grpSpPr>
        <p:cxnSp>
          <p:nvCxnSpPr>
            <p:cNvPr id="2537" name="直接连接符 13"/>
            <p:cNvCxnSpPr/>
            <p:nvPr/>
          </p:nvCxnSpPr>
          <p:spPr>
            <a:xfrm>
              <a:off x="7092280" y="764704"/>
              <a:ext cx="648072" cy="0"/>
            </a:xfrm>
            <a:prstGeom prst="line">
              <a:avLst/>
            </a:prstGeom>
            <a:ln w="9525" cap="flat" cmpd="sng">
              <a:solidFill>
                <a:srgbClr val="BFBFBF"/>
              </a:solidFill>
              <a:prstDash val="solid"/>
              <a:round/>
              <a:headEnd type="none" w="med" len="med"/>
              <a:tailEnd type="none" w="med" len="med"/>
            </a:ln>
          </p:spPr>
        </p:cxnSp>
        <p:cxnSp>
          <p:nvCxnSpPr>
            <p:cNvPr id="2538" name="直接连接符 14"/>
            <p:cNvCxnSpPr/>
            <p:nvPr/>
          </p:nvCxnSpPr>
          <p:spPr>
            <a:xfrm>
              <a:off x="7750629" y="772638"/>
              <a:ext cx="0" cy="504056"/>
            </a:xfrm>
            <a:prstGeom prst="line">
              <a:avLst/>
            </a:prstGeom>
            <a:ln w="9525" cap="flat" cmpd="sng">
              <a:solidFill>
                <a:srgbClr val="BFBFBF"/>
              </a:solidFill>
              <a:prstDash val="solid"/>
              <a:round/>
              <a:headEnd type="none" w="med" len="med"/>
              <a:tailEnd type="none" w="med" len="med"/>
            </a:ln>
          </p:spPr>
        </p:cxnSp>
      </p:grpSp>
      <p:grpSp>
        <p:nvGrpSpPr>
          <p:cNvPr id="2539" name="组合 2538"/>
          <p:cNvGrpSpPr/>
          <p:nvPr/>
        </p:nvGrpSpPr>
        <p:grpSpPr>
          <a:xfrm>
            <a:off x="2424113" y="5467350"/>
            <a:ext cx="647700" cy="531813"/>
            <a:chOff x="971600" y="4409210"/>
            <a:chExt cx="648072" cy="531958"/>
          </a:xfrm>
        </p:grpSpPr>
        <p:cxnSp>
          <p:nvCxnSpPr>
            <p:cNvPr id="2540" name="直接连接符 18"/>
            <p:cNvCxnSpPr/>
            <p:nvPr/>
          </p:nvCxnSpPr>
          <p:spPr>
            <a:xfrm>
              <a:off x="971600" y="4941168"/>
              <a:ext cx="648072" cy="0"/>
            </a:xfrm>
            <a:prstGeom prst="line">
              <a:avLst/>
            </a:prstGeom>
            <a:ln w="9525" cap="flat" cmpd="sng">
              <a:solidFill>
                <a:srgbClr val="BFBFBF"/>
              </a:solidFill>
              <a:prstDash val="solid"/>
              <a:round/>
              <a:headEnd type="none" w="med" len="med"/>
              <a:tailEnd type="none" w="med" len="med"/>
            </a:ln>
          </p:spPr>
        </p:cxnSp>
        <p:cxnSp>
          <p:nvCxnSpPr>
            <p:cNvPr id="2541" name="直接连接符 19"/>
            <p:cNvCxnSpPr/>
            <p:nvPr/>
          </p:nvCxnSpPr>
          <p:spPr>
            <a:xfrm>
              <a:off x="974417" y="4409210"/>
              <a:ext cx="0" cy="504056"/>
            </a:xfrm>
            <a:prstGeom prst="line">
              <a:avLst/>
            </a:prstGeom>
            <a:ln w="9525" cap="flat" cmpd="sng">
              <a:solidFill>
                <a:srgbClr val="BFBFBF"/>
              </a:solidFill>
              <a:prstDash val="solid"/>
              <a:round/>
              <a:headEnd type="none" w="med" len="med"/>
              <a:tailEnd type="none" w="med" len="med"/>
            </a:ln>
          </p:spPr>
        </p:cxnSp>
      </p:grpSp>
      <p:grpSp>
        <p:nvGrpSpPr>
          <p:cNvPr id="2542" name="组合 2541"/>
          <p:cNvGrpSpPr/>
          <p:nvPr/>
        </p:nvGrpSpPr>
        <p:grpSpPr>
          <a:xfrm>
            <a:off x="5519738" y="1060450"/>
            <a:ext cx="720725" cy="144463"/>
            <a:chOff x="3779912" y="1268760"/>
            <a:chExt cx="720080" cy="144016"/>
          </a:xfrm>
        </p:grpSpPr>
        <p:sp>
          <p:nvSpPr>
            <p:cNvPr id="2543" name="椭圆 21"/>
            <p:cNvSpPr/>
            <p:nvPr/>
          </p:nvSpPr>
          <p:spPr>
            <a:xfrm>
              <a:off x="3779912" y="1268760"/>
              <a:ext cx="144016" cy="144016"/>
            </a:xfrm>
            <a:prstGeom prst="ellipse">
              <a:avLst/>
            </a:prstGeom>
            <a:solidFill>
              <a:srgbClr val="FFC000">
                <a:alpha val="69803"/>
              </a:srgbClr>
            </a:solidFill>
            <a:ln w="25400">
              <a:noFill/>
            </a:ln>
          </p:spPr>
          <p:txBody>
            <a:bodyPr anchor="ctr" anchorCtr="0"/>
            <a:p>
              <a:pPr algn="ctr"/>
            </a:p>
          </p:txBody>
        </p:sp>
        <p:sp>
          <p:nvSpPr>
            <p:cNvPr id="2544" name="椭圆 22"/>
            <p:cNvSpPr/>
            <p:nvPr/>
          </p:nvSpPr>
          <p:spPr>
            <a:xfrm>
              <a:off x="4067944" y="1268760"/>
              <a:ext cx="144016" cy="144016"/>
            </a:xfrm>
            <a:prstGeom prst="ellipse">
              <a:avLst/>
            </a:prstGeom>
            <a:solidFill>
              <a:srgbClr val="00B050">
                <a:alpha val="69803"/>
              </a:srgbClr>
            </a:solidFill>
            <a:ln w="25400">
              <a:noFill/>
            </a:ln>
          </p:spPr>
          <p:txBody>
            <a:bodyPr anchor="ctr" anchorCtr="0"/>
            <a:p>
              <a:pPr algn="ctr"/>
            </a:p>
          </p:txBody>
        </p:sp>
        <p:sp>
          <p:nvSpPr>
            <p:cNvPr id="2545" name="椭圆 23"/>
            <p:cNvSpPr/>
            <p:nvPr/>
          </p:nvSpPr>
          <p:spPr>
            <a:xfrm>
              <a:off x="4355976" y="1268760"/>
              <a:ext cx="144016" cy="144016"/>
            </a:xfrm>
            <a:prstGeom prst="ellipse">
              <a:avLst/>
            </a:prstGeom>
            <a:solidFill>
              <a:srgbClr val="00B0F0">
                <a:alpha val="69803"/>
              </a:srgbClr>
            </a:solidFill>
            <a:ln w="25400">
              <a:noFill/>
            </a:ln>
          </p:spPr>
          <p:txBody>
            <a:bodyPr anchor="ctr" anchorCtr="0"/>
            <a:p>
              <a:pPr algn="ctr"/>
            </a:p>
          </p:txBody>
        </p:sp>
      </p:grpSp>
      <p:sp>
        <p:nvSpPr>
          <p:cNvPr id="2546" name="TextBox 20"/>
          <p:cNvSpPr/>
          <p:nvPr/>
        </p:nvSpPr>
        <p:spPr>
          <a:xfrm>
            <a:off x="2566988" y="3429000"/>
            <a:ext cx="6337300" cy="2400300"/>
          </a:xfrm>
          <a:prstGeom prst="rect">
            <a:avLst/>
          </a:prstGeom>
          <a:noFill/>
          <a:ln w="9525">
            <a:noFill/>
          </a:ln>
        </p:spPr>
        <p:txBody>
          <a:bodyPr wrap="square"/>
          <a:p>
            <a:pPr>
              <a:lnSpc>
                <a:spcPct val="150000"/>
              </a:lnSpc>
            </a:pPr>
            <a:r>
              <a:rPr lang="zh-CN" altLang="en-US" sz="2000">
                <a:latin typeface="华文楷体" panose="02010600040101010101" pitchFamily="2" charset="-122"/>
                <a:ea typeface="华文楷体" panose="02010600040101010101" pitchFamily="2" charset="-122"/>
              </a:rPr>
              <a:t>        </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    中华人民共和国境内的企业、事业单位、社会团体、民办非企业单位、基金会、律师事务所、会计师事务所等组织的职工和个体工商户的雇工，均有依照本条例的</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规定</a:t>
            </a:r>
            <a:r>
              <a:rPr lang="zh-CN" altLang="en-US" sz="2000">
                <a:solidFill>
                  <a:srgbClr val="FF0000"/>
                </a:solidFill>
                <a:latin typeface="华文楷体" panose="02010600040101010101" pitchFamily="2" charset="-122"/>
                <a:ea typeface="华文楷体" panose="02010600040101010101" pitchFamily="2" charset="-122"/>
              </a:rPr>
              <a:t>享受工伤保险待遇的权利</a:t>
            </a:r>
            <a:r>
              <a:rPr lang="zh-CN" altLang="en-US" sz="2000">
                <a:latin typeface="华文楷体" panose="02010600040101010101" pitchFamily="2" charset="-122"/>
                <a:ea typeface="华文楷体" panose="02010600040101010101" pitchFamily="2" charset="-122"/>
              </a:rPr>
              <a:t>。</a:t>
            </a:r>
            <a:endParaRPr lang="zh-CN" altLang="en-US" sz="2000">
              <a:latin typeface="华文楷体" panose="02010600040101010101" pitchFamily="2" charset="-122"/>
              <a:ea typeface="华文楷体" panose="02010600040101010101" pitchFamily="2"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49" name="TextBox 4"/>
          <p:cNvSpPr/>
          <p:nvPr/>
        </p:nvSpPr>
        <p:spPr>
          <a:xfrm>
            <a:off x="2566988" y="1268413"/>
            <a:ext cx="6337300" cy="1200150"/>
          </a:xfrm>
          <a:prstGeom prst="rect">
            <a:avLst/>
          </a:prstGeom>
          <a:noFill/>
          <a:ln w="9525">
            <a:noFill/>
          </a:ln>
        </p:spPr>
        <p:txBody>
          <a:bodyPr wrap="square"/>
          <a:p>
            <a:pPr>
              <a:lnSpc>
                <a:spcPct val="150000"/>
              </a:lnSpc>
            </a:pPr>
            <a:r>
              <a:rPr lang="zh-CN" altLang="en-US" sz="2800">
                <a:latin typeface="华文楷体" panose="02010600040101010101" pitchFamily="2" charset="-122"/>
                <a:ea typeface="华文楷体" panose="02010600040101010101" pitchFamily="2" charset="-122"/>
              </a:rPr>
              <a:t>   </a:t>
            </a:r>
            <a:r>
              <a:rPr lang="zh-CN" altLang="en-US" sz="2000" b="1">
                <a:latin typeface="华文楷体" panose="02010600040101010101" pitchFamily="2" charset="-122"/>
                <a:ea typeface="华文楷体" panose="02010600040101010101" pitchFamily="2" charset="-122"/>
              </a:rPr>
              <a:t>第十四条    </a:t>
            </a:r>
            <a:r>
              <a:rPr lang="zh-CN" altLang="en-US" sz="2000">
                <a:latin typeface="华文楷体" panose="02010600040101010101" pitchFamily="2" charset="-122"/>
                <a:ea typeface="华文楷体" panose="02010600040101010101" pitchFamily="2" charset="-122"/>
              </a:rPr>
              <a:t>职工有下列情形之一的，应当认定为工伤：</a:t>
            </a:r>
            <a:endParaRPr lang="zh-CN" altLang="en-US" sz="2000">
              <a:latin typeface="华文楷体" panose="02010600040101010101" pitchFamily="2" charset="-122"/>
              <a:ea typeface="华文楷体" panose="02010600040101010101" pitchFamily="2" charset="-122"/>
            </a:endParaRPr>
          </a:p>
        </p:txBody>
      </p:sp>
      <p:grpSp>
        <p:nvGrpSpPr>
          <p:cNvPr id="2550" name="组合 2549"/>
          <p:cNvGrpSpPr/>
          <p:nvPr/>
        </p:nvGrpSpPr>
        <p:grpSpPr>
          <a:xfrm>
            <a:off x="2351088" y="692150"/>
            <a:ext cx="647700" cy="504825"/>
            <a:chOff x="827584" y="900786"/>
            <a:chExt cx="648072" cy="504056"/>
          </a:xfrm>
        </p:grpSpPr>
        <p:cxnSp>
          <p:nvCxnSpPr>
            <p:cNvPr id="2551" name="直接连接符 6"/>
            <p:cNvCxnSpPr/>
            <p:nvPr/>
          </p:nvCxnSpPr>
          <p:spPr>
            <a:xfrm>
              <a:off x="827584" y="900786"/>
              <a:ext cx="648072" cy="0"/>
            </a:xfrm>
            <a:prstGeom prst="line">
              <a:avLst/>
            </a:prstGeom>
            <a:ln w="9525" cap="flat" cmpd="sng">
              <a:solidFill>
                <a:srgbClr val="BFBFBF"/>
              </a:solidFill>
              <a:prstDash val="solid"/>
              <a:round/>
              <a:headEnd type="none" w="med" len="med"/>
              <a:tailEnd type="none" w="med" len="med"/>
            </a:ln>
          </p:spPr>
        </p:cxnSp>
        <p:cxnSp>
          <p:nvCxnSpPr>
            <p:cNvPr id="2552" name="直接连接符 7"/>
            <p:cNvCxnSpPr/>
            <p:nvPr/>
          </p:nvCxnSpPr>
          <p:spPr>
            <a:xfrm>
              <a:off x="827584" y="900786"/>
              <a:ext cx="0" cy="504056"/>
            </a:xfrm>
            <a:prstGeom prst="line">
              <a:avLst/>
            </a:prstGeom>
            <a:ln w="9525" cap="flat" cmpd="sng">
              <a:solidFill>
                <a:srgbClr val="BFBFBF"/>
              </a:solidFill>
              <a:prstDash val="solid"/>
              <a:round/>
              <a:headEnd type="none" w="med" len="med"/>
              <a:tailEnd type="none" w="med" len="med"/>
            </a:ln>
          </p:spPr>
        </p:cxnSp>
      </p:grpSp>
      <p:grpSp>
        <p:nvGrpSpPr>
          <p:cNvPr id="2553" name="组合 2552"/>
          <p:cNvGrpSpPr/>
          <p:nvPr/>
        </p:nvGrpSpPr>
        <p:grpSpPr>
          <a:xfrm>
            <a:off x="8972550" y="5494338"/>
            <a:ext cx="652463" cy="527050"/>
            <a:chOff x="7448082" y="4437112"/>
            <a:chExt cx="652310" cy="526774"/>
          </a:xfrm>
        </p:grpSpPr>
        <p:cxnSp>
          <p:nvCxnSpPr>
            <p:cNvPr id="2554" name="直接连接符 9"/>
            <p:cNvCxnSpPr/>
            <p:nvPr/>
          </p:nvCxnSpPr>
          <p:spPr>
            <a:xfrm>
              <a:off x="7448082" y="4963886"/>
              <a:ext cx="648072" cy="0"/>
            </a:xfrm>
            <a:prstGeom prst="line">
              <a:avLst/>
            </a:prstGeom>
            <a:ln w="9525" cap="flat" cmpd="sng">
              <a:solidFill>
                <a:srgbClr val="BFBFBF"/>
              </a:solidFill>
              <a:prstDash val="solid"/>
              <a:round/>
              <a:headEnd type="none" w="med" len="med"/>
              <a:tailEnd type="none" w="med" len="med"/>
            </a:ln>
          </p:spPr>
        </p:cxnSp>
        <p:cxnSp>
          <p:nvCxnSpPr>
            <p:cNvPr id="2555" name="直接连接符 10"/>
            <p:cNvCxnSpPr/>
            <p:nvPr/>
          </p:nvCxnSpPr>
          <p:spPr>
            <a:xfrm>
              <a:off x="8100392" y="4437112"/>
              <a:ext cx="0" cy="504056"/>
            </a:xfrm>
            <a:prstGeom prst="line">
              <a:avLst/>
            </a:prstGeom>
            <a:ln w="9525" cap="flat" cmpd="sng">
              <a:solidFill>
                <a:srgbClr val="BFBFBF"/>
              </a:solidFill>
              <a:prstDash val="solid"/>
              <a:round/>
              <a:headEnd type="none" w="med" len="med"/>
              <a:tailEnd type="none" w="med" len="med"/>
            </a:ln>
          </p:spPr>
        </p:cxnSp>
      </p:grpSp>
      <p:grpSp>
        <p:nvGrpSpPr>
          <p:cNvPr id="2556" name="组合 2555"/>
          <p:cNvGrpSpPr/>
          <p:nvPr/>
        </p:nvGrpSpPr>
        <p:grpSpPr>
          <a:xfrm>
            <a:off x="8894763" y="765175"/>
            <a:ext cx="658812" cy="512763"/>
            <a:chOff x="7092280" y="764704"/>
            <a:chExt cx="658349" cy="511990"/>
          </a:xfrm>
        </p:grpSpPr>
        <p:cxnSp>
          <p:nvCxnSpPr>
            <p:cNvPr id="2557" name="直接连接符 13"/>
            <p:cNvCxnSpPr/>
            <p:nvPr/>
          </p:nvCxnSpPr>
          <p:spPr>
            <a:xfrm>
              <a:off x="7092280" y="764704"/>
              <a:ext cx="648072" cy="0"/>
            </a:xfrm>
            <a:prstGeom prst="line">
              <a:avLst/>
            </a:prstGeom>
            <a:ln w="9525" cap="flat" cmpd="sng">
              <a:solidFill>
                <a:srgbClr val="BFBFBF"/>
              </a:solidFill>
              <a:prstDash val="solid"/>
              <a:round/>
              <a:headEnd type="none" w="med" len="med"/>
              <a:tailEnd type="none" w="med" len="med"/>
            </a:ln>
          </p:spPr>
        </p:cxnSp>
        <p:cxnSp>
          <p:nvCxnSpPr>
            <p:cNvPr id="2558" name="直接连接符 14"/>
            <p:cNvCxnSpPr/>
            <p:nvPr/>
          </p:nvCxnSpPr>
          <p:spPr>
            <a:xfrm>
              <a:off x="7750629" y="772638"/>
              <a:ext cx="0" cy="504056"/>
            </a:xfrm>
            <a:prstGeom prst="line">
              <a:avLst/>
            </a:prstGeom>
            <a:ln w="9525" cap="flat" cmpd="sng">
              <a:solidFill>
                <a:srgbClr val="BFBFBF"/>
              </a:solidFill>
              <a:prstDash val="solid"/>
              <a:round/>
              <a:headEnd type="none" w="med" len="med"/>
              <a:tailEnd type="none" w="med" len="med"/>
            </a:ln>
          </p:spPr>
        </p:cxnSp>
      </p:grpSp>
      <p:grpSp>
        <p:nvGrpSpPr>
          <p:cNvPr id="2559" name="组合 2558"/>
          <p:cNvGrpSpPr/>
          <p:nvPr/>
        </p:nvGrpSpPr>
        <p:grpSpPr>
          <a:xfrm>
            <a:off x="2424113" y="5467350"/>
            <a:ext cx="647700" cy="531813"/>
            <a:chOff x="971600" y="4409210"/>
            <a:chExt cx="648072" cy="531958"/>
          </a:xfrm>
        </p:grpSpPr>
        <p:cxnSp>
          <p:nvCxnSpPr>
            <p:cNvPr id="2560" name="直接连接符 18"/>
            <p:cNvCxnSpPr/>
            <p:nvPr/>
          </p:nvCxnSpPr>
          <p:spPr>
            <a:xfrm>
              <a:off x="971600" y="4941168"/>
              <a:ext cx="648072" cy="0"/>
            </a:xfrm>
            <a:prstGeom prst="line">
              <a:avLst/>
            </a:prstGeom>
            <a:ln w="9525" cap="flat" cmpd="sng">
              <a:solidFill>
                <a:srgbClr val="BFBFBF"/>
              </a:solidFill>
              <a:prstDash val="solid"/>
              <a:round/>
              <a:headEnd type="none" w="med" len="med"/>
              <a:tailEnd type="none" w="med" len="med"/>
            </a:ln>
          </p:spPr>
        </p:cxnSp>
        <p:cxnSp>
          <p:nvCxnSpPr>
            <p:cNvPr id="2561" name="直接连接符 19"/>
            <p:cNvCxnSpPr/>
            <p:nvPr/>
          </p:nvCxnSpPr>
          <p:spPr>
            <a:xfrm>
              <a:off x="974417" y="4409210"/>
              <a:ext cx="0" cy="504056"/>
            </a:xfrm>
            <a:prstGeom prst="line">
              <a:avLst/>
            </a:prstGeom>
            <a:ln w="9525" cap="flat" cmpd="sng">
              <a:solidFill>
                <a:srgbClr val="BFBFBF"/>
              </a:solidFill>
              <a:prstDash val="solid"/>
              <a:round/>
              <a:headEnd type="none" w="med" len="med"/>
              <a:tailEnd type="none" w="med" len="med"/>
            </a:ln>
          </p:spPr>
        </p:cxnSp>
      </p:grpSp>
      <p:grpSp>
        <p:nvGrpSpPr>
          <p:cNvPr id="2562" name="组合 2561"/>
          <p:cNvGrpSpPr/>
          <p:nvPr/>
        </p:nvGrpSpPr>
        <p:grpSpPr>
          <a:xfrm>
            <a:off x="5519738" y="1060450"/>
            <a:ext cx="720725" cy="144463"/>
            <a:chOff x="3779912" y="1268760"/>
            <a:chExt cx="720080" cy="144016"/>
          </a:xfrm>
        </p:grpSpPr>
        <p:sp>
          <p:nvSpPr>
            <p:cNvPr id="2563" name="椭圆 21"/>
            <p:cNvSpPr/>
            <p:nvPr/>
          </p:nvSpPr>
          <p:spPr>
            <a:xfrm>
              <a:off x="3779912" y="1268760"/>
              <a:ext cx="144016" cy="144016"/>
            </a:xfrm>
            <a:prstGeom prst="ellipse">
              <a:avLst/>
            </a:prstGeom>
            <a:solidFill>
              <a:srgbClr val="FFC000">
                <a:alpha val="69803"/>
              </a:srgbClr>
            </a:solidFill>
            <a:ln w="25400">
              <a:noFill/>
            </a:ln>
          </p:spPr>
          <p:txBody>
            <a:bodyPr anchor="ctr" anchorCtr="0"/>
            <a:p>
              <a:pPr algn="ctr"/>
            </a:p>
          </p:txBody>
        </p:sp>
        <p:sp>
          <p:nvSpPr>
            <p:cNvPr id="2564" name="椭圆 22"/>
            <p:cNvSpPr/>
            <p:nvPr/>
          </p:nvSpPr>
          <p:spPr>
            <a:xfrm>
              <a:off x="4067944" y="1268760"/>
              <a:ext cx="144016" cy="144016"/>
            </a:xfrm>
            <a:prstGeom prst="ellipse">
              <a:avLst/>
            </a:prstGeom>
            <a:solidFill>
              <a:srgbClr val="00B050">
                <a:alpha val="69803"/>
              </a:srgbClr>
            </a:solidFill>
            <a:ln w="25400">
              <a:noFill/>
            </a:ln>
          </p:spPr>
          <p:txBody>
            <a:bodyPr anchor="ctr" anchorCtr="0"/>
            <a:p>
              <a:pPr algn="ctr"/>
            </a:p>
          </p:txBody>
        </p:sp>
        <p:sp>
          <p:nvSpPr>
            <p:cNvPr id="2565" name="椭圆 23"/>
            <p:cNvSpPr/>
            <p:nvPr/>
          </p:nvSpPr>
          <p:spPr>
            <a:xfrm>
              <a:off x="4355976" y="1268760"/>
              <a:ext cx="144016" cy="144016"/>
            </a:xfrm>
            <a:prstGeom prst="ellipse">
              <a:avLst/>
            </a:prstGeom>
            <a:solidFill>
              <a:srgbClr val="00B0F0">
                <a:alpha val="69803"/>
              </a:srgbClr>
            </a:solidFill>
            <a:ln w="25400">
              <a:noFill/>
            </a:ln>
          </p:spPr>
          <p:txBody>
            <a:bodyPr anchor="ctr" anchorCtr="0"/>
            <a:p>
              <a:pPr algn="ctr"/>
            </a:p>
          </p:txBody>
        </p:sp>
      </p:grpSp>
      <p:sp>
        <p:nvSpPr>
          <p:cNvPr id="2566" name="TextBox 20"/>
          <p:cNvSpPr/>
          <p:nvPr/>
        </p:nvSpPr>
        <p:spPr>
          <a:xfrm>
            <a:off x="2640013" y="2420938"/>
            <a:ext cx="6337300" cy="942975"/>
          </a:xfrm>
          <a:prstGeom prst="rect">
            <a:avLst/>
          </a:prstGeom>
          <a:noFill/>
          <a:ln w="9525">
            <a:noFill/>
          </a:ln>
        </p:spPr>
        <p:txBody>
          <a:bodyPr wrap="square"/>
          <a:p>
            <a:pPr>
              <a:lnSpc>
                <a:spcPct val="150000"/>
              </a:lnSpc>
            </a:pPr>
            <a:r>
              <a:rPr lang="zh-CN" altLang="en-US" sz="2000">
                <a:latin typeface="华文楷体" panose="02010600040101010101" pitchFamily="2" charset="-122"/>
                <a:ea typeface="华文楷体" panose="02010600040101010101" pitchFamily="2" charset="-122"/>
              </a:rPr>
              <a:t>   （一）在工作时间和工作场所内，因工作原因受到事故伤害的；</a:t>
            </a:r>
            <a:endParaRPr lang="zh-CN" altLang="en-US" sz="2000">
              <a:latin typeface="华文楷体" panose="02010600040101010101" pitchFamily="2" charset="-122"/>
              <a:ea typeface="华文楷体" panose="02010600040101010101" pitchFamily="2" charset="-122"/>
            </a:endParaRPr>
          </a:p>
        </p:txBody>
      </p:sp>
      <p:sp>
        <p:nvSpPr>
          <p:cNvPr id="2567" name="TextBox 24"/>
          <p:cNvSpPr/>
          <p:nvPr/>
        </p:nvSpPr>
        <p:spPr>
          <a:xfrm>
            <a:off x="2640013" y="3349625"/>
            <a:ext cx="6337300" cy="1016000"/>
          </a:xfrm>
          <a:prstGeom prst="rect">
            <a:avLst/>
          </a:prstGeom>
          <a:noFill/>
          <a:ln w="9525">
            <a:noFill/>
          </a:ln>
        </p:spPr>
        <p:txBody>
          <a:bodyPr wrap="square"/>
          <a:p>
            <a:pPr>
              <a:lnSpc>
                <a:spcPct val="150000"/>
              </a:lnSpc>
            </a:pPr>
            <a:r>
              <a:rPr lang="zh-CN" altLang="en-US" sz="2000">
                <a:latin typeface="华文楷体" panose="02010600040101010101" pitchFamily="2" charset="-122"/>
                <a:ea typeface="华文楷体" panose="02010600040101010101" pitchFamily="2" charset="-122"/>
              </a:rPr>
              <a:t>   （二）在工作时间前后在工作场所内，从事与工作</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有关的预备性或者收尾性工作受到事故伤害的；</a:t>
            </a:r>
            <a:endParaRPr lang="zh-CN" altLang="en-US" sz="2000">
              <a:latin typeface="华文楷体" panose="02010600040101010101" pitchFamily="2" charset="-122"/>
              <a:ea typeface="华文楷体" panose="02010600040101010101" pitchFamily="2" charset="-122"/>
            </a:endParaRPr>
          </a:p>
        </p:txBody>
      </p:sp>
      <p:sp>
        <p:nvSpPr>
          <p:cNvPr id="2568" name="TextBox 25"/>
          <p:cNvSpPr/>
          <p:nvPr/>
        </p:nvSpPr>
        <p:spPr>
          <a:xfrm>
            <a:off x="2640013" y="4286250"/>
            <a:ext cx="6337300" cy="1016000"/>
          </a:xfrm>
          <a:prstGeom prst="rect">
            <a:avLst/>
          </a:prstGeom>
          <a:noFill/>
          <a:ln w="9525">
            <a:noFill/>
          </a:ln>
        </p:spPr>
        <p:txBody>
          <a:bodyPr wrap="square"/>
          <a:p>
            <a:pPr>
              <a:lnSpc>
                <a:spcPct val="150000"/>
              </a:lnSpc>
            </a:pPr>
            <a:r>
              <a:rPr lang="zh-CN" altLang="en-US" sz="2000">
                <a:latin typeface="华文楷体" panose="02010600040101010101" pitchFamily="2" charset="-122"/>
                <a:ea typeface="华文楷体" panose="02010600040101010101" pitchFamily="2" charset="-122"/>
              </a:rPr>
              <a:t>   （三）在工作时间和工作场所内，因履行工作职责受到暴力等意外伤害的；</a:t>
            </a:r>
            <a:endParaRPr lang="zh-CN" altLang="en-US" sz="2000">
              <a:latin typeface="华文楷体" panose="02010600040101010101" pitchFamily="2" charset="-122"/>
              <a:ea typeface="华文楷体" panose="02010600040101010101" pitchFamily="2"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571" name="组合 2570"/>
          <p:cNvGrpSpPr/>
          <p:nvPr/>
        </p:nvGrpSpPr>
        <p:grpSpPr>
          <a:xfrm>
            <a:off x="2351088" y="692150"/>
            <a:ext cx="647700" cy="504825"/>
            <a:chOff x="827584" y="900786"/>
            <a:chExt cx="648072" cy="504056"/>
          </a:xfrm>
        </p:grpSpPr>
        <p:cxnSp>
          <p:nvCxnSpPr>
            <p:cNvPr id="2572" name="直接连接符 6"/>
            <p:cNvCxnSpPr/>
            <p:nvPr/>
          </p:nvCxnSpPr>
          <p:spPr>
            <a:xfrm>
              <a:off x="827584" y="900786"/>
              <a:ext cx="648072" cy="0"/>
            </a:xfrm>
            <a:prstGeom prst="line">
              <a:avLst/>
            </a:prstGeom>
            <a:ln w="9525" cap="flat" cmpd="sng">
              <a:solidFill>
                <a:srgbClr val="BFBFBF"/>
              </a:solidFill>
              <a:prstDash val="solid"/>
              <a:round/>
              <a:headEnd type="none" w="med" len="med"/>
              <a:tailEnd type="none" w="med" len="med"/>
            </a:ln>
          </p:spPr>
        </p:cxnSp>
        <p:cxnSp>
          <p:nvCxnSpPr>
            <p:cNvPr id="2573" name="直接连接符 7"/>
            <p:cNvCxnSpPr/>
            <p:nvPr/>
          </p:nvCxnSpPr>
          <p:spPr>
            <a:xfrm>
              <a:off x="827584" y="900786"/>
              <a:ext cx="0" cy="504056"/>
            </a:xfrm>
            <a:prstGeom prst="line">
              <a:avLst/>
            </a:prstGeom>
            <a:ln w="9525" cap="flat" cmpd="sng">
              <a:solidFill>
                <a:srgbClr val="BFBFBF"/>
              </a:solidFill>
              <a:prstDash val="solid"/>
              <a:round/>
              <a:headEnd type="none" w="med" len="med"/>
              <a:tailEnd type="none" w="med" len="med"/>
            </a:ln>
          </p:spPr>
        </p:cxnSp>
      </p:grpSp>
      <p:grpSp>
        <p:nvGrpSpPr>
          <p:cNvPr id="2574" name="组合 2573"/>
          <p:cNvGrpSpPr/>
          <p:nvPr/>
        </p:nvGrpSpPr>
        <p:grpSpPr>
          <a:xfrm>
            <a:off x="8972550" y="5184775"/>
            <a:ext cx="652463" cy="527050"/>
            <a:chOff x="7448082" y="4437112"/>
            <a:chExt cx="652310" cy="526774"/>
          </a:xfrm>
        </p:grpSpPr>
        <p:cxnSp>
          <p:nvCxnSpPr>
            <p:cNvPr id="2575" name="直接连接符 9"/>
            <p:cNvCxnSpPr/>
            <p:nvPr/>
          </p:nvCxnSpPr>
          <p:spPr>
            <a:xfrm>
              <a:off x="7448082" y="4963886"/>
              <a:ext cx="648072" cy="0"/>
            </a:xfrm>
            <a:prstGeom prst="line">
              <a:avLst/>
            </a:prstGeom>
            <a:ln w="9525" cap="flat" cmpd="sng">
              <a:solidFill>
                <a:srgbClr val="BFBFBF"/>
              </a:solidFill>
              <a:prstDash val="solid"/>
              <a:round/>
              <a:headEnd type="none" w="med" len="med"/>
              <a:tailEnd type="none" w="med" len="med"/>
            </a:ln>
          </p:spPr>
        </p:cxnSp>
        <p:cxnSp>
          <p:nvCxnSpPr>
            <p:cNvPr id="2576" name="直接连接符 10"/>
            <p:cNvCxnSpPr/>
            <p:nvPr/>
          </p:nvCxnSpPr>
          <p:spPr>
            <a:xfrm>
              <a:off x="8100392" y="4437112"/>
              <a:ext cx="0" cy="504056"/>
            </a:xfrm>
            <a:prstGeom prst="line">
              <a:avLst/>
            </a:prstGeom>
            <a:ln w="9525" cap="flat" cmpd="sng">
              <a:solidFill>
                <a:srgbClr val="BFBFBF"/>
              </a:solidFill>
              <a:prstDash val="solid"/>
              <a:round/>
              <a:headEnd type="none" w="med" len="med"/>
              <a:tailEnd type="none" w="med" len="med"/>
            </a:ln>
          </p:spPr>
        </p:cxnSp>
      </p:grpSp>
      <p:grpSp>
        <p:nvGrpSpPr>
          <p:cNvPr id="2577" name="组合 2576"/>
          <p:cNvGrpSpPr/>
          <p:nvPr/>
        </p:nvGrpSpPr>
        <p:grpSpPr>
          <a:xfrm>
            <a:off x="8894763" y="765175"/>
            <a:ext cx="658812" cy="512763"/>
            <a:chOff x="7092280" y="764704"/>
            <a:chExt cx="658349" cy="511990"/>
          </a:xfrm>
        </p:grpSpPr>
        <p:cxnSp>
          <p:nvCxnSpPr>
            <p:cNvPr id="2578" name="直接连接符 13"/>
            <p:cNvCxnSpPr/>
            <p:nvPr/>
          </p:nvCxnSpPr>
          <p:spPr>
            <a:xfrm>
              <a:off x="7092280" y="764704"/>
              <a:ext cx="648072" cy="0"/>
            </a:xfrm>
            <a:prstGeom prst="line">
              <a:avLst/>
            </a:prstGeom>
            <a:ln w="9525" cap="flat" cmpd="sng">
              <a:solidFill>
                <a:srgbClr val="BFBFBF"/>
              </a:solidFill>
              <a:prstDash val="solid"/>
              <a:round/>
              <a:headEnd type="none" w="med" len="med"/>
              <a:tailEnd type="none" w="med" len="med"/>
            </a:ln>
          </p:spPr>
        </p:cxnSp>
        <p:cxnSp>
          <p:nvCxnSpPr>
            <p:cNvPr id="2579" name="直接连接符 14"/>
            <p:cNvCxnSpPr/>
            <p:nvPr/>
          </p:nvCxnSpPr>
          <p:spPr>
            <a:xfrm>
              <a:off x="7750629" y="772638"/>
              <a:ext cx="0" cy="504056"/>
            </a:xfrm>
            <a:prstGeom prst="line">
              <a:avLst/>
            </a:prstGeom>
            <a:ln w="9525" cap="flat" cmpd="sng">
              <a:solidFill>
                <a:srgbClr val="BFBFBF"/>
              </a:solidFill>
              <a:prstDash val="solid"/>
              <a:round/>
              <a:headEnd type="none" w="med" len="med"/>
              <a:tailEnd type="none" w="med" len="med"/>
            </a:ln>
          </p:spPr>
        </p:cxnSp>
      </p:grpSp>
      <p:grpSp>
        <p:nvGrpSpPr>
          <p:cNvPr id="2580" name="组合 2579"/>
          <p:cNvGrpSpPr/>
          <p:nvPr/>
        </p:nvGrpSpPr>
        <p:grpSpPr>
          <a:xfrm>
            <a:off x="2424113" y="5157788"/>
            <a:ext cx="647700" cy="531812"/>
            <a:chOff x="971600" y="4409210"/>
            <a:chExt cx="648072" cy="531958"/>
          </a:xfrm>
        </p:grpSpPr>
        <p:cxnSp>
          <p:nvCxnSpPr>
            <p:cNvPr id="2581" name="直接连接符 18"/>
            <p:cNvCxnSpPr/>
            <p:nvPr/>
          </p:nvCxnSpPr>
          <p:spPr>
            <a:xfrm>
              <a:off x="971600" y="4941168"/>
              <a:ext cx="648072" cy="0"/>
            </a:xfrm>
            <a:prstGeom prst="line">
              <a:avLst/>
            </a:prstGeom>
            <a:ln w="9525" cap="flat" cmpd="sng">
              <a:solidFill>
                <a:srgbClr val="BFBFBF"/>
              </a:solidFill>
              <a:prstDash val="solid"/>
              <a:round/>
              <a:headEnd type="none" w="med" len="med"/>
              <a:tailEnd type="none" w="med" len="med"/>
            </a:ln>
          </p:spPr>
        </p:cxnSp>
        <p:cxnSp>
          <p:nvCxnSpPr>
            <p:cNvPr id="2582" name="直接连接符 19"/>
            <p:cNvCxnSpPr/>
            <p:nvPr/>
          </p:nvCxnSpPr>
          <p:spPr>
            <a:xfrm>
              <a:off x="974417" y="4409210"/>
              <a:ext cx="0" cy="504056"/>
            </a:xfrm>
            <a:prstGeom prst="line">
              <a:avLst/>
            </a:prstGeom>
            <a:ln w="9525" cap="flat" cmpd="sng">
              <a:solidFill>
                <a:srgbClr val="BFBFBF"/>
              </a:solidFill>
              <a:prstDash val="solid"/>
              <a:round/>
              <a:headEnd type="none" w="med" len="med"/>
              <a:tailEnd type="none" w="med" len="med"/>
            </a:ln>
          </p:spPr>
        </p:cxnSp>
      </p:grpSp>
      <p:grpSp>
        <p:nvGrpSpPr>
          <p:cNvPr id="2583" name="组合 2582"/>
          <p:cNvGrpSpPr/>
          <p:nvPr/>
        </p:nvGrpSpPr>
        <p:grpSpPr>
          <a:xfrm>
            <a:off x="5519738" y="1060450"/>
            <a:ext cx="720725" cy="144463"/>
            <a:chOff x="3779912" y="1268760"/>
            <a:chExt cx="720080" cy="144016"/>
          </a:xfrm>
        </p:grpSpPr>
        <p:sp>
          <p:nvSpPr>
            <p:cNvPr id="2584" name="椭圆 21"/>
            <p:cNvSpPr/>
            <p:nvPr/>
          </p:nvSpPr>
          <p:spPr>
            <a:xfrm>
              <a:off x="3779912" y="1268760"/>
              <a:ext cx="144016" cy="144016"/>
            </a:xfrm>
            <a:prstGeom prst="ellipse">
              <a:avLst/>
            </a:prstGeom>
            <a:solidFill>
              <a:srgbClr val="FFC000">
                <a:alpha val="69803"/>
              </a:srgbClr>
            </a:solidFill>
            <a:ln w="25400">
              <a:noFill/>
            </a:ln>
          </p:spPr>
          <p:txBody>
            <a:bodyPr anchor="ctr" anchorCtr="0"/>
            <a:p>
              <a:pPr algn="ctr"/>
            </a:p>
          </p:txBody>
        </p:sp>
        <p:sp>
          <p:nvSpPr>
            <p:cNvPr id="2585" name="椭圆 22"/>
            <p:cNvSpPr/>
            <p:nvPr/>
          </p:nvSpPr>
          <p:spPr>
            <a:xfrm>
              <a:off x="4067944" y="1268760"/>
              <a:ext cx="144016" cy="144016"/>
            </a:xfrm>
            <a:prstGeom prst="ellipse">
              <a:avLst/>
            </a:prstGeom>
            <a:solidFill>
              <a:srgbClr val="00B050">
                <a:alpha val="69803"/>
              </a:srgbClr>
            </a:solidFill>
            <a:ln w="25400">
              <a:noFill/>
            </a:ln>
          </p:spPr>
          <p:txBody>
            <a:bodyPr anchor="ctr" anchorCtr="0"/>
            <a:p>
              <a:pPr algn="ctr"/>
            </a:p>
          </p:txBody>
        </p:sp>
        <p:sp>
          <p:nvSpPr>
            <p:cNvPr id="2586" name="椭圆 23"/>
            <p:cNvSpPr/>
            <p:nvPr/>
          </p:nvSpPr>
          <p:spPr>
            <a:xfrm>
              <a:off x="4355976" y="1268760"/>
              <a:ext cx="144016" cy="144016"/>
            </a:xfrm>
            <a:prstGeom prst="ellipse">
              <a:avLst/>
            </a:prstGeom>
            <a:solidFill>
              <a:srgbClr val="00B0F0">
                <a:alpha val="69803"/>
              </a:srgbClr>
            </a:solidFill>
            <a:ln w="25400">
              <a:noFill/>
            </a:ln>
          </p:spPr>
          <p:txBody>
            <a:bodyPr anchor="ctr" anchorCtr="0"/>
            <a:p>
              <a:pPr algn="ctr"/>
            </a:p>
          </p:txBody>
        </p:sp>
      </p:grpSp>
      <p:sp>
        <p:nvSpPr>
          <p:cNvPr id="2587" name="TextBox 20"/>
          <p:cNvSpPr/>
          <p:nvPr/>
        </p:nvSpPr>
        <p:spPr>
          <a:xfrm>
            <a:off x="2640013" y="1989138"/>
            <a:ext cx="6337300" cy="1016000"/>
          </a:xfrm>
          <a:prstGeom prst="rect">
            <a:avLst/>
          </a:prstGeom>
          <a:noFill/>
          <a:ln w="9525">
            <a:noFill/>
          </a:ln>
        </p:spPr>
        <p:txBody>
          <a:bodyPr wrap="square"/>
          <a:p>
            <a:pPr>
              <a:lnSpc>
                <a:spcPct val="150000"/>
              </a:lnSpc>
            </a:pPr>
            <a:r>
              <a:rPr lang="zh-CN" altLang="en-US" sz="2000">
                <a:latin typeface="华文楷体" panose="02010600040101010101" pitchFamily="2" charset="-122"/>
                <a:ea typeface="华文楷体" panose="02010600040101010101" pitchFamily="2" charset="-122"/>
              </a:rPr>
              <a:t>   （五）因公外出期间，由于工作原因受到伤害或者发生事故下落不明的；</a:t>
            </a:r>
            <a:endParaRPr lang="zh-CN" altLang="en-US" sz="2000">
              <a:latin typeface="华文楷体" panose="02010600040101010101" pitchFamily="2" charset="-122"/>
              <a:ea typeface="华文楷体" panose="02010600040101010101" pitchFamily="2" charset="-122"/>
            </a:endParaRPr>
          </a:p>
        </p:txBody>
      </p:sp>
      <p:sp>
        <p:nvSpPr>
          <p:cNvPr id="2588" name="TextBox 24"/>
          <p:cNvSpPr/>
          <p:nvPr/>
        </p:nvSpPr>
        <p:spPr>
          <a:xfrm>
            <a:off x="2640013" y="2924175"/>
            <a:ext cx="6337300" cy="1016000"/>
          </a:xfrm>
          <a:prstGeom prst="rect">
            <a:avLst/>
          </a:prstGeom>
          <a:noFill/>
          <a:ln w="9525">
            <a:noFill/>
          </a:ln>
        </p:spPr>
        <p:txBody>
          <a:bodyPr wrap="square"/>
          <a:p>
            <a:pPr>
              <a:lnSpc>
                <a:spcPct val="150000"/>
              </a:lnSpc>
            </a:pPr>
            <a:r>
              <a:rPr lang="zh-CN" altLang="en-US" sz="2000">
                <a:latin typeface="华文楷体" panose="02010600040101010101" pitchFamily="2" charset="-122"/>
                <a:ea typeface="华文楷体" panose="02010600040101010101" pitchFamily="2" charset="-122"/>
              </a:rPr>
              <a:t>   （六）在上下班途中，受到非本人主要责任的交通事故或者城市轨道交通、客运渡轮、火车事故伤害的；</a:t>
            </a:r>
            <a:endParaRPr lang="zh-CN" altLang="en-US" sz="2000">
              <a:latin typeface="华文楷体" panose="02010600040101010101" pitchFamily="2" charset="-122"/>
              <a:ea typeface="华文楷体" panose="02010600040101010101" pitchFamily="2" charset="-122"/>
            </a:endParaRPr>
          </a:p>
        </p:txBody>
      </p:sp>
      <p:sp>
        <p:nvSpPr>
          <p:cNvPr id="2589" name="TextBox 25"/>
          <p:cNvSpPr/>
          <p:nvPr/>
        </p:nvSpPr>
        <p:spPr>
          <a:xfrm>
            <a:off x="2640013" y="3860800"/>
            <a:ext cx="6337300" cy="1016000"/>
          </a:xfrm>
          <a:prstGeom prst="rect">
            <a:avLst/>
          </a:prstGeom>
          <a:noFill/>
          <a:ln w="9525">
            <a:noFill/>
          </a:ln>
        </p:spPr>
        <p:txBody>
          <a:bodyPr wrap="square"/>
          <a:p>
            <a:pPr>
              <a:lnSpc>
                <a:spcPct val="150000"/>
              </a:lnSpc>
            </a:pPr>
            <a:r>
              <a:rPr lang="zh-CN" altLang="en-US" sz="2000">
                <a:latin typeface="华文楷体" panose="02010600040101010101" pitchFamily="2" charset="-122"/>
                <a:ea typeface="华文楷体" panose="02010600040101010101" pitchFamily="2" charset="-122"/>
              </a:rPr>
              <a:t>   （七）法律、行政法规规定应当认定为工伤的其他情形；</a:t>
            </a:r>
            <a:endParaRPr lang="zh-CN" altLang="en-US" sz="2000">
              <a:latin typeface="华文楷体" panose="02010600040101010101" pitchFamily="2" charset="-122"/>
              <a:ea typeface="华文楷体" panose="02010600040101010101" pitchFamily="2" charset="-122"/>
            </a:endParaRPr>
          </a:p>
        </p:txBody>
      </p:sp>
      <p:sp>
        <p:nvSpPr>
          <p:cNvPr id="2590" name="TextBox 26"/>
          <p:cNvSpPr/>
          <p:nvPr/>
        </p:nvSpPr>
        <p:spPr>
          <a:xfrm>
            <a:off x="2640013" y="1484313"/>
            <a:ext cx="6337300" cy="554037"/>
          </a:xfrm>
          <a:prstGeom prst="rect">
            <a:avLst/>
          </a:prstGeom>
          <a:noFill/>
          <a:ln w="9525">
            <a:noFill/>
          </a:ln>
        </p:spPr>
        <p:txBody>
          <a:bodyPr wrap="square"/>
          <a:p>
            <a:pPr>
              <a:lnSpc>
                <a:spcPct val="150000"/>
              </a:lnSpc>
            </a:pPr>
            <a:r>
              <a:rPr lang="zh-CN" altLang="en-US" sz="2000">
                <a:latin typeface="华文楷体" panose="02010600040101010101" pitchFamily="2" charset="-122"/>
                <a:ea typeface="华文楷体" panose="02010600040101010101" pitchFamily="2" charset="-122"/>
              </a:rPr>
              <a:t>   （四）患职业病的；</a:t>
            </a:r>
            <a:endParaRPr lang="zh-CN" altLang="en-US" sz="2000">
              <a:latin typeface="华文楷体" panose="02010600040101010101" pitchFamily="2" charset="-122"/>
              <a:ea typeface="华文楷体" panose="0201060004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86" name="TextBox 11"/>
          <p:cNvSpPr/>
          <p:nvPr/>
        </p:nvSpPr>
        <p:spPr>
          <a:xfrm>
            <a:off x="2927350" y="620713"/>
            <a:ext cx="3430588" cy="738187"/>
          </a:xfrm>
          <a:prstGeom prst="rect">
            <a:avLst/>
          </a:prstGeom>
          <a:noFill/>
          <a:ln w="9525">
            <a:noFill/>
          </a:ln>
        </p:spPr>
        <p:txBody>
          <a:bodyPr wrap="none"/>
          <a:p>
            <a:pPr>
              <a:lnSpc>
                <a:spcPct val="150000"/>
              </a:lnSpc>
            </a:pPr>
            <a:r>
              <a:rPr lang="zh-CN" altLang="en-US" sz="2800" b="1">
                <a:solidFill>
                  <a:srgbClr val="0000FF"/>
                </a:solidFill>
                <a:latin typeface="华文楷体" panose="02010600040101010101" pitchFamily="2" charset="-122"/>
                <a:ea typeface="华文楷体" panose="02010600040101010101" pitchFamily="2" charset="-122"/>
              </a:rPr>
              <a:t>焊割行业危险性归结</a:t>
            </a:r>
            <a:endParaRPr lang="zh-CN" altLang="en-US" sz="2800" b="1">
              <a:solidFill>
                <a:srgbClr val="0000FF"/>
              </a:solidFill>
              <a:latin typeface="华文楷体" panose="02010600040101010101" pitchFamily="2" charset="-122"/>
              <a:ea typeface="华文楷体" panose="02010600040101010101" pitchFamily="2" charset="-122"/>
            </a:endParaRPr>
          </a:p>
        </p:txBody>
      </p:sp>
      <p:sp>
        <p:nvSpPr>
          <p:cNvPr id="2087" name="矩形 10"/>
          <p:cNvSpPr/>
          <p:nvPr/>
        </p:nvSpPr>
        <p:spPr>
          <a:xfrm>
            <a:off x="2208213" y="765175"/>
            <a:ext cx="504825" cy="504825"/>
          </a:xfrm>
          <a:prstGeom prst="rect">
            <a:avLst/>
          </a:prstGeom>
          <a:solidFill>
            <a:srgbClr val="00B0F0"/>
          </a:solidFill>
          <a:ln w="25400" cap="flat" cmpd="sng">
            <a:solidFill>
              <a:srgbClr val="00B0F0"/>
            </a:solidFill>
            <a:prstDash val="solid"/>
            <a:round/>
            <a:headEnd type="none" w="med" len="med"/>
            <a:tailEnd type="none" w="med" len="med"/>
          </a:ln>
        </p:spPr>
        <p:txBody>
          <a:bodyPr anchor="ctr" anchorCtr="0"/>
          <a:p>
            <a:pPr algn="ctr"/>
            <a:r>
              <a:rPr lang="en-US" altLang="zh-CN" sz="3200" b="1">
                <a:latin typeface="Times New Roman" panose="02020603050405020304" pitchFamily="18" charset="0"/>
              </a:rPr>
              <a:t>1</a:t>
            </a:r>
            <a:endParaRPr lang="en-US" altLang="zh-CN" sz="3200" b="1">
              <a:latin typeface="Times New Roman" panose="02020603050405020304" pitchFamily="18" charset="0"/>
            </a:endParaRPr>
          </a:p>
        </p:txBody>
      </p:sp>
      <p:grpSp>
        <p:nvGrpSpPr>
          <p:cNvPr id="2088" name="组合 2087"/>
          <p:cNvGrpSpPr/>
          <p:nvPr/>
        </p:nvGrpSpPr>
        <p:grpSpPr>
          <a:xfrm>
            <a:off x="2711450" y="1679575"/>
            <a:ext cx="3170238" cy="596900"/>
            <a:chOff x="1187624" y="1679401"/>
            <a:chExt cx="3170679" cy="597471"/>
          </a:xfrm>
        </p:grpSpPr>
        <p:sp>
          <p:nvSpPr>
            <p:cNvPr id="2089" name="TextBox 13"/>
            <p:cNvSpPr/>
            <p:nvPr/>
          </p:nvSpPr>
          <p:spPr>
            <a:xfrm>
              <a:off x="1403648" y="1679401"/>
              <a:ext cx="2954655" cy="597471"/>
            </a:xfrm>
            <a:prstGeom prst="rect">
              <a:avLst/>
            </a:prstGeom>
            <a:noFill/>
            <a:ln w="9525">
              <a:noFill/>
            </a:ln>
          </p:spPr>
          <p:txBody>
            <a:bodyPr wrap="none"/>
            <a:p>
              <a:pPr>
                <a:lnSpc>
                  <a:spcPct val="150000"/>
                </a:lnSpc>
              </a:pPr>
              <a:r>
                <a:rPr lang="zh-CN" altLang="en-US" sz="2400">
                  <a:solidFill>
                    <a:srgbClr val="0070C0"/>
                  </a:solidFill>
                  <a:latin typeface="华文楷体" panose="02010600040101010101" pitchFamily="2" charset="-122"/>
                  <a:ea typeface="华文楷体" panose="02010600040101010101" pitchFamily="2" charset="-122"/>
                </a:rPr>
                <a:t>制冷作业的事故类型</a:t>
              </a:r>
              <a:endParaRPr lang="zh-CN" altLang="en-US" sz="2400">
                <a:solidFill>
                  <a:srgbClr val="0070C0"/>
                </a:solidFill>
                <a:latin typeface="华文楷体" panose="02010600040101010101" pitchFamily="2" charset="-122"/>
                <a:ea typeface="华文楷体" panose="02010600040101010101" pitchFamily="2" charset="-122"/>
              </a:endParaRPr>
            </a:p>
          </p:txBody>
        </p:sp>
        <p:sp>
          <p:nvSpPr>
            <p:cNvPr id="2090" name="菱形 14"/>
            <p:cNvSpPr/>
            <p:nvPr/>
          </p:nvSpPr>
          <p:spPr>
            <a:xfrm>
              <a:off x="1187624" y="1988840"/>
              <a:ext cx="144016" cy="144016"/>
            </a:xfrm>
            <a:prstGeom prst="diamond">
              <a:avLst/>
            </a:prstGeom>
            <a:solidFill>
              <a:srgbClr val="00B0F0"/>
            </a:solidFill>
            <a:ln w="25400" cap="flat" cmpd="sng">
              <a:solidFill>
                <a:srgbClr val="00B0F0"/>
              </a:solidFill>
              <a:prstDash val="solid"/>
              <a:round/>
              <a:headEnd type="none" w="med" len="med"/>
              <a:tailEnd type="none" w="med" len="med"/>
            </a:ln>
          </p:spPr>
          <p:txBody>
            <a:bodyPr anchor="ctr" anchorCtr="0"/>
            <a:p>
              <a:pPr algn="ctr"/>
            </a:p>
          </p:txBody>
        </p:sp>
      </p:grpSp>
      <p:sp>
        <p:nvSpPr>
          <p:cNvPr id="2091" name="矩形 16"/>
          <p:cNvSpPr/>
          <p:nvPr/>
        </p:nvSpPr>
        <p:spPr>
          <a:xfrm>
            <a:off x="2640013" y="4005263"/>
            <a:ext cx="144462" cy="144462"/>
          </a:xfrm>
          <a:prstGeom prst="rect">
            <a:avLst/>
          </a:prstGeom>
          <a:solidFill>
            <a:srgbClr val="92D050"/>
          </a:solidFill>
          <a:ln w="25400" cap="flat" cmpd="sng">
            <a:solidFill>
              <a:srgbClr val="92D050"/>
            </a:solidFill>
            <a:prstDash val="solid"/>
            <a:round/>
            <a:headEnd type="none" w="med" len="med"/>
            <a:tailEnd type="none" w="med" len="med"/>
          </a:ln>
        </p:spPr>
        <p:txBody>
          <a:bodyPr anchor="ctr" anchorCtr="0"/>
          <a:p>
            <a:pPr algn="ctr"/>
          </a:p>
        </p:txBody>
      </p:sp>
      <p:cxnSp>
        <p:nvCxnSpPr>
          <p:cNvPr id="2092" name="直接连接符 18"/>
          <p:cNvCxnSpPr/>
          <p:nvPr/>
        </p:nvCxnSpPr>
        <p:spPr>
          <a:xfrm>
            <a:off x="2782888" y="4076700"/>
            <a:ext cx="6553200" cy="0"/>
          </a:xfrm>
          <a:prstGeom prst="line">
            <a:avLst/>
          </a:prstGeom>
          <a:ln w="9525" cap="flat" cmpd="sng">
            <a:solidFill>
              <a:srgbClr val="000000"/>
            </a:solidFill>
            <a:prstDash val="dash"/>
            <a:round/>
            <a:headEnd type="none" w="med" len="med"/>
            <a:tailEnd type="none" w="med" len="med"/>
          </a:ln>
        </p:spPr>
      </p:cxnSp>
      <p:cxnSp>
        <p:nvCxnSpPr>
          <p:cNvPr id="2093" name="直接连接符 21"/>
          <p:cNvCxnSpPr/>
          <p:nvPr/>
        </p:nvCxnSpPr>
        <p:spPr>
          <a:xfrm>
            <a:off x="6167438" y="4076700"/>
            <a:ext cx="0" cy="504825"/>
          </a:xfrm>
          <a:prstGeom prst="line">
            <a:avLst/>
          </a:prstGeom>
          <a:ln w="9525" cap="flat" cmpd="sng">
            <a:solidFill>
              <a:srgbClr val="000000"/>
            </a:solidFill>
            <a:prstDash val="dash"/>
            <a:round/>
            <a:headEnd type="none" w="med" len="med"/>
            <a:tailEnd type="none" w="med" len="med"/>
          </a:ln>
        </p:spPr>
      </p:cxnSp>
      <p:cxnSp>
        <p:nvCxnSpPr>
          <p:cNvPr id="2094" name="直接连接符 25"/>
          <p:cNvCxnSpPr/>
          <p:nvPr/>
        </p:nvCxnSpPr>
        <p:spPr>
          <a:xfrm flipV="1">
            <a:off x="5016500" y="3644900"/>
            <a:ext cx="0" cy="431800"/>
          </a:xfrm>
          <a:prstGeom prst="line">
            <a:avLst/>
          </a:prstGeom>
          <a:ln w="9525" cap="flat" cmpd="sng">
            <a:solidFill>
              <a:srgbClr val="000000"/>
            </a:solidFill>
            <a:prstDash val="dash"/>
            <a:round/>
            <a:headEnd type="none" w="med" len="med"/>
            <a:tailEnd type="none" w="med" len="med"/>
          </a:ln>
        </p:spPr>
      </p:cxnSp>
      <p:cxnSp>
        <p:nvCxnSpPr>
          <p:cNvPr id="2095" name="直接连接符 28"/>
          <p:cNvCxnSpPr/>
          <p:nvPr/>
        </p:nvCxnSpPr>
        <p:spPr>
          <a:xfrm>
            <a:off x="3935413" y="4076700"/>
            <a:ext cx="0" cy="431800"/>
          </a:xfrm>
          <a:prstGeom prst="line">
            <a:avLst/>
          </a:prstGeom>
          <a:ln w="9525" cap="flat" cmpd="sng">
            <a:solidFill>
              <a:srgbClr val="000000"/>
            </a:solidFill>
            <a:prstDash val="dash"/>
            <a:round/>
            <a:headEnd type="none" w="med" len="med"/>
            <a:tailEnd type="none" w="med" len="med"/>
          </a:ln>
        </p:spPr>
      </p:cxnSp>
      <p:cxnSp>
        <p:nvCxnSpPr>
          <p:cNvPr id="2096" name="直接连接符 30"/>
          <p:cNvCxnSpPr/>
          <p:nvPr/>
        </p:nvCxnSpPr>
        <p:spPr>
          <a:xfrm flipV="1">
            <a:off x="7175500" y="3644900"/>
            <a:ext cx="0" cy="431800"/>
          </a:xfrm>
          <a:prstGeom prst="line">
            <a:avLst/>
          </a:prstGeom>
          <a:ln w="9525" cap="flat" cmpd="sng">
            <a:solidFill>
              <a:srgbClr val="000000"/>
            </a:solidFill>
            <a:prstDash val="dash"/>
            <a:round/>
            <a:headEnd type="none" w="med" len="med"/>
            <a:tailEnd type="none" w="med" len="med"/>
          </a:ln>
        </p:spPr>
      </p:cxnSp>
      <p:cxnSp>
        <p:nvCxnSpPr>
          <p:cNvPr id="2097" name="直接连接符 32"/>
          <p:cNvCxnSpPr/>
          <p:nvPr/>
        </p:nvCxnSpPr>
        <p:spPr>
          <a:xfrm>
            <a:off x="8328025" y="4076700"/>
            <a:ext cx="0" cy="431800"/>
          </a:xfrm>
          <a:prstGeom prst="line">
            <a:avLst/>
          </a:prstGeom>
          <a:ln w="9525" cap="flat" cmpd="sng">
            <a:solidFill>
              <a:srgbClr val="000000"/>
            </a:solidFill>
            <a:prstDash val="dash"/>
            <a:round/>
            <a:headEnd type="none" w="med" len="med"/>
            <a:tailEnd type="none" w="med" len="med"/>
          </a:ln>
        </p:spPr>
      </p:cxnSp>
      <p:sp>
        <p:nvSpPr>
          <p:cNvPr id="2098" name="椭圆 33"/>
          <p:cNvSpPr/>
          <p:nvPr/>
        </p:nvSpPr>
        <p:spPr>
          <a:xfrm>
            <a:off x="3575050" y="4508500"/>
            <a:ext cx="720725" cy="720725"/>
          </a:xfrm>
          <a:prstGeom prst="ellipse">
            <a:avLst/>
          </a:prstGeom>
          <a:solidFill>
            <a:srgbClr val="FF0000">
              <a:alpha val="79999"/>
            </a:srgbClr>
          </a:solidFill>
          <a:ln w="25400">
            <a:noFill/>
          </a:ln>
        </p:spPr>
        <p:txBody>
          <a:bodyPr anchor="ctr" anchorCtr="0"/>
          <a:p>
            <a:pPr algn="ctr"/>
            <a:r>
              <a:rPr lang="zh-CN" altLang="en-US" b="1"/>
              <a:t>爆炸</a:t>
            </a:r>
            <a:endParaRPr lang="zh-CN" altLang="en-US" b="1"/>
          </a:p>
        </p:txBody>
      </p:sp>
      <p:sp>
        <p:nvSpPr>
          <p:cNvPr id="2099" name="椭圆 34"/>
          <p:cNvSpPr/>
          <p:nvPr/>
        </p:nvSpPr>
        <p:spPr>
          <a:xfrm>
            <a:off x="4656138" y="2924175"/>
            <a:ext cx="720725" cy="720725"/>
          </a:xfrm>
          <a:prstGeom prst="ellipse">
            <a:avLst/>
          </a:prstGeom>
          <a:solidFill>
            <a:srgbClr val="FFC000">
              <a:alpha val="79999"/>
            </a:srgbClr>
          </a:solidFill>
          <a:ln w="25400">
            <a:noFill/>
          </a:ln>
        </p:spPr>
        <p:txBody>
          <a:bodyPr anchor="ctr" anchorCtr="0"/>
          <a:p>
            <a:pPr algn="ctr"/>
            <a:r>
              <a:rPr lang="zh-CN" altLang="en-US" b="1"/>
              <a:t>中毒</a:t>
            </a:r>
            <a:endParaRPr lang="zh-CN" altLang="en-US" b="1"/>
          </a:p>
        </p:txBody>
      </p:sp>
      <p:sp>
        <p:nvSpPr>
          <p:cNvPr id="2100" name="椭圆 35"/>
          <p:cNvSpPr/>
          <p:nvPr/>
        </p:nvSpPr>
        <p:spPr>
          <a:xfrm>
            <a:off x="5808663" y="4508500"/>
            <a:ext cx="720725" cy="720725"/>
          </a:xfrm>
          <a:prstGeom prst="ellipse">
            <a:avLst/>
          </a:prstGeom>
          <a:solidFill>
            <a:srgbClr val="00B050">
              <a:alpha val="79999"/>
            </a:srgbClr>
          </a:solidFill>
          <a:ln w="25400">
            <a:noFill/>
          </a:ln>
        </p:spPr>
        <p:txBody>
          <a:bodyPr anchor="ctr" anchorCtr="0"/>
          <a:p>
            <a:pPr algn="ctr"/>
            <a:r>
              <a:rPr lang="zh-CN" altLang="en-US" b="1"/>
              <a:t>窒息</a:t>
            </a:r>
            <a:endParaRPr lang="zh-CN" altLang="en-US" b="1"/>
          </a:p>
        </p:txBody>
      </p:sp>
      <p:sp>
        <p:nvSpPr>
          <p:cNvPr id="2101" name="椭圆 36"/>
          <p:cNvSpPr/>
          <p:nvPr/>
        </p:nvSpPr>
        <p:spPr>
          <a:xfrm>
            <a:off x="6816725" y="2781300"/>
            <a:ext cx="720725" cy="936625"/>
          </a:xfrm>
          <a:prstGeom prst="ellipse">
            <a:avLst/>
          </a:prstGeom>
          <a:solidFill>
            <a:srgbClr val="00B0F0">
              <a:alpha val="79999"/>
            </a:srgbClr>
          </a:solidFill>
          <a:ln w="25400">
            <a:noFill/>
          </a:ln>
        </p:spPr>
        <p:txBody>
          <a:bodyPr anchor="ctr" anchorCtr="0"/>
          <a:p>
            <a:pPr algn="ctr"/>
            <a:r>
              <a:rPr lang="zh-CN" altLang="en-US" b="1"/>
              <a:t>冷灼伤</a:t>
            </a:r>
            <a:endParaRPr lang="zh-CN" altLang="en-US" b="1"/>
          </a:p>
        </p:txBody>
      </p:sp>
      <p:sp>
        <p:nvSpPr>
          <p:cNvPr id="2102" name="椭圆 38"/>
          <p:cNvSpPr/>
          <p:nvPr/>
        </p:nvSpPr>
        <p:spPr>
          <a:xfrm>
            <a:off x="7967663" y="4508500"/>
            <a:ext cx="720725" cy="720725"/>
          </a:xfrm>
          <a:prstGeom prst="ellipse">
            <a:avLst/>
          </a:prstGeom>
          <a:solidFill>
            <a:srgbClr val="604A7B">
              <a:alpha val="79999"/>
            </a:srgbClr>
          </a:solidFill>
          <a:ln w="25400">
            <a:noFill/>
          </a:ln>
        </p:spPr>
        <p:txBody>
          <a:bodyPr anchor="ctr" anchorCtr="0"/>
          <a:p>
            <a:pPr algn="ctr"/>
            <a:r>
              <a:rPr lang="zh-CN" altLang="en-US" b="1"/>
              <a:t>火灾</a:t>
            </a:r>
            <a:endParaRPr lang="zh-CN" altLang="en-US"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childTnLst>
                                    <p:set>
                                      <p:cBhvr>
                                        <p:cTn id="6" dur="1" fill="hold">
                                          <p:stCondLst>
                                            <p:cond delay="0"/>
                                          </p:stCondLst>
                                        </p:cTn>
                                        <p:tgtEl>
                                          <p:spTgt spid="2086"/>
                                        </p:tgtEl>
                                        <p:attrNameLst>
                                          <p:attrName>style.visibility</p:attrName>
                                        </p:attrNameLst>
                                      </p:cBhvr>
                                      <p:to>
                                        <p:strVal val="visible"/>
                                      </p:to>
                                    </p:set>
                                    <p:animEffect transition="in" filter="blinds(horizontal)">
                                      <p:cBhvr>
                                        <p:cTn id="7" dur="500"/>
                                        <p:tgtEl>
                                          <p:spTgt spid="2086"/>
                                        </p:tgtEl>
                                      </p:cBhvr>
                                    </p:animEffect>
                                  </p:childTnLst>
                                </p:cTn>
                              </p:par>
                              <p:par>
                                <p:cTn id="8" presetID="3" presetClass="entr" presetSubtype="10" fill="hold" grpId="1" nodeType="withEffect">
                                  <p:childTnLst>
                                    <p:set>
                                      <p:cBhvr>
                                        <p:cTn id="9" dur="1" fill="hold">
                                          <p:stCondLst>
                                            <p:cond delay="0"/>
                                          </p:stCondLst>
                                        </p:cTn>
                                        <p:tgtEl>
                                          <p:spTgt spid="2087"/>
                                        </p:tgtEl>
                                        <p:attrNameLst>
                                          <p:attrName>style.visibility</p:attrName>
                                        </p:attrNameLst>
                                      </p:cBhvr>
                                      <p:to>
                                        <p:strVal val="visible"/>
                                      </p:to>
                                    </p:set>
                                    <p:animEffect transition="in" filter="blinds(horizontal)">
                                      <p:cBhvr>
                                        <p:cTn id="10" dur="500"/>
                                        <p:tgtEl>
                                          <p:spTgt spid="208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childTnLst>
                                    <p:set>
                                      <p:cBhvr>
                                        <p:cTn id="14" dur="1" fill="hold">
                                          <p:stCondLst>
                                            <p:cond delay="0"/>
                                          </p:stCondLst>
                                        </p:cTn>
                                        <p:tgtEl>
                                          <p:spTgt spid="2088"/>
                                        </p:tgtEl>
                                        <p:attrNameLst>
                                          <p:attrName>style.visibility</p:attrName>
                                        </p:attrNameLst>
                                      </p:cBhvr>
                                      <p:to>
                                        <p:strVal val="visible"/>
                                      </p:to>
                                    </p:set>
                                    <p:animEffect transition="in" filter="blinds(horizontal)">
                                      <p:cBhvr>
                                        <p:cTn id="15" dur="500"/>
                                        <p:tgtEl>
                                          <p:spTgt spid="208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2" nodeType="clickEffect">
                                  <p:childTnLst>
                                    <p:set>
                                      <p:cBhvr>
                                        <p:cTn id="19" dur="1" fill="hold">
                                          <p:stCondLst>
                                            <p:cond delay="0"/>
                                          </p:stCondLst>
                                        </p:cTn>
                                        <p:tgtEl>
                                          <p:spTgt spid="2091"/>
                                        </p:tgtEl>
                                        <p:attrNameLst>
                                          <p:attrName>style.visibility</p:attrName>
                                        </p:attrNameLst>
                                      </p:cBhvr>
                                      <p:to>
                                        <p:strVal val="visible"/>
                                      </p:to>
                                    </p:set>
                                    <p:animEffect transition="in" filter="fade">
                                      <p:cBhvr>
                                        <p:cTn id="20" dur="2000"/>
                                        <p:tgtEl>
                                          <p:spTgt spid="2091"/>
                                        </p:tgtEl>
                                      </p:cBhvr>
                                    </p:animEffect>
                                  </p:childTnLst>
                                </p:cTn>
                              </p:par>
                              <p:par>
                                <p:cTn id="21" presetID="10" presetClass="entr" presetSubtype="0" fill="hold" nodeType="withEffect">
                                  <p:childTnLst>
                                    <p:set>
                                      <p:cBhvr>
                                        <p:cTn id="22" dur="1" fill="hold">
                                          <p:stCondLst>
                                            <p:cond delay="0"/>
                                          </p:stCondLst>
                                        </p:cTn>
                                        <p:tgtEl>
                                          <p:spTgt spid="2092"/>
                                        </p:tgtEl>
                                        <p:attrNameLst>
                                          <p:attrName>style.visibility</p:attrName>
                                        </p:attrNameLst>
                                      </p:cBhvr>
                                      <p:to>
                                        <p:strVal val="visible"/>
                                      </p:to>
                                    </p:set>
                                    <p:animEffect transition="in" filter="fade">
                                      <p:cBhvr>
                                        <p:cTn id="23" dur="2000"/>
                                        <p:tgtEl>
                                          <p:spTgt spid="2092"/>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childTnLst>
                                    <p:set>
                                      <p:cBhvr>
                                        <p:cTn id="27" dur="1" fill="hold">
                                          <p:stCondLst>
                                            <p:cond delay="0"/>
                                          </p:stCondLst>
                                        </p:cTn>
                                        <p:tgtEl>
                                          <p:spTgt spid="2095"/>
                                        </p:tgtEl>
                                        <p:attrNameLst>
                                          <p:attrName>style.visibility</p:attrName>
                                        </p:attrNameLst>
                                      </p:cBhvr>
                                      <p:to>
                                        <p:strVal val="visible"/>
                                      </p:to>
                                    </p:set>
                                    <p:animEffect transition="in" filter="blinds(horizontal)">
                                      <p:cBhvr>
                                        <p:cTn id="28" dur="500"/>
                                        <p:tgtEl>
                                          <p:spTgt spid="2095"/>
                                        </p:tgtEl>
                                      </p:cBhvr>
                                    </p:animEffect>
                                  </p:childTnLst>
                                </p:cTn>
                              </p:par>
                              <p:par>
                                <p:cTn id="29" presetID="3" presetClass="entr" presetSubtype="10" fill="hold" grpId="3" nodeType="withEffect">
                                  <p:childTnLst>
                                    <p:set>
                                      <p:cBhvr>
                                        <p:cTn id="30" dur="1" fill="hold">
                                          <p:stCondLst>
                                            <p:cond delay="0"/>
                                          </p:stCondLst>
                                        </p:cTn>
                                        <p:tgtEl>
                                          <p:spTgt spid="2098"/>
                                        </p:tgtEl>
                                        <p:attrNameLst>
                                          <p:attrName>style.visibility</p:attrName>
                                        </p:attrNameLst>
                                      </p:cBhvr>
                                      <p:to>
                                        <p:strVal val="visible"/>
                                      </p:to>
                                    </p:set>
                                    <p:animEffect transition="in" filter="blinds(horizontal)">
                                      <p:cBhvr>
                                        <p:cTn id="31" dur="500"/>
                                        <p:tgtEl>
                                          <p:spTgt spid="2098"/>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childTnLst>
                                    <p:set>
                                      <p:cBhvr>
                                        <p:cTn id="35" dur="1" fill="hold">
                                          <p:stCondLst>
                                            <p:cond delay="0"/>
                                          </p:stCondLst>
                                        </p:cTn>
                                        <p:tgtEl>
                                          <p:spTgt spid="2094"/>
                                        </p:tgtEl>
                                        <p:attrNameLst>
                                          <p:attrName>style.visibility</p:attrName>
                                        </p:attrNameLst>
                                      </p:cBhvr>
                                      <p:to>
                                        <p:strVal val="visible"/>
                                      </p:to>
                                    </p:set>
                                    <p:animEffect transition="in" filter="blinds(horizontal)">
                                      <p:cBhvr>
                                        <p:cTn id="36" dur="500"/>
                                        <p:tgtEl>
                                          <p:spTgt spid="2094"/>
                                        </p:tgtEl>
                                      </p:cBhvr>
                                    </p:animEffect>
                                  </p:childTnLst>
                                </p:cTn>
                              </p:par>
                              <p:par>
                                <p:cTn id="37" presetID="3" presetClass="entr" presetSubtype="10" fill="hold" grpId="4" nodeType="withEffect">
                                  <p:childTnLst>
                                    <p:set>
                                      <p:cBhvr>
                                        <p:cTn id="38" dur="1" fill="hold">
                                          <p:stCondLst>
                                            <p:cond delay="0"/>
                                          </p:stCondLst>
                                        </p:cTn>
                                        <p:tgtEl>
                                          <p:spTgt spid="2099"/>
                                        </p:tgtEl>
                                        <p:attrNameLst>
                                          <p:attrName>style.visibility</p:attrName>
                                        </p:attrNameLst>
                                      </p:cBhvr>
                                      <p:to>
                                        <p:strVal val="visible"/>
                                      </p:to>
                                    </p:set>
                                    <p:animEffect transition="in" filter="blinds(horizontal)">
                                      <p:cBhvr>
                                        <p:cTn id="39" dur="500"/>
                                        <p:tgtEl>
                                          <p:spTgt spid="2099"/>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childTnLst>
                                    <p:set>
                                      <p:cBhvr>
                                        <p:cTn id="43" dur="1" fill="hold">
                                          <p:stCondLst>
                                            <p:cond delay="0"/>
                                          </p:stCondLst>
                                        </p:cTn>
                                        <p:tgtEl>
                                          <p:spTgt spid="2093"/>
                                        </p:tgtEl>
                                        <p:attrNameLst>
                                          <p:attrName>style.visibility</p:attrName>
                                        </p:attrNameLst>
                                      </p:cBhvr>
                                      <p:to>
                                        <p:strVal val="visible"/>
                                      </p:to>
                                    </p:set>
                                    <p:animEffect transition="in" filter="blinds(horizontal)">
                                      <p:cBhvr>
                                        <p:cTn id="44" dur="500"/>
                                        <p:tgtEl>
                                          <p:spTgt spid="2093"/>
                                        </p:tgtEl>
                                      </p:cBhvr>
                                    </p:animEffect>
                                  </p:childTnLst>
                                </p:cTn>
                              </p:par>
                              <p:par>
                                <p:cTn id="45" presetID="3" presetClass="entr" presetSubtype="10" fill="hold" grpId="5" nodeType="withEffect">
                                  <p:childTnLst>
                                    <p:set>
                                      <p:cBhvr>
                                        <p:cTn id="46" dur="1" fill="hold">
                                          <p:stCondLst>
                                            <p:cond delay="0"/>
                                          </p:stCondLst>
                                        </p:cTn>
                                        <p:tgtEl>
                                          <p:spTgt spid="2100"/>
                                        </p:tgtEl>
                                        <p:attrNameLst>
                                          <p:attrName>style.visibility</p:attrName>
                                        </p:attrNameLst>
                                      </p:cBhvr>
                                      <p:to>
                                        <p:strVal val="visible"/>
                                      </p:to>
                                    </p:set>
                                    <p:animEffect transition="in" filter="blinds(horizontal)">
                                      <p:cBhvr>
                                        <p:cTn id="47" dur="500"/>
                                        <p:tgtEl>
                                          <p:spTgt spid="210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childTnLst>
                                    <p:set>
                                      <p:cBhvr>
                                        <p:cTn id="51" dur="1" fill="hold">
                                          <p:stCondLst>
                                            <p:cond delay="0"/>
                                          </p:stCondLst>
                                        </p:cTn>
                                        <p:tgtEl>
                                          <p:spTgt spid="2096"/>
                                        </p:tgtEl>
                                        <p:attrNameLst>
                                          <p:attrName>style.visibility</p:attrName>
                                        </p:attrNameLst>
                                      </p:cBhvr>
                                      <p:to>
                                        <p:strVal val="visible"/>
                                      </p:to>
                                    </p:set>
                                    <p:animEffect transition="in" filter="blinds(horizontal)">
                                      <p:cBhvr>
                                        <p:cTn id="52" dur="500"/>
                                        <p:tgtEl>
                                          <p:spTgt spid="2096"/>
                                        </p:tgtEl>
                                      </p:cBhvr>
                                    </p:animEffect>
                                  </p:childTnLst>
                                </p:cTn>
                              </p:par>
                              <p:par>
                                <p:cTn id="53" presetID="3" presetClass="entr" presetSubtype="10" fill="hold" grpId="6" nodeType="withEffect">
                                  <p:childTnLst>
                                    <p:set>
                                      <p:cBhvr>
                                        <p:cTn id="54" dur="1" fill="hold">
                                          <p:stCondLst>
                                            <p:cond delay="0"/>
                                          </p:stCondLst>
                                        </p:cTn>
                                        <p:tgtEl>
                                          <p:spTgt spid="2101"/>
                                        </p:tgtEl>
                                        <p:attrNameLst>
                                          <p:attrName>style.visibility</p:attrName>
                                        </p:attrNameLst>
                                      </p:cBhvr>
                                      <p:to>
                                        <p:strVal val="visible"/>
                                      </p:to>
                                    </p:set>
                                    <p:animEffect transition="in" filter="blinds(horizontal)">
                                      <p:cBhvr>
                                        <p:cTn id="55" dur="500"/>
                                        <p:tgtEl>
                                          <p:spTgt spid="2101"/>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childTnLst>
                                    <p:set>
                                      <p:cBhvr>
                                        <p:cTn id="59" dur="1" fill="hold">
                                          <p:stCondLst>
                                            <p:cond delay="0"/>
                                          </p:stCondLst>
                                        </p:cTn>
                                        <p:tgtEl>
                                          <p:spTgt spid="2097"/>
                                        </p:tgtEl>
                                        <p:attrNameLst>
                                          <p:attrName>style.visibility</p:attrName>
                                        </p:attrNameLst>
                                      </p:cBhvr>
                                      <p:to>
                                        <p:strVal val="visible"/>
                                      </p:to>
                                    </p:set>
                                    <p:animEffect transition="in" filter="blinds(horizontal)">
                                      <p:cBhvr>
                                        <p:cTn id="60" dur="500"/>
                                        <p:tgtEl>
                                          <p:spTgt spid="2097"/>
                                        </p:tgtEl>
                                      </p:cBhvr>
                                    </p:animEffect>
                                  </p:childTnLst>
                                </p:cTn>
                              </p:par>
                              <p:par>
                                <p:cTn id="61" presetID="3" presetClass="entr" presetSubtype="10" fill="hold" grpId="7" nodeType="withEffect">
                                  <p:childTnLst>
                                    <p:set>
                                      <p:cBhvr>
                                        <p:cTn id="62" dur="1" fill="hold">
                                          <p:stCondLst>
                                            <p:cond delay="0"/>
                                          </p:stCondLst>
                                        </p:cTn>
                                        <p:tgtEl>
                                          <p:spTgt spid="2102"/>
                                        </p:tgtEl>
                                        <p:attrNameLst>
                                          <p:attrName>style.visibility</p:attrName>
                                        </p:attrNameLst>
                                      </p:cBhvr>
                                      <p:to>
                                        <p:strVal val="visible"/>
                                      </p:to>
                                    </p:set>
                                    <p:animEffect transition="in" filter="blinds(horizontal)">
                                      <p:cBhvr>
                                        <p:cTn id="63" dur="500"/>
                                        <p:tgtEl>
                                          <p:spTgt spid="2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6" grpId="0" animBg="1"/>
      <p:bldP spid="2087" grpId="1" bldLvl="0" animBg="1"/>
      <p:bldP spid="2091" grpId="2" bldLvl="0" animBg="1"/>
      <p:bldP spid="2098" grpId="3" bldLvl="0" animBg="1"/>
      <p:bldP spid="2099" grpId="4" bldLvl="0" animBg="1"/>
      <p:bldP spid="2100" grpId="5" bldLvl="0" animBg="1"/>
      <p:bldP spid="2101" grpId="6" bldLvl="0" animBg="1"/>
      <p:bldP spid="2102" grpId="7"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93" name="TextBox 4"/>
          <p:cNvSpPr/>
          <p:nvPr/>
        </p:nvSpPr>
        <p:spPr>
          <a:xfrm>
            <a:off x="2566988" y="765175"/>
            <a:ext cx="6337300" cy="738188"/>
          </a:xfrm>
          <a:prstGeom prst="rect">
            <a:avLst/>
          </a:prstGeom>
          <a:noFill/>
          <a:ln w="9525">
            <a:noFill/>
          </a:ln>
        </p:spPr>
        <p:txBody>
          <a:bodyPr wrap="square"/>
          <a:p>
            <a:pPr>
              <a:lnSpc>
                <a:spcPct val="150000"/>
              </a:lnSpc>
            </a:pPr>
            <a:r>
              <a:rPr lang="zh-CN" altLang="en-US" sz="2800">
                <a:latin typeface="华文楷体" panose="02010600040101010101" pitchFamily="2" charset="-122"/>
                <a:ea typeface="华文楷体" panose="02010600040101010101" pitchFamily="2" charset="-122"/>
              </a:rPr>
              <a:t>   </a:t>
            </a:r>
            <a:r>
              <a:rPr lang="zh-CN" altLang="en-US" sz="2000" b="1">
                <a:latin typeface="华文楷体" panose="02010600040101010101" pitchFamily="2" charset="-122"/>
                <a:ea typeface="华文楷体" panose="02010600040101010101" pitchFamily="2" charset="-122"/>
              </a:rPr>
              <a:t>第十五条    </a:t>
            </a:r>
            <a:r>
              <a:rPr lang="zh-CN" altLang="en-US" sz="2000">
                <a:latin typeface="华文楷体" panose="02010600040101010101" pitchFamily="2" charset="-122"/>
                <a:ea typeface="华文楷体" panose="02010600040101010101" pitchFamily="2" charset="-122"/>
              </a:rPr>
              <a:t>职工有下列情形之一的，视同工伤：</a:t>
            </a:r>
            <a:endParaRPr lang="zh-CN" altLang="en-US" sz="2000">
              <a:latin typeface="华文楷体" panose="02010600040101010101" pitchFamily="2" charset="-122"/>
              <a:ea typeface="华文楷体" panose="02010600040101010101" pitchFamily="2" charset="-122"/>
            </a:endParaRPr>
          </a:p>
        </p:txBody>
      </p:sp>
      <p:grpSp>
        <p:nvGrpSpPr>
          <p:cNvPr id="2594" name="组合 2593"/>
          <p:cNvGrpSpPr/>
          <p:nvPr/>
        </p:nvGrpSpPr>
        <p:grpSpPr>
          <a:xfrm>
            <a:off x="2351088" y="333375"/>
            <a:ext cx="647700" cy="504825"/>
            <a:chOff x="827584" y="900786"/>
            <a:chExt cx="648072" cy="504056"/>
          </a:xfrm>
        </p:grpSpPr>
        <p:cxnSp>
          <p:nvCxnSpPr>
            <p:cNvPr id="2595" name="直接连接符 6"/>
            <p:cNvCxnSpPr/>
            <p:nvPr/>
          </p:nvCxnSpPr>
          <p:spPr>
            <a:xfrm>
              <a:off x="827584" y="900786"/>
              <a:ext cx="648072" cy="0"/>
            </a:xfrm>
            <a:prstGeom prst="line">
              <a:avLst/>
            </a:prstGeom>
            <a:ln w="9525" cap="flat" cmpd="sng">
              <a:solidFill>
                <a:srgbClr val="BFBFBF"/>
              </a:solidFill>
              <a:prstDash val="solid"/>
              <a:round/>
              <a:headEnd type="none" w="med" len="med"/>
              <a:tailEnd type="none" w="med" len="med"/>
            </a:ln>
          </p:spPr>
        </p:cxnSp>
        <p:cxnSp>
          <p:nvCxnSpPr>
            <p:cNvPr id="2596" name="直接连接符 7"/>
            <p:cNvCxnSpPr/>
            <p:nvPr/>
          </p:nvCxnSpPr>
          <p:spPr>
            <a:xfrm>
              <a:off x="827584" y="900786"/>
              <a:ext cx="0" cy="504056"/>
            </a:xfrm>
            <a:prstGeom prst="line">
              <a:avLst/>
            </a:prstGeom>
            <a:ln w="9525" cap="flat" cmpd="sng">
              <a:solidFill>
                <a:srgbClr val="BFBFBF"/>
              </a:solidFill>
              <a:prstDash val="solid"/>
              <a:round/>
              <a:headEnd type="none" w="med" len="med"/>
              <a:tailEnd type="none" w="med" len="med"/>
            </a:ln>
          </p:spPr>
        </p:cxnSp>
      </p:grpSp>
      <p:grpSp>
        <p:nvGrpSpPr>
          <p:cNvPr id="2597" name="组合 2596"/>
          <p:cNvGrpSpPr/>
          <p:nvPr/>
        </p:nvGrpSpPr>
        <p:grpSpPr>
          <a:xfrm>
            <a:off x="8972550" y="5638800"/>
            <a:ext cx="652463" cy="527050"/>
            <a:chOff x="7448082" y="4437112"/>
            <a:chExt cx="652310" cy="526774"/>
          </a:xfrm>
        </p:grpSpPr>
        <p:cxnSp>
          <p:nvCxnSpPr>
            <p:cNvPr id="2598" name="直接连接符 9"/>
            <p:cNvCxnSpPr/>
            <p:nvPr/>
          </p:nvCxnSpPr>
          <p:spPr>
            <a:xfrm>
              <a:off x="7448082" y="4963886"/>
              <a:ext cx="648072" cy="0"/>
            </a:xfrm>
            <a:prstGeom prst="line">
              <a:avLst/>
            </a:prstGeom>
            <a:ln w="9525" cap="flat" cmpd="sng">
              <a:solidFill>
                <a:srgbClr val="BFBFBF"/>
              </a:solidFill>
              <a:prstDash val="solid"/>
              <a:round/>
              <a:headEnd type="none" w="med" len="med"/>
              <a:tailEnd type="none" w="med" len="med"/>
            </a:ln>
          </p:spPr>
        </p:cxnSp>
        <p:cxnSp>
          <p:nvCxnSpPr>
            <p:cNvPr id="2599" name="直接连接符 10"/>
            <p:cNvCxnSpPr/>
            <p:nvPr/>
          </p:nvCxnSpPr>
          <p:spPr>
            <a:xfrm>
              <a:off x="8100392" y="4437112"/>
              <a:ext cx="0" cy="504056"/>
            </a:xfrm>
            <a:prstGeom prst="line">
              <a:avLst/>
            </a:prstGeom>
            <a:ln w="9525" cap="flat" cmpd="sng">
              <a:solidFill>
                <a:srgbClr val="BFBFBF"/>
              </a:solidFill>
              <a:prstDash val="solid"/>
              <a:round/>
              <a:headEnd type="none" w="med" len="med"/>
              <a:tailEnd type="none" w="med" len="med"/>
            </a:ln>
          </p:spPr>
        </p:cxnSp>
      </p:grpSp>
      <p:grpSp>
        <p:nvGrpSpPr>
          <p:cNvPr id="2600" name="组合 2599"/>
          <p:cNvGrpSpPr/>
          <p:nvPr/>
        </p:nvGrpSpPr>
        <p:grpSpPr>
          <a:xfrm>
            <a:off x="8894763" y="404813"/>
            <a:ext cx="658812" cy="512762"/>
            <a:chOff x="7092280" y="764704"/>
            <a:chExt cx="658349" cy="511990"/>
          </a:xfrm>
        </p:grpSpPr>
        <p:cxnSp>
          <p:nvCxnSpPr>
            <p:cNvPr id="2601" name="直接连接符 13"/>
            <p:cNvCxnSpPr/>
            <p:nvPr/>
          </p:nvCxnSpPr>
          <p:spPr>
            <a:xfrm>
              <a:off x="7092280" y="764704"/>
              <a:ext cx="648072" cy="0"/>
            </a:xfrm>
            <a:prstGeom prst="line">
              <a:avLst/>
            </a:prstGeom>
            <a:ln w="9525" cap="flat" cmpd="sng">
              <a:solidFill>
                <a:srgbClr val="BFBFBF"/>
              </a:solidFill>
              <a:prstDash val="solid"/>
              <a:round/>
              <a:headEnd type="none" w="med" len="med"/>
              <a:tailEnd type="none" w="med" len="med"/>
            </a:ln>
          </p:spPr>
        </p:cxnSp>
        <p:cxnSp>
          <p:nvCxnSpPr>
            <p:cNvPr id="2602" name="直接连接符 14"/>
            <p:cNvCxnSpPr/>
            <p:nvPr/>
          </p:nvCxnSpPr>
          <p:spPr>
            <a:xfrm>
              <a:off x="7750629" y="772638"/>
              <a:ext cx="0" cy="504056"/>
            </a:xfrm>
            <a:prstGeom prst="line">
              <a:avLst/>
            </a:prstGeom>
            <a:ln w="9525" cap="flat" cmpd="sng">
              <a:solidFill>
                <a:srgbClr val="BFBFBF"/>
              </a:solidFill>
              <a:prstDash val="solid"/>
              <a:round/>
              <a:headEnd type="none" w="med" len="med"/>
              <a:tailEnd type="none" w="med" len="med"/>
            </a:ln>
          </p:spPr>
        </p:cxnSp>
      </p:grpSp>
      <p:grpSp>
        <p:nvGrpSpPr>
          <p:cNvPr id="2603" name="组合 2602"/>
          <p:cNvGrpSpPr/>
          <p:nvPr/>
        </p:nvGrpSpPr>
        <p:grpSpPr>
          <a:xfrm>
            <a:off x="2424113" y="5610225"/>
            <a:ext cx="647700" cy="531813"/>
            <a:chOff x="971600" y="4409210"/>
            <a:chExt cx="648072" cy="531958"/>
          </a:xfrm>
        </p:grpSpPr>
        <p:cxnSp>
          <p:nvCxnSpPr>
            <p:cNvPr id="2604" name="直接连接符 18"/>
            <p:cNvCxnSpPr/>
            <p:nvPr/>
          </p:nvCxnSpPr>
          <p:spPr>
            <a:xfrm>
              <a:off x="971600" y="4941168"/>
              <a:ext cx="648072" cy="0"/>
            </a:xfrm>
            <a:prstGeom prst="line">
              <a:avLst/>
            </a:prstGeom>
            <a:ln w="9525" cap="flat" cmpd="sng">
              <a:solidFill>
                <a:srgbClr val="BFBFBF"/>
              </a:solidFill>
              <a:prstDash val="solid"/>
              <a:round/>
              <a:headEnd type="none" w="med" len="med"/>
              <a:tailEnd type="none" w="med" len="med"/>
            </a:ln>
          </p:spPr>
        </p:cxnSp>
        <p:cxnSp>
          <p:nvCxnSpPr>
            <p:cNvPr id="2605" name="直接连接符 19"/>
            <p:cNvCxnSpPr/>
            <p:nvPr/>
          </p:nvCxnSpPr>
          <p:spPr>
            <a:xfrm>
              <a:off x="974417" y="4409210"/>
              <a:ext cx="0" cy="504056"/>
            </a:xfrm>
            <a:prstGeom prst="line">
              <a:avLst/>
            </a:prstGeom>
            <a:ln w="9525" cap="flat" cmpd="sng">
              <a:solidFill>
                <a:srgbClr val="BFBFBF"/>
              </a:solidFill>
              <a:prstDash val="solid"/>
              <a:round/>
              <a:headEnd type="none" w="med" len="med"/>
              <a:tailEnd type="none" w="med" len="med"/>
            </a:ln>
          </p:spPr>
        </p:cxnSp>
      </p:grpSp>
      <p:grpSp>
        <p:nvGrpSpPr>
          <p:cNvPr id="2606" name="组合 2605"/>
          <p:cNvGrpSpPr/>
          <p:nvPr/>
        </p:nvGrpSpPr>
        <p:grpSpPr>
          <a:xfrm>
            <a:off x="5519738" y="700088"/>
            <a:ext cx="720725" cy="144462"/>
            <a:chOff x="3779912" y="1268760"/>
            <a:chExt cx="720080" cy="144016"/>
          </a:xfrm>
        </p:grpSpPr>
        <p:sp>
          <p:nvSpPr>
            <p:cNvPr id="2607" name="椭圆 21"/>
            <p:cNvSpPr/>
            <p:nvPr/>
          </p:nvSpPr>
          <p:spPr>
            <a:xfrm>
              <a:off x="3779912" y="1268760"/>
              <a:ext cx="144016" cy="144016"/>
            </a:xfrm>
            <a:prstGeom prst="ellipse">
              <a:avLst/>
            </a:prstGeom>
            <a:solidFill>
              <a:srgbClr val="FFC000">
                <a:alpha val="69803"/>
              </a:srgbClr>
            </a:solidFill>
            <a:ln w="25400">
              <a:noFill/>
            </a:ln>
          </p:spPr>
          <p:txBody>
            <a:bodyPr anchor="ctr" anchorCtr="0"/>
            <a:p>
              <a:pPr algn="ctr"/>
            </a:p>
          </p:txBody>
        </p:sp>
        <p:sp>
          <p:nvSpPr>
            <p:cNvPr id="2608" name="椭圆 22"/>
            <p:cNvSpPr/>
            <p:nvPr/>
          </p:nvSpPr>
          <p:spPr>
            <a:xfrm>
              <a:off x="4067944" y="1268760"/>
              <a:ext cx="144016" cy="144016"/>
            </a:xfrm>
            <a:prstGeom prst="ellipse">
              <a:avLst/>
            </a:prstGeom>
            <a:solidFill>
              <a:srgbClr val="00B050">
                <a:alpha val="69803"/>
              </a:srgbClr>
            </a:solidFill>
            <a:ln w="25400">
              <a:noFill/>
            </a:ln>
          </p:spPr>
          <p:txBody>
            <a:bodyPr anchor="ctr" anchorCtr="0"/>
            <a:p>
              <a:pPr algn="ctr"/>
            </a:p>
          </p:txBody>
        </p:sp>
        <p:sp>
          <p:nvSpPr>
            <p:cNvPr id="2609" name="椭圆 23"/>
            <p:cNvSpPr/>
            <p:nvPr/>
          </p:nvSpPr>
          <p:spPr>
            <a:xfrm>
              <a:off x="4355976" y="1268760"/>
              <a:ext cx="144016" cy="144016"/>
            </a:xfrm>
            <a:prstGeom prst="ellipse">
              <a:avLst/>
            </a:prstGeom>
            <a:solidFill>
              <a:srgbClr val="00B0F0">
                <a:alpha val="69803"/>
              </a:srgbClr>
            </a:solidFill>
            <a:ln w="25400">
              <a:noFill/>
            </a:ln>
          </p:spPr>
          <p:txBody>
            <a:bodyPr anchor="ctr" anchorCtr="0"/>
            <a:p>
              <a:pPr algn="ctr"/>
            </a:p>
          </p:txBody>
        </p:sp>
      </p:grpSp>
      <p:sp>
        <p:nvSpPr>
          <p:cNvPr id="2610" name="TextBox 20"/>
          <p:cNvSpPr/>
          <p:nvPr/>
        </p:nvSpPr>
        <p:spPr>
          <a:xfrm>
            <a:off x="2640013" y="1484313"/>
            <a:ext cx="6337300" cy="1016000"/>
          </a:xfrm>
          <a:prstGeom prst="rect">
            <a:avLst/>
          </a:prstGeom>
          <a:noFill/>
          <a:ln w="9525">
            <a:noFill/>
          </a:ln>
        </p:spPr>
        <p:txBody>
          <a:bodyPr wrap="square"/>
          <a:p>
            <a:pPr>
              <a:lnSpc>
                <a:spcPct val="150000"/>
              </a:lnSpc>
            </a:pPr>
            <a:r>
              <a:rPr lang="zh-CN" altLang="en-US" sz="2000">
                <a:latin typeface="华文楷体" panose="02010600040101010101" pitchFamily="2" charset="-122"/>
                <a:ea typeface="华文楷体" panose="02010600040101010101" pitchFamily="2" charset="-122"/>
              </a:rPr>
              <a:t>   （一）在工作时间和工作岗位，突发疾病死亡或者在</a:t>
            </a:r>
            <a:r>
              <a:rPr lang="en-US" altLang="zh-CN" sz="2000">
                <a:latin typeface="华文楷体" panose="02010600040101010101" pitchFamily="2" charset="-122"/>
                <a:ea typeface="华文楷体" panose="02010600040101010101" pitchFamily="2" charset="-122"/>
              </a:rPr>
              <a:t>48</a:t>
            </a:r>
            <a:r>
              <a:rPr lang="zh-CN" altLang="en-US" sz="2000">
                <a:latin typeface="华文楷体" panose="02010600040101010101" pitchFamily="2" charset="-122"/>
                <a:ea typeface="华文楷体" panose="02010600040101010101" pitchFamily="2" charset="-122"/>
              </a:rPr>
              <a:t>小时之内经抢救无效死亡的；</a:t>
            </a:r>
            <a:endParaRPr lang="zh-CN" altLang="en-US" sz="2000">
              <a:latin typeface="华文楷体" panose="02010600040101010101" pitchFamily="2" charset="-122"/>
              <a:ea typeface="华文楷体" panose="02010600040101010101" pitchFamily="2" charset="-122"/>
            </a:endParaRPr>
          </a:p>
        </p:txBody>
      </p:sp>
      <p:sp>
        <p:nvSpPr>
          <p:cNvPr id="2611" name="TextBox 24"/>
          <p:cNvSpPr/>
          <p:nvPr/>
        </p:nvSpPr>
        <p:spPr>
          <a:xfrm>
            <a:off x="2640013" y="2349500"/>
            <a:ext cx="6337300" cy="1016000"/>
          </a:xfrm>
          <a:prstGeom prst="rect">
            <a:avLst/>
          </a:prstGeom>
          <a:noFill/>
          <a:ln w="9525">
            <a:noFill/>
          </a:ln>
        </p:spPr>
        <p:txBody>
          <a:bodyPr wrap="square"/>
          <a:p>
            <a:pPr>
              <a:lnSpc>
                <a:spcPct val="150000"/>
              </a:lnSpc>
            </a:pPr>
            <a:r>
              <a:rPr lang="zh-CN" altLang="en-US" sz="2000">
                <a:latin typeface="华文楷体" panose="02010600040101010101" pitchFamily="2" charset="-122"/>
                <a:ea typeface="华文楷体" panose="02010600040101010101" pitchFamily="2" charset="-122"/>
              </a:rPr>
              <a:t>   （二）在抢险救灾等维护国家利益、公共利益活动中受到伤害的；</a:t>
            </a:r>
            <a:endParaRPr lang="zh-CN" altLang="en-US" sz="2000">
              <a:latin typeface="华文楷体" panose="02010600040101010101" pitchFamily="2" charset="-122"/>
              <a:ea typeface="华文楷体" panose="02010600040101010101" pitchFamily="2" charset="-122"/>
            </a:endParaRPr>
          </a:p>
        </p:txBody>
      </p:sp>
      <p:sp>
        <p:nvSpPr>
          <p:cNvPr id="2612" name="TextBox 25"/>
          <p:cNvSpPr/>
          <p:nvPr/>
        </p:nvSpPr>
        <p:spPr>
          <a:xfrm>
            <a:off x="2640013" y="3213100"/>
            <a:ext cx="6337300" cy="1016000"/>
          </a:xfrm>
          <a:prstGeom prst="rect">
            <a:avLst/>
          </a:prstGeom>
          <a:noFill/>
          <a:ln w="9525">
            <a:noFill/>
          </a:ln>
        </p:spPr>
        <p:txBody>
          <a:bodyPr wrap="square"/>
          <a:p>
            <a:pPr>
              <a:lnSpc>
                <a:spcPct val="150000"/>
              </a:lnSpc>
            </a:pPr>
            <a:r>
              <a:rPr lang="zh-CN" altLang="en-US" sz="2000">
                <a:latin typeface="华文楷体" panose="02010600040101010101" pitchFamily="2" charset="-122"/>
                <a:ea typeface="华文楷体" panose="02010600040101010101" pitchFamily="2" charset="-122"/>
              </a:rPr>
              <a:t>   （三）职工原在军队服役，因战、因公负伤致残，已取得革命伤残军人证到用人单位后旧伤复发的；</a:t>
            </a:r>
            <a:endParaRPr lang="zh-CN" altLang="en-US" sz="2000">
              <a:latin typeface="华文楷体" panose="02010600040101010101" pitchFamily="2" charset="-122"/>
              <a:ea typeface="华文楷体" panose="02010600040101010101" pitchFamily="2" charset="-122"/>
            </a:endParaRPr>
          </a:p>
        </p:txBody>
      </p:sp>
      <p:sp>
        <p:nvSpPr>
          <p:cNvPr id="2613" name="TextBox 26"/>
          <p:cNvSpPr/>
          <p:nvPr/>
        </p:nvSpPr>
        <p:spPr>
          <a:xfrm>
            <a:off x="2640013" y="4076700"/>
            <a:ext cx="6337300" cy="1938338"/>
          </a:xfrm>
          <a:prstGeom prst="rect">
            <a:avLst/>
          </a:prstGeom>
          <a:noFill/>
          <a:ln w="9525">
            <a:noFill/>
          </a:ln>
        </p:spPr>
        <p:txBody>
          <a:bodyPr wrap="square"/>
          <a:p>
            <a:pPr>
              <a:lnSpc>
                <a:spcPct val="150000"/>
              </a:lnSpc>
            </a:pPr>
            <a:r>
              <a:rPr lang="zh-CN" altLang="en-US" sz="2000">
                <a:latin typeface="华文楷体" panose="02010600040101010101" pitchFamily="2" charset="-122"/>
                <a:ea typeface="华文楷体" panose="02010600040101010101" pitchFamily="2" charset="-122"/>
              </a:rPr>
              <a:t>    职工有前款第（一）项、第（二）项情形的，按照本条例的有关规定享受工伤保险待遇；职工有前款第（三）项情形的，按照本条例的有关规定享受除一次性伤残补助金以外的工伤保险待遇。</a:t>
            </a:r>
            <a:endParaRPr lang="zh-CN" altLang="en-US" sz="2000">
              <a:latin typeface="华文楷体" panose="02010600040101010101" pitchFamily="2" charset="-122"/>
              <a:ea typeface="华文楷体" panose="02010600040101010101" pitchFamily="2"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16" name="TextBox 4"/>
          <p:cNvSpPr/>
          <p:nvPr/>
        </p:nvSpPr>
        <p:spPr>
          <a:xfrm>
            <a:off x="2566988" y="1557338"/>
            <a:ext cx="6337300" cy="1662112"/>
          </a:xfrm>
          <a:prstGeom prst="rect">
            <a:avLst/>
          </a:prstGeom>
          <a:noFill/>
          <a:ln w="9525">
            <a:noFill/>
          </a:ln>
        </p:spPr>
        <p:txBody>
          <a:bodyPr wrap="square"/>
          <a:p>
            <a:pPr>
              <a:lnSpc>
                <a:spcPct val="150000"/>
              </a:lnSpc>
            </a:pPr>
            <a:r>
              <a:rPr lang="zh-CN" altLang="en-US" sz="2800">
                <a:latin typeface="华文楷体" panose="02010600040101010101" pitchFamily="2" charset="-122"/>
                <a:ea typeface="华文楷体" panose="02010600040101010101" pitchFamily="2" charset="-122"/>
              </a:rPr>
              <a:t>   </a:t>
            </a:r>
            <a:r>
              <a:rPr lang="zh-CN" altLang="en-US" sz="2000" b="1">
                <a:latin typeface="华文楷体" panose="02010600040101010101" pitchFamily="2" charset="-122"/>
                <a:ea typeface="华文楷体" panose="02010600040101010101" pitchFamily="2" charset="-122"/>
              </a:rPr>
              <a:t>第十六条    </a:t>
            </a:r>
            <a:r>
              <a:rPr lang="zh-CN" altLang="en-US" sz="2000">
                <a:latin typeface="华文楷体" panose="02010600040101010101" pitchFamily="2" charset="-122"/>
                <a:ea typeface="华文楷体" panose="02010600040101010101" pitchFamily="2" charset="-122"/>
              </a:rPr>
              <a:t>职工符合本条例第十四条、十五条的规定，但是有下列情形之一的，不得认定为工伤或者视同工伤：</a:t>
            </a:r>
            <a:endParaRPr lang="zh-CN" altLang="en-US" sz="2000">
              <a:latin typeface="华文楷体" panose="02010600040101010101" pitchFamily="2" charset="-122"/>
              <a:ea typeface="华文楷体" panose="02010600040101010101" pitchFamily="2" charset="-122"/>
            </a:endParaRPr>
          </a:p>
        </p:txBody>
      </p:sp>
      <p:grpSp>
        <p:nvGrpSpPr>
          <p:cNvPr id="2617" name="组合 2616"/>
          <p:cNvGrpSpPr/>
          <p:nvPr/>
        </p:nvGrpSpPr>
        <p:grpSpPr>
          <a:xfrm>
            <a:off x="2351088" y="836613"/>
            <a:ext cx="647700" cy="504825"/>
            <a:chOff x="827584" y="900786"/>
            <a:chExt cx="648072" cy="504056"/>
          </a:xfrm>
        </p:grpSpPr>
        <p:cxnSp>
          <p:nvCxnSpPr>
            <p:cNvPr id="2618" name="直接连接符 6"/>
            <p:cNvCxnSpPr/>
            <p:nvPr/>
          </p:nvCxnSpPr>
          <p:spPr>
            <a:xfrm>
              <a:off x="827584" y="900786"/>
              <a:ext cx="648072" cy="0"/>
            </a:xfrm>
            <a:prstGeom prst="line">
              <a:avLst/>
            </a:prstGeom>
            <a:ln w="9525" cap="flat" cmpd="sng">
              <a:solidFill>
                <a:srgbClr val="BFBFBF"/>
              </a:solidFill>
              <a:prstDash val="solid"/>
              <a:round/>
              <a:headEnd type="none" w="med" len="med"/>
              <a:tailEnd type="none" w="med" len="med"/>
            </a:ln>
          </p:spPr>
        </p:cxnSp>
        <p:cxnSp>
          <p:nvCxnSpPr>
            <p:cNvPr id="2619" name="直接连接符 7"/>
            <p:cNvCxnSpPr/>
            <p:nvPr/>
          </p:nvCxnSpPr>
          <p:spPr>
            <a:xfrm>
              <a:off x="827584" y="900786"/>
              <a:ext cx="0" cy="504056"/>
            </a:xfrm>
            <a:prstGeom prst="line">
              <a:avLst/>
            </a:prstGeom>
            <a:ln w="9525" cap="flat" cmpd="sng">
              <a:solidFill>
                <a:srgbClr val="BFBFBF"/>
              </a:solidFill>
              <a:prstDash val="solid"/>
              <a:round/>
              <a:headEnd type="none" w="med" len="med"/>
              <a:tailEnd type="none" w="med" len="med"/>
            </a:ln>
          </p:spPr>
        </p:cxnSp>
      </p:grpSp>
      <p:grpSp>
        <p:nvGrpSpPr>
          <p:cNvPr id="2620" name="组合 2619"/>
          <p:cNvGrpSpPr/>
          <p:nvPr/>
        </p:nvGrpSpPr>
        <p:grpSpPr>
          <a:xfrm>
            <a:off x="8972550" y="5184775"/>
            <a:ext cx="652463" cy="527050"/>
            <a:chOff x="7448082" y="4437112"/>
            <a:chExt cx="652310" cy="526774"/>
          </a:xfrm>
        </p:grpSpPr>
        <p:cxnSp>
          <p:nvCxnSpPr>
            <p:cNvPr id="2621" name="直接连接符 9"/>
            <p:cNvCxnSpPr/>
            <p:nvPr/>
          </p:nvCxnSpPr>
          <p:spPr>
            <a:xfrm>
              <a:off x="7448082" y="4963886"/>
              <a:ext cx="648072" cy="0"/>
            </a:xfrm>
            <a:prstGeom prst="line">
              <a:avLst/>
            </a:prstGeom>
            <a:ln w="9525" cap="flat" cmpd="sng">
              <a:solidFill>
                <a:srgbClr val="BFBFBF"/>
              </a:solidFill>
              <a:prstDash val="solid"/>
              <a:round/>
              <a:headEnd type="none" w="med" len="med"/>
              <a:tailEnd type="none" w="med" len="med"/>
            </a:ln>
          </p:spPr>
        </p:cxnSp>
        <p:cxnSp>
          <p:nvCxnSpPr>
            <p:cNvPr id="2622" name="直接连接符 10"/>
            <p:cNvCxnSpPr/>
            <p:nvPr/>
          </p:nvCxnSpPr>
          <p:spPr>
            <a:xfrm>
              <a:off x="8100392" y="4437112"/>
              <a:ext cx="0" cy="504056"/>
            </a:xfrm>
            <a:prstGeom prst="line">
              <a:avLst/>
            </a:prstGeom>
            <a:ln w="9525" cap="flat" cmpd="sng">
              <a:solidFill>
                <a:srgbClr val="BFBFBF"/>
              </a:solidFill>
              <a:prstDash val="solid"/>
              <a:round/>
              <a:headEnd type="none" w="med" len="med"/>
              <a:tailEnd type="none" w="med" len="med"/>
            </a:ln>
          </p:spPr>
        </p:cxnSp>
      </p:grpSp>
      <p:grpSp>
        <p:nvGrpSpPr>
          <p:cNvPr id="2623" name="组合 2622"/>
          <p:cNvGrpSpPr/>
          <p:nvPr/>
        </p:nvGrpSpPr>
        <p:grpSpPr>
          <a:xfrm>
            <a:off x="8894763" y="908050"/>
            <a:ext cx="658812" cy="512763"/>
            <a:chOff x="7092280" y="764704"/>
            <a:chExt cx="658349" cy="511990"/>
          </a:xfrm>
        </p:grpSpPr>
        <p:cxnSp>
          <p:nvCxnSpPr>
            <p:cNvPr id="2624" name="直接连接符 13"/>
            <p:cNvCxnSpPr/>
            <p:nvPr/>
          </p:nvCxnSpPr>
          <p:spPr>
            <a:xfrm>
              <a:off x="7092280" y="764704"/>
              <a:ext cx="648072" cy="0"/>
            </a:xfrm>
            <a:prstGeom prst="line">
              <a:avLst/>
            </a:prstGeom>
            <a:ln w="9525" cap="flat" cmpd="sng">
              <a:solidFill>
                <a:srgbClr val="BFBFBF"/>
              </a:solidFill>
              <a:prstDash val="solid"/>
              <a:round/>
              <a:headEnd type="none" w="med" len="med"/>
              <a:tailEnd type="none" w="med" len="med"/>
            </a:ln>
          </p:spPr>
        </p:cxnSp>
        <p:cxnSp>
          <p:nvCxnSpPr>
            <p:cNvPr id="2625" name="直接连接符 14"/>
            <p:cNvCxnSpPr/>
            <p:nvPr/>
          </p:nvCxnSpPr>
          <p:spPr>
            <a:xfrm>
              <a:off x="7750629" y="772638"/>
              <a:ext cx="0" cy="504056"/>
            </a:xfrm>
            <a:prstGeom prst="line">
              <a:avLst/>
            </a:prstGeom>
            <a:ln w="9525" cap="flat" cmpd="sng">
              <a:solidFill>
                <a:srgbClr val="BFBFBF"/>
              </a:solidFill>
              <a:prstDash val="solid"/>
              <a:round/>
              <a:headEnd type="none" w="med" len="med"/>
              <a:tailEnd type="none" w="med" len="med"/>
            </a:ln>
          </p:spPr>
        </p:cxnSp>
      </p:grpSp>
      <p:grpSp>
        <p:nvGrpSpPr>
          <p:cNvPr id="2626" name="组合 2625"/>
          <p:cNvGrpSpPr/>
          <p:nvPr/>
        </p:nvGrpSpPr>
        <p:grpSpPr>
          <a:xfrm>
            <a:off x="2424113" y="5157788"/>
            <a:ext cx="647700" cy="531812"/>
            <a:chOff x="971600" y="4409210"/>
            <a:chExt cx="648072" cy="531958"/>
          </a:xfrm>
        </p:grpSpPr>
        <p:cxnSp>
          <p:nvCxnSpPr>
            <p:cNvPr id="2627" name="直接连接符 18"/>
            <p:cNvCxnSpPr/>
            <p:nvPr/>
          </p:nvCxnSpPr>
          <p:spPr>
            <a:xfrm>
              <a:off x="971600" y="4941168"/>
              <a:ext cx="648072" cy="0"/>
            </a:xfrm>
            <a:prstGeom prst="line">
              <a:avLst/>
            </a:prstGeom>
            <a:ln w="9525" cap="flat" cmpd="sng">
              <a:solidFill>
                <a:srgbClr val="BFBFBF"/>
              </a:solidFill>
              <a:prstDash val="solid"/>
              <a:round/>
              <a:headEnd type="none" w="med" len="med"/>
              <a:tailEnd type="none" w="med" len="med"/>
            </a:ln>
          </p:spPr>
        </p:cxnSp>
        <p:cxnSp>
          <p:nvCxnSpPr>
            <p:cNvPr id="2628" name="直接连接符 19"/>
            <p:cNvCxnSpPr/>
            <p:nvPr/>
          </p:nvCxnSpPr>
          <p:spPr>
            <a:xfrm>
              <a:off x="974417" y="4409210"/>
              <a:ext cx="0" cy="504056"/>
            </a:xfrm>
            <a:prstGeom prst="line">
              <a:avLst/>
            </a:prstGeom>
            <a:ln w="9525" cap="flat" cmpd="sng">
              <a:solidFill>
                <a:srgbClr val="BFBFBF"/>
              </a:solidFill>
              <a:prstDash val="solid"/>
              <a:round/>
              <a:headEnd type="none" w="med" len="med"/>
              <a:tailEnd type="none" w="med" len="med"/>
            </a:ln>
          </p:spPr>
        </p:cxnSp>
      </p:grpSp>
      <p:grpSp>
        <p:nvGrpSpPr>
          <p:cNvPr id="2629" name="组合 2628"/>
          <p:cNvGrpSpPr/>
          <p:nvPr/>
        </p:nvGrpSpPr>
        <p:grpSpPr>
          <a:xfrm>
            <a:off x="5519738" y="1204913"/>
            <a:ext cx="720725" cy="144462"/>
            <a:chOff x="3779912" y="1268760"/>
            <a:chExt cx="720080" cy="144016"/>
          </a:xfrm>
        </p:grpSpPr>
        <p:sp>
          <p:nvSpPr>
            <p:cNvPr id="2630" name="椭圆 21"/>
            <p:cNvSpPr/>
            <p:nvPr/>
          </p:nvSpPr>
          <p:spPr>
            <a:xfrm>
              <a:off x="3779912" y="1268760"/>
              <a:ext cx="144016" cy="144016"/>
            </a:xfrm>
            <a:prstGeom prst="ellipse">
              <a:avLst/>
            </a:prstGeom>
            <a:solidFill>
              <a:srgbClr val="FFC000">
                <a:alpha val="69803"/>
              </a:srgbClr>
            </a:solidFill>
            <a:ln w="25400">
              <a:noFill/>
            </a:ln>
          </p:spPr>
          <p:txBody>
            <a:bodyPr anchor="ctr" anchorCtr="0"/>
            <a:p>
              <a:pPr algn="ctr"/>
            </a:p>
          </p:txBody>
        </p:sp>
        <p:sp>
          <p:nvSpPr>
            <p:cNvPr id="2631" name="椭圆 22"/>
            <p:cNvSpPr/>
            <p:nvPr/>
          </p:nvSpPr>
          <p:spPr>
            <a:xfrm>
              <a:off x="4067944" y="1268760"/>
              <a:ext cx="144016" cy="144016"/>
            </a:xfrm>
            <a:prstGeom prst="ellipse">
              <a:avLst/>
            </a:prstGeom>
            <a:solidFill>
              <a:srgbClr val="00B050">
                <a:alpha val="69803"/>
              </a:srgbClr>
            </a:solidFill>
            <a:ln w="25400">
              <a:noFill/>
            </a:ln>
          </p:spPr>
          <p:txBody>
            <a:bodyPr anchor="ctr" anchorCtr="0"/>
            <a:p>
              <a:pPr algn="ctr"/>
            </a:p>
          </p:txBody>
        </p:sp>
        <p:sp>
          <p:nvSpPr>
            <p:cNvPr id="2632" name="椭圆 23"/>
            <p:cNvSpPr/>
            <p:nvPr/>
          </p:nvSpPr>
          <p:spPr>
            <a:xfrm>
              <a:off x="4355976" y="1268760"/>
              <a:ext cx="144016" cy="144016"/>
            </a:xfrm>
            <a:prstGeom prst="ellipse">
              <a:avLst/>
            </a:prstGeom>
            <a:solidFill>
              <a:srgbClr val="00B0F0">
                <a:alpha val="69803"/>
              </a:srgbClr>
            </a:solidFill>
            <a:ln w="25400">
              <a:noFill/>
            </a:ln>
          </p:spPr>
          <p:txBody>
            <a:bodyPr anchor="ctr" anchorCtr="0"/>
            <a:p>
              <a:pPr algn="ctr"/>
            </a:p>
          </p:txBody>
        </p:sp>
      </p:grpSp>
      <p:sp>
        <p:nvSpPr>
          <p:cNvPr id="2633" name="TextBox 24"/>
          <p:cNvSpPr/>
          <p:nvPr/>
        </p:nvSpPr>
        <p:spPr>
          <a:xfrm>
            <a:off x="2640013" y="3141663"/>
            <a:ext cx="6337300" cy="554037"/>
          </a:xfrm>
          <a:prstGeom prst="rect">
            <a:avLst/>
          </a:prstGeom>
          <a:noFill/>
          <a:ln w="9525">
            <a:noFill/>
          </a:ln>
        </p:spPr>
        <p:txBody>
          <a:bodyPr wrap="square"/>
          <a:p>
            <a:pPr>
              <a:lnSpc>
                <a:spcPct val="150000"/>
              </a:lnSpc>
            </a:pPr>
            <a:r>
              <a:rPr lang="zh-CN" altLang="en-US" sz="2000">
                <a:latin typeface="华文楷体" panose="02010600040101010101" pitchFamily="2" charset="-122"/>
                <a:ea typeface="华文楷体" panose="02010600040101010101" pitchFamily="2" charset="-122"/>
              </a:rPr>
              <a:t>        （一）故意犯罪的；</a:t>
            </a:r>
            <a:endParaRPr lang="zh-CN" altLang="en-US" sz="2000">
              <a:latin typeface="华文楷体" panose="02010600040101010101" pitchFamily="2" charset="-122"/>
              <a:ea typeface="华文楷体" panose="02010600040101010101" pitchFamily="2" charset="-122"/>
            </a:endParaRPr>
          </a:p>
        </p:txBody>
      </p:sp>
      <p:sp>
        <p:nvSpPr>
          <p:cNvPr id="2634" name="TextBox 25"/>
          <p:cNvSpPr/>
          <p:nvPr/>
        </p:nvSpPr>
        <p:spPr>
          <a:xfrm>
            <a:off x="2640013" y="3644900"/>
            <a:ext cx="6337300" cy="554038"/>
          </a:xfrm>
          <a:prstGeom prst="rect">
            <a:avLst/>
          </a:prstGeom>
          <a:noFill/>
          <a:ln w="9525">
            <a:noFill/>
          </a:ln>
        </p:spPr>
        <p:txBody>
          <a:bodyPr wrap="square"/>
          <a:p>
            <a:pPr>
              <a:lnSpc>
                <a:spcPct val="150000"/>
              </a:lnSpc>
            </a:pPr>
            <a:r>
              <a:rPr lang="zh-CN" altLang="en-US" sz="2000">
                <a:latin typeface="华文楷体" panose="02010600040101010101" pitchFamily="2" charset="-122"/>
                <a:ea typeface="华文楷体" panose="02010600040101010101" pitchFamily="2" charset="-122"/>
              </a:rPr>
              <a:t>        （二）醉酒或者吸毒的；</a:t>
            </a:r>
            <a:endParaRPr lang="zh-CN" altLang="en-US" sz="2000">
              <a:latin typeface="华文楷体" panose="02010600040101010101" pitchFamily="2" charset="-122"/>
              <a:ea typeface="华文楷体" panose="02010600040101010101" pitchFamily="2" charset="-122"/>
            </a:endParaRPr>
          </a:p>
        </p:txBody>
      </p:sp>
      <p:sp>
        <p:nvSpPr>
          <p:cNvPr id="2635" name="TextBox 27"/>
          <p:cNvSpPr/>
          <p:nvPr/>
        </p:nvSpPr>
        <p:spPr>
          <a:xfrm>
            <a:off x="2640013" y="4170363"/>
            <a:ext cx="6337300" cy="554037"/>
          </a:xfrm>
          <a:prstGeom prst="rect">
            <a:avLst/>
          </a:prstGeom>
          <a:noFill/>
          <a:ln w="9525">
            <a:noFill/>
          </a:ln>
        </p:spPr>
        <p:txBody>
          <a:bodyPr wrap="square"/>
          <a:p>
            <a:pPr>
              <a:lnSpc>
                <a:spcPct val="150000"/>
              </a:lnSpc>
            </a:pPr>
            <a:r>
              <a:rPr lang="zh-CN" altLang="en-US" sz="2000">
                <a:latin typeface="华文楷体" panose="02010600040101010101" pitchFamily="2" charset="-122"/>
                <a:ea typeface="华文楷体" panose="02010600040101010101" pitchFamily="2" charset="-122"/>
              </a:rPr>
              <a:t>        （二）自残或者自杀的；</a:t>
            </a:r>
            <a:endParaRPr lang="zh-CN" altLang="en-US" sz="2000">
              <a:latin typeface="华文楷体" panose="02010600040101010101" pitchFamily="2" charset="-122"/>
              <a:ea typeface="华文楷体" panose="02010600040101010101" pitchFamily="2"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38" name="TextBox 4"/>
          <p:cNvSpPr/>
          <p:nvPr/>
        </p:nvSpPr>
        <p:spPr>
          <a:xfrm>
            <a:off x="2566988" y="885825"/>
            <a:ext cx="6337300" cy="3046413"/>
          </a:xfrm>
          <a:prstGeom prst="rect">
            <a:avLst/>
          </a:prstGeom>
          <a:noFill/>
          <a:ln w="9525">
            <a:noFill/>
          </a:ln>
        </p:spPr>
        <p:txBody>
          <a:bodyPr wrap="square"/>
          <a:p>
            <a:pPr>
              <a:lnSpc>
                <a:spcPct val="150000"/>
              </a:lnSpc>
            </a:pPr>
            <a:r>
              <a:rPr lang="zh-CN" altLang="en-US" sz="2800">
                <a:latin typeface="华文楷体" panose="02010600040101010101" pitchFamily="2" charset="-122"/>
                <a:ea typeface="华文楷体" panose="02010600040101010101" pitchFamily="2" charset="-122"/>
              </a:rPr>
              <a:t>   </a:t>
            </a:r>
            <a:r>
              <a:rPr lang="zh-CN" altLang="en-US" sz="2000" b="1">
                <a:latin typeface="华文楷体" panose="02010600040101010101" pitchFamily="2" charset="-122"/>
                <a:ea typeface="华文楷体" panose="02010600040101010101" pitchFamily="2" charset="-122"/>
              </a:rPr>
              <a:t>第十七条    </a:t>
            </a:r>
            <a:r>
              <a:rPr lang="zh-CN" altLang="en-US" sz="2000">
                <a:latin typeface="华文楷体" panose="02010600040101010101" pitchFamily="2" charset="-122"/>
                <a:ea typeface="华文楷体" panose="02010600040101010101" pitchFamily="2" charset="-122"/>
              </a:rPr>
              <a:t>职工发生事故伤害或者按照职业病防治法规定被诊断、鉴定为职业病，所在单位应当自事故伤害发生之日或者被诊断、鉴定为职业病之日起</a:t>
            </a:r>
            <a:r>
              <a:rPr lang="en-US" altLang="zh-CN" sz="2000">
                <a:solidFill>
                  <a:srgbClr val="FF0000"/>
                </a:solidFill>
                <a:latin typeface="华文楷体" panose="02010600040101010101" pitchFamily="2" charset="-122"/>
                <a:ea typeface="华文楷体" panose="02010600040101010101" pitchFamily="2" charset="-122"/>
              </a:rPr>
              <a:t>30</a:t>
            </a:r>
            <a:r>
              <a:rPr lang="zh-CN" altLang="en-US" sz="2000">
                <a:solidFill>
                  <a:srgbClr val="FF0000"/>
                </a:solidFill>
                <a:latin typeface="华文楷体" panose="02010600040101010101" pitchFamily="2" charset="-122"/>
                <a:ea typeface="华文楷体" panose="02010600040101010101" pitchFamily="2" charset="-122"/>
              </a:rPr>
              <a:t>日内</a:t>
            </a:r>
            <a:r>
              <a:rPr lang="zh-CN" altLang="en-US" sz="2000">
                <a:latin typeface="华文楷体" panose="02010600040101010101" pitchFamily="2" charset="-122"/>
                <a:ea typeface="华文楷体" panose="02010600040101010101" pitchFamily="2" charset="-122"/>
              </a:rPr>
              <a:t>，向统筹地区社会保险行政部门提出</a:t>
            </a:r>
            <a:r>
              <a:rPr lang="zh-CN" altLang="en-US" sz="2000">
                <a:solidFill>
                  <a:srgbClr val="FF0000"/>
                </a:solidFill>
                <a:latin typeface="华文楷体" panose="02010600040101010101" pitchFamily="2" charset="-122"/>
                <a:ea typeface="华文楷体" panose="02010600040101010101" pitchFamily="2" charset="-122"/>
              </a:rPr>
              <a:t>工伤认定申请</a:t>
            </a:r>
            <a:r>
              <a:rPr lang="zh-CN" altLang="en-US" sz="2000">
                <a:latin typeface="华文楷体" panose="02010600040101010101" pitchFamily="2" charset="-122"/>
                <a:ea typeface="华文楷体" panose="02010600040101010101" pitchFamily="2" charset="-122"/>
              </a:rPr>
              <a:t>。遇有特殊情况，经报社会保险行政部门同意，申请时限可以适当延长。</a:t>
            </a:r>
            <a:endParaRPr lang="zh-CN" altLang="en-US" sz="2000">
              <a:latin typeface="华文楷体" panose="02010600040101010101" pitchFamily="2" charset="-122"/>
              <a:ea typeface="华文楷体" panose="02010600040101010101" pitchFamily="2" charset="-122"/>
            </a:endParaRPr>
          </a:p>
        </p:txBody>
      </p:sp>
      <p:grpSp>
        <p:nvGrpSpPr>
          <p:cNvPr id="2639" name="组合 2638"/>
          <p:cNvGrpSpPr/>
          <p:nvPr/>
        </p:nvGrpSpPr>
        <p:grpSpPr>
          <a:xfrm>
            <a:off x="2351088" y="404813"/>
            <a:ext cx="647700" cy="504825"/>
            <a:chOff x="827584" y="900786"/>
            <a:chExt cx="648072" cy="504056"/>
          </a:xfrm>
        </p:grpSpPr>
        <p:cxnSp>
          <p:nvCxnSpPr>
            <p:cNvPr id="2640" name="直接连接符 6"/>
            <p:cNvCxnSpPr/>
            <p:nvPr/>
          </p:nvCxnSpPr>
          <p:spPr>
            <a:xfrm>
              <a:off x="827584" y="900786"/>
              <a:ext cx="648072" cy="0"/>
            </a:xfrm>
            <a:prstGeom prst="line">
              <a:avLst/>
            </a:prstGeom>
            <a:ln w="9525" cap="flat" cmpd="sng">
              <a:solidFill>
                <a:srgbClr val="BFBFBF"/>
              </a:solidFill>
              <a:prstDash val="solid"/>
              <a:round/>
              <a:headEnd type="none" w="med" len="med"/>
              <a:tailEnd type="none" w="med" len="med"/>
            </a:ln>
          </p:spPr>
        </p:cxnSp>
        <p:cxnSp>
          <p:nvCxnSpPr>
            <p:cNvPr id="2641" name="直接连接符 7"/>
            <p:cNvCxnSpPr/>
            <p:nvPr/>
          </p:nvCxnSpPr>
          <p:spPr>
            <a:xfrm>
              <a:off x="827584" y="900786"/>
              <a:ext cx="0" cy="504056"/>
            </a:xfrm>
            <a:prstGeom prst="line">
              <a:avLst/>
            </a:prstGeom>
            <a:ln w="9525" cap="flat" cmpd="sng">
              <a:solidFill>
                <a:srgbClr val="BFBFBF"/>
              </a:solidFill>
              <a:prstDash val="solid"/>
              <a:round/>
              <a:headEnd type="none" w="med" len="med"/>
              <a:tailEnd type="none" w="med" len="med"/>
            </a:ln>
          </p:spPr>
        </p:cxnSp>
      </p:grpSp>
      <p:grpSp>
        <p:nvGrpSpPr>
          <p:cNvPr id="2642" name="组合 2641"/>
          <p:cNvGrpSpPr/>
          <p:nvPr/>
        </p:nvGrpSpPr>
        <p:grpSpPr>
          <a:xfrm>
            <a:off x="8972550" y="5710238"/>
            <a:ext cx="652463" cy="527050"/>
            <a:chOff x="7448082" y="4437112"/>
            <a:chExt cx="652310" cy="526774"/>
          </a:xfrm>
        </p:grpSpPr>
        <p:cxnSp>
          <p:nvCxnSpPr>
            <p:cNvPr id="2643" name="直接连接符 9"/>
            <p:cNvCxnSpPr/>
            <p:nvPr/>
          </p:nvCxnSpPr>
          <p:spPr>
            <a:xfrm>
              <a:off x="7448082" y="4963886"/>
              <a:ext cx="648072" cy="0"/>
            </a:xfrm>
            <a:prstGeom prst="line">
              <a:avLst/>
            </a:prstGeom>
            <a:ln w="9525" cap="flat" cmpd="sng">
              <a:solidFill>
                <a:srgbClr val="BFBFBF"/>
              </a:solidFill>
              <a:prstDash val="solid"/>
              <a:round/>
              <a:headEnd type="none" w="med" len="med"/>
              <a:tailEnd type="none" w="med" len="med"/>
            </a:ln>
          </p:spPr>
        </p:cxnSp>
        <p:cxnSp>
          <p:nvCxnSpPr>
            <p:cNvPr id="2644" name="直接连接符 10"/>
            <p:cNvCxnSpPr/>
            <p:nvPr/>
          </p:nvCxnSpPr>
          <p:spPr>
            <a:xfrm>
              <a:off x="8100392" y="4437112"/>
              <a:ext cx="0" cy="504056"/>
            </a:xfrm>
            <a:prstGeom prst="line">
              <a:avLst/>
            </a:prstGeom>
            <a:ln w="9525" cap="flat" cmpd="sng">
              <a:solidFill>
                <a:srgbClr val="BFBFBF"/>
              </a:solidFill>
              <a:prstDash val="solid"/>
              <a:round/>
              <a:headEnd type="none" w="med" len="med"/>
              <a:tailEnd type="none" w="med" len="med"/>
            </a:ln>
          </p:spPr>
        </p:cxnSp>
      </p:grpSp>
      <p:grpSp>
        <p:nvGrpSpPr>
          <p:cNvPr id="2645" name="组合 2644"/>
          <p:cNvGrpSpPr/>
          <p:nvPr/>
        </p:nvGrpSpPr>
        <p:grpSpPr>
          <a:xfrm>
            <a:off x="8894763" y="476250"/>
            <a:ext cx="658812" cy="512763"/>
            <a:chOff x="7092280" y="764704"/>
            <a:chExt cx="658349" cy="511990"/>
          </a:xfrm>
        </p:grpSpPr>
        <p:cxnSp>
          <p:nvCxnSpPr>
            <p:cNvPr id="2646" name="直接连接符 13"/>
            <p:cNvCxnSpPr/>
            <p:nvPr/>
          </p:nvCxnSpPr>
          <p:spPr>
            <a:xfrm>
              <a:off x="7092280" y="764704"/>
              <a:ext cx="648072" cy="0"/>
            </a:xfrm>
            <a:prstGeom prst="line">
              <a:avLst/>
            </a:prstGeom>
            <a:ln w="9525" cap="flat" cmpd="sng">
              <a:solidFill>
                <a:srgbClr val="BFBFBF"/>
              </a:solidFill>
              <a:prstDash val="solid"/>
              <a:round/>
              <a:headEnd type="none" w="med" len="med"/>
              <a:tailEnd type="none" w="med" len="med"/>
            </a:ln>
          </p:spPr>
        </p:cxnSp>
        <p:cxnSp>
          <p:nvCxnSpPr>
            <p:cNvPr id="2647" name="直接连接符 14"/>
            <p:cNvCxnSpPr/>
            <p:nvPr/>
          </p:nvCxnSpPr>
          <p:spPr>
            <a:xfrm>
              <a:off x="7750629" y="772638"/>
              <a:ext cx="0" cy="504056"/>
            </a:xfrm>
            <a:prstGeom prst="line">
              <a:avLst/>
            </a:prstGeom>
            <a:ln w="9525" cap="flat" cmpd="sng">
              <a:solidFill>
                <a:srgbClr val="BFBFBF"/>
              </a:solidFill>
              <a:prstDash val="solid"/>
              <a:round/>
              <a:headEnd type="none" w="med" len="med"/>
              <a:tailEnd type="none" w="med" len="med"/>
            </a:ln>
          </p:spPr>
        </p:cxnSp>
      </p:grpSp>
      <p:grpSp>
        <p:nvGrpSpPr>
          <p:cNvPr id="2648" name="组合 2647"/>
          <p:cNvGrpSpPr/>
          <p:nvPr/>
        </p:nvGrpSpPr>
        <p:grpSpPr>
          <a:xfrm>
            <a:off x="2424113" y="5683250"/>
            <a:ext cx="647700" cy="531813"/>
            <a:chOff x="971600" y="4409210"/>
            <a:chExt cx="648072" cy="531958"/>
          </a:xfrm>
        </p:grpSpPr>
        <p:cxnSp>
          <p:nvCxnSpPr>
            <p:cNvPr id="2649" name="直接连接符 18"/>
            <p:cNvCxnSpPr/>
            <p:nvPr/>
          </p:nvCxnSpPr>
          <p:spPr>
            <a:xfrm>
              <a:off x="971600" y="4941168"/>
              <a:ext cx="648072" cy="0"/>
            </a:xfrm>
            <a:prstGeom prst="line">
              <a:avLst/>
            </a:prstGeom>
            <a:ln w="9525" cap="flat" cmpd="sng">
              <a:solidFill>
                <a:srgbClr val="BFBFBF"/>
              </a:solidFill>
              <a:prstDash val="solid"/>
              <a:round/>
              <a:headEnd type="none" w="med" len="med"/>
              <a:tailEnd type="none" w="med" len="med"/>
            </a:ln>
          </p:spPr>
        </p:cxnSp>
        <p:cxnSp>
          <p:nvCxnSpPr>
            <p:cNvPr id="2650" name="直接连接符 19"/>
            <p:cNvCxnSpPr/>
            <p:nvPr/>
          </p:nvCxnSpPr>
          <p:spPr>
            <a:xfrm>
              <a:off x="974417" y="4409210"/>
              <a:ext cx="0" cy="504056"/>
            </a:xfrm>
            <a:prstGeom prst="line">
              <a:avLst/>
            </a:prstGeom>
            <a:ln w="9525" cap="flat" cmpd="sng">
              <a:solidFill>
                <a:srgbClr val="BFBFBF"/>
              </a:solidFill>
              <a:prstDash val="solid"/>
              <a:round/>
              <a:headEnd type="none" w="med" len="med"/>
              <a:tailEnd type="none" w="med" len="med"/>
            </a:ln>
          </p:spPr>
        </p:cxnSp>
      </p:grpSp>
      <p:grpSp>
        <p:nvGrpSpPr>
          <p:cNvPr id="2651" name="组合 2650"/>
          <p:cNvGrpSpPr/>
          <p:nvPr/>
        </p:nvGrpSpPr>
        <p:grpSpPr>
          <a:xfrm>
            <a:off x="5519738" y="773113"/>
            <a:ext cx="720725" cy="144462"/>
            <a:chOff x="3779912" y="1268760"/>
            <a:chExt cx="720080" cy="144016"/>
          </a:xfrm>
        </p:grpSpPr>
        <p:sp>
          <p:nvSpPr>
            <p:cNvPr id="2652" name="椭圆 21"/>
            <p:cNvSpPr/>
            <p:nvPr/>
          </p:nvSpPr>
          <p:spPr>
            <a:xfrm>
              <a:off x="3779912" y="1268760"/>
              <a:ext cx="144016" cy="144016"/>
            </a:xfrm>
            <a:prstGeom prst="ellipse">
              <a:avLst/>
            </a:prstGeom>
            <a:solidFill>
              <a:srgbClr val="FFC000">
                <a:alpha val="69803"/>
              </a:srgbClr>
            </a:solidFill>
            <a:ln w="25400">
              <a:noFill/>
            </a:ln>
          </p:spPr>
          <p:txBody>
            <a:bodyPr anchor="ctr" anchorCtr="0"/>
            <a:p>
              <a:pPr algn="ctr"/>
            </a:p>
          </p:txBody>
        </p:sp>
        <p:sp>
          <p:nvSpPr>
            <p:cNvPr id="2653" name="椭圆 22"/>
            <p:cNvSpPr/>
            <p:nvPr/>
          </p:nvSpPr>
          <p:spPr>
            <a:xfrm>
              <a:off x="4067944" y="1268760"/>
              <a:ext cx="144016" cy="144016"/>
            </a:xfrm>
            <a:prstGeom prst="ellipse">
              <a:avLst/>
            </a:prstGeom>
            <a:solidFill>
              <a:srgbClr val="00B050">
                <a:alpha val="69803"/>
              </a:srgbClr>
            </a:solidFill>
            <a:ln w="25400">
              <a:noFill/>
            </a:ln>
          </p:spPr>
          <p:txBody>
            <a:bodyPr anchor="ctr" anchorCtr="0"/>
            <a:p>
              <a:pPr algn="ctr"/>
            </a:p>
          </p:txBody>
        </p:sp>
        <p:sp>
          <p:nvSpPr>
            <p:cNvPr id="2654" name="椭圆 23"/>
            <p:cNvSpPr/>
            <p:nvPr/>
          </p:nvSpPr>
          <p:spPr>
            <a:xfrm>
              <a:off x="4355976" y="1268760"/>
              <a:ext cx="144016" cy="144016"/>
            </a:xfrm>
            <a:prstGeom prst="ellipse">
              <a:avLst/>
            </a:prstGeom>
            <a:solidFill>
              <a:srgbClr val="00B0F0">
                <a:alpha val="69803"/>
              </a:srgbClr>
            </a:solidFill>
            <a:ln w="25400">
              <a:noFill/>
            </a:ln>
          </p:spPr>
          <p:txBody>
            <a:bodyPr anchor="ctr" anchorCtr="0"/>
            <a:p>
              <a:pPr algn="ctr"/>
            </a:p>
          </p:txBody>
        </p:sp>
      </p:grpSp>
      <p:sp>
        <p:nvSpPr>
          <p:cNvPr id="2655" name="TextBox 24"/>
          <p:cNvSpPr/>
          <p:nvPr/>
        </p:nvSpPr>
        <p:spPr>
          <a:xfrm>
            <a:off x="2640013" y="3716338"/>
            <a:ext cx="6337300" cy="2400300"/>
          </a:xfrm>
          <a:prstGeom prst="rect">
            <a:avLst/>
          </a:prstGeom>
          <a:noFill/>
          <a:ln w="9525">
            <a:noFill/>
          </a:ln>
        </p:spPr>
        <p:txBody>
          <a:bodyPr wrap="square"/>
          <a:p>
            <a:pPr>
              <a:lnSpc>
                <a:spcPct val="150000"/>
              </a:lnSpc>
            </a:pPr>
            <a:r>
              <a:rPr lang="zh-CN" altLang="en-US" sz="2000">
                <a:latin typeface="华文楷体" panose="02010600040101010101" pitchFamily="2" charset="-122"/>
                <a:ea typeface="华文楷体" panose="02010600040101010101" pitchFamily="2" charset="-122"/>
              </a:rPr>
              <a:t>   用人单位未按前款规定提出工伤认定申请的，工伤职工或者其近亲属、工会组织在事故伤害发生之日或者被诊断、鉴定为职业病之日起</a:t>
            </a:r>
            <a:r>
              <a:rPr lang="en-US" altLang="zh-CN" sz="2000">
                <a:solidFill>
                  <a:srgbClr val="FF0000"/>
                </a:solidFill>
                <a:latin typeface="华文楷体" panose="02010600040101010101" pitchFamily="2" charset="-122"/>
                <a:ea typeface="华文楷体" panose="02010600040101010101" pitchFamily="2" charset="-122"/>
              </a:rPr>
              <a:t>1</a:t>
            </a:r>
            <a:r>
              <a:rPr lang="zh-CN" altLang="en-US" sz="2000">
                <a:solidFill>
                  <a:srgbClr val="FF0000"/>
                </a:solidFill>
                <a:latin typeface="华文楷体" panose="02010600040101010101" pitchFamily="2" charset="-122"/>
                <a:ea typeface="华文楷体" panose="02010600040101010101" pitchFamily="2" charset="-122"/>
              </a:rPr>
              <a:t>年内</a:t>
            </a:r>
            <a:r>
              <a:rPr lang="zh-CN" altLang="en-US" sz="2000">
                <a:latin typeface="华文楷体" panose="02010600040101010101" pitchFamily="2" charset="-122"/>
                <a:ea typeface="华文楷体" panose="02010600040101010101" pitchFamily="2" charset="-122"/>
              </a:rPr>
              <a:t>，可以直接向用人单位所在地统筹地区社会保险行政部门提出工伤认定申请。</a:t>
            </a:r>
            <a:endParaRPr lang="zh-CN" altLang="en-US" sz="2000">
              <a:latin typeface="华文楷体" panose="02010600040101010101" pitchFamily="2" charset="-122"/>
              <a:ea typeface="华文楷体" panose="02010600040101010101" pitchFamily="2"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58" name="TextBox 4"/>
          <p:cNvSpPr/>
          <p:nvPr/>
        </p:nvSpPr>
        <p:spPr>
          <a:xfrm>
            <a:off x="2640013" y="1928813"/>
            <a:ext cx="6337300" cy="1404937"/>
          </a:xfrm>
          <a:prstGeom prst="rect">
            <a:avLst/>
          </a:prstGeom>
          <a:noFill/>
          <a:ln w="9525">
            <a:noFill/>
          </a:ln>
        </p:spPr>
        <p:txBody>
          <a:bodyPr wrap="square"/>
          <a:p>
            <a:pPr>
              <a:lnSpc>
                <a:spcPct val="150000"/>
              </a:lnSpc>
            </a:pPr>
            <a:r>
              <a:rPr lang="zh-CN" altLang="en-US" sz="2000">
                <a:latin typeface="华文楷体" panose="02010600040101010101" pitchFamily="2" charset="-122"/>
                <a:ea typeface="华文楷体" panose="02010600040101010101" pitchFamily="2" charset="-122"/>
              </a:rPr>
              <a:t>    按照本条第一款规定应当由省级社会保险行政部门进行工伤认定的事项，根据属地原则由用人单位所在地的设区的市级社会保险行政部门办理。</a:t>
            </a:r>
            <a:endParaRPr lang="zh-CN" altLang="en-US" sz="2000">
              <a:latin typeface="华文楷体" panose="02010600040101010101" pitchFamily="2" charset="-122"/>
              <a:ea typeface="华文楷体" panose="02010600040101010101" pitchFamily="2" charset="-122"/>
            </a:endParaRPr>
          </a:p>
        </p:txBody>
      </p:sp>
      <p:grpSp>
        <p:nvGrpSpPr>
          <p:cNvPr id="2659" name="组合 2658"/>
          <p:cNvGrpSpPr/>
          <p:nvPr/>
        </p:nvGrpSpPr>
        <p:grpSpPr>
          <a:xfrm>
            <a:off x="2351088" y="800100"/>
            <a:ext cx="647700" cy="504825"/>
            <a:chOff x="827584" y="900786"/>
            <a:chExt cx="648072" cy="504056"/>
          </a:xfrm>
        </p:grpSpPr>
        <p:cxnSp>
          <p:nvCxnSpPr>
            <p:cNvPr id="2660" name="直接连接符 6"/>
            <p:cNvCxnSpPr/>
            <p:nvPr/>
          </p:nvCxnSpPr>
          <p:spPr>
            <a:xfrm>
              <a:off x="827584" y="900786"/>
              <a:ext cx="648072" cy="0"/>
            </a:xfrm>
            <a:prstGeom prst="line">
              <a:avLst/>
            </a:prstGeom>
            <a:ln w="9525" cap="flat" cmpd="sng">
              <a:solidFill>
                <a:srgbClr val="BFBFBF"/>
              </a:solidFill>
              <a:prstDash val="solid"/>
              <a:round/>
              <a:headEnd type="none" w="med" len="med"/>
              <a:tailEnd type="none" w="med" len="med"/>
            </a:ln>
          </p:spPr>
        </p:cxnSp>
        <p:cxnSp>
          <p:nvCxnSpPr>
            <p:cNvPr id="2661" name="直接连接符 7"/>
            <p:cNvCxnSpPr/>
            <p:nvPr/>
          </p:nvCxnSpPr>
          <p:spPr>
            <a:xfrm>
              <a:off x="827584" y="900786"/>
              <a:ext cx="0" cy="504056"/>
            </a:xfrm>
            <a:prstGeom prst="line">
              <a:avLst/>
            </a:prstGeom>
            <a:ln w="9525" cap="flat" cmpd="sng">
              <a:solidFill>
                <a:srgbClr val="BFBFBF"/>
              </a:solidFill>
              <a:prstDash val="solid"/>
              <a:round/>
              <a:headEnd type="none" w="med" len="med"/>
              <a:tailEnd type="none" w="med" len="med"/>
            </a:ln>
          </p:spPr>
        </p:cxnSp>
      </p:grpSp>
      <p:grpSp>
        <p:nvGrpSpPr>
          <p:cNvPr id="2662" name="组合 2661"/>
          <p:cNvGrpSpPr/>
          <p:nvPr/>
        </p:nvGrpSpPr>
        <p:grpSpPr>
          <a:xfrm>
            <a:off x="8972550" y="5040313"/>
            <a:ext cx="652463" cy="527050"/>
            <a:chOff x="7448082" y="4437112"/>
            <a:chExt cx="652310" cy="526774"/>
          </a:xfrm>
        </p:grpSpPr>
        <p:cxnSp>
          <p:nvCxnSpPr>
            <p:cNvPr id="2663" name="直接连接符 9"/>
            <p:cNvCxnSpPr/>
            <p:nvPr/>
          </p:nvCxnSpPr>
          <p:spPr>
            <a:xfrm>
              <a:off x="7448082" y="4963886"/>
              <a:ext cx="648072" cy="0"/>
            </a:xfrm>
            <a:prstGeom prst="line">
              <a:avLst/>
            </a:prstGeom>
            <a:ln w="9525" cap="flat" cmpd="sng">
              <a:solidFill>
                <a:srgbClr val="BFBFBF"/>
              </a:solidFill>
              <a:prstDash val="solid"/>
              <a:round/>
              <a:headEnd type="none" w="med" len="med"/>
              <a:tailEnd type="none" w="med" len="med"/>
            </a:ln>
          </p:spPr>
        </p:cxnSp>
        <p:cxnSp>
          <p:nvCxnSpPr>
            <p:cNvPr id="2664" name="直接连接符 10"/>
            <p:cNvCxnSpPr/>
            <p:nvPr/>
          </p:nvCxnSpPr>
          <p:spPr>
            <a:xfrm>
              <a:off x="8100392" y="4437112"/>
              <a:ext cx="0" cy="504056"/>
            </a:xfrm>
            <a:prstGeom prst="line">
              <a:avLst/>
            </a:prstGeom>
            <a:ln w="9525" cap="flat" cmpd="sng">
              <a:solidFill>
                <a:srgbClr val="BFBFBF"/>
              </a:solidFill>
              <a:prstDash val="solid"/>
              <a:round/>
              <a:headEnd type="none" w="med" len="med"/>
              <a:tailEnd type="none" w="med" len="med"/>
            </a:ln>
          </p:spPr>
        </p:cxnSp>
      </p:grpSp>
      <p:grpSp>
        <p:nvGrpSpPr>
          <p:cNvPr id="2665" name="组合 2664"/>
          <p:cNvGrpSpPr/>
          <p:nvPr/>
        </p:nvGrpSpPr>
        <p:grpSpPr>
          <a:xfrm>
            <a:off x="8894763" y="871538"/>
            <a:ext cx="658812" cy="512762"/>
            <a:chOff x="7092280" y="764704"/>
            <a:chExt cx="658349" cy="511990"/>
          </a:xfrm>
        </p:grpSpPr>
        <p:cxnSp>
          <p:nvCxnSpPr>
            <p:cNvPr id="2666" name="直接连接符 13"/>
            <p:cNvCxnSpPr/>
            <p:nvPr/>
          </p:nvCxnSpPr>
          <p:spPr>
            <a:xfrm>
              <a:off x="7092280" y="764704"/>
              <a:ext cx="648072" cy="0"/>
            </a:xfrm>
            <a:prstGeom prst="line">
              <a:avLst/>
            </a:prstGeom>
            <a:ln w="9525" cap="flat" cmpd="sng">
              <a:solidFill>
                <a:srgbClr val="BFBFBF"/>
              </a:solidFill>
              <a:prstDash val="solid"/>
              <a:round/>
              <a:headEnd type="none" w="med" len="med"/>
              <a:tailEnd type="none" w="med" len="med"/>
            </a:ln>
          </p:spPr>
        </p:cxnSp>
        <p:cxnSp>
          <p:nvCxnSpPr>
            <p:cNvPr id="2667" name="直接连接符 14"/>
            <p:cNvCxnSpPr/>
            <p:nvPr/>
          </p:nvCxnSpPr>
          <p:spPr>
            <a:xfrm>
              <a:off x="7750629" y="772638"/>
              <a:ext cx="0" cy="504056"/>
            </a:xfrm>
            <a:prstGeom prst="line">
              <a:avLst/>
            </a:prstGeom>
            <a:ln w="9525" cap="flat" cmpd="sng">
              <a:solidFill>
                <a:srgbClr val="BFBFBF"/>
              </a:solidFill>
              <a:prstDash val="solid"/>
              <a:round/>
              <a:headEnd type="none" w="med" len="med"/>
              <a:tailEnd type="none" w="med" len="med"/>
            </a:ln>
          </p:spPr>
        </p:cxnSp>
      </p:grpSp>
      <p:grpSp>
        <p:nvGrpSpPr>
          <p:cNvPr id="2668" name="组合 2667"/>
          <p:cNvGrpSpPr/>
          <p:nvPr/>
        </p:nvGrpSpPr>
        <p:grpSpPr>
          <a:xfrm>
            <a:off x="2424113" y="5013325"/>
            <a:ext cx="647700" cy="531813"/>
            <a:chOff x="971600" y="4409210"/>
            <a:chExt cx="648072" cy="531958"/>
          </a:xfrm>
        </p:grpSpPr>
        <p:cxnSp>
          <p:nvCxnSpPr>
            <p:cNvPr id="2669" name="直接连接符 18"/>
            <p:cNvCxnSpPr/>
            <p:nvPr/>
          </p:nvCxnSpPr>
          <p:spPr>
            <a:xfrm>
              <a:off x="971600" y="4941168"/>
              <a:ext cx="648072" cy="0"/>
            </a:xfrm>
            <a:prstGeom prst="line">
              <a:avLst/>
            </a:prstGeom>
            <a:ln w="9525" cap="flat" cmpd="sng">
              <a:solidFill>
                <a:srgbClr val="BFBFBF"/>
              </a:solidFill>
              <a:prstDash val="solid"/>
              <a:round/>
              <a:headEnd type="none" w="med" len="med"/>
              <a:tailEnd type="none" w="med" len="med"/>
            </a:ln>
          </p:spPr>
        </p:cxnSp>
        <p:cxnSp>
          <p:nvCxnSpPr>
            <p:cNvPr id="2670" name="直接连接符 19"/>
            <p:cNvCxnSpPr/>
            <p:nvPr/>
          </p:nvCxnSpPr>
          <p:spPr>
            <a:xfrm>
              <a:off x="974417" y="4409210"/>
              <a:ext cx="0" cy="504056"/>
            </a:xfrm>
            <a:prstGeom prst="line">
              <a:avLst/>
            </a:prstGeom>
            <a:ln w="9525" cap="flat" cmpd="sng">
              <a:solidFill>
                <a:srgbClr val="BFBFBF"/>
              </a:solidFill>
              <a:prstDash val="solid"/>
              <a:round/>
              <a:headEnd type="none" w="med" len="med"/>
              <a:tailEnd type="none" w="med" len="med"/>
            </a:ln>
          </p:spPr>
        </p:cxnSp>
      </p:grpSp>
      <p:grpSp>
        <p:nvGrpSpPr>
          <p:cNvPr id="2671" name="组合 2670"/>
          <p:cNvGrpSpPr/>
          <p:nvPr/>
        </p:nvGrpSpPr>
        <p:grpSpPr>
          <a:xfrm>
            <a:off x="5519738" y="1484313"/>
            <a:ext cx="720725" cy="144462"/>
            <a:chOff x="3779912" y="1268760"/>
            <a:chExt cx="720080" cy="144016"/>
          </a:xfrm>
        </p:grpSpPr>
        <p:sp>
          <p:nvSpPr>
            <p:cNvPr id="2672" name="椭圆 21"/>
            <p:cNvSpPr/>
            <p:nvPr/>
          </p:nvSpPr>
          <p:spPr>
            <a:xfrm>
              <a:off x="3779912" y="1268760"/>
              <a:ext cx="144016" cy="144016"/>
            </a:xfrm>
            <a:prstGeom prst="ellipse">
              <a:avLst/>
            </a:prstGeom>
            <a:solidFill>
              <a:srgbClr val="FFC000">
                <a:alpha val="69803"/>
              </a:srgbClr>
            </a:solidFill>
            <a:ln w="25400">
              <a:noFill/>
            </a:ln>
          </p:spPr>
          <p:txBody>
            <a:bodyPr anchor="ctr" anchorCtr="0"/>
            <a:p>
              <a:pPr algn="ctr"/>
            </a:p>
          </p:txBody>
        </p:sp>
        <p:sp>
          <p:nvSpPr>
            <p:cNvPr id="2673" name="椭圆 22"/>
            <p:cNvSpPr/>
            <p:nvPr/>
          </p:nvSpPr>
          <p:spPr>
            <a:xfrm>
              <a:off x="4067944" y="1268760"/>
              <a:ext cx="144016" cy="144016"/>
            </a:xfrm>
            <a:prstGeom prst="ellipse">
              <a:avLst/>
            </a:prstGeom>
            <a:solidFill>
              <a:srgbClr val="00B050">
                <a:alpha val="69803"/>
              </a:srgbClr>
            </a:solidFill>
            <a:ln w="25400">
              <a:noFill/>
            </a:ln>
          </p:spPr>
          <p:txBody>
            <a:bodyPr anchor="ctr" anchorCtr="0"/>
            <a:p>
              <a:pPr algn="ctr"/>
            </a:p>
          </p:txBody>
        </p:sp>
        <p:sp>
          <p:nvSpPr>
            <p:cNvPr id="2674" name="椭圆 23"/>
            <p:cNvSpPr/>
            <p:nvPr/>
          </p:nvSpPr>
          <p:spPr>
            <a:xfrm>
              <a:off x="4355976" y="1268760"/>
              <a:ext cx="144016" cy="144016"/>
            </a:xfrm>
            <a:prstGeom prst="ellipse">
              <a:avLst/>
            </a:prstGeom>
            <a:solidFill>
              <a:srgbClr val="00B0F0">
                <a:alpha val="69803"/>
              </a:srgbClr>
            </a:solidFill>
            <a:ln w="25400">
              <a:noFill/>
            </a:ln>
          </p:spPr>
          <p:txBody>
            <a:bodyPr anchor="ctr" anchorCtr="0"/>
            <a:p>
              <a:pPr algn="ctr"/>
            </a:p>
          </p:txBody>
        </p:sp>
      </p:grpSp>
      <p:sp>
        <p:nvSpPr>
          <p:cNvPr id="2675" name="TextBox 24"/>
          <p:cNvSpPr/>
          <p:nvPr/>
        </p:nvSpPr>
        <p:spPr>
          <a:xfrm>
            <a:off x="2711450" y="3319463"/>
            <a:ext cx="6337300" cy="1477962"/>
          </a:xfrm>
          <a:prstGeom prst="rect">
            <a:avLst/>
          </a:prstGeom>
          <a:noFill/>
          <a:ln w="9525">
            <a:noFill/>
          </a:ln>
        </p:spPr>
        <p:txBody>
          <a:bodyPr wrap="square"/>
          <a:p>
            <a:pPr>
              <a:lnSpc>
                <a:spcPct val="150000"/>
              </a:lnSpc>
            </a:pPr>
            <a:r>
              <a:rPr lang="zh-CN" altLang="en-US" sz="2000">
                <a:latin typeface="华文楷体" panose="02010600040101010101" pitchFamily="2" charset="-122"/>
                <a:ea typeface="华文楷体" panose="02010600040101010101" pitchFamily="2" charset="-122"/>
              </a:rPr>
              <a:t>    用人单位未在本条第一款规定的时限内提交工伤认定申请，在此期间发生符合本条例规定的工伤待遇等有关费用由该用人单位负担。</a:t>
            </a:r>
            <a:endParaRPr lang="zh-CN" altLang="en-US" sz="2000">
              <a:latin typeface="华文楷体" panose="02010600040101010101" pitchFamily="2" charset="-122"/>
              <a:ea typeface="华文楷体" panose="02010600040101010101" pitchFamily="2" charset="-122"/>
            </a:endParaRPr>
          </a:p>
        </p:txBody>
      </p:sp>
      <p:sp>
        <p:nvSpPr>
          <p:cNvPr id="2676" name="二十四角星 26"/>
          <p:cNvSpPr/>
          <p:nvPr/>
        </p:nvSpPr>
        <p:spPr>
          <a:xfrm>
            <a:off x="2566988" y="981075"/>
            <a:ext cx="658812" cy="658813"/>
          </a:xfrm>
          <a:prstGeom prst="star24">
            <a:avLst>
              <a:gd name="adj" fmla="val 37500"/>
            </a:avLst>
          </a:prstGeom>
          <a:solidFill>
            <a:srgbClr val="FFC000"/>
          </a:solidFill>
          <a:ln w="25400">
            <a:noFill/>
          </a:ln>
        </p:spPr>
        <p:txBody>
          <a:bodyPr anchor="ctr" anchorCtr="0"/>
          <a:p>
            <a:pPr algn="ctr"/>
            <a:r>
              <a:rPr lang="zh-CN" altLang="en-US" sz="3600" b="1">
                <a:effectLst>
                  <a:outerShdw blurRad="38100" dist="38100" dir="2700000">
                    <a:srgbClr val="FFFFFF"/>
                  </a:outerShdw>
                </a:effectLst>
                <a:latin typeface="华文行楷" panose="02010800040101010101" pitchFamily="2" charset="-122"/>
                <a:ea typeface="华文行楷" panose="02010800040101010101" pitchFamily="2" charset="-122"/>
              </a:rPr>
              <a:t>续</a:t>
            </a:r>
            <a:endParaRPr lang="zh-CN" altLang="en-US" sz="3600" b="1">
              <a:effectLst>
                <a:outerShdw blurRad="38100" dist="38100" dir="2700000">
                  <a:srgbClr val="FFFFFF"/>
                </a:outerShdw>
              </a:effectLst>
              <a:latin typeface="华文行楷" panose="02010800040101010101" pitchFamily="2" charset="-122"/>
              <a:ea typeface="华文行楷" panose="02010800040101010101" pitchFamily="2"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79" name="TextBox 4"/>
          <p:cNvSpPr/>
          <p:nvPr/>
        </p:nvSpPr>
        <p:spPr>
          <a:xfrm>
            <a:off x="2566988" y="1268413"/>
            <a:ext cx="6337300" cy="3508375"/>
          </a:xfrm>
          <a:prstGeom prst="rect">
            <a:avLst/>
          </a:prstGeom>
          <a:noFill/>
          <a:ln w="9525">
            <a:noFill/>
          </a:ln>
        </p:spPr>
        <p:txBody>
          <a:bodyPr wrap="square"/>
          <a:p>
            <a:pPr>
              <a:lnSpc>
                <a:spcPct val="150000"/>
              </a:lnSpc>
            </a:pPr>
            <a:r>
              <a:rPr lang="zh-CN" altLang="en-US" sz="2800">
                <a:latin typeface="华文楷体" panose="02010600040101010101" pitchFamily="2" charset="-122"/>
                <a:ea typeface="华文楷体" panose="02010600040101010101" pitchFamily="2" charset="-122"/>
              </a:rPr>
              <a:t>    </a:t>
            </a:r>
            <a:r>
              <a:rPr lang="zh-CN" altLang="en-US" sz="2000" b="1">
                <a:latin typeface="华文楷体" panose="02010600040101010101" pitchFamily="2" charset="-122"/>
                <a:ea typeface="华文楷体" panose="02010600040101010101" pitchFamily="2" charset="-122"/>
              </a:rPr>
              <a:t>第十九条    </a:t>
            </a:r>
            <a:r>
              <a:rPr lang="zh-CN" altLang="en-US" sz="2000">
                <a:latin typeface="华文楷体" panose="02010600040101010101" pitchFamily="2" charset="-122"/>
                <a:ea typeface="华文楷体" panose="02010600040101010101" pitchFamily="2" charset="-122"/>
              </a:rPr>
              <a:t>社会保险行政部门受理工伤认定申请后，根据审核需要可以对事故伤害进行调查核实，用人单位、职工、工会组织、医疗机构以及有关部门应当予以协助。职业病诊断和诊断争议的鉴定，依照职业病防治法的有关规定执行。对依法取得职业病诊断证明书或者职业病诊断鉴定书的，社会保险行政部门不再进行调查核实。</a:t>
            </a:r>
            <a:endParaRPr lang="zh-CN" altLang="en-US" sz="2000">
              <a:latin typeface="华文楷体" panose="02010600040101010101" pitchFamily="2" charset="-122"/>
              <a:ea typeface="华文楷体" panose="02010600040101010101" pitchFamily="2" charset="-122"/>
            </a:endParaRPr>
          </a:p>
        </p:txBody>
      </p:sp>
      <p:grpSp>
        <p:nvGrpSpPr>
          <p:cNvPr id="2680" name="组合 2679"/>
          <p:cNvGrpSpPr/>
          <p:nvPr/>
        </p:nvGrpSpPr>
        <p:grpSpPr>
          <a:xfrm>
            <a:off x="2351088" y="836613"/>
            <a:ext cx="647700" cy="504825"/>
            <a:chOff x="827584" y="900786"/>
            <a:chExt cx="648072" cy="504056"/>
          </a:xfrm>
        </p:grpSpPr>
        <p:cxnSp>
          <p:nvCxnSpPr>
            <p:cNvPr id="2681" name="直接连接符 6"/>
            <p:cNvCxnSpPr/>
            <p:nvPr/>
          </p:nvCxnSpPr>
          <p:spPr>
            <a:xfrm>
              <a:off x="827584" y="900786"/>
              <a:ext cx="648072" cy="0"/>
            </a:xfrm>
            <a:prstGeom prst="line">
              <a:avLst/>
            </a:prstGeom>
            <a:ln w="9525" cap="flat" cmpd="sng">
              <a:solidFill>
                <a:srgbClr val="BFBFBF"/>
              </a:solidFill>
              <a:prstDash val="solid"/>
              <a:round/>
              <a:headEnd type="none" w="med" len="med"/>
              <a:tailEnd type="none" w="med" len="med"/>
            </a:ln>
          </p:spPr>
        </p:cxnSp>
        <p:cxnSp>
          <p:nvCxnSpPr>
            <p:cNvPr id="2682" name="直接连接符 7"/>
            <p:cNvCxnSpPr/>
            <p:nvPr/>
          </p:nvCxnSpPr>
          <p:spPr>
            <a:xfrm>
              <a:off x="827584" y="900786"/>
              <a:ext cx="0" cy="504056"/>
            </a:xfrm>
            <a:prstGeom prst="line">
              <a:avLst/>
            </a:prstGeom>
            <a:ln w="9525" cap="flat" cmpd="sng">
              <a:solidFill>
                <a:srgbClr val="BFBFBF"/>
              </a:solidFill>
              <a:prstDash val="solid"/>
              <a:round/>
              <a:headEnd type="none" w="med" len="med"/>
              <a:tailEnd type="none" w="med" len="med"/>
            </a:ln>
          </p:spPr>
        </p:cxnSp>
      </p:grpSp>
      <p:grpSp>
        <p:nvGrpSpPr>
          <p:cNvPr id="2683" name="组合 2682"/>
          <p:cNvGrpSpPr/>
          <p:nvPr/>
        </p:nvGrpSpPr>
        <p:grpSpPr>
          <a:xfrm>
            <a:off x="8972550" y="5299075"/>
            <a:ext cx="652463" cy="527050"/>
            <a:chOff x="7448082" y="4437112"/>
            <a:chExt cx="652310" cy="526774"/>
          </a:xfrm>
        </p:grpSpPr>
        <p:cxnSp>
          <p:nvCxnSpPr>
            <p:cNvPr id="2684" name="直接连接符 9"/>
            <p:cNvCxnSpPr/>
            <p:nvPr/>
          </p:nvCxnSpPr>
          <p:spPr>
            <a:xfrm>
              <a:off x="7448082" y="4963886"/>
              <a:ext cx="648072" cy="0"/>
            </a:xfrm>
            <a:prstGeom prst="line">
              <a:avLst/>
            </a:prstGeom>
            <a:ln w="9525" cap="flat" cmpd="sng">
              <a:solidFill>
                <a:srgbClr val="BFBFBF"/>
              </a:solidFill>
              <a:prstDash val="solid"/>
              <a:round/>
              <a:headEnd type="none" w="med" len="med"/>
              <a:tailEnd type="none" w="med" len="med"/>
            </a:ln>
          </p:spPr>
        </p:cxnSp>
        <p:cxnSp>
          <p:nvCxnSpPr>
            <p:cNvPr id="2685" name="直接连接符 10"/>
            <p:cNvCxnSpPr/>
            <p:nvPr/>
          </p:nvCxnSpPr>
          <p:spPr>
            <a:xfrm>
              <a:off x="8100392" y="4437112"/>
              <a:ext cx="0" cy="504056"/>
            </a:xfrm>
            <a:prstGeom prst="line">
              <a:avLst/>
            </a:prstGeom>
            <a:ln w="9525" cap="flat" cmpd="sng">
              <a:solidFill>
                <a:srgbClr val="BFBFBF"/>
              </a:solidFill>
              <a:prstDash val="solid"/>
              <a:round/>
              <a:headEnd type="none" w="med" len="med"/>
              <a:tailEnd type="none" w="med" len="med"/>
            </a:ln>
          </p:spPr>
        </p:cxnSp>
      </p:grpSp>
      <p:grpSp>
        <p:nvGrpSpPr>
          <p:cNvPr id="2686" name="组合 2685"/>
          <p:cNvGrpSpPr/>
          <p:nvPr/>
        </p:nvGrpSpPr>
        <p:grpSpPr>
          <a:xfrm>
            <a:off x="8894763" y="908050"/>
            <a:ext cx="658812" cy="512763"/>
            <a:chOff x="7092280" y="764704"/>
            <a:chExt cx="658349" cy="511990"/>
          </a:xfrm>
        </p:grpSpPr>
        <p:cxnSp>
          <p:nvCxnSpPr>
            <p:cNvPr id="2687" name="直接连接符 13"/>
            <p:cNvCxnSpPr/>
            <p:nvPr/>
          </p:nvCxnSpPr>
          <p:spPr>
            <a:xfrm>
              <a:off x="7092280" y="764704"/>
              <a:ext cx="648072" cy="0"/>
            </a:xfrm>
            <a:prstGeom prst="line">
              <a:avLst/>
            </a:prstGeom>
            <a:ln w="9525" cap="flat" cmpd="sng">
              <a:solidFill>
                <a:srgbClr val="BFBFBF"/>
              </a:solidFill>
              <a:prstDash val="solid"/>
              <a:round/>
              <a:headEnd type="none" w="med" len="med"/>
              <a:tailEnd type="none" w="med" len="med"/>
            </a:ln>
          </p:spPr>
        </p:cxnSp>
        <p:cxnSp>
          <p:nvCxnSpPr>
            <p:cNvPr id="2688" name="直接连接符 14"/>
            <p:cNvCxnSpPr/>
            <p:nvPr/>
          </p:nvCxnSpPr>
          <p:spPr>
            <a:xfrm>
              <a:off x="7750629" y="772638"/>
              <a:ext cx="0" cy="504056"/>
            </a:xfrm>
            <a:prstGeom prst="line">
              <a:avLst/>
            </a:prstGeom>
            <a:ln w="9525" cap="flat" cmpd="sng">
              <a:solidFill>
                <a:srgbClr val="BFBFBF"/>
              </a:solidFill>
              <a:prstDash val="solid"/>
              <a:round/>
              <a:headEnd type="none" w="med" len="med"/>
              <a:tailEnd type="none" w="med" len="med"/>
            </a:ln>
          </p:spPr>
        </p:cxnSp>
      </p:grpSp>
      <p:grpSp>
        <p:nvGrpSpPr>
          <p:cNvPr id="2689" name="组合 2688"/>
          <p:cNvGrpSpPr/>
          <p:nvPr/>
        </p:nvGrpSpPr>
        <p:grpSpPr>
          <a:xfrm>
            <a:off x="2424113" y="5272088"/>
            <a:ext cx="647700" cy="531812"/>
            <a:chOff x="971600" y="4409210"/>
            <a:chExt cx="648072" cy="531958"/>
          </a:xfrm>
        </p:grpSpPr>
        <p:cxnSp>
          <p:nvCxnSpPr>
            <p:cNvPr id="2690" name="直接连接符 18"/>
            <p:cNvCxnSpPr/>
            <p:nvPr/>
          </p:nvCxnSpPr>
          <p:spPr>
            <a:xfrm>
              <a:off x="971600" y="4941168"/>
              <a:ext cx="648072" cy="0"/>
            </a:xfrm>
            <a:prstGeom prst="line">
              <a:avLst/>
            </a:prstGeom>
            <a:ln w="9525" cap="flat" cmpd="sng">
              <a:solidFill>
                <a:srgbClr val="BFBFBF"/>
              </a:solidFill>
              <a:prstDash val="solid"/>
              <a:round/>
              <a:headEnd type="none" w="med" len="med"/>
              <a:tailEnd type="none" w="med" len="med"/>
            </a:ln>
          </p:spPr>
        </p:cxnSp>
        <p:cxnSp>
          <p:nvCxnSpPr>
            <p:cNvPr id="2691" name="直接连接符 19"/>
            <p:cNvCxnSpPr/>
            <p:nvPr/>
          </p:nvCxnSpPr>
          <p:spPr>
            <a:xfrm>
              <a:off x="974417" y="4409210"/>
              <a:ext cx="0" cy="504056"/>
            </a:xfrm>
            <a:prstGeom prst="line">
              <a:avLst/>
            </a:prstGeom>
            <a:ln w="9525" cap="flat" cmpd="sng">
              <a:solidFill>
                <a:srgbClr val="BFBFBF"/>
              </a:solidFill>
              <a:prstDash val="solid"/>
              <a:round/>
              <a:headEnd type="none" w="med" len="med"/>
              <a:tailEnd type="none" w="med" len="med"/>
            </a:ln>
          </p:spPr>
        </p:cxnSp>
      </p:grpSp>
      <p:grpSp>
        <p:nvGrpSpPr>
          <p:cNvPr id="2692" name="组合 2691"/>
          <p:cNvGrpSpPr/>
          <p:nvPr/>
        </p:nvGrpSpPr>
        <p:grpSpPr>
          <a:xfrm>
            <a:off x="5519738" y="1204913"/>
            <a:ext cx="720725" cy="144462"/>
            <a:chOff x="3779912" y="1268760"/>
            <a:chExt cx="720080" cy="144016"/>
          </a:xfrm>
        </p:grpSpPr>
        <p:sp>
          <p:nvSpPr>
            <p:cNvPr id="2693" name="椭圆 21"/>
            <p:cNvSpPr/>
            <p:nvPr/>
          </p:nvSpPr>
          <p:spPr>
            <a:xfrm>
              <a:off x="3779912" y="1268760"/>
              <a:ext cx="144016" cy="144016"/>
            </a:xfrm>
            <a:prstGeom prst="ellipse">
              <a:avLst/>
            </a:prstGeom>
            <a:solidFill>
              <a:srgbClr val="FFC000">
                <a:alpha val="69803"/>
              </a:srgbClr>
            </a:solidFill>
            <a:ln w="25400">
              <a:noFill/>
            </a:ln>
          </p:spPr>
          <p:txBody>
            <a:bodyPr anchor="ctr" anchorCtr="0"/>
            <a:p>
              <a:pPr algn="ctr"/>
            </a:p>
          </p:txBody>
        </p:sp>
        <p:sp>
          <p:nvSpPr>
            <p:cNvPr id="2694" name="椭圆 22"/>
            <p:cNvSpPr/>
            <p:nvPr/>
          </p:nvSpPr>
          <p:spPr>
            <a:xfrm>
              <a:off x="4067944" y="1268760"/>
              <a:ext cx="144016" cy="144016"/>
            </a:xfrm>
            <a:prstGeom prst="ellipse">
              <a:avLst/>
            </a:prstGeom>
            <a:solidFill>
              <a:srgbClr val="00B050">
                <a:alpha val="69803"/>
              </a:srgbClr>
            </a:solidFill>
            <a:ln w="25400">
              <a:noFill/>
            </a:ln>
          </p:spPr>
          <p:txBody>
            <a:bodyPr anchor="ctr" anchorCtr="0"/>
            <a:p>
              <a:pPr algn="ctr"/>
            </a:p>
          </p:txBody>
        </p:sp>
        <p:sp>
          <p:nvSpPr>
            <p:cNvPr id="2695" name="椭圆 23"/>
            <p:cNvSpPr/>
            <p:nvPr/>
          </p:nvSpPr>
          <p:spPr>
            <a:xfrm>
              <a:off x="4355976" y="1268760"/>
              <a:ext cx="144016" cy="144016"/>
            </a:xfrm>
            <a:prstGeom prst="ellipse">
              <a:avLst/>
            </a:prstGeom>
            <a:solidFill>
              <a:srgbClr val="00B0F0">
                <a:alpha val="69803"/>
              </a:srgbClr>
            </a:solidFill>
            <a:ln w="25400">
              <a:noFill/>
            </a:ln>
          </p:spPr>
          <p:txBody>
            <a:bodyPr anchor="ctr" anchorCtr="0"/>
            <a:p>
              <a:pPr algn="ctr"/>
            </a:p>
          </p:txBody>
        </p:sp>
      </p:grpSp>
      <p:sp>
        <p:nvSpPr>
          <p:cNvPr id="2696" name="TextBox 27"/>
          <p:cNvSpPr/>
          <p:nvPr/>
        </p:nvSpPr>
        <p:spPr>
          <a:xfrm>
            <a:off x="2640013" y="4581525"/>
            <a:ext cx="6337300" cy="1016000"/>
          </a:xfrm>
          <a:prstGeom prst="rect">
            <a:avLst/>
          </a:prstGeom>
          <a:noFill/>
          <a:ln w="9525">
            <a:noFill/>
          </a:ln>
        </p:spPr>
        <p:txBody>
          <a:bodyPr wrap="square"/>
          <a:p>
            <a:pPr>
              <a:lnSpc>
                <a:spcPct val="150000"/>
              </a:lnSpc>
            </a:pPr>
            <a:r>
              <a:rPr lang="zh-CN" altLang="en-US" sz="2000">
                <a:latin typeface="华文楷体" panose="02010600040101010101" pitchFamily="2" charset="-122"/>
                <a:ea typeface="华文楷体" panose="02010600040101010101" pitchFamily="2" charset="-122"/>
              </a:rPr>
              <a:t>    职工或者其近亲属认为是工伤，用人单位不认为是工伤的，由用人单位承担举证责任。</a:t>
            </a:r>
            <a:endParaRPr lang="zh-CN" altLang="en-US" sz="2000">
              <a:latin typeface="华文楷体" panose="02010600040101010101" pitchFamily="2" charset="-122"/>
              <a:ea typeface="华文楷体" panose="02010600040101010101" pitchFamily="2"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99" name="TextBox 12"/>
          <p:cNvSpPr/>
          <p:nvPr/>
        </p:nvSpPr>
        <p:spPr>
          <a:xfrm>
            <a:off x="3032125" y="620713"/>
            <a:ext cx="7651750" cy="1938337"/>
          </a:xfrm>
          <a:prstGeom prst="rect">
            <a:avLst/>
          </a:prstGeom>
          <a:noFill/>
          <a:ln w="9525">
            <a:noFill/>
          </a:ln>
        </p:spPr>
        <p:txBody>
          <a:bodyPr wrap="none"/>
          <a:p>
            <a:pPr>
              <a:lnSpc>
                <a:spcPct val="150000"/>
              </a:lnSpc>
            </a:pPr>
            <a:r>
              <a:rPr lang="en-US" altLang="zh-CN" sz="4000" b="1">
                <a:solidFill>
                  <a:srgbClr val="0000FF"/>
                </a:solidFill>
                <a:latin typeface="华文楷体" panose="02010600040101010101" pitchFamily="2" charset="-122"/>
                <a:ea typeface="华文楷体" panose="02010600040101010101" pitchFamily="2" charset="-122"/>
              </a:rPr>
              <a:t>《</a:t>
            </a:r>
            <a:r>
              <a:rPr lang="zh-CN" altLang="en-US" sz="4000" b="1">
                <a:solidFill>
                  <a:srgbClr val="0000FF"/>
                </a:solidFill>
                <a:latin typeface="华文楷体" panose="02010600040101010101" pitchFamily="2" charset="-122"/>
                <a:ea typeface="华文楷体" panose="02010600040101010101" pitchFamily="2" charset="-122"/>
              </a:rPr>
              <a:t>特种作业人员安全</a:t>
            </a:r>
            <a:endParaRPr lang="zh-CN" altLang="en-US" sz="4000" b="1">
              <a:solidFill>
                <a:srgbClr val="0000FF"/>
              </a:solidFill>
              <a:latin typeface="华文楷体" panose="02010600040101010101" pitchFamily="2" charset="-122"/>
              <a:ea typeface="华文楷体" panose="02010600040101010101" pitchFamily="2" charset="-122"/>
            </a:endParaRPr>
          </a:p>
          <a:p>
            <a:pPr>
              <a:lnSpc>
                <a:spcPct val="150000"/>
              </a:lnSpc>
            </a:pPr>
            <a:r>
              <a:rPr lang="en-US" altLang="zh-CN" sz="4000" b="1">
                <a:solidFill>
                  <a:srgbClr val="0000FF"/>
                </a:solidFill>
                <a:latin typeface="华文楷体" panose="02010600040101010101" pitchFamily="2" charset="-122"/>
                <a:ea typeface="华文楷体" panose="02010600040101010101" pitchFamily="2" charset="-122"/>
              </a:rPr>
              <a:t>      </a:t>
            </a:r>
            <a:r>
              <a:rPr lang="zh-CN" altLang="en-US" sz="4000" b="1">
                <a:solidFill>
                  <a:srgbClr val="0000FF"/>
                </a:solidFill>
                <a:latin typeface="华文楷体" panose="02010600040101010101" pitchFamily="2" charset="-122"/>
                <a:ea typeface="华文楷体" panose="02010600040101010101" pitchFamily="2" charset="-122"/>
              </a:rPr>
              <a:t>技术培训考核管理规定</a:t>
            </a:r>
            <a:r>
              <a:rPr lang="en-US" altLang="zh-CN" sz="4000" b="1">
                <a:solidFill>
                  <a:srgbClr val="0000FF"/>
                </a:solidFill>
                <a:latin typeface="华文楷体" panose="02010600040101010101" pitchFamily="2" charset="-122"/>
                <a:ea typeface="华文楷体" panose="02010600040101010101" pitchFamily="2" charset="-122"/>
              </a:rPr>
              <a:t>》</a:t>
            </a:r>
            <a:endParaRPr lang="en-US" altLang="zh-CN" sz="4000" b="1">
              <a:solidFill>
                <a:srgbClr val="0000FF"/>
              </a:solidFill>
              <a:latin typeface="华文楷体" panose="02010600040101010101" pitchFamily="2" charset="-122"/>
              <a:ea typeface="华文楷体" panose="02010600040101010101" pitchFamily="2" charset="-122"/>
            </a:endParaRPr>
          </a:p>
        </p:txBody>
      </p:sp>
      <p:sp>
        <p:nvSpPr>
          <p:cNvPr id="2700" name="TextBox 15"/>
          <p:cNvSpPr/>
          <p:nvPr/>
        </p:nvSpPr>
        <p:spPr>
          <a:xfrm>
            <a:off x="2782888" y="2997200"/>
            <a:ext cx="6340475" cy="2400300"/>
          </a:xfrm>
          <a:prstGeom prst="rect">
            <a:avLst/>
          </a:prstGeom>
          <a:noFill/>
          <a:ln w="9525">
            <a:noFill/>
          </a:ln>
        </p:spPr>
        <p:txBody>
          <a:bodyPr wrap="none"/>
          <a:p>
            <a:pPr>
              <a:lnSpc>
                <a:spcPct val="150000"/>
              </a:lnSpc>
            </a:pPr>
            <a:r>
              <a:rPr lang="en-US" altLang="zh-CN" sz="2000">
                <a:solidFill>
                  <a:srgbClr val="0000FF"/>
                </a:solidFill>
                <a:latin typeface="华文楷体" panose="02010600040101010101" pitchFamily="2" charset="-122"/>
                <a:ea typeface="华文楷体" panose="02010600040101010101" pitchFamily="2" charset="-122"/>
              </a:rPr>
              <a:t>   2010</a:t>
            </a:r>
            <a:r>
              <a:rPr lang="zh-CN" altLang="en-US" sz="2000">
                <a:solidFill>
                  <a:srgbClr val="0000FF"/>
                </a:solidFill>
                <a:latin typeface="华文楷体" panose="02010600040101010101" pitchFamily="2" charset="-122"/>
                <a:ea typeface="华文楷体" panose="02010600040101010101" pitchFamily="2" charset="-122"/>
              </a:rPr>
              <a:t>年</a:t>
            </a:r>
            <a:r>
              <a:rPr lang="en-US" altLang="zh-CN" sz="2000">
                <a:solidFill>
                  <a:srgbClr val="0000FF"/>
                </a:solidFill>
                <a:latin typeface="华文楷体" panose="02010600040101010101" pitchFamily="2" charset="-122"/>
                <a:ea typeface="华文楷体" panose="02010600040101010101" pitchFamily="2" charset="-122"/>
              </a:rPr>
              <a:t>4</a:t>
            </a:r>
            <a:r>
              <a:rPr lang="zh-CN" altLang="en-US" sz="2000">
                <a:solidFill>
                  <a:srgbClr val="0000FF"/>
                </a:solidFill>
                <a:latin typeface="华文楷体" panose="02010600040101010101" pitchFamily="2" charset="-122"/>
                <a:ea typeface="华文楷体" panose="02010600040101010101" pitchFamily="2" charset="-122"/>
              </a:rPr>
              <a:t>月</a:t>
            </a:r>
            <a:r>
              <a:rPr lang="en-US" altLang="zh-CN" sz="2000">
                <a:solidFill>
                  <a:srgbClr val="0000FF"/>
                </a:solidFill>
                <a:latin typeface="华文楷体" panose="02010600040101010101" pitchFamily="2" charset="-122"/>
                <a:ea typeface="华文楷体" panose="02010600040101010101" pitchFamily="2" charset="-122"/>
              </a:rPr>
              <a:t>26</a:t>
            </a:r>
            <a:r>
              <a:rPr lang="zh-CN" altLang="en-US" sz="2000">
                <a:solidFill>
                  <a:srgbClr val="0000FF"/>
                </a:solidFill>
                <a:latin typeface="华文楷体" panose="02010600040101010101" pitchFamily="2" charset="-122"/>
                <a:ea typeface="华文楷体" panose="02010600040101010101" pitchFamily="2" charset="-122"/>
              </a:rPr>
              <a:t>日国家安全生产监督管理总局局长办</a:t>
            </a:r>
            <a:endParaRPr lang="zh-CN" altLang="en-US" sz="2000">
              <a:solidFill>
                <a:srgbClr val="0000FF"/>
              </a:solidFill>
              <a:latin typeface="华文楷体" panose="02010600040101010101" pitchFamily="2" charset="-122"/>
              <a:ea typeface="华文楷体" panose="02010600040101010101" pitchFamily="2" charset="-122"/>
            </a:endParaRPr>
          </a:p>
          <a:p>
            <a:pPr>
              <a:lnSpc>
                <a:spcPct val="150000"/>
              </a:lnSpc>
            </a:pPr>
            <a:r>
              <a:rPr lang="zh-CN" altLang="en-US" sz="2000">
                <a:solidFill>
                  <a:srgbClr val="0000FF"/>
                </a:solidFill>
                <a:latin typeface="华文楷体" panose="02010600040101010101" pitchFamily="2" charset="-122"/>
                <a:ea typeface="华文楷体" panose="02010600040101010101" pitchFamily="2" charset="-122"/>
              </a:rPr>
              <a:t>公室会议审议通过，国家安全生产监督管理总局令第</a:t>
            </a:r>
            <a:endParaRPr lang="zh-CN" altLang="en-US" sz="2000">
              <a:solidFill>
                <a:srgbClr val="0000FF"/>
              </a:solidFill>
              <a:latin typeface="华文楷体" panose="02010600040101010101" pitchFamily="2" charset="-122"/>
              <a:ea typeface="华文楷体" panose="02010600040101010101" pitchFamily="2" charset="-122"/>
            </a:endParaRPr>
          </a:p>
          <a:p>
            <a:pPr>
              <a:lnSpc>
                <a:spcPct val="150000"/>
              </a:lnSpc>
            </a:pPr>
            <a:r>
              <a:rPr lang="en-US" altLang="zh-CN" sz="2000">
                <a:solidFill>
                  <a:srgbClr val="0000FF"/>
                </a:solidFill>
                <a:latin typeface="华文楷体" panose="02010600040101010101" pitchFamily="2" charset="-122"/>
                <a:ea typeface="华文楷体" panose="02010600040101010101" pitchFamily="2" charset="-122"/>
              </a:rPr>
              <a:t>30</a:t>
            </a:r>
            <a:r>
              <a:rPr lang="zh-CN" altLang="en-US" sz="2000">
                <a:solidFill>
                  <a:srgbClr val="0000FF"/>
                </a:solidFill>
                <a:latin typeface="华文楷体" panose="02010600040101010101" pitchFamily="2" charset="-122"/>
                <a:ea typeface="华文楷体" panose="02010600040101010101" pitchFamily="2" charset="-122"/>
              </a:rPr>
              <a:t>号公布，自</a:t>
            </a:r>
            <a:r>
              <a:rPr lang="en-US" altLang="zh-CN" sz="2000">
                <a:solidFill>
                  <a:srgbClr val="0000FF"/>
                </a:solidFill>
                <a:latin typeface="华文楷体" panose="02010600040101010101" pitchFamily="2" charset="-122"/>
                <a:ea typeface="华文楷体" panose="02010600040101010101" pitchFamily="2" charset="-122"/>
              </a:rPr>
              <a:t>2010</a:t>
            </a:r>
            <a:r>
              <a:rPr lang="zh-CN" altLang="en-US" sz="2000">
                <a:solidFill>
                  <a:srgbClr val="0000FF"/>
                </a:solidFill>
                <a:latin typeface="华文楷体" panose="02010600040101010101" pitchFamily="2" charset="-122"/>
                <a:ea typeface="华文楷体" panose="02010600040101010101" pitchFamily="2" charset="-122"/>
              </a:rPr>
              <a:t>年</a:t>
            </a:r>
            <a:r>
              <a:rPr lang="en-US" altLang="zh-CN" sz="2000">
                <a:solidFill>
                  <a:srgbClr val="0000FF"/>
                </a:solidFill>
                <a:latin typeface="华文楷体" panose="02010600040101010101" pitchFamily="2" charset="-122"/>
                <a:ea typeface="华文楷体" panose="02010600040101010101" pitchFamily="2" charset="-122"/>
              </a:rPr>
              <a:t>7</a:t>
            </a:r>
            <a:r>
              <a:rPr lang="zh-CN" altLang="en-US" sz="2000">
                <a:solidFill>
                  <a:srgbClr val="0000FF"/>
                </a:solidFill>
                <a:latin typeface="华文楷体" panose="02010600040101010101" pitchFamily="2" charset="-122"/>
                <a:ea typeface="华文楷体" panose="02010600040101010101" pitchFamily="2" charset="-122"/>
              </a:rPr>
              <a:t>月</a:t>
            </a:r>
            <a:r>
              <a:rPr lang="en-US" altLang="zh-CN" sz="2000">
                <a:solidFill>
                  <a:srgbClr val="0000FF"/>
                </a:solidFill>
                <a:latin typeface="华文楷体" panose="02010600040101010101" pitchFamily="2" charset="-122"/>
                <a:ea typeface="华文楷体" panose="02010600040101010101" pitchFamily="2" charset="-122"/>
              </a:rPr>
              <a:t>1</a:t>
            </a:r>
            <a:r>
              <a:rPr lang="zh-CN" altLang="en-US" sz="2000">
                <a:solidFill>
                  <a:srgbClr val="0000FF"/>
                </a:solidFill>
                <a:latin typeface="华文楷体" panose="02010600040101010101" pitchFamily="2" charset="-122"/>
                <a:ea typeface="华文楷体" panose="02010600040101010101" pitchFamily="2" charset="-122"/>
              </a:rPr>
              <a:t>日起施行。</a:t>
            </a:r>
            <a:r>
              <a:rPr lang="en-US" altLang="zh-CN" sz="2000">
                <a:solidFill>
                  <a:srgbClr val="0000FF"/>
                </a:solidFill>
                <a:latin typeface="华文楷体" panose="02010600040101010101" pitchFamily="2" charset="-122"/>
                <a:ea typeface="华文楷体" panose="02010600040101010101" pitchFamily="2" charset="-122"/>
              </a:rPr>
              <a:t>1999</a:t>
            </a:r>
            <a:r>
              <a:rPr lang="zh-CN" altLang="en-US" sz="2000">
                <a:solidFill>
                  <a:srgbClr val="0000FF"/>
                </a:solidFill>
                <a:latin typeface="华文楷体" panose="02010600040101010101" pitchFamily="2" charset="-122"/>
                <a:ea typeface="华文楷体" panose="02010600040101010101" pitchFamily="2" charset="-122"/>
              </a:rPr>
              <a:t>年</a:t>
            </a:r>
            <a:r>
              <a:rPr lang="en-US" altLang="zh-CN" sz="2000">
                <a:solidFill>
                  <a:srgbClr val="0000FF"/>
                </a:solidFill>
                <a:latin typeface="华文楷体" panose="02010600040101010101" pitchFamily="2" charset="-122"/>
                <a:ea typeface="华文楷体" panose="02010600040101010101" pitchFamily="2" charset="-122"/>
              </a:rPr>
              <a:t>7</a:t>
            </a:r>
            <a:r>
              <a:rPr lang="zh-CN" altLang="en-US" sz="2000">
                <a:solidFill>
                  <a:srgbClr val="0000FF"/>
                </a:solidFill>
                <a:latin typeface="华文楷体" panose="02010600040101010101" pitchFamily="2" charset="-122"/>
                <a:ea typeface="华文楷体" panose="02010600040101010101" pitchFamily="2" charset="-122"/>
              </a:rPr>
              <a:t>月</a:t>
            </a:r>
            <a:r>
              <a:rPr lang="en-US" altLang="zh-CN" sz="2000">
                <a:solidFill>
                  <a:srgbClr val="0000FF"/>
                </a:solidFill>
                <a:latin typeface="华文楷体" panose="02010600040101010101" pitchFamily="2" charset="-122"/>
                <a:ea typeface="华文楷体" panose="02010600040101010101" pitchFamily="2" charset="-122"/>
              </a:rPr>
              <a:t>12</a:t>
            </a:r>
            <a:r>
              <a:rPr lang="zh-CN" altLang="en-US" sz="2000">
                <a:solidFill>
                  <a:srgbClr val="0000FF"/>
                </a:solidFill>
                <a:latin typeface="华文楷体" panose="02010600040101010101" pitchFamily="2" charset="-122"/>
                <a:ea typeface="华文楷体" panose="02010600040101010101" pitchFamily="2" charset="-122"/>
              </a:rPr>
              <a:t>日原</a:t>
            </a:r>
            <a:endParaRPr lang="zh-CN" altLang="en-US" sz="2000">
              <a:solidFill>
                <a:srgbClr val="0000FF"/>
              </a:solidFill>
              <a:latin typeface="华文楷体" panose="02010600040101010101" pitchFamily="2" charset="-122"/>
              <a:ea typeface="华文楷体" panose="02010600040101010101" pitchFamily="2" charset="-122"/>
            </a:endParaRPr>
          </a:p>
          <a:p>
            <a:pPr>
              <a:lnSpc>
                <a:spcPct val="150000"/>
              </a:lnSpc>
            </a:pPr>
            <a:r>
              <a:rPr lang="zh-CN" altLang="en-US" sz="2000">
                <a:solidFill>
                  <a:srgbClr val="0000FF"/>
                </a:solidFill>
                <a:latin typeface="华文楷体" panose="02010600040101010101" pitchFamily="2" charset="-122"/>
                <a:ea typeface="华文楷体" panose="02010600040101010101" pitchFamily="2" charset="-122"/>
              </a:rPr>
              <a:t>国家经济贸易委员会发布的</a:t>
            </a:r>
            <a:r>
              <a:rPr lang="en-US" altLang="zh-CN" sz="2000">
                <a:solidFill>
                  <a:srgbClr val="0000FF"/>
                </a:solidFill>
                <a:latin typeface="华文楷体" panose="02010600040101010101" pitchFamily="2" charset="-122"/>
                <a:ea typeface="华文楷体" panose="02010600040101010101" pitchFamily="2" charset="-122"/>
              </a:rPr>
              <a:t>《</a:t>
            </a:r>
            <a:r>
              <a:rPr lang="zh-CN" altLang="en-US" sz="2000">
                <a:solidFill>
                  <a:srgbClr val="0000FF"/>
                </a:solidFill>
                <a:latin typeface="华文楷体" panose="02010600040101010101" pitchFamily="2" charset="-122"/>
                <a:ea typeface="华文楷体" panose="02010600040101010101" pitchFamily="2" charset="-122"/>
              </a:rPr>
              <a:t>特种作业人员安全技术</a:t>
            </a:r>
            <a:endParaRPr lang="zh-CN" altLang="en-US" sz="2000">
              <a:solidFill>
                <a:srgbClr val="0000FF"/>
              </a:solidFill>
              <a:latin typeface="华文楷体" panose="02010600040101010101" pitchFamily="2" charset="-122"/>
              <a:ea typeface="华文楷体" panose="02010600040101010101" pitchFamily="2" charset="-122"/>
            </a:endParaRPr>
          </a:p>
          <a:p>
            <a:pPr>
              <a:lnSpc>
                <a:spcPct val="150000"/>
              </a:lnSpc>
            </a:pPr>
            <a:r>
              <a:rPr lang="zh-CN" altLang="en-US" sz="2000">
                <a:solidFill>
                  <a:srgbClr val="0000FF"/>
                </a:solidFill>
                <a:latin typeface="华文楷体" panose="02010600040101010101" pitchFamily="2" charset="-122"/>
                <a:ea typeface="华文楷体" panose="02010600040101010101" pitchFamily="2" charset="-122"/>
              </a:rPr>
              <a:t>培训考核管理办法</a:t>
            </a:r>
            <a:r>
              <a:rPr lang="en-US" altLang="zh-CN" sz="2000">
                <a:solidFill>
                  <a:srgbClr val="0000FF"/>
                </a:solidFill>
                <a:latin typeface="华文楷体" panose="02010600040101010101" pitchFamily="2" charset="-122"/>
                <a:ea typeface="华文楷体" panose="02010600040101010101" pitchFamily="2" charset="-122"/>
              </a:rPr>
              <a:t>》</a:t>
            </a:r>
            <a:r>
              <a:rPr lang="zh-CN" altLang="en-US" sz="2000">
                <a:solidFill>
                  <a:srgbClr val="0000FF"/>
                </a:solidFill>
                <a:latin typeface="华文楷体" panose="02010600040101010101" pitchFamily="2" charset="-122"/>
                <a:ea typeface="华文楷体" panose="02010600040101010101" pitchFamily="2" charset="-122"/>
              </a:rPr>
              <a:t>同时废止。</a:t>
            </a:r>
            <a:endParaRPr lang="zh-CN" altLang="en-US" sz="2000">
              <a:solidFill>
                <a:srgbClr val="0000FF"/>
              </a:solidFill>
              <a:latin typeface="华文楷体" panose="02010600040101010101" pitchFamily="2" charset="-122"/>
              <a:ea typeface="华文楷体" panose="02010600040101010101" pitchFamily="2" charset="-122"/>
            </a:endParaRPr>
          </a:p>
        </p:txBody>
      </p:sp>
      <p:sp>
        <p:nvSpPr>
          <p:cNvPr id="2701" name="前凸带形 17"/>
          <p:cNvSpPr/>
          <p:nvPr/>
        </p:nvSpPr>
        <p:spPr>
          <a:xfrm>
            <a:off x="2063750" y="908050"/>
            <a:ext cx="930275" cy="468313"/>
          </a:xfrm>
          <a:prstGeom prst="ribbon">
            <a:avLst>
              <a:gd name="adj1" fmla="val 16667"/>
              <a:gd name="adj2" fmla="val 50000"/>
            </a:avLst>
          </a:prstGeom>
          <a:solidFill>
            <a:srgbClr val="FF0000"/>
          </a:solidFill>
          <a:ln w="25400">
            <a:noFill/>
          </a:ln>
        </p:spPr>
        <p:txBody>
          <a:bodyPr anchor="ctr" anchorCtr="0"/>
          <a:p>
            <a:pPr algn="ct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04" name="TextBox 15"/>
          <p:cNvSpPr/>
          <p:nvPr/>
        </p:nvSpPr>
        <p:spPr>
          <a:xfrm>
            <a:off x="2855913" y="1506538"/>
            <a:ext cx="5091112" cy="554037"/>
          </a:xfrm>
          <a:prstGeom prst="rect">
            <a:avLst/>
          </a:prstGeom>
          <a:noFill/>
          <a:ln w="9525">
            <a:noFill/>
          </a:ln>
        </p:spPr>
        <p:txBody>
          <a:bodyPr wrap="none"/>
          <a:p>
            <a:pPr>
              <a:lnSpc>
                <a:spcPct val="150000"/>
              </a:lnSpc>
            </a:pPr>
            <a:r>
              <a:rPr lang="zh-CN" altLang="en-US" sz="2000" b="1">
                <a:solidFill>
                  <a:srgbClr val="0000FF"/>
                </a:solidFill>
                <a:latin typeface="华文楷体" panose="02010600040101010101" pitchFamily="2" charset="-122"/>
                <a:ea typeface="华文楷体" panose="02010600040101010101" pitchFamily="2" charset="-122"/>
              </a:rPr>
              <a:t>第四条   特种作业人员应当符合下列条件</a:t>
            </a:r>
            <a:endParaRPr lang="zh-CN" altLang="en-US" sz="2000" b="1">
              <a:solidFill>
                <a:srgbClr val="0000FF"/>
              </a:solidFill>
              <a:latin typeface="华文楷体" panose="02010600040101010101" pitchFamily="2" charset="-122"/>
              <a:ea typeface="华文楷体" panose="02010600040101010101" pitchFamily="2" charset="-122"/>
            </a:endParaRPr>
          </a:p>
        </p:txBody>
      </p:sp>
      <p:sp>
        <p:nvSpPr>
          <p:cNvPr id="2705" name="TextBox 13"/>
          <p:cNvSpPr/>
          <p:nvPr/>
        </p:nvSpPr>
        <p:spPr>
          <a:xfrm>
            <a:off x="2836863" y="2227263"/>
            <a:ext cx="6211887" cy="554037"/>
          </a:xfrm>
          <a:prstGeom prst="rect">
            <a:avLst/>
          </a:prstGeom>
          <a:noFill/>
          <a:ln w="9525">
            <a:noFill/>
          </a:ln>
        </p:spPr>
        <p:txBody>
          <a:bodyPr wrap="none"/>
          <a:p>
            <a:pPr>
              <a:lnSpc>
                <a:spcPct val="150000"/>
              </a:lnSpc>
            </a:pPr>
            <a:r>
              <a:rPr lang="zh-CN" altLang="en-US" sz="2000">
                <a:latin typeface="华文楷体" panose="02010600040101010101" pitchFamily="2" charset="-122"/>
                <a:ea typeface="华文楷体" panose="02010600040101010101" pitchFamily="2" charset="-122"/>
              </a:rPr>
              <a:t>  （一）年满</a:t>
            </a:r>
            <a:r>
              <a:rPr lang="en-US" altLang="zh-CN" sz="2000">
                <a:latin typeface="华文楷体" panose="02010600040101010101" pitchFamily="2" charset="-122"/>
                <a:ea typeface="华文楷体" panose="02010600040101010101" pitchFamily="2" charset="-122"/>
              </a:rPr>
              <a:t>18</a:t>
            </a:r>
            <a:r>
              <a:rPr lang="zh-CN" altLang="en-US" sz="2000">
                <a:latin typeface="华文楷体" panose="02010600040101010101" pitchFamily="2" charset="-122"/>
                <a:ea typeface="华文楷体" panose="02010600040101010101" pitchFamily="2" charset="-122"/>
              </a:rPr>
              <a:t>周岁，且不超过国家法定退休年龄；</a:t>
            </a:r>
            <a:endParaRPr lang="zh-CN" altLang="en-US" sz="2000">
              <a:latin typeface="华文楷体" panose="02010600040101010101" pitchFamily="2" charset="-122"/>
              <a:ea typeface="华文楷体" panose="02010600040101010101" pitchFamily="2" charset="-122"/>
            </a:endParaRPr>
          </a:p>
        </p:txBody>
      </p:sp>
      <p:sp>
        <p:nvSpPr>
          <p:cNvPr id="2706" name="TextBox 16"/>
          <p:cNvSpPr/>
          <p:nvPr/>
        </p:nvSpPr>
        <p:spPr>
          <a:xfrm>
            <a:off x="2817813" y="2752725"/>
            <a:ext cx="6724650" cy="1938338"/>
          </a:xfrm>
          <a:prstGeom prst="rect">
            <a:avLst/>
          </a:prstGeom>
          <a:noFill/>
          <a:ln w="9525">
            <a:noFill/>
          </a:ln>
        </p:spPr>
        <p:txBody>
          <a:bodyPr wrap="none"/>
          <a:p>
            <a:pPr>
              <a:lnSpc>
                <a:spcPct val="150000"/>
              </a:lnSpc>
            </a:pPr>
            <a:r>
              <a:rPr lang="zh-CN" altLang="en-US" sz="2000">
                <a:latin typeface="华文楷体" panose="02010600040101010101" pitchFamily="2" charset="-122"/>
                <a:ea typeface="华文楷体" panose="02010600040101010101" pitchFamily="2" charset="-122"/>
              </a:rPr>
              <a:t>  （二）经社区或者县级以上医疗机构体检健康合格，并</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无妨碍从事相应特种作业的器质性心脏病、癫痫病、美尼</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尔氏症、眩晕症、癔病、震颤麻痹症、精神病、痴呆症以</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及其他疾病和生理缺陷；</a:t>
            </a:r>
            <a:endParaRPr lang="zh-CN" altLang="en-US" sz="2000">
              <a:latin typeface="华文楷体" panose="02010600040101010101" pitchFamily="2" charset="-122"/>
              <a:ea typeface="华文楷体" panose="02010600040101010101" pitchFamily="2" charset="-122"/>
            </a:endParaRPr>
          </a:p>
        </p:txBody>
      </p:sp>
      <p:sp>
        <p:nvSpPr>
          <p:cNvPr id="2707" name="TextBox 17"/>
          <p:cNvSpPr/>
          <p:nvPr/>
        </p:nvSpPr>
        <p:spPr>
          <a:xfrm>
            <a:off x="2855913" y="4675188"/>
            <a:ext cx="4416425" cy="554037"/>
          </a:xfrm>
          <a:prstGeom prst="rect">
            <a:avLst/>
          </a:prstGeom>
          <a:noFill/>
          <a:ln w="9525">
            <a:noFill/>
          </a:ln>
        </p:spPr>
        <p:txBody>
          <a:bodyPr wrap="none"/>
          <a:p>
            <a:pPr>
              <a:lnSpc>
                <a:spcPct val="150000"/>
              </a:lnSpc>
            </a:pPr>
            <a:r>
              <a:rPr lang="zh-CN" altLang="en-US" sz="2000">
                <a:latin typeface="华文楷体" panose="02010600040101010101" pitchFamily="2" charset="-122"/>
                <a:ea typeface="华文楷体" panose="02010600040101010101" pitchFamily="2" charset="-122"/>
              </a:rPr>
              <a:t>  （三）具有初中及以上文化程度；</a:t>
            </a:r>
            <a:endParaRPr lang="zh-CN" altLang="en-US" sz="2000">
              <a:latin typeface="华文楷体" panose="02010600040101010101" pitchFamily="2" charset="-122"/>
              <a:ea typeface="华文楷体" panose="02010600040101010101" pitchFamily="2" charset="-122"/>
            </a:endParaRPr>
          </a:p>
        </p:txBody>
      </p:sp>
      <p:grpSp>
        <p:nvGrpSpPr>
          <p:cNvPr id="2708" name="组合 2707"/>
          <p:cNvGrpSpPr/>
          <p:nvPr/>
        </p:nvGrpSpPr>
        <p:grpSpPr>
          <a:xfrm>
            <a:off x="2351088" y="836613"/>
            <a:ext cx="647700" cy="504825"/>
            <a:chOff x="827584" y="900786"/>
            <a:chExt cx="648072" cy="504056"/>
          </a:xfrm>
        </p:grpSpPr>
        <p:cxnSp>
          <p:nvCxnSpPr>
            <p:cNvPr id="2709" name="直接连接符 19"/>
            <p:cNvCxnSpPr/>
            <p:nvPr/>
          </p:nvCxnSpPr>
          <p:spPr>
            <a:xfrm>
              <a:off x="827584" y="900786"/>
              <a:ext cx="648072" cy="0"/>
            </a:xfrm>
            <a:prstGeom prst="line">
              <a:avLst/>
            </a:prstGeom>
            <a:ln w="9525" cap="flat" cmpd="sng">
              <a:solidFill>
                <a:srgbClr val="BFBFBF"/>
              </a:solidFill>
              <a:prstDash val="solid"/>
              <a:round/>
              <a:headEnd type="none" w="med" len="med"/>
              <a:tailEnd type="none" w="med" len="med"/>
            </a:ln>
          </p:spPr>
        </p:cxnSp>
        <p:cxnSp>
          <p:nvCxnSpPr>
            <p:cNvPr id="2710" name="直接连接符 20"/>
            <p:cNvCxnSpPr/>
            <p:nvPr/>
          </p:nvCxnSpPr>
          <p:spPr>
            <a:xfrm>
              <a:off x="827584" y="900786"/>
              <a:ext cx="0" cy="504056"/>
            </a:xfrm>
            <a:prstGeom prst="line">
              <a:avLst/>
            </a:prstGeom>
            <a:ln w="9525" cap="flat" cmpd="sng">
              <a:solidFill>
                <a:srgbClr val="BFBFBF"/>
              </a:solidFill>
              <a:prstDash val="solid"/>
              <a:round/>
              <a:headEnd type="none" w="med" len="med"/>
              <a:tailEnd type="none" w="med" len="med"/>
            </a:ln>
          </p:spPr>
        </p:cxnSp>
      </p:grpSp>
      <p:grpSp>
        <p:nvGrpSpPr>
          <p:cNvPr id="2711" name="组合 2710"/>
          <p:cNvGrpSpPr/>
          <p:nvPr/>
        </p:nvGrpSpPr>
        <p:grpSpPr>
          <a:xfrm>
            <a:off x="8972550" y="5299075"/>
            <a:ext cx="652463" cy="527050"/>
            <a:chOff x="7448082" y="4437112"/>
            <a:chExt cx="652310" cy="526774"/>
          </a:xfrm>
        </p:grpSpPr>
        <p:cxnSp>
          <p:nvCxnSpPr>
            <p:cNvPr id="2712" name="直接连接符 22"/>
            <p:cNvCxnSpPr/>
            <p:nvPr/>
          </p:nvCxnSpPr>
          <p:spPr>
            <a:xfrm>
              <a:off x="7448082" y="4963886"/>
              <a:ext cx="648072" cy="0"/>
            </a:xfrm>
            <a:prstGeom prst="line">
              <a:avLst/>
            </a:prstGeom>
            <a:ln w="9525" cap="flat" cmpd="sng">
              <a:solidFill>
                <a:srgbClr val="BFBFBF"/>
              </a:solidFill>
              <a:prstDash val="solid"/>
              <a:round/>
              <a:headEnd type="none" w="med" len="med"/>
              <a:tailEnd type="none" w="med" len="med"/>
            </a:ln>
          </p:spPr>
        </p:cxnSp>
        <p:cxnSp>
          <p:nvCxnSpPr>
            <p:cNvPr id="2713" name="直接连接符 23"/>
            <p:cNvCxnSpPr/>
            <p:nvPr/>
          </p:nvCxnSpPr>
          <p:spPr>
            <a:xfrm>
              <a:off x="8100392" y="4437112"/>
              <a:ext cx="0" cy="504056"/>
            </a:xfrm>
            <a:prstGeom prst="line">
              <a:avLst/>
            </a:prstGeom>
            <a:ln w="9525" cap="flat" cmpd="sng">
              <a:solidFill>
                <a:srgbClr val="BFBFBF"/>
              </a:solidFill>
              <a:prstDash val="solid"/>
              <a:round/>
              <a:headEnd type="none" w="med" len="med"/>
              <a:tailEnd type="none" w="med" len="med"/>
            </a:ln>
          </p:spPr>
        </p:cxnSp>
      </p:grpSp>
      <p:grpSp>
        <p:nvGrpSpPr>
          <p:cNvPr id="2714" name="组合 2713"/>
          <p:cNvGrpSpPr/>
          <p:nvPr/>
        </p:nvGrpSpPr>
        <p:grpSpPr>
          <a:xfrm>
            <a:off x="8894763" y="908050"/>
            <a:ext cx="658812" cy="512763"/>
            <a:chOff x="7092280" y="764704"/>
            <a:chExt cx="658349" cy="511990"/>
          </a:xfrm>
        </p:grpSpPr>
        <p:cxnSp>
          <p:nvCxnSpPr>
            <p:cNvPr id="2715" name="直接连接符 25"/>
            <p:cNvCxnSpPr/>
            <p:nvPr/>
          </p:nvCxnSpPr>
          <p:spPr>
            <a:xfrm>
              <a:off x="7092280" y="764704"/>
              <a:ext cx="648072" cy="0"/>
            </a:xfrm>
            <a:prstGeom prst="line">
              <a:avLst/>
            </a:prstGeom>
            <a:ln w="9525" cap="flat" cmpd="sng">
              <a:solidFill>
                <a:srgbClr val="BFBFBF"/>
              </a:solidFill>
              <a:prstDash val="solid"/>
              <a:round/>
              <a:headEnd type="none" w="med" len="med"/>
              <a:tailEnd type="none" w="med" len="med"/>
            </a:ln>
          </p:spPr>
        </p:cxnSp>
        <p:cxnSp>
          <p:nvCxnSpPr>
            <p:cNvPr id="2716" name="直接连接符 26"/>
            <p:cNvCxnSpPr/>
            <p:nvPr/>
          </p:nvCxnSpPr>
          <p:spPr>
            <a:xfrm>
              <a:off x="7750629" y="772638"/>
              <a:ext cx="0" cy="504056"/>
            </a:xfrm>
            <a:prstGeom prst="line">
              <a:avLst/>
            </a:prstGeom>
            <a:ln w="9525" cap="flat" cmpd="sng">
              <a:solidFill>
                <a:srgbClr val="BFBFBF"/>
              </a:solidFill>
              <a:prstDash val="solid"/>
              <a:round/>
              <a:headEnd type="none" w="med" len="med"/>
              <a:tailEnd type="none" w="med" len="med"/>
            </a:ln>
          </p:spPr>
        </p:cxnSp>
      </p:grpSp>
      <p:grpSp>
        <p:nvGrpSpPr>
          <p:cNvPr id="2717" name="组合 2716"/>
          <p:cNvGrpSpPr/>
          <p:nvPr/>
        </p:nvGrpSpPr>
        <p:grpSpPr>
          <a:xfrm>
            <a:off x="2424113" y="5272088"/>
            <a:ext cx="647700" cy="531812"/>
            <a:chOff x="971600" y="4409210"/>
            <a:chExt cx="648072" cy="531958"/>
          </a:xfrm>
        </p:grpSpPr>
        <p:cxnSp>
          <p:nvCxnSpPr>
            <p:cNvPr id="2718" name="直接连接符 28"/>
            <p:cNvCxnSpPr/>
            <p:nvPr/>
          </p:nvCxnSpPr>
          <p:spPr>
            <a:xfrm>
              <a:off x="971600" y="4941168"/>
              <a:ext cx="648072" cy="0"/>
            </a:xfrm>
            <a:prstGeom prst="line">
              <a:avLst/>
            </a:prstGeom>
            <a:ln w="9525" cap="flat" cmpd="sng">
              <a:solidFill>
                <a:srgbClr val="BFBFBF"/>
              </a:solidFill>
              <a:prstDash val="solid"/>
              <a:round/>
              <a:headEnd type="none" w="med" len="med"/>
              <a:tailEnd type="none" w="med" len="med"/>
            </a:ln>
          </p:spPr>
        </p:cxnSp>
        <p:cxnSp>
          <p:nvCxnSpPr>
            <p:cNvPr id="2719" name="直接连接符 29"/>
            <p:cNvCxnSpPr/>
            <p:nvPr/>
          </p:nvCxnSpPr>
          <p:spPr>
            <a:xfrm>
              <a:off x="974417" y="4409210"/>
              <a:ext cx="0" cy="504056"/>
            </a:xfrm>
            <a:prstGeom prst="line">
              <a:avLst/>
            </a:prstGeom>
            <a:ln w="9525" cap="flat" cmpd="sng">
              <a:solidFill>
                <a:srgbClr val="BFBFBF"/>
              </a:solidFill>
              <a:prstDash val="solid"/>
              <a:round/>
              <a:headEnd type="none" w="med" len="med"/>
              <a:tailEnd type="none" w="med" len="med"/>
            </a:ln>
          </p:spPr>
        </p:cxnSp>
      </p:grpSp>
      <p:grpSp>
        <p:nvGrpSpPr>
          <p:cNvPr id="2720" name="组合 2719"/>
          <p:cNvGrpSpPr/>
          <p:nvPr/>
        </p:nvGrpSpPr>
        <p:grpSpPr>
          <a:xfrm>
            <a:off x="5519738" y="1204913"/>
            <a:ext cx="720725" cy="144462"/>
            <a:chOff x="3779912" y="1268760"/>
            <a:chExt cx="720080" cy="144016"/>
          </a:xfrm>
        </p:grpSpPr>
        <p:sp>
          <p:nvSpPr>
            <p:cNvPr id="2721" name="椭圆 31"/>
            <p:cNvSpPr/>
            <p:nvPr/>
          </p:nvSpPr>
          <p:spPr>
            <a:xfrm>
              <a:off x="3779912" y="1268760"/>
              <a:ext cx="144016" cy="144016"/>
            </a:xfrm>
            <a:prstGeom prst="ellipse">
              <a:avLst/>
            </a:prstGeom>
            <a:solidFill>
              <a:srgbClr val="FFC000">
                <a:alpha val="69803"/>
              </a:srgbClr>
            </a:solidFill>
            <a:ln w="25400">
              <a:noFill/>
            </a:ln>
          </p:spPr>
          <p:txBody>
            <a:bodyPr anchor="ctr" anchorCtr="0"/>
            <a:p>
              <a:pPr algn="ctr"/>
            </a:p>
          </p:txBody>
        </p:sp>
        <p:sp>
          <p:nvSpPr>
            <p:cNvPr id="2722" name="椭圆 32"/>
            <p:cNvSpPr/>
            <p:nvPr/>
          </p:nvSpPr>
          <p:spPr>
            <a:xfrm>
              <a:off x="4067944" y="1268760"/>
              <a:ext cx="144016" cy="144016"/>
            </a:xfrm>
            <a:prstGeom prst="ellipse">
              <a:avLst/>
            </a:prstGeom>
            <a:solidFill>
              <a:srgbClr val="00B050">
                <a:alpha val="69803"/>
              </a:srgbClr>
            </a:solidFill>
            <a:ln w="25400">
              <a:noFill/>
            </a:ln>
          </p:spPr>
          <p:txBody>
            <a:bodyPr anchor="ctr" anchorCtr="0"/>
            <a:p>
              <a:pPr algn="ctr"/>
            </a:p>
          </p:txBody>
        </p:sp>
        <p:sp>
          <p:nvSpPr>
            <p:cNvPr id="2723" name="椭圆 33"/>
            <p:cNvSpPr/>
            <p:nvPr/>
          </p:nvSpPr>
          <p:spPr>
            <a:xfrm>
              <a:off x="4355976" y="1268760"/>
              <a:ext cx="144016" cy="144016"/>
            </a:xfrm>
            <a:prstGeom prst="ellipse">
              <a:avLst/>
            </a:prstGeom>
            <a:solidFill>
              <a:srgbClr val="00B0F0">
                <a:alpha val="69803"/>
              </a:srgbClr>
            </a:solidFill>
            <a:ln w="25400">
              <a:noFill/>
            </a:ln>
          </p:spPr>
          <p:txBody>
            <a:bodyPr anchor="ctr" anchorCtr="0"/>
            <a:p>
              <a:pPr algn="ct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26" name="TextBox 13"/>
          <p:cNvSpPr/>
          <p:nvPr/>
        </p:nvSpPr>
        <p:spPr>
          <a:xfrm>
            <a:off x="2909888" y="1557338"/>
            <a:ext cx="5186362" cy="554037"/>
          </a:xfrm>
          <a:prstGeom prst="rect">
            <a:avLst/>
          </a:prstGeom>
          <a:noFill/>
          <a:ln w="9525">
            <a:noFill/>
          </a:ln>
        </p:spPr>
        <p:txBody>
          <a:bodyPr wrap="none"/>
          <a:p>
            <a:pPr>
              <a:lnSpc>
                <a:spcPct val="150000"/>
              </a:lnSpc>
            </a:pPr>
            <a:r>
              <a:rPr lang="zh-CN" altLang="en-US" sz="2000">
                <a:latin typeface="华文楷体" panose="02010600040101010101" pitchFamily="2" charset="-122"/>
                <a:ea typeface="华文楷体" panose="02010600040101010101" pitchFamily="2" charset="-122"/>
              </a:rPr>
              <a:t>  （四）具备必要的安全技术知识与技能；</a:t>
            </a:r>
            <a:endParaRPr lang="zh-CN" altLang="en-US" sz="2000">
              <a:latin typeface="华文楷体" panose="02010600040101010101" pitchFamily="2" charset="-122"/>
              <a:ea typeface="华文楷体" panose="02010600040101010101" pitchFamily="2" charset="-122"/>
            </a:endParaRPr>
          </a:p>
        </p:txBody>
      </p:sp>
      <p:sp>
        <p:nvSpPr>
          <p:cNvPr id="2727" name="TextBox 16"/>
          <p:cNvSpPr/>
          <p:nvPr/>
        </p:nvSpPr>
        <p:spPr>
          <a:xfrm>
            <a:off x="2890838" y="2082800"/>
            <a:ext cx="4929187" cy="554038"/>
          </a:xfrm>
          <a:prstGeom prst="rect">
            <a:avLst/>
          </a:prstGeom>
          <a:noFill/>
          <a:ln w="9525">
            <a:noFill/>
          </a:ln>
        </p:spPr>
        <p:txBody>
          <a:bodyPr wrap="none"/>
          <a:p>
            <a:pPr>
              <a:lnSpc>
                <a:spcPct val="150000"/>
              </a:lnSpc>
            </a:pPr>
            <a:r>
              <a:rPr lang="zh-CN" altLang="en-US" sz="2000">
                <a:latin typeface="华文楷体" panose="02010600040101010101" pitchFamily="2" charset="-122"/>
                <a:ea typeface="华文楷体" panose="02010600040101010101" pitchFamily="2" charset="-122"/>
              </a:rPr>
              <a:t>  （五）相应特种作业规定的其他条件。</a:t>
            </a:r>
            <a:endParaRPr lang="zh-CN" altLang="en-US" sz="2000">
              <a:latin typeface="华文楷体" panose="02010600040101010101" pitchFamily="2" charset="-122"/>
              <a:ea typeface="华文楷体" panose="02010600040101010101" pitchFamily="2" charset="-122"/>
            </a:endParaRPr>
          </a:p>
        </p:txBody>
      </p:sp>
      <p:sp>
        <p:nvSpPr>
          <p:cNvPr id="2728" name="TextBox 17"/>
          <p:cNvSpPr/>
          <p:nvPr/>
        </p:nvSpPr>
        <p:spPr>
          <a:xfrm>
            <a:off x="2927350" y="2708275"/>
            <a:ext cx="6469063" cy="1477963"/>
          </a:xfrm>
          <a:prstGeom prst="rect">
            <a:avLst/>
          </a:prstGeom>
          <a:noFill/>
          <a:ln w="9525">
            <a:noFill/>
          </a:ln>
        </p:spPr>
        <p:txBody>
          <a:bodyPr wrap="none"/>
          <a:p>
            <a:pPr>
              <a:lnSpc>
                <a:spcPct val="150000"/>
              </a:lnSpc>
            </a:pPr>
            <a:r>
              <a:rPr lang="zh-CN" altLang="en-US" sz="2000">
                <a:latin typeface="华文楷体" panose="02010600040101010101" pitchFamily="2" charset="-122"/>
                <a:ea typeface="华文楷体" panose="02010600040101010101" pitchFamily="2" charset="-122"/>
              </a:rPr>
              <a:t>    危险化学品特种作业人员除符合前款第（一）项、</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第（二）项、第（四）项和第（五）项规定的条件外，</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应当具备高中或者相当于高中及以上文化程度。</a:t>
            </a:r>
            <a:endParaRPr lang="zh-CN" altLang="en-US" sz="2000">
              <a:latin typeface="华文楷体" panose="02010600040101010101" pitchFamily="2" charset="-122"/>
              <a:ea typeface="华文楷体" panose="02010600040101010101" pitchFamily="2" charset="-122"/>
            </a:endParaRPr>
          </a:p>
        </p:txBody>
      </p:sp>
      <p:grpSp>
        <p:nvGrpSpPr>
          <p:cNvPr id="2729" name="组合 2728"/>
          <p:cNvGrpSpPr/>
          <p:nvPr/>
        </p:nvGrpSpPr>
        <p:grpSpPr>
          <a:xfrm>
            <a:off x="2351088" y="836613"/>
            <a:ext cx="647700" cy="504825"/>
            <a:chOff x="827584" y="900786"/>
            <a:chExt cx="648072" cy="504056"/>
          </a:xfrm>
        </p:grpSpPr>
        <p:cxnSp>
          <p:nvCxnSpPr>
            <p:cNvPr id="2730" name="直接连接符 12"/>
            <p:cNvCxnSpPr/>
            <p:nvPr/>
          </p:nvCxnSpPr>
          <p:spPr>
            <a:xfrm>
              <a:off x="827584" y="900786"/>
              <a:ext cx="648072" cy="0"/>
            </a:xfrm>
            <a:prstGeom prst="line">
              <a:avLst/>
            </a:prstGeom>
            <a:ln w="9525" cap="flat" cmpd="sng">
              <a:solidFill>
                <a:srgbClr val="BFBFBF"/>
              </a:solidFill>
              <a:prstDash val="solid"/>
              <a:round/>
              <a:headEnd type="none" w="med" len="med"/>
              <a:tailEnd type="none" w="med" len="med"/>
            </a:ln>
          </p:spPr>
        </p:cxnSp>
        <p:cxnSp>
          <p:nvCxnSpPr>
            <p:cNvPr id="2731" name="直接连接符 18"/>
            <p:cNvCxnSpPr/>
            <p:nvPr/>
          </p:nvCxnSpPr>
          <p:spPr>
            <a:xfrm>
              <a:off x="827584" y="900786"/>
              <a:ext cx="0" cy="504056"/>
            </a:xfrm>
            <a:prstGeom prst="line">
              <a:avLst/>
            </a:prstGeom>
            <a:ln w="9525" cap="flat" cmpd="sng">
              <a:solidFill>
                <a:srgbClr val="BFBFBF"/>
              </a:solidFill>
              <a:prstDash val="solid"/>
              <a:round/>
              <a:headEnd type="none" w="med" len="med"/>
              <a:tailEnd type="none" w="med" len="med"/>
            </a:ln>
          </p:spPr>
        </p:cxnSp>
      </p:grpSp>
      <p:grpSp>
        <p:nvGrpSpPr>
          <p:cNvPr id="2732" name="组合 2731"/>
          <p:cNvGrpSpPr/>
          <p:nvPr/>
        </p:nvGrpSpPr>
        <p:grpSpPr>
          <a:xfrm>
            <a:off x="8972550" y="4752975"/>
            <a:ext cx="652463" cy="527050"/>
            <a:chOff x="7448082" y="4437112"/>
            <a:chExt cx="652310" cy="526774"/>
          </a:xfrm>
        </p:grpSpPr>
        <p:cxnSp>
          <p:nvCxnSpPr>
            <p:cNvPr id="2733" name="直接连接符 20"/>
            <p:cNvCxnSpPr/>
            <p:nvPr/>
          </p:nvCxnSpPr>
          <p:spPr>
            <a:xfrm>
              <a:off x="7448082" y="4963886"/>
              <a:ext cx="648072" cy="0"/>
            </a:xfrm>
            <a:prstGeom prst="line">
              <a:avLst/>
            </a:prstGeom>
            <a:ln w="9525" cap="flat" cmpd="sng">
              <a:solidFill>
                <a:srgbClr val="BFBFBF"/>
              </a:solidFill>
              <a:prstDash val="solid"/>
              <a:round/>
              <a:headEnd type="none" w="med" len="med"/>
              <a:tailEnd type="none" w="med" len="med"/>
            </a:ln>
          </p:spPr>
        </p:cxnSp>
        <p:cxnSp>
          <p:nvCxnSpPr>
            <p:cNvPr id="2734" name="直接连接符 21"/>
            <p:cNvCxnSpPr/>
            <p:nvPr/>
          </p:nvCxnSpPr>
          <p:spPr>
            <a:xfrm>
              <a:off x="8100392" y="4437112"/>
              <a:ext cx="0" cy="504056"/>
            </a:xfrm>
            <a:prstGeom prst="line">
              <a:avLst/>
            </a:prstGeom>
            <a:ln w="9525" cap="flat" cmpd="sng">
              <a:solidFill>
                <a:srgbClr val="BFBFBF"/>
              </a:solidFill>
              <a:prstDash val="solid"/>
              <a:round/>
              <a:headEnd type="none" w="med" len="med"/>
              <a:tailEnd type="none" w="med" len="med"/>
            </a:ln>
          </p:spPr>
        </p:cxnSp>
      </p:grpSp>
      <p:grpSp>
        <p:nvGrpSpPr>
          <p:cNvPr id="2735" name="组合 2734"/>
          <p:cNvGrpSpPr/>
          <p:nvPr/>
        </p:nvGrpSpPr>
        <p:grpSpPr>
          <a:xfrm>
            <a:off x="8894763" y="908050"/>
            <a:ext cx="658812" cy="512763"/>
            <a:chOff x="7092280" y="764704"/>
            <a:chExt cx="658349" cy="511990"/>
          </a:xfrm>
        </p:grpSpPr>
        <p:cxnSp>
          <p:nvCxnSpPr>
            <p:cNvPr id="2736" name="直接连接符 23"/>
            <p:cNvCxnSpPr/>
            <p:nvPr/>
          </p:nvCxnSpPr>
          <p:spPr>
            <a:xfrm>
              <a:off x="7092280" y="764704"/>
              <a:ext cx="648072" cy="0"/>
            </a:xfrm>
            <a:prstGeom prst="line">
              <a:avLst/>
            </a:prstGeom>
            <a:ln w="9525" cap="flat" cmpd="sng">
              <a:solidFill>
                <a:srgbClr val="BFBFBF"/>
              </a:solidFill>
              <a:prstDash val="solid"/>
              <a:round/>
              <a:headEnd type="none" w="med" len="med"/>
              <a:tailEnd type="none" w="med" len="med"/>
            </a:ln>
          </p:spPr>
        </p:cxnSp>
        <p:cxnSp>
          <p:nvCxnSpPr>
            <p:cNvPr id="2737" name="直接连接符 24"/>
            <p:cNvCxnSpPr/>
            <p:nvPr/>
          </p:nvCxnSpPr>
          <p:spPr>
            <a:xfrm>
              <a:off x="7750629" y="772638"/>
              <a:ext cx="0" cy="504056"/>
            </a:xfrm>
            <a:prstGeom prst="line">
              <a:avLst/>
            </a:prstGeom>
            <a:ln w="9525" cap="flat" cmpd="sng">
              <a:solidFill>
                <a:srgbClr val="BFBFBF"/>
              </a:solidFill>
              <a:prstDash val="solid"/>
              <a:round/>
              <a:headEnd type="none" w="med" len="med"/>
              <a:tailEnd type="none" w="med" len="med"/>
            </a:ln>
          </p:spPr>
        </p:cxnSp>
      </p:grpSp>
      <p:grpSp>
        <p:nvGrpSpPr>
          <p:cNvPr id="2738" name="组合 2737"/>
          <p:cNvGrpSpPr/>
          <p:nvPr/>
        </p:nvGrpSpPr>
        <p:grpSpPr>
          <a:xfrm>
            <a:off x="2424113" y="4724400"/>
            <a:ext cx="647700" cy="531813"/>
            <a:chOff x="971600" y="4409210"/>
            <a:chExt cx="648072" cy="531958"/>
          </a:xfrm>
        </p:grpSpPr>
        <p:cxnSp>
          <p:nvCxnSpPr>
            <p:cNvPr id="2739" name="直接连接符 26"/>
            <p:cNvCxnSpPr/>
            <p:nvPr/>
          </p:nvCxnSpPr>
          <p:spPr>
            <a:xfrm>
              <a:off x="971600" y="4941168"/>
              <a:ext cx="648072" cy="0"/>
            </a:xfrm>
            <a:prstGeom prst="line">
              <a:avLst/>
            </a:prstGeom>
            <a:ln w="9525" cap="flat" cmpd="sng">
              <a:solidFill>
                <a:srgbClr val="BFBFBF"/>
              </a:solidFill>
              <a:prstDash val="solid"/>
              <a:round/>
              <a:headEnd type="none" w="med" len="med"/>
              <a:tailEnd type="none" w="med" len="med"/>
            </a:ln>
          </p:spPr>
        </p:cxnSp>
        <p:cxnSp>
          <p:nvCxnSpPr>
            <p:cNvPr id="2740" name="直接连接符 27"/>
            <p:cNvCxnSpPr/>
            <p:nvPr/>
          </p:nvCxnSpPr>
          <p:spPr>
            <a:xfrm>
              <a:off x="974417" y="4409210"/>
              <a:ext cx="0" cy="504056"/>
            </a:xfrm>
            <a:prstGeom prst="line">
              <a:avLst/>
            </a:prstGeom>
            <a:ln w="9525" cap="flat" cmpd="sng">
              <a:solidFill>
                <a:srgbClr val="BFBFBF"/>
              </a:solidFill>
              <a:prstDash val="solid"/>
              <a:round/>
              <a:headEnd type="none" w="med" len="med"/>
              <a:tailEnd type="none" w="med" len="med"/>
            </a:ln>
          </p:spPr>
        </p:cxnSp>
      </p:grpSp>
      <p:grpSp>
        <p:nvGrpSpPr>
          <p:cNvPr id="2741" name="组合 2740"/>
          <p:cNvGrpSpPr/>
          <p:nvPr/>
        </p:nvGrpSpPr>
        <p:grpSpPr>
          <a:xfrm>
            <a:off x="5519738" y="1204913"/>
            <a:ext cx="720725" cy="144462"/>
            <a:chOff x="3779912" y="1268760"/>
            <a:chExt cx="720080" cy="144016"/>
          </a:xfrm>
        </p:grpSpPr>
        <p:sp>
          <p:nvSpPr>
            <p:cNvPr id="2742" name="椭圆 29"/>
            <p:cNvSpPr/>
            <p:nvPr/>
          </p:nvSpPr>
          <p:spPr>
            <a:xfrm>
              <a:off x="3779912" y="1268760"/>
              <a:ext cx="144016" cy="144016"/>
            </a:xfrm>
            <a:prstGeom prst="ellipse">
              <a:avLst/>
            </a:prstGeom>
            <a:solidFill>
              <a:srgbClr val="FFC000">
                <a:alpha val="69803"/>
              </a:srgbClr>
            </a:solidFill>
            <a:ln w="25400">
              <a:noFill/>
            </a:ln>
          </p:spPr>
          <p:txBody>
            <a:bodyPr anchor="ctr" anchorCtr="0"/>
            <a:p>
              <a:pPr algn="ctr"/>
            </a:p>
          </p:txBody>
        </p:sp>
        <p:sp>
          <p:nvSpPr>
            <p:cNvPr id="2743" name="椭圆 30"/>
            <p:cNvSpPr/>
            <p:nvPr/>
          </p:nvSpPr>
          <p:spPr>
            <a:xfrm>
              <a:off x="4067944" y="1268760"/>
              <a:ext cx="144016" cy="144016"/>
            </a:xfrm>
            <a:prstGeom prst="ellipse">
              <a:avLst/>
            </a:prstGeom>
            <a:solidFill>
              <a:srgbClr val="00B050">
                <a:alpha val="69803"/>
              </a:srgbClr>
            </a:solidFill>
            <a:ln w="25400">
              <a:noFill/>
            </a:ln>
          </p:spPr>
          <p:txBody>
            <a:bodyPr anchor="ctr" anchorCtr="0"/>
            <a:p>
              <a:pPr algn="ctr"/>
            </a:p>
          </p:txBody>
        </p:sp>
        <p:sp>
          <p:nvSpPr>
            <p:cNvPr id="2744" name="椭圆 31"/>
            <p:cNvSpPr/>
            <p:nvPr/>
          </p:nvSpPr>
          <p:spPr>
            <a:xfrm>
              <a:off x="4355976" y="1268760"/>
              <a:ext cx="144016" cy="144016"/>
            </a:xfrm>
            <a:prstGeom prst="ellipse">
              <a:avLst/>
            </a:prstGeom>
            <a:solidFill>
              <a:srgbClr val="00B0F0">
                <a:alpha val="69803"/>
              </a:srgbClr>
            </a:solidFill>
            <a:ln w="25400">
              <a:noFill/>
            </a:ln>
          </p:spPr>
          <p:txBody>
            <a:bodyPr anchor="ctr" anchorCtr="0"/>
            <a:p>
              <a:pPr algn="ctr"/>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47" name="TextBox 15"/>
          <p:cNvSpPr/>
          <p:nvPr/>
        </p:nvSpPr>
        <p:spPr>
          <a:xfrm>
            <a:off x="2855913" y="1303338"/>
            <a:ext cx="6484937" cy="1477962"/>
          </a:xfrm>
          <a:prstGeom prst="rect">
            <a:avLst/>
          </a:prstGeom>
          <a:noFill/>
          <a:ln w="9525">
            <a:noFill/>
          </a:ln>
        </p:spPr>
        <p:txBody>
          <a:bodyPr wrap="none"/>
          <a:p>
            <a:pPr>
              <a:lnSpc>
                <a:spcPct val="150000"/>
              </a:lnSpc>
            </a:pPr>
            <a:r>
              <a:rPr lang="zh-CN" altLang="en-US" sz="2000" b="1">
                <a:solidFill>
                  <a:srgbClr val="0000FF"/>
                </a:solidFill>
                <a:latin typeface="华文楷体" panose="02010600040101010101" pitchFamily="2" charset="-122"/>
                <a:ea typeface="华文楷体" panose="02010600040101010101" pitchFamily="2" charset="-122"/>
              </a:rPr>
              <a:t>   第五条  </a:t>
            </a:r>
            <a:r>
              <a:rPr lang="zh-CN" altLang="en-US" sz="2000">
                <a:latin typeface="华文楷体" panose="02010600040101010101" pitchFamily="2" charset="-122"/>
                <a:ea typeface="华文楷体" panose="02010600040101010101" pitchFamily="2" charset="-122"/>
              </a:rPr>
              <a:t>特种作业人员必须经专门的安全技术培训</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并考试合格，取得</a:t>
            </a:r>
            <a:r>
              <a:rPr lang="en-US" altLang="zh-CN" sz="2000">
                <a:latin typeface="华文楷体" panose="02010600040101010101" pitchFamily="2" charset="-122"/>
                <a:ea typeface="华文楷体" panose="02010600040101010101" pitchFamily="2" charset="-122"/>
              </a:rPr>
              <a:t>《</a:t>
            </a:r>
            <a:r>
              <a:rPr lang="zh-CN" altLang="en-US" sz="2000">
                <a:latin typeface="华文楷体" panose="02010600040101010101" pitchFamily="2" charset="-122"/>
                <a:ea typeface="华文楷体" panose="02010600040101010101" pitchFamily="2" charset="-122"/>
              </a:rPr>
              <a:t>中华人民共和国</a:t>
            </a:r>
            <a:r>
              <a:rPr lang="zh-CN" altLang="en-US" sz="2000">
                <a:solidFill>
                  <a:srgbClr val="FF0000"/>
                </a:solidFill>
                <a:latin typeface="华文楷体" panose="02010600040101010101" pitchFamily="2" charset="-122"/>
                <a:ea typeface="华文楷体" panose="02010600040101010101" pitchFamily="2" charset="-122"/>
              </a:rPr>
              <a:t>特种作业操作证</a:t>
            </a:r>
            <a:r>
              <a:rPr lang="en-US" altLang="zh-CN" sz="2000">
                <a:latin typeface="华文楷体" panose="02010600040101010101" pitchFamily="2" charset="-122"/>
                <a:ea typeface="华文楷体" panose="02010600040101010101" pitchFamily="2" charset="-122"/>
              </a:rPr>
              <a:t>》</a:t>
            </a:r>
            <a:endParaRPr lang="en-US" altLang="zh-CN"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（一下简称特种作业操作证）后，方可上岗作业。</a:t>
            </a:r>
            <a:endParaRPr lang="zh-CN" altLang="en-US" sz="2000">
              <a:latin typeface="华文楷体" panose="02010600040101010101" pitchFamily="2" charset="-122"/>
              <a:ea typeface="华文楷体" panose="02010600040101010101" pitchFamily="2" charset="-122"/>
            </a:endParaRPr>
          </a:p>
        </p:txBody>
      </p:sp>
      <p:sp>
        <p:nvSpPr>
          <p:cNvPr id="2748" name="TextBox 16"/>
          <p:cNvSpPr/>
          <p:nvPr/>
        </p:nvSpPr>
        <p:spPr>
          <a:xfrm>
            <a:off x="2817813" y="2844800"/>
            <a:ext cx="6729412" cy="1016000"/>
          </a:xfrm>
          <a:prstGeom prst="rect">
            <a:avLst/>
          </a:prstGeom>
          <a:noFill/>
          <a:ln w="9525">
            <a:noFill/>
          </a:ln>
        </p:spPr>
        <p:txBody>
          <a:bodyPr wrap="none"/>
          <a:p>
            <a:pPr>
              <a:lnSpc>
                <a:spcPct val="150000"/>
              </a:lnSpc>
            </a:pPr>
            <a:r>
              <a:rPr lang="zh-CN" altLang="en-US" sz="2000">
                <a:latin typeface="华文楷体" panose="02010600040101010101" pitchFamily="2" charset="-122"/>
                <a:ea typeface="华文楷体" panose="02010600040101010101" pitchFamily="2" charset="-122"/>
              </a:rPr>
              <a:t>   </a:t>
            </a:r>
            <a:r>
              <a:rPr lang="zh-CN" altLang="en-US" sz="2000" b="1">
                <a:solidFill>
                  <a:srgbClr val="0000FF"/>
                </a:solidFill>
                <a:latin typeface="华文楷体" panose="02010600040101010101" pitchFamily="2" charset="-122"/>
                <a:ea typeface="华文楷体" panose="02010600040101010101" pitchFamily="2" charset="-122"/>
              </a:rPr>
              <a:t>第六条</a:t>
            </a:r>
            <a:r>
              <a:rPr lang="zh-CN" altLang="en-US" sz="2000">
                <a:latin typeface="华文楷体" panose="02010600040101010101" pitchFamily="2" charset="-122"/>
                <a:ea typeface="华文楷体" panose="02010600040101010101" pitchFamily="2" charset="-122"/>
              </a:rPr>
              <a:t>  特种作业人员的安全技术培训、考核、发证、</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复审工作实行</a:t>
            </a:r>
            <a:r>
              <a:rPr lang="zh-CN" altLang="en-US" sz="2000">
                <a:solidFill>
                  <a:srgbClr val="FF0000"/>
                </a:solidFill>
                <a:latin typeface="华文楷体" panose="02010600040101010101" pitchFamily="2" charset="-122"/>
                <a:ea typeface="华文楷体" panose="02010600040101010101" pitchFamily="2" charset="-122"/>
              </a:rPr>
              <a:t>统一监管</a:t>
            </a:r>
            <a:r>
              <a:rPr lang="zh-CN" altLang="en-US" sz="2000">
                <a:latin typeface="华文楷体" panose="02010600040101010101" pitchFamily="2" charset="-122"/>
                <a:ea typeface="华文楷体" panose="02010600040101010101" pitchFamily="2" charset="-122"/>
              </a:rPr>
              <a:t>、</a:t>
            </a:r>
            <a:r>
              <a:rPr lang="zh-CN" altLang="en-US" sz="2000">
                <a:solidFill>
                  <a:srgbClr val="FF0000"/>
                </a:solidFill>
                <a:latin typeface="华文楷体" panose="02010600040101010101" pitchFamily="2" charset="-122"/>
                <a:ea typeface="华文楷体" panose="02010600040101010101" pitchFamily="2" charset="-122"/>
              </a:rPr>
              <a:t>分级实施</a:t>
            </a:r>
            <a:r>
              <a:rPr lang="zh-CN" altLang="en-US" sz="2000">
                <a:latin typeface="华文楷体" panose="02010600040101010101" pitchFamily="2" charset="-122"/>
                <a:ea typeface="华文楷体" panose="02010600040101010101" pitchFamily="2" charset="-122"/>
              </a:rPr>
              <a:t>、</a:t>
            </a:r>
            <a:r>
              <a:rPr lang="zh-CN" altLang="en-US" sz="2000">
                <a:solidFill>
                  <a:srgbClr val="FF0000"/>
                </a:solidFill>
                <a:latin typeface="华文楷体" panose="02010600040101010101" pitchFamily="2" charset="-122"/>
                <a:ea typeface="华文楷体" panose="02010600040101010101" pitchFamily="2" charset="-122"/>
              </a:rPr>
              <a:t>教考分离</a:t>
            </a:r>
            <a:r>
              <a:rPr lang="zh-CN" altLang="en-US" sz="2000">
                <a:latin typeface="华文楷体" panose="02010600040101010101" pitchFamily="2" charset="-122"/>
                <a:ea typeface="华文楷体" panose="02010600040101010101" pitchFamily="2" charset="-122"/>
              </a:rPr>
              <a:t>的原则。</a:t>
            </a:r>
            <a:endParaRPr lang="zh-CN" altLang="en-US" sz="2000">
              <a:latin typeface="华文楷体" panose="02010600040101010101" pitchFamily="2" charset="-122"/>
              <a:ea typeface="华文楷体" panose="02010600040101010101" pitchFamily="2" charset="-122"/>
            </a:endParaRPr>
          </a:p>
        </p:txBody>
      </p:sp>
      <p:grpSp>
        <p:nvGrpSpPr>
          <p:cNvPr id="2749" name="组合 2748"/>
          <p:cNvGrpSpPr/>
          <p:nvPr/>
        </p:nvGrpSpPr>
        <p:grpSpPr>
          <a:xfrm>
            <a:off x="2351088" y="549275"/>
            <a:ext cx="647700" cy="504825"/>
            <a:chOff x="827584" y="900786"/>
            <a:chExt cx="648072" cy="504056"/>
          </a:xfrm>
        </p:grpSpPr>
        <p:cxnSp>
          <p:nvCxnSpPr>
            <p:cNvPr id="2750" name="直接连接符 19"/>
            <p:cNvCxnSpPr/>
            <p:nvPr/>
          </p:nvCxnSpPr>
          <p:spPr>
            <a:xfrm>
              <a:off x="827584" y="900786"/>
              <a:ext cx="648072" cy="0"/>
            </a:xfrm>
            <a:prstGeom prst="line">
              <a:avLst/>
            </a:prstGeom>
            <a:ln w="9525" cap="flat" cmpd="sng">
              <a:solidFill>
                <a:srgbClr val="BFBFBF"/>
              </a:solidFill>
              <a:prstDash val="solid"/>
              <a:round/>
              <a:headEnd type="none" w="med" len="med"/>
              <a:tailEnd type="none" w="med" len="med"/>
            </a:ln>
          </p:spPr>
        </p:cxnSp>
        <p:cxnSp>
          <p:nvCxnSpPr>
            <p:cNvPr id="2751" name="直接连接符 20"/>
            <p:cNvCxnSpPr/>
            <p:nvPr/>
          </p:nvCxnSpPr>
          <p:spPr>
            <a:xfrm>
              <a:off x="827584" y="900786"/>
              <a:ext cx="0" cy="504056"/>
            </a:xfrm>
            <a:prstGeom prst="line">
              <a:avLst/>
            </a:prstGeom>
            <a:ln w="9525" cap="flat" cmpd="sng">
              <a:solidFill>
                <a:srgbClr val="BFBFBF"/>
              </a:solidFill>
              <a:prstDash val="solid"/>
              <a:round/>
              <a:headEnd type="none" w="med" len="med"/>
              <a:tailEnd type="none" w="med" len="med"/>
            </a:ln>
          </p:spPr>
        </p:cxnSp>
      </p:grpSp>
      <p:grpSp>
        <p:nvGrpSpPr>
          <p:cNvPr id="2752" name="组合 2751"/>
          <p:cNvGrpSpPr/>
          <p:nvPr/>
        </p:nvGrpSpPr>
        <p:grpSpPr>
          <a:xfrm>
            <a:off x="8972550" y="5854700"/>
            <a:ext cx="652463" cy="527050"/>
            <a:chOff x="7448082" y="4437112"/>
            <a:chExt cx="652310" cy="526774"/>
          </a:xfrm>
        </p:grpSpPr>
        <p:cxnSp>
          <p:nvCxnSpPr>
            <p:cNvPr id="2753" name="直接连接符 22"/>
            <p:cNvCxnSpPr/>
            <p:nvPr/>
          </p:nvCxnSpPr>
          <p:spPr>
            <a:xfrm>
              <a:off x="7448082" y="4963886"/>
              <a:ext cx="648072" cy="0"/>
            </a:xfrm>
            <a:prstGeom prst="line">
              <a:avLst/>
            </a:prstGeom>
            <a:ln w="9525" cap="flat" cmpd="sng">
              <a:solidFill>
                <a:srgbClr val="BFBFBF"/>
              </a:solidFill>
              <a:prstDash val="solid"/>
              <a:round/>
              <a:headEnd type="none" w="med" len="med"/>
              <a:tailEnd type="none" w="med" len="med"/>
            </a:ln>
          </p:spPr>
        </p:cxnSp>
        <p:cxnSp>
          <p:nvCxnSpPr>
            <p:cNvPr id="2754" name="直接连接符 23"/>
            <p:cNvCxnSpPr/>
            <p:nvPr/>
          </p:nvCxnSpPr>
          <p:spPr>
            <a:xfrm>
              <a:off x="8100392" y="4437112"/>
              <a:ext cx="0" cy="504056"/>
            </a:xfrm>
            <a:prstGeom prst="line">
              <a:avLst/>
            </a:prstGeom>
            <a:ln w="9525" cap="flat" cmpd="sng">
              <a:solidFill>
                <a:srgbClr val="BFBFBF"/>
              </a:solidFill>
              <a:prstDash val="solid"/>
              <a:round/>
              <a:headEnd type="none" w="med" len="med"/>
              <a:tailEnd type="none" w="med" len="med"/>
            </a:ln>
          </p:spPr>
        </p:cxnSp>
      </p:grpSp>
      <p:grpSp>
        <p:nvGrpSpPr>
          <p:cNvPr id="2755" name="组合 2754"/>
          <p:cNvGrpSpPr/>
          <p:nvPr/>
        </p:nvGrpSpPr>
        <p:grpSpPr>
          <a:xfrm>
            <a:off x="8894763" y="620713"/>
            <a:ext cx="658812" cy="512762"/>
            <a:chOff x="7092280" y="764704"/>
            <a:chExt cx="658349" cy="511990"/>
          </a:xfrm>
        </p:grpSpPr>
        <p:cxnSp>
          <p:nvCxnSpPr>
            <p:cNvPr id="2756" name="直接连接符 25"/>
            <p:cNvCxnSpPr/>
            <p:nvPr/>
          </p:nvCxnSpPr>
          <p:spPr>
            <a:xfrm>
              <a:off x="7092280" y="764704"/>
              <a:ext cx="648072" cy="0"/>
            </a:xfrm>
            <a:prstGeom prst="line">
              <a:avLst/>
            </a:prstGeom>
            <a:ln w="9525" cap="flat" cmpd="sng">
              <a:solidFill>
                <a:srgbClr val="BFBFBF"/>
              </a:solidFill>
              <a:prstDash val="solid"/>
              <a:round/>
              <a:headEnd type="none" w="med" len="med"/>
              <a:tailEnd type="none" w="med" len="med"/>
            </a:ln>
          </p:spPr>
        </p:cxnSp>
        <p:cxnSp>
          <p:nvCxnSpPr>
            <p:cNvPr id="2757" name="直接连接符 26"/>
            <p:cNvCxnSpPr/>
            <p:nvPr/>
          </p:nvCxnSpPr>
          <p:spPr>
            <a:xfrm>
              <a:off x="7750629" y="772638"/>
              <a:ext cx="0" cy="504056"/>
            </a:xfrm>
            <a:prstGeom prst="line">
              <a:avLst/>
            </a:prstGeom>
            <a:ln w="9525" cap="flat" cmpd="sng">
              <a:solidFill>
                <a:srgbClr val="BFBFBF"/>
              </a:solidFill>
              <a:prstDash val="solid"/>
              <a:round/>
              <a:headEnd type="none" w="med" len="med"/>
              <a:tailEnd type="none" w="med" len="med"/>
            </a:ln>
          </p:spPr>
        </p:cxnSp>
      </p:grpSp>
      <p:grpSp>
        <p:nvGrpSpPr>
          <p:cNvPr id="2758" name="组合 2757"/>
          <p:cNvGrpSpPr/>
          <p:nvPr/>
        </p:nvGrpSpPr>
        <p:grpSpPr>
          <a:xfrm>
            <a:off x="2424113" y="5826125"/>
            <a:ext cx="647700" cy="531813"/>
            <a:chOff x="971600" y="4409210"/>
            <a:chExt cx="648072" cy="531958"/>
          </a:xfrm>
        </p:grpSpPr>
        <p:cxnSp>
          <p:nvCxnSpPr>
            <p:cNvPr id="2759" name="直接连接符 28"/>
            <p:cNvCxnSpPr/>
            <p:nvPr/>
          </p:nvCxnSpPr>
          <p:spPr>
            <a:xfrm>
              <a:off x="971600" y="4941168"/>
              <a:ext cx="648072" cy="0"/>
            </a:xfrm>
            <a:prstGeom prst="line">
              <a:avLst/>
            </a:prstGeom>
            <a:ln w="9525" cap="flat" cmpd="sng">
              <a:solidFill>
                <a:srgbClr val="BFBFBF"/>
              </a:solidFill>
              <a:prstDash val="solid"/>
              <a:round/>
              <a:headEnd type="none" w="med" len="med"/>
              <a:tailEnd type="none" w="med" len="med"/>
            </a:ln>
          </p:spPr>
        </p:cxnSp>
        <p:cxnSp>
          <p:nvCxnSpPr>
            <p:cNvPr id="2760" name="直接连接符 29"/>
            <p:cNvCxnSpPr/>
            <p:nvPr/>
          </p:nvCxnSpPr>
          <p:spPr>
            <a:xfrm>
              <a:off x="974417" y="4409210"/>
              <a:ext cx="0" cy="504056"/>
            </a:xfrm>
            <a:prstGeom prst="line">
              <a:avLst/>
            </a:prstGeom>
            <a:ln w="9525" cap="flat" cmpd="sng">
              <a:solidFill>
                <a:srgbClr val="BFBFBF"/>
              </a:solidFill>
              <a:prstDash val="solid"/>
              <a:round/>
              <a:headEnd type="none" w="med" len="med"/>
              <a:tailEnd type="none" w="med" len="med"/>
            </a:ln>
          </p:spPr>
        </p:cxnSp>
      </p:grpSp>
      <p:grpSp>
        <p:nvGrpSpPr>
          <p:cNvPr id="2761" name="组合 2760"/>
          <p:cNvGrpSpPr/>
          <p:nvPr/>
        </p:nvGrpSpPr>
        <p:grpSpPr>
          <a:xfrm>
            <a:off x="5519738" y="915988"/>
            <a:ext cx="720725" cy="144462"/>
            <a:chOff x="3779912" y="1268760"/>
            <a:chExt cx="720080" cy="144016"/>
          </a:xfrm>
        </p:grpSpPr>
        <p:sp>
          <p:nvSpPr>
            <p:cNvPr id="2762" name="椭圆 31"/>
            <p:cNvSpPr/>
            <p:nvPr/>
          </p:nvSpPr>
          <p:spPr>
            <a:xfrm>
              <a:off x="3779912" y="1268760"/>
              <a:ext cx="144016" cy="144016"/>
            </a:xfrm>
            <a:prstGeom prst="ellipse">
              <a:avLst/>
            </a:prstGeom>
            <a:solidFill>
              <a:srgbClr val="FFC000">
                <a:alpha val="69803"/>
              </a:srgbClr>
            </a:solidFill>
            <a:ln w="25400">
              <a:noFill/>
            </a:ln>
          </p:spPr>
          <p:txBody>
            <a:bodyPr anchor="ctr" anchorCtr="0"/>
            <a:p>
              <a:pPr algn="ctr"/>
            </a:p>
          </p:txBody>
        </p:sp>
        <p:sp>
          <p:nvSpPr>
            <p:cNvPr id="2763" name="椭圆 32"/>
            <p:cNvSpPr/>
            <p:nvPr/>
          </p:nvSpPr>
          <p:spPr>
            <a:xfrm>
              <a:off x="4067944" y="1268760"/>
              <a:ext cx="144016" cy="144016"/>
            </a:xfrm>
            <a:prstGeom prst="ellipse">
              <a:avLst/>
            </a:prstGeom>
            <a:solidFill>
              <a:srgbClr val="00B050">
                <a:alpha val="69803"/>
              </a:srgbClr>
            </a:solidFill>
            <a:ln w="25400">
              <a:noFill/>
            </a:ln>
          </p:spPr>
          <p:txBody>
            <a:bodyPr anchor="ctr" anchorCtr="0"/>
            <a:p>
              <a:pPr algn="ctr"/>
            </a:p>
          </p:txBody>
        </p:sp>
        <p:sp>
          <p:nvSpPr>
            <p:cNvPr id="2764" name="椭圆 33"/>
            <p:cNvSpPr/>
            <p:nvPr/>
          </p:nvSpPr>
          <p:spPr>
            <a:xfrm>
              <a:off x="4355976" y="1268760"/>
              <a:ext cx="144016" cy="144016"/>
            </a:xfrm>
            <a:prstGeom prst="ellipse">
              <a:avLst/>
            </a:prstGeom>
            <a:solidFill>
              <a:srgbClr val="00B0F0">
                <a:alpha val="69803"/>
              </a:srgbClr>
            </a:solidFill>
            <a:ln w="25400">
              <a:noFill/>
            </a:ln>
          </p:spPr>
          <p:txBody>
            <a:bodyPr anchor="ctr" anchorCtr="0"/>
            <a:p>
              <a:pPr algn="ctr"/>
            </a:p>
          </p:txBody>
        </p:sp>
      </p:grpSp>
      <p:sp>
        <p:nvSpPr>
          <p:cNvPr id="2765" name="TextBox 21"/>
          <p:cNvSpPr/>
          <p:nvPr/>
        </p:nvSpPr>
        <p:spPr>
          <a:xfrm>
            <a:off x="2782888" y="3789363"/>
            <a:ext cx="6729412" cy="2400300"/>
          </a:xfrm>
          <a:prstGeom prst="rect">
            <a:avLst/>
          </a:prstGeom>
          <a:noFill/>
          <a:ln w="9525">
            <a:noFill/>
          </a:ln>
        </p:spPr>
        <p:txBody>
          <a:bodyPr wrap="none"/>
          <a:p>
            <a:pPr>
              <a:lnSpc>
                <a:spcPct val="150000"/>
              </a:lnSpc>
            </a:pPr>
            <a:r>
              <a:rPr lang="zh-CN" altLang="en-US" sz="2000">
                <a:latin typeface="华文楷体" panose="02010600040101010101" pitchFamily="2" charset="-122"/>
                <a:ea typeface="华文楷体" panose="02010600040101010101" pitchFamily="2" charset="-122"/>
              </a:rPr>
              <a:t>   </a:t>
            </a:r>
            <a:r>
              <a:rPr lang="zh-CN" altLang="en-US" sz="2000" b="1">
                <a:solidFill>
                  <a:srgbClr val="0000FF"/>
                </a:solidFill>
                <a:latin typeface="华文楷体" panose="02010600040101010101" pitchFamily="2" charset="-122"/>
                <a:ea typeface="华文楷体" panose="02010600040101010101" pitchFamily="2" charset="-122"/>
              </a:rPr>
              <a:t>第七条</a:t>
            </a:r>
            <a:r>
              <a:rPr lang="zh-CN" altLang="en-US" sz="2000">
                <a:latin typeface="华文楷体" panose="02010600040101010101" pitchFamily="2" charset="-122"/>
                <a:ea typeface="华文楷体" panose="02010600040101010101" pitchFamily="2" charset="-122"/>
              </a:rPr>
              <a:t>  国家安全生产监督管理总局</a:t>
            </a:r>
            <a:r>
              <a:rPr lang="zh-CN" altLang="en-US" sz="2000">
                <a:solidFill>
                  <a:srgbClr val="FF0000"/>
                </a:solidFill>
                <a:latin typeface="华文楷体" panose="02010600040101010101" pitchFamily="2" charset="-122"/>
                <a:ea typeface="华文楷体" panose="02010600040101010101" pitchFamily="2" charset="-122"/>
              </a:rPr>
              <a:t>指导、监督</a:t>
            </a:r>
            <a:r>
              <a:rPr lang="zh-CN" altLang="en-US" sz="2000">
                <a:latin typeface="华文楷体" panose="02010600040101010101" pitchFamily="2" charset="-122"/>
                <a:ea typeface="华文楷体" panose="02010600040101010101" pitchFamily="2" charset="-122"/>
              </a:rPr>
              <a:t>全国</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特种作业人员的安全技术培训、考核、发证、复审工作；</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省、自治区、直辖市人民政府安全生产监督管理部门</a:t>
            </a:r>
            <a:r>
              <a:rPr lang="zh-CN" altLang="en-US" sz="2000">
                <a:solidFill>
                  <a:srgbClr val="FF0000"/>
                </a:solidFill>
                <a:latin typeface="华文楷体" panose="02010600040101010101" pitchFamily="2" charset="-122"/>
                <a:ea typeface="华文楷体" panose="02010600040101010101" pitchFamily="2" charset="-122"/>
              </a:rPr>
              <a:t>负责</a:t>
            </a:r>
            <a:endParaRPr lang="zh-CN" altLang="en-US" sz="2000">
              <a:solidFill>
                <a:srgbClr val="FF0000"/>
              </a:solidFill>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本行政区域特种作业人员的安全技术培训、考核、发证、</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复审工作。</a:t>
            </a:r>
            <a:endParaRPr lang="zh-CN" altLang="en-US" sz="2000">
              <a:latin typeface="华文楷体" panose="02010600040101010101" pitchFamily="2" charset="-122"/>
              <a:ea typeface="华文楷体" panose="02010600040101010101" pitchFamily="2"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8" name="TextBox 15"/>
          <p:cNvSpPr/>
          <p:nvPr/>
        </p:nvSpPr>
        <p:spPr>
          <a:xfrm>
            <a:off x="2855913" y="1655763"/>
            <a:ext cx="6354762" cy="1016000"/>
          </a:xfrm>
          <a:prstGeom prst="rect">
            <a:avLst/>
          </a:prstGeom>
          <a:noFill/>
          <a:ln w="9525">
            <a:noFill/>
          </a:ln>
        </p:spPr>
        <p:txBody>
          <a:bodyPr wrap="none"/>
          <a:p>
            <a:pPr>
              <a:lnSpc>
                <a:spcPct val="150000"/>
              </a:lnSpc>
            </a:pPr>
            <a:r>
              <a:rPr lang="zh-CN" altLang="en-US" sz="2000" b="1">
                <a:solidFill>
                  <a:srgbClr val="0000FF"/>
                </a:solidFill>
                <a:latin typeface="华文楷体" panose="02010600040101010101" pitchFamily="2" charset="-122"/>
                <a:ea typeface="华文楷体" panose="02010600040101010101" pitchFamily="2" charset="-122"/>
              </a:rPr>
              <a:t>    第九条  </a:t>
            </a:r>
            <a:r>
              <a:rPr lang="zh-CN" altLang="en-US" sz="2000">
                <a:latin typeface="华文楷体" panose="02010600040101010101" pitchFamily="2" charset="-122"/>
                <a:ea typeface="华文楷体" panose="02010600040101010101" pitchFamily="2" charset="-122"/>
              </a:rPr>
              <a:t>特种作业人员应当接受与其所从事的特种</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作业相应的</a:t>
            </a:r>
            <a:r>
              <a:rPr lang="zh-CN" altLang="en-US" sz="2000">
                <a:solidFill>
                  <a:srgbClr val="FF0000"/>
                </a:solidFill>
                <a:latin typeface="华文楷体" panose="02010600040101010101" pitchFamily="2" charset="-122"/>
                <a:ea typeface="华文楷体" panose="02010600040101010101" pitchFamily="2" charset="-122"/>
              </a:rPr>
              <a:t>安全技术理论</a:t>
            </a:r>
            <a:r>
              <a:rPr lang="zh-CN" altLang="en-US" sz="2000">
                <a:latin typeface="华文楷体" panose="02010600040101010101" pitchFamily="2" charset="-122"/>
                <a:ea typeface="华文楷体" panose="02010600040101010101" pitchFamily="2" charset="-122"/>
              </a:rPr>
              <a:t>培训和</a:t>
            </a:r>
            <a:r>
              <a:rPr lang="zh-CN" altLang="en-US" sz="2000">
                <a:solidFill>
                  <a:srgbClr val="FF0000"/>
                </a:solidFill>
                <a:latin typeface="华文楷体" panose="02010600040101010101" pitchFamily="2" charset="-122"/>
                <a:ea typeface="华文楷体" panose="02010600040101010101" pitchFamily="2" charset="-122"/>
              </a:rPr>
              <a:t>实际操作</a:t>
            </a:r>
            <a:r>
              <a:rPr lang="zh-CN" altLang="en-US" sz="2000">
                <a:latin typeface="华文楷体" panose="02010600040101010101" pitchFamily="2" charset="-122"/>
                <a:ea typeface="华文楷体" panose="02010600040101010101" pitchFamily="2" charset="-122"/>
              </a:rPr>
              <a:t>培训。</a:t>
            </a:r>
            <a:endParaRPr lang="zh-CN" altLang="en-US" sz="2000">
              <a:latin typeface="华文楷体" panose="02010600040101010101" pitchFamily="2" charset="-122"/>
              <a:ea typeface="华文楷体" panose="02010600040101010101" pitchFamily="2" charset="-122"/>
            </a:endParaRPr>
          </a:p>
        </p:txBody>
      </p:sp>
      <p:sp>
        <p:nvSpPr>
          <p:cNvPr id="2769" name="TextBox 16"/>
          <p:cNvSpPr/>
          <p:nvPr/>
        </p:nvSpPr>
        <p:spPr>
          <a:xfrm>
            <a:off x="2817813" y="2701925"/>
            <a:ext cx="6724650" cy="1477963"/>
          </a:xfrm>
          <a:prstGeom prst="rect">
            <a:avLst/>
          </a:prstGeom>
          <a:noFill/>
          <a:ln w="9525">
            <a:noFill/>
          </a:ln>
        </p:spPr>
        <p:txBody>
          <a:bodyPr wrap="none"/>
          <a:p>
            <a:pPr>
              <a:lnSpc>
                <a:spcPct val="150000"/>
              </a:lnSpc>
            </a:pPr>
            <a:r>
              <a:rPr lang="zh-CN" altLang="en-US" sz="2000">
                <a:latin typeface="华文楷体" panose="02010600040101010101" pitchFamily="2" charset="-122"/>
                <a:ea typeface="华文楷体" panose="02010600040101010101" pitchFamily="2" charset="-122"/>
              </a:rPr>
              <a:t>    已经取得职业高中、技工学校及中专以上学历的毕业</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生从事与其所学专业相应的特种作业，持学历证明经考核</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发证机关同意，可以免予相关专业的培训</a:t>
            </a:r>
            <a:endParaRPr lang="zh-CN" altLang="en-US" sz="2000">
              <a:latin typeface="华文楷体" panose="02010600040101010101" pitchFamily="2" charset="-122"/>
              <a:ea typeface="华文楷体" panose="02010600040101010101" pitchFamily="2" charset="-122"/>
            </a:endParaRPr>
          </a:p>
        </p:txBody>
      </p:sp>
      <p:grpSp>
        <p:nvGrpSpPr>
          <p:cNvPr id="2770" name="组合 2769"/>
          <p:cNvGrpSpPr/>
          <p:nvPr/>
        </p:nvGrpSpPr>
        <p:grpSpPr>
          <a:xfrm>
            <a:off x="2351088" y="901700"/>
            <a:ext cx="647700" cy="504825"/>
            <a:chOff x="827584" y="900786"/>
            <a:chExt cx="648072" cy="504056"/>
          </a:xfrm>
        </p:grpSpPr>
        <p:cxnSp>
          <p:nvCxnSpPr>
            <p:cNvPr id="2771" name="直接连接符 19"/>
            <p:cNvCxnSpPr/>
            <p:nvPr/>
          </p:nvCxnSpPr>
          <p:spPr>
            <a:xfrm>
              <a:off x="827584" y="900786"/>
              <a:ext cx="648072" cy="0"/>
            </a:xfrm>
            <a:prstGeom prst="line">
              <a:avLst/>
            </a:prstGeom>
            <a:ln w="9525" cap="flat" cmpd="sng">
              <a:solidFill>
                <a:srgbClr val="BFBFBF"/>
              </a:solidFill>
              <a:prstDash val="solid"/>
              <a:round/>
              <a:headEnd type="none" w="med" len="med"/>
              <a:tailEnd type="none" w="med" len="med"/>
            </a:ln>
          </p:spPr>
        </p:cxnSp>
        <p:cxnSp>
          <p:nvCxnSpPr>
            <p:cNvPr id="2772" name="直接连接符 20"/>
            <p:cNvCxnSpPr/>
            <p:nvPr/>
          </p:nvCxnSpPr>
          <p:spPr>
            <a:xfrm>
              <a:off x="827584" y="900786"/>
              <a:ext cx="0" cy="504056"/>
            </a:xfrm>
            <a:prstGeom prst="line">
              <a:avLst/>
            </a:prstGeom>
            <a:ln w="9525" cap="flat" cmpd="sng">
              <a:solidFill>
                <a:srgbClr val="BFBFBF"/>
              </a:solidFill>
              <a:prstDash val="solid"/>
              <a:round/>
              <a:headEnd type="none" w="med" len="med"/>
              <a:tailEnd type="none" w="med" len="med"/>
            </a:ln>
          </p:spPr>
        </p:cxnSp>
      </p:grpSp>
      <p:grpSp>
        <p:nvGrpSpPr>
          <p:cNvPr id="2773" name="组合 2772"/>
          <p:cNvGrpSpPr/>
          <p:nvPr/>
        </p:nvGrpSpPr>
        <p:grpSpPr>
          <a:xfrm>
            <a:off x="8972550" y="5473700"/>
            <a:ext cx="652463" cy="527050"/>
            <a:chOff x="7448082" y="4437112"/>
            <a:chExt cx="652310" cy="526774"/>
          </a:xfrm>
        </p:grpSpPr>
        <p:cxnSp>
          <p:nvCxnSpPr>
            <p:cNvPr id="2774" name="直接连接符 22"/>
            <p:cNvCxnSpPr/>
            <p:nvPr/>
          </p:nvCxnSpPr>
          <p:spPr>
            <a:xfrm>
              <a:off x="7448082" y="4963886"/>
              <a:ext cx="648072" cy="0"/>
            </a:xfrm>
            <a:prstGeom prst="line">
              <a:avLst/>
            </a:prstGeom>
            <a:ln w="9525" cap="flat" cmpd="sng">
              <a:solidFill>
                <a:srgbClr val="BFBFBF"/>
              </a:solidFill>
              <a:prstDash val="solid"/>
              <a:round/>
              <a:headEnd type="none" w="med" len="med"/>
              <a:tailEnd type="none" w="med" len="med"/>
            </a:ln>
          </p:spPr>
        </p:cxnSp>
        <p:cxnSp>
          <p:nvCxnSpPr>
            <p:cNvPr id="2775" name="直接连接符 23"/>
            <p:cNvCxnSpPr/>
            <p:nvPr/>
          </p:nvCxnSpPr>
          <p:spPr>
            <a:xfrm>
              <a:off x="8100392" y="4437112"/>
              <a:ext cx="0" cy="504056"/>
            </a:xfrm>
            <a:prstGeom prst="line">
              <a:avLst/>
            </a:prstGeom>
            <a:ln w="9525" cap="flat" cmpd="sng">
              <a:solidFill>
                <a:srgbClr val="BFBFBF"/>
              </a:solidFill>
              <a:prstDash val="solid"/>
              <a:round/>
              <a:headEnd type="none" w="med" len="med"/>
              <a:tailEnd type="none" w="med" len="med"/>
            </a:ln>
          </p:spPr>
        </p:cxnSp>
      </p:grpSp>
      <p:grpSp>
        <p:nvGrpSpPr>
          <p:cNvPr id="2776" name="组合 2775"/>
          <p:cNvGrpSpPr/>
          <p:nvPr/>
        </p:nvGrpSpPr>
        <p:grpSpPr>
          <a:xfrm>
            <a:off x="8894763" y="973138"/>
            <a:ext cx="658812" cy="512762"/>
            <a:chOff x="7092280" y="764704"/>
            <a:chExt cx="658349" cy="511990"/>
          </a:xfrm>
        </p:grpSpPr>
        <p:cxnSp>
          <p:nvCxnSpPr>
            <p:cNvPr id="2777" name="直接连接符 25"/>
            <p:cNvCxnSpPr/>
            <p:nvPr/>
          </p:nvCxnSpPr>
          <p:spPr>
            <a:xfrm>
              <a:off x="7092280" y="764704"/>
              <a:ext cx="648072" cy="0"/>
            </a:xfrm>
            <a:prstGeom prst="line">
              <a:avLst/>
            </a:prstGeom>
            <a:ln w="9525" cap="flat" cmpd="sng">
              <a:solidFill>
                <a:srgbClr val="BFBFBF"/>
              </a:solidFill>
              <a:prstDash val="solid"/>
              <a:round/>
              <a:headEnd type="none" w="med" len="med"/>
              <a:tailEnd type="none" w="med" len="med"/>
            </a:ln>
          </p:spPr>
        </p:cxnSp>
        <p:cxnSp>
          <p:nvCxnSpPr>
            <p:cNvPr id="2778" name="直接连接符 26"/>
            <p:cNvCxnSpPr/>
            <p:nvPr/>
          </p:nvCxnSpPr>
          <p:spPr>
            <a:xfrm>
              <a:off x="7750629" y="772638"/>
              <a:ext cx="0" cy="504056"/>
            </a:xfrm>
            <a:prstGeom prst="line">
              <a:avLst/>
            </a:prstGeom>
            <a:ln w="9525" cap="flat" cmpd="sng">
              <a:solidFill>
                <a:srgbClr val="BFBFBF"/>
              </a:solidFill>
              <a:prstDash val="solid"/>
              <a:round/>
              <a:headEnd type="none" w="med" len="med"/>
              <a:tailEnd type="none" w="med" len="med"/>
            </a:ln>
          </p:spPr>
        </p:cxnSp>
      </p:grpSp>
      <p:grpSp>
        <p:nvGrpSpPr>
          <p:cNvPr id="2779" name="组合 2778"/>
          <p:cNvGrpSpPr/>
          <p:nvPr/>
        </p:nvGrpSpPr>
        <p:grpSpPr>
          <a:xfrm>
            <a:off x="2424113" y="5445125"/>
            <a:ext cx="647700" cy="531813"/>
            <a:chOff x="971600" y="4409210"/>
            <a:chExt cx="648072" cy="531958"/>
          </a:xfrm>
        </p:grpSpPr>
        <p:cxnSp>
          <p:nvCxnSpPr>
            <p:cNvPr id="2780" name="直接连接符 28"/>
            <p:cNvCxnSpPr/>
            <p:nvPr/>
          </p:nvCxnSpPr>
          <p:spPr>
            <a:xfrm>
              <a:off x="971600" y="4941168"/>
              <a:ext cx="648072" cy="0"/>
            </a:xfrm>
            <a:prstGeom prst="line">
              <a:avLst/>
            </a:prstGeom>
            <a:ln w="9525" cap="flat" cmpd="sng">
              <a:solidFill>
                <a:srgbClr val="BFBFBF"/>
              </a:solidFill>
              <a:prstDash val="solid"/>
              <a:round/>
              <a:headEnd type="none" w="med" len="med"/>
              <a:tailEnd type="none" w="med" len="med"/>
            </a:ln>
          </p:spPr>
        </p:cxnSp>
        <p:cxnSp>
          <p:nvCxnSpPr>
            <p:cNvPr id="2781" name="直接连接符 29"/>
            <p:cNvCxnSpPr/>
            <p:nvPr/>
          </p:nvCxnSpPr>
          <p:spPr>
            <a:xfrm>
              <a:off x="974417" y="4409210"/>
              <a:ext cx="0" cy="504056"/>
            </a:xfrm>
            <a:prstGeom prst="line">
              <a:avLst/>
            </a:prstGeom>
            <a:ln w="9525" cap="flat" cmpd="sng">
              <a:solidFill>
                <a:srgbClr val="BFBFBF"/>
              </a:solidFill>
              <a:prstDash val="solid"/>
              <a:round/>
              <a:headEnd type="none" w="med" len="med"/>
              <a:tailEnd type="none" w="med" len="med"/>
            </a:ln>
          </p:spPr>
        </p:cxnSp>
      </p:grpSp>
      <p:grpSp>
        <p:nvGrpSpPr>
          <p:cNvPr id="2782" name="组合 2781"/>
          <p:cNvGrpSpPr/>
          <p:nvPr/>
        </p:nvGrpSpPr>
        <p:grpSpPr>
          <a:xfrm>
            <a:off x="5519738" y="1268413"/>
            <a:ext cx="720725" cy="144462"/>
            <a:chOff x="3779912" y="1268760"/>
            <a:chExt cx="720080" cy="144016"/>
          </a:xfrm>
        </p:grpSpPr>
        <p:sp>
          <p:nvSpPr>
            <p:cNvPr id="2783" name="椭圆 31"/>
            <p:cNvSpPr/>
            <p:nvPr/>
          </p:nvSpPr>
          <p:spPr>
            <a:xfrm>
              <a:off x="3779912" y="1268760"/>
              <a:ext cx="144016" cy="144016"/>
            </a:xfrm>
            <a:prstGeom prst="ellipse">
              <a:avLst/>
            </a:prstGeom>
            <a:solidFill>
              <a:srgbClr val="FFC000">
                <a:alpha val="69803"/>
              </a:srgbClr>
            </a:solidFill>
            <a:ln w="25400">
              <a:noFill/>
            </a:ln>
          </p:spPr>
          <p:txBody>
            <a:bodyPr anchor="ctr" anchorCtr="0"/>
            <a:p>
              <a:pPr algn="ctr"/>
            </a:p>
          </p:txBody>
        </p:sp>
        <p:sp>
          <p:nvSpPr>
            <p:cNvPr id="2784" name="椭圆 32"/>
            <p:cNvSpPr/>
            <p:nvPr/>
          </p:nvSpPr>
          <p:spPr>
            <a:xfrm>
              <a:off x="4067944" y="1268760"/>
              <a:ext cx="144016" cy="144016"/>
            </a:xfrm>
            <a:prstGeom prst="ellipse">
              <a:avLst/>
            </a:prstGeom>
            <a:solidFill>
              <a:srgbClr val="00B050">
                <a:alpha val="69803"/>
              </a:srgbClr>
            </a:solidFill>
            <a:ln w="25400">
              <a:noFill/>
            </a:ln>
          </p:spPr>
          <p:txBody>
            <a:bodyPr anchor="ctr" anchorCtr="0"/>
            <a:p>
              <a:pPr algn="ctr"/>
            </a:p>
          </p:txBody>
        </p:sp>
        <p:sp>
          <p:nvSpPr>
            <p:cNvPr id="2785" name="椭圆 33"/>
            <p:cNvSpPr/>
            <p:nvPr/>
          </p:nvSpPr>
          <p:spPr>
            <a:xfrm>
              <a:off x="4355976" y="1268760"/>
              <a:ext cx="144016" cy="144016"/>
            </a:xfrm>
            <a:prstGeom prst="ellipse">
              <a:avLst/>
            </a:prstGeom>
            <a:solidFill>
              <a:srgbClr val="00B0F0">
                <a:alpha val="69803"/>
              </a:srgbClr>
            </a:solidFill>
            <a:ln w="25400">
              <a:noFill/>
            </a:ln>
          </p:spPr>
          <p:txBody>
            <a:bodyPr anchor="ctr" anchorCtr="0"/>
            <a:p>
              <a:pPr algn="ctr"/>
            </a:p>
          </p:txBody>
        </p:sp>
      </p:grpSp>
      <p:sp>
        <p:nvSpPr>
          <p:cNvPr id="2786" name="TextBox 21"/>
          <p:cNvSpPr/>
          <p:nvPr/>
        </p:nvSpPr>
        <p:spPr>
          <a:xfrm>
            <a:off x="2782888" y="4141788"/>
            <a:ext cx="6981825" cy="1016000"/>
          </a:xfrm>
          <a:prstGeom prst="rect">
            <a:avLst/>
          </a:prstGeom>
          <a:noFill/>
          <a:ln w="9525">
            <a:noFill/>
          </a:ln>
        </p:spPr>
        <p:txBody>
          <a:bodyPr wrap="none"/>
          <a:p>
            <a:pPr>
              <a:lnSpc>
                <a:spcPct val="150000"/>
              </a:lnSpc>
            </a:pPr>
            <a:r>
              <a:rPr lang="zh-CN" altLang="en-US" sz="2000">
                <a:latin typeface="华文楷体" panose="02010600040101010101" pitchFamily="2" charset="-122"/>
                <a:ea typeface="华文楷体" panose="02010600040101010101" pitchFamily="2" charset="-122"/>
              </a:rPr>
              <a:t>    跨省、自治区、直辖市从业的特种作业人员，可以在户</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籍所在地或者从业所在地参加培训。</a:t>
            </a:r>
            <a:endParaRPr lang="zh-CN" altLang="en-US" sz="2000">
              <a:latin typeface="华文楷体" panose="02010600040101010101" pitchFamily="2" charset="-122"/>
              <a:ea typeface="华文楷体" panose="0201060004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05" name="TextBox 11"/>
          <p:cNvSpPr/>
          <p:nvPr/>
        </p:nvSpPr>
        <p:spPr>
          <a:xfrm>
            <a:off x="2927350" y="620713"/>
            <a:ext cx="3775075" cy="738187"/>
          </a:xfrm>
          <a:prstGeom prst="rect">
            <a:avLst/>
          </a:prstGeom>
          <a:noFill/>
          <a:ln w="9525">
            <a:noFill/>
          </a:ln>
        </p:spPr>
        <p:txBody>
          <a:bodyPr wrap="none"/>
          <a:p>
            <a:pPr>
              <a:lnSpc>
                <a:spcPct val="150000"/>
              </a:lnSpc>
            </a:pPr>
            <a:r>
              <a:rPr lang="zh-CN" altLang="en-US" sz="2800" b="1">
                <a:solidFill>
                  <a:srgbClr val="0000FF"/>
                </a:solidFill>
                <a:latin typeface="华文楷体" panose="02010600040101010101" pitchFamily="2" charset="-122"/>
                <a:ea typeface="华文楷体" panose="02010600040101010101" pitchFamily="2" charset="-122"/>
              </a:rPr>
              <a:t>制冷空调作业爆炸事故</a:t>
            </a:r>
            <a:endParaRPr lang="zh-CN" altLang="en-US" sz="2800" b="1">
              <a:solidFill>
                <a:srgbClr val="0000FF"/>
              </a:solidFill>
              <a:latin typeface="华文楷体" panose="02010600040101010101" pitchFamily="2" charset="-122"/>
              <a:ea typeface="华文楷体" panose="02010600040101010101" pitchFamily="2" charset="-122"/>
            </a:endParaRPr>
          </a:p>
        </p:txBody>
      </p:sp>
      <p:sp>
        <p:nvSpPr>
          <p:cNvPr id="2106" name="矩形 10"/>
          <p:cNvSpPr/>
          <p:nvPr/>
        </p:nvSpPr>
        <p:spPr>
          <a:xfrm>
            <a:off x="2208213" y="765175"/>
            <a:ext cx="504825" cy="504825"/>
          </a:xfrm>
          <a:prstGeom prst="rect">
            <a:avLst/>
          </a:prstGeom>
          <a:solidFill>
            <a:srgbClr val="00B0F0"/>
          </a:solidFill>
          <a:ln w="25400" cap="flat" cmpd="sng">
            <a:solidFill>
              <a:srgbClr val="00B0F0"/>
            </a:solidFill>
            <a:prstDash val="solid"/>
            <a:round/>
            <a:headEnd type="none" w="med" len="med"/>
            <a:tailEnd type="none" w="med" len="med"/>
          </a:ln>
        </p:spPr>
        <p:txBody>
          <a:bodyPr anchor="ctr" anchorCtr="0"/>
          <a:p>
            <a:pPr algn="ctr"/>
            <a:r>
              <a:rPr lang="en-US" altLang="zh-CN" sz="3200" b="1">
                <a:latin typeface="Times New Roman" panose="02020603050405020304" pitchFamily="18" charset="0"/>
              </a:rPr>
              <a:t>2</a:t>
            </a:r>
            <a:endParaRPr lang="en-US" altLang="zh-CN" sz="3200" b="1">
              <a:latin typeface="Times New Roman" panose="02020603050405020304" pitchFamily="18" charset="0"/>
            </a:endParaRPr>
          </a:p>
        </p:txBody>
      </p:sp>
      <p:grpSp>
        <p:nvGrpSpPr>
          <p:cNvPr id="2107" name="组合 2106"/>
          <p:cNvGrpSpPr/>
          <p:nvPr/>
        </p:nvGrpSpPr>
        <p:grpSpPr>
          <a:xfrm>
            <a:off x="3043238" y="1989138"/>
            <a:ext cx="4710112" cy="593725"/>
            <a:chOff x="1187624" y="1679401"/>
            <a:chExt cx="4709562" cy="593560"/>
          </a:xfrm>
        </p:grpSpPr>
        <p:sp>
          <p:nvSpPr>
            <p:cNvPr id="2108" name="TextBox 13"/>
            <p:cNvSpPr/>
            <p:nvPr/>
          </p:nvSpPr>
          <p:spPr>
            <a:xfrm>
              <a:off x="1403648" y="1679401"/>
              <a:ext cx="4493538" cy="593560"/>
            </a:xfrm>
            <a:prstGeom prst="rect">
              <a:avLst/>
            </a:prstGeom>
            <a:noFill/>
            <a:ln w="9525">
              <a:noFill/>
            </a:ln>
          </p:spPr>
          <p:txBody>
            <a:bodyPr wrap="none"/>
            <a:p>
              <a:pPr>
                <a:lnSpc>
                  <a:spcPct val="150000"/>
                </a:lnSpc>
              </a:pPr>
              <a:r>
                <a:rPr lang="zh-CN" altLang="en-US" sz="2400">
                  <a:solidFill>
                    <a:srgbClr val="0000FF"/>
                  </a:solidFill>
                  <a:latin typeface="华文楷体" panose="02010600040101010101" pitchFamily="2" charset="-122"/>
                  <a:ea typeface="华文楷体" panose="02010600040101010101" pitchFamily="2" charset="-122"/>
                </a:rPr>
                <a:t>制冷作业发生的爆炸事故有两种</a:t>
              </a:r>
              <a:endParaRPr lang="zh-CN" altLang="en-US" sz="2400">
                <a:solidFill>
                  <a:srgbClr val="0000FF"/>
                </a:solidFill>
                <a:latin typeface="华文楷体" panose="02010600040101010101" pitchFamily="2" charset="-122"/>
                <a:ea typeface="华文楷体" panose="02010600040101010101" pitchFamily="2" charset="-122"/>
              </a:endParaRPr>
            </a:p>
          </p:txBody>
        </p:sp>
        <p:sp>
          <p:nvSpPr>
            <p:cNvPr id="2109" name="菱形 14"/>
            <p:cNvSpPr/>
            <p:nvPr/>
          </p:nvSpPr>
          <p:spPr>
            <a:xfrm>
              <a:off x="1187624" y="1988840"/>
              <a:ext cx="144016" cy="144016"/>
            </a:xfrm>
            <a:prstGeom prst="diamond">
              <a:avLst/>
            </a:prstGeom>
            <a:solidFill>
              <a:srgbClr val="00B0F0"/>
            </a:solidFill>
            <a:ln w="25400" cap="flat" cmpd="sng">
              <a:solidFill>
                <a:srgbClr val="00B0F0"/>
              </a:solidFill>
              <a:prstDash val="solid"/>
              <a:round/>
              <a:headEnd type="none" w="med" len="med"/>
              <a:tailEnd type="none" w="med" len="med"/>
            </a:ln>
          </p:spPr>
          <p:txBody>
            <a:bodyPr anchor="ctr" anchorCtr="0"/>
            <a:p>
              <a:pPr algn="ctr"/>
            </a:p>
          </p:txBody>
        </p:sp>
      </p:grpSp>
      <p:sp>
        <p:nvSpPr>
          <p:cNvPr id="2110" name="任意多边形 22"/>
          <p:cNvSpPr/>
          <p:nvPr/>
        </p:nvSpPr>
        <p:spPr>
          <a:xfrm>
            <a:off x="3575050" y="3141663"/>
            <a:ext cx="3960813" cy="863600"/>
          </a:xfrm>
          <a:solidFill>
            <a:srgbClr val="00B0F0">
              <a:alpha val="90195"/>
            </a:srgbClr>
          </a:solidFill>
          <a:ln w="25400">
            <a:noFill/>
          </a:ln>
        </p:spPr>
        <p:txBody>
          <a:bodyPr/>
          <a:p>
            <a:endParaRPr lang="zh-CN" altLang="en-US"/>
          </a:p>
        </p:txBody>
      </p:sp>
      <p:sp>
        <p:nvSpPr>
          <p:cNvPr id="2111" name="任意多边形 23"/>
          <p:cNvSpPr/>
          <p:nvPr/>
        </p:nvSpPr>
        <p:spPr>
          <a:xfrm>
            <a:off x="3575050" y="4365625"/>
            <a:ext cx="3960813" cy="863600"/>
          </a:xfrm>
          <a:solidFill>
            <a:srgbClr val="FF00FF">
              <a:alpha val="79999"/>
            </a:srgbClr>
          </a:solidFill>
          <a:ln w="25400">
            <a:noFill/>
          </a:ln>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childTnLst>
                                    <p:set>
                                      <p:cBhvr>
                                        <p:cTn id="6" dur="1" fill="hold">
                                          <p:stCondLst>
                                            <p:cond delay="0"/>
                                          </p:stCondLst>
                                        </p:cTn>
                                        <p:tgtEl>
                                          <p:spTgt spid="2105"/>
                                        </p:tgtEl>
                                        <p:attrNameLst>
                                          <p:attrName>style.visibility</p:attrName>
                                        </p:attrNameLst>
                                      </p:cBhvr>
                                      <p:to>
                                        <p:strVal val="visible"/>
                                      </p:to>
                                    </p:set>
                                    <p:animEffect transition="in" filter="blinds(horizontal)">
                                      <p:cBhvr>
                                        <p:cTn id="7" dur="500"/>
                                        <p:tgtEl>
                                          <p:spTgt spid="2105"/>
                                        </p:tgtEl>
                                      </p:cBhvr>
                                    </p:animEffect>
                                  </p:childTnLst>
                                </p:cTn>
                              </p:par>
                              <p:par>
                                <p:cTn id="8" presetID="3" presetClass="entr" presetSubtype="10" fill="hold" grpId="1" nodeType="withEffect">
                                  <p:childTnLst>
                                    <p:set>
                                      <p:cBhvr>
                                        <p:cTn id="9" dur="1" fill="hold">
                                          <p:stCondLst>
                                            <p:cond delay="0"/>
                                          </p:stCondLst>
                                        </p:cTn>
                                        <p:tgtEl>
                                          <p:spTgt spid="2106"/>
                                        </p:tgtEl>
                                        <p:attrNameLst>
                                          <p:attrName>style.visibility</p:attrName>
                                        </p:attrNameLst>
                                      </p:cBhvr>
                                      <p:to>
                                        <p:strVal val="visible"/>
                                      </p:to>
                                    </p:set>
                                    <p:animEffect transition="in" filter="blinds(horizontal)">
                                      <p:cBhvr>
                                        <p:cTn id="10" dur="500"/>
                                        <p:tgtEl>
                                          <p:spTgt spid="210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childTnLst>
                                    <p:set>
                                      <p:cBhvr>
                                        <p:cTn id="14" dur="1" fill="hold">
                                          <p:stCondLst>
                                            <p:cond delay="0"/>
                                          </p:stCondLst>
                                        </p:cTn>
                                        <p:tgtEl>
                                          <p:spTgt spid="2107"/>
                                        </p:tgtEl>
                                        <p:attrNameLst>
                                          <p:attrName>style.visibility</p:attrName>
                                        </p:attrNameLst>
                                      </p:cBhvr>
                                      <p:to>
                                        <p:strVal val="visible"/>
                                      </p:to>
                                    </p:set>
                                    <p:animEffect transition="in" filter="blinds(horizontal)">
                                      <p:cBhvr>
                                        <p:cTn id="15" dur="500"/>
                                        <p:tgtEl>
                                          <p:spTgt spid="210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2" nodeType="clickEffect">
                                  <p:childTnLst>
                                    <p:set>
                                      <p:cBhvr>
                                        <p:cTn id="19" dur="1" fill="hold">
                                          <p:stCondLst>
                                            <p:cond delay="0"/>
                                          </p:stCondLst>
                                        </p:cTn>
                                        <p:tgtEl>
                                          <p:spTgt spid="2110"/>
                                        </p:tgtEl>
                                        <p:attrNameLst>
                                          <p:attrName>style.visibility</p:attrName>
                                        </p:attrNameLst>
                                      </p:cBhvr>
                                      <p:to>
                                        <p:strVal val="visible"/>
                                      </p:to>
                                    </p:set>
                                    <p:animEffect transition="in" filter="blinds(horizontal)">
                                      <p:cBhvr>
                                        <p:cTn id="20" dur="500"/>
                                        <p:tgtEl>
                                          <p:spTgt spid="211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3" nodeType="clickEffect">
                                  <p:childTnLst>
                                    <p:set>
                                      <p:cBhvr>
                                        <p:cTn id="24" dur="1" fill="hold">
                                          <p:stCondLst>
                                            <p:cond delay="0"/>
                                          </p:stCondLst>
                                        </p:cTn>
                                        <p:tgtEl>
                                          <p:spTgt spid="2111"/>
                                        </p:tgtEl>
                                        <p:attrNameLst>
                                          <p:attrName>style.visibility</p:attrName>
                                        </p:attrNameLst>
                                      </p:cBhvr>
                                      <p:to>
                                        <p:strVal val="visible"/>
                                      </p:to>
                                    </p:set>
                                    <p:animEffect transition="in" filter="blinds(horizontal)">
                                      <p:cBhvr>
                                        <p:cTn id="25" dur="500"/>
                                        <p:tgtEl>
                                          <p:spTgt spid="2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5" grpId="0" animBg="1"/>
      <p:bldP spid="2106" grpId="1" bldLvl="0" animBg="1"/>
      <p:bldP spid="2110" grpId="2" bldLvl="0" animBg="1"/>
      <p:bldP spid="2111" grpId="3" bldLvl="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89" name="TextBox 15"/>
          <p:cNvSpPr/>
          <p:nvPr/>
        </p:nvSpPr>
        <p:spPr>
          <a:xfrm>
            <a:off x="2855913" y="1231900"/>
            <a:ext cx="6357937" cy="1016000"/>
          </a:xfrm>
          <a:prstGeom prst="rect">
            <a:avLst/>
          </a:prstGeom>
          <a:noFill/>
          <a:ln w="9525">
            <a:noFill/>
          </a:ln>
        </p:spPr>
        <p:txBody>
          <a:bodyPr wrap="none"/>
          <a:p>
            <a:pPr>
              <a:lnSpc>
                <a:spcPct val="150000"/>
              </a:lnSpc>
            </a:pPr>
            <a:r>
              <a:rPr lang="zh-CN" altLang="en-US" sz="2000" b="1">
                <a:solidFill>
                  <a:srgbClr val="0000FF"/>
                </a:solidFill>
                <a:latin typeface="华文楷体" panose="02010600040101010101" pitchFamily="2" charset="-122"/>
                <a:ea typeface="华文楷体" panose="02010600040101010101" pitchFamily="2" charset="-122"/>
              </a:rPr>
              <a:t>    第十九条  </a:t>
            </a:r>
            <a:r>
              <a:rPr lang="zh-CN" altLang="en-US" sz="2000">
                <a:latin typeface="华文楷体" panose="02010600040101010101" pitchFamily="2" charset="-122"/>
                <a:ea typeface="华文楷体" panose="02010600040101010101" pitchFamily="2" charset="-122"/>
              </a:rPr>
              <a:t>特种作业操作证</a:t>
            </a:r>
            <a:r>
              <a:rPr lang="zh-CN" altLang="en-US" sz="2000">
                <a:solidFill>
                  <a:srgbClr val="FF0000"/>
                </a:solidFill>
                <a:latin typeface="华文楷体" panose="02010600040101010101" pitchFamily="2" charset="-122"/>
                <a:ea typeface="华文楷体" panose="02010600040101010101" pitchFamily="2" charset="-122"/>
              </a:rPr>
              <a:t>有效期</a:t>
            </a:r>
            <a:r>
              <a:rPr lang="zh-CN" altLang="en-US" sz="2000">
                <a:latin typeface="华文楷体" panose="02010600040101010101" pitchFamily="2" charset="-122"/>
                <a:ea typeface="华文楷体" panose="02010600040101010101" pitchFamily="2" charset="-122"/>
              </a:rPr>
              <a:t>为</a:t>
            </a:r>
            <a:r>
              <a:rPr lang="en-US" altLang="zh-CN" sz="2000">
                <a:solidFill>
                  <a:srgbClr val="FF0000"/>
                </a:solidFill>
                <a:latin typeface="华文楷体" panose="02010600040101010101" pitchFamily="2" charset="-122"/>
                <a:ea typeface="华文楷体" panose="02010600040101010101" pitchFamily="2" charset="-122"/>
              </a:rPr>
              <a:t>6</a:t>
            </a:r>
            <a:r>
              <a:rPr lang="zh-CN" altLang="en-US" sz="2000">
                <a:solidFill>
                  <a:srgbClr val="FF0000"/>
                </a:solidFill>
                <a:latin typeface="华文楷体" panose="02010600040101010101" pitchFamily="2" charset="-122"/>
                <a:ea typeface="华文楷体" panose="02010600040101010101" pitchFamily="2" charset="-122"/>
              </a:rPr>
              <a:t>年</a:t>
            </a:r>
            <a:r>
              <a:rPr lang="zh-CN" altLang="en-US" sz="2000">
                <a:latin typeface="华文楷体" panose="02010600040101010101" pitchFamily="2" charset="-122"/>
                <a:ea typeface="华文楷体" panose="02010600040101010101" pitchFamily="2" charset="-122"/>
              </a:rPr>
              <a:t>，在全国</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范围内有效。</a:t>
            </a:r>
            <a:endParaRPr lang="zh-CN" altLang="en-US" sz="2000">
              <a:latin typeface="华文楷体" panose="02010600040101010101" pitchFamily="2" charset="-122"/>
              <a:ea typeface="华文楷体" panose="02010600040101010101" pitchFamily="2" charset="-122"/>
            </a:endParaRPr>
          </a:p>
        </p:txBody>
      </p:sp>
      <p:sp>
        <p:nvSpPr>
          <p:cNvPr id="2790" name="TextBox 16"/>
          <p:cNvSpPr/>
          <p:nvPr/>
        </p:nvSpPr>
        <p:spPr>
          <a:xfrm>
            <a:off x="2817813" y="2133600"/>
            <a:ext cx="6469062" cy="1016000"/>
          </a:xfrm>
          <a:prstGeom prst="rect">
            <a:avLst/>
          </a:prstGeom>
          <a:noFill/>
          <a:ln w="9525">
            <a:noFill/>
          </a:ln>
        </p:spPr>
        <p:txBody>
          <a:bodyPr wrap="none"/>
          <a:p>
            <a:pPr>
              <a:lnSpc>
                <a:spcPct val="150000"/>
              </a:lnSpc>
            </a:pPr>
            <a:r>
              <a:rPr lang="zh-CN" altLang="en-US" sz="2000">
                <a:latin typeface="华文楷体" panose="02010600040101010101" pitchFamily="2" charset="-122"/>
                <a:ea typeface="华文楷体" panose="02010600040101010101" pitchFamily="2" charset="-122"/>
              </a:rPr>
              <a:t>    特种作业操作证由安全监管总局统一式样、标准及</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编号。</a:t>
            </a:r>
            <a:endParaRPr lang="zh-CN" altLang="en-US" sz="2000">
              <a:latin typeface="华文楷体" panose="02010600040101010101" pitchFamily="2" charset="-122"/>
              <a:ea typeface="华文楷体" panose="02010600040101010101" pitchFamily="2" charset="-122"/>
            </a:endParaRPr>
          </a:p>
        </p:txBody>
      </p:sp>
      <p:grpSp>
        <p:nvGrpSpPr>
          <p:cNvPr id="2791" name="组合 2790"/>
          <p:cNvGrpSpPr/>
          <p:nvPr/>
        </p:nvGrpSpPr>
        <p:grpSpPr>
          <a:xfrm>
            <a:off x="2351088" y="476250"/>
            <a:ext cx="647700" cy="504825"/>
            <a:chOff x="827584" y="900786"/>
            <a:chExt cx="648072" cy="504056"/>
          </a:xfrm>
        </p:grpSpPr>
        <p:cxnSp>
          <p:nvCxnSpPr>
            <p:cNvPr id="2792" name="直接连接符 19"/>
            <p:cNvCxnSpPr/>
            <p:nvPr/>
          </p:nvCxnSpPr>
          <p:spPr>
            <a:xfrm>
              <a:off x="827584" y="900786"/>
              <a:ext cx="648072" cy="0"/>
            </a:xfrm>
            <a:prstGeom prst="line">
              <a:avLst/>
            </a:prstGeom>
            <a:ln w="9525" cap="flat" cmpd="sng">
              <a:solidFill>
                <a:srgbClr val="BFBFBF"/>
              </a:solidFill>
              <a:prstDash val="solid"/>
              <a:round/>
              <a:headEnd type="none" w="med" len="med"/>
              <a:tailEnd type="none" w="med" len="med"/>
            </a:ln>
          </p:spPr>
        </p:cxnSp>
        <p:cxnSp>
          <p:nvCxnSpPr>
            <p:cNvPr id="2793" name="直接连接符 20"/>
            <p:cNvCxnSpPr/>
            <p:nvPr/>
          </p:nvCxnSpPr>
          <p:spPr>
            <a:xfrm>
              <a:off x="827584" y="900786"/>
              <a:ext cx="0" cy="504056"/>
            </a:xfrm>
            <a:prstGeom prst="line">
              <a:avLst/>
            </a:prstGeom>
            <a:ln w="9525" cap="flat" cmpd="sng">
              <a:solidFill>
                <a:srgbClr val="BFBFBF"/>
              </a:solidFill>
              <a:prstDash val="solid"/>
              <a:round/>
              <a:headEnd type="none" w="med" len="med"/>
              <a:tailEnd type="none" w="med" len="med"/>
            </a:ln>
          </p:spPr>
        </p:cxnSp>
      </p:grpSp>
      <p:grpSp>
        <p:nvGrpSpPr>
          <p:cNvPr id="2794" name="组合 2793"/>
          <p:cNvGrpSpPr/>
          <p:nvPr/>
        </p:nvGrpSpPr>
        <p:grpSpPr>
          <a:xfrm>
            <a:off x="8972550" y="5710238"/>
            <a:ext cx="652463" cy="527050"/>
            <a:chOff x="7448082" y="4437112"/>
            <a:chExt cx="652310" cy="526774"/>
          </a:xfrm>
        </p:grpSpPr>
        <p:cxnSp>
          <p:nvCxnSpPr>
            <p:cNvPr id="2795" name="直接连接符 22"/>
            <p:cNvCxnSpPr/>
            <p:nvPr/>
          </p:nvCxnSpPr>
          <p:spPr>
            <a:xfrm>
              <a:off x="7448082" y="4963886"/>
              <a:ext cx="648072" cy="0"/>
            </a:xfrm>
            <a:prstGeom prst="line">
              <a:avLst/>
            </a:prstGeom>
            <a:ln w="9525" cap="flat" cmpd="sng">
              <a:solidFill>
                <a:srgbClr val="BFBFBF"/>
              </a:solidFill>
              <a:prstDash val="solid"/>
              <a:round/>
              <a:headEnd type="none" w="med" len="med"/>
              <a:tailEnd type="none" w="med" len="med"/>
            </a:ln>
          </p:spPr>
        </p:cxnSp>
        <p:cxnSp>
          <p:nvCxnSpPr>
            <p:cNvPr id="2796" name="直接连接符 23"/>
            <p:cNvCxnSpPr/>
            <p:nvPr/>
          </p:nvCxnSpPr>
          <p:spPr>
            <a:xfrm>
              <a:off x="8100392" y="4437112"/>
              <a:ext cx="0" cy="504056"/>
            </a:xfrm>
            <a:prstGeom prst="line">
              <a:avLst/>
            </a:prstGeom>
            <a:ln w="9525" cap="flat" cmpd="sng">
              <a:solidFill>
                <a:srgbClr val="BFBFBF"/>
              </a:solidFill>
              <a:prstDash val="solid"/>
              <a:round/>
              <a:headEnd type="none" w="med" len="med"/>
              <a:tailEnd type="none" w="med" len="med"/>
            </a:ln>
          </p:spPr>
        </p:cxnSp>
      </p:grpSp>
      <p:grpSp>
        <p:nvGrpSpPr>
          <p:cNvPr id="2797" name="组合 2796"/>
          <p:cNvGrpSpPr/>
          <p:nvPr/>
        </p:nvGrpSpPr>
        <p:grpSpPr>
          <a:xfrm>
            <a:off x="8894763" y="549275"/>
            <a:ext cx="658812" cy="512763"/>
            <a:chOff x="7092280" y="764704"/>
            <a:chExt cx="658349" cy="511990"/>
          </a:xfrm>
        </p:grpSpPr>
        <p:cxnSp>
          <p:nvCxnSpPr>
            <p:cNvPr id="2798" name="直接连接符 25"/>
            <p:cNvCxnSpPr/>
            <p:nvPr/>
          </p:nvCxnSpPr>
          <p:spPr>
            <a:xfrm>
              <a:off x="7092280" y="764704"/>
              <a:ext cx="648072" cy="0"/>
            </a:xfrm>
            <a:prstGeom prst="line">
              <a:avLst/>
            </a:prstGeom>
            <a:ln w="9525" cap="flat" cmpd="sng">
              <a:solidFill>
                <a:srgbClr val="BFBFBF"/>
              </a:solidFill>
              <a:prstDash val="solid"/>
              <a:round/>
              <a:headEnd type="none" w="med" len="med"/>
              <a:tailEnd type="none" w="med" len="med"/>
            </a:ln>
          </p:spPr>
        </p:cxnSp>
        <p:cxnSp>
          <p:nvCxnSpPr>
            <p:cNvPr id="2799" name="直接连接符 26"/>
            <p:cNvCxnSpPr/>
            <p:nvPr/>
          </p:nvCxnSpPr>
          <p:spPr>
            <a:xfrm>
              <a:off x="7750629" y="772638"/>
              <a:ext cx="0" cy="504056"/>
            </a:xfrm>
            <a:prstGeom prst="line">
              <a:avLst/>
            </a:prstGeom>
            <a:ln w="9525" cap="flat" cmpd="sng">
              <a:solidFill>
                <a:srgbClr val="BFBFBF"/>
              </a:solidFill>
              <a:prstDash val="solid"/>
              <a:round/>
              <a:headEnd type="none" w="med" len="med"/>
              <a:tailEnd type="none" w="med" len="med"/>
            </a:ln>
          </p:spPr>
        </p:cxnSp>
      </p:grpSp>
      <p:grpSp>
        <p:nvGrpSpPr>
          <p:cNvPr id="2800" name="组合 2799"/>
          <p:cNvGrpSpPr/>
          <p:nvPr/>
        </p:nvGrpSpPr>
        <p:grpSpPr>
          <a:xfrm>
            <a:off x="2424113" y="5683250"/>
            <a:ext cx="647700" cy="531813"/>
            <a:chOff x="971600" y="4409210"/>
            <a:chExt cx="648072" cy="531958"/>
          </a:xfrm>
        </p:grpSpPr>
        <p:cxnSp>
          <p:nvCxnSpPr>
            <p:cNvPr id="2801" name="直接连接符 28"/>
            <p:cNvCxnSpPr/>
            <p:nvPr/>
          </p:nvCxnSpPr>
          <p:spPr>
            <a:xfrm>
              <a:off x="971600" y="4941168"/>
              <a:ext cx="648072" cy="0"/>
            </a:xfrm>
            <a:prstGeom prst="line">
              <a:avLst/>
            </a:prstGeom>
            <a:ln w="9525" cap="flat" cmpd="sng">
              <a:solidFill>
                <a:srgbClr val="BFBFBF"/>
              </a:solidFill>
              <a:prstDash val="solid"/>
              <a:round/>
              <a:headEnd type="none" w="med" len="med"/>
              <a:tailEnd type="none" w="med" len="med"/>
            </a:ln>
          </p:spPr>
        </p:cxnSp>
        <p:cxnSp>
          <p:nvCxnSpPr>
            <p:cNvPr id="2802" name="直接连接符 29"/>
            <p:cNvCxnSpPr/>
            <p:nvPr/>
          </p:nvCxnSpPr>
          <p:spPr>
            <a:xfrm>
              <a:off x="974417" y="4409210"/>
              <a:ext cx="0" cy="504056"/>
            </a:xfrm>
            <a:prstGeom prst="line">
              <a:avLst/>
            </a:prstGeom>
            <a:ln w="9525" cap="flat" cmpd="sng">
              <a:solidFill>
                <a:srgbClr val="BFBFBF"/>
              </a:solidFill>
              <a:prstDash val="solid"/>
              <a:round/>
              <a:headEnd type="none" w="med" len="med"/>
              <a:tailEnd type="none" w="med" len="med"/>
            </a:ln>
          </p:spPr>
        </p:cxnSp>
      </p:grpSp>
      <p:grpSp>
        <p:nvGrpSpPr>
          <p:cNvPr id="2803" name="组合 2802"/>
          <p:cNvGrpSpPr/>
          <p:nvPr/>
        </p:nvGrpSpPr>
        <p:grpSpPr>
          <a:xfrm>
            <a:off x="5519738" y="844550"/>
            <a:ext cx="720725" cy="144463"/>
            <a:chOff x="3779912" y="1268760"/>
            <a:chExt cx="720080" cy="144016"/>
          </a:xfrm>
        </p:grpSpPr>
        <p:sp>
          <p:nvSpPr>
            <p:cNvPr id="2804" name="椭圆 31"/>
            <p:cNvSpPr/>
            <p:nvPr/>
          </p:nvSpPr>
          <p:spPr>
            <a:xfrm>
              <a:off x="3779912" y="1268760"/>
              <a:ext cx="144016" cy="144016"/>
            </a:xfrm>
            <a:prstGeom prst="ellipse">
              <a:avLst/>
            </a:prstGeom>
            <a:solidFill>
              <a:srgbClr val="FFC000">
                <a:alpha val="69803"/>
              </a:srgbClr>
            </a:solidFill>
            <a:ln w="25400">
              <a:noFill/>
            </a:ln>
          </p:spPr>
          <p:txBody>
            <a:bodyPr anchor="ctr" anchorCtr="0"/>
            <a:p>
              <a:pPr algn="ctr"/>
            </a:p>
          </p:txBody>
        </p:sp>
        <p:sp>
          <p:nvSpPr>
            <p:cNvPr id="2805" name="椭圆 32"/>
            <p:cNvSpPr/>
            <p:nvPr/>
          </p:nvSpPr>
          <p:spPr>
            <a:xfrm>
              <a:off x="4067944" y="1268760"/>
              <a:ext cx="144016" cy="144016"/>
            </a:xfrm>
            <a:prstGeom prst="ellipse">
              <a:avLst/>
            </a:prstGeom>
            <a:solidFill>
              <a:srgbClr val="00B050">
                <a:alpha val="69803"/>
              </a:srgbClr>
            </a:solidFill>
            <a:ln w="25400">
              <a:noFill/>
            </a:ln>
          </p:spPr>
          <p:txBody>
            <a:bodyPr anchor="ctr" anchorCtr="0"/>
            <a:p>
              <a:pPr algn="ctr"/>
            </a:p>
          </p:txBody>
        </p:sp>
        <p:sp>
          <p:nvSpPr>
            <p:cNvPr id="2806" name="椭圆 33"/>
            <p:cNvSpPr/>
            <p:nvPr/>
          </p:nvSpPr>
          <p:spPr>
            <a:xfrm>
              <a:off x="4355976" y="1268760"/>
              <a:ext cx="144016" cy="144016"/>
            </a:xfrm>
            <a:prstGeom prst="ellipse">
              <a:avLst/>
            </a:prstGeom>
            <a:solidFill>
              <a:srgbClr val="00B0F0">
                <a:alpha val="69803"/>
              </a:srgbClr>
            </a:solidFill>
            <a:ln w="25400">
              <a:noFill/>
            </a:ln>
          </p:spPr>
          <p:txBody>
            <a:bodyPr anchor="ctr" anchorCtr="0"/>
            <a:p>
              <a:pPr algn="ctr"/>
            </a:p>
          </p:txBody>
        </p:sp>
      </p:grpSp>
      <p:sp>
        <p:nvSpPr>
          <p:cNvPr id="2807" name="TextBox 21"/>
          <p:cNvSpPr/>
          <p:nvPr/>
        </p:nvSpPr>
        <p:spPr>
          <a:xfrm>
            <a:off x="2782888" y="4508500"/>
            <a:ext cx="6724650" cy="1477963"/>
          </a:xfrm>
          <a:prstGeom prst="rect">
            <a:avLst/>
          </a:prstGeom>
          <a:noFill/>
          <a:ln w="9525">
            <a:noFill/>
          </a:ln>
        </p:spPr>
        <p:txBody>
          <a:bodyPr wrap="none"/>
          <a:p>
            <a:pPr>
              <a:lnSpc>
                <a:spcPct val="150000"/>
              </a:lnSpc>
            </a:pPr>
            <a:r>
              <a:rPr lang="zh-CN" altLang="en-US" sz="2000">
                <a:latin typeface="华文楷体" panose="02010600040101010101" pitchFamily="2" charset="-122"/>
                <a:ea typeface="华文楷体" panose="02010600040101010101" pitchFamily="2" charset="-122"/>
              </a:rPr>
              <a:t>    特种作业操作证记载的信息发生变化或者损毁的，应</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当向原考核发证机关提出书面申请，经原考核发证机关</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审查后，予以</a:t>
            </a:r>
            <a:r>
              <a:rPr lang="zh-CN" altLang="en-US" sz="2000">
                <a:solidFill>
                  <a:srgbClr val="FF0000"/>
                </a:solidFill>
                <a:latin typeface="华文楷体" panose="02010600040101010101" pitchFamily="2" charset="-122"/>
                <a:ea typeface="华文楷体" panose="02010600040101010101" pitchFamily="2" charset="-122"/>
              </a:rPr>
              <a:t>更换</a:t>
            </a:r>
            <a:r>
              <a:rPr lang="zh-CN" altLang="en-US" sz="2000">
                <a:latin typeface="华文楷体" panose="02010600040101010101" pitchFamily="2" charset="-122"/>
                <a:ea typeface="华文楷体" panose="02010600040101010101" pitchFamily="2" charset="-122"/>
              </a:rPr>
              <a:t>或者</a:t>
            </a:r>
            <a:r>
              <a:rPr lang="zh-CN" altLang="en-US" sz="2000">
                <a:solidFill>
                  <a:srgbClr val="FF0000"/>
                </a:solidFill>
                <a:latin typeface="华文楷体" panose="02010600040101010101" pitchFamily="2" charset="-122"/>
                <a:ea typeface="华文楷体" panose="02010600040101010101" pitchFamily="2" charset="-122"/>
              </a:rPr>
              <a:t>更新</a:t>
            </a:r>
            <a:r>
              <a:rPr lang="zh-CN" altLang="en-US" sz="2000">
                <a:latin typeface="华文楷体" panose="02010600040101010101" pitchFamily="2" charset="-122"/>
                <a:ea typeface="华文楷体" panose="02010600040101010101" pitchFamily="2" charset="-122"/>
              </a:rPr>
              <a:t>。</a:t>
            </a:r>
            <a:endParaRPr lang="zh-CN" altLang="en-US" sz="2000">
              <a:latin typeface="华文楷体" panose="02010600040101010101" pitchFamily="2" charset="-122"/>
              <a:ea typeface="华文楷体" panose="02010600040101010101" pitchFamily="2" charset="-122"/>
            </a:endParaRPr>
          </a:p>
        </p:txBody>
      </p:sp>
      <p:sp>
        <p:nvSpPr>
          <p:cNvPr id="2808" name="TextBox 24"/>
          <p:cNvSpPr/>
          <p:nvPr/>
        </p:nvSpPr>
        <p:spPr>
          <a:xfrm>
            <a:off x="2855913" y="3141663"/>
            <a:ext cx="6745287" cy="1477962"/>
          </a:xfrm>
          <a:prstGeom prst="rect">
            <a:avLst/>
          </a:prstGeom>
          <a:noFill/>
          <a:ln w="9525">
            <a:noFill/>
          </a:ln>
        </p:spPr>
        <p:txBody>
          <a:bodyPr wrap="none"/>
          <a:p>
            <a:pPr>
              <a:lnSpc>
                <a:spcPct val="150000"/>
              </a:lnSpc>
            </a:pPr>
            <a:r>
              <a:rPr lang="zh-CN" altLang="en-US" sz="2000" b="1">
                <a:solidFill>
                  <a:srgbClr val="0000FF"/>
                </a:solidFill>
                <a:latin typeface="华文楷体" panose="02010600040101010101" pitchFamily="2" charset="-122"/>
                <a:ea typeface="华文楷体" panose="02010600040101010101" pitchFamily="2" charset="-122"/>
              </a:rPr>
              <a:t>    第二十条  </a:t>
            </a:r>
            <a:r>
              <a:rPr lang="zh-CN" altLang="en-US" sz="2000">
                <a:latin typeface="华文楷体" panose="02010600040101010101" pitchFamily="2" charset="-122"/>
                <a:ea typeface="华文楷体" panose="02010600040101010101" pitchFamily="2" charset="-122"/>
              </a:rPr>
              <a:t>特种作业操作证遗失的，应当向原考核</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发证机关提出书面申请，经原考核发证机关审查同意后，</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予以</a:t>
            </a:r>
            <a:r>
              <a:rPr lang="zh-CN" altLang="en-US" sz="2000">
                <a:solidFill>
                  <a:srgbClr val="FF0000"/>
                </a:solidFill>
                <a:latin typeface="华文楷体" panose="02010600040101010101" pitchFamily="2" charset="-122"/>
                <a:ea typeface="华文楷体" panose="02010600040101010101" pitchFamily="2" charset="-122"/>
              </a:rPr>
              <a:t>补发</a:t>
            </a:r>
            <a:r>
              <a:rPr lang="zh-CN" altLang="en-US" sz="2000">
                <a:latin typeface="华文楷体" panose="02010600040101010101" pitchFamily="2" charset="-122"/>
                <a:ea typeface="华文楷体" panose="02010600040101010101" pitchFamily="2" charset="-122"/>
              </a:rPr>
              <a:t>。</a:t>
            </a:r>
            <a:endParaRPr lang="zh-CN" altLang="en-US" sz="2000">
              <a:latin typeface="华文楷体" panose="02010600040101010101" pitchFamily="2" charset="-122"/>
              <a:ea typeface="华文楷体" panose="02010600040101010101" pitchFamily="2"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11" name="TextBox 15"/>
          <p:cNvSpPr/>
          <p:nvPr/>
        </p:nvSpPr>
        <p:spPr>
          <a:xfrm>
            <a:off x="2855913" y="1784350"/>
            <a:ext cx="5718175" cy="554038"/>
          </a:xfrm>
          <a:prstGeom prst="rect">
            <a:avLst/>
          </a:prstGeom>
          <a:noFill/>
          <a:ln w="9525">
            <a:noFill/>
          </a:ln>
        </p:spPr>
        <p:txBody>
          <a:bodyPr wrap="none"/>
          <a:p>
            <a:pPr>
              <a:lnSpc>
                <a:spcPct val="150000"/>
              </a:lnSpc>
            </a:pPr>
            <a:r>
              <a:rPr lang="zh-CN" altLang="en-US" sz="2000" b="1">
                <a:solidFill>
                  <a:srgbClr val="0000FF"/>
                </a:solidFill>
                <a:latin typeface="华文楷体" panose="02010600040101010101" pitchFamily="2" charset="-122"/>
                <a:ea typeface="华文楷体" panose="02010600040101010101" pitchFamily="2" charset="-122"/>
              </a:rPr>
              <a:t>    第二十一条  </a:t>
            </a:r>
            <a:r>
              <a:rPr lang="zh-CN" altLang="en-US" sz="2000">
                <a:latin typeface="华文楷体" panose="02010600040101010101" pitchFamily="2" charset="-122"/>
                <a:ea typeface="华文楷体" panose="02010600040101010101" pitchFamily="2" charset="-122"/>
              </a:rPr>
              <a:t>特种作业操作证</a:t>
            </a:r>
            <a:r>
              <a:rPr lang="en-US" altLang="zh-CN" sz="2000">
                <a:latin typeface="华文楷体" panose="02010600040101010101" pitchFamily="2" charset="-122"/>
                <a:ea typeface="华文楷体" panose="02010600040101010101" pitchFamily="2" charset="-122"/>
              </a:rPr>
              <a:t>3</a:t>
            </a:r>
            <a:r>
              <a:rPr lang="zh-CN" altLang="en-US" sz="2000">
                <a:latin typeface="华文楷体" panose="02010600040101010101" pitchFamily="2" charset="-122"/>
                <a:ea typeface="华文楷体" panose="02010600040101010101" pitchFamily="2" charset="-122"/>
              </a:rPr>
              <a:t>年复审</a:t>
            </a:r>
            <a:r>
              <a:rPr lang="en-US" altLang="zh-CN" sz="2000">
                <a:latin typeface="华文楷体" panose="02010600040101010101" pitchFamily="2" charset="-122"/>
                <a:ea typeface="华文楷体" panose="02010600040101010101" pitchFamily="2" charset="-122"/>
              </a:rPr>
              <a:t>1</a:t>
            </a:r>
            <a:r>
              <a:rPr lang="zh-CN" altLang="en-US" sz="2000">
                <a:latin typeface="华文楷体" panose="02010600040101010101" pitchFamily="2" charset="-122"/>
                <a:ea typeface="华文楷体" panose="02010600040101010101" pitchFamily="2" charset="-122"/>
              </a:rPr>
              <a:t>次。</a:t>
            </a:r>
            <a:endParaRPr lang="zh-CN" altLang="en-US" sz="2000">
              <a:latin typeface="华文楷体" panose="02010600040101010101" pitchFamily="2" charset="-122"/>
              <a:ea typeface="华文楷体" panose="02010600040101010101" pitchFamily="2" charset="-122"/>
            </a:endParaRPr>
          </a:p>
        </p:txBody>
      </p:sp>
      <p:sp>
        <p:nvSpPr>
          <p:cNvPr id="2812" name="TextBox 16"/>
          <p:cNvSpPr/>
          <p:nvPr/>
        </p:nvSpPr>
        <p:spPr>
          <a:xfrm>
            <a:off x="2817813" y="2325688"/>
            <a:ext cx="6469062" cy="2554287"/>
          </a:xfrm>
          <a:prstGeom prst="rect">
            <a:avLst/>
          </a:prstGeom>
          <a:noFill/>
          <a:ln w="9525">
            <a:noFill/>
          </a:ln>
        </p:spPr>
        <p:txBody>
          <a:bodyPr wrap="none"/>
          <a:p>
            <a:pPr>
              <a:lnSpc>
                <a:spcPct val="200000"/>
              </a:lnSpc>
            </a:pPr>
            <a:r>
              <a:rPr lang="zh-CN" altLang="en-US" sz="2000">
                <a:latin typeface="华文楷体" panose="02010600040101010101" pitchFamily="2" charset="-122"/>
                <a:ea typeface="华文楷体" panose="02010600040101010101" pitchFamily="2" charset="-122"/>
              </a:rPr>
              <a:t>     特种作业操作人员在特种作业操作证有效期内，连</a:t>
            </a:r>
            <a:endParaRPr lang="zh-CN" altLang="en-US" sz="2000">
              <a:latin typeface="华文楷体" panose="02010600040101010101" pitchFamily="2" charset="-122"/>
              <a:ea typeface="华文楷体" panose="02010600040101010101" pitchFamily="2" charset="-122"/>
            </a:endParaRPr>
          </a:p>
          <a:p>
            <a:pPr>
              <a:lnSpc>
                <a:spcPct val="200000"/>
              </a:lnSpc>
            </a:pPr>
            <a:r>
              <a:rPr lang="zh-CN" altLang="en-US" sz="2000">
                <a:latin typeface="华文楷体" panose="02010600040101010101" pitchFamily="2" charset="-122"/>
                <a:ea typeface="华文楷体" panose="02010600040101010101" pitchFamily="2" charset="-122"/>
              </a:rPr>
              <a:t>续从事工种</a:t>
            </a:r>
            <a:r>
              <a:rPr lang="en-US" altLang="zh-CN" sz="2000">
                <a:latin typeface="华文楷体" panose="02010600040101010101" pitchFamily="2" charset="-122"/>
                <a:ea typeface="华文楷体" panose="02010600040101010101" pitchFamily="2" charset="-122"/>
              </a:rPr>
              <a:t>10</a:t>
            </a:r>
            <a:r>
              <a:rPr lang="zh-CN" altLang="en-US" sz="2000">
                <a:latin typeface="华文楷体" panose="02010600040101010101" pitchFamily="2" charset="-122"/>
                <a:ea typeface="华文楷体" panose="02010600040101010101" pitchFamily="2" charset="-122"/>
              </a:rPr>
              <a:t>年以上，严格遵守有关安全生产法律法规</a:t>
            </a:r>
            <a:endParaRPr lang="zh-CN" altLang="en-US" sz="2000">
              <a:latin typeface="华文楷体" panose="02010600040101010101" pitchFamily="2" charset="-122"/>
              <a:ea typeface="华文楷体" panose="02010600040101010101" pitchFamily="2" charset="-122"/>
            </a:endParaRPr>
          </a:p>
          <a:p>
            <a:pPr>
              <a:lnSpc>
                <a:spcPct val="200000"/>
              </a:lnSpc>
            </a:pPr>
            <a:r>
              <a:rPr lang="zh-CN" altLang="en-US" sz="2000">
                <a:latin typeface="华文楷体" panose="02010600040101010101" pitchFamily="2" charset="-122"/>
                <a:ea typeface="华文楷体" panose="02010600040101010101" pitchFamily="2" charset="-122"/>
              </a:rPr>
              <a:t>的，经原考核发证机关或者从业所在地考核发证机关同</a:t>
            </a:r>
            <a:endParaRPr lang="zh-CN" altLang="en-US" sz="2000">
              <a:latin typeface="华文楷体" panose="02010600040101010101" pitchFamily="2" charset="-122"/>
              <a:ea typeface="华文楷体" panose="02010600040101010101" pitchFamily="2" charset="-122"/>
            </a:endParaRPr>
          </a:p>
          <a:p>
            <a:pPr>
              <a:lnSpc>
                <a:spcPct val="200000"/>
              </a:lnSpc>
            </a:pPr>
            <a:r>
              <a:rPr lang="zh-CN" altLang="en-US" sz="2000">
                <a:latin typeface="华文楷体" panose="02010600040101010101" pitchFamily="2" charset="-122"/>
                <a:ea typeface="华文楷体" panose="02010600040101010101" pitchFamily="2" charset="-122"/>
              </a:rPr>
              <a:t>意，特种作业操作证的复审时间可以延长至每</a:t>
            </a:r>
            <a:r>
              <a:rPr lang="en-US" altLang="zh-CN" sz="2000">
                <a:latin typeface="华文楷体" panose="02010600040101010101" pitchFamily="2" charset="-122"/>
                <a:ea typeface="华文楷体" panose="02010600040101010101" pitchFamily="2" charset="-122"/>
              </a:rPr>
              <a:t>6</a:t>
            </a:r>
            <a:r>
              <a:rPr lang="zh-CN" altLang="en-US" sz="2000">
                <a:latin typeface="华文楷体" panose="02010600040101010101" pitchFamily="2" charset="-122"/>
                <a:ea typeface="华文楷体" panose="02010600040101010101" pitchFamily="2" charset="-122"/>
              </a:rPr>
              <a:t>年</a:t>
            </a:r>
            <a:r>
              <a:rPr lang="en-US" altLang="zh-CN" sz="2000">
                <a:latin typeface="华文楷体" panose="02010600040101010101" pitchFamily="2" charset="-122"/>
                <a:ea typeface="华文楷体" panose="02010600040101010101" pitchFamily="2" charset="-122"/>
              </a:rPr>
              <a:t>1</a:t>
            </a:r>
            <a:r>
              <a:rPr lang="zh-CN" altLang="en-US" sz="2000">
                <a:latin typeface="华文楷体" panose="02010600040101010101" pitchFamily="2" charset="-122"/>
                <a:ea typeface="华文楷体" panose="02010600040101010101" pitchFamily="2" charset="-122"/>
              </a:rPr>
              <a:t>次。</a:t>
            </a:r>
            <a:endParaRPr lang="zh-CN" altLang="en-US" sz="2000">
              <a:latin typeface="华文楷体" panose="02010600040101010101" pitchFamily="2" charset="-122"/>
              <a:ea typeface="华文楷体" panose="02010600040101010101" pitchFamily="2" charset="-122"/>
            </a:endParaRPr>
          </a:p>
        </p:txBody>
      </p:sp>
      <p:grpSp>
        <p:nvGrpSpPr>
          <p:cNvPr id="2813" name="组合 2812"/>
          <p:cNvGrpSpPr/>
          <p:nvPr/>
        </p:nvGrpSpPr>
        <p:grpSpPr>
          <a:xfrm>
            <a:off x="2351088" y="1028700"/>
            <a:ext cx="647700" cy="504825"/>
            <a:chOff x="827584" y="900786"/>
            <a:chExt cx="648072" cy="504056"/>
          </a:xfrm>
        </p:grpSpPr>
        <p:cxnSp>
          <p:nvCxnSpPr>
            <p:cNvPr id="2814" name="直接连接符 19"/>
            <p:cNvCxnSpPr/>
            <p:nvPr/>
          </p:nvCxnSpPr>
          <p:spPr>
            <a:xfrm>
              <a:off x="827584" y="900786"/>
              <a:ext cx="648072" cy="0"/>
            </a:xfrm>
            <a:prstGeom prst="line">
              <a:avLst/>
            </a:prstGeom>
            <a:ln w="9525" cap="flat" cmpd="sng">
              <a:solidFill>
                <a:srgbClr val="BFBFBF"/>
              </a:solidFill>
              <a:prstDash val="solid"/>
              <a:round/>
              <a:headEnd type="none" w="med" len="med"/>
              <a:tailEnd type="none" w="med" len="med"/>
            </a:ln>
          </p:spPr>
        </p:cxnSp>
        <p:cxnSp>
          <p:nvCxnSpPr>
            <p:cNvPr id="2815" name="直接连接符 20"/>
            <p:cNvCxnSpPr/>
            <p:nvPr/>
          </p:nvCxnSpPr>
          <p:spPr>
            <a:xfrm>
              <a:off x="827584" y="900786"/>
              <a:ext cx="0" cy="504056"/>
            </a:xfrm>
            <a:prstGeom prst="line">
              <a:avLst/>
            </a:prstGeom>
            <a:ln w="9525" cap="flat" cmpd="sng">
              <a:solidFill>
                <a:srgbClr val="BFBFBF"/>
              </a:solidFill>
              <a:prstDash val="solid"/>
              <a:round/>
              <a:headEnd type="none" w="med" len="med"/>
              <a:tailEnd type="none" w="med" len="med"/>
            </a:ln>
          </p:spPr>
        </p:cxnSp>
      </p:grpSp>
      <p:grpSp>
        <p:nvGrpSpPr>
          <p:cNvPr id="2816" name="组合 2815"/>
          <p:cNvGrpSpPr/>
          <p:nvPr/>
        </p:nvGrpSpPr>
        <p:grpSpPr>
          <a:xfrm>
            <a:off x="8972550" y="5113338"/>
            <a:ext cx="652463" cy="527050"/>
            <a:chOff x="7448082" y="4437112"/>
            <a:chExt cx="652310" cy="526774"/>
          </a:xfrm>
        </p:grpSpPr>
        <p:cxnSp>
          <p:nvCxnSpPr>
            <p:cNvPr id="2817" name="直接连接符 22"/>
            <p:cNvCxnSpPr/>
            <p:nvPr/>
          </p:nvCxnSpPr>
          <p:spPr>
            <a:xfrm>
              <a:off x="7448082" y="4963886"/>
              <a:ext cx="648072" cy="0"/>
            </a:xfrm>
            <a:prstGeom prst="line">
              <a:avLst/>
            </a:prstGeom>
            <a:ln w="9525" cap="flat" cmpd="sng">
              <a:solidFill>
                <a:srgbClr val="BFBFBF"/>
              </a:solidFill>
              <a:prstDash val="solid"/>
              <a:round/>
              <a:headEnd type="none" w="med" len="med"/>
              <a:tailEnd type="none" w="med" len="med"/>
            </a:ln>
          </p:spPr>
        </p:cxnSp>
        <p:cxnSp>
          <p:nvCxnSpPr>
            <p:cNvPr id="2818" name="直接连接符 23"/>
            <p:cNvCxnSpPr/>
            <p:nvPr/>
          </p:nvCxnSpPr>
          <p:spPr>
            <a:xfrm>
              <a:off x="8100392" y="4437112"/>
              <a:ext cx="0" cy="504056"/>
            </a:xfrm>
            <a:prstGeom prst="line">
              <a:avLst/>
            </a:prstGeom>
            <a:ln w="9525" cap="flat" cmpd="sng">
              <a:solidFill>
                <a:srgbClr val="BFBFBF"/>
              </a:solidFill>
              <a:prstDash val="solid"/>
              <a:round/>
              <a:headEnd type="none" w="med" len="med"/>
              <a:tailEnd type="none" w="med" len="med"/>
            </a:ln>
          </p:spPr>
        </p:cxnSp>
      </p:grpSp>
      <p:grpSp>
        <p:nvGrpSpPr>
          <p:cNvPr id="2819" name="组合 2818"/>
          <p:cNvGrpSpPr/>
          <p:nvPr/>
        </p:nvGrpSpPr>
        <p:grpSpPr>
          <a:xfrm>
            <a:off x="8894763" y="1100138"/>
            <a:ext cx="658812" cy="512762"/>
            <a:chOff x="7092280" y="764704"/>
            <a:chExt cx="658349" cy="511990"/>
          </a:xfrm>
        </p:grpSpPr>
        <p:cxnSp>
          <p:nvCxnSpPr>
            <p:cNvPr id="2820" name="直接连接符 25"/>
            <p:cNvCxnSpPr/>
            <p:nvPr/>
          </p:nvCxnSpPr>
          <p:spPr>
            <a:xfrm>
              <a:off x="7092280" y="764704"/>
              <a:ext cx="648072" cy="0"/>
            </a:xfrm>
            <a:prstGeom prst="line">
              <a:avLst/>
            </a:prstGeom>
            <a:ln w="9525" cap="flat" cmpd="sng">
              <a:solidFill>
                <a:srgbClr val="BFBFBF"/>
              </a:solidFill>
              <a:prstDash val="solid"/>
              <a:round/>
              <a:headEnd type="none" w="med" len="med"/>
              <a:tailEnd type="none" w="med" len="med"/>
            </a:ln>
          </p:spPr>
        </p:cxnSp>
        <p:cxnSp>
          <p:nvCxnSpPr>
            <p:cNvPr id="2821" name="直接连接符 26"/>
            <p:cNvCxnSpPr/>
            <p:nvPr/>
          </p:nvCxnSpPr>
          <p:spPr>
            <a:xfrm>
              <a:off x="7750629" y="772638"/>
              <a:ext cx="0" cy="504056"/>
            </a:xfrm>
            <a:prstGeom prst="line">
              <a:avLst/>
            </a:prstGeom>
            <a:ln w="9525" cap="flat" cmpd="sng">
              <a:solidFill>
                <a:srgbClr val="BFBFBF"/>
              </a:solidFill>
              <a:prstDash val="solid"/>
              <a:round/>
              <a:headEnd type="none" w="med" len="med"/>
              <a:tailEnd type="none" w="med" len="med"/>
            </a:ln>
          </p:spPr>
        </p:cxnSp>
      </p:grpSp>
      <p:grpSp>
        <p:nvGrpSpPr>
          <p:cNvPr id="2822" name="组合 2821"/>
          <p:cNvGrpSpPr/>
          <p:nvPr/>
        </p:nvGrpSpPr>
        <p:grpSpPr>
          <a:xfrm>
            <a:off x="2424113" y="5084763"/>
            <a:ext cx="647700" cy="531812"/>
            <a:chOff x="971600" y="4409210"/>
            <a:chExt cx="648072" cy="531958"/>
          </a:xfrm>
        </p:grpSpPr>
        <p:cxnSp>
          <p:nvCxnSpPr>
            <p:cNvPr id="2823" name="直接连接符 28"/>
            <p:cNvCxnSpPr/>
            <p:nvPr/>
          </p:nvCxnSpPr>
          <p:spPr>
            <a:xfrm>
              <a:off x="971600" y="4941168"/>
              <a:ext cx="648072" cy="0"/>
            </a:xfrm>
            <a:prstGeom prst="line">
              <a:avLst/>
            </a:prstGeom>
            <a:ln w="9525" cap="flat" cmpd="sng">
              <a:solidFill>
                <a:srgbClr val="BFBFBF"/>
              </a:solidFill>
              <a:prstDash val="solid"/>
              <a:round/>
              <a:headEnd type="none" w="med" len="med"/>
              <a:tailEnd type="none" w="med" len="med"/>
            </a:ln>
          </p:spPr>
        </p:cxnSp>
        <p:cxnSp>
          <p:nvCxnSpPr>
            <p:cNvPr id="2824" name="直接连接符 29"/>
            <p:cNvCxnSpPr/>
            <p:nvPr/>
          </p:nvCxnSpPr>
          <p:spPr>
            <a:xfrm>
              <a:off x="974417" y="4409210"/>
              <a:ext cx="0" cy="504056"/>
            </a:xfrm>
            <a:prstGeom prst="line">
              <a:avLst/>
            </a:prstGeom>
            <a:ln w="9525" cap="flat" cmpd="sng">
              <a:solidFill>
                <a:srgbClr val="BFBFBF"/>
              </a:solidFill>
              <a:prstDash val="solid"/>
              <a:round/>
              <a:headEnd type="none" w="med" len="med"/>
              <a:tailEnd type="none" w="med" len="med"/>
            </a:ln>
          </p:spPr>
        </p:cxnSp>
      </p:grpSp>
      <p:grpSp>
        <p:nvGrpSpPr>
          <p:cNvPr id="2825" name="组合 2824"/>
          <p:cNvGrpSpPr/>
          <p:nvPr/>
        </p:nvGrpSpPr>
        <p:grpSpPr>
          <a:xfrm>
            <a:off x="5519738" y="1397000"/>
            <a:ext cx="720725" cy="144463"/>
            <a:chOff x="3779912" y="1268760"/>
            <a:chExt cx="720080" cy="144016"/>
          </a:xfrm>
        </p:grpSpPr>
        <p:sp>
          <p:nvSpPr>
            <p:cNvPr id="2826" name="椭圆 31"/>
            <p:cNvSpPr/>
            <p:nvPr/>
          </p:nvSpPr>
          <p:spPr>
            <a:xfrm>
              <a:off x="3779912" y="1268760"/>
              <a:ext cx="144016" cy="144016"/>
            </a:xfrm>
            <a:prstGeom prst="ellipse">
              <a:avLst/>
            </a:prstGeom>
            <a:solidFill>
              <a:srgbClr val="FFC000">
                <a:alpha val="69803"/>
              </a:srgbClr>
            </a:solidFill>
            <a:ln w="25400">
              <a:noFill/>
            </a:ln>
          </p:spPr>
          <p:txBody>
            <a:bodyPr anchor="ctr" anchorCtr="0"/>
            <a:p>
              <a:pPr algn="ctr"/>
            </a:p>
          </p:txBody>
        </p:sp>
        <p:sp>
          <p:nvSpPr>
            <p:cNvPr id="2827" name="椭圆 32"/>
            <p:cNvSpPr/>
            <p:nvPr/>
          </p:nvSpPr>
          <p:spPr>
            <a:xfrm>
              <a:off x="4067944" y="1268760"/>
              <a:ext cx="144016" cy="144016"/>
            </a:xfrm>
            <a:prstGeom prst="ellipse">
              <a:avLst/>
            </a:prstGeom>
            <a:solidFill>
              <a:srgbClr val="00B050">
                <a:alpha val="69803"/>
              </a:srgbClr>
            </a:solidFill>
            <a:ln w="25400">
              <a:noFill/>
            </a:ln>
          </p:spPr>
          <p:txBody>
            <a:bodyPr anchor="ctr" anchorCtr="0"/>
            <a:p>
              <a:pPr algn="ctr"/>
            </a:p>
          </p:txBody>
        </p:sp>
        <p:sp>
          <p:nvSpPr>
            <p:cNvPr id="2828" name="椭圆 33"/>
            <p:cNvSpPr/>
            <p:nvPr/>
          </p:nvSpPr>
          <p:spPr>
            <a:xfrm>
              <a:off x="4355976" y="1268760"/>
              <a:ext cx="144016" cy="144016"/>
            </a:xfrm>
            <a:prstGeom prst="ellipse">
              <a:avLst/>
            </a:prstGeom>
            <a:solidFill>
              <a:srgbClr val="00B0F0">
                <a:alpha val="69803"/>
              </a:srgbClr>
            </a:solidFill>
            <a:ln w="25400">
              <a:noFill/>
            </a:ln>
          </p:spPr>
          <p:txBody>
            <a:bodyPr anchor="ctr" anchorCtr="0"/>
            <a:p>
              <a:pPr algn="ctr"/>
            </a:p>
          </p:txBody>
        </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31" name="TextBox 15"/>
          <p:cNvSpPr/>
          <p:nvPr/>
        </p:nvSpPr>
        <p:spPr>
          <a:xfrm>
            <a:off x="2855913" y="1231900"/>
            <a:ext cx="6488112" cy="1938338"/>
          </a:xfrm>
          <a:prstGeom prst="rect">
            <a:avLst/>
          </a:prstGeom>
          <a:noFill/>
          <a:ln w="9525">
            <a:noFill/>
          </a:ln>
        </p:spPr>
        <p:txBody>
          <a:bodyPr wrap="none"/>
          <a:p>
            <a:pPr>
              <a:lnSpc>
                <a:spcPct val="150000"/>
              </a:lnSpc>
            </a:pPr>
            <a:r>
              <a:rPr lang="zh-CN" altLang="en-US" sz="2000" b="1">
                <a:solidFill>
                  <a:srgbClr val="0000FF"/>
                </a:solidFill>
                <a:latin typeface="华文楷体" panose="02010600040101010101" pitchFamily="2" charset="-122"/>
                <a:ea typeface="华文楷体" panose="02010600040101010101" pitchFamily="2" charset="-122"/>
              </a:rPr>
              <a:t>    第二十二条  </a:t>
            </a:r>
            <a:r>
              <a:rPr lang="zh-CN" altLang="en-US" sz="2000">
                <a:latin typeface="华文楷体" panose="02010600040101010101" pitchFamily="2" charset="-122"/>
                <a:ea typeface="华文楷体" panose="02010600040101010101" pitchFamily="2" charset="-122"/>
              </a:rPr>
              <a:t>特种作业操作证需要复审的，应当在</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期满前</a:t>
            </a:r>
            <a:r>
              <a:rPr lang="en-US" altLang="zh-CN" sz="2000">
                <a:latin typeface="华文楷体" panose="02010600040101010101" pitchFamily="2" charset="-122"/>
                <a:ea typeface="华文楷体" panose="02010600040101010101" pitchFamily="2" charset="-122"/>
              </a:rPr>
              <a:t>60</a:t>
            </a:r>
            <a:r>
              <a:rPr lang="zh-CN" altLang="en-US" sz="2000">
                <a:latin typeface="华文楷体" panose="02010600040101010101" pitchFamily="2" charset="-122"/>
                <a:ea typeface="华文楷体" panose="02010600040101010101" pitchFamily="2" charset="-122"/>
              </a:rPr>
              <a:t>日内，由申请人活着申请人的用人单位向原考</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核发证机关或者从业所在地考核发证机关提出申请，并</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提交下列材料：</a:t>
            </a:r>
            <a:endParaRPr lang="zh-CN" altLang="en-US" sz="2000">
              <a:latin typeface="华文楷体" panose="02010600040101010101" pitchFamily="2" charset="-122"/>
              <a:ea typeface="华文楷体" panose="02010600040101010101" pitchFamily="2" charset="-122"/>
            </a:endParaRPr>
          </a:p>
        </p:txBody>
      </p:sp>
      <p:sp>
        <p:nvSpPr>
          <p:cNvPr id="2832" name="TextBox 16"/>
          <p:cNvSpPr/>
          <p:nvPr/>
        </p:nvSpPr>
        <p:spPr>
          <a:xfrm>
            <a:off x="2817813" y="3141663"/>
            <a:ext cx="6724650" cy="554037"/>
          </a:xfrm>
          <a:prstGeom prst="rect">
            <a:avLst/>
          </a:prstGeom>
          <a:noFill/>
          <a:ln w="9525">
            <a:noFill/>
          </a:ln>
        </p:spPr>
        <p:txBody>
          <a:bodyPr wrap="none"/>
          <a:p>
            <a:pPr>
              <a:lnSpc>
                <a:spcPct val="150000"/>
              </a:lnSpc>
            </a:pPr>
            <a:r>
              <a:rPr lang="zh-CN" altLang="en-US" sz="2000">
                <a:latin typeface="华文楷体" panose="02010600040101010101" pitchFamily="2" charset="-122"/>
                <a:ea typeface="华文楷体" panose="02010600040101010101" pitchFamily="2" charset="-122"/>
              </a:rPr>
              <a:t>    （一）社区或者县级以上医疗机构出具的健康证明；</a:t>
            </a:r>
            <a:endParaRPr lang="zh-CN" altLang="en-US" sz="2000">
              <a:latin typeface="华文楷体" panose="02010600040101010101" pitchFamily="2" charset="-122"/>
              <a:ea typeface="华文楷体" panose="02010600040101010101" pitchFamily="2" charset="-122"/>
            </a:endParaRPr>
          </a:p>
        </p:txBody>
      </p:sp>
      <p:grpSp>
        <p:nvGrpSpPr>
          <p:cNvPr id="2833" name="组合 2832"/>
          <p:cNvGrpSpPr/>
          <p:nvPr/>
        </p:nvGrpSpPr>
        <p:grpSpPr>
          <a:xfrm>
            <a:off x="2351088" y="476250"/>
            <a:ext cx="647700" cy="504825"/>
            <a:chOff x="827584" y="900786"/>
            <a:chExt cx="648072" cy="504056"/>
          </a:xfrm>
        </p:grpSpPr>
        <p:cxnSp>
          <p:nvCxnSpPr>
            <p:cNvPr id="2834" name="直接连接符 19"/>
            <p:cNvCxnSpPr/>
            <p:nvPr/>
          </p:nvCxnSpPr>
          <p:spPr>
            <a:xfrm>
              <a:off x="827584" y="900786"/>
              <a:ext cx="648072" cy="0"/>
            </a:xfrm>
            <a:prstGeom prst="line">
              <a:avLst/>
            </a:prstGeom>
            <a:ln w="9525" cap="flat" cmpd="sng">
              <a:solidFill>
                <a:srgbClr val="BFBFBF"/>
              </a:solidFill>
              <a:prstDash val="solid"/>
              <a:round/>
              <a:headEnd type="none" w="med" len="med"/>
              <a:tailEnd type="none" w="med" len="med"/>
            </a:ln>
          </p:spPr>
        </p:cxnSp>
        <p:cxnSp>
          <p:nvCxnSpPr>
            <p:cNvPr id="2835" name="直接连接符 20"/>
            <p:cNvCxnSpPr/>
            <p:nvPr/>
          </p:nvCxnSpPr>
          <p:spPr>
            <a:xfrm>
              <a:off x="827584" y="900786"/>
              <a:ext cx="0" cy="504056"/>
            </a:xfrm>
            <a:prstGeom prst="line">
              <a:avLst/>
            </a:prstGeom>
            <a:ln w="9525" cap="flat" cmpd="sng">
              <a:solidFill>
                <a:srgbClr val="BFBFBF"/>
              </a:solidFill>
              <a:prstDash val="solid"/>
              <a:round/>
              <a:headEnd type="none" w="med" len="med"/>
              <a:tailEnd type="none" w="med" len="med"/>
            </a:ln>
          </p:spPr>
        </p:cxnSp>
      </p:grpSp>
      <p:grpSp>
        <p:nvGrpSpPr>
          <p:cNvPr id="2836" name="组合 2835"/>
          <p:cNvGrpSpPr/>
          <p:nvPr/>
        </p:nvGrpSpPr>
        <p:grpSpPr>
          <a:xfrm>
            <a:off x="8972550" y="5638800"/>
            <a:ext cx="652463" cy="527050"/>
            <a:chOff x="7448082" y="4437112"/>
            <a:chExt cx="652310" cy="526774"/>
          </a:xfrm>
        </p:grpSpPr>
        <p:cxnSp>
          <p:nvCxnSpPr>
            <p:cNvPr id="2837" name="直接连接符 22"/>
            <p:cNvCxnSpPr/>
            <p:nvPr/>
          </p:nvCxnSpPr>
          <p:spPr>
            <a:xfrm>
              <a:off x="7448082" y="4963886"/>
              <a:ext cx="648072" cy="0"/>
            </a:xfrm>
            <a:prstGeom prst="line">
              <a:avLst/>
            </a:prstGeom>
            <a:ln w="9525" cap="flat" cmpd="sng">
              <a:solidFill>
                <a:srgbClr val="BFBFBF"/>
              </a:solidFill>
              <a:prstDash val="solid"/>
              <a:round/>
              <a:headEnd type="none" w="med" len="med"/>
              <a:tailEnd type="none" w="med" len="med"/>
            </a:ln>
          </p:spPr>
        </p:cxnSp>
        <p:cxnSp>
          <p:nvCxnSpPr>
            <p:cNvPr id="2838" name="直接连接符 23"/>
            <p:cNvCxnSpPr/>
            <p:nvPr/>
          </p:nvCxnSpPr>
          <p:spPr>
            <a:xfrm>
              <a:off x="8100392" y="4437112"/>
              <a:ext cx="0" cy="504056"/>
            </a:xfrm>
            <a:prstGeom prst="line">
              <a:avLst/>
            </a:prstGeom>
            <a:ln w="9525" cap="flat" cmpd="sng">
              <a:solidFill>
                <a:srgbClr val="BFBFBF"/>
              </a:solidFill>
              <a:prstDash val="solid"/>
              <a:round/>
              <a:headEnd type="none" w="med" len="med"/>
              <a:tailEnd type="none" w="med" len="med"/>
            </a:ln>
          </p:spPr>
        </p:cxnSp>
      </p:grpSp>
      <p:grpSp>
        <p:nvGrpSpPr>
          <p:cNvPr id="2839" name="组合 2838"/>
          <p:cNvGrpSpPr/>
          <p:nvPr/>
        </p:nvGrpSpPr>
        <p:grpSpPr>
          <a:xfrm>
            <a:off x="8894763" y="549275"/>
            <a:ext cx="658812" cy="512763"/>
            <a:chOff x="7092280" y="764704"/>
            <a:chExt cx="658349" cy="511990"/>
          </a:xfrm>
        </p:grpSpPr>
        <p:cxnSp>
          <p:nvCxnSpPr>
            <p:cNvPr id="2840" name="直接连接符 25"/>
            <p:cNvCxnSpPr/>
            <p:nvPr/>
          </p:nvCxnSpPr>
          <p:spPr>
            <a:xfrm>
              <a:off x="7092280" y="764704"/>
              <a:ext cx="648072" cy="0"/>
            </a:xfrm>
            <a:prstGeom prst="line">
              <a:avLst/>
            </a:prstGeom>
            <a:ln w="9525" cap="flat" cmpd="sng">
              <a:solidFill>
                <a:srgbClr val="BFBFBF"/>
              </a:solidFill>
              <a:prstDash val="solid"/>
              <a:round/>
              <a:headEnd type="none" w="med" len="med"/>
              <a:tailEnd type="none" w="med" len="med"/>
            </a:ln>
          </p:spPr>
        </p:cxnSp>
        <p:cxnSp>
          <p:nvCxnSpPr>
            <p:cNvPr id="2841" name="直接连接符 26"/>
            <p:cNvCxnSpPr/>
            <p:nvPr/>
          </p:nvCxnSpPr>
          <p:spPr>
            <a:xfrm>
              <a:off x="7750629" y="772638"/>
              <a:ext cx="0" cy="504056"/>
            </a:xfrm>
            <a:prstGeom prst="line">
              <a:avLst/>
            </a:prstGeom>
            <a:ln w="9525" cap="flat" cmpd="sng">
              <a:solidFill>
                <a:srgbClr val="BFBFBF"/>
              </a:solidFill>
              <a:prstDash val="solid"/>
              <a:round/>
              <a:headEnd type="none" w="med" len="med"/>
              <a:tailEnd type="none" w="med" len="med"/>
            </a:ln>
          </p:spPr>
        </p:cxnSp>
      </p:grpSp>
      <p:grpSp>
        <p:nvGrpSpPr>
          <p:cNvPr id="2842" name="组合 2841"/>
          <p:cNvGrpSpPr/>
          <p:nvPr/>
        </p:nvGrpSpPr>
        <p:grpSpPr>
          <a:xfrm>
            <a:off x="2424113" y="5610225"/>
            <a:ext cx="647700" cy="531813"/>
            <a:chOff x="971600" y="4409210"/>
            <a:chExt cx="648072" cy="531958"/>
          </a:xfrm>
        </p:grpSpPr>
        <p:cxnSp>
          <p:nvCxnSpPr>
            <p:cNvPr id="2843" name="直接连接符 28"/>
            <p:cNvCxnSpPr/>
            <p:nvPr/>
          </p:nvCxnSpPr>
          <p:spPr>
            <a:xfrm>
              <a:off x="971600" y="4941168"/>
              <a:ext cx="648072" cy="0"/>
            </a:xfrm>
            <a:prstGeom prst="line">
              <a:avLst/>
            </a:prstGeom>
            <a:ln w="9525" cap="flat" cmpd="sng">
              <a:solidFill>
                <a:srgbClr val="BFBFBF"/>
              </a:solidFill>
              <a:prstDash val="solid"/>
              <a:round/>
              <a:headEnd type="none" w="med" len="med"/>
              <a:tailEnd type="none" w="med" len="med"/>
            </a:ln>
          </p:spPr>
        </p:cxnSp>
        <p:cxnSp>
          <p:nvCxnSpPr>
            <p:cNvPr id="2844" name="直接连接符 29"/>
            <p:cNvCxnSpPr/>
            <p:nvPr/>
          </p:nvCxnSpPr>
          <p:spPr>
            <a:xfrm>
              <a:off x="974417" y="4409210"/>
              <a:ext cx="0" cy="504056"/>
            </a:xfrm>
            <a:prstGeom prst="line">
              <a:avLst/>
            </a:prstGeom>
            <a:ln w="9525" cap="flat" cmpd="sng">
              <a:solidFill>
                <a:srgbClr val="BFBFBF"/>
              </a:solidFill>
              <a:prstDash val="solid"/>
              <a:round/>
              <a:headEnd type="none" w="med" len="med"/>
              <a:tailEnd type="none" w="med" len="med"/>
            </a:ln>
          </p:spPr>
        </p:cxnSp>
      </p:grpSp>
      <p:grpSp>
        <p:nvGrpSpPr>
          <p:cNvPr id="2845" name="组合 2844"/>
          <p:cNvGrpSpPr/>
          <p:nvPr/>
        </p:nvGrpSpPr>
        <p:grpSpPr>
          <a:xfrm>
            <a:off x="5519738" y="844550"/>
            <a:ext cx="720725" cy="144463"/>
            <a:chOff x="3779912" y="1268760"/>
            <a:chExt cx="720080" cy="144016"/>
          </a:xfrm>
        </p:grpSpPr>
        <p:sp>
          <p:nvSpPr>
            <p:cNvPr id="2846" name="椭圆 31"/>
            <p:cNvSpPr/>
            <p:nvPr/>
          </p:nvSpPr>
          <p:spPr>
            <a:xfrm>
              <a:off x="3779912" y="1268760"/>
              <a:ext cx="144016" cy="144016"/>
            </a:xfrm>
            <a:prstGeom prst="ellipse">
              <a:avLst/>
            </a:prstGeom>
            <a:solidFill>
              <a:srgbClr val="FFC000">
                <a:alpha val="69803"/>
              </a:srgbClr>
            </a:solidFill>
            <a:ln w="25400">
              <a:noFill/>
            </a:ln>
          </p:spPr>
          <p:txBody>
            <a:bodyPr anchor="ctr" anchorCtr="0"/>
            <a:p>
              <a:pPr algn="ctr"/>
            </a:p>
          </p:txBody>
        </p:sp>
        <p:sp>
          <p:nvSpPr>
            <p:cNvPr id="2847" name="椭圆 32"/>
            <p:cNvSpPr/>
            <p:nvPr/>
          </p:nvSpPr>
          <p:spPr>
            <a:xfrm>
              <a:off x="4067944" y="1268760"/>
              <a:ext cx="144016" cy="144016"/>
            </a:xfrm>
            <a:prstGeom prst="ellipse">
              <a:avLst/>
            </a:prstGeom>
            <a:solidFill>
              <a:srgbClr val="00B050">
                <a:alpha val="69803"/>
              </a:srgbClr>
            </a:solidFill>
            <a:ln w="25400">
              <a:noFill/>
            </a:ln>
          </p:spPr>
          <p:txBody>
            <a:bodyPr anchor="ctr" anchorCtr="0"/>
            <a:p>
              <a:pPr algn="ctr"/>
            </a:p>
          </p:txBody>
        </p:sp>
        <p:sp>
          <p:nvSpPr>
            <p:cNvPr id="2848" name="椭圆 33"/>
            <p:cNvSpPr/>
            <p:nvPr/>
          </p:nvSpPr>
          <p:spPr>
            <a:xfrm>
              <a:off x="4355976" y="1268760"/>
              <a:ext cx="144016" cy="144016"/>
            </a:xfrm>
            <a:prstGeom prst="ellipse">
              <a:avLst/>
            </a:prstGeom>
            <a:solidFill>
              <a:srgbClr val="00B0F0">
                <a:alpha val="69803"/>
              </a:srgbClr>
            </a:solidFill>
            <a:ln w="25400">
              <a:noFill/>
            </a:ln>
          </p:spPr>
          <p:txBody>
            <a:bodyPr anchor="ctr" anchorCtr="0"/>
            <a:p>
              <a:pPr algn="ctr"/>
            </a:p>
          </p:txBody>
        </p:sp>
      </p:grpSp>
      <p:sp>
        <p:nvSpPr>
          <p:cNvPr id="2849" name="TextBox 27"/>
          <p:cNvSpPr/>
          <p:nvPr/>
        </p:nvSpPr>
        <p:spPr>
          <a:xfrm>
            <a:off x="2782888" y="3595688"/>
            <a:ext cx="4160837" cy="554037"/>
          </a:xfrm>
          <a:prstGeom prst="rect">
            <a:avLst/>
          </a:prstGeom>
          <a:noFill/>
          <a:ln w="9525">
            <a:noFill/>
          </a:ln>
        </p:spPr>
        <p:txBody>
          <a:bodyPr wrap="none"/>
          <a:p>
            <a:pPr>
              <a:lnSpc>
                <a:spcPct val="150000"/>
              </a:lnSpc>
            </a:pPr>
            <a:r>
              <a:rPr lang="zh-CN" altLang="en-US" sz="2000">
                <a:latin typeface="华文楷体" panose="02010600040101010101" pitchFamily="2" charset="-122"/>
                <a:ea typeface="华文楷体" panose="02010600040101010101" pitchFamily="2" charset="-122"/>
              </a:rPr>
              <a:t>    （二）从事特种作业的情况；</a:t>
            </a:r>
            <a:endParaRPr lang="zh-CN" altLang="en-US" sz="2000">
              <a:latin typeface="华文楷体" panose="02010600040101010101" pitchFamily="2" charset="-122"/>
              <a:ea typeface="华文楷体" panose="02010600040101010101" pitchFamily="2" charset="-122"/>
            </a:endParaRPr>
          </a:p>
        </p:txBody>
      </p:sp>
      <p:sp>
        <p:nvSpPr>
          <p:cNvPr id="2850" name="TextBox 30"/>
          <p:cNvSpPr/>
          <p:nvPr/>
        </p:nvSpPr>
        <p:spPr>
          <a:xfrm>
            <a:off x="2768600" y="4076700"/>
            <a:ext cx="4416425" cy="554038"/>
          </a:xfrm>
          <a:prstGeom prst="rect">
            <a:avLst/>
          </a:prstGeom>
          <a:noFill/>
          <a:ln w="9525">
            <a:noFill/>
          </a:ln>
        </p:spPr>
        <p:txBody>
          <a:bodyPr wrap="none"/>
          <a:p>
            <a:pPr>
              <a:lnSpc>
                <a:spcPct val="150000"/>
              </a:lnSpc>
            </a:pPr>
            <a:r>
              <a:rPr lang="zh-CN" altLang="en-US" sz="2000">
                <a:latin typeface="华文楷体" panose="02010600040101010101" pitchFamily="2" charset="-122"/>
                <a:ea typeface="华文楷体" panose="02010600040101010101" pitchFamily="2" charset="-122"/>
              </a:rPr>
              <a:t>    （三）安全培训考试合格记录。</a:t>
            </a:r>
            <a:endParaRPr lang="zh-CN" altLang="en-US" sz="2000">
              <a:latin typeface="华文楷体" panose="02010600040101010101" pitchFamily="2" charset="-122"/>
              <a:ea typeface="华文楷体" panose="02010600040101010101" pitchFamily="2" charset="-122"/>
            </a:endParaRPr>
          </a:p>
        </p:txBody>
      </p:sp>
      <p:sp>
        <p:nvSpPr>
          <p:cNvPr id="2851" name="TextBox 34"/>
          <p:cNvSpPr/>
          <p:nvPr/>
        </p:nvSpPr>
        <p:spPr>
          <a:xfrm>
            <a:off x="2727325" y="4530725"/>
            <a:ext cx="6724650" cy="1016000"/>
          </a:xfrm>
          <a:prstGeom prst="rect">
            <a:avLst/>
          </a:prstGeom>
          <a:noFill/>
          <a:ln w="9525">
            <a:noFill/>
          </a:ln>
        </p:spPr>
        <p:txBody>
          <a:bodyPr wrap="none"/>
          <a:p>
            <a:pPr>
              <a:lnSpc>
                <a:spcPct val="150000"/>
              </a:lnSpc>
            </a:pPr>
            <a:r>
              <a:rPr lang="zh-CN" altLang="en-US" sz="2000">
                <a:latin typeface="华文楷体" panose="02010600040101010101" pitchFamily="2" charset="-122"/>
                <a:ea typeface="华文楷体" panose="02010600040101010101" pitchFamily="2" charset="-122"/>
              </a:rPr>
              <a:t>    特种作业操作证有效期届满需要延期换证的，应当按</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照前款的规定申请延期复审。</a:t>
            </a:r>
            <a:endParaRPr lang="zh-CN" altLang="en-US" sz="2000">
              <a:latin typeface="华文楷体" panose="02010600040101010101" pitchFamily="2" charset="-122"/>
              <a:ea typeface="华文楷体" panose="02010600040101010101" pitchFamily="2"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54" name="TextBox 15"/>
          <p:cNvSpPr/>
          <p:nvPr/>
        </p:nvSpPr>
        <p:spPr>
          <a:xfrm>
            <a:off x="2855913" y="1800225"/>
            <a:ext cx="6746875" cy="1323975"/>
          </a:xfrm>
          <a:prstGeom prst="rect">
            <a:avLst/>
          </a:prstGeom>
          <a:noFill/>
          <a:ln w="9525">
            <a:noFill/>
          </a:ln>
        </p:spPr>
        <p:txBody>
          <a:bodyPr wrap="none"/>
          <a:p>
            <a:pPr>
              <a:lnSpc>
                <a:spcPct val="200000"/>
              </a:lnSpc>
            </a:pPr>
            <a:r>
              <a:rPr lang="zh-CN" altLang="en-US" sz="2000" b="1">
                <a:solidFill>
                  <a:srgbClr val="0000FF"/>
                </a:solidFill>
                <a:latin typeface="华文楷体" panose="02010600040101010101" pitchFamily="2" charset="-122"/>
                <a:ea typeface="华文楷体" panose="02010600040101010101" pitchFamily="2" charset="-122"/>
              </a:rPr>
              <a:t>    第二十三条  </a:t>
            </a:r>
            <a:r>
              <a:rPr lang="zh-CN" altLang="en-US" sz="2000">
                <a:latin typeface="华文楷体" panose="02010600040101010101" pitchFamily="2" charset="-122"/>
                <a:ea typeface="华文楷体" panose="02010600040101010101" pitchFamily="2" charset="-122"/>
              </a:rPr>
              <a:t>特种作业操作申请复审或者延期复审</a:t>
            </a:r>
            <a:endParaRPr lang="zh-CN" altLang="en-US" sz="2000">
              <a:latin typeface="华文楷体" panose="02010600040101010101" pitchFamily="2" charset="-122"/>
              <a:ea typeface="华文楷体" panose="02010600040101010101" pitchFamily="2" charset="-122"/>
            </a:endParaRPr>
          </a:p>
          <a:p>
            <a:pPr>
              <a:lnSpc>
                <a:spcPct val="200000"/>
              </a:lnSpc>
            </a:pPr>
            <a:r>
              <a:rPr lang="zh-CN" altLang="en-US" sz="2000">
                <a:latin typeface="华文楷体" panose="02010600040101010101" pitchFamily="2" charset="-122"/>
                <a:ea typeface="华文楷体" panose="02010600040101010101" pitchFamily="2" charset="-122"/>
              </a:rPr>
              <a:t>前，特种作业人员应当参加必要的安全培训并考试合格。</a:t>
            </a:r>
            <a:endParaRPr lang="zh-CN" altLang="en-US" sz="2000">
              <a:latin typeface="华文楷体" panose="02010600040101010101" pitchFamily="2" charset="-122"/>
              <a:ea typeface="华文楷体" panose="02010600040101010101" pitchFamily="2" charset="-122"/>
            </a:endParaRPr>
          </a:p>
        </p:txBody>
      </p:sp>
      <p:sp>
        <p:nvSpPr>
          <p:cNvPr id="2855" name="TextBox 16"/>
          <p:cNvSpPr/>
          <p:nvPr/>
        </p:nvSpPr>
        <p:spPr>
          <a:xfrm>
            <a:off x="2817813" y="3205163"/>
            <a:ext cx="6853237" cy="1323975"/>
          </a:xfrm>
          <a:prstGeom prst="rect">
            <a:avLst/>
          </a:prstGeom>
          <a:noFill/>
          <a:ln w="9525">
            <a:noFill/>
          </a:ln>
        </p:spPr>
        <p:txBody>
          <a:bodyPr wrap="none"/>
          <a:p>
            <a:pPr>
              <a:lnSpc>
                <a:spcPct val="200000"/>
              </a:lnSpc>
            </a:pPr>
            <a:r>
              <a:rPr lang="zh-CN" altLang="en-US" sz="2000">
                <a:latin typeface="华文楷体" panose="02010600040101010101" pitchFamily="2" charset="-122"/>
                <a:ea typeface="华文楷体" panose="02010600040101010101" pitchFamily="2" charset="-122"/>
              </a:rPr>
              <a:t>     安全培训时间不少于</a:t>
            </a:r>
            <a:r>
              <a:rPr lang="en-US" altLang="zh-CN" sz="2000">
                <a:latin typeface="华文楷体" panose="02010600040101010101" pitchFamily="2" charset="-122"/>
                <a:ea typeface="华文楷体" panose="02010600040101010101" pitchFamily="2" charset="-122"/>
              </a:rPr>
              <a:t>8</a:t>
            </a:r>
            <a:r>
              <a:rPr lang="zh-CN" altLang="en-US" sz="2000">
                <a:latin typeface="华文楷体" panose="02010600040101010101" pitchFamily="2" charset="-122"/>
                <a:ea typeface="华文楷体" panose="02010600040101010101" pitchFamily="2" charset="-122"/>
              </a:rPr>
              <a:t>个学时，主要培训法律、法规、</a:t>
            </a:r>
            <a:endParaRPr lang="zh-CN" altLang="en-US" sz="2000">
              <a:latin typeface="华文楷体" panose="02010600040101010101" pitchFamily="2" charset="-122"/>
              <a:ea typeface="华文楷体" panose="02010600040101010101" pitchFamily="2" charset="-122"/>
            </a:endParaRPr>
          </a:p>
          <a:p>
            <a:pPr>
              <a:lnSpc>
                <a:spcPct val="200000"/>
              </a:lnSpc>
            </a:pPr>
            <a:r>
              <a:rPr lang="zh-CN" altLang="en-US" sz="2000">
                <a:latin typeface="华文楷体" panose="02010600040101010101" pitchFamily="2" charset="-122"/>
                <a:ea typeface="华文楷体" panose="02010600040101010101" pitchFamily="2" charset="-122"/>
              </a:rPr>
              <a:t>标准、事故案例和有关新工艺、新技术、新装备等知识。</a:t>
            </a:r>
            <a:endParaRPr lang="zh-CN" altLang="en-US" sz="2000">
              <a:latin typeface="华文楷体" panose="02010600040101010101" pitchFamily="2" charset="-122"/>
              <a:ea typeface="华文楷体" panose="02010600040101010101" pitchFamily="2" charset="-122"/>
            </a:endParaRPr>
          </a:p>
        </p:txBody>
      </p:sp>
      <p:grpSp>
        <p:nvGrpSpPr>
          <p:cNvPr id="2856" name="组合 2855"/>
          <p:cNvGrpSpPr/>
          <p:nvPr/>
        </p:nvGrpSpPr>
        <p:grpSpPr>
          <a:xfrm>
            <a:off x="2351088" y="1044575"/>
            <a:ext cx="647700" cy="504825"/>
            <a:chOff x="827584" y="900786"/>
            <a:chExt cx="648072" cy="504056"/>
          </a:xfrm>
        </p:grpSpPr>
        <p:cxnSp>
          <p:nvCxnSpPr>
            <p:cNvPr id="2857" name="直接连接符 19"/>
            <p:cNvCxnSpPr/>
            <p:nvPr/>
          </p:nvCxnSpPr>
          <p:spPr>
            <a:xfrm>
              <a:off x="827584" y="900786"/>
              <a:ext cx="648072" cy="0"/>
            </a:xfrm>
            <a:prstGeom prst="line">
              <a:avLst/>
            </a:prstGeom>
            <a:ln w="9525" cap="flat" cmpd="sng">
              <a:solidFill>
                <a:srgbClr val="BFBFBF"/>
              </a:solidFill>
              <a:prstDash val="solid"/>
              <a:round/>
              <a:headEnd type="none" w="med" len="med"/>
              <a:tailEnd type="none" w="med" len="med"/>
            </a:ln>
          </p:spPr>
        </p:cxnSp>
        <p:cxnSp>
          <p:nvCxnSpPr>
            <p:cNvPr id="2858" name="直接连接符 20"/>
            <p:cNvCxnSpPr/>
            <p:nvPr/>
          </p:nvCxnSpPr>
          <p:spPr>
            <a:xfrm>
              <a:off x="827584" y="900786"/>
              <a:ext cx="0" cy="504056"/>
            </a:xfrm>
            <a:prstGeom prst="line">
              <a:avLst/>
            </a:prstGeom>
            <a:ln w="9525" cap="flat" cmpd="sng">
              <a:solidFill>
                <a:srgbClr val="BFBFBF"/>
              </a:solidFill>
              <a:prstDash val="solid"/>
              <a:round/>
              <a:headEnd type="none" w="med" len="med"/>
              <a:tailEnd type="none" w="med" len="med"/>
            </a:ln>
          </p:spPr>
        </p:cxnSp>
      </p:grpSp>
      <p:grpSp>
        <p:nvGrpSpPr>
          <p:cNvPr id="2859" name="组合 2858"/>
          <p:cNvGrpSpPr/>
          <p:nvPr/>
        </p:nvGrpSpPr>
        <p:grpSpPr>
          <a:xfrm>
            <a:off x="8972550" y="5113338"/>
            <a:ext cx="652463" cy="527050"/>
            <a:chOff x="7448082" y="4437112"/>
            <a:chExt cx="652310" cy="526774"/>
          </a:xfrm>
        </p:grpSpPr>
        <p:cxnSp>
          <p:nvCxnSpPr>
            <p:cNvPr id="2860" name="直接连接符 22"/>
            <p:cNvCxnSpPr/>
            <p:nvPr/>
          </p:nvCxnSpPr>
          <p:spPr>
            <a:xfrm>
              <a:off x="7448082" y="4963886"/>
              <a:ext cx="648072" cy="0"/>
            </a:xfrm>
            <a:prstGeom prst="line">
              <a:avLst/>
            </a:prstGeom>
            <a:ln w="9525" cap="flat" cmpd="sng">
              <a:solidFill>
                <a:srgbClr val="BFBFBF"/>
              </a:solidFill>
              <a:prstDash val="solid"/>
              <a:round/>
              <a:headEnd type="none" w="med" len="med"/>
              <a:tailEnd type="none" w="med" len="med"/>
            </a:ln>
          </p:spPr>
        </p:cxnSp>
        <p:cxnSp>
          <p:nvCxnSpPr>
            <p:cNvPr id="2861" name="直接连接符 23"/>
            <p:cNvCxnSpPr/>
            <p:nvPr/>
          </p:nvCxnSpPr>
          <p:spPr>
            <a:xfrm>
              <a:off x="8100392" y="4437112"/>
              <a:ext cx="0" cy="504056"/>
            </a:xfrm>
            <a:prstGeom prst="line">
              <a:avLst/>
            </a:prstGeom>
            <a:ln w="9525" cap="flat" cmpd="sng">
              <a:solidFill>
                <a:srgbClr val="BFBFBF"/>
              </a:solidFill>
              <a:prstDash val="solid"/>
              <a:round/>
              <a:headEnd type="none" w="med" len="med"/>
              <a:tailEnd type="none" w="med" len="med"/>
            </a:ln>
          </p:spPr>
        </p:cxnSp>
      </p:grpSp>
      <p:grpSp>
        <p:nvGrpSpPr>
          <p:cNvPr id="2862" name="组合 2861"/>
          <p:cNvGrpSpPr/>
          <p:nvPr/>
        </p:nvGrpSpPr>
        <p:grpSpPr>
          <a:xfrm>
            <a:off x="8894763" y="1117600"/>
            <a:ext cx="658812" cy="512763"/>
            <a:chOff x="7092280" y="764704"/>
            <a:chExt cx="658349" cy="511990"/>
          </a:xfrm>
        </p:grpSpPr>
        <p:cxnSp>
          <p:nvCxnSpPr>
            <p:cNvPr id="2863" name="直接连接符 25"/>
            <p:cNvCxnSpPr/>
            <p:nvPr/>
          </p:nvCxnSpPr>
          <p:spPr>
            <a:xfrm>
              <a:off x="7092280" y="764704"/>
              <a:ext cx="648072" cy="0"/>
            </a:xfrm>
            <a:prstGeom prst="line">
              <a:avLst/>
            </a:prstGeom>
            <a:ln w="9525" cap="flat" cmpd="sng">
              <a:solidFill>
                <a:srgbClr val="BFBFBF"/>
              </a:solidFill>
              <a:prstDash val="solid"/>
              <a:round/>
              <a:headEnd type="none" w="med" len="med"/>
              <a:tailEnd type="none" w="med" len="med"/>
            </a:ln>
          </p:spPr>
        </p:cxnSp>
        <p:cxnSp>
          <p:nvCxnSpPr>
            <p:cNvPr id="2864" name="直接连接符 26"/>
            <p:cNvCxnSpPr/>
            <p:nvPr/>
          </p:nvCxnSpPr>
          <p:spPr>
            <a:xfrm>
              <a:off x="7750629" y="772638"/>
              <a:ext cx="0" cy="504056"/>
            </a:xfrm>
            <a:prstGeom prst="line">
              <a:avLst/>
            </a:prstGeom>
            <a:ln w="9525" cap="flat" cmpd="sng">
              <a:solidFill>
                <a:srgbClr val="BFBFBF"/>
              </a:solidFill>
              <a:prstDash val="solid"/>
              <a:round/>
              <a:headEnd type="none" w="med" len="med"/>
              <a:tailEnd type="none" w="med" len="med"/>
            </a:ln>
          </p:spPr>
        </p:cxnSp>
      </p:grpSp>
      <p:grpSp>
        <p:nvGrpSpPr>
          <p:cNvPr id="2865" name="组合 2864"/>
          <p:cNvGrpSpPr/>
          <p:nvPr/>
        </p:nvGrpSpPr>
        <p:grpSpPr>
          <a:xfrm>
            <a:off x="2424113" y="5084763"/>
            <a:ext cx="647700" cy="531812"/>
            <a:chOff x="971600" y="4409210"/>
            <a:chExt cx="648072" cy="531958"/>
          </a:xfrm>
        </p:grpSpPr>
        <p:cxnSp>
          <p:nvCxnSpPr>
            <p:cNvPr id="2866" name="直接连接符 28"/>
            <p:cNvCxnSpPr/>
            <p:nvPr/>
          </p:nvCxnSpPr>
          <p:spPr>
            <a:xfrm>
              <a:off x="971600" y="4941168"/>
              <a:ext cx="648072" cy="0"/>
            </a:xfrm>
            <a:prstGeom prst="line">
              <a:avLst/>
            </a:prstGeom>
            <a:ln w="9525" cap="flat" cmpd="sng">
              <a:solidFill>
                <a:srgbClr val="BFBFBF"/>
              </a:solidFill>
              <a:prstDash val="solid"/>
              <a:round/>
              <a:headEnd type="none" w="med" len="med"/>
              <a:tailEnd type="none" w="med" len="med"/>
            </a:ln>
          </p:spPr>
        </p:cxnSp>
        <p:cxnSp>
          <p:nvCxnSpPr>
            <p:cNvPr id="2867" name="直接连接符 29"/>
            <p:cNvCxnSpPr/>
            <p:nvPr/>
          </p:nvCxnSpPr>
          <p:spPr>
            <a:xfrm>
              <a:off x="974417" y="4409210"/>
              <a:ext cx="0" cy="504056"/>
            </a:xfrm>
            <a:prstGeom prst="line">
              <a:avLst/>
            </a:prstGeom>
            <a:ln w="9525" cap="flat" cmpd="sng">
              <a:solidFill>
                <a:srgbClr val="BFBFBF"/>
              </a:solidFill>
              <a:prstDash val="solid"/>
              <a:round/>
              <a:headEnd type="none" w="med" len="med"/>
              <a:tailEnd type="none" w="med" len="med"/>
            </a:ln>
          </p:spPr>
        </p:cxnSp>
      </p:grpSp>
      <p:grpSp>
        <p:nvGrpSpPr>
          <p:cNvPr id="2868" name="组合 2867"/>
          <p:cNvGrpSpPr/>
          <p:nvPr/>
        </p:nvGrpSpPr>
        <p:grpSpPr>
          <a:xfrm>
            <a:off x="5519738" y="1412875"/>
            <a:ext cx="720725" cy="144463"/>
            <a:chOff x="3779912" y="1268760"/>
            <a:chExt cx="720080" cy="144016"/>
          </a:xfrm>
        </p:grpSpPr>
        <p:sp>
          <p:nvSpPr>
            <p:cNvPr id="2869" name="椭圆 31"/>
            <p:cNvSpPr/>
            <p:nvPr/>
          </p:nvSpPr>
          <p:spPr>
            <a:xfrm>
              <a:off x="3779912" y="1268760"/>
              <a:ext cx="144016" cy="144016"/>
            </a:xfrm>
            <a:prstGeom prst="ellipse">
              <a:avLst/>
            </a:prstGeom>
            <a:solidFill>
              <a:srgbClr val="FFC000">
                <a:alpha val="69803"/>
              </a:srgbClr>
            </a:solidFill>
            <a:ln w="25400">
              <a:noFill/>
            </a:ln>
          </p:spPr>
          <p:txBody>
            <a:bodyPr anchor="ctr" anchorCtr="0"/>
            <a:p>
              <a:pPr algn="ctr"/>
            </a:p>
          </p:txBody>
        </p:sp>
        <p:sp>
          <p:nvSpPr>
            <p:cNvPr id="2870" name="椭圆 32"/>
            <p:cNvSpPr/>
            <p:nvPr/>
          </p:nvSpPr>
          <p:spPr>
            <a:xfrm>
              <a:off x="4067944" y="1268760"/>
              <a:ext cx="144016" cy="144016"/>
            </a:xfrm>
            <a:prstGeom prst="ellipse">
              <a:avLst/>
            </a:prstGeom>
            <a:solidFill>
              <a:srgbClr val="00B050">
                <a:alpha val="69803"/>
              </a:srgbClr>
            </a:solidFill>
            <a:ln w="25400">
              <a:noFill/>
            </a:ln>
          </p:spPr>
          <p:txBody>
            <a:bodyPr anchor="ctr" anchorCtr="0"/>
            <a:p>
              <a:pPr algn="ctr"/>
            </a:p>
          </p:txBody>
        </p:sp>
        <p:sp>
          <p:nvSpPr>
            <p:cNvPr id="2871" name="椭圆 33"/>
            <p:cNvSpPr/>
            <p:nvPr/>
          </p:nvSpPr>
          <p:spPr>
            <a:xfrm>
              <a:off x="4355976" y="1268760"/>
              <a:ext cx="144016" cy="144016"/>
            </a:xfrm>
            <a:prstGeom prst="ellipse">
              <a:avLst/>
            </a:prstGeom>
            <a:solidFill>
              <a:srgbClr val="00B0F0">
                <a:alpha val="69803"/>
              </a:srgbClr>
            </a:solidFill>
            <a:ln w="25400">
              <a:noFill/>
            </a:ln>
          </p:spPr>
          <p:txBody>
            <a:bodyPr anchor="ctr" anchorCtr="0"/>
            <a:p>
              <a:pPr algn="ctr"/>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74" name="TextBox 15"/>
          <p:cNvSpPr/>
          <p:nvPr/>
        </p:nvSpPr>
        <p:spPr>
          <a:xfrm>
            <a:off x="2855913" y="1231900"/>
            <a:ext cx="6488112" cy="1016000"/>
          </a:xfrm>
          <a:prstGeom prst="rect">
            <a:avLst/>
          </a:prstGeom>
          <a:noFill/>
          <a:ln w="9525">
            <a:noFill/>
          </a:ln>
        </p:spPr>
        <p:txBody>
          <a:bodyPr wrap="none"/>
          <a:p>
            <a:pPr>
              <a:lnSpc>
                <a:spcPct val="150000"/>
              </a:lnSpc>
            </a:pPr>
            <a:r>
              <a:rPr lang="zh-CN" altLang="en-US" sz="2000" b="1">
                <a:solidFill>
                  <a:srgbClr val="0000FF"/>
                </a:solidFill>
                <a:latin typeface="华文楷体" panose="02010600040101010101" pitchFamily="2" charset="-122"/>
                <a:ea typeface="华文楷体" panose="02010600040101010101" pitchFamily="2" charset="-122"/>
              </a:rPr>
              <a:t>    第二十五条  </a:t>
            </a:r>
            <a:r>
              <a:rPr lang="zh-CN" altLang="en-US" sz="2000">
                <a:latin typeface="华文楷体" panose="02010600040101010101" pitchFamily="2" charset="-122"/>
                <a:ea typeface="华文楷体" panose="02010600040101010101" pitchFamily="2" charset="-122"/>
              </a:rPr>
              <a:t>特种作业人员有下列情形之一的，复</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审或者延期复审不予通过：</a:t>
            </a:r>
            <a:endParaRPr lang="zh-CN" altLang="en-US" sz="2000">
              <a:latin typeface="华文楷体" panose="02010600040101010101" pitchFamily="2" charset="-122"/>
              <a:ea typeface="华文楷体" panose="02010600040101010101" pitchFamily="2" charset="-122"/>
            </a:endParaRPr>
          </a:p>
        </p:txBody>
      </p:sp>
      <p:sp>
        <p:nvSpPr>
          <p:cNvPr id="2875" name="TextBox 16"/>
          <p:cNvSpPr/>
          <p:nvPr/>
        </p:nvSpPr>
        <p:spPr>
          <a:xfrm>
            <a:off x="2817813" y="2205038"/>
            <a:ext cx="3903662" cy="554037"/>
          </a:xfrm>
          <a:prstGeom prst="rect">
            <a:avLst/>
          </a:prstGeom>
          <a:noFill/>
          <a:ln w="9525">
            <a:noFill/>
          </a:ln>
        </p:spPr>
        <p:txBody>
          <a:bodyPr wrap="none"/>
          <a:p>
            <a:pPr>
              <a:lnSpc>
                <a:spcPct val="150000"/>
              </a:lnSpc>
            </a:pPr>
            <a:r>
              <a:rPr lang="zh-CN" altLang="en-US" sz="2000">
                <a:latin typeface="华文楷体" panose="02010600040101010101" pitchFamily="2" charset="-122"/>
                <a:ea typeface="华文楷体" panose="02010600040101010101" pitchFamily="2" charset="-122"/>
              </a:rPr>
              <a:t>    （一）健康体检不合格的；</a:t>
            </a:r>
            <a:endParaRPr lang="zh-CN" altLang="en-US" sz="2000">
              <a:latin typeface="华文楷体" panose="02010600040101010101" pitchFamily="2" charset="-122"/>
              <a:ea typeface="华文楷体" panose="02010600040101010101" pitchFamily="2" charset="-122"/>
            </a:endParaRPr>
          </a:p>
        </p:txBody>
      </p:sp>
      <p:grpSp>
        <p:nvGrpSpPr>
          <p:cNvPr id="2876" name="组合 2875"/>
          <p:cNvGrpSpPr/>
          <p:nvPr/>
        </p:nvGrpSpPr>
        <p:grpSpPr>
          <a:xfrm>
            <a:off x="2351088" y="476250"/>
            <a:ext cx="647700" cy="504825"/>
            <a:chOff x="827584" y="900786"/>
            <a:chExt cx="648072" cy="504056"/>
          </a:xfrm>
        </p:grpSpPr>
        <p:cxnSp>
          <p:nvCxnSpPr>
            <p:cNvPr id="2877" name="直接连接符 19"/>
            <p:cNvCxnSpPr/>
            <p:nvPr/>
          </p:nvCxnSpPr>
          <p:spPr>
            <a:xfrm>
              <a:off x="827584" y="900786"/>
              <a:ext cx="648072" cy="0"/>
            </a:xfrm>
            <a:prstGeom prst="line">
              <a:avLst/>
            </a:prstGeom>
            <a:ln w="9525" cap="flat" cmpd="sng">
              <a:solidFill>
                <a:srgbClr val="BFBFBF"/>
              </a:solidFill>
              <a:prstDash val="solid"/>
              <a:round/>
              <a:headEnd type="none" w="med" len="med"/>
              <a:tailEnd type="none" w="med" len="med"/>
            </a:ln>
          </p:spPr>
        </p:cxnSp>
        <p:cxnSp>
          <p:nvCxnSpPr>
            <p:cNvPr id="2878" name="直接连接符 20"/>
            <p:cNvCxnSpPr/>
            <p:nvPr/>
          </p:nvCxnSpPr>
          <p:spPr>
            <a:xfrm>
              <a:off x="827584" y="900786"/>
              <a:ext cx="0" cy="504056"/>
            </a:xfrm>
            <a:prstGeom prst="line">
              <a:avLst/>
            </a:prstGeom>
            <a:ln w="9525" cap="flat" cmpd="sng">
              <a:solidFill>
                <a:srgbClr val="BFBFBF"/>
              </a:solidFill>
              <a:prstDash val="solid"/>
              <a:round/>
              <a:headEnd type="none" w="med" len="med"/>
              <a:tailEnd type="none" w="med" len="med"/>
            </a:ln>
          </p:spPr>
        </p:cxnSp>
      </p:grpSp>
      <p:grpSp>
        <p:nvGrpSpPr>
          <p:cNvPr id="2879" name="组合 2878"/>
          <p:cNvGrpSpPr/>
          <p:nvPr/>
        </p:nvGrpSpPr>
        <p:grpSpPr>
          <a:xfrm>
            <a:off x="8972550" y="5638800"/>
            <a:ext cx="652463" cy="527050"/>
            <a:chOff x="7448082" y="4437112"/>
            <a:chExt cx="652310" cy="526774"/>
          </a:xfrm>
        </p:grpSpPr>
        <p:cxnSp>
          <p:nvCxnSpPr>
            <p:cNvPr id="2880" name="直接连接符 22"/>
            <p:cNvCxnSpPr/>
            <p:nvPr/>
          </p:nvCxnSpPr>
          <p:spPr>
            <a:xfrm>
              <a:off x="7448082" y="4963886"/>
              <a:ext cx="648072" cy="0"/>
            </a:xfrm>
            <a:prstGeom prst="line">
              <a:avLst/>
            </a:prstGeom>
            <a:ln w="9525" cap="flat" cmpd="sng">
              <a:solidFill>
                <a:srgbClr val="BFBFBF"/>
              </a:solidFill>
              <a:prstDash val="solid"/>
              <a:round/>
              <a:headEnd type="none" w="med" len="med"/>
              <a:tailEnd type="none" w="med" len="med"/>
            </a:ln>
          </p:spPr>
        </p:cxnSp>
        <p:cxnSp>
          <p:nvCxnSpPr>
            <p:cNvPr id="2881" name="直接连接符 23"/>
            <p:cNvCxnSpPr/>
            <p:nvPr/>
          </p:nvCxnSpPr>
          <p:spPr>
            <a:xfrm>
              <a:off x="8100392" y="4437112"/>
              <a:ext cx="0" cy="504056"/>
            </a:xfrm>
            <a:prstGeom prst="line">
              <a:avLst/>
            </a:prstGeom>
            <a:ln w="9525" cap="flat" cmpd="sng">
              <a:solidFill>
                <a:srgbClr val="BFBFBF"/>
              </a:solidFill>
              <a:prstDash val="solid"/>
              <a:round/>
              <a:headEnd type="none" w="med" len="med"/>
              <a:tailEnd type="none" w="med" len="med"/>
            </a:ln>
          </p:spPr>
        </p:cxnSp>
      </p:grpSp>
      <p:grpSp>
        <p:nvGrpSpPr>
          <p:cNvPr id="2882" name="组合 2881"/>
          <p:cNvGrpSpPr/>
          <p:nvPr/>
        </p:nvGrpSpPr>
        <p:grpSpPr>
          <a:xfrm>
            <a:off x="8894763" y="549275"/>
            <a:ext cx="658812" cy="512763"/>
            <a:chOff x="7092280" y="764704"/>
            <a:chExt cx="658349" cy="511990"/>
          </a:xfrm>
        </p:grpSpPr>
        <p:cxnSp>
          <p:nvCxnSpPr>
            <p:cNvPr id="2883" name="直接连接符 25"/>
            <p:cNvCxnSpPr/>
            <p:nvPr/>
          </p:nvCxnSpPr>
          <p:spPr>
            <a:xfrm>
              <a:off x="7092280" y="764704"/>
              <a:ext cx="648072" cy="0"/>
            </a:xfrm>
            <a:prstGeom prst="line">
              <a:avLst/>
            </a:prstGeom>
            <a:ln w="9525" cap="flat" cmpd="sng">
              <a:solidFill>
                <a:srgbClr val="BFBFBF"/>
              </a:solidFill>
              <a:prstDash val="solid"/>
              <a:round/>
              <a:headEnd type="none" w="med" len="med"/>
              <a:tailEnd type="none" w="med" len="med"/>
            </a:ln>
          </p:spPr>
        </p:cxnSp>
        <p:cxnSp>
          <p:nvCxnSpPr>
            <p:cNvPr id="2884" name="直接连接符 26"/>
            <p:cNvCxnSpPr/>
            <p:nvPr/>
          </p:nvCxnSpPr>
          <p:spPr>
            <a:xfrm>
              <a:off x="7750629" y="772638"/>
              <a:ext cx="0" cy="504056"/>
            </a:xfrm>
            <a:prstGeom prst="line">
              <a:avLst/>
            </a:prstGeom>
            <a:ln w="9525" cap="flat" cmpd="sng">
              <a:solidFill>
                <a:srgbClr val="BFBFBF"/>
              </a:solidFill>
              <a:prstDash val="solid"/>
              <a:round/>
              <a:headEnd type="none" w="med" len="med"/>
              <a:tailEnd type="none" w="med" len="med"/>
            </a:ln>
          </p:spPr>
        </p:cxnSp>
      </p:grpSp>
      <p:grpSp>
        <p:nvGrpSpPr>
          <p:cNvPr id="2885" name="组合 2884"/>
          <p:cNvGrpSpPr/>
          <p:nvPr/>
        </p:nvGrpSpPr>
        <p:grpSpPr>
          <a:xfrm>
            <a:off x="2424113" y="5610225"/>
            <a:ext cx="647700" cy="531813"/>
            <a:chOff x="971600" y="4409210"/>
            <a:chExt cx="648072" cy="531958"/>
          </a:xfrm>
        </p:grpSpPr>
        <p:cxnSp>
          <p:nvCxnSpPr>
            <p:cNvPr id="2886" name="直接连接符 28"/>
            <p:cNvCxnSpPr/>
            <p:nvPr/>
          </p:nvCxnSpPr>
          <p:spPr>
            <a:xfrm>
              <a:off x="971600" y="4941168"/>
              <a:ext cx="648072" cy="0"/>
            </a:xfrm>
            <a:prstGeom prst="line">
              <a:avLst/>
            </a:prstGeom>
            <a:ln w="9525" cap="flat" cmpd="sng">
              <a:solidFill>
                <a:srgbClr val="BFBFBF"/>
              </a:solidFill>
              <a:prstDash val="solid"/>
              <a:round/>
              <a:headEnd type="none" w="med" len="med"/>
              <a:tailEnd type="none" w="med" len="med"/>
            </a:ln>
          </p:spPr>
        </p:cxnSp>
        <p:cxnSp>
          <p:nvCxnSpPr>
            <p:cNvPr id="2887" name="直接连接符 29"/>
            <p:cNvCxnSpPr/>
            <p:nvPr/>
          </p:nvCxnSpPr>
          <p:spPr>
            <a:xfrm>
              <a:off x="974417" y="4409210"/>
              <a:ext cx="0" cy="504056"/>
            </a:xfrm>
            <a:prstGeom prst="line">
              <a:avLst/>
            </a:prstGeom>
            <a:ln w="9525" cap="flat" cmpd="sng">
              <a:solidFill>
                <a:srgbClr val="BFBFBF"/>
              </a:solidFill>
              <a:prstDash val="solid"/>
              <a:round/>
              <a:headEnd type="none" w="med" len="med"/>
              <a:tailEnd type="none" w="med" len="med"/>
            </a:ln>
          </p:spPr>
        </p:cxnSp>
      </p:grpSp>
      <p:grpSp>
        <p:nvGrpSpPr>
          <p:cNvPr id="2888" name="组合 2887"/>
          <p:cNvGrpSpPr/>
          <p:nvPr/>
        </p:nvGrpSpPr>
        <p:grpSpPr>
          <a:xfrm>
            <a:off x="5519738" y="844550"/>
            <a:ext cx="720725" cy="144463"/>
            <a:chOff x="3779912" y="1268760"/>
            <a:chExt cx="720080" cy="144016"/>
          </a:xfrm>
        </p:grpSpPr>
        <p:sp>
          <p:nvSpPr>
            <p:cNvPr id="2889" name="椭圆 31"/>
            <p:cNvSpPr/>
            <p:nvPr/>
          </p:nvSpPr>
          <p:spPr>
            <a:xfrm>
              <a:off x="3779912" y="1268760"/>
              <a:ext cx="144016" cy="144016"/>
            </a:xfrm>
            <a:prstGeom prst="ellipse">
              <a:avLst/>
            </a:prstGeom>
            <a:solidFill>
              <a:srgbClr val="FFC000">
                <a:alpha val="69803"/>
              </a:srgbClr>
            </a:solidFill>
            <a:ln w="25400">
              <a:noFill/>
            </a:ln>
          </p:spPr>
          <p:txBody>
            <a:bodyPr anchor="ctr" anchorCtr="0"/>
            <a:p>
              <a:pPr algn="ctr"/>
            </a:p>
          </p:txBody>
        </p:sp>
        <p:sp>
          <p:nvSpPr>
            <p:cNvPr id="2890" name="椭圆 32"/>
            <p:cNvSpPr/>
            <p:nvPr/>
          </p:nvSpPr>
          <p:spPr>
            <a:xfrm>
              <a:off x="4067944" y="1268760"/>
              <a:ext cx="144016" cy="144016"/>
            </a:xfrm>
            <a:prstGeom prst="ellipse">
              <a:avLst/>
            </a:prstGeom>
            <a:solidFill>
              <a:srgbClr val="00B050">
                <a:alpha val="69803"/>
              </a:srgbClr>
            </a:solidFill>
            <a:ln w="25400">
              <a:noFill/>
            </a:ln>
          </p:spPr>
          <p:txBody>
            <a:bodyPr anchor="ctr" anchorCtr="0"/>
            <a:p>
              <a:pPr algn="ctr"/>
            </a:p>
          </p:txBody>
        </p:sp>
        <p:sp>
          <p:nvSpPr>
            <p:cNvPr id="2891" name="椭圆 33"/>
            <p:cNvSpPr/>
            <p:nvPr/>
          </p:nvSpPr>
          <p:spPr>
            <a:xfrm>
              <a:off x="4355976" y="1268760"/>
              <a:ext cx="144016" cy="144016"/>
            </a:xfrm>
            <a:prstGeom prst="ellipse">
              <a:avLst/>
            </a:prstGeom>
            <a:solidFill>
              <a:srgbClr val="00B0F0">
                <a:alpha val="69803"/>
              </a:srgbClr>
            </a:solidFill>
            <a:ln w="25400">
              <a:noFill/>
            </a:ln>
          </p:spPr>
          <p:txBody>
            <a:bodyPr anchor="ctr" anchorCtr="0"/>
            <a:p>
              <a:pPr algn="ctr"/>
            </a:p>
          </p:txBody>
        </p:sp>
      </p:grpSp>
      <p:sp>
        <p:nvSpPr>
          <p:cNvPr id="2892" name="TextBox 27"/>
          <p:cNvSpPr/>
          <p:nvPr/>
        </p:nvSpPr>
        <p:spPr>
          <a:xfrm>
            <a:off x="2782888" y="2701925"/>
            <a:ext cx="6596062" cy="1016000"/>
          </a:xfrm>
          <a:prstGeom prst="rect">
            <a:avLst/>
          </a:prstGeom>
          <a:noFill/>
          <a:ln w="9525">
            <a:noFill/>
          </a:ln>
        </p:spPr>
        <p:txBody>
          <a:bodyPr wrap="none"/>
          <a:p>
            <a:pPr>
              <a:lnSpc>
                <a:spcPct val="150000"/>
              </a:lnSpc>
            </a:pPr>
            <a:r>
              <a:rPr lang="zh-CN" altLang="en-US" sz="2000">
                <a:latin typeface="华文楷体" panose="02010600040101010101" pitchFamily="2" charset="-122"/>
                <a:ea typeface="华文楷体" panose="02010600040101010101" pitchFamily="2" charset="-122"/>
              </a:rPr>
              <a:t>    （二）违章操作造成严重后果或者有</a:t>
            </a:r>
            <a:r>
              <a:rPr lang="en-US" altLang="zh-CN" sz="2000">
                <a:latin typeface="华文楷体" panose="02010600040101010101" pitchFamily="2" charset="-122"/>
                <a:ea typeface="华文楷体" panose="02010600040101010101" pitchFamily="2" charset="-122"/>
              </a:rPr>
              <a:t>2</a:t>
            </a:r>
            <a:r>
              <a:rPr lang="zh-CN" altLang="en-US" sz="2000">
                <a:latin typeface="华文楷体" panose="02010600040101010101" pitchFamily="2" charset="-122"/>
                <a:ea typeface="华文楷体" panose="02010600040101010101" pitchFamily="2" charset="-122"/>
              </a:rPr>
              <a:t>次以上违章行</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为，并经查证确实的；</a:t>
            </a:r>
            <a:endParaRPr lang="zh-CN" altLang="en-US" sz="2000">
              <a:latin typeface="华文楷体" panose="02010600040101010101" pitchFamily="2" charset="-122"/>
              <a:ea typeface="华文楷体" panose="02010600040101010101" pitchFamily="2" charset="-122"/>
            </a:endParaRPr>
          </a:p>
        </p:txBody>
      </p:sp>
      <p:sp>
        <p:nvSpPr>
          <p:cNvPr id="2893" name="TextBox 30"/>
          <p:cNvSpPr/>
          <p:nvPr/>
        </p:nvSpPr>
        <p:spPr>
          <a:xfrm>
            <a:off x="2768600" y="3595688"/>
            <a:ext cx="6469063" cy="554037"/>
          </a:xfrm>
          <a:prstGeom prst="rect">
            <a:avLst/>
          </a:prstGeom>
          <a:noFill/>
          <a:ln w="9525">
            <a:noFill/>
          </a:ln>
        </p:spPr>
        <p:txBody>
          <a:bodyPr wrap="none"/>
          <a:p>
            <a:pPr>
              <a:lnSpc>
                <a:spcPct val="150000"/>
              </a:lnSpc>
            </a:pPr>
            <a:r>
              <a:rPr lang="zh-CN" altLang="en-US" sz="2000">
                <a:latin typeface="华文楷体" panose="02010600040101010101" pitchFamily="2" charset="-122"/>
                <a:ea typeface="华文楷体" panose="02010600040101010101" pitchFamily="2" charset="-122"/>
              </a:rPr>
              <a:t>    （三）有安全生产违法行为，并给予行政处罚的；</a:t>
            </a:r>
            <a:endParaRPr lang="zh-CN" altLang="en-US" sz="2000">
              <a:latin typeface="华文楷体" panose="02010600040101010101" pitchFamily="2" charset="-122"/>
              <a:ea typeface="华文楷体" panose="02010600040101010101" pitchFamily="2" charset="-122"/>
            </a:endParaRPr>
          </a:p>
        </p:txBody>
      </p:sp>
      <p:sp>
        <p:nvSpPr>
          <p:cNvPr id="2894" name="TextBox 24"/>
          <p:cNvSpPr/>
          <p:nvPr/>
        </p:nvSpPr>
        <p:spPr>
          <a:xfrm>
            <a:off x="2782888" y="4098925"/>
            <a:ext cx="6469062" cy="554038"/>
          </a:xfrm>
          <a:prstGeom prst="rect">
            <a:avLst/>
          </a:prstGeom>
          <a:noFill/>
          <a:ln w="9525">
            <a:noFill/>
          </a:ln>
        </p:spPr>
        <p:txBody>
          <a:bodyPr wrap="none"/>
          <a:p>
            <a:pPr>
              <a:lnSpc>
                <a:spcPct val="150000"/>
              </a:lnSpc>
            </a:pPr>
            <a:r>
              <a:rPr lang="zh-CN" altLang="en-US" sz="2000">
                <a:latin typeface="华文楷体" panose="02010600040101010101" pitchFamily="2" charset="-122"/>
                <a:ea typeface="华文楷体" panose="02010600040101010101" pitchFamily="2" charset="-122"/>
              </a:rPr>
              <a:t>    （四）拒绝、阻碍安全培训，或者考试不合格的；</a:t>
            </a:r>
            <a:endParaRPr lang="zh-CN" altLang="en-US" sz="2000">
              <a:latin typeface="华文楷体" panose="02010600040101010101" pitchFamily="2" charset="-122"/>
              <a:ea typeface="华文楷体" panose="02010600040101010101" pitchFamily="2" charset="-122"/>
            </a:endParaRPr>
          </a:p>
        </p:txBody>
      </p:sp>
      <p:sp>
        <p:nvSpPr>
          <p:cNvPr id="2895" name="TextBox 35"/>
          <p:cNvSpPr/>
          <p:nvPr/>
        </p:nvSpPr>
        <p:spPr>
          <a:xfrm>
            <a:off x="2782888" y="4603750"/>
            <a:ext cx="6724650" cy="554038"/>
          </a:xfrm>
          <a:prstGeom prst="rect">
            <a:avLst/>
          </a:prstGeom>
          <a:noFill/>
          <a:ln w="9525">
            <a:noFill/>
          </a:ln>
        </p:spPr>
        <p:txBody>
          <a:bodyPr wrap="none"/>
          <a:p>
            <a:pPr>
              <a:lnSpc>
                <a:spcPct val="150000"/>
              </a:lnSpc>
            </a:pPr>
            <a:r>
              <a:rPr lang="zh-CN" altLang="en-US" sz="2000">
                <a:latin typeface="华文楷体" panose="02010600040101010101" pitchFamily="2" charset="-122"/>
                <a:ea typeface="华文楷体" panose="02010600040101010101" pitchFamily="2" charset="-122"/>
              </a:rPr>
              <a:t>    （五）未按规定参加安全培训，或者考试不合格的；</a:t>
            </a:r>
            <a:endParaRPr lang="zh-CN" altLang="en-US" sz="2000">
              <a:latin typeface="华文楷体" panose="02010600040101010101" pitchFamily="2" charset="-122"/>
              <a:ea typeface="华文楷体" panose="02010600040101010101" pitchFamily="2" charset="-122"/>
            </a:endParaRPr>
          </a:p>
        </p:txBody>
      </p:sp>
      <p:sp>
        <p:nvSpPr>
          <p:cNvPr id="2896" name="TextBox 36"/>
          <p:cNvSpPr/>
          <p:nvPr/>
        </p:nvSpPr>
        <p:spPr>
          <a:xfrm>
            <a:off x="2782888" y="5106988"/>
            <a:ext cx="6981825" cy="554037"/>
          </a:xfrm>
          <a:prstGeom prst="rect">
            <a:avLst/>
          </a:prstGeom>
          <a:noFill/>
          <a:ln w="9525">
            <a:noFill/>
          </a:ln>
        </p:spPr>
        <p:txBody>
          <a:bodyPr wrap="none"/>
          <a:p>
            <a:pPr>
              <a:lnSpc>
                <a:spcPct val="150000"/>
              </a:lnSpc>
            </a:pPr>
            <a:r>
              <a:rPr lang="zh-CN" altLang="en-US" sz="2000">
                <a:latin typeface="华文楷体" panose="02010600040101010101" pitchFamily="2" charset="-122"/>
                <a:ea typeface="华文楷体" panose="02010600040101010101" pitchFamily="2" charset="-122"/>
              </a:rPr>
              <a:t>    （六）具有本规定第三十条、第三十一条规定情形的。</a:t>
            </a:r>
            <a:endParaRPr lang="zh-CN" altLang="en-US" sz="2000">
              <a:latin typeface="华文楷体" panose="02010600040101010101" pitchFamily="2" charset="-122"/>
              <a:ea typeface="华文楷体" panose="02010600040101010101" pitchFamily="2"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99" name="TextBox 15"/>
          <p:cNvSpPr/>
          <p:nvPr/>
        </p:nvSpPr>
        <p:spPr>
          <a:xfrm>
            <a:off x="2855913" y="1231900"/>
            <a:ext cx="6486525" cy="1016000"/>
          </a:xfrm>
          <a:prstGeom prst="rect">
            <a:avLst/>
          </a:prstGeom>
          <a:noFill/>
          <a:ln w="9525">
            <a:noFill/>
          </a:ln>
        </p:spPr>
        <p:txBody>
          <a:bodyPr wrap="none"/>
          <a:p>
            <a:pPr>
              <a:lnSpc>
                <a:spcPct val="150000"/>
              </a:lnSpc>
            </a:pPr>
            <a:r>
              <a:rPr lang="zh-CN" altLang="en-US" sz="2000" b="1">
                <a:solidFill>
                  <a:srgbClr val="0000FF"/>
                </a:solidFill>
                <a:latin typeface="华文楷体" panose="02010600040101010101" pitchFamily="2" charset="-122"/>
                <a:ea typeface="华文楷体" panose="02010600040101010101" pitchFamily="2" charset="-122"/>
              </a:rPr>
              <a:t>    第三十条  </a:t>
            </a:r>
            <a:r>
              <a:rPr lang="zh-CN" altLang="en-US" sz="2000">
                <a:latin typeface="华文楷体" panose="02010600040101010101" pitchFamily="2" charset="-122"/>
                <a:ea typeface="华文楷体" panose="02010600040101010101" pitchFamily="2" charset="-122"/>
              </a:rPr>
              <a:t>有下列情形之一的，考核发证机关应当</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撤销特种作业操作证：</a:t>
            </a:r>
            <a:endParaRPr lang="zh-CN" altLang="en-US" sz="2000">
              <a:latin typeface="华文楷体" panose="02010600040101010101" pitchFamily="2" charset="-122"/>
              <a:ea typeface="华文楷体" panose="02010600040101010101" pitchFamily="2" charset="-122"/>
            </a:endParaRPr>
          </a:p>
        </p:txBody>
      </p:sp>
      <p:sp>
        <p:nvSpPr>
          <p:cNvPr id="2900" name="TextBox 16"/>
          <p:cNvSpPr/>
          <p:nvPr/>
        </p:nvSpPr>
        <p:spPr>
          <a:xfrm>
            <a:off x="2817813" y="2205038"/>
            <a:ext cx="6469062" cy="554037"/>
          </a:xfrm>
          <a:prstGeom prst="rect">
            <a:avLst/>
          </a:prstGeom>
          <a:noFill/>
          <a:ln w="9525">
            <a:noFill/>
          </a:ln>
        </p:spPr>
        <p:txBody>
          <a:bodyPr wrap="none"/>
          <a:p>
            <a:pPr>
              <a:lnSpc>
                <a:spcPct val="150000"/>
              </a:lnSpc>
            </a:pPr>
            <a:r>
              <a:rPr lang="zh-CN" altLang="en-US" sz="2000">
                <a:latin typeface="华文楷体" panose="02010600040101010101" pitchFamily="2" charset="-122"/>
                <a:ea typeface="华文楷体" panose="02010600040101010101" pitchFamily="2" charset="-122"/>
              </a:rPr>
              <a:t>    （一）超过特种作业操作证有效期未延期复审的；</a:t>
            </a:r>
            <a:endParaRPr lang="zh-CN" altLang="en-US" sz="2000">
              <a:latin typeface="华文楷体" panose="02010600040101010101" pitchFamily="2" charset="-122"/>
              <a:ea typeface="华文楷体" panose="02010600040101010101" pitchFamily="2" charset="-122"/>
            </a:endParaRPr>
          </a:p>
        </p:txBody>
      </p:sp>
      <p:grpSp>
        <p:nvGrpSpPr>
          <p:cNvPr id="2901" name="组合 2900"/>
          <p:cNvGrpSpPr/>
          <p:nvPr/>
        </p:nvGrpSpPr>
        <p:grpSpPr>
          <a:xfrm>
            <a:off x="2351088" y="476250"/>
            <a:ext cx="647700" cy="504825"/>
            <a:chOff x="827584" y="900786"/>
            <a:chExt cx="648072" cy="504056"/>
          </a:xfrm>
        </p:grpSpPr>
        <p:cxnSp>
          <p:nvCxnSpPr>
            <p:cNvPr id="2902" name="直接连接符 19"/>
            <p:cNvCxnSpPr/>
            <p:nvPr/>
          </p:nvCxnSpPr>
          <p:spPr>
            <a:xfrm>
              <a:off x="827584" y="900786"/>
              <a:ext cx="648072" cy="0"/>
            </a:xfrm>
            <a:prstGeom prst="line">
              <a:avLst/>
            </a:prstGeom>
            <a:ln w="9525" cap="flat" cmpd="sng">
              <a:solidFill>
                <a:srgbClr val="BFBFBF"/>
              </a:solidFill>
              <a:prstDash val="solid"/>
              <a:round/>
              <a:headEnd type="none" w="med" len="med"/>
              <a:tailEnd type="none" w="med" len="med"/>
            </a:ln>
          </p:spPr>
        </p:cxnSp>
        <p:cxnSp>
          <p:nvCxnSpPr>
            <p:cNvPr id="2903" name="直接连接符 20"/>
            <p:cNvCxnSpPr/>
            <p:nvPr/>
          </p:nvCxnSpPr>
          <p:spPr>
            <a:xfrm>
              <a:off x="827584" y="900786"/>
              <a:ext cx="0" cy="504056"/>
            </a:xfrm>
            <a:prstGeom prst="line">
              <a:avLst/>
            </a:prstGeom>
            <a:ln w="9525" cap="flat" cmpd="sng">
              <a:solidFill>
                <a:srgbClr val="BFBFBF"/>
              </a:solidFill>
              <a:prstDash val="solid"/>
              <a:round/>
              <a:headEnd type="none" w="med" len="med"/>
              <a:tailEnd type="none" w="med" len="med"/>
            </a:ln>
          </p:spPr>
        </p:cxnSp>
      </p:grpSp>
      <p:grpSp>
        <p:nvGrpSpPr>
          <p:cNvPr id="2904" name="组合 2903"/>
          <p:cNvGrpSpPr/>
          <p:nvPr/>
        </p:nvGrpSpPr>
        <p:grpSpPr>
          <a:xfrm>
            <a:off x="9043988" y="5905500"/>
            <a:ext cx="652462" cy="527050"/>
            <a:chOff x="7448082" y="4437112"/>
            <a:chExt cx="652310" cy="526774"/>
          </a:xfrm>
        </p:grpSpPr>
        <p:cxnSp>
          <p:nvCxnSpPr>
            <p:cNvPr id="2905" name="直接连接符 22"/>
            <p:cNvCxnSpPr/>
            <p:nvPr/>
          </p:nvCxnSpPr>
          <p:spPr>
            <a:xfrm>
              <a:off x="7448082" y="4963886"/>
              <a:ext cx="648072" cy="0"/>
            </a:xfrm>
            <a:prstGeom prst="line">
              <a:avLst/>
            </a:prstGeom>
            <a:ln w="9525" cap="flat" cmpd="sng">
              <a:solidFill>
                <a:srgbClr val="BFBFBF"/>
              </a:solidFill>
              <a:prstDash val="solid"/>
              <a:round/>
              <a:headEnd type="none" w="med" len="med"/>
              <a:tailEnd type="none" w="med" len="med"/>
            </a:ln>
          </p:spPr>
        </p:cxnSp>
        <p:cxnSp>
          <p:nvCxnSpPr>
            <p:cNvPr id="2906" name="直接连接符 23"/>
            <p:cNvCxnSpPr/>
            <p:nvPr/>
          </p:nvCxnSpPr>
          <p:spPr>
            <a:xfrm>
              <a:off x="8100392" y="4437112"/>
              <a:ext cx="0" cy="504056"/>
            </a:xfrm>
            <a:prstGeom prst="line">
              <a:avLst/>
            </a:prstGeom>
            <a:ln w="9525" cap="flat" cmpd="sng">
              <a:solidFill>
                <a:srgbClr val="BFBFBF"/>
              </a:solidFill>
              <a:prstDash val="solid"/>
              <a:round/>
              <a:headEnd type="none" w="med" len="med"/>
              <a:tailEnd type="none" w="med" len="med"/>
            </a:ln>
          </p:spPr>
        </p:cxnSp>
      </p:grpSp>
      <p:grpSp>
        <p:nvGrpSpPr>
          <p:cNvPr id="2907" name="组合 2906"/>
          <p:cNvGrpSpPr/>
          <p:nvPr/>
        </p:nvGrpSpPr>
        <p:grpSpPr>
          <a:xfrm>
            <a:off x="8966200" y="549275"/>
            <a:ext cx="658813" cy="512763"/>
            <a:chOff x="7092280" y="764704"/>
            <a:chExt cx="658349" cy="511990"/>
          </a:xfrm>
        </p:grpSpPr>
        <p:cxnSp>
          <p:nvCxnSpPr>
            <p:cNvPr id="2908" name="直接连接符 25"/>
            <p:cNvCxnSpPr/>
            <p:nvPr/>
          </p:nvCxnSpPr>
          <p:spPr>
            <a:xfrm>
              <a:off x="7092280" y="764704"/>
              <a:ext cx="648072" cy="0"/>
            </a:xfrm>
            <a:prstGeom prst="line">
              <a:avLst/>
            </a:prstGeom>
            <a:ln w="9525" cap="flat" cmpd="sng">
              <a:solidFill>
                <a:srgbClr val="BFBFBF"/>
              </a:solidFill>
              <a:prstDash val="solid"/>
              <a:round/>
              <a:headEnd type="none" w="med" len="med"/>
              <a:tailEnd type="none" w="med" len="med"/>
            </a:ln>
          </p:spPr>
        </p:cxnSp>
        <p:cxnSp>
          <p:nvCxnSpPr>
            <p:cNvPr id="2909" name="直接连接符 26"/>
            <p:cNvCxnSpPr/>
            <p:nvPr/>
          </p:nvCxnSpPr>
          <p:spPr>
            <a:xfrm>
              <a:off x="7750629" y="772638"/>
              <a:ext cx="0" cy="504056"/>
            </a:xfrm>
            <a:prstGeom prst="line">
              <a:avLst/>
            </a:prstGeom>
            <a:ln w="9525" cap="flat" cmpd="sng">
              <a:solidFill>
                <a:srgbClr val="BFBFBF"/>
              </a:solidFill>
              <a:prstDash val="solid"/>
              <a:round/>
              <a:headEnd type="none" w="med" len="med"/>
              <a:tailEnd type="none" w="med" len="med"/>
            </a:ln>
          </p:spPr>
        </p:cxnSp>
      </p:grpSp>
      <p:grpSp>
        <p:nvGrpSpPr>
          <p:cNvPr id="2910" name="组合 2909"/>
          <p:cNvGrpSpPr/>
          <p:nvPr/>
        </p:nvGrpSpPr>
        <p:grpSpPr>
          <a:xfrm>
            <a:off x="2424113" y="5876925"/>
            <a:ext cx="647700" cy="531813"/>
            <a:chOff x="971600" y="4409210"/>
            <a:chExt cx="648072" cy="531958"/>
          </a:xfrm>
        </p:grpSpPr>
        <p:cxnSp>
          <p:nvCxnSpPr>
            <p:cNvPr id="2911" name="直接连接符 28"/>
            <p:cNvCxnSpPr/>
            <p:nvPr/>
          </p:nvCxnSpPr>
          <p:spPr>
            <a:xfrm>
              <a:off x="971600" y="4941168"/>
              <a:ext cx="648072" cy="0"/>
            </a:xfrm>
            <a:prstGeom prst="line">
              <a:avLst/>
            </a:prstGeom>
            <a:ln w="9525" cap="flat" cmpd="sng">
              <a:solidFill>
                <a:srgbClr val="BFBFBF"/>
              </a:solidFill>
              <a:prstDash val="solid"/>
              <a:round/>
              <a:headEnd type="none" w="med" len="med"/>
              <a:tailEnd type="none" w="med" len="med"/>
            </a:ln>
          </p:spPr>
        </p:cxnSp>
        <p:cxnSp>
          <p:nvCxnSpPr>
            <p:cNvPr id="2912" name="直接连接符 29"/>
            <p:cNvCxnSpPr/>
            <p:nvPr/>
          </p:nvCxnSpPr>
          <p:spPr>
            <a:xfrm>
              <a:off x="974417" y="4409210"/>
              <a:ext cx="0" cy="504056"/>
            </a:xfrm>
            <a:prstGeom prst="line">
              <a:avLst/>
            </a:prstGeom>
            <a:ln w="9525" cap="flat" cmpd="sng">
              <a:solidFill>
                <a:srgbClr val="BFBFBF"/>
              </a:solidFill>
              <a:prstDash val="solid"/>
              <a:round/>
              <a:headEnd type="none" w="med" len="med"/>
              <a:tailEnd type="none" w="med" len="med"/>
            </a:ln>
          </p:spPr>
        </p:cxnSp>
      </p:grpSp>
      <p:grpSp>
        <p:nvGrpSpPr>
          <p:cNvPr id="2913" name="组合 2912"/>
          <p:cNvGrpSpPr/>
          <p:nvPr/>
        </p:nvGrpSpPr>
        <p:grpSpPr>
          <a:xfrm>
            <a:off x="5519738" y="844550"/>
            <a:ext cx="720725" cy="144463"/>
            <a:chOff x="3779912" y="1268760"/>
            <a:chExt cx="720080" cy="144016"/>
          </a:xfrm>
        </p:grpSpPr>
        <p:sp>
          <p:nvSpPr>
            <p:cNvPr id="2914" name="椭圆 31"/>
            <p:cNvSpPr/>
            <p:nvPr/>
          </p:nvSpPr>
          <p:spPr>
            <a:xfrm>
              <a:off x="3779912" y="1268760"/>
              <a:ext cx="144016" cy="144016"/>
            </a:xfrm>
            <a:prstGeom prst="ellipse">
              <a:avLst/>
            </a:prstGeom>
            <a:solidFill>
              <a:srgbClr val="FFC000">
                <a:alpha val="69803"/>
              </a:srgbClr>
            </a:solidFill>
            <a:ln w="25400">
              <a:noFill/>
            </a:ln>
          </p:spPr>
          <p:txBody>
            <a:bodyPr anchor="ctr" anchorCtr="0"/>
            <a:p>
              <a:pPr algn="ctr"/>
            </a:p>
          </p:txBody>
        </p:sp>
        <p:sp>
          <p:nvSpPr>
            <p:cNvPr id="2915" name="椭圆 32"/>
            <p:cNvSpPr/>
            <p:nvPr/>
          </p:nvSpPr>
          <p:spPr>
            <a:xfrm>
              <a:off x="4067944" y="1268760"/>
              <a:ext cx="144016" cy="144016"/>
            </a:xfrm>
            <a:prstGeom prst="ellipse">
              <a:avLst/>
            </a:prstGeom>
            <a:solidFill>
              <a:srgbClr val="00B050">
                <a:alpha val="69803"/>
              </a:srgbClr>
            </a:solidFill>
            <a:ln w="25400">
              <a:noFill/>
            </a:ln>
          </p:spPr>
          <p:txBody>
            <a:bodyPr anchor="ctr" anchorCtr="0"/>
            <a:p>
              <a:pPr algn="ctr"/>
            </a:p>
          </p:txBody>
        </p:sp>
        <p:sp>
          <p:nvSpPr>
            <p:cNvPr id="2916" name="椭圆 33"/>
            <p:cNvSpPr/>
            <p:nvPr/>
          </p:nvSpPr>
          <p:spPr>
            <a:xfrm>
              <a:off x="4355976" y="1268760"/>
              <a:ext cx="144016" cy="144016"/>
            </a:xfrm>
            <a:prstGeom prst="ellipse">
              <a:avLst/>
            </a:prstGeom>
            <a:solidFill>
              <a:srgbClr val="00B0F0">
                <a:alpha val="69803"/>
              </a:srgbClr>
            </a:solidFill>
            <a:ln w="25400">
              <a:noFill/>
            </a:ln>
          </p:spPr>
          <p:txBody>
            <a:bodyPr anchor="ctr" anchorCtr="0"/>
            <a:p>
              <a:pPr algn="ctr"/>
            </a:p>
          </p:txBody>
        </p:sp>
      </p:grpSp>
      <p:sp>
        <p:nvSpPr>
          <p:cNvPr id="2917" name="TextBox 27"/>
          <p:cNvSpPr/>
          <p:nvPr/>
        </p:nvSpPr>
        <p:spPr>
          <a:xfrm>
            <a:off x="2782888" y="2701925"/>
            <a:ext cx="6469062" cy="1016000"/>
          </a:xfrm>
          <a:prstGeom prst="rect">
            <a:avLst/>
          </a:prstGeom>
          <a:noFill/>
          <a:ln w="9525">
            <a:noFill/>
          </a:ln>
        </p:spPr>
        <p:txBody>
          <a:bodyPr wrap="none"/>
          <a:p>
            <a:pPr>
              <a:lnSpc>
                <a:spcPct val="150000"/>
              </a:lnSpc>
            </a:pPr>
            <a:r>
              <a:rPr lang="zh-CN" altLang="en-US" sz="2000">
                <a:latin typeface="华文楷体" panose="02010600040101010101" pitchFamily="2" charset="-122"/>
                <a:ea typeface="华文楷体" panose="02010600040101010101" pitchFamily="2" charset="-122"/>
              </a:rPr>
              <a:t>    （二）特种作业人员的身体条件已不适合继续从事</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特种作业的；</a:t>
            </a:r>
            <a:endParaRPr lang="zh-CN" altLang="en-US" sz="2000">
              <a:latin typeface="华文楷体" panose="02010600040101010101" pitchFamily="2" charset="-122"/>
              <a:ea typeface="华文楷体" panose="02010600040101010101" pitchFamily="2" charset="-122"/>
            </a:endParaRPr>
          </a:p>
        </p:txBody>
      </p:sp>
      <p:sp>
        <p:nvSpPr>
          <p:cNvPr id="2918" name="TextBox 30"/>
          <p:cNvSpPr/>
          <p:nvPr/>
        </p:nvSpPr>
        <p:spPr>
          <a:xfrm>
            <a:off x="2768600" y="3595688"/>
            <a:ext cx="5441950" cy="554037"/>
          </a:xfrm>
          <a:prstGeom prst="rect">
            <a:avLst/>
          </a:prstGeom>
          <a:noFill/>
          <a:ln w="9525">
            <a:noFill/>
          </a:ln>
        </p:spPr>
        <p:txBody>
          <a:bodyPr wrap="none"/>
          <a:p>
            <a:pPr>
              <a:lnSpc>
                <a:spcPct val="150000"/>
              </a:lnSpc>
            </a:pPr>
            <a:r>
              <a:rPr lang="zh-CN" altLang="en-US" sz="2000">
                <a:latin typeface="华文楷体" panose="02010600040101010101" pitchFamily="2" charset="-122"/>
                <a:ea typeface="华文楷体" panose="02010600040101010101" pitchFamily="2" charset="-122"/>
              </a:rPr>
              <a:t>    （三）对发生生产安全事故负有责任的；</a:t>
            </a:r>
            <a:endParaRPr lang="zh-CN" altLang="en-US" sz="2000">
              <a:latin typeface="华文楷体" panose="02010600040101010101" pitchFamily="2" charset="-122"/>
              <a:ea typeface="华文楷体" panose="02010600040101010101" pitchFamily="2" charset="-122"/>
            </a:endParaRPr>
          </a:p>
        </p:txBody>
      </p:sp>
      <p:sp>
        <p:nvSpPr>
          <p:cNvPr id="2919" name="TextBox 24"/>
          <p:cNvSpPr/>
          <p:nvPr/>
        </p:nvSpPr>
        <p:spPr>
          <a:xfrm>
            <a:off x="2782888" y="4098925"/>
            <a:ext cx="5441950" cy="554038"/>
          </a:xfrm>
          <a:prstGeom prst="rect">
            <a:avLst/>
          </a:prstGeom>
          <a:noFill/>
          <a:ln w="9525">
            <a:noFill/>
          </a:ln>
        </p:spPr>
        <p:txBody>
          <a:bodyPr wrap="none"/>
          <a:p>
            <a:pPr>
              <a:lnSpc>
                <a:spcPct val="150000"/>
              </a:lnSpc>
            </a:pPr>
            <a:r>
              <a:rPr lang="zh-CN" altLang="en-US" sz="2000">
                <a:latin typeface="华文楷体" panose="02010600040101010101" pitchFamily="2" charset="-122"/>
                <a:ea typeface="华文楷体" panose="02010600040101010101" pitchFamily="2" charset="-122"/>
              </a:rPr>
              <a:t>    （四）特种作业操作证记载虚假信息的；</a:t>
            </a:r>
            <a:endParaRPr lang="zh-CN" altLang="en-US" sz="2000">
              <a:latin typeface="华文楷体" panose="02010600040101010101" pitchFamily="2" charset="-122"/>
              <a:ea typeface="华文楷体" panose="02010600040101010101" pitchFamily="2" charset="-122"/>
            </a:endParaRPr>
          </a:p>
        </p:txBody>
      </p:sp>
      <p:sp>
        <p:nvSpPr>
          <p:cNvPr id="2920" name="TextBox 35"/>
          <p:cNvSpPr/>
          <p:nvPr/>
        </p:nvSpPr>
        <p:spPr>
          <a:xfrm>
            <a:off x="2782888" y="4603750"/>
            <a:ext cx="7494587" cy="554038"/>
          </a:xfrm>
          <a:prstGeom prst="rect">
            <a:avLst/>
          </a:prstGeom>
          <a:noFill/>
          <a:ln w="9525">
            <a:noFill/>
          </a:ln>
        </p:spPr>
        <p:txBody>
          <a:bodyPr wrap="none"/>
          <a:p>
            <a:pPr>
              <a:lnSpc>
                <a:spcPct val="150000"/>
              </a:lnSpc>
            </a:pPr>
            <a:r>
              <a:rPr lang="zh-CN" altLang="en-US" sz="2000">
                <a:latin typeface="华文楷体" panose="02010600040101010101" pitchFamily="2" charset="-122"/>
                <a:ea typeface="华文楷体" panose="02010600040101010101" pitchFamily="2" charset="-122"/>
              </a:rPr>
              <a:t>    （五）以欺骗、贿赂等不正当手段取得特种作业操作证的；</a:t>
            </a:r>
            <a:endParaRPr lang="zh-CN" altLang="en-US" sz="2000">
              <a:latin typeface="华文楷体" panose="02010600040101010101" pitchFamily="2" charset="-122"/>
              <a:ea typeface="华文楷体" panose="02010600040101010101" pitchFamily="2" charset="-122"/>
            </a:endParaRPr>
          </a:p>
        </p:txBody>
      </p:sp>
      <p:sp>
        <p:nvSpPr>
          <p:cNvPr id="2921" name="TextBox 36"/>
          <p:cNvSpPr/>
          <p:nvPr/>
        </p:nvSpPr>
        <p:spPr>
          <a:xfrm>
            <a:off x="2782888" y="5106988"/>
            <a:ext cx="6724650" cy="1016000"/>
          </a:xfrm>
          <a:prstGeom prst="rect">
            <a:avLst/>
          </a:prstGeom>
          <a:noFill/>
          <a:ln w="9525">
            <a:noFill/>
          </a:ln>
        </p:spPr>
        <p:txBody>
          <a:bodyPr wrap="none"/>
          <a:p>
            <a:pPr>
              <a:lnSpc>
                <a:spcPct val="150000"/>
              </a:lnSpc>
            </a:pPr>
            <a:r>
              <a:rPr lang="zh-CN" altLang="en-US" sz="2000">
                <a:latin typeface="华文楷体" panose="02010600040101010101" pitchFamily="2" charset="-122"/>
                <a:ea typeface="华文楷体" panose="02010600040101010101" pitchFamily="2" charset="-122"/>
              </a:rPr>
              <a:t>     特种作业人员违反前款第（四）项、第（五）项规定</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的，</a:t>
            </a:r>
            <a:r>
              <a:rPr lang="en-US" altLang="zh-CN" sz="2000">
                <a:latin typeface="华文楷体" panose="02010600040101010101" pitchFamily="2" charset="-122"/>
                <a:ea typeface="华文楷体" panose="02010600040101010101" pitchFamily="2" charset="-122"/>
              </a:rPr>
              <a:t>3</a:t>
            </a:r>
            <a:r>
              <a:rPr lang="zh-CN" altLang="en-US" sz="2000">
                <a:latin typeface="华文楷体" panose="02010600040101010101" pitchFamily="2" charset="-122"/>
                <a:ea typeface="华文楷体" panose="02010600040101010101" pitchFamily="2" charset="-122"/>
              </a:rPr>
              <a:t>年内不得再次申请特种作业操作证。</a:t>
            </a:r>
            <a:endParaRPr lang="zh-CN" altLang="en-US" sz="2000">
              <a:latin typeface="华文楷体" panose="02010600040101010101" pitchFamily="2" charset="-122"/>
              <a:ea typeface="华文楷体" panose="02010600040101010101" pitchFamily="2"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24" name="TextBox 15"/>
          <p:cNvSpPr/>
          <p:nvPr/>
        </p:nvSpPr>
        <p:spPr>
          <a:xfrm>
            <a:off x="2855913" y="1447800"/>
            <a:ext cx="6613525" cy="1016000"/>
          </a:xfrm>
          <a:prstGeom prst="rect">
            <a:avLst/>
          </a:prstGeom>
          <a:noFill/>
          <a:ln w="9525">
            <a:noFill/>
          </a:ln>
        </p:spPr>
        <p:txBody>
          <a:bodyPr wrap="none"/>
          <a:p>
            <a:pPr>
              <a:lnSpc>
                <a:spcPct val="150000"/>
              </a:lnSpc>
            </a:pPr>
            <a:r>
              <a:rPr lang="zh-CN" altLang="en-US" sz="2000" b="1">
                <a:solidFill>
                  <a:srgbClr val="0000FF"/>
                </a:solidFill>
                <a:latin typeface="华文楷体" panose="02010600040101010101" pitchFamily="2" charset="-122"/>
                <a:ea typeface="华文楷体" panose="02010600040101010101" pitchFamily="2" charset="-122"/>
              </a:rPr>
              <a:t>    第三十一条  </a:t>
            </a:r>
            <a:r>
              <a:rPr lang="zh-CN" altLang="en-US" sz="2000">
                <a:latin typeface="华文楷体" panose="02010600040101010101" pitchFamily="2" charset="-122"/>
                <a:ea typeface="华文楷体" panose="02010600040101010101" pitchFamily="2" charset="-122"/>
              </a:rPr>
              <a:t>有下列情形之一的，考核发证机关应当</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注销特种作业操作证：</a:t>
            </a:r>
            <a:endParaRPr lang="zh-CN" altLang="en-US" sz="2000">
              <a:latin typeface="华文楷体" panose="02010600040101010101" pitchFamily="2" charset="-122"/>
              <a:ea typeface="华文楷体" panose="02010600040101010101" pitchFamily="2" charset="-122"/>
            </a:endParaRPr>
          </a:p>
        </p:txBody>
      </p:sp>
      <p:sp>
        <p:nvSpPr>
          <p:cNvPr id="2925" name="TextBox 16"/>
          <p:cNvSpPr/>
          <p:nvPr/>
        </p:nvSpPr>
        <p:spPr>
          <a:xfrm>
            <a:off x="2817813" y="2420938"/>
            <a:ext cx="4160837" cy="554037"/>
          </a:xfrm>
          <a:prstGeom prst="rect">
            <a:avLst/>
          </a:prstGeom>
          <a:noFill/>
          <a:ln w="9525">
            <a:noFill/>
          </a:ln>
        </p:spPr>
        <p:txBody>
          <a:bodyPr wrap="none"/>
          <a:p>
            <a:pPr>
              <a:lnSpc>
                <a:spcPct val="150000"/>
              </a:lnSpc>
            </a:pPr>
            <a:r>
              <a:rPr lang="zh-CN" altLang="en-US" sz="2000">
                <a:latin typeface="华文楷体" panose="02010600040101010101" pitchFamily="2" charset="-122"/>
                <a:ea typeface="华文楷体" panose="02010600040101010101" pitchFamily="2" charset="-122"/>
              </a:rPr>
              <a:t>     （一）特种作业人员死亡的；</a:t>
            </a:r>
            <a:endParaRPr lang="zh-CN" altLang="en-US" sz="2000">
              <a:latin typeface="华文楷体" panose="02010600040101010101" pitchFamily="2" charset="-122"/>
              <a:ea typeface="华文楷体" panose="02010600040101010101" pitchFamily="2" charset="-122"/>
            </a:endParaRPr>
          </a:p>
        </p:txBody>
      </p:sp>
      <p:grpSp>
        <p:nvGrpSpPr>
          <p:cNvPr id="2926" name="组合 2925"/>
          <p:cNvGrpSpPr/>
          <p:nvPr/>
        </p:nvGrpSpPr>
        <p:grpSpPr>
          <a:xfrm>
            <a:off x="2351088" y="692150"/>
            <a:ext cx="647700" cy="504825"/>
            <a:chOff x="827584" y="900786"/>
            <a:chExt cx="648072" cy="504056"/>
          </a:xfrm>
        </p:grpSpPr>
        <p:cxnSp>
          <p:nvCxnSpPr>
            <p:cNvPr id="2927" name="直接连接符 19"/>
            <p:cNvCxnSpPr/>
            <p:nvPr/>
          </p:nvCxnSpPr>
          <p:spPr>
            <a:xfrm>
              <a:off x="827584" y="900786"/>
              <a:ext cx="648072" cy="0"/>
            </a:xfrm>
            <a:prstGeom prst="line">
              <a:avLst/>
            </a:prstGeom>
            <a:ln w="9525" cap="flat" cmpd="sng">
              <a:solidFill>
                <a:srgbClr val="BFBFBF"/>
              </a:solidFill>
              <a:prstDash val="solid"/>
              <a:round/>
              <a:headEnd type="none" w="med" len="med"/>
              <a:tailEnd type="none" w="med" len="med"/>
            </a:ln>
          </p:spPr>
        </p:cxnSp>
        <p:cxnSp>
          <p:nvCxnSpPr>
            <p:cNvPr id="2928" name="直接连接符 20"/>
            <p:cNvCxnSpPr/>
            <p:nvPr/>
          </p:nvCxnSpPr>
          <p:spPr>
            <a:xfrm>
              <a:off x="827584" y="900786"/>
              <a:ext cx="0" cy="504056"/>
            </a:xfrm>
            <a:prstGeom prst="line">
              <a:avLst/>
            </a:prstGeom>
            <a:ln w="9525" cap="flat" cmpd="sng">
              <a:solidFill>
                <a:srgbClr val="BFBFBF"/>
              </a:solidFill>
              <a:prstDash val="solid"/>
              <a:round/>
              <a:headEnd type="none" w="med" len="med"/>
              <a:tailEnd type="none" w="med" len="med"/>
            </a:ln>
          </p:spPr>
        </p:cxnSp>
      </p:grpSp>
      <p:grpSp>
        <p:nvGrpSpPr>
          <p:cNvPr id="2929" name="组合 2928"/>
          <p:cNvGrpSpPr/>
          <p:nvPr/>
        </p:nvGrpSpPr>
        <p:grpSpPr>
          <a:xfrm>
            <a:off x="8972550" y="5565775"/>
            <a:ext cx="652463" cy="527050"/>
            <a:chOff x="7448082" y="4437112"/>
            <a:chExt cx="652310" cy="526774"/>
          </a:xfrm>
        </p:grpSpPr>
        <p:cxnSp>
          <p:nvCxnSpPr>
            <p:cNvPr id="2930" name="直接连接符 22"/>
            <p:cNvCxnSpPr/>
            <p:nvPr/>
          </p:nvCxnSpPr>
          <p:spPr>
            <a:xfrm>
              <a:off x="7448082" y="4963886"/>
              <a:ext cx="648072" cy="0"/>
            </a:xfrm>
            <a:prstGeom prst="line">
              <a:avLst/>
            </a:prstGeom>
            <a:ln w="9525" cap="flat" cmpd="sng">
              <a:solidFill>
                <a:srgbClr val="BFBFBF"/>
              </a:solidFill>
              <a:prstDash val="solid"/>
              <a:round/>
              <a:headEnd type="none" w="med" len="med"/>
              <a:tailEnd type="none" w="med" len="med"/>
            </a:ln>
          </p:spPr>
        </p:cxnSp>
        <p:cxnSp>
          <p:nvCxnSpPr>
            <p:cNvPr id="2931" name="直接连接符 23"/>
            <p:cNvCxnSpPr/>
            <p:nvPr/>
          </p:nvCxnSpPr>
          <p:spPr>
            <a:xfrm>
              <a:off x="8100392" y="4437112"/>
              <a:ext cx="0" cy="504056"/>
            </a:xfrm>
            <a:prstGeom prst="line">
              <a:avLst/>
            </a:prstGeom>
            <a:ln w="9525" cap="flat" cmpd="sng">
              <a:solidFill>
                <a:srgbClr val="BFBFBF"/>
              </a:solidFill>
              <a:prstDash val="solid"/>
              <a:round/>
              <a:headEnd type="none" w="med" len="med"/>
              <a:tailEnd type="none" w="med" len="med"/>
            </a:ln>
          </p:spPr>
        </p:cxnSp>
      </p:grpSp>
      <p:grpSp>
        <p:nvGrpSpPr>
          <p:cNvPr id="2932" name="组合 2931"/>
          <p:cNvGrpSpPr/>
          <p:nvPr/>
        </p:nvGrpSpPr>
        <p:grpSpPr>
          <a:xfrm>
            <a:off x="8894763" y="765175"/>
            <a:ext cx="658812" cy="512763"/>
            <a:chOff x="7092280" y="764704"/>
            <a:chExt cx="658349" cy="511990"/>
          </a:xfrm>
        </p:grpSpPr>
        <p:cxnSp>
          <p:nvCxnSpPr>
            <p:cNvPr id="2933" name="直接连接符 25"/>
            <p:cNvCxnSpPr/>
            <p:nvPr/>
          </p:nvCxnSpPr>
          <p:spPr>
            <a:xfrm>
              <a:off x="7092280" y="764704"/>
              <a:ext cx="648072" cy="0"/>
            </a:xfrm>
            <a:prstGeom prst="line">
              <a:avLst/>
            </a:prstGeom>
            <a:ln w="9525" cap="flat" cmpd="sng">
              <a:solidFill>
                <a:srgbClr val="BFBFBF"/>
              </a:solidFill>
              <a:prstDash val="solid"/>
              <a:round/>
              <a:headEnd type="none" w="med" len="med"/>
              <a:tailEnd type="none" w="med" len="med"/>
            </a:ln>
          </p:spPr>
        </p:cxnSp>
        <p:cxnSp>
          <p:nvCxnSpPr>
            <p:cNvPr id="2934" name="直接连接符 26"/>
            <p:cNvCxnSpPr/>
            <p:nvPr/>
          </p:nvCxnSpPr>
          <p:spPr>
            <a:xfrm>
              <a:off x="7750629" y="772638"/>
              <a:ext cx="0" cy="504056"/>
            </a:xfrm>
            <a:prstGeom prst="line">
              <a:avLst/>
            </a:prstGeom>
            <a:ln w="9525" cap="flat" cmpd="sng">
              <a:solidFill>
                <a:srgbClr val="BFBFBF"/>
              </a:solidFill>
              <a:prstDash val="solid"/>
              <a:round/>
              <a:headEnd type="none" w="med" len="med"/>
              <a:tailEnd type="none" w="med" len="med"/>
            </a:ln>
          </p:spPr>
        </p:cxnSp>
      </p:grpSp>
      <p:grpSp>
        <p:nvGrpSpPr>
          <p:cNvPr id="2935" name="组合 2934"/>
          <p:cNvGrpSpPr/>
          <p:nvPr/>
        </p:nvGrpSpPr>
        <p:grpSpPr>
          <a:xfrm>
            <a:off x="2424113" y="5538788"/>
            <a:ext cx="647700" cy="531812"/>
            <a:chOff x="971600" y="4409210"/>
            <a:chExt cx="648072" cy="531958"/>
          </a:xfrm>
        </p:grpSpPr>
        <p:cxnSp>
          <p:nvCxnSpPr>
            <p:cNvPr id="2936" name="直接连接符 28"/>
            <p:cNvCxnSpPr/>
            <p:nvPr/>
          </p:nvCxnSpPr>
          <p:spPr>
            <a:xfrm>
              <a:off x="971600" y="4941168"/>
              <a:ext cx="648072" cy="0"/>
            </a:xfrm>
            <a:prstGeom prst="line">
              <a:avLst/>
            </a:prstGeom>
            <a:ln w="9525" cap="flat" cmpd="sng">
              <a:solidFill>
                <a:srgbClr val="BFBFBF"/>
              </a:solidFill>
              <a:prstDash val="solid"/>
              <a:round/>
              <a:headEnd type="none" w="med" len="med"/>
              <a:tailEnd type="none" w="med" len="med"/>
            </a:ln>
          </p:spPr>
        </p:cxnSp>
        <p:cxnSp>
          <p:nvCxnSpPr>
            <p:cNvPr id="2937" name="直接连接符 29"/>
            <p:cNvCxnSpPr/>
            <p:nvPr/>
          </p:nvCxnSpPr>
          <p:spPr>
            <a:xfrm>
              <a:off x="974417" y="4409210"/>
              <a:ext cx="0" cy="504056"/>
            </a:xfrm>
            <a:prstGeom prst="line">
              <a:avLst/>
            </a:prstGeom>
            <a:ln w="9525" cap="flat" cmpd="sng">
              <a:solidFill>
                <a:srgbClr val="BFBFBF"/>
              </a:solidFill>
              <a:prstDash val="solid"/>
              <a:round/>
              <a:headEnd type="none" w="med" len="med"/>
              <a:tailEnd type="none" w="med" len="med"/>
            </a:ln>
          </p:spPr>
        </p:cxnSp>
      </p:grpSp>
      <p:grpSp>
        <p:nvGrpSpPr>
          <p:cNvPr id="2938" name="组合 2937"/>
          <p:cNvGrpSpPr/>
          <p:nvPr/>
        </p:nvGrpSpPr>
        <p:grpSpPr>
          <a:xfrm>
            <a:off x="5519738" y="1060450"/>
            <a:ext cx="720725" cy="144463"/>
            <a:chOff x="3779912" y="1268760"/>
            <a:chExt cx="720080" cy="144016"/>
          </a:xfrm>
        </p:grpSpPr>
        <p:sp>
          <p:nvSpPr>
            <p:cNvPr id="2939" name="椭圆 31"/>
            <p:cNvSpPr/>
            <p:nvPr/>
          </p:nvSpPr>
          <p:spPr>
            <a:xfrm>
              <a:off x="3779912" y="1268760"/>
              <a:ext cx="144016" cy="144016"/>
            </a:xfrm>
            <a:prstGeom prst="ellipse">
              <a:avLst/>
            </a:prstGeom>
            <a:solidFill>
              <a:srgbClr val="FFC000">
                <a:alpha val="69803"/>
              </a:srgbClr>
            </a:solidFill>
            <a:ln w="25400">
              <a:noFill/>
            </a:ln>
          </p:spPr>
          <p:txBody>
            <a:bodyPr anchor="ctr" anchorCtr="0"/>
            <a:p>
              <a:pPr algn="ctr"/>
            </a:p>
          </p:txBody>
        </p:sp>
        <p:sp>
          <p:nvSpPr>
            <p:cNvPr id="2940" name="椭圆 32"/>
            <p:cNvSpPr/>
            <p:nvPr/>
          </p:nvSpPr>
          <p:spPr>
            <a:xfrm>
              <a:off x="4067944" y="1268760"/>
              <a:ext cx="144016" cy="144016"/>
            </a:xfrm>
            <a:prstGeom prst="ellipse">
              <a:avLst/>
            </a:prstGeom>
            <a:solidFill>
              <a:srgbClr val="00B050">
                <a:alpha val="69803"/>
              </a:srgbClr>
            </a:solidFill>
            <a:ln w="25400">
              <a:noFill/>
            </a:ln>
          </p:spPr>
          <p:txBody>
            <a:bodyPr anchor="ctr" anchorCtr="0"/>
            <a:p>
              <a:pPr algn="ctr"/>
            </a:p>
          </p:txBody>
        </p:sp>
        <p:sp>
          <p:nvSpPr>
            <p:cNvPr id="2941" name="椭圆 33"/>
            <p:cNvSpPr/>
            <p:nvPr/>
          </p:nvSpPr>
          <p:spPr>
            <a:xfrm>
              <a:off x="4355976" y="1268760"/>
              <a:ext cx="144016" cy="144016"/>
            </a:xfrm>
            <a:prstGeom prst="ellipse">
              <a:avLst/>
            </a:prstGeom>
            <a:solidFill>
              <a:srgbClr val="00B0F0">
                <a:alpha val="69803"/>
              </a:srgbClr>
            </a:solidFill>
            <a:ln w="25400">
              <a:noFill/>
            </a:ln>
          </p:spPr>
          <p:txBody>
            <a:bodyPr anchor="ctr" anchorCtr="0"/>
            <a:p>
              <a:pPr algn="ctr"/>
            </a:p>
          </p:txBody>
        </p:sp>
      </p:grpSp>
      <p:sp>
        <p:nvSpPr>
          <p:cNvPr id="2942" name="TextBox 27"/>
          <p:cNvSpPr/>
          <p:nvPr/>
        </p:nvSpPr>
        <p:spPr>
          <a:xfrm>
            <a:off x="2782888" y="2917825"/>
            <a:ext cx="5186362" cy="554038"/>
          </a:xfrm>
          <a:prstGeom prst="rect">
            <a:avLst/>
          </a:prstGeom>
          <a:noFill/>
          <a:ln w="9525">
            <a:noFill/>
          </a:ln>
        </p:spPr>
        <p:txBody>
          <a:bodyPr wrap="none"/>
          <a:p>
            <a:pPr>
              <a:lnSpc>
                <a:spcPct val="150000"/>
              </a:lnSpc>
            </a:pPr>
            <a:r>
              <a:rPr lang="zh-CN" altLang="en-US" sz="2000">
                <a:latin typeface="华文楷体" panose="02010600040101010101" pitchFamily="2" charset="-122"/>
                <a:ea typeface="华文楷体" panose="02010600040101010101" pitchFamily="2" charset="-122"/>
              </a:rPr>
              <a:t>     （二）特种作业人员提出注销申请的；</a:t>
            </a:r>
            <a:endParaRPr lang="zh-CN" altLang="en-US" sz="2000">
              <a:latin typeface="华文楷体" panose="02010600040101010101" pitchFamily="2" charset="-122"/>
              <a:ea typeface="华文楷体" panose="02010600040101010101" pitchFamily="2" charset="-122"/>
            </a:endParaRPr>
          </a:p>
        </p:txBody>
      </p:sp>
      <p:sp>
        <p:nvSpPr>
          <p:cNvPr id="2943" name="TextBox 30"/>
          <p:cNvSpPr/>
          <p:nvPr/>
        </p:nvSpPr>
        <p:spPr>
          <a:xfrm>
            <a:off x="2768600" y="3429000"/>
            <a:ext cx="5186363" cy="554038"/>
          </a:xfrm>
          <a:prstGeom prst="rect">
            <a:avLst/>
          </a:prstGeom>
          <a:noFill/>
          <a:ln w="9525">
            <a:noFill/>
          </a:ln>
        </p:spPr>
        <p:txBody>
          <a:bodyPr wrap="none"/>
          <a:p>
            <a:pPr>
              <a:lnSpc>
                <a:spcPct val="150000"/>
              </a:lnSpc>
            </a:pPr>
            <a:r>
              <a:rPr lang="zh-CN" altLang="en-US" sz="2000">
                <a:latin typeface="华文楷体" panose="02010600040101010101" pitchFamily="2" charset="-122"/>
                <a:ea typeface="华文楷体" panose="02010600040101010101" pitchFamily="2" charset="-122"/>
              </a:rPr>
              <a:t>     （三）特种作业操作证被依法撤销的。</a:t>
            </a:r>
            <a:endParaRPr lang="zh-CN" altLang="en-US" sz="2000">
              <a:latin typeface="华文楷体" panose="02010600040101010101" pitchFamily="2" charset="-122"/>
              <a:ea typeface="华文楷体" panose="02010600040101010101" pitchFamily="2" charset="-122"/>
            </a:endParaRPr>
          </a:p>
        </p:txBody>
      </p:sp>
      <p:sp>
        <p:nvSpPr>
          <p:cNvPr id="2944" name="TextBox 34"/>
          <p:cNvSpPr/>
          <p:nvPr/>
        </p:nvSpPr>
        <p:spPr>
          <a:xfrm>
            <a:off x="2855913" y="3997325"/>
            <a:ext cx="6359525" cy="1477963"/>
          </a:xfrm>
          <a:prstGeom prst="rect">
            <a:avLst/>
          </a:prstGeom>
          <a:noFill/>
          <a:ln w="9525">
            <a:noFill/>
          </a:ln>
        </p:spPr>
        <p:txBody>
          <a:bodyPr wrap="none"/>
          <a:p>
            <a:pPr>
              <a:lnSpc>
                <a:spcPct val="150000"/>
              </a:lnSpc>
            </a:pPr>
            <a:r>
              <a:rPr lang="zh-CN" altLang="en-US" sz="2000" b="1">
                <a:solidFill>
                  <a:srgbClr val="0000FF"/>
                </a:solidFill>
                <a:latin typeface="华文楷体" panose="02010600040101010101" pitchFamily="2" charset="-122"/>
                <a:ea typeface="华文楷体" panose="02010600040101010101" pitchFamily="2" charset="-122"/>
              </a:rPr>
              <a:t>    第三十二条  </a:t>
            </a:r>
            <a:r>
              <a:rPr lang="zh-CN" altLang="en-US" sz="2000">
                <a:latin typeface="华文楷体" panose="02010600040101010101" pitchFamily="2" charset="-122"/>
                <a:ea typeface="华文楷体" panose="02010600040101010101" pitchFamily="2" charset="-122"/>
              </a:rPr>
              <a:t>离开特种作业岗位</a:t>
            </a:r>
            <a:r>
              <a:rPr lang="en-US" altLang="zh-CN" sz="2000">
                <a:latin typeface="华文楷体" panose="02010600040101010101" pitchFamily="2" charset="-122"/>
                <a:ea typeface="华文楷体" panose="02010600040101010101" pitchFamily="2" charset="-122"/>
              </a:rPr>
              <a:t>6</a:t>
            </a:r>
            <a:r>
              <a:rPr lang="zh-CN" altLang="en-US" sz="2000">
                <a:latin typeface="华文楷体" panose="02010600040101010101" pitchFamily="2" charset="-122"/>
                <a:ea typeface="华文楷体" panose="02010600040101010101" pitchFamily="2" charset="-122"/>
              </a:rPr>
              <a:t>个月以上的特种</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作业人员，应当重新进行实际操作考试，经确认合格</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后方可上岗作业。</a:t>
            </a:r>
            <a:endParaRPr lang="zh-CN" altLang="en-US" sz="2000">
              <a:latin typeface="华文楷体" panose="02010600040101010101" pitchFamily="2" charset="-122"/>
              <a:ea typeface="华文楷体" panose="02010600040101010101" pitchFamily="2"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47" name="TextBox 15"/>
          <p:cNvSpPr/>
          <p:nvPr/>
        </p:nvSpPr>
        <p:spPr>
          <a:xfrm>
            <a:off x="2855913" y="1447800"/>
            <a:ext cx="6230937" cy="1323975"/>
          </a:xfrm>
          <a:prstGeom prst="rect">
            <a:avLst/>
          </a:prstGeom>
          <a:noFill/>
          <a:ln w="9525">
            <a:noFill/>
          </a:ln>
        </p:spPr>
        <p:txBody>
          <a:bodyPr wrap="none"/>
          <a:p>
            <a:pPr>
              <a:lnSpc>
                <a:spcPct val="200000"/>
              </a:lnSpc>
            </a:pPr>
            <a:r>
              <a:rPr lang="zh-CN" altLang="en-US" sz="2000" b="1">
                <a:solidFill>
                  <a:srgbClr val="0000FF"/>
                </a:solidFill>
                <a:latin typeface="华文楷体" panose="02010600040101010101" pitchFamily="2" charset="-122"/>
                <a:ea typeface="华文楷体" panose="02010600040101010101" pitchFamily="2" charset="-122"/>
              </a:rPr>
              <a:t>    第三十九条  </a:t>
            </a:r>
            <a:r>
              <a:rPr lang="zh-CN" altLang="en-US" sz="2000">
                <a:latin typeface="华文楷体" panose="02010600040101010101" pitchFamily="2" charset="-122"/>
                <a:ea typeface="华文楷体" panose="02010600040101010101" pitchFamily="2" charset="-122"/>
              </a:rPr>
              <a:t>生产经营单位未建立健全特种作业</a:t>
            </a:r>
            <a:endParaRPr lang="zh-CN" altLang="en-US" sz="2000">
              <a:latin typeface="华文楷体" panose="02010600040101010101" pitchFamily="2" charset="-122"/>
              <a:ea typeface="华文楷体" panose="02010600040101010101" pitchFamily="2" charset="-122"/>
            </a:endParaRPr>
          </a:p>
          <a:p>
            <a:pPr>
              <a:lnSpc>
                <a:spcPct val="200000"/>
              </a:lnSpc>
            </a:pPr>
            <a:r>
              <a:rPr lang="zh-CN" altLang="en-US" sz="2000">
                <a:latin typeface="华文楷体" panose="02010600040101010101" pitchFamily="2" charset="-122"/>
                <a:ea typeface="华文楷体" panose="02010600040101010101" pitchFamily="2" charset="-122"/>
              </a:rPr>
              <a:t>人员档案的，给予警告，并处</a:t>
            </a:r>
            <a:r>
              <a:rPr lang="en-US" altLang="zh-CN" sz="2000">
                <a:latin typeface="华文楷体" panose="02010600040101010101" pitchFamily="2" charset="-122"/>
                <a:ea typeface="华文楷体" panose="02010600040101010101" pitchFamily="2" charset="-122"/>
              </a:rPr>
              <a:t>1</a:t>
            </a:r>
            <a:r>
              <a:rPr lang="zh-CN" altLang="en-US" sz="2000">
                <a:latin typeface="华文楷体" panose="02010600040101010101" pitchFamily="2" charset="-122"/>
                <a:ea typeface="华文楷体" panose="02010600040101010101" pitchFamily="2" charset="-122"/>
              </a:rPr>
              <a:t>万元以下的罚款。</a:t>
            </a:r>
            <a:endParaRPr lang="zh-CN" altLang="en-US" sz="2000">
              <a:latin typeface="华文楷体" panose="02010600040101010101" pitchFamily="2" charset="-122"/>
              <a:ea typeface="华文楷体" panose="02010600040101010101" pitchFamily="2" charset="-122"/>
            </a:endParaRPr>
          </a:p>
        </p:txBody>
      </p:sp>
      <p:grpSp>
        <p:nvGrpSpPr>
          <p:cNvPr id="2948" name="组合 2947"/>
          <p:cNvGrpSpPr/>
          <p:nvPr/>
        </p:nvGrpSpPr>
        <p:grpSpPr>
          <a:xfrm>
            <a:off x="2351088" y="692150"/>
            <a:ext cx="647700" cy="504825"/>
            <a:chOff x="827584" y="900786"/>
            <a:chExt cx="648072" cy="504056"/>
          </a:xfrm>
        </p:grpSpPr>
        <p:cxnSp>
          <p:nvCxnSpPr>
            <p:cNvPr id="2949" name="直接连接符 19"/>
            <p:cNvCxnSpPr/>
            <p:nvPr/>
          </p:nvCxnSpPr>
          <p:spPr>
            <a:xfrm>
              <a:off x="827584" y="900786"/>
              <a:ext cx="648072" cy="0"/>
            </a:xfrm>
            <a:prstGeom prst="line">
              <a:avLst/>
            </a:prstGeom>
            <a:ln w="9525" cap="flat" cmpd="sng">
              <a:solidFill>
                <a:srgbClr val="BFBFBF"/>
              </a:solidFill>
              <a:prstDash val="solid"/>
              <a:round/>
              <a:headEnd type="none" w="med" len="med"/>
              <a:tailEnd type="none" w="med" len="med"/>
            </a:ln>
          </p:spPr>
        </p:cxnSp>
        <p:cxnSp>
          <p:nvCxnSpPr>
            <p:cNvPr id="2950" name="直接连接符 20"/>
            <p:cNvCxnSpPr/>
            <p:nvPr/>
          </p:nvCxnSpPr>
          <p:spPr>
            <a:xfrm>
              <a:off x="827584" y="900786"/>
              <a:ext cx="0" cy="504056"/>
            </a:xfrm>
            <a:prstGeom prst="line">
              <a:avLst/>
            </a:prstGeom>
            <a:ln w="9525" cap="flat" cmpd="sng">
              <a:solidFill>
                <a:srgbClr val="BFBFBF"/>
              </a:solidFill>
              <a:prstDash val="solid"/>
              <a:round/>
              <a:headEnd type="none" w="med" len="med"/>
              <a:tailEnd type="none" w="med" len="med"/>
            </a:ln>
          </p:spPr>
        </p:cxnSp>
      </p:grpSp>
      <p:grpSp>
        <p:nvGrpSpPr>
          <p:cNvPr id="2951" name="组合 2950"/>
          <p:cNvGrpSpPr/>
          <p:nvPr/>
        </p:nvGrpSpPr>
        <p:grpSpPr>
          <a:xfrm>
            <a:off x="8972550" y="5565775"/>
            <a:ext cx="652463" cy="527050"/>
            <a:chOff x="7448082" y="4437112"/>
            <a:chExt cx="652310" cy="526774"/>
          </a:xfrm>
        </p:grpSpPr>
        <p:cxnSp>
          <p:nvCxnSpPr>
            <p:cNvPr id="2952" name="直接连接符 22"/>
            <p:cNvCxnSpPr/>
            <p:nvPr/>
          </p:nvCxnSpPr>
          <p:spPr>
            <a:xfrm>
              <a:off x="7448082" y="4963886"/>
              <a:ext cx="648072" cy="0"/>
            </a:xfrm>
            <a:prstGeom prst="line">
              <a:avLst/>
            </a:prstGeom>
            <a:ln w="9525" cap="flat" cmpd="sng">
              <a:solidFill>
                <a:srgbClr val="BFBFBF"/>
              </a:solidFill>
              <a:prstDash val="solid"/>
              <a:round/>
              <a:headEnd type="none" w="med" len="med"/>
              <a:tailEnd type="none" w="med" len="med"/>
            </a:ln>
          </p:spPr>
        </p:cxnSp>
        <p:cxnSp>
          <p:nvCxnSpPr>
            <p:cNvPr id="2953" name="直接连接符 23"/>
            <p:cNvCxnSpPr/>
            <p:nvPr/>
          </p:nvCxnSpPr>
          <p:spPr>
            <a:xfrm>
              <a:off x="8100392" y="4437112"/>
              <a:ext cx="0" cy="504056"/>
            </a:xfrm>
            <a:prstGeom prst="line">
              <a:avLst/>
            </a:prstGeom>
            <a:ln w="9525" cap="flat" cmpd="sng">
              <a:solidFill>
                <a:srgbClr val="BFBFBF"/>
              </a:solidFill>
              <a:prstDash val="solid"/>
              <a:round/>
              <a:headEnd type="none" w="med" len="med"/>
              <a:tailEnd type="none" w="med" len="med"/>
            </a:ln>
          </p:spPr>
        </p:cxnSp>
      </p:grpSp>
      <p:grpSp>
        <p:nvGrpSpPr>
          <p:cNvPr id="2954" name="组合 2953"/>
          <p:cNvGrpSpPr/>
          <p:nvPr/>
        </p:nvGrpSpPr>
        <p:grpSpPr>
          <a:xfrm>
            <a:off x="8894763" y="765175"/>
            <a:ext cx="658812" cy="512763"/>
            <a:chOff x="7092280" y="764704"/>
            <a:chExt cx="658349" cy="511990"/>
          </a:xfrm>
        </p:grpSpPr>
        <p:cxnSp>
          <p:nvCxnSpPr>
            <p:cNvPr id="2955" name="直接连接符 25"/>
            <p:cNvCxnSpPr/>
            <p:nvPr/>
          </p:nvCxnSpPr>
          <p:spPr>
            <a:xfrm>
              <a:off x="7092280" y="764704"/>
              <a:ext cx="648072" cy="0"/>
            </a:xfrm>
            <a:prstGeom prst="line">
              <a:avLst/>
            </a:prstGeom>
            <a:ln w="9525" cap="flat" cmpd="sng">
              <a:solidFill>
                <a:srgbClr val="BFBFBF"/>
              </a:solidFill>
              <a:prstDash val="solid"/>
              <a:round/>
              <a:headEnd type="none" w="med" len="med"/>
              <a:tailEnd type="none" w="med" len="med"/>
            </a:ln>
          </p:spPr>
        </p:cxnSp>
        <p:cxnSp>
          <p:nvCxnSpPr>
            <p:cNvPr id="2956" name="直接连接符 26"/>
            <p:cNvCxnSpPr/>
            <p:nvPr/>
          </p:nvCxnSpPr>
          <p:spPr>
            <a:xfrm>
              <a:off x="7750629" y="772638"/>
              <a:ext cx="0" cy="504056"/>
            </a:xfrm>
            <a:prstGeom prst="line">
              <a:avLst/>
            </a:prstGeom>
            <a:ln w="9525" cap="flat" cmpd="sng">
              <a:solidFill>
                <a:srgbClr val="BFBFBF"/>
              </a:solidFill>
              <a:prstDash val="solid"/>
              <a:round/>
              <a:headEnd type="none" w="med" len="med"/>
              <a:tailEnd type="none" w="med" len="med"/>
            </a:ln>
          </p:spPr>
        </p:cxnSp>
      </p:grpSp>
      <p:grpSp>
        <p:nvGrpSpPr>
          <p:cNvPr id="2957" name="组合 2956"/>
          <p:cNvGrpSpPr/>
          <p:nvPr/>
        </p:nvGrpSpPr>
        <p:grpSpPr>
          <a:xfrm>
            <a:off x="2424113" y="5538788"/>
            <a:ext cx="647700" cy="531812"/>
            <a:chOff x="971600" y="4409210"/>
            <a:chExt cx="648072" cy="531958"/>
          </a:xfrm>
        </p:grpSpPr>
        <p:cxnSp>
          <p:nvCxnSpPr>
            <p:cNvPr id="2958" name="直接连接符 28"/>
            <p:cNvCxnSpPr/>
            <p:nvPr/>
          </p:nvCxnSpPr>
          <p:spPr>
            <a:xfrm>
              <a:off x="971600" y="4941168"/>
              <a:ext cx="648072" cy="0"/>
            </a:xfrm>
            <a:prstGeom prst="line">
              <a:avLst/>
            </a:prstGeom>
            <a:ln w="9525" cap="flat" cmpd="sng">
              <a:solidFill>
                <a:srgbClr val="BFBFBF"/>
              </a:solidFill>
              <a:prstDash val="solid"/>
              <a:round/>
              <a:headEnd type="none" w="med" len="med"/>
              <a:tailEnd type="none" w="med" len="med"/>
            </a:ln>
          </p:spPr>
        </p:cxnSp>
        <p:cxnSp>
          <p:nvCxnSpPr>
            <p:cNvPr id="2959" name="直接连接符 29"/>
            <p:cNvCxnSpPr/>
            <p:nvPr/>
          </p:nvCxnSpPr>
          <p:spPr>
            <a:xfrm>
              <a:off x="974417" y="4409210"/>
              <a:ext cx="0" cy="504056"/>
            </a:xfrm>
            <a:prstGeom prst="line">
              <a:avLst/>
            </a:prstGeom>
            <a:ln w="9525" cap="flat" cmpd="sng">
              <a:solidFill>
                <a:srgbClr val="BFBFBF"/>
              </a:solidFill>
              <a:prstDash val="solid"/>
              <a:round/>
              <a:headEnd type="none" w="med" len="med"/>
              <a:tailEnd type="none" w="med" len="med"/>
            </a:ln>
          </p:spPr>
        </p:cxnSp>
      </p:grpSp>
      <p:grpSp>
        <p:nvGrpSpPr>
          <p:cNvPr id="2960" name="组合 2959"/>
          <p:cNvGrpSpPr/>
          <p:nvPr/>
        </p:nvGrpSpPr>
        <p:grpSpPr>
          <a:xfrm>
            <a:off x="5519738" y="1060450"/>
            <a:ext cx="720725" cy="144463"/>
            <a:chOff x="3779912" y="1268760"/>
            <a:chExt cx="720080" cy="144016"/>
          </a:xfrm>
        </p:grpSpPr>
        <p:sp>
          <p:nvSpPr>
            <p:cNvPr id="2961" name="椭圆 31"/>
            <p:cNvSpPr/>
            <p:nvPr/>
          </p:nvSpPr>
          <p:spPr>
            <a:xfrm>
              <a:off x="3779912" y="1268760"/>
              <a:ext cx="144016" cy="144016"/>
            </a:xfrm>
            <a:prstGeom prst="ellipse">
              <a:avLst/>
            </a:prstGeom>
            <a:solidFill>
              <a:srgbClr val="FFC000">
                <a:alpha val="69803"/>
              </a:srgbClr>
            </a:solidFill>
            <a:ln w="25400">
              <a:noFill/>
            </a:ln>
          </p:spPr>
          <p:txBody>
            <a:bodyPr anchor="ctr" anchorCtr="0"/>
            <a:p>
              <a:pPr algn="ctr"/>
            </a:p>
          </p:txBody>
        </p:sp>
        <p:sp>
          <p:nvSpPr>
            <p:cNvPr id="2962" name="椭圆 32"/>
            <p:cNvSpPr/>
            <p:nvPr/>
          </p:nvSpPr>
          <p:spPr>
            <a:xfrm>
              <a:off x="4067944" y="1268760"/>
              <a:ext cx="144016" cy="144016"/>
            </a:xfrm>
            <a:prstGeom prst="ellipse">
              <a:avLst/>
            </a:prstGeom>
            <a:solidFill>
              <a:srgbClr val="00B050">
                <a:alpha val="69803"/>
              </a:srgbClr>
            </a:solidFill>
            <a:ln w="25400">
              <a:noFill/>
            </a:ln>
          </p:spPr>
          <p:txBody>
            <a:bodyPr anchor="ctr" anchorCtr="0"/>
            <a:p>
              <a:pPr algn="ctr"/>
            </a:p>
          </p:txBody>
        </p:sp>
        <p:sp>
          <p:nvSpPr>
            <p:cNvPr id="2963" name="椭圆 33"/>
            <p:cNvSpPr/>
            <p:nvPr/>
          </p:nvSpPr>
          <p:spPr>
            <a:xfrm>
              <a:off x="4355976" y="1268760"/>
              <a:ext cx="144016" cy="144016"/>
            </a:xfrm>
            <a:prstGeom prst="ellipse">
              <a:avLst/>
            </a:prstGeom>
            <a:solidFill>
              <a:srgbClr val="00B0F0">
                <a:alpha val="69803"/>
              </a:srgbClr>
            </a:solidFill>
            <a:ln w="25400">
              <a:noFill/>
            </a:ln>
          </p:spPr>
          <p:txBody>
            <a:bodyPr anchor="ctr" anchorCtr="0"/>
            <a:p>
              <a:pPr algn="ctr"/>
            </a:p>
          </p:txBody>
        </p:sp>
      </p:grpSp>
      <p:sp>
        <p:nvSpPr>
          <p:cNvPr id="2964" name="TextBox 34"/>
          <p:cNvSpPr/>
          <p:nvPr/>
        </p:nvSpPr>
        <p:spPr>
          <a:xfrm>
            <a:off x="2855913" y="2857500"/>
            <a:ext cx="6232525" cy="2554288"/>
          </a:xfrm>
          <a:prstGeom prst="rect">
            <a:avLst/>
          </a:prstGeom>
          <a:noFill/>
          <a:ln w="9525">
            <a:noFill/>
          </a:ln>
        </p:spPr>
        <p:txBody>
          <a:bodyPr wrap="none"/>
          <a:p>
            <a:pPr>
              <a:lnSpc>
                <a:spcPct val="200000"/>
              </a:lnSpc>
            </a:pPr>
            <a:r>
              <a:rPr lang="zh-CN" altLang="en-US" sz="2000" b="1">
                <a:solidFill>
                  <a:srgbClr val="0000FF"/>
                </a:solidFill>
                <a:latin typeface="华文楷体" panose="02010600040101010101" pitchFamily="2" charset="-122"/>
                <a:ea typeface="华文楷体" panose="02010600040101010101" pitchFamily="2" charset="-122"/>
              </a:rPr>
              <a:t>    第四十条  </a:t>
            </a:r>
            <a:r>
              <a:rPr lang="zh-CN" altLang="en-US" sz="2000">
                <a:latin typeface="华文楷体" panose="02010600040101010101" pitchFamily="2" charset="-122"/>
                <a:ea typeface="华文楷体" panose="02010600040101010101" pitchFamily="2" charset="-122"/>
              </a:rPr>
              <a:t>生产经营单位使用未取得特种作业</a:t>
            </a:r>
            <a:endParaRPr lang="zh-CN" altLang="en-US" sz="2000">
              <a:latin typeface="华文楷体" panose="02010600040101010101" pitchFamily="2" charset="-122"/>
              <a:ea typeface="华文楷体" panose="02010600040101010101" pitchFamily="2" charset="-122"/>
            </a:endParaRPr>
          </a:p>
          <a:p>
            <a:pPr>
              <a:lnSpc>
                <a:spcPct val="200000"/>
              </a:lnSpc>
            </a:pPr>
            <a:r>
              <a:rPr lang="zh-CN" altLang="en-US" sz="2000">
                <a:latin typeface="华文楷体" panose="02010600040101010101" pitchFamily="2" charset="-122"/>
                <a:ea typeface="华文楷体" panose="02010600040101010101" pitchFamily="2" charset="-122"/>
              </a:rPr>
              <a:t>操作证的特种作业人员上岗作业的，责令限期改正；</a:t>
            </a:r>
            <a:endParaRPr lang="zh-CN" altLang="en-US" sz="2000">
              <a:latin typeface="华文楷体" panose="02010600040101010101" pitchFamily="2" charset="-122"/>
              <a:ea typeface="华文楷体" panose="02010600040101010101" pitchFamily="2" charset="-122"/>
            </a:endParaRPr>
          </a:p>
          <a:p>
            <a:pPr>
              <a:lnSpc>
                <a:spcPct val="200000"/>
              </a:lnSpc>
            </a:pPr>
            <a:r>
              <a:rPr lang="zh-CN" altLang="en-US" sz="2000">
                <a:latin typeface="华文楷体" panose="02010600040101010101" pitchFamily="2" charset="-122"/>
                <a:ea typeface="华文楷体" panose="02010600040101010101" pitchFamily="2" charset="-122"/>
              </a:rPr>
              <a:t>逾期未改正的，责令停产停业整顿，可以并处</a:t>
            </a:r>
            <a:r>
              <a:rPr lang="en-US" altLang="zh-CN" sz="2000">
                <a:latin typeface="华文楷体" panose="02010600040101010101" pitchFamily="2" charset="-122"/>
                <a:ea typeface="华文楷体" panose="02010600040101010101" pitchFamily="2" charset="-122"/>
              </a:rPr>
              <a:t>2</a:t>
            </a:r>
            <a:r>
              <a:rPr lang="zh-CN" altLang="en-US" sz="2000">
                <a:latin typeface="华文楷体" panose="02010600040101010101" pitchFamily="2" charset="-122"/>
                <a:ea typeface="华文楷体" panose="02010600040101010101" pitchFamily="2" charset="-122"/>
              </a:rPr>
              <a:t>万元</a:t>
            </a:r>
            <a:endParaRPr lang="zh-CN" altLang="en-US" sz="2000">
              <a:latin typeface="华文楷体" panose="02010600040101010101" pitchFamily="2" charset="-122"/>
              <a:ea typeface="华文楷体" panose="02010600040101010101" pitchFamily="2" charset="-122"/>
            </a:endParaRPr>
          </a:p>
          <a:p>
            <a:pPr>
              <a:lnSpc>
                <a:spcPct val="200000"/>
              </a:lnSpc>
            </a:pPr>
            <a:r>
              <a:rPr lang="zh-CN" altLang="en-US" sz="2000">
                <a:latin typeface="华文楷体" panose="02010600040101010101" pitchFamily="2" charset="-122"/>
                <a:ea typeface="华文楷体" panose="02010600040101010101" pitchFamily="2" charset="-122"/>
              </a:rPr>
              <a:t>以下的罚款。</a:t>
            </a:r>
            <a:endParaRPr lang="zh-CN" altLang="en-US" sz="2000">
              <a:latin typeface="华文楷体" panose="02010600040101010101" pitchFamily="2" charset="-122"/>
              <a:ea typeface="华文楷体" panose="02010600040101010101" pitchFamily="2" charset="-122"/>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7" name="TextBox 15"/>
          <p:cNvSpPr/>
          <p:nvPr/>
        </p:nvSpPr>
        <p:spPr>
          <a:xfrm>
            <a:off x="2855913" y="1303338"/>
            <a:ext cx="6230937" cy="1938337"/>
          </a:xfrm>
          <a:prstGeom prst="rect">
            <a:avLst/>
          </a:prstGeom>
          <a:noFill/>
          <a:ln w="9525">
            <a:noFill/>
          </a:ln>
        </p:spPr>
        <p:txBody>
          <a:bodyPr wrap="none"/>
          <a:p>
            <a:pPr>
              <a:lnSpc>
                <a:spcPct val="150000"/>
              </a:lnSpc>
            </a:pPr>
            <a:r>
              <a:rPr lang="zh-CN" altLang="en-US" sz="2000" b="1">
                <a:solidFill>
                  <a:srgbClr val="0000FF"/>
                </a:solidFill>
                <a:latin typeface="华文楷体" panose="02010600040101010101" pitchFamily="2" charset="-122"/>
                <a:ea typeface="华文楷体" panose="02010600040101010101" pitchFamily="2" charset="-122"/>
              </a:rPr>
              <a:t>    第四十一条  </a:t>
            </a:r>
            <a:r>
              <a:rPr lang="zh-CN" altLang="en-US" sz="2000">
                <a:latin typeface="华文楷体" panose="02010600040101010101" pitchFamily="2" charset="-122"/>
                <a:ea typeface="华文楷体" panose="02010600040101010101" pitchFamily="2" charset="-122"/>
              </a:rPr>
              <a:t>生产经营单位非法印制、伪造、倒</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卖特种作业操作证，或者使用非法印制、伪造、倒卖</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的特种作业操作证的，给予警告，并处以</a:t>
            </a:r>
            <a:r>
              <a:rPr lang="en-US" altLang="zh-CN" sz="2000">
                <a:latin typeface="华文楷体" panose="02010600040101010101" pitchFamily="2" charset="-122"/>
                <a:ea typeface="华文楷体" panose="02010600040101010101" pitchFamily="2" charset="-122"/>
              </a:rPr>
              <a:t>1</a:t>
            </a:r>
            <a:r>
              <a:rPr lang="zh-CN" altLang="en-US" sz="2000">
                <a:latin typeface="华文楷体" panose="02010600040101010101" pitchFamily="2" charset="-122"/>
                <a:ea typeface="华文楷体" panose="02010600040101010101" pitchFamily="2" charset="-122"/>
              </a:rPr>
              <a:t>万元以下的</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罚款；构成犯罪的，依法追究刑事责任。</a:t>
            </a:r>
            <a:endParaRPr lang="zh-CN" altLang="en-US" sz="2000">
              <a:latin typeface="华文楷体" panose="02010600040101010101" pitchFamily="2" charset="-122"/>
              <a:ea typeface="华文楷体" panose="02010600040101010101" pitchFamily="2" charset="-122"/>
            </a:endParaRPr>
          </a:p>
        </p:txBody>
      </p:sp>
      <p:grpSp>
        <p:nvGrpSpPr>
          <p:cNvPr id="2968" name="组合 2967"/>
          <p:cNvGrpSpPr/>
          <p:nvPr/>
        </p:nvGrpSpPr>
        <p:grpSpPr>
          <a:xfrm>
            <a:off x="2351088" y="549275"/>
            <a:ext cx="647700" cy="504825"/>
            <a:chOff x="827584" y="900786"/>
            <a:chExt cx="648072" cy="504056"/>
          </a:xfrm>
        </p:grpSpPr>
        <p:cxnSp>
          <p:nvCxnSpPr>
            <p:cNvPr id="2969" name="直接连接符 19"/>
            <p:cNvCxnSpPr/>
            <p:nvPr/>
          </p:nvCxnSpPr>
          <p:spPr>
            <a:xfrm>
              <a:off x="827584" y="900786"/>
              <a:ext cx="648072" cy="0"/>
            </a:xfrm>
            <a:prstGeom prst="line">
              <a:avLst/>
            </a:prstGeom>
            <a:ln w="9525" cap="flat" cmpd="sng">
              <a:solidFill>
                <a:srgbClr val="BFBFBF"/>
              </a:solidFill>
              <a:prstDash val="solid"/>
              <a:round/>
              <a:headEnd type="none" w="med" len="med"/>
              <a:tailEnd type="none" w="med" len="med"/>
            </a:ln>
          </p:spPr>
        </p:cxnSp>
        <p:cxnSp>
          <p:nvCxnSpPr>
            <p:cNvPr id="2970" name="直接连接符 20"/>
            <p:cNvCxnSpPr/>
            <p:nvPr/>
          </p:nvCxnSpPr>
          <p:spPr>
            <a:xfrm>
              <a:off x="827584" y="900786"/>
              <a:ext cx="0" cy="504056"/>
            </a:xfrm>
            <a:prstGeom prst="line">
              <a:avLst/>
            </a:prstGeom>
            <a:ln w="9525" cap="flat" cmpd="sng">
              <a:solidFill>
                <a:srgbClr val="BFBFBF"/>
              </a:solidFill>
              <a:prstDash val="solid"/>
              <a:round/>
              <a:headEnd type="none" w="med" len="med"/>
              <a:tailEnd type="none" w="med" len="med"/>
            </a:ln>
          </p:spPr>
        </p:cxnSp>
      </p:grpSp>
      <p:grpSp>
        <p:nvGrpSpPr>
          <p:cNvPr id="2971" name="组合 2970"/>
          <p:cNvGrpSpPr/>
          <p:nvPr/>
        </p:nvGrpSpPr>
        <p:grpSpPr>
          <a:xfrm>
            <a:off x="8972550" y="5565775"/>
            <a:ext cx="652463" cy="527050"/>
            <a:chOff x="7448082" y="4437112"/>
            <a:chExt cx="652310" cy="526774"/>
          </a:xfrm>
        </p:grpSpPr>
        <p:cxnSp>
          <p:nvCxnSpPr>
            <p:cNvPr id="2972" name="直接连接符 22"/>
            <p:cNvCxnSpPr/>
            <p:nvPr/>
          </p:nvCxnSpPr>
          <p:spPr>
            <a:xfrm>
              <a:off x="7448082" y="4963886"/>
              <a:ext cx="648072" cy="0"/>
            </a:xfrm>
            <a:prstGeom prst="line">
              <a:avLst/>
            </a:prstGeom>
            <a:ln w="9525" cap="flat" cmpd="sng">
              <a:solidFill>
                <a:srgbClr val="BFBFBF"/>
              </a:solidFill>
              <a:prstDash val="solid"/>
              <a:round/>
              <a:headEnd type="none" w="med" len="med"/>
              <a:tailEnd type="none" w="med" len="med"/>
            </a:ln>
          </p:spPr>
        </p:cxnSp>
        <p:cxnSp>
          <p:nvCxnSpPr>
            <p:cNvPr id="2973" name="直接连接符 23"/>
            <p:cNvCxnSpPr/>
            <p:nvPr/>
          </p:nvCxnSpPr>
          <p:spPr>
            <a:xfrm>
              <a:off x="8100392" y="4437112"/>
              <a:ext cx="0" cy="504056"/>
            </a:xfrm>
            <a:prstGeom prst="line">
              <a:avLst/>
            </a:prstGeom>
            <a:ln w="9525" cap="flat" cmpd="sng">
              <a:solidFill>
                <a:srgbClr val="BFBFBF"/>
              </a:solidFill>
              <a:prstDash val="solid"/>
              <a:round/>
              <a:headEnd type="none" w="med" len="med"/>
              <a:tailEnd type="none" w="med" len="med"/>
            </a:ln>
          </p:spPr>
        </p:cxnSp>
      </p:grpSp>
      <p:grpSp>
        <p:nvGrpSpPr>
          <p:cNvPr id="2974" name="组合 2973"/>
          <p:cNvGrpSpPr/>
          <p:nvPr/>
        </p:nvGrpSpPr>
        <p:grpSpPr>
          <a:xfrm>
            <a:off x="8894763" y="620713"/>
            <a:ext cx="658812" cy="512762"/>
            <a:chOff x="7092280" y="764704"/>
            <a:chExt cx="658349" cy="511990"/>
          </a:xfrm>
        </p:grpSpPr>
        <p:cxnSp>
          <p:nvCxnSpPr>
            <p:cNvPr id="2975" name="直接连接符 25"/>
            <p:cNvCxnSpPr/>
            <p:nvPr/>
          </p:nvCxnSpPr>
          <p:spPr>
            <a:xfrm>
              <a:off x="7092280" y="764704"/>
              <a:ext cx="648072" cy="0"/>
            </a:xfrm>
            <a:prstGeom prst="line">
              <a:avLst/>
            </a:prstGeom>
            <a:ln w="9525" cap="flat" cmpd="sng">
              <a:solidFill>
                <a:srgbClr val="BFBFBF"/>
              </a:solidFill>
              <a:prstDash val="solid"/>
              <a:round/>
              <a:headEnd type="none" w="med" len="med"/>
              <a:tailEnd type="none" w="med" len="med"/>
            </a:ln>
          </p:spPr>
        </p:cxnSp>
        <p:cxnSp>
          <p:nvCxnSpPr>
            <p:cNvPr id="2976" name="直接连接符 26"/>
            <p:cNvCxnSpPr/>
            <p:nvPr/>
          </p:nvCxnSpPr>
          <p:spPr>
            <a:xfrm>
              <a:off x="7750629" y="772638"/>
              <a:ext cx="0" cy="504056"/>
            </a:xfrm>
            <a:prstGeom prst="line">
              <a:avLst/>
            </a:prstGeom>
            <a:ln w="9525" cap="flat" cmpd="sng">
              <a:solidFill>
                <a:srgbClr val="BFBFBF"/>
              </a:solidFill>
              <a:prstDash val="solid"/>
              <a:round/>
              <a:headEnd type="none" w="med" len="med"/>
              <a:tailEnd type="none" w="med" len="med"/>
            </a:ln>
          </p:spPr>
        </p:cxnSp>
      </p:grpSp>
      <p:grpSp>
        <p:nvGrpSpPr>
          <p:cNvPr id="2977" name="组合 2976"/>
          <p:cNvGrpSpPr/>
          <p:nvPr/>
        </p:nvGrpSpPr>
        <p:grpSpPr>
          <a:xfrm>
            <a:off x="2424113" y="5538788"/>
            <a:ext cx="647700" cy="531812"/>
            <a:chOff x="971600" y="4409210"/>
            <a:chExt cx="648072" cy="531958"/>
          </a:xfrm>
        </p:grpSpPr>
        <p:cxnSp>
          <p:nvCxnSpPr>
            <p:cNvPr id="2978" name="直接连接符 28"/>
            <p:cNvCxnSpPr/>
            <p:nvPr/>
          </p:nvCxnSpPr>
          <p:spPr>
            <a:xfrm>
              <a:off x="971600" y="4941168"/>
              <a:ext cx="648072" cy="0"/>
            </a:xfrm>
            <a:prstGeom prst="line">
              <a:avLst/>
            </a:prstGeom>
            <a:ln w="9525" cap="flat" cmpd="sng">
              <a:solidFill>
                <a:srgbClr val="BFBFBF"/>
              </a:solidFill>
              <a:prstDash val="solid"/>
              <a:round/>
              <a:headEnd type="none" w="med" len="med"/>
              <a:tailEnd type="none" w="med" len="med"/>
            </a:ln>
          </p:spPr>
        </p:cxnSp>
        <p:cxnSp>
          <p:nvCxnSpPr>
            <p:cNvPr id="2979" name="直接连接符 29"/>
            <p:cNvCxnSpPr/>
            <p:nvPr/>
          </p:nvCxnSpPr>
          <p:spPr>
            <a:xfrm>
              <a:off x="974417" y="4409210"/>
              <a:ext cx="0" cy="504056"/>
            </a:xfrm>
            <a:prstGeom prst="line">
              <a:avLst/>
            </a:prstGeom>
            <a:ln w="9525" cap="flat" cmpd="sng">
              <a:solidFill>
                <a:srgbClr val="BFBFBF"/>
              </a:solidFill>
              <a:prstDash val="solid"/>
              <a:round/>
              <a:headEnd type="none" w="med" len="med"/>
              <a:tailEnd type="none" w="med" len="med"/>
            </a:ln>
          </p:spPr>
        </p:cxnSp>
      </p:grpSp>
      <p:grpSp>
        <p:nvGrpSpPr>
          <p:cNvPr id="2980" name="组合 2979"/>
          <p:cNvGrpSpPr/>
          <p:nvPr/>
        </p:nvGrpSpPr>
        <p:grpSpPr>
          <a:xfrm>
            <a:off x="5519738" y="915988"/>
            <a:ext cx="720725" cy="144462"/>
            <a:chOff x="3779912" y="1268760"/>
            <a:chExt cx="720080" cy="144016"/>
          </a:xfrm>
        </p:grpSpPr>
        <p:sp>
          <p:nvSpPr>
            <p:cNvPr id="2981" name="椭圆 31"/>
            <p:cNvSpPr/>
            <p:nvPr/>
          </p:nvSpPr>
          <p:spPr>
            <a:xfrm>
              <a:off x="3779912" y="1268760"/>
              <a:ext cx="144016" cy="144016"/>
            </a:xfrm>
            <a:prstGeom prst="ellipse">
              <a:avLst/>
            </a:prstGeom>
            <a:solidFill>
              <a:srgbClr val="FFC000">
                <a:alpha val="69803"/>
              </a:srgbClr>
            </a:solidFill>
            <a:ln w="25400">
              <a:noFill/>
            </a:ln>
          </p:spPr>
          <p:txBody>
            <a:bodyPr anchor="ctr" anchorCtr="0"/>
            <a:p>
              <a:pPr algn="ctr"/>
            </a:p>
          </p:txBody>
        </p:sp>
        <p:sp>
          <p:nvSpPr>
            <p:cNvPr id="2982" name="椭圆 32"/>
            <p:cNvSpPr/>
            <p:nvPr/>
          </p:nvSpPr>
          <p:spPr>
            <a:xfrm>
              <a:off x="4067944" y="1268760"/>
              <a:ext cx="144016" cy="144016"/>
            </a:xfrm>
            <a:prstGeom prst="ellipse">
              <a:avLst/>
            </a:prstGeom>
            <a:solidFill>
              <a:srgbClr val="00B050">
                <a:alpha val="69803"/>
              </a:srgbClr>
            </a:solidFill>
            <a:ln w="25400">
              <a:noFill/>
            </a:ln>
          </p:spPr>
          <p:txBody>
            <a:bodyPr anchor="ctr" anchorCtr="0"/>
            <a:p>
              <a:pPr algn="ctr"/>
            </a:p>
          </p:txBody>
        </p:sp>
        <p:sp>
          <p:nvSpPr>
            <p:cNvPr id="2983" name="椭圆 33"/>
            <p:cNvSpPr/>
            <p:nvPr/>
          </p:nvSpPr>
          <p:spPr>
            <a:xfrm>
              <a:off x="4355976" y="1268760"/>
              <a:ext cx="144016" cy="144016"/>
            </a:xfrm>
            <a:prstGeom prst="ellipse">
              <a:avLst/>
            </a:prstGeom>
            <a:solidFill>
              <a:srgbClr val="00B0F0">
                <a:alpha val="69803"/>
              </a:srgbClr>
            </a:solidFill>
            <a:ln w="25400">
              <a:noFill/>
            </a:ln>
          </p:spPr>
          <p:txBody>
            <a:bodyPr anchor="ctr" anchorCtr="0"/>
            <a:p>
              <a:pPr algn="ctr"/>
            </a:p>
          </p:txBody>
        </p:sp>
      </p:grpSp>
      <p:sp>
        <p:nvSpPr>
          <p:cNvPr id="2984" name="TextBox 34"/>
          <p:cNvSpPr/>
          <p:nvPr/>
        </p:nvSpPr>
        <p:spPr>
          <a:xfrm>
            <a:off x="2855913" y="3189288"/>
            <a:ext cx="6488112" cy="1477962"/>
          </a:xfrm>
          <a:prstGeom prst="rect">
            <a:avLst/>
          </a:prstGeom>
          <a:noFill/>
          <a:ln w="9525">
            <a:noFill/>
          </a:ln>
        </p:spPr>
        <p:txBody>
          <a:bodyPr wrap="none"/>
          <a:p>
            <a:pPr>
              <a:lnSpc>
                <a:spcPct val="150000"/>
              </a:lnSpc>
            </a:pPr>
            <a:r>
              <a:rPr lang="zh-CN" altLang="en-US" sz="2000" b="1">
                <a:solidFill>
                  <a:srgbClr val="0000FF"/>
                </a:solidFill>
                <a:latin typeface="华文楷体" panose="02010600040101010101" pitchFamily="2" charset="-122"/>
                <a:ea typeface="华文楷体" panose="02010600040101010101" pitchFamily="2" charset="-122"/>
              </a:rPr>
              <a:t>    第四十二条  </a:t>
            </a:r>
            <a:r>
              <a:rPr lang="zh-CN" altLang="en-US" sz="2000">
                <a:latin typeface="华文楷体" panose="02010600040101010101" pitchFamily="2" charset="-122"/>
                <a:ea typeface="华文楷体" panose="02010600040101010101" pitchFamily="2" charset="-122"/>
              </a:rPr>
              <a:t>特种作业人员伪造、涂改特种作业操</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作证或者使用伪造的特种作业操作证的，给予警告，并</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处</a:t>
            </a:r>
            <a:r>
              <a:rPr lang="en-US" altLang="zh-CN" sz="2000">
                <a:latin typeface="华文楷体" panose="02010600040101010101" pitchFamily="2" charset="-122"/>
                <a:ea typeface="华文楷体" panose="02010600040101010101" pitchFamily="2" charset="-122"/>
              </a:rPr>
              <a:t>1000</a:t>
            </a:r>
            <a:r>
              <a:rPr lang="zh-CN" altLang="en-US" sz="2000">
                <a:latin typeface="华文楷体" panose="02010600040101010101" pitchFamily="2" charset="-122"/>
                <a:ea typeface="华文楷体" panose="02010600040101010101" pitchFamily="2" charset="-122"/>
              </a:rPr>
              <a:t>元以上</a:t>
            </a:r>
            <a:r>
              <a:rPr lang="en-US" altLang="zh-CN" sz="2000">
                <a:latin typeface="华文楷体" panose="02010600040101010101" pitchFamily="2" charset="-122"/>
                <a:ea typeface="华文楷体" panose="02010600040101010101" pitchFamily="2" charset="-122"/>
              </a:rPr>
              <a:t>5000</a:t>
            </a:r>
            <a:r>
              <a:rPr lang="zh-CN" altLang="en-US" sz="2000">
                <a:latin typeface="华文楷体" panose="02010600040101010101" pitchFamily="2" charset="-122"/>
                <a:ea typeface="华文楷体" panose="02010600040101010101" pitchFamily="2" charset="-122"/>
              </a:rPr>
              <a:t>元以下的罚款。</a:t>
            </a:r>
            <a:endParaRPr lang="zh-CN" altLang="en-US" sz="2000">
              <a:latin typeface="华文楷体" panose="02010600040101010101" pitchFamily="2" charset="-122"/>
              <a:ea typeface="华文楷体" panose="02010600040101010101" pitchFamily="2" charset="-122"/>
            </a:endParaRPr>
          </a:p>
        </p:txBody>
      </p:sp>
      <p:sp>
        <p:nvSpPr>
          <p:cNvPr id="2985" name="TextBox 21"/>
          <p:cNvSpPr/>
          <p:nvPr/>
        </p:nvSpPr>
        <p:spPr>
          <a:xfrm>
            <a:off x="2855913" y="4543425"/>
            <a:ext cx="6596062" cy="1016000"/>
          </a:xfrm>
          <a:prstGeom prst="rect">
            <a:avLst/>
          </a:prstGeom>
          <a:noFill/>
          <a:ln w="9525">
            <a:noFill/>
          </a:ln>
        </p:spPr>
        <p:txBody>
          <a:bodyPr wrap="none"/>
          <a:p>
            <a:pPr>
              <a:lnSpc>
                <a:spcPct val="150000"/>
              </a:lnSpc>
            </a:pPr>
            <a:r>
              <a:rPr lang="zh-CN" altLang="en-US" sz="2000">
                <a:latin typeface="华文楷体" panose="02010600040101010101" pitchFamily="2" charset="-122"/>
                <a:ea typeface="华文楷体" panose="02010600040101010101" pitchFamily="2" charset="-122"/>
              </a:rPr>
              <a:t>    特种作业人员转接、转让、冒用特种作业操作证的，</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给予警告，并处</a:t>
            </a:r>
            <a:r>
              <a:rPr lang="en-US" altLang="zh-CN" sz="2000">
                <a:latin typeface="华文楷体" panose="02010600040101010101" pitchFamily="2" charset="-122"/>
                <a:ea typeface="华文楷体" panose="02010600040101010101" pitchFamily="2" charset="-122"/>
              </a:rPr>
              <a:t>2000</a:t>
            </a:r>
            <a:r>
              <a:rPr lang="zh-CN" altLang="en-US" sz="2000">
                <a:latin typeface="华文楷体" panose="02010600040101010101" pitchFamily="2" charset="-122"/>
                <a:ea typeface="华文楷体" panose="02010600040101010101" pitchFamily="2" charset="-122"/>
              </a:rPr>
              <a:t>元以上</a:t>
            </a:r>
            <a:r>
              <a:rPr lang="en-US" altLang="zh-CN" sz="2000">
                <a:latin typeface="华文楷体" panose="02010600040101010101" pitchFamily="2" charset="-122"/>
                <a:ea typeface="华文楷体" panose="02010600040101010101" pitchFamily="2" charset="-122"/>
              </a:rPr>
              <a:t>10000</a:t>
            </a:r>
            <a:r>
              <a:rPr lang="zh-CN" altLang="en-US" sz="2000">
                <a:latin typeface="华文楷体" panose="02010600040101010101" pitchFamily="2" charset="-122"/>
                <a:ea typeface="华文楷体" panose="02010600040101010101" pitchFamily="2" charset="-122"/>
              </a:rPr>
              <a:t>元以下的罚款。</a:t>
            </a:r>
            <a:endParaRPr lang="zh-CN" altLang="en-US" sz="2000">
              <a:latin typeface="华文楷体" panose="02010600040101010101" pitchFamily="2" charset="-122"/>
              <a:ea typeface="华文楷体" panose="02010600040101010101" pitchFamily="2" charset="-122"/>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2988" name="直接连接符 37"/>
          <p:cNvCxnSpPr/>
          <p:nvPr/>
        </p:nvCxnSpPr>
        <p:spPr>
          <a:xfrm>
            <a:off x="6024563" y="1125538"/>
            <a:ext cx="0" cy="4824412"/>
          </a:xfrm>
          <a:prstGeom prst="line">
            <a:avLst/>
          </a:prstGeom>
          <a:ln w="9525" cap="flat" cmpd="sng">
            <a:solidFill>
              <a:srgbClr val="7030A0"/>
            </a:solidFill>
            <a:prstDash val="dash"/>
            <a:round/>
            <a:headEnd type="none" w="med" len="med"/>
            <a:tailEnd type="none" w="med" len="med"/>
          </a:ln>
        </p:spPr>
      </p:cxnSp>
      <p:sp>
        <p:nvSpPr>
          <p:cNvPr id="2989" name="任意多边形 27"/>
          <p:cNvSpPr/>
          <p:nvPr/>
        </p:nvSpPr>
        <p:spPr>
          <a:xfrm rot="10800000">
            <a:off x="4222750" y="3789363"/>
            <a:ext cx="5257800" cy="1008062"/>
          </a:xfrm>
          <a:solidFill>
            <a:srgbClr val="FFFFFF"/>
          </a:solidFill>
          <a:ln w="9525" cap="flat" cmpd="sng">
            <a:solidFill>
              <a:srgbClr val="B3A2C7"/>
            </a:solidFill>
            <a:prstDash val="dash"/>
            <a:round/>
            <a:headEnd type="none" w="med" len="med"/>
            <a:tailEnd type="none" w="med" len="med"/>
          </a:ln>
        </p:spPr>
        <p:txBody>
          <a:bodyPr/>
          <a:p>
            <a:endParaRPr lang="zh-CN" altLang="en-US"/>
          </a:p>
        </p:txBody>
      </p:sp>
      <p:sp>
        <p:nvSpPr>
          <p:cNvPr id="2990" name="任意多边形 24"/>
          <p:cNvSpPr/>
          <p:nvPr/>
        </p:nvSpPr>
        <p:spPr>
          <a:xfrm>
            <a:off x="2566988" y="2420938"/>
            <a:ext cx="5473700" cy="1008062"/>
          </a:xfrm>
          <a:solidFill>
            <a:srgbClr val="FFFFFF"/>
          </a:solidFill>
          <a:ln w="9525" cap="flat" cmpd="sng">
            <a:solidFill>
              <a:srgbClr val="B3A2C7"/>
            </a:solidFill>
            <a:prstDash val="dash"/>
            <a:round/>
            <a:headEnd type="none" w="med" len="med"/>
            <a:tailEnd type="none" w="med" len="med"/>
          </a:ln>
        </p:spPr>
        <p:txBody>
          <a:bodyPr/>
          <a:p>
            <a:endParaRPr lang="zh-CN" altLang="en-US"/>
          </a:p>
        </p:txBody>
      </p:sp>
      <p:sp>
        <p:nvSpPr>
          <p:cNvPr id="2991" name="TextBox 15"/>
          <p:cNvSpPr/>
          <p:nvPr/>
        </p:nvSpPr>
        <p:spPr>
          <a:xfrm>
            <a:off x="2711450" y="1989138"/>
            <a:ext cx="6445250" cy="2862262"/>
          </a:xfrm>
          <a:prstGeom prst="rect">
            <a:avLst/>
          </a:prstGeom>
          <a:noFill/>
          <a:ln w="9525">
            <a:noFill/>
          </a:ln>
        </p:spPr>
        <p:txBody>
          <a:bodyPr wrap="none"/>
          <a:p>
            <a:pPr>
              <a:lnSpc>
                <a:spcPct val="250000"/>
              </a:lnSpc>
            </a:pPr>
            <a:r>
              <a:rPr lang="zh-CN" altLang="en-US" sz="3600" b="1">
                <a:solidFill>
                  <a:srgbClr val="FF0000"/>
                </a:solidFill>
                <a:latin typeface="华文楷体" panose="02010600040101010101" pitchFamily="2" charset="-122"/>
                <a:ea typeface="华文楷体" panose="02010600040101010101" pitchFamily="2" charset="-122"/>
              </a:rPr>
              <a:t>特种作业人员应具备的</a:t>
            </a:r>
            <a:endParaRPr lang="zh-CN" altLang="en-US" sz="3600" b="1">
              <a:solidFill>
                <a:srgbClr val="FF0000"/>
              </a:solidFill>
              <a:latin typeface="华文楷体" panose="02010600040101010101" pitchFamily="2" charset="-122"/>
              <a:ea typeface="华文楷体" panose="02010600040101010101" pitchFamily="2" charset="-122"/>
            </a:endParaRPr>
          </a:p>
          <a:p>
            <a:pPr>
              <a:lnSpc>
                <a:spcPct val="250000"/>
              </a:lnSpc>
            </a:pPr>
            <a:r>
              <a:rPr lang="zh-CN" altLang="en-US" sz="3600" b="1">
                <a:solidFill>
                  <a:srgbClr val="FF0000"/>
                </a:solidFill>
                <a:latin typeface="华文楷体" panose="02010600040101010101" pitchFamily="2" charset="-122"/>
                <a:ea typeface="华文楷体" panose="02010600040101010101" pitchFamily="2" charset="-122"/>
              </a:rPr>
              <a:t>         职业道德和岗位职责</a:t>
            </a:r>
            <a:endParaRPr lang="zh-CN" altLang="en-US" sz="3600" b="1">
              <a:solidFill>
                <a:srgbClr val="FF0000"/>
              </a:solidFill>
              <a:latin typeface="华文楷体" panose="02010600040101010101" pitchFamily="2" charset="-122"/>
              <a:ea typeface="华文楷体" panose="02010600040101010101" pitchFamily="2" charset="-122"/>
            </a:endParaRPr>
          </a:p>
        </p:txBody>
      </p:sp>
      <p:sp>
        <p:nvSpPr>
          <p:cNvPr id="2992" name="矩形 38"/>
          <p:cNvSpPr/>
          <p:nvPr/>
        </p:nvSpPr>
        <p:spPr>
          <a:xfrm>
            <a:off x="5922963" y="1022350"/>
            <a:ext cx="215900" cy="215900"/>
          </a:xfrm>
          <a:prstGeom prst="rect">
            <a:avLst/>
          </a:prstGeom>
          <a:solidFill>
            <a:srgbClr val="92D050"/>
          </a:solidFill>
          <a:ln w="25400" cap="flat" cmpd="sng">
            <a:solidFill>
              <a:srgbClr val="92D050"/>
            </a:solidFill>
            <a:prstDash val="solid"/>
            <a:round/>
            <a:headEnd type="none" w="med" len="med"/>
            <a:tailEnd type="none" w="med" len="med"/>
          </a:ln>
        </p:spPr>
        <p:txBody>
          <a:bodyPr anchor="ctr" anchorCtr="0"/>
          <a:p>
            <a:pPr algn="ctr"/>
          </a:p>
        </p:txBody>
      </p:sp>
      <p:sp>
        <p:nvSpPr>
          <p:cNvPr id="2993" name="矩形 39"/>
          <p:cNvSpPr/>
          <p:nvPr/>
        </p:nvSpPr>
        <p:spPr>
          <a:xfrm>
            <a:off x="5908675" y="5907088"/>
            <a:ext cx="215900" cy="215900"/>
          </a:xfrm>
          <a:prstGeom prst="rect">
            <a:avLst/>
          </a:prstGeom>
          <a:solidFill>
            <a:srgbClr val="00B0F0"/>
          </a:solidFill>
          <a:ln w="25400" cap="flat" cmpd="sng">
            <a:solidFill>
              <a:srgbClr val="00B0F0"/>
            </a:solidFill>
            <a:prstDash val="solid"/>
            <a:round/>
            <a:headEnd type="none" w="med" len="med"/>
            <a:tailEnd type="none" w="med" len="med"/>
          </a:ln>
        </p:spPr>
        <p:txBody>
          <a:bodyPr anchor="ctr" anchorCtr="0"/>
          <a:p>
            <a:pPr algn="ct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14" name="TextBox 12"/>
          <p:cNvSpPr/>
          <p:nvPr/>
        </p:nvSpPr>
        <p:spPr>
          <a:xfrm>
            <a:off x="4151313" y="2781300"/>
            <a:ext cx="3646487" cy="923925"/>
          </a:xfrm>
          <a:prstGeom prst="rect">
            <a:avLst/>
          </a:prstGeom>
          <a:noFill/>
          <a:ln w="9525">
            <a:noFill/>
          </a:ln>
        </p:spPr>
        <p:txBody>
          <a:bodyPr wrap="none"/>
          <a:p>
            <a:r>
              <a:rPr lang="zh-CN" altLang="en-US" sz="5400" b="1">
                <a:solidFill>
                  <a:srgbClr val="FF0000"/>
                </a:solidFill>
                <a:latin typeface="华文楷体" panose="02010600040101010101" pitchFamily="2" charset="-122"/>
                <a:ea typeface="华文楷体" panose="02010600040101010101" pitchFamily="2" charset="-122"/>
              </a:rPr>
              <a:t>法律、法规</a:t>
            </a:r>
            <a:endParaRPr lang="zh-CN" altLang="en-US" sz="5400" b="1">
              <a:solidFill>
                <a:srgbClr val="FF0000"/>
              </a:solidFill>
              <a:latin typeface="华文楷体" panose="02010600040101010101" pitchFamily="2" charset="-122"/>
              <a:ea typeface="华文楷体" panose="02010600040101010101" pitchFamily="2" charset="-122"/>
            </a:endParaRPr>
          </a:p>
        </p:txBody>
      </p:sp>
      <p:sp>
        <p:nvSpPr>
          <p:cNvPr id="2115" name="矩形 15"/>
          <p:cNvSpPr/>
          <p:nvPr/>
        </p:nvSpPr>
        <p:spPr>
          <a:xfrm>
            <a:off x="4151313" y="2276475"/>
            <a:ext cx="3816350" cy="1871663"/>
          </a:xfrm>
          <a:prstGeom prst="rect">
            <a:avLst/>
          </a:prstGeom>
          <a:noFill/>
          <a:ln w="12700" cap="flat" cmpd="sng">
            <a:solidFill>
              <a:srgbClr val="D9D9D9"/>
            </a:solidFill>
            <a:prstDash val="dash"/>
            <a:round/>
            <a:headEnd type="none" w="med" len="med"/>
            <a:tailEnd type="none" w="med" len="med"/>
          </a:ln>
        </p:spPr>
        <p:txBody>
          <a:bodyPr anchor="ctr" anchorCtr="0"/>
          <a:p>
            <a:pPr algn="ctr"/>
          </a:p>
        </p:txBody>
      </p:sp>
      <p:sp>
        <p:nvSpPr>
          <p:cNvPr id="2116" name="矩形 16"/>
          <p:cNvSpPr/>
          <p:nvPr/>
        </p:nvSpPr>
        <p:spPr>
          <a:xfrm>
            <a:off x="3503613" y="1628775"/>
            <a:ext cx="5113337" cy="3168650"/>
          </a:xfrm>
          <a:prstGeom prst="rect">
            <a:avLst/>
          </a:prstGeom>
          <a:noFill/>
          <a:ln w="12700" cap="flat" cmpd="sng">
            <a:solidFill>
              <a:srgbClr val="D9D9D9"/>
            </a:solidFill>
            <a:prstDash val="dash"/>
            <a:round/>
            <a:headEnd type="none" w="med" len="med"/>
            <a:tailEnd type="none" w="med" len="med"/>
          </a:ln>
        </p:spPr>
        <p:txBody>
          <a:bodyPr anchor="ctr" anchorCtr="0"/>
          <a:p>
            <a:pPr algn="ctr"/>
          </a:p>
        </p:txBody>
      </p:sp>
      <p:sp>
        <p:nvSpPr>
          <p:cNvPr id="2117" name="矩形 17"/>
          <p:cNvSpPr/>
          <p:nvPr/>
        </p:nvSpPr>
        <p:spPr>
          <a:xfrm>
            <a:off x="2495550" y="620713"/>
            <a:ext cx="7129463" cy="5184775"/>
          </a:xfrm>
          <a:prstGeom prst="rect">
            <a:avLst/>
          </a:prstGeom>
          <a:noFill/>
          <a:ln w="12700" cap="flat" cmpd="sng">
            <a:solidFill>
              <a:srgbClr val="D9D9D9"/>
            </a:solidFill>
            <a:prstDash val="dash"/>
            <a:round/>
            <a:headEnd type="none" w="med" len="med"/>
            <a:tailEnd type="none" w="med" len="med"/>
          </a:ln>
        </p:spPr>
        <p:txBody>
          <a:bodyPr anchor="ctr" anchorCtr="0"/>
          <a:p>
            <a:pPr algn="ctr"/>
          </a:p>
        </p:txBody>
      </p:sp>
      <p:cxnSp>
        <p:nvCxnSpPr>
          <p:cNvPr id="2118" name="直接连接符 19"/>
          <p:cNvCxnSpPr/>
          <p:nvPr/>
        </p:nvCxnSpPr>
        <p:spPr>
          <a:xfrm flipH="1" flipV="1">
            <a:off x="2135188" y="260350"/>
            <a:ext cx="2016125" cy="2016125"/>
          </a:xfrm>
          <a:prstGeom prst="line">
            <a:avLst/>
          </a:prstGeom>
          <a:ln w="12700" cap="flat" cmpd="sng">
            <a:solidFill>
              <a:srgbClr val="D9D9D9"/>
            </a:solidFill>
            <a:prstDash val="dashDot"/>
            <a:round/>
            <a:headEnd type="none" w="med" len="med"/>
            <a:tailEnd type="none" w="med" len="med"/>
          </a:ln>
        </p:spPr>
      </p:cxnSp>
      <p:cxnSp>
        <p:nvCxnSpPr>
          <p:cNvPr id="2119" name="直接连接符 21"/>
          <p:cNvCxnSpPr/>
          <p:nvPr/>
        </p:nvCxnSpPr>
        <p:spPr>
          <a:xfrm flipV="1">
            <a:off x="7967663" y="404813"/>
            <a:ext cx="1871662" cy="1871662"/>
          </a:xfrm>
          <a:prstGeom prst="line">
            <a:avLst/>
          </a:prstGeom>
          <a:ln w="12700" cap="flat" cmpd="sng">
            <a:solidFill>
              <a:srgbClr val="D9D9D9"/>
            </a:solidFill>
            <a:prstDash val="dashDot"/>
            <a:round/>
            <a:headEnd type="none" w="med" len="med"/>
            <a:tailEnd type="none" w="med" len="med"/>
          </a:ln>
        </p:spPr>
      </p:cxnSp>
      <p:cxnSp>
        <p:nvCxnSpPr>
          <p:cNvPr id="2120" name="直接连接符 23"/>
          <p:cNvCxnSpPr/>
          <p:nvPr/>
        </p:nvCxnSpPr>
        <p:spPr>
          <a:xfrm flipH="1">
            <a:off x="2063750" y="4149725"/>
            <a:ext cx="2087563" cy="2087563"/>
          </a:xfrm>
          <a:prstGeom prst="line">
            <a:avLst/>
          </a:prstGeom>
          <a:ln w="12700" cap="flat" cmpd="sng">
            <a:solidFill>
              <a:srgbClr val="D9D9D9"/>
            </a:solidFill>
            <a:prstDash val="dashDot"/>
            <a:round/>
            <a:headEnd type="none" w="med" len="med"/>
            <a:tailEnd type="none" w="med" len="med"/>
          </a:ln>
        </p:spPr>
      </p:cxnSp>
      <p:cxnSp>
        <p:nvCxnSpPr>
          <p:cNvPr id="2121" name="直接连接符 25"/>
          <p:cNvCxnSpPr/>
          <p:nvPr/>
        </p:nvCxnSpPr>
        <p:spPr>
          <a:xfrm>
            <a:off x="7967663" y="4149725"/>
            <a:ext cx="2160587" cy="2160588"/>
          </a:xfrm>
          <a:prstGeom prst="line">
            <a:avLst/>
          </a:prstGeom>
          <a:ln w="12700" cap="flat" cmpd="sng">
            <a:solidFill>
              <a:srgbClr val="D9D9D9"/>
            </a:solidFill>
            <a:prstDash val="dashDot"/>
            <a:round/>
            <a:headEnd type="none" w="med" len="med"/>
            <a:tailEnd type="none" w="med" len="med"/>
          </a:ln>
        </p:spPr>
      </p:cxn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996" name="组合 2995"/>
          <p:cNvGrpSpPr/>
          <p:nvPr/>
        </p:nvGrpSpPr>
        <p:grpSpPr>
          <a:xfrm>
            <a:off x="2600325" y="1166813"/>
            <a:ext cx="2955925" cy="708025"/>
            <a:chOff x="787703" y="908720"/>
            <a:chExt cx="2956590" cy="707886"/>
          </a:xfrm>
        </p:grpSpPr>
        <p:sp>
          <p:nvSpPr>
            <p:cNvPr id="2997" name="TextBox 12"/>
            <p:cNvSpPr/>
            <p:nvPr/>
          </p:nvSpPr>
          <p:spPr>
            <a:xfrm>
              <a:off x="1507783" y="908720"/>
              <a:ext cx="2236510" cy="707886"/>
            </a:xfrm>
            <a:prstGeom prst="rect">
              <a:avLst/>
            </a:prstGeom>
            <a:noFill/>
            <a:ln w="9525">
              <a:noFill/>
            </a:ln>
          </p:spPr>
          <p:txBody>
            <a:bodyPr wrap="none"/>
            <a:p>
              <a:r>
                <a:rPr lang="zh-CN" altLang="en-US" sz="4000" b="1">
                  <a:solidFill>
                    <a:srgbClr val="0000FF"/>
                  </a:solidFill>
                  <a:latin typeface="华文楷体" panose="02010600040101010101" pitchFamily="2" charset="-122"/>
                  <a:ea typeface="华文楷体" panose="02010600040101010101" pitchFamily="2" charset="-122"/>
                </a:rPr>
                <a:t>职业道德</a:t>
              </a:r>
              <a:endParaRPr lang="zh-CN" altLang="en-US" sz="4000" b="1">
                <a:solidFill>
                  <a:srgbClr val="0000FF"/>
                </a:solidFill>
                <a:latin typeface="华文楷体" panose="02010600040101010101" pitchFamily="2" charset="-122"/>
                <a:ea typeface="华文楷体" panose="02010600040101010101" pitchFamily="2" charset="-122"/>
              </a:endParaRPr>
            </a:p>
          </p:txBody>
        </p:sp>
        <p:grpSp>
          <p:nvGrpSpPr>
            <p:cNvPr id="2998" name="组合 2997"/>
            <p:cNvGrpSpPr/>
            <p:nvPr/>
          </p:nvGrpSpPr>
          <p:grpSpPr>
            <a:xfrm>
              <a:off x="787703" y="980728"/>
              <a:ext cx="432048" cy="432048"/>
              <a:chOff x="467544" y="980728"/>
              <a:chExt cx="432048" cy="432048"/>
            </a:xfrm>
          </p:grpSpPr>
          <p:sp>
            <p:nvSpPr>
              <p:cNvPr id="2999" name="矩形 2"/>
              <p:cNvSpPr/>
              <p:nvPr/>
            </p:nvSpPr>
            <p:spPr>
              <a:xfrm>
                <a:off x="467544" y="980728"/>
                <a:ext cx="360040" cy="360040"/>
              </a:xfrm>
              <a:prstGeom prst="rect">
                <a:avLst/>
              </a:prstGeom>
              <a:solidFill>
                <a:srgbClr val="00B050"/>
              </a:solidFill>
              <a:ln w="25400" cap="flat" cmpd="sng">
                <a:prstDash val="solid"/>
                <a:round/>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00B050"/>
                </a:extrusionClr>
              </a:sp3d>
            </p:spPr>
            <p:txBody>
              <a:bodyPr anchor="ctr" anchorCtr="0">
                <a:flatTx/>
              </a:bodyPr>
              <a:p>
                <a:pPr algn="ctr"/>
              </a:p>
            </p:txBody>
          </p:sp>
          <p:sp>
            <p:nvSpPr>
              <p:cNvPr id="3000" name="矩形 3"/>
              <p:cNvSpPr/>
              <p:nvPr/>
            </p:nvSpPr>
            <p:spPr>
              <a:xfrm>
                <a:off x="619944" y="1133128"/>
                <a:ext cx="279648" cy="279648"/>
              </a:xfrm>
              <a:prstGeom prst="rect">
                <a:avLst/>
              </a:prstGeom>
              <a:solidFill>
                <a:srgbClr val="FFC000"/>
              </a:solidFill>
              <a:ln w="25400" cap="flat" cmpd="sng">
                <a:prstDash val="solid"/>
                <a:round/>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FFC000"/>
                </a:extrusionClr>
              </a:sp3d>
            </p:spPr>
            <p:txBody>
              <a:bodyPr anchor="ctr" anchorCtr="0">
                <a:flatTx/>
              </a:bodyPr>
              <a:p>
                <a:pPr algn="ctr"/>
              </a:p>
            </p:txBody>
          </p:sp>
        </p:grpSp>
      </p:grpSp>
      <p:cxnSp>
        <p:nvCxnSpPr>
          <p:cNvPr id="3001" name="直接连接符 7"/>
          <p:cNvCxnSpPr/>
          <p:nvPr/>
        </p:nvCxnSpPr>
        <p:spPr>
          <a:xfrm>
            <a:off x="2208213" y="950913"/>
            <a:ext cx="6121400" cy="0"/>
          </a:xfrm>
          <a:prstGeom prst="line">
            <a:avLst/>
          </a:prstGeom>
          <a:ln w="9525" cap="flat" cmpd="sng">
            <a:solidFill>
              <a:srgbClr val="FF0000"/>
            </a:solidFill>
            <a:prstDash val="solid"/>
            <a:round/>
            <a:headEnd type="none" w="med" len="med"/>
            <a:tailEnd type="none" w="med" len="med"/>
          </a:ln>
        </p:spPr>
      </p:cxnSp>
      <p:cxnSp>
        <p:nvCxnSpPr>
          <p:cNvPr id="3002" name="直接连接符 9"/>
          <p:cNvCxnSpPr/>
          <p:nvPr/>
        </p:nvCxnSpPr>
        <p:spPr>
          <a:xfrm>
            <a:off x="2351088" y="735013"/>
            <a:ext cx="0" cy="1512887"/>
          </a:xfrm>
          <a:prstGeom prst="line">
            <a:avLst/>
          </a:prstGeom>
          <a:ln w="9525" cap="flat" cmpd="sng">
            <a:solidFill>
              <a:srgbClr val="FF0000"/>
            </a:solidFill>
            <a:prstDash val="solid"/>
            <a:round/>
            <a:headEnd type="none" w="med" len="med"/>
            <a:tailEnd type="none" w="med" len="med"/>
          </a:ln>
        </p:spPr>
      </p:cxnSp>
      <p:cxnSp>
        <p:nvCxnSpPr>
          <p:cNvPr id="3003" name="直接连接符 11"/>
          <p:cNvCxnSpPr/>
          <p:nvPr/>
        </p:nvCxnSpPr>
        <p:spPr>
          <a:xfrm>
            <a:off x="4943475" y="5732463"/>
            <a:ext cx="5040313" cy="0"/>
          </a:xfrm>
          <a:prstGeom prst="line">
            <a:avLst/>
          </a:prstGeom>
          <a:ln w="9525" cap="flat" cmpd="sng">
            <a:solidFill>
              <a:srgbClr val="FF0000"/>
            </a:solidFill>
            <a:prstDash val="solid"/>
            <a:round/>
            <a:headEnd type="none" w="med" len="med"/>
            <a:tailEnd type="none" w="med" len="med"/>
          </a:ln>
        </p:spPr>
      </p:cxnSp>
      <p:cxnSp>
        <p:nvCxnSpPr>
          <p:cNvPr id="3004" name="直接连接符 14"/>
          <p:cNvCxnSpPr/>
          <p:nvPr/>
        </p:nvCxnSpPr>
        <p:spPr>
          <a:xfrm flipV="1">
            <a:off x="9696450" y="4508500"/>
            <a:ext cx="0" cy="1512888"/>
          </a:xfrm>
          <a:prstGeom prst="line">
            <a:avLst/>
          </a:prstGeom>
          <a:ln w="9525" cap="flat" cmpd="sng">
            <a:solidFill>
              <a:srgbClr val="FF0000"/>
            </a:solidFill>
            <a:prstDash val="solid"/>
            <a:round/>
            <a:headEnd type="none" w="med" len="med"/>
            <a:tailEnd type="none" w="med" len="med"/>
          </a:ln>
        </p:spPr>
      </p:cxnSp>
      <p:sp>
        <p:nvSpPr>
          <p:cNvPr id="3005" name="TextBox 15"/>
          <p:cNvSpPr/>
          <p:nvPr/>
        </p:nvSpPr>
        <p:spPr>
          <a:xfrm>
            <a:off x="2855913" y="2425700"/>
            <a:ext cx="6253162" cy="1938338"/>
          </a:xfrm>
          <a:prstGeom prst="rect">
            <a:avLst/>
          </a:prstGeom>
          <a:noFill/>
          <a:ln w="9525">
            <a:noFill/>
          </a:ln>
        </p:spPr>
        <p:txBody>
          <a:bodyPr wrap="none"/>
          <a:p>
            <a:pPr>
              <a:lnSpc>
                <a:spcPct val="150000"/>
              </a:lnSpc>
            </a:pPr>
            <a:r>
              <a:rPr lang="zh-CN" altLang="en-US" sz="2000" b="1">
                <a:latin typeface="华文楷体" panose="02010600040101010101" pitchFamily="2" charset="-122"/>
                <a:ea typeface="华文楷体" panose="02010600040101010101" pitchFamily="2" charset="-122"/>
              </a:rPr>
              <a:t>    特种作业人员的岗位危险性较大，不仅仅对自身</a:t>
            </a:r>
            <a:endParaRPr lang="zh-CN" altLang="en-US" sz="2000" b="1">
              <a:latin typeface="华文楷体" panose="02010600040101010101" pitchFamily="2" charset="-122"/>
              <a:ea typeface="华文楷体" panose="02010600040101010101" pitchFamily="2" charset="-122"/>
            </a:endParaRPr>
          </a:p>
          <a:p>
            <a:pPr>
              <a:lnSpc>
                <a:spcPct val="150000"/>
              </a:lnSpc>
            </a:pPr>
            <a:r>
              <a:rPr lang="zh-CN" altLang="en-US" sz="2000" b="1">
                <a:latin typeface="华文楷体" panose="02010600040101010101" pitchFamily="2" charset="-122"/>
                <a:ea typeface="华文楷体" panose="02010600040101010101" pitchFamily="2" charset="-122"/>
              </a:rPr>
              <a:t>安全有较大危险，对他人或设备、财产等也具有较大</a:t>
            </a:r>
            <a:endParaRPr lang="zh-CN" altLang="en-US" sz="2000" b="1">
              <a:latin typeface="华文楷体" panose="02010600040101010101" pitchFamily="2" charset="-122"/>
              <a:ea typeface="华文楷体" panose="02010600040101010101" pitchFamily="2" charset="-122"/>
            </a:endParaRPr>
          </a:p>
          <a:p>
            <a:pPr>
              <a:lnSpc>
                <a:spcPct val="150000"/>
              </a:lnSpc>
            </a:pPr>
            <a:r>
              <a:rPr lang="zh-CN" altLang="en-US" sz="2000" b="1">
                <a:latin typeface="华文楷体" panose="02010600040101010101" pitchFamily="2" charset="-122"/>
                <a:ea typeface="华文楷体" panose="02010600040101010101" pitchFamily="2" charset="-122"/>
              </a:rPr>
              <a:t>的危险，因此，对特种作业人员的职业道德水准也比</a:t>
            </a:r>
            <a:endParaRPr lang="zh-CN" altLang="en-US" sz="2000" b="1">
              <a:latin typeface="华文楷体" panose="02010600040101010101" pitchFamily="2" charset="-122"/>
              <a:ea typeface="华文楷体" panose="02010600040101010101" pitchFamily="2" charset="-122"/>
            </a:endParaRPr>
          </a:p>
          <a:p>
            <a:pPr>
              <a:lnSpc>
                <a:spcPct val="150000"/>
              </a:lnSpc>
            </a:pPr>
            <a:r>
              <a:rPr lang="zh-CN" altLang="en-US" sz="2000" b="1">
                <a:latin typeface="华文楷体" panose="02010600040101010101" pitchFamily="2" charset="-122"/>
                <a:ea typeface="华文楷体" panose="02010600040101010101" pitchFamily="2" charset="-122"/>
              </a:rPr>
              <a:t>一般工人提出更高要求。</a:t>
            </a:r>
            <a:endParaRPr lang="zh-CN" altLang="en-US" sz="2000" b="1">
              <a:latin typeface="华文楷体" panose="02010600040101010101" pitchFamily="2" charset="-122"/>
              <a:ea typeface="华文楷体" panose="02010600040101010101" pitchFamily="2" charset="-122"/>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08" name="TextBox 15"/>
          <p:cNvSpPr/>
          <p:nvPr/>
        </p:nvSpPr>
        <p:spPr>
          <a:xfrm>
            <a:off x="2855913" y="1303338"/>
            <a:ext cx="2870200" cy="554037"/>
          </a:xfrm>
          <a:prstGeom prst="rect">
            <a:avLst/>
          </a:prstGeom>
          <a:noFill/>
          <a:ln w="9525">
            <a:noFill/>
          </a:ln>
        </p:spPr>
        <p:txBody>
          <a:bodyPr wrap="none"/>
          <a:p>
            <a:pPr>
              <a:lnSpc>
                <a:spcPct val="150000"/>
              </a:lnSpc>
            </a:pPr>
            <a:r>
              <a:rPr lang="en-US" altLang="zh-CN" sz="2000" b="1">
                <a:solidFill>
                  <a:srgbClr val="0000FF"/>
                </a:solidFill>
                <a:latin typeface="华文楷体" panose="02010600040101010101" pitchFamily="2" charset="-122"/>
                <a:ea typeface="华文楷体" panose="02010600040101010101" pitchFamily="2" charset="-122"/>
              </a:rPr>
              <a:t>1</a:t>
            </a:r>
            <a:r>
              <a:rPr lang="zh-CN" altLang="en-US" sz="2000" b="1">
                <a:solidFill>
                  <a:srgbClr val="0000FF"/>
                </a:solidFill>
                <a:latin typeface="华文楷体" panose="02010600040101010101" pitchFamily="2" charset="-122"/>
                <a:ea typeface="华文楷体" panose="02010600040101010101" pitchFamily="2" charset="-122"/>
              </a:rPr>
              <a:t>、安全为公的道德观念</a:t>
            </a:r>
            <a:endParaRPr lang="zh-CN" altLang="en-US" sz="2000" b="1">
              <a:solidFill>
                <a:srgbClr val="0000FF"/>
              </a:solidFill>
              <a:latin typeface="华文楷体" panose="02010600040101010101" pitchFamily="2" charset="-122"/>
              <a:ea typeface="华文楷体" panose="02010600040101010101" pitchFamily="2" charset="-122"/>
            </a:endParaRPr>
          </a:p>
        </p:txBody>
      </p:sp>
      <p:grpSp>
        <p:nvGrpSpPr>
          <p:cNvPr id="3009" name="组合 3008"/>
          <p:cNvGrpSpPr/>
          <p:nvPr/>
        </p:nvGrpSpPr>
        <p:grpSpPr>
          <a:xfrm>
            <a:off x="2351088" y="549275"/>
            <a:ext cx="647700" cy="504825"/>
            <a:chOff x="827584" y="900786"/>
            <a:chExt cx="648072" cy="504056"/>
          </a:xfrm>
        </p:grpSpPr>
        <p:cxnSp>
          <p:nvCxnSpPr>
            <p:cNvPr id="3010" name="直接连接符 19"/>
            <p:cNvCxnSpPr/>
            <p:nvPr/>
          </p:nvCxnSpPr>
          <p:spPr>
            <a:xfrm>
              <a:off x="827584" y="900786"/>
              <a:ext cx="648072" cy="0"/>
            </a:xfrm>
            <a:prstGeom prst="line">
              <a:avLst/>
            </a:prstGeom>
            <a:ln w="9525" cap="flat" cmpd="sng">
              <a:solidFill>
                <a:srgbClr val="BFBFBF"/>
              </a:solidFill>
              <a:prstDash val="solid"/>
              <a:round/>
              <a:headEnd type="none" w="med" len="med"/>
              <a:tailEnd type="none" w="med" len="med"/>
            </a:ln>
          </p:spPr>
        </p:cxnSp>
        <p:cxnSp>
          <p:nvCxnSpPr>
            <p:cNvPr id="3011" name="直接连接符 20"/>
            <p:cNvCxnSpPr/>
            <p:nvPr/>
          </p:nvCxnSpPr>
          <p:spPr>
            <a:xfrm>
              <a:off x="827584" y="900786"/>
              <a:ext cx="0" cy="504056"/>
            </a:xfrm>
            <a:prstGeom prst="line">
              <a:avLst/>
            </a:prstGeom>
            <a:ln w="9525" cap="flat" cmpd="sng">
              <a:solidFill>
                <a:srgbClr val="BFBFBF"/>
              </a:solidFill>
              <a:prstDash val="solid"/>
              <a:round/>
              <a:headEnd type="none" w="med" len="med"/>
              <a:tailEnd type="none" w="med" len="med"/>
            </a:ln>
          </p:spPr>
        </p:cxnSp>
      </p:grpSp>
      <p:grpSp>
        <p:nvGrpSpPr>
          <p:cNvPr id="3012" name="组合 3011"/>
          <p:cNvGrpSpPr/>
          <p:nvPr/>
        </p:nvGrpSpPr>
        <p:grpSpPr>
          <a:xfrm>
            <a:off x="8972550" y="5565775"/>
            <a:ext cx="652463" cy="527050"/>
            <a:chOff x="7448082" y="4437112"/>
            <a:chExt cx="652310" cy="526774"/>
          </a:xfrm>
        </p:grpSpPr>
        <p:cxnSp>
          <p:nvCxnSpPr>
            <p:cNvPr id="3013" name="直接连接符 22"/>
            <p:cNvCxnSpPr/>
            <p:nvPr/>
          </p:nvCxnSpPr>
          <p:spPr>
            <a:xfrm>
              <a:off x="7448082" y="4963886"/>
              <a:ext cx="648072" cy="0"/>
            </a:xfrm>
            <a:prstGeom prst="line">
              <a:avLst/>
            </a:prstGeom>
            <a:ln w="9525" cap="flat" cmpd="sng">
              <a:solidFill>
                <a:srgbClr val="BFBFBF"/>
              </a:solidFill>
              <a:prstDash val="solid"/>
              <a:round/>
              <a:headEnd type="none" w="med" len="med"/>
              <a:tailEnd type="none" w="med" len="med"/>
            </a:ln>
          </p:spPr>
        </p:cxnSp>
        <p:cxnSp>
          <p:nvCxnSpPr>
            <p:cNvPr id="3014" name="直接连接符 23"/>
            <p:cNvCxnSpPr/>
            <p:nvPr/>
          </p:nvCxnSpPr>
          <p:spPr>
            <a:xfrm>
              <a:off x="8100392" y="4437112"/>
              <a:ext cx="0" cy="504056"/>
            </a:xfrm>
            <a:prstGeom prst="line">
              <a:avLst/>
            </a:prstGeom>
            <a:ln w="9525" cap="flat" cmpd="sng">
              <a:solidFill>
                <a:srgbClr val="BFBFBF"/>
              </a:solidFill>
              <a:prstDash val="solid"/>
              <a:round/>
              <a:headEnd type="none" w="med" len="med"/>
              <a:tailEnd type="none" w="med" len="med"/>
            </a:ln>
          </p:spPr>
        </p:cxnSp>
      </p:grpSp>
      <p:grpSp>
        <p:nvGrpSpPr>
          <p:cNvPr id="3015" name="组合 3014"/>
          <p:cNvGrpSpPr/>
          <p:nvPr/>
        </p:nvGrpSpPr>
        <p:grpSpPr>
          <a:xfrm>
            <a:off x="8894763" y="620713"/>
            <a:ext cx="658812" cy="512762"/>
            <a:chOff x="7092280" y="764704"/>
            <a:chExt cx="658349" cy="511990"/>
          </a:xfrm>
        </p:grpSpPr>
        <p:cxnSp>
          <p:nvCxnSpPr>
            <p:cNvPr id="3016" name="直接连接符 25"/>
            <p:cNvCxnSpPr/>
            <p:nvPr/>
          </p:nvCxnSpPr>
          <p:spPr>
            <a:xfrm>
              <a:off x="7092280" y="764704"/>
              <a:ext cx="648072" cy="0"/>
            </a:xfrm>
            <a:prstGeom prst="line">
              <a:avLst/>
            </a:prstGeom>
            <a:ln w="9525" cap="flat" cmpd="sng">
              <a:solidFill>
                <a:srgbClr val="BFBFBF"/>
              </a:solidFill>
              <a:prstDash val="solid"/>
              <a:round/>
              <a:headEnd type="none" w="med" len="med"/>
              <a:tailEnd type="none" w="med" len="med"/>
            </a:ln>
          </p:spPr>
        </p:cxnSp>
        <p:cxnSp>
          <p:nvCxnSpPr>
            <p:cNvPr id="3017" name="直接连接符 26"/>
            <p:cNvCxnSpPr/>
            <p:nvPr/>
          </p:nvCxnSpPr>
          <p:spPr>
            <a:xfrm>
              <a:off x="7750629" y="772638"/>
              <a:ext cx="0" cy="504056"/>
            </a:xfrm>
            <a:prstGeom prst="line">
              <a:avLst/>
            </a:prstGeom>
            <a:ln w="9525" cap="flat" cmpd="sng">
              <a:solidFill>
                <a:srgbClr val="BFBFBF"/>
              </a:solidFill>
              <a:prstDash val="solid"/>
              <a:round/>
              <a:headEnd type="none" w="med" len="med"/>
              <a:tailEnd type="none" w="med" len="med"/>
            </a:ln>
          </p:spPr>
        </p:cxnSp>
      </p:grpSp>
      <p:grpSp>
        <p:nvGrpSpPr>
          <p:cNvPr id="3018" name="组合 3017"/>
          <p:cNvGrpSpPr/>
          <p:nvPr/>
        </p:nvGrpSpPr>
        <p:grpSpPr>
          <a:xfrm>
            <a:off x="2424113" y="5538788"/>
            <a:ext cx="647700" cy="531812"/>
            <a:chOff x="971600" y="4409210"/>
            <a:chExt cx="648072" cy="531958"/>
          </a:xfrm>
        </p:grpSpPr>
        <p:cxnSp>
          <p:nvCxnSpPr>
            <p:cNvPr id="3019" name="直接连接符 28"/>
            <p:cNvCxnSpPr/>
            <p:nvPr/>
          </p:nvCxnSpPr>
          <p:spPr>
            <a:xfrm>
              <a:off x="971600" y="4941168"/>
              <a:ext cx="648072" cy="0"/>
            </a:xfrm>
            <a:prstGeom prst="line">
              <a:avLst/>
            </a:prstGeom>
            <a:ln w="9525" cap="flat" cmpd="sng">
              <a:solidFill>
                <a:srgbClr val="BFBFBF"/>
              </a:solidFill>
              <a:prstDash val="solid"/>
              <a:round/>
              <a:headEnd type="none" w="med" len="med"/>
              <a:tailEnd type="none" w="med" len="med"/>
            </a:ln>
          </p:spPr>
        </p:cxnSp>
        <p:cxnSp>
          <p:nvCxnSpPr>
            <p:cNvPr id="3020" name="直接连接符 29"/>
            <p:cNvCxnSpPr/>
            <p:nvPr/>
          </p:nvCxnSpPr>
          <p:spPr>
            <a:xfrm>
              <a:off x="974417" y="4409210"/>
              <a:ext cx="0" cy="504056"/>
            </a:xfrm>
            <a:prstGeom prst="line">
              <a:avLst/>
            </a:prstGeom>
            <a:ln w="9525" cap="flat" cmpd="sng">
              <a:solidFill>
                <a:srgbClr val="BFBFBF"/>
              </a:solidFill>
              <a:prstDash val="solid"/>
              <a:round/>
              <a:headEnd type="none" w="med" len="med"/>
              <a:tailEnd type="none" w="med" len="med"/>
            </a:ln>
          </p:spPr>
        </p:cxnSp>
      </p:grpSp>
      <p:grpSp>
        <p:nvGrpSpPr>
          <p:cNvPr id="3021" name="组合 3020"/>
          <p:cNvGrpSpPr/>
          <p:nvPr/>
        </p:nvGrpSpPr>
        <p:grpSpPr>
          <a:xfrm>
            <a:off x="5519738" y="915988"/>
            <a:ext cx="720725" cy="144462"/>
            <a:chOff x="3779912" y="1268760"/>
            <a:chExt cx="720080" cy="144016"/>
          </a:xfrm>
        </p:grpSpPr>
        <p:sp>
          <p:nvSpPr>
            <p:cNvPr id="3022" name="椭圆 31"/>
            <p:cNvSpPr/>
            <p:nvPr/>
          </p:nvSpPr>
          <p:spPr>
            <a:xfrm>
              <a:off x="3779912" y="1268760"/>
              <a:ext cx="144016" cy="144016"/>
            </a:xfrm>
            <a:prstGeom prst="ellipse">
              <a:avLst/>
            </a:prstGeom>
            <a:solidFill>
              <a:srgbClr val="FFC000">
                <a:alpha val="69803"/>
              </a:srgbClr>
            </a:solidFill>
            <a:ln w="25400">
              <a:noFill/>
            </a:ln>
          </p:spPr>
          <p:txBody>
            <a:bodyPr anchor="ctr" anchorCtr="0"/>
            <a:p>
              <a:pPr algn="ctr"/>
            </a:p>
          </p:txBody>
        </p:sp>
        <p:sp>
          <p:nvSpPr>
            <p:cNvPr id="3023" name="椭圆 32"/>
            <p:cNvSpPr/>
            <p:nvPr/>
          </p:nvSpPr>
          <p:spPr>
            <a:xfrm>
              <a:off x="4067944" y="1268760"/>
              <a:ext cx="144016" cy="144016"/>
            </a:xfrm>
            <a:prstGeom prst="ellipse">
              <a:avLst/>
            </a:prstGeom>
            <a:solidFill>
              <a:srgbClr val="00B050">
                <a:alpha val="69803"/>
              </a:srgbClr>
            </a:solidFill>
            <a:ln w="25400">
              <a:noFill/>
            </a:ln>
          </p:spPr>
          <p:txBody>
            <a:bodyPr anchor="ctr" anchorCtr="0"/>
            <a:p>
              <a:pPr algn="ctr"/>
            </a:p>
          </p:txBody>
        </p:sp>
        <p:sp>
          <p:nvSpPr>
            <p:cNvPr id="3024" name="椭圆 33"/>
            <p:cNvSpPr/>
            <p:nvPr/>
          </p:nvSpPr>
          <p:spPr>
            <a:xfrm>
              <a:off x="4355976" y="1268760"/>
              <a:ext cx="144016" cy="144016"/>
            </a:xfrm>
            <a:prstGeom prst="ellipse">
              <a:avLst/>
            </a:prstGeom>
            <a:solidFill>
              <a:srgbClr val="00B0F0">
                <a:alpha val="69803"/>
              </a:srgbClr>
            </a:solidFill>
            <a:ln w="25400">
              <a:noFill/>
            </a:ln>
          </p:spPr>
          <p:txBody>
            <a:bodyPr anchor="ctr" anchorCtr="0"/>
            <a:p>
              <a:pPr algn="ctr"/>
            </a:p>
          </p:txBody>
        </p:sp>
      </p:grpSp>
      <p:sp>
        <p:nvSpPr>
          <p:cNvPr id="3025" name="TextBox 34"/>
          <p:cNvSpPr/>
          <p:nvPr/>
        </p:nvSpPr>
        <p:spPr>
          <a:xfrm>
            <a:off x="2855913" y="3235325"/>
            <a:ext cx="2933700" cy="554038"/>
          </a:xfrm>
          <a:prstGeom prst="rect">
            <a:avLst/>
          </a:prstGeom>
          <a:noFill/>
          <a:ln w="9525">
            <a:noFill/>
          </a:ln>
        </p:spPr>
        <p:txBody>
          <a:bodyPr wrap="none"/>
          <a:p>
            <a:pPr>
              <a:lnSpc>
                <a:spcPct val="150000"/>
              </a:lnSpc>
            </a:pPr>
            <a:r>
              <a:rPr lang="en-US" altLang="zh-CN" sz="2000" b="1">
                <a:solidFill>
                  <a:srgbClr val="0000FF"/>
                </a:solidFill>
                <a:latin typeface="华文楷体" panose="02010600040101010101" pitchFamily="2" charset="-122"/>
                <a:ea typeface="华文楷体" panose="02010600040101010101" pitchFamily="2" charset="-122"/>
              </a:rPr>
              <a:t>2</a:t>
            </a:r>
            <a:r>
              <a:rPr lang="zh-CN" altLang="en-US" sz="2000" b="1">
                <a:solidFill>
                  <a:srgbClr val="0000FF"/>
                </a:solidFill>
                <a:latin typeface="华文楷体" panose="02010600040101010101" pitchFamily="2" charset="-122"/>
                <a:ea typeface="华文楷体" panose="02010600040101010101" pitchFamily="2" charset="-122"/>
              </a:rPr>
              <a:t>、好学上进的道德观念</a:t>
            </a:r>
            <a:endParaRPr lang="zh-CN" altLang="en-US" sz="2000" b="1">
              <a:solidFill>
                <a:srgbClr val="0000FF"/>
              </a:solidFill>
              <a:latin typeface="华文楷体" panose="02010600040101010101" pitchFamily="2" charset="-122"/>
              <a:ea typeface="华文楷体" panose="02010600040101010101" pitchFamily="2" charset="-122"/>
            </a:endParaRPr>
          </a:p>
        </p:txBody>
      </p:sp>
      <p:sp>
        <p:nvSpPr>
          <p:cNvPr id="3026" name="TextBox 21"/>
          <p:cNvSpPr/>
          <p:nvPr/>
        </p:nvSpPr>
        <p:spPr>
          <a:xfrm>
            <a:off x="3003550" y="3789363"/>
            <a:ext cx="6083300" cy="1938337"/>
          </a:xfrm>
          <a:prstGeom prst="rect">
            <a:avLst/>
          </a:prstGeom>
          <a:noFill/>
          <a:ln w="9525">
            <a:noFill/>
          </a:ln>
        </p:spPr>
        <p:txBody>
          <a:bodyPr wrap="none"/>
          <a:p>
            <a:pPr>
              <a:lnSpc>
                <a:spcPct val="150000"/>
              </a:lnSpc>
            </a:pPr>
            <a:r>
              <a:rPr lang="zh-CN" altLang="en-US" sz="2000">
                <a:latin typeface="华文楷体" panose="02010600040101010101" pitchFamily="2" charset="-122"/>
                <a:ea typeface="华文楷体" panose="02010600040101010101" pitchFamily="2" charset="-122"/>
              </a:rPr>
              <a:t>    娴熟的操作技能是安全生产的前提之一，特种作</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业人员在工作中应具有精益求精的工作作风和道德</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观念。好学上进、勇于钻研是特种作业人员应具备</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的良好的道德观念之一。</a:t>
            </a:r>
            <a:endParaRPr lang="zh-CN" altLang="en-US" sz="2000">
              <a:latin typeface="华文楷体" panose="02010600040101010101" pitchFamily="2" charset="-122"/>
              <a:ea typeface="华文楷体" panose="02010600040101010101" pitchFamily="2" charset="-122"/>
            </a:endParaRPr>
          </a:p>
        </p:txBody>
      </p:sp>
      <p:sp>
        <p:nvSpPr>
          <p:cNvPr id="3027" name="TextBox 24"/>
          <p:cNvSpPr/>
          <p:nvPr/>
        </p:nvSpPr>
        <p:spPr>
          <a:xfrm>
            <a:off x="3008313" y="1916113"/>
            <a:ext cx="6083300" cy="482600"/>
          </a:xfrm>
          <a:prstGeom prst="rect">
            <a:avLst/>
          </a:prstGeom>
          <a:noFill/>
          <a:ln w="9525">
            <a:noFill/>
          </a:ln>
        </p:spPr>
        <p:txBody>
          <a:bodyPr wrap="none"/>
          <a:p>
            <a:pPr>
              <a:lnSpc>
                <a:spcPct val="150000"/>
              </a:lnSpc>
            </a:pPr>
            <a:r>
              <a:rPr lang="zh-CN" altLang="en-US" sz="2000">
                <a:latin typeface="华文楷体" panose="02010600040101010101" pitchFamily="2" charset="-122"/>
                <a:ea typeface="华文楷体" panose="02010600040101010101" pitchFamily="2" charset="-122"/>
              </a:rPr>
              <a:t>    始终要谨记：我要安全，安全为我，我为人人。</a:t>
            </a:r>
            <a:endParaRPr lang="zh-CN" altLang="en-US" sz="2000">
              <a:latin typeface="华文楷体" panose="02010600040101010101" pitchFamily="2" charset="-122"/>
              <a:ea typeface="华文楷体" panose="02010600040101010101" pitchFamily="2" charset="-122"/>
            </a:endParaRPr>
          </a:p>
        </p:txBody>
      </p:sp>
      <p:sp>
        <p:nvSpPr>
          <p:cNvPr id="3028" name="TextBox 27"/>
          <p:cNvSpPr/>
          <p:nvPr/>
        </p:nvSpPr>
        <p:spPr>
          <a:xfrm>
            <a:off x="3000375" y="2349500"/>
            <a:ext cx="6083300" cy="1016000"/>
          </a:xfrm>
          <a:prstGeom prst="rect">
            <a:avLst/>
          </a:prstGeom>
          <a:noFill/>
          <a:ln w="9525">
            <a:noFill/>
          </a:ln>
        </p:spPr>
        <p:txBody>
          <a:bodyPr wrap="none"/>
          <a:p>
            <a:pPr>
              <a:lnSpc>
                <a:spcPct val="150000"/>
              </a:lnSpc>
            </a:pPr>
            <a:r>
              <a:rPr lang="zh-CN" altLang="en-US" sz="2000">
                <a:latin typeface="华文楷体" panose="02010600040101010101" pitchFamily="2" charset="-122"/>
                <a:ea typeface="华文楷体" panose="02010600040101010101" pitchFamily="2" charset="-122"/>
              </a:rPr>
              <a:t>    两大责任：为自己的生命财产承担责任，为他人</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的生命财产安全承担责任。</a:t>
            </a:r>
            <a:endParaRPr lang="zh-CN" altLang="en-US" sz="2000">
              <a:latin typeface="华文楷体" panose="02010600040101010101" pitchFamily="2" charset="-122"/>
              <a:ea typeface="华文楷体" panose="02010600040101010101" pitchFamily="2" charset="-12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031" name="组合 3030"/>
          <p:cNvGrpSpPr/>
          <p:nvPr/>
        </p:nvGrpSpPr>
        <p:grpSpPr>
          <a:xfrm>
            <a:off x="2600325" y="1166813"/>
            <a:ext cx="2955925" cy="708025"/>
            <a:chOff x="787703" y="908720"/>
            <a:chExt cx="2956590" cy="707886"/>
          </a:xfrm>
        </p:grpSpPr>
        <p:sp>
          <p:nvSpPr>
            <p:cNvPr id="3032" name="TextBox 12"/>
            <p:cNvSpPr/>
            <p:nvPr/>
          </p:nvSpPr>
          <p:spPr>
            <a:xfrm>
              <a:off x="1507783" y="908720"/>
              <a:ext cx="2236510" cy="707886"/>
            </a:xfrm>
            <a:prstGeom prst="rect">
              <a:avLst/>
            </a:prstGeom>
            <a:noFill/>
            <a:ln w="9525">
              <a:noFill/>
            </a:ln>
          </p:spPr>
          <p:txBody>
            <a:bodyPr wrap="none"/>
            <a:p>
              <a:r>
                <a:rPr lang="zh-CN" altLang="en-US" sz="4000" b="1">
                  <a:solidFill>
                    <a:srgbClr val="0000FF"/>
                  </a:solidFill>
                  <a:latin typeface="华文楷体" panose="02010600040101010101" pitchFamily="2" charset="-122"/>
                  <a:ea typeface="华文楷体" panose="02010600040101010101" pitchFamily="2" charset="-122"/>
                </a:rPr>
                <a:t>岗位职责</a:t>
              </a:r>
              <a:endParaRPr lang="zh-CN" altLang="en-US" sz="4000" b="1">
                <a:solidFill>
                  <a:srgbClr val="0000FF"/>
                </a:solidFill>
                <a:latin typeface="华文楷体" panose="02010600040101010101" pitchFamily="2" charset="-122"/>
                <a:ea typeface="华文楷体" panose="02010600040101010101" pitchFamily="2" charset="-122"/>
              </a:endParaRPr>
            </a:p>
          </p:txBody>
        </p:sp>
        <p:grpSp>
          <p:nvGrpSpPr>
            <p:cNvPr id="3033" name="组合 3032"/>
            <p:cNvGrpSpPr/>
            <p:nvPr/>
          </p:nvGrpSpPr>
          <p:grpSpPr>
            <a:xfrm>
              <a:off x="787703" y="980728"/>
              <a:ext cx="432048" cy="432048"/>
              <a:chOff x="467544" y="980728"/>
              <a:chExt cx="432048" cy="432048"/>
            </a:xfrm>
          </p:grpSpPr>
          <p:sp>
            <p:nvSpPr>
              <p:cNvPr id="3034" name="矩形 2"/>
              <p:cNvSpPr/>
              <p:nvPr/>
            </p:nvSpPr>
            <p:spPr>
              <a:xfrm>
                <a:off x="467544" y="980728"/>
                <a:ext cx="360040" cy="360040"/>
              </a:xfrm>
              <a:prstGeom prst="rect">
                <a:avLst/>
              </a:prstGeom>
              <a:solidFill>
                <a:srgbClr val="00B050"/>
              </a:solidFill>
              <a:ln w="25400" cap="flat" cmpd="sng">
                <a:prstDash val="solid"/>
                <a:round/>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00B050"/>
                </a:extrusionClr>
              </a:sp3d>
            </p:spPr>
            <p:txBody>
              <a:bodyPr anchor="ctr" anchorCtr="0">
                <a:flatTx/>
              </a:bodyPr>
              <a:p>
                <a:pPr algn="ctr"/>
              </a:p>
            </p:txBody>
          </p:sp>
          <p:sp>
            <p:nvSpPr>
              <p:cNvPr id="3035" name="矩形 3"/>
              <p:cNvSpPr/>
              <p:nvPr/>
            </p:nvSpPr>
            <p:spPr>
              <a:xfrm>
                <a:off x="619944" y="1133128"/>
                <a:ext cx="279648" cy="279648"/>
              </a:xfrm>
              <a:prstGeom prst="rect">
                <a:avLst/>
              </a:prstGeom>
              <a:solidFill>
                <a:srgbClr val="FFC000"/>
              </a:solidFill>
              <a:ln w="25400" cap="flat" cmpd="sng">
                <a:prstDash val="solid"/>
                <a:round/>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FFC000"/>
                </a:extrusionClr>
              </a:sp3d>
            </p:spPr>
            <p:txBody>
              <a:bodyPr anchor="ctr" anchorCtr="0">
                <a:flatTx/>
              </a:bodyPr>
              <a:p>
                <a:pPr algn="ctr"/>
              </a:p>
            </p:txBody>
          </p:sp>
        </p:grpSp>
      </p:grpSp>
      <p:cxnSp>
        <p:nvCxnSpPr>
          <p:cNvPr id="3036" name="直接连接符 7"/>
          <p:cNvCxnSpPr/>
          <p:nvPr/>
        </p:nvCxnSpPr>
        <p:spPr>
          <a:xfrm>
            <a:off x="2208213" y="950913"/>
            <a:ext cx="6121400" cy="0"/>
          </a:xfrm>
          <a:prstGeom prst="line">
            <a:avLst/>
          </a:prstGeom>
          <a:ln w="9525" cap="flat" cmpd="sng">
            <a:solidFill>
              <a:srgbClr val="FF0000"/>
            </a:solidFill>
            <a:prstDash val="solid"/>
            <a:round/>
            <a:headEnd type="none" w="med" len="med"/>
            <a:tailEnd type="none" w="med" len="med"/>
          </a:ln>
        </p:spPr>
      </p:cxnSp>
      <p:cxnSp>
        <p:nvCxnSpPr>
          <p:cNvPr id="3037" name="直接连接符 9"/>
          <p:cNvCxnSpPr/>
          <p:nvPr/>
        </p:nvCxnSpPr>
        <p:spPr>
          <a:xfrm>
            <a:off x="2351088" y="735013"/>
            <a:ext cx="0" cy="1512887"/>
          </a:xfrm>
          <a:prstGeom prst="line">
            <a:avLst/>
          </a:prstGeom>
          <a:ln w="9525" cap="flat" cmpd="sng">
            <a:solidFill>
              <a:srgbClr val="FF0000"/>
            </a:solidFill>
            <a:prstDash val="solid"/>
            <a:round/>
            <a:headEnd type="none" w="med" len="med"/>
            <a:tailEnd type="none" w="med" len="med"/>
          </a:ln>
        </p:spPr>
      </p:cxnSp>
      <p:cxnSp>
        <p:nvCxnSpPr>
          <p:cNvPr id="3038" name="直接连接符 11"/>
          <p:cNvCxnSpPr/>
          <p:nvPr/>
        </p:nvCxnSpPr>
        <p:spPr>
          <a:xfrm>
            <a:off x="4943475" y="5732463"/>
            <a:ext cx="5040313" cy="0"/>
          </a:xfrm>
          <a:prstGeom prst="line">
            <a:avLst/>
          </a:prstGeom>
          <a:ln w="9525" cap="flat" cmpd="sng">
            <a:solidFill>
              <a:srgbClr val="FF0000"/>
            </a:solidFill>
            <a:prstDash val="solid"/>
            <a:round/>
            <a:headEnd type="none" w="med" len="med"/>
            <a:tailEnd type="none" w="med" len="med"/>
          </a:ln>
        </p:spPr>
      </p:cxnSp>
      <p:cxnSp>
        <p:nvCxnSpPr>
          <p:cNvPr id="3039" name="直接连接符 14"/>
          <p:cNvCxnSpPr/>
          <p:nvPr/>
        </p:nvCxnSpPr>
        <p:spPr>
          <a:xfrm flipV="1">
            <a:off x="9696450" y="4508500"/>
            <a:ext cx="0" cy="1512888"/>
          </a:xfrm>
          <a:prstGeom prst="line">
            <a:avLst/>
          </a:prstGeom>
          <a:ln w="9525" cap="flat" cmpd="sng">
            <a:solidFill>
              <a:srgbClr val="FF0000"/>
            </a:solidFill>
            <a:prstDash val="solid"/>
            <a:round/>
            <a:headEnd type="none" w="med" len="med"/>
            <a:tailEnd type="none" w="med" len="med"/>
          </a:ln>
        </p:spPr>
      </p:cxnSp>
      <p:sp>
        <p:nvSpPr>
          <p:cNvPr id="3040" name="TextBox 15"/>
          <p:cNvSpPr/>
          <p:nvPr/>
        </p:nvSpPr>
        <p:spPr>
          <a:xfrm>
            <a:off x="2855913" y="2619375"/>
            <a:ext cx="5995987" cy="1323975"/>
          </a:xfrm>
          <a:prstGeom prst="rect">
            <a:avLst/>
          </a:prstGeom>
          <a:noFill/>
          <a:ln w="9525">
            <a:noFill/>
          </a:ln>
        </p:spPr>
        <p:txBody>
          <a:bodyPr wrap="none"/>
          <a:p>
            <a:pPr>
              <a:lnSpc>
                <a:spcPct val="200000"/>
              </a:lnSpc>
            </a:pPr>
            <a:r>
              <a:rPr lang="zh-CN" altLang="en-US" sz="2000" b="1">
                <a:latin typeface="华文楷体" panose="02010600040101010101" pitchFamily="2" charset="-122"/>
                <a:ea typeface="华文楷体" panose="02010600040101010101" pitchFamily="2" charset="-122"/>
              </a:rPr>
              <a:t>     建立健全一安全责任制为中心的各项安全管理</a:t>
            </a:r>
            <a:endParaRPr lang="zh-CN" altLang="en-US" sz="2000" b="1">
              <a:latin typeface="华文楷体" panose="02010600040101010101" pitchFamily="2" charset="-122"/>
              <a:ea typeface="华文楷体" panose="02010600040101010101" pitchFamily="2" charset="-122"/>
            </a:endParaRPr>
          </a:p>
          <a:p>
            <a:pPr>
              <a:lnSpc>
                <a:spcPct val="200000"/>
              </a:lnSpc>
            </a:pPr>
            <a:r>
              <a:rPr lang="zh-CN" altLang="en-US" sz="2000" b="1">
                <a:latin typeface="华文楷体" panose="02010600040101010101" pitchFamily="2" charset="-122"/>
                <a:ea typeface="华文楷体" panose="02010600040101010101" pitchFamily="2" charset="-122"/>
              </a:rPr>
              <a:t>制度，是保障安全生产的重要手段</a:t>
            </a:r>
            <a:endParaRPr lang="zh-CN" altLang="en-US" sz="2000" b="1">
              <a:latin typeface="华文楷体" panose="02010600040101010101" pitchFamily="2" charset="-122"/>
              <a:ea typeface="华文楷体" panose="02010600040101010101" pitchFamily="2" charset="-122"/>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43" name="TextBox 15"/>
          <p:cNvSpPr/>
          <p:nvPr/>
        </p:nvSpPr>
        <p:spPr>
          <a:xfrm>
            <a:off x="2855913" y="1303338"/>
            <a:ext cx="4032250" cy="509587"/>
          </a:xfrm>
          <a:prstGeom prst="rect">
            <a:avLst/>
          </a:prstGeom>
          <a:noFill/>
          <a:ln w="9525">
            <a:noFill/>
          </a:ln>
        </p:spPr>
        <p:txBody>
          <a:bodyPr wrap="none"/>
          <a:p>
            <a:pPr>
              <a:lnSpc>
                <a:spcPct val="150000"/>
              </a:lnSpc>
            </a:pPr>
            <a:r>
              <a:rPr lang="zh-CN" altLang="en-US" sz="2000" b="1">
                <a:solidFill>
                  <a:srgbClr val="0000FF"/>
                </a:solidFill>
                <a:latin typeface="华文楷体" panose="02010600040101010101" pitchFamily="2" charset="-122"/>
                <a:ea typeface="华文楷体" panose="02010600040101010101" pitchFamily="2" charset="-122"/>
              </a:rPr>
              <a:t>特种作业人员安全生产主要职责：</a:t>
            </a:r>
            <a:endParaRPr lang="zh-CN" altLang="en-US" sz="2000" b="1">
              <a:solidFill>
                <a:srgbClr val="0000FF"/>
              </a:solidFill>
              <a:latin typeface="华文楷体" panose="02010600040101010101" pitchFamily="2" charset="-122"/>
              <a:ea typeface="华文楷体" panose="02010600040101010101" pitchFamily="2" charset="-122"/>
            </a:endParaRPr>
          </a:p>
        </p:txBody>
      </p:sp>
      <p:grpSp>
        <p:nvGrpSpPr>
          <p:cNvPr id="3044" name="组合 3043"/>
          <p:cNvGrpSpPr/>
          <p:nvPr/>
        </p:nvGrpSpPr>
        <p:grpSpPr>
          <a:xfrm>
            <a:off x="2351088" y="549275"/>
            <a:ext cx="647700" cy="504825"/>
            <a:chOff x="827584" y="900786"/>
            <a:chExt cx="648072" cy="504056"/>
          </a:xfrm>
        </p:grpSpPr>
        <p:cxnSp>
          <p:nvCxnSpPr>
            <p:cNvPr id="3045" name="直接连接符 19"/>
            <p:cNvCxnSpPr/>
            <p:nvPr/>
          </p:nvCxnSpPr>
          <p:spPr>
            <a:xfrm>
              <a:off x="827584" y="900786"/>
              <a:ext cx="648072" cy="0"/>
            </a:xfrm>
            <a:prstGeom prst="line">
              <a:avLst/>
            </a:prstGeom>
            <a:ln w="9525" cap="flat" cmpd="sng">
              <a:solidFill>
                <a:srgbClr val="BFBFBF"/>
              </a:solidFill>
              <a:prstDash val="solid"/>
              <a:round/>
              <a:headEnd type="none" w="med" len="med"/>
              <a:tailEnd type="none" w="med" len="med"/>
            </a:ln>
          </p:spPr>
        </p:cxnSp>
        <p:cxnSp>
          <p:nvCxnSpPr>
            <p:cNvPr id="3046" name="直接连接符 20"/>
            <p:cNvCxnSpPr/>
            <p:nvPr/>
          </p:nvCxnSpPr>
          <p:spPr>
            <a:xfrm>
              <a:off x="827584" y="900786"/>
              <a:ext cx="0" cy="504056"/>
            </a:xfrm>
            <a:prstGeom prst="line">
              <a:avLst/>
            </a:prstGeom>
            <a:ln w="9525" cap="flat" cmpd="sng">
              <a:solidFill>
                <a:srgbClr val="BFBFBF"/>
              </a:solidFill>
              <a:prstDash val="solid"/>
              <a:round/>
              <a:headEnd type="none" w="med" len="med"/>
              <a:tailEnd type="none" w="med" len="med"/>
            </a:ln>
          </p:spPr>
        </p:cxnSp>
      </p:grpSp>
      <p:grpSp>
        <p:nvGrpSpPr>
          <p:cNvPr id="3047" name="组合 3046"/>
          <p:cNvGrpSpPr/>
          <p:nvPr/>
        </p:nvGrpSpPr>
        <p:grpSpPr>
          <a:xfrm>
            <a:off x="8972550" y="5565775"/>
            <a:ext cx="652463" cy="527050"/>
            <a:chOff x="7448082" y="4437112"/>
            <a:chExt cx="652310" cy="526774"/>
          </a:xfrm>
        </p:grpSpPr>
        <p:cxnSp>
          <p:nvCxnSpPr>
            <p:cNvPr id="3048" name="直接连接符 22"/>
            <p:cNvCxnSpPr/>
            <p:nvPr/>
          </p:nvCxnSpPr>
          <p:spPr>
            <a:xfrm>
              <a:off x="7448082" y="4963886"/>
              <a:ext cx="648072" cy="0"/>
            </a:xfrm>
            <a:prstGeom prst="line">
              <a:avLst/>
            </a:prstGeom>
            <a:ln w="9525" cap="flat" cmpd="sng">
              <a:solidFill>
                <a:srgbClr val="BFBFBF"/>
              </a:solidFill>
              <a:prstDash val="solid"/>
              <a:round/>
              <a:headEnd type="none" w="med" len="med"/>
              <a:tailEnd type="none" w="med" len="med"/>
            </a:ln>
          </p:spPr>
        </p:cxnSp>
        <p:cxnSp>
          <p:nvCxnSpPr>
            <p:cNvPr id="3049" name="直接连接符 23"/>
            <p:cNvCxnSpPr/>
            <p:nvPr/>
          </p:nvCxnSpPr>
          <p:spPr>
            <a:xfrm>
              <a:off x="8100392" y="4437112"/>
              <a:ext cx="0" cy="504056"/>
            </a:xfrm>
            <a:prstGeom prst="line">
              <a:avLst/>
            </a:prstGeom>
            <a:ln w="9525" cap="flat" cmpd="sng">
              <a:solidFill>
                <a:srgbClr val="BFBFBF"/>
              </a:solidFill>
              <a:prstDash val="solid"/>
              <a:round/>
              <a:headEnd type="none" w="med" len="med"/>
              <a:tailEnd type="none" w="med" len="med"/>
            </a:ln>
          </p:spPr>
        </p:cxnSp>
      </p:grpSp>
      <p:grpSp>
        <p:nvGrpSpPr>
          <p:cNvPr id="3050" name="组合 3049"/>
          <p:cNvGrpSpPr/>
          <p:nvPr/>
        </p:nvGrpSpPr>
        <p:grpSpPr>
          <a:xfrm>
            <a:off x="8894763" y="620713"/>
            <a:ext cx="658812" cy="512762"/>
            <a:chOff x="7092280" y="764704"/>
            <a:chExt cx="658349" cy="511990"/>
          </a:xfrm>
        </p:grpSpPr>
        <p:cxnSp>
          <p:nvCxnSpPr>
            <p:cNvPr id="3051" name="直接连接符 25"/>
            <p:cNvCxnSpPr/>
            <p:nvPr/>
          </p:nvCxnSpPr>
          <p:spPr>
            <a:xfrm>
              <a:off x="7092280" y="764704"/>
              <a:ext cx="648072" cy="0"/>
            </a:xfrm>
            <a:prstGeom prst="line">
              <a:avLst/>
            </a:prstGeom>
            <a:ln w="9525" cap="flat" cmpd="sng">
              <a:solidFill>
                <a:srgbClr val="BFBFBF"/>
              </a:solidFill>
              <a:prstDash val="solid"/>
              <a:round/>
              <a:headEnd type="none" w="med" len="med"/>
              <a:tailEnd type="none" w="med" len="med"/>
            </a:ln>
          </p:spPr>
        </p:cxnSp>
        <p:cxnSp>
          <p:nvCxnSpPr>
            <p:cNvPr id="3052" name="直接连接符 26"/>
            <p:cNvCxnSpPr/>
            <p:nvPr/>
          </p:nvCxnSpPr>
          <p:spPr>
            <a:xfrm>
              <a:off x="7750629" y="772638"/>
              <a:ext cx="0" cy="504056"/>
            </a:xfrm>
            <a:prstGeom prst="line">
              <a:avLst/>
            </a:prstGeom>
            <a:ln w="9525" cap="flat" cmpd="sng">
              <a:solidFill>
                <a:srgbClr val="BFBFBF"/>
              </a:solidFill>
              <a:prstDash val="solid"/>
              <a:round/>
              <a:headEnd type="none" w="med" len="med"/>
              <a:tailEnd type="none" w="med" len="med"/>
            </a:ln>
          </p:spPr>
        </p:cxnSp>
      </p:grpSp>
      <p:grpSp>
        <p:nvGrpSpPr>
          <p:cNvPr id="3053" name="组合 3052"/>
          <p:cNvGrpSpPr/>
          <p:nvPr/>
        </p:nvGrpSpPr>
        <p:grpSpPr>
          <a:xfrm>
            <a:off x="2424113" y="5538788"/>
            <a:ext cx="647700" cy="531812"/>
            <a:chOff x="971600" y="4409210"/>
            <a:chExt cx="648072" cy="531958"/>
          </a:xfrm>
        </p:grpSpPr>
        <p:cxnSp>
          <p:nvCxnSpPr>
            <p:cNvPr id="3054" name="直接连接符 28"/>
            <p:cNvCxnSpPr/>
            <p:nvPr/>
          </p:nvCxnSpPr>
          <p:spPr>
            <a:xfrm>
              <a:off x="971600" y="4941168"/>
              <a:ext cx="648072" cy="0"/>
            </a:xfrm>
            <a:prstGeom prst="line">
              <a:avLst/>
            </a:prstGeom>
            <a:ln w="9525" cap="flat" cmpd="sng">
              <a:solidFill>
                <a:srgbClr val="BFBFBF"/>
              </a:solidFill>
              <a:prstDash val="solid"/>
              <a:round/>
              <a:headEnd type="none" w="med" len="med"/>
              <a:tailEnd type="none" w="med" len="med"/>
            </a:ln>
          </p:spPr>
        </p:cxnSp>
        <p:cxnSp>
          <p:nvCxnSpPr>
            <p:cNvPr id="3055" name="直接连接符 29"/>
            <p:cNvCxnSpPr/>
            <p:nvPr/>
          </p:nvCxnSpPr>
          <p:spPr>
            <a:xfrm>
              <a:off x="974417" y="4409210"/>
              <a:ext cx="0" cy="504056"/>
            </a:xfrm>
            <a:prstGeom prst="line">
              <a:avLst/>
            </a:prstGeom>
            <a:ln w="9525" cap="flat" cmpd="sng">
              <a:solidFill>
                <a:srgbClr val="BFBFBF"/>
              </a:solidFill>
              <a:prstDash val="solid"/>
              <a:round/>
              <a:headEnd type="none" w="med" len="med"/>
              <a:tailEnd type="none" w="med" len="med"/>
            </a:ln>
          </p:spPr>
        </p:cxnSp>
      </p:grpSp>
      <p:grpSp>
        <p:nvGrpSpPr>
          <p:cNvPr id="3056" name="组合 3055"/>
          <p:cNvGrpSpPr/>
          <p:nvPr/>
        </p:nvGrpSpPr>
        <p:grpSpPr>
          <a:xfrm>
            <a:off x="5519738" y="915988"/>
            <a:ext cx="720725" cy="144462"/>
            <a:chOff x="3779912" y="1268760"/>
            <a:chExt cx="720080" cy="144016"/>
          </a:xfrm>
        </p:grpSpPr>
        <p:sp>
          <p:nvSpPr>
            <p:cNvPr id="3057" name="椭圆 31"/>
            <p:cNvSpPr/>
            <p:nvPr/>
          </p:nvSpPr>
          <p:spPr>
            <a:xfrm>
              <a:off x="3779912" y="1268760"/>
              <a:ext cx="144016" cy="144016"/>
            </a:xfrm>
            <a:prstGeom prst="ellipse">
              <a:avLst/>
            </a:prstGeom>
            <a:solidFill>
              <a:srgbClr val="FFC000">
                <a:alpha val="69803"/>
              </a:srgbClr>
            </a:solidFill>
            <a:ln w="25400">
              <a:noFill/>
            </a:ln>
          </p:spPr>
          <p:txBody>
            <a:bodyPr anchor="ctr" anchorCtr="0"/>
            <a:p>
              <a:pPr algn="ctr"/>
            </a:p>
          </p:txBody>
        </p:sp>
        <p:sp>
          <p:nvSpPr>
            <p:cNvPr id="3058" name="椭圆 32"/>
            <p:cNvSpPr/>
            <p:nvPr/>
          </p:nvSpPr>
          <p:spPr>
            <a:xfrm>
              <a:off x="4067944" y="1268760"/>
              <a:ext cx="144016" cy="144016"/>
            </a:xfrm>
            <a:prstGeom prst="ellipse">
              <a:avLst/>
            </a:prstGeom>
            <a:solidFill>
              <a:srgbClr val="00B050">
                <a:alpha val="69803"/>
              </a:srgbClr>
            </a:solidFill>
            <a:ln w="25400">
              <a:noFill/>
            </a:ln>
          </p:spPr>
          <p:txBody>
            <a:bodyPr anchor="ctr" anchorCtr="0"/>
            <a:p>
              <a:pPr algn="ctr"/>
            </a:p>
          </p:txBody>
        </p:sp>
        <p:sp>
          <p:nvSpPr>
            <p:cNvPr id="3059" name="椭圆 33"/>
            <p:cNvSpPr/>
            <p:nvPr/>
          </p:nvSpPr>
          <p:spPr>
            <a:xfrm>
              <a:off x="4355976" y="1268760"/>
              <a:ext cx="144016" cy="144016"/>
            </a:xfrm>
            <a:prstGeom prst="ellipse">
              <a:avLst/>
            </a:prstGeom>
            <a:solidFill>
              <a:srgbClr val="00B0F0">
                <a:alpha val="69803"/>
              </a:srgbClr>
            </a:solidFill>
            <a:ln w="25400">
              <a:noFill/>
            </a:ln>
          </p:spPr>
          <p:txBody>
            <a:bodyPr anchor="ctr" anchorCtr="0"/>
            <a:p>
              <a:pPr algn="ctr"/>
            </a:p>
          </p:txBody>
        </p:sp>
      </p:grpSp>
      <p:sp>
        <p:nvSpPr>
          <p:cNvPr id="3060" name="TextBox 24"/>
          <p:cNvSpPr/>
          <p:nvPr/>
        </p:nvSpPr>
        <p:spPr>
          <a:xfrm>
            <a:off x="3008313" y="1916113"/>
            <a:ext cx="6011862" cy="1016000"/>
          </a:xfrm>
          <a:prstGeom prst="rect">
            <a:avLst/>
          </a:prstGeom>
          <a:noFill/>
          <a:ln w="9525">
            <a:noFill/>
          </a:ln>
        </p:spPr>
        <p:txBody>
          <a:bodyPr wrap="none"/>
          <a:p>
            <a:pPr>
              <a:lnSpc>
                <a:spcPct val="150000"/>
              </a:lnSpc>
            </a:pPr>
            <a:r>
              <a:rPr lang="zh-CN" altLang="en-US" sz="2000">
                <a:latin typeface="华文楷体" panose="02010600040101010101" pitchFamily="2" charset="-122"/>
                <a:ea typeface="华文楷体" panose="02010600040101010101" pitchFamily="2" charset="-122"/>
              </a:rPr>
              <a:t>     </a:t>
            </a:r>
            <a:r>
              <a:rPr lang="en-US" altLang="zh-CN" sz="2000">
                <a:latin typeface="华文楷体" panose="02010600040101010101" pitchFamily="2" charset="-122"/>
                <a:ea typeface="华文楷体" panose="02010600040101010101" pitchFamily="2" charset="-122"/>
              </a:rPr>
              <a:t>1</a:t>
            </a:r>
            <a:r>
              <a:rPr lang="zh-CN" altLang="en-US" sz="2000">
                <a:latin typeface="华文楷体" panose="02010600040101010101" pitchFamily="2" charset="-122"/>
                <a:ea typeface="华文楷体" panose="02010600040101010101" pitchFamily="2" charset="-122"/>
              </a:rPr>
              <a:t>、认真执行有关安全生产规定，对所从事的安全</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生产负直接责任</a:t>
            </a:r>
            <a:endParaRPr lang="zh-CN" altLang="en-US" sz="2000">
              <a:latin typeface="华文楷体" panose="02010600040101010101" pitchFamily="2" charset="-122"/>
              <a:ea typeface="华文楷体" panose="02010600040101010101" pitchFamily="2" charset="-122"/>
            </a:endParaRPr>
          </a:p>
        </p:txBody>
      </p:sp>
      <p:sp>
        <p:nvSpPr>
          <p:cNvPr id="3061" name="TextBox 27"/>
          <p:cNvSpPr/>
          <p:nvPr/>
        </p:nvSpPr>
        <p:spPr>
          <a:xfrm>
            <a:off x="3000375" y="2781300"/>
            <a:ext cx="6011863" cy="1016000"/>
          </a:xfrm>
          <a:prstGeom prst="rect">
            <a:avLst/>
          </a:prstGeom>
          <a:noFill/>
          <a:ln w="9525">
            <a:noFill/>
          </a:ln>
        </p:spPr>
        <p:txBody>
          <a:bodyPr wrap="none"/>
          <a:p>
            <a:pPr>
              <a:lnSpc>
                <a:spcPct val="150000"/>
              </a:lnSpc>
            </a:pPr>
            <a:r>
              <a:rPr lang="zh-CN" altLang="en-US" sz="2000">
                <a:latin typeface="华文楷体" panose="02010600040101010101" pitchFamily="2" charset="-122"/>
                <a:ea typeface="华文楷体" panose="02010600040101010101" pitchFamily="2" charset="-122"/>
              </a:rPr>
              <a:t>     </a:t>
            </a:r>
            <a:r>
              <a:rPr lang="en-US" altLang="zh-CN" sz="2000">
                <a:latin typeface="华文楷体" panose="02010600040101010101" pitchFamily="2" charset="-122"/>
                <a:ea typeface="华文楷体" panose="02010600040101010101" pitchFamily="2" charset="-122"/>
              </a:rPr>
              <a:t>2</a:t>
            </a:r>
            <a:r>
              <a:rPr lang="zh-CN" altLang="en-US" sz="2000">
                <a:latin typeface="华文楷体" panose="02010600040101010101" pitchFamily="2" charset="-122"/>
                <a:ea typeface="华文楷体" panose="02010600040101010101" pitchFamily="2" charset="-122"/>
              </a:rPr>
              <a:t>、各岗位专业人员必须熟悉本岗位的全部设备和</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系统，掌握构造原理、运行方式和特性。</a:t>
            </a:r>
            <a:endParaRPr lang="zh-CN" altLang="en-US" sz="2000">
              <a:latin typeface="华文楷体" panose="02010600040101010101" pitchFamily="2" charset="-122"/>
              <a:ea typeface="华文楷体" panose="02010600040101010101" pitchFamily="2" charset="-122"/>
            </a:endParaRPr>
          </a:p>
        </p:txBody>
      </p:sp>
      <p:sp>
        <p:nvSpPr>
          <p:cNvPr id="3062" name="TextBox 30"/>
          <p:cNvSpPr/>
          <p:nvPr/>
        </p:nvSpPr>
        <p:spPr>
          <a:xfrm>
            <a:off x="3000375" y="3709988"/>
            <a:ext cx="6083300" cy="1938337"/>
          </a:xfrm>
          <a:prstGeom prst="rect">
            <a:avLst/>
          </a:prstGeom>
          <a:noFill/>
          <a:ln w="9525">
            <a:noFill/>
          </a:ln>
        </p:spPr>
        <p:txBody>
          <a:bodyPr wrap="none"/>
          <a:p>
            <a:pPr>
              <a:lnSpc>
                <a:spcPct val="150000"/>
              </a:lnSpc>
            </a:pPr>
            <a:r>
              <a:rPr lang="zh-CN" altLang="en-US" sz="2000">
                <a:latin typeface="华文楷体" panose="02010600040101010101" pitchFamily="2" charset="-122"/>
                <a:ea typeface="华文楷体" panose="02010600040101010101" pitchFamily="2" charset="-122"/>
              </a:rPr>
              <a:t>     </a:t>
            </a:r>
            <a:r>
              <a:rPr lang="en-US" altLang="zh-CN" sz="2000">
                <a:latin typeface="华文楷体" panose="02010600040101010101" pitchFamily="2" charset="-122"/>
                <a:ea typeface="华文楷体" panose="02010600040101010101" pitchFamily="2" charset="-122"/>
              </a:rPr>
              <a:t>3</a:t>
            </a:r>
            <a:r>
              <a:rPr lang="zh-CN" altLang="en-US" sz="2000">
                <a:latin typeface="华文楷体" panose="02010600040101010101" pitchFamily="2" charset="-122"/>
                <a:ea typeface="华文楷体" panose="02010600040101010101" pitchFamily="2" charset="-122"/>
              </a:rPr>
              <a:t>、经常检查作业环境及各种设备、设施的安全状</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态，保证运行、备用、检修设备的安全，发现问题、</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异常和缺陷时应立即处理并及时联系汇报，不得让事</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态扩大。</a:t>
            </a:r>
            <a:endParaRPr lang="zh-CN" altLang="en-US" sz="2000">
              <a:latin typeface="华文楷体" panose="02010600040101010101" pitchFamily="2" charset="-122"/>
              <a:ea typeface="华文楷体" panose="02010600040101010101" pitchFamily="2" charset="-122"/>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065" name="组合 3064"/>
          <p:cNvGrpSpPr/>
          <p:nvPr/>
        </p:nvGrpSpPr>
        <p:grpSpPr>
          <a:xfrm>
            <a:off x="2351088" y="981075"/>
            <a:ext cx="647700" cy="504825"/>
            <a:chOff x="827584" y="900786"/>
            <a:chExt cx="648072" cy="504056"/>
          </a:xfrm>
        </p:grpSpPr>
        <p:cxnSp>
          <p:nvCxnSpPr>
            <p:cNvPr id="3066" name="直接连接符 19"/>
            <p:cNvCxnSpPr/>
            <p:nvPr/>
          </p:nvCxnSpPr>
          <p:spPr>
            <a:xfrm>
              <a:off x="827584" y="900786"/>
              <a:ext cx="648072" cy="0"/>
            </a:xfrm>
            <a:prstGeom prst="line">
              <a:avLst/>
            </a:prstGeom>
            <a:ln w="9525" cap="flat" cmpd="sng">
              <a:solidFill>
                <a:srgbClr val="BFBFBF"/>
              </a:solidFill>
              <a:prstDash val="solid"/>
              <a:round/>
              <a:headEnd type="none" w="med" len="med"/>
              <a:tailEnd type="none" w="med" len="med"/>
            </a:ln>
          </p:spPr>
        </p:cxnSp>
        <p:cxnSp>
          <p:nvCxnSpPr>
            <p:cNvPr id="3067" name="直接连接符 20"/>
            <p:cNvCxnSpPr/>
            <p:nvPr/>
          </p:nvCxnSpPr>
          <p:spPr>
            <a:xfrm>
              <a:off x="827584" y="900786"/>
              <a:ext cx="0" cy="504056"/>
            </a:xfrm>
            <a:prstGeom prst="line">
              <a:avLst/>
            </a:prstGeom>
            <a:ln w="9525" cap="flat" cmpd="sng">
              <a:solidFill>
                <a:srgbClr val="BFBFBF"/>
              </a:solidFill>
              <a:prstDash val="solid"/>
              <a:round/>
              <a:headEnd type="none" w="med" len="med"/>
              <a:tailEnd type="none" w="med" len="med"/>
            </a:ln>
          </p:spPr>
        </p:cxnSp>
      </p:grpSp>
      <p:grpSp>
        <p:nvGrpSpPr>
          <p:cNvPr id="3068" name="组合 3067"/>
          <p:cNvGrpSpPr/>
          <p:nvPr/>
        </p:nvGrpSpPr>
        <p:grpSpPr>
          <a:xfrm>
            <a:off x="8972550" y="5062538"/>
            <a:ext cx="652463" cy="527050"/>
            <a:chOff x="7448082" y="4437112"/>
            <a:chExt cx="652310" cy="526774"/>
          </a:xfrm>
        </p:grpSpPr>
        <p:cxnSp>
          <p:nvCxnSpPr>
            <p:cNvPr id="3069" name="直接连接符 22"/>
            <p:cNvCxnSpPr/>
            <p:nvPr/>
          </p:nvCxnSpPr>
          <p:spPr>
            <a:xfrm>
              <a:off x="7448082" y="4963886"/>
              <a:ext cx="648072" cy="0"/>
            </a:xfrm>
            <a:prstGeom prst="line">
              <a:avLst/>
            </a:prstGeom>
            <a:ln w="9525" cap="flat" cmpd="sng">
              <a:solidFill>
                <a:srgbClr val="BFBFBF"/>
              </a:solidFill>
              <a:prstDash val="solid"/>
              <a:round/>
              <a:headEnd type="none" w="med" len="med"/>
              <a:tailEnd type="none" w="med" len="med"/>
            </a:ln>
          </p:spPr>
        </p:cxnSp>
        <p:cxnSp>
          <p:nvCxnSpPr>
            <p:cNvPr id="3070" name="直接连接符 23"/>
            <p:cNvCxnSpPr/>
            <p:nvPr/>
          </p:nvCxnSpPr>
          <p:spPr>
            <a:xfrm>
              <a:off x="8100392" y="4437112"/>
              <a:ext cx="0" cy="504056"/>
            </a:xfrm>
            <a:prstGeom prst="line">
              <a:avLst/>
            </a:prstGeom>
            <a:ln w="9525" cap="flat" cmpd="sng">
              <a:solidFill>
                <a:srgbClr val="BFBFBF"/>
              </a:solidFill>
              <a:prstDash val="solid"/>
              <a:round/>
              <a:headEnd type="none" w="med" len="med"/>
              <a:tailEnd type="none" w="med" len="med"/>
            </a:ln>
          </p:spPr>
        </p:cxnSp>
      </p:grpSp>
      <p:grpSp>
        <p:nvGrpSpPr>
          <p:cNvPr id="3071" name="组合 3070"/>
          <p:cNvGrpSpPr/>
          <p:nvPr/>
        </p:nvGrpSpPr>
        <p:grpSpPr>
          <a:xfrm>
            <a:off x="8894763" y="1052513"/>
            <a:ext cx="658812" cy="512762"/>
            <a:chOff x="7092280" y="764704"/>
            <a:chExt cx="658349" cy="511990"/>
          </a:xfrm>
        </p:grpSpPr>
        <p:cxnSp>
          <p:nvCxnSpPr>
            <p:cNvPr id="3072" name="直接连接符 25"/>
            <p:cNvCxnSpPr/>
            <p:nvPr/>
          </p:nvCxnSpPr>
          <p:spPr>
            <a:xfrm>
              <a:off x="7092280" y="764704"/>
              <a:ext cx="648072" cy="0"/>
            </a:xfrm>
            <a:prstGeom prst="line">
              <a:avLst/>
            </a:prstGeom>
            <a:ln w="9525" cap="flat" cmpd="sng">
              <a:solidFill>
                <a:srgbClr val="BFBFBF"/>
              </a:solidFill>
              <a:prstDash val="solid"/>
              <a:round/>
              <a:headEnd type="none" w="med" len="med"/>
              <a:tailEnd type="none" w="med" len="med"/>
            </a:ln>
          </p:spPr>
        </p:cxnSp>
        <p:cxnSp>
          <p:nvCxnSpPr>
            <p:cNvPr id="3073" name="直接连接符 26"/>
            <p:cNvCxnSpPr/>
            <p:nvPr/>
          </p:nvCxnSpPr>
          <p:spPr>
            <a:xfrm>
              <a:off x="7750629" y="772638"/>
              <a:ext cx="0" cy="504056"/>
            </a:xfrm>
            <a:prstGeom prst="line">
              <a:avLst/>
            </a:prstGeom>
            <a:ln w="9525" cap="flat" cmpd="sng">
              <a:solidFill>
                <a:srgbClr val="BFBFBF"/>
              </a:solidFill>
              <a:prstDash val="solid"/>
              <a:round/>
              <a:headEnd type="none" w="med" len="med"/>
              <a:tailEnd type="none" w="med" len="med"/>
            </a:ln>
          </p:spPr>
        </p:cxnSp>
      </p:grpSp>
      <p:grpSp>
        <p:nvGrpSpPr>
          <p:cNvPr id="3074" name="组合 3073"/>
          <p:cNvGrpSpPr/>
          <p:nvPr/>
        </p:nvGrpSpPr>
        <p:grpSpPr>
          <a:xfrm>
            <a:off x="2424113" y="5033963"/>
            <a:ext cx="647700" cy="531812"/>
            <a:chOff x="971600" y="4409210"/>
            <a:chExt cx="648072" cy="531958"/>
          </a:xfrm>
        </p:grpSpPr>
        <p:cxnSp>
          <p:nvCxnSpPr>
            <p:cNvPr id="3075" name="直接连接符 28"/>
            <p:cNvCxnSpPr/>
            <p:nvPr/>
          </p:nvCxnSpPr>
          <p:spPr>
            <a:xfrm>
              <a:off x="971600" y="4941168"/>
              <a:ext cx="648072" cy="0"/>
            </a:xfrm>
            <a:prstGeom prst="line">
              <a:avLst/>
            </a:prstGeom>
            <a:ln w="9525" cap="flat" cmpd="sng">
              <a:solidFill>
                <a:srgbClr val="BFBFBF"/>
              </a:solidFill>
              <a:prstDash val="solid"/>
              <a:round/>
              <a:headEnd type="none" w="med" len="med"/>
              <a:tailEnd type="none" w="med" len="med"/>
            </a:ln>
          </p:spPr>
        </p:cxnSp>
        <p:cxnSp>
          <p:nvCxnSpPr>
            <p:cNvPr id="3076" name="直接连接符 29"/>
            <p:cNvCxnSpPr/>
            <p:nvPr/>
          </p:nvCxnSpPr>
          <p:spPr>
            <a:xfrm>
              <a:off x="974417" y="4409210"/>
              <a:ext cx="0" cy="504056"/>
            </a:xfrm>
            <a:prstGeom prst="line">
              <a:avLst/>
            </a:prstGeom>
            <a:ln w="9525" cap="flat" cmpd="sng">
              <a:solidFill>
                <a:srgbClr val="BFBFBF"/>
              </a:solidFill>
              <a:prstDash val="solid"/>
              <a:round/>
              <a:headEnd type="none" w="med" len="med"/>
              <a:tailEnd type="none" w="med" len="med"/>
            </a:ln>
          </p:spPr>
        </p:cxnSp>
      </p:grpSp>
      <p:grpSp>
        <p:nvGrpSpPr>
          <p:cNvPr id="3077" name="组合 3076"/>
          <p:cNvGrpSpPr/>
          <p:nvPr/>
        </p:nvGrpSpPr>
        <p:grpSpPr>
          <a:xfrm>
            <a:off x="5519738" y="1349375"/>
            <a:ext cx="720725" cy="144463"/>
            <a:chOff x="3779912" y="1268760"/>
            <a:chExt cx="720080" cy="144016"/>
          </a:xfrm>
        </p:grpSpPr>
        <p:sp>
          <p:nvSpPr>
            <p:cNvPr id="3078" name="椭圆 31"/>
            <p:cNvSpPr/>
            <p:nvPr/>
          </p:nvSpPr>
          <p:spPr>
            <a:xfrm>
              <a:off x="3779912" y="1268760"/>
              <a:ext cx="144016" cy="144016"/>
            </a:xfrm>
            <a:prstGeom prst="ellipse">
              <a:avLst/>
            </a:prstGeom>
            <a:solidFill>
              <a:srgbClr val="FFC000">
                <a:alpha val="69803"/>
              </a:srgbClr>
            </a:solidFill>
            <a:ln w="25400">
              <a:noFill/>
            </a:ln>
          </p:spPr>
          <p:txBody>
            <a:bodyPr anchor="ctr" anchorCtr="0"/>
            <a:p>
              <a:pPr algn="ctr"/>
            </a:p>
          </p:txBody>
        </p:sp>
        <p:sp>
          <p:nvSpPr>
            <p:cNvPr id="3079" name="椭圆 32"/>
            <p:cNvSpPr/>
            <p:nvPr/>
          </p:nvSpPr>
          <p:spPr>
            <a:xfrm>
              <a:off x="4067944" y="1268760"/>
              <a:ext cx="144016" cy="144016"/>
            </a:xfrm>
            <a:prstGeom prst="ellipse">
              <a:avLst/>
            </a:prstGeom>
            <a:solidFill>
              <a:srgbClr val="00B050">
                <a:alpha val="69803"/>
              </a:srgbClr>
            </a:solidFill>
            <a:ln w="25400">
              <a:noFill/>
            </a:ln>
          </p:spPr>
          <p:txBody>
            <a:bodyPr anchor="ctr" anchorCtr="0"/>
            <a:p>
              <a:pPr algn="ctr"/>
            </a:p>
          </p:txBody>
        </p:sp>
        <p:sp>
          <p:nvSpPr>
            <p:cNvPr id="3080" name="椭圆 33"/>
            <p:cNvSpPr/>
            <p:nvPr/>
          </p:nvSpPr>
          <p:spPr>
            <a:xfrm>
              <a:off x="4355976" y="1268760"/>
              <a:ext cx="144016" cy="144016"/>
            </a:xfrm>
            <a:prstGeom prst="ellipse">
              <a:avLst/>
            </a:prstGeom>
            <a:solidFill>
              <a:srgbClr val="00B0F0">
                <a:alpha val="69803"/>
              </a:srgbClr>
            </a:solidFill>
            <a:ln w="25400">
              <a:noFill/>
            </a:ln>
          </p:spPr>
          <p:txBody>
            <a:bodyPr anchor="ctr" anchorCtr="0"/>
            <a:p>
              <a:pPr algn="ctr"/>
            </a:p>
          </p:txBody>
        </p:sp>
      </p:grpSp>
      <p:sp>
        <p:nvSpPr>
          <p:cNvPr id="3081" name="TextBox 24"/>
          <p:cNvSpPr/>
          <p:nvPr/>
        </p:nvSpPr>
        <p:spPr>
          <a:xfrm>
            <a:off x="3008313" y="1916113"/>
            <a:ext cx="5570537" cy="1477962"/>
          </a:xfrm>
          <a:prstGeom prst="rect">
            <a:avLst/>
          </a:prstGeom>
          <a:noFill/>
          <a:ln w="9525">
            <a:noFill/>
          </a:ln>
        </p:spPr>
        <p:txBody>
          <a:bodyPr wrap="none"/>
          <a:p>
            <a:pPr>
              <a:lnSpc>
                <a:spcPct val="150000"/>
              </a:lnSpc>
            </a:pPr>
            <a:r>
              <a:rPr lang="zh-CN" altLang="en-US" sz="2000">
                <a:latin typeface="华文楷体" panose="02010600040101010101" pitchFamily="2" charset="-122"/>
                <a:ea typeface="华文楷体" panose="02010600040101010101" pitchFamily="2" charset="-122"/>
              </a:rPr>
              <a:t>     </a:t>
            </a:r>
            <a:r>
              <a:rPr lang="en-US" altLang="zh-CN" sz="2000">
                <a:latin typeface="华文楷体" panose="02010600040101010101" pitchFamily="2" charset="-122"/>
                <a:ea typeface="华文楷体" panose="02010600040101010101" pitchFamily="2" charset="-122"/>
              </a:rPr>
              <a:t>4</a:t>
            </a:r>
            <a:r>
              <a:rPr lang="zh-CN" altLang="en-US" sz="2000">
                <a:latin typeface="华文楷体" panose="02010600040101010101" pitchFamily="2" charset="-122"/>
                <a:ea typeface="华文楷体" panose="02010600040101010101" pitchFamily="2" charset="-122"/>
              </a:rPr>
              <a:t>、定期参加有关的安全学习，参加安全教育</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活动，接受安监部门和人员的安全监督检查，积</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极参与解决不安全问题</a:t>
            </a:r>
            <a:endParaRPr lang="zh-CN" altLang="en-US" sz="2000">
              <a:latin typeface="华文楷体" panose="02010600040101010101" pitchFamily="2" charset="-122"/>
              <a:ea typeface="华文楷体" panose="02010600040101010101" pitchFamily="2" charset="-122"/>
            </a:endParaRPr>
          </a:p>
        </p:txBody>
      </p:sp>
      <p:sp>
        <p:nvSpPr>
          <p:cNvPr id="3082" name="TextBox 27"/>
          <p:cNvSpPr/>
          <p:nvPr/>
        </p:nvSpPr>
        <p:spPr>
          <a:xfrm>
            <a:off x="3000375" y="3349625"/>
            <a:ext cx="5499100" cy="1016000"/>
          </a:xfrm>
          <a:prstGeom prst="rect">
            <a:avLst/>
          </a:prstGeom>
          <a:noFill/>
          <a:ln w="9525">
            <a:noFill/>
          </a:ln>
        </p:spPr>
        <p:txBody>
          <a:bodyPr wrap="none"/>
          <a:p>
            <a:pPr>
              <a:lnSpc>
                <a:spcPct val="150000"/>
              </a:lnSpc>
            </a:pPr>
            <a:r>
              <a:rPr lang="zh-CN" altLang="en-US" sz="2000">
                <a:latin typeface="华文楷体" panose="02010600040101010101" pitchFamily="2" charset="-122"/>
                <a:ea typeface="华文楷体" panose="02010600040101010101" pitchFamily="2" charset="-122"/>
              </a:rPr>
              <a:t>     </a:t>
            </a:r>
            <a:r>
              <a:rPr lang="en-US" altLang="zh-CN" sz="2000">
                <a:latin typeface="华文楷体" panose="02010600040101010101" pitchFamily="2" charset="-122"/>
                <a:ea typeface="华文楷体" panose="02010600040101010101" pitchFamily="2" charset="-122"/>
              </a:rPr>
              <a:t>5</a:t>
            </a:r>
            <a:r>
              <a:rPr lang="zh-CN" altLang="en-US" sz="2000">
                <a:latin typeface="华文楷体" panose="02010600040101010101" pitchFamily="2" charset="-122"/>
                <a:ea typeface="华文楷体" panose="02010600040101010101" pitchFamily="2" charset="-122"/>
              </a:rPr>
              <a:t>、发现因工伤及未遂事故要保护现场，立即</a:t>
            </a:r>
            <a:endParaRPr lang="zh-CN" altLang="en-US" sz="2000">
              <a:latin typeface="华文楷体" panose="02010600040101010101" pitchFamily="2" charset="-122"/>
              <a:ea typeface="华文楷体" panose="02010600040101010101" pitchFamily="2" charset="-122"/>
            </a:endParaRPr>
          </a:p>
          <a:p>
            <a:pPr>
              <a:lnSpc>
                <a:spcPct val="150000"/>
              </a:lnSpc>
            </a:pPr>
            <a:r>
              <a:rPr lang="zh-CN" altLang="en-US" sz="2000">
                <a:latin typeface="华文楷体" panose="02010600040101010101" pitchFamily="2" charset="-122"/>
                <a:ea typeface="华文楷体" panose="02010600040101010101" pitchFamily="2" charset="-122"/>
              </a:rPr>
              <a:t>上报，主动积极参加抢险救援。</a:t>
            </a:r>
            <a:endParaRPr lang="zh-CN" altLang="en-US" sz="2000">
              <a:latin typeface="华文楷体" panose="02010600040101010101" pitchFamily="2" charset="-122"/>
              <a:ea typeface="华文楷体" panose="02010600040101010101" pitchFamily="2" charset="-122"/>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6592" y="1570950"/>
            <a:ext cx="5283023" cy="1179300"/>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7977650" y="4148893"/>
            <a:ext cx="3792503" cy="1583764"/>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3"/>
          <a:stretch>
            <a:fillRect/>
          </a:stretch>
        </p:blipFill>
        <p:spPr>
          <a:xfrm>
            <a:off x="9280966" y="4213011"/>
            <a:ext cx="1187691" cy="1187691"/>
          </a:xfrm>
          <a:prstGeom prst="rect">
            <a:avLst/>
          </a:prstGeom>
        </p:spPr>
      </p:pic>
      <p:sp>
        <p:nvSpPr>
          <p:cNvPr id="2" name="文本框 1"/>
          <p:cNvSpPr txBox="1"/>
          <p:nvPr>
            <p:custDataLst>
              <p:tags r:id="rId4"/>
            </p:custDataLst>
          </p:nvPr>
        </p:nvSpPr>
        <p:spPr>
          <a:xfrm>
            <a:off x="8087970" y="4498309"/>
            <a:ext cx="1257607" cy="86908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59523" y="4266973"/>
            <a:ext cx="1106441" cy="1079719"/>
          </a:xfrm>
          <a:prstGeom prst="rect">
            <a:avLst/>
          </a:prstGeom>
        </p:spPr>
      </p:pic>
      <p:sp>
        <p:nvSpPr>
          <p:cNvPr id="7" name="文本框 6"/>
          <p:cNvSpPr txBox="1"/>
          <p:nvPr>
            <p:custDataLst>
              <p:tags r:id="rId6"/>
            </p:custDataLst>
          </p:nvPr>
        </p:nvSpPr>
        <p:spPr>
          <a:xfrm>
            <a:off x="1705105" y="4292618"/>
            <a:ext cx="4019002"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5745" y="2997064"/>
            <a:ext cx="3145606" cy="1048112"/>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7506" y="5400702"/>
            <a:ext cx="935860"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8829" y="5399447"/>
            <a:ext cx="935860"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24" name="TextBox 15"/>
          <p:cNvSpPr/>
          <p:nvPr/>
        </p:nvSpPr>
        <p:spPr>
          <a:xfrm>
            <a:off x="2855913" y="1557338"/>
            <a:ext cx="3565525" cy="593725"/>
          </a:xfrm>
          <a:prstGeom prst="rect">
            <a:avLst/>
          </a:prstGeom>
          <a:noFill/>
          <a:ln w="9525">
            <a:noFill/>
          </a:ln>
        </p:spPr>
        <p:txBody>
          <a:bodyPr wrap="none"/>
          <a:p>
            <a:pPr>
              <a:lnSpc>
                <a:spcPct val="150000"/>
              </a:lnSpc>
              <a:buFont typeface="Wingdings" panose="05000000000000000000"/>
              <a:buChar char="u"/>
            </a:pPr>
            <a:r>
              <a:rPr lang="zh-CN" altLang="en-US" sz="2400">
                <a:solidFill>
                  <a:srgbClr val="0000FF"/>
                </a:solidFill>
                <a:latin typeface="华文楷体" panose="02010600040101010101" pitchFamily="2" charset="-122"/>
                <a:ea typeface="华文楷体" panose="02010600040101010101" pitchFamily="2" charset="-122"/>
              </a:rPr>
              <a:t>了解我国安全生产方针</a:t>
            </a:r>
            <a:endParaRPr lang="zh-CN" altLang="en-US" sz="2400">
              <a:solidFill>
                <a:srgbClr val="0000FF"/>
              </a:solidFill>
              <a:latin typeface="华文楷体" panose="02010600040101010101" pitchFamily="2" charset="-122"/>
              <a:ea typeface="华文楷体" panose="02010600040101010101" pitchFamily="2" charset="-122"/>
            </a:endParaRPr>
          </a:p>
        </p:txBody>
      </p:sp>
      <p:grpSp>
        <p:nvGrpSpPr>
          <p:cNvPr id="2125" name="组合 2124"/>
          <p:cNvGrpSpPr/>
          <p:nvPr/>
        </p:nvGrpSpPr>
        <p:grpSpPr>
          <a:xfrm>
            <a:off x="1992313" y="211138"/>
            <a:ext cx="7777162" cy="595312"/>
            <a:chOff x="1489" y="332"/>
            <a:chExt cx="12247" cy="937"/>
          </a:xfrm>
        </p:grpSpPr>
        <p:cxnSp>
          <p:nvCxnSpPr>
            <p:cNvPr id="2126" name="直接连接符 5"/>
            <p:cNvCxnSpPr/>
            <p:nvPr/>
          </p:nvCxnSpPr>
          <p:spPr>
            <a:xfrm>
              <a:off x="1489" y="1269"/>
              <a:ext cx="12247" cy="0"/>
            </a:xfrm>
            <a:prstGeom prst="line">
              <a:avLst/>
            </a:prstGeom>
            <a:ln w="9525" cap="flat" cmpd="sng">
              <a:solidFill>
                <a:srgbClr val="FF0000"/>
              </a:solidFill>
              <a:prstDash val="solid"/>
              <a:round/>
              <a:headEnd type="none" w="med" len="med"/>
              <a:tailEnd type="none" w="med" len="med"/>
            </a:ln>
          </p:spPr>
        </p:cxnSp>
        <p:sp>
          <p:nvSpPr>
            <p:cNvPr id="2127" name="矩形 6"/>
            <p:cNvSpPr/>
            <p:nvPr/>
          </p:nvSpPr>
          <p:spPr>
            <a:xfrm>
              <a:off x="1489" y="332"/>
              <a:ext cx="2722" cy="937"/>
            </a:xfrm>
            <a:prstGeom prst="rect">
              <a:avLst/>
            </a:prstGeom>
            <a:solidFill>
              <a:srgbClr val="FF0000"/>
            </a:solidFill>
            <a:ln w="25400" cap="flat" cmpd="sng">
              <a:solidFill>
                <a:srgbClr val="FF0000"/>
              </a:solidFill>
              <a:prstDash val="solid"/>
              <a:round/>
              <a:headEnd type="none" w="med" len="med"/>
              <a:tailEnd type="none" w="med" len="med"/>
            </a:ln>
          </p:spPr>
          <p:txBody>
            <a:bodyPr anchor="ctr" anchorCtr="0"/>
            <a:p>
              <a:pPr algn="ctr"/>
              <a:r>
                <a:rPr lang="zh-CN" altLang="en-US" sz="2800" b="1">
                  <a:effectLst>
                    <a:outerShdw blurRad="38100" dist="38100" dir="2700000">
                      <a:srgbClr val="FFFFFF"/>
                    </a:outerShdw>
                  </a:effectLst>
                  <a:latin typeface="宋体" panose="02010600030101010101" pitchFamily="2" charset="-122"/>
                  <a:ea typeface="宋体" panose="02010600030101010101" pitchFamily="2" charset="-122"/>
                </a:rPr>
                <a:t>学习要点</a:t>
              </a:r>
              <a:endParaRPr lang="zh-CN" altLang="en-US" sz="2800" b="1">
                <a:effectLst>
                  <a:outerShdw blurRad="38100" dist="38100" dir="2700000">
                    <a:srgbClr val="FFFFFF"/>
                  </a:outerShdw>
                </a:effectLst>
                <a:latin typeface="宋体" panose="02010600030101010101" pitchFamily="2" charset="-122"/>
                <a:ea typeface="宋体" panose="02010600030101010101" pitchFamily="2" charset="-122"/>
              </a:endParaRPr>
            </a:p>
          </p:txBody>
        </p:sp>
      </p:grpSp>
      <p:sp>
        <p:nvSpPr>
          <p:cNvPr id="2128" name="TextBox 7"/>
          <p:cNvSpPr/>
          <p:nvPr/>
        </p:nvSpPr>
        <p:spPr>
          <a:xfrm>
            <a:off x="2855913" y="2276475"/>
            <a:ext cx="5719762" cy="593725"/>
          </a:xfrm>
          <a:prstGeom prst="rect">
            <a:avLst/>
          </a:prstGeom>
          <a:noFill/>
          <a:ln w="9525">
            <a:noFill/>
          </a:ln>
        </p:spPr>
        <p:txBody>
          <a:bodyPr wrap="none"/>
          <a:p>
            <a:pPr>
              <a:lnSpc>
                <a:spcPct val="150000"/>
              </a:lnSpc>
              <a:buFont typeface="Wingdings" panose="05000000000000000000"/>
              <a:buChar char="u"/>
            </a:pPr>
            <a:r>
              <a:rPr lang="zh-CN" altLang="en-US" sz="2400">
                <a:solidFill>
                  <a:srgbClr val="0000FF"/>
                </a:solidFill>
                <a:latin typeface="华文楷体" panose="02010600040101010101" pitchFamily="2" charset="-122"/>
                <a:ea typeface="华文楷体" panose="02010600040101010101" pitchFamily="2" charset="-122"/>
              </a:rPr>
              <a:t>了解安全生产相关法律法规和法律制度</a:t>
            </a:r>
            <a:endParaRPr lang="zh-CN" altLang="en-US" sz="2400">
              <a:solidFill>
                <a:srgbClr val="0000FF"/>
              </a:solidFill>
              <a:latin typeface="华文楷体" panose="02010600040101010101" pitchFamily="2" charset="-122"/>
              <a:ea typeface="华文楷体" panose="02010600040101010101" pitchFamily="2" charset="-122"/>
            </a:endParaRPr>
          </a:p>
        </p:txBody>
      </p:sp>
      <p:sp>
        <p:nvSpPr>
          <p:cNvPr id="2129" name="TextBox 8"/>
          <p:cNvSpPr/>
          <p:nvPr/>
        </p:nvSpPr>
        <p:spPr>
          <a:xfrm>
            <a:off x="2855913" y="2924175"/>
            <a:ext cx="5103812" cy="593725"/>
          </a:xfrm>
          <a:prstGeom prst="rect">
            <a:avLst/>
          </a:prstGeom>
          <a:noFill/>
          <a:ln w="9525">
            <a:noFill/>
          </a:ln>
        </p:spPr>
        <p:txBody>
          <a:bodyPr wrap="none"/>
          <a:p>
            <a:pPr>
              <a:lnSpc>
                <a:spcPct val="150000"/>
              </a:lnSpc>
              <a:buFont typeface="Wingdings" panose="05000000000000000000"/>
              <a:buChar char="u"/>
            </a:pPr>
            <a:r>
              <a:rPr lang="zh-CN" altLang="en-US" sz="2400">
                <a:solidFill>
                  <a:srgbClr val="0000FF"/>
                </a:solidFill>
                <a:latin typeface="华文楷体" panose="02010600040101010101" pitchFamily="2" charset="-122"/>
                <a:ea typeface="华文楷体" panose="02010600040101010101" pitchFamily="2" charset="-122"/>
              </a:rPr>
              <a:t>掌握从业人员安全生产权利和义务</a:t>
            </a:r>
            <a:endParaRPr lang="zh-CN" altLang="en-US" sz="2400">
              <a:solidFill>
                <a:srgbClr val="0000FF"/>
              </a:solidFill>
              <a:latin typeface="华文楷体" panose="02010600040101010101" pitchFamily="2" charset="-122"/>
              <a:ea typeface="华文楷体" panose="02010600040101010101" pitchFamily="2" charset="-122"/>
            </a:endParaRPr>
          </a:p>
        </p:txBody>
      </p:sp>
      <p:sp>
        <p:nvSpPr>
          <p:cNvPr id="2130" name="TextBox 9"/>
          <p:cNvSpPr/>
          <p:nvPr/>
        </p:nvSpPr>
        <p:spPr>
          <a:xfrm>
            <a:off x="2855913" y="3644900"/>
            <a:ext cx="5411787" cy="593725"/>
          </a:xfrm>
          <a:prstGeom prst="rect">
            <a:avLst/>
          </a:prstGeom>
          <a:noFill/>
          <a:ln w="9525">
            <a:noFill/>
          </a:ln>
        </p:spPr>
        <p:txBody>
          <a:bodyPr wrap="none"/>
          <a:p>
            <a:pPr>
              <a:lnSpc>
                <a:spcPct val="150000"/>
              </a:lnSpc>
              <a:buFont typeface="Wingdings" panose="05000000000000000000"/>
              <a:buChar char="u"/>
            </a:pPr>
            <a:r>
              <a:rPr lang="zh-CN" altLang="en-US" sz="2400">
                <a:solidFill>
                  <a:srgbClr val="0000FF"/>
                </a:solidFill>
                <a:latin typeface="华文楷体" panose="02010600040101010101" pitchFamily="2" charset="-122"/>
                <a:ea typeface="华文楷体" panose="02010600040101010101" pitchFamily="2" charset="-122"/>
              </a:rPr>
              <a:t>理解特种作业人员应遵守的职业规范</a:t>
            </a:r>
            <a:endParaRPr lang="zh-CN" altLang="en-US" sz="2400">
              <a:solidFill>
                <a:srgbClr val="0000FF"/>
              </a:solidFill>
              <a:latin typeface="华文楷体" panose="02010600040101010101" pitchFamily="2" charset="-122"/>
              <a:ea typeface="华文楷体" panose="02010600040101010101" pitchFamily="2" charset="-122"/>
            </a:endParaRPr>
          </a:p>
        </p:txBody>
      </p:sp>
      <p:sp>
        <p:nvSpPr>
          <p:cNvPr id="2131" name="TextBox 10"/>
          <p:cNvSpPr/>
          <p:nvPr/>
        </p:nvSpPr>
        <p:spPr>
          <a:xfrm>
            <a:off x="2855913" y="4437063"/>
            <a:ext cx="4181475" cy="593725"/>
          </a:xfrm>
          <a:prstGeom prst="rect">
            <a:avLst/>
          </a:prstGeom>
          <a:noFill/>
          <a:ln w="9525">
            <a:noFill/>
          </a:ln>
        </p:spPr>
        <p:txBody>
          <a:bodyPr wrap="none"/>
          <a:p>
            <a:pPr>
              <a:lnSpc>
                <a:spcPct val="150000"/>
              </a:lnSpc>
              <a:buFont typeface="Wingdings" panose="05000000000000000000"/>
              <a:buChar char="u"/>
            </a:pPr>
            <a:r>
              <a:rPr lang="zh-CN" altLang="en-US" sz="2400">
                <a:solidFill>
                  <a:srgbClr val="0000FF"/>
                </a:solidFill>
                <a:latin typeface="华文楷体" panose="02010600040101010101" pitchFamily="2" charset="-122"/>
                <a:ea typeface="华文楷体" panose="02010600040101010101" pitchFamily="2" charset="-122"/>
              </a:rPr>
              <a:t>掌握特种作业人员岗位职责</a:t>
            </a:r>
            <a:endParaRPr lang="zh-CN" altLang="en-US" sz="2400">
              <a:solidFill>
                <a:srgbClr val="0000FF"/>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childTnLst>
                                    <p:set>
                                      <p:cBhvr>
                                        <p:cTn id="6" dur="1" fill="hold">
                                          <p:stCondLst>
                                            <p:cond delay="0"/>
                                          </p:stCondLst>
                                        </p:cTn>
                                        <p:tgtEl>
                                          <p:spTgt spid="2124"/>
                                        </p:tgtEl>
                                        <p:attrNameLst>
                                          <p:attrName>style.visibility</p:attrName>
                                        </p:attrNameLst>
                                      </p:cBhvr>
                                      <p:to>
                                        <p:strVal val="visible"/>
                                      </p:to>
                                    </p:set>
                                    <p:animEffect transition="in" filter="blinds(horizontal)">
                                      <p:cBhvr>
                                        <p:cTn id="7" dur="500"/>
                                        <p:tgtEl>
                                          <p:spTgt spid="2124"/>
                                        </p:tgtEl>
                                      </p:cBhvr>
                                    </p:animEffect>
                                  </p:childTnLst>
                                </p:cTn>
                              </p:par>
                              <p:par>
                                <p:cTn id="8" presetID="3" presetClass="entr" presetSubtype="10" fill="hold" grpId="1" nodeType="withEffect">
                                  <p:childTnLst>
                                    <p:set>
                                      <p:cBhvr>
                                        <p:cTn id="9" dur="1" fill="hold">
                                          <p:stCondLst>
                                            <p:cond delay="0"/>
                                          </p:stCondLst>
                                        </p:cTn>
                                        <p:tgtEl>
                                          <p:spTgt spid="2128"/>
                                        </p:tgtEl>
                                        <p:attrNameLst>
                                          <p:attrName>style.visibility</p:attrName>
                                        </p:attrNameLst>
                                      </p:cBhvr>
                                      <p:to>
                                        <p:strVal val="visible"/>
                                      </p:to>
                                    </p:set>
                                    <p:animEffect transition="in" filter="blinds(horizontal)">
                                      <p:cBhvr>
                                        <p:cTn id="10" dur="500"/>
                                        <p:tgtEl>
                                          <p:spTgt spid="2128"/>
                                        </p:tgtEl>
                                      </p:cBhvr>
                                    </p:animEffect>
                                  </p:childTnLst>
                                </p:cTn>
                              </p:par>
                              <p:par>
                                <p:cTn id="11" presetID="3" presetClass="entr" presetSubtype="10" fill="hold" grpId="2" nodeType="withEffect">
                                  <p:childTnLst>
                                    <p:set>
                                      <p:cBhvr>
                                        <p:cTn id="12" dur="1" fill="hold">
                                          <p:stCondLst>
                                            <p:cond delay="0"/>
                                          </p:stCondLst>
                                        </p:cTn>
                                        <p:tgtEl>
                                          <p:spTgt spid="2129"/>
                                        </p:tgtEl>
                                        <p:attrNameLst>
                                          <p:attrName>style.visibility</p:attrName>
                                        </p:attrNameLst>
                                      </p:cBhvr>
                                      <p:to>
                                        <p:strVal val="visible"/>
                                      </p:to>
                                    </p:set>
                                    <p:animEffect transition="in" filter="blinds(horizontal)">
                                      <p:cBhvr>
                                        <p:cTn id="13" dur="500"/>
                                        <p:tgtEl>
                                          <p:spTgt spid="2129"/>
                                        </p:tgtEl>
                                      </p:cBhvr>
                                    </p:animEffect>
                                  </p:childTnLst>
                                </p:cTn>
                              </p:par>
                              <p:par>
                                <p:cTn id="14" presetID="3" presetClass="entr" presetSubtype="10" fill="hold" grpId="3" nodeType="withEffect">
                                  <p:childTnLst>
                                    <p:set>
                                      <p:cBhvr>
                                        <p:cTn id="15" dur="1" fill="hold">
                                          <p:stCondLst>
                                            <p:cond delay="0"/>
                                          </p:stCondLst>
                                        </p:cTn>
                                        <p:tgtEl>
                                          <p:spTgt spid="2130"/>
                                        </p:tgtEl>
                                        <p:attrNameLst>
                                          <p:attrName>style.visibility</p:attrName>
                                        </p:attrNameLst>
                                      </p:cBhvr>
                                      <p:to>
                                        <p:strVal val="visible"/>
                                      </p:to>
                                    </p:set>
                                    <p:animEffect transition="in" filter="blinds(horizontal)">
                                      <p:cBhvr>
                                        <p:cTn id="16" dur="500"/>
                                        <p:tgtEl>
                                          <p:spTgt spid="2130"/>
                                        </p:tgtEl>
                                      </p:cBhvr>
                                    </p:animEffect>
                                  </p:childTnLst>
                                </p:cTn>
                              </p:par>
                              <p:par>
                                <p:cTn id="17" presetID="3" presetClass="entr" presetSubtype="10" fill="hold" grpId="4" nodeType="withEffect">
                                  <p:childTnLst>
                                    <p:set>
                                      <p:cBhvr>
                                        <p:cTn id="18" dur="1" fill="hold">
                                          <p:stCondLst>
                                            <p:cond delay="0"/>
                                          </p:stCondLst>
                                        </p:cTn>
                                        <p:tgtEl>
                                          <p:spTgt spid="2131"/>
                                        </p:tgtEl>
                                        <p:attrNameLst>
                                          <p:attrName>style.visibility</p:attrName>
                                        </p:attrNameLst>
                                      </p:cBhvr>
                                      <p:to>
                                        <p:strVal val="visible"/>
                                      </p:to>
                                    </p:set>
                                    <p:animEffect transition="in" filter="blinds(horizontal)">
                                      <p:cBhvr>
                                        <p:cTn id="19" dur="500"/>
                                        <p:tgtEl>
                                          <p:spTgt spid="2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4" grpId="0" animBg="1"/>
      <p:bldP spid="2128" grpId="1" animBg="1"/>
      <p:bldP spid="2129" grpId="2" animBg="1"/>
      <p:bldP spid="2130" grpId="3" animBg="1"/>
      <p:bldP spid="2131" grpId="4"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34" name="TextBox 12"/>
          <p:cNvSpPr/>
          <p:nvPr/>
        </p:nvSpPr>
        <p:spPr>
          <a:xfrm>
            <a:off x="3319463" y="908050"/>
            <a:ext cx="3775075" cy="708025"/>
          </a:xfrm>
          <a:prstGeom prst="rect">
            <a:avLst/>
          </a:prstGeom>
          <a:noFill/>
          <a:ln w="9525">
            <a:noFill/>
          </a:ln>
        </p:spPr>
        <p:txBody>
          <a:bodyPr wrap="none"/>
          <a:p>
            <a:r>
              <a:rPr lang="en-US" altLang="zh-CN" sz="4000" b="1">
                <a:solidFill>
                  <a:srgbClr val="0000FF"/>
                </a:solidFill>
                <a:latin typeface="华文楷体" panose="02010600040101010101" pitchFamily="2" charset="-122"/>
                <a:ea typeface="华文楷体" panose="02010600040101010101" pitchFamily="2" charset="-122"/>
              </a:rPr>
              <a:t>《</a:t>
            </a:r>
            <a:r>
              <a:rPr lang="zh-CN" altLang="en-US" sz="4000" b="1">
                <a:solidFill>
                  <a:srgbClr val="0000FF"/>
                </a:solidFill>
                <a:latin typeface="华文楷体" panose="02010600040101010101" pitchFamily="2" charset="-122"/>
                <a:ea typeface="华文楷体" panose="02010600040101010101" pitchFamily="2" charset="-122"/>
              </a:rPr>
              <a:t>安全生产法</a:t>
            </a:r>
            <a:r>
              <a:rPr lang="en-US" altLang="zh-CN" sz="4000" b="1">
                <a:solidFill>
                  <a:srgbClr val="0000FF"/>
                </a:solidFill>
                <a:latin typeface="华文楷体" panose="02010600040101010101" pitchFamily="2" charset="-122"/>
                <a:ea typeface="华文楷体" panose="02010600040101010101" pitchFamily="2" charset="-122"/>
              </a:rPr>
              <a:t>》</a:t>
            </a:r>
            <a:endParaRPr lang="en-US" altLang="zh-CN" sz="4000" b="1">
              <a:solidFill>
                <a:srgbClr val="0000FF"/>
              </a:solidFill>
              <a:latin typeface="华文楷体" panose="02010600040101010101" pitchFamily="2" charset="-122"/>
              <a:ea typeface="华文楷体" panose="02010600040101010101" pitchFamily="2" charset="-122"/>
            </a:endParaRPr>
          </a:p>
        </p:txBody>
      </p:sp>
      <p:sp>
        <p:nvSpPr>
          <p:cNvPr id="2135" name="TextBox 15"/>
          <p:cNvSpPr/>
          <p:nvPr/>
        </p:nvSpPr>
        <p:spPr>
          <a:xfrm>
            <a:off x="2782888" y="1916113"/>
            <a:ext cx="6340475" cy="3324225"/>
          </a:xfrm>
          <a:prstGeom prst="rect">
            <a:avLst/>
          </a:prstGeom>
          <a:noFill/>
          <a:ln w="9525">
            <a:noFill/>
          </a:ln>
        </p:spPr>
        <p:txBody>
          <a:bodyPr wrap="none"/>
          <a:p>
            <a:pPr>
              <a:lnSpc>
                <a:spcPct val="150000"/>
              </a:lnSpc>
            </a:pPr>
            <a:r>
              <a:rPr lang="en-US" altLang="zh-CN" sz="2000">
                <a:solidFill>
                  <a:srgbClr val="0000FF"/>
                </a:solidFill>
                <a:latin typeface="华文楷体" panose="02010600040101010101" pitchFamily="2" charset="-122"/>
                <a:ea typeface="华文楷体" panose="02010600040101010101" pitchFamily="2" charset="-122"/>
              </a:rPr>
              <a:t>   2002</a:t>
            </a:r>
            <a:r>
              <a:rPr lang="zh-CN" altLang="en-US" sz="2000">
                <a:solidFill>
                  <a:srgbClr val="0000FF"/>
                </a:solidFill>
                <a:latin typeface="华文楷体" panose="02010600040101010101" pitchFamily="2" charset="-122"/>
                <a:ea typeface="华文楷体" panose="02010600040101010101" pitchFamily="2" charset="-122"/>
              </a:rPr>
              <a:t>年</a:t>
            </a:r>
            <a:r>
              <a:rPr lang="en-US" altLang="zh-CN" sz="2000">
                <a:solidFill>
                  <a:srgbClr val="0000FF"/>
                </a:solidFill>
                <a:latin typeface="华文楷体" panose="02010600040101010101" pitchFamily="2" charset="-122"/>
                <a:ea typeface="华文楷体" panose="02010600040101010101" pitchFamily="2" charset="-122"/>
              </a:rPr>
              <a:t>6</a:t>
            </a:r>
            <a:r>
              <a:rPr lang="zh-CN" altLang="en-US" sz="2000">
                <a:solidFill>
                  <a:srgbClr val="0000FF"/>
                </a:solidFill>
                <a:latin typeface="华文楷体" panose="02010600040101010101" pitchFamily="2" charset="-122"/>
                <a:ea typeface="华文楷体" panose="02010600040101010101" pitchFamily="2" charset="-122"/>
              </a:rPr>
              <a:t>月</a:t>
            </a:r>
            <a:r>
              <a:rPr lang="en-US" altLang="zh-CN" sz="2000">
                <a:solidFill>
                  <a:srgbClr val="0000FF"/>
                </a:solidFill>
                <a:latin typeface="华文楷体" panose="02010600040101010101" pitchFamily="2" charset="-122"/>
                <a:ea typeface="华文楷体" panose="02010600040101010101" pitchFamily="2" charset="-122"/>
              </a:rPr>
              <a:t>29</a:t>
            </a:r>
            <a:r>
              <a:rPr lang="zh-CN" altLang="en-US" sz="2000">
                <a:solidFill>
                  <a:srgbClr val="0000FF"/>
                </a:solidFill>
                <a:latin typeface="华文楷体" panose="02010600040101010101" pitchFamily="2" charset="-122"/>
                <a:ea typeface="华文楷体" panose="02010600040101010101" pitchFamily="2" charset="-122"/>
              </a:rPr>
              <a:t>日第九届全国人民代表大会常务委员会</a:t>
            </a:r>
            <a:endParaRPr lang="zh-CN" altLang="en-US" sz="2000">
              <a:solidFill>
                <a:srgbClr val="0000FF"/>
              </a:solidFill>
              <a:latin typeface="华文楷体" panose="02010600040101010101" pitchFamily="2" charset="-122"/>
              <a:ea typeface="华文楷体" panose="02010600040101010101" pitchFamily="2" charset="-122"/>
            </a:endParaRPr>
          </a:p>
          <a:p>
            <a:pPr>
              <a:lnSpc>
                <a:spcPct val="150000"/>
              </a:lnSpc>
            </a:pPr>
            <a:r>
              <a:rPr lang="zh-CN" altLang="en-US" sz="2000">
                <a:solidFill>
                  <a:srgbClr val="0000FF"/>
                </a:solidFill>
                <a:latin typeface="华文楷体" panose="02010600040101010101" pitchFamily="2" charset="-122"/>
                <a:ea typeface="华文楷体" panose="02010600040101010101" pitchFamily="2" charset="-122"/>
              </a:rPr>
              <a:t>第二十八次会议通过、中华人民共和国主席令第七十号</a:t>
            </a:r>
            <a:endParaRPr lang="zh-CN" altLang="en-US" sz="2000">
              <a:solidFill>
                <a:srgbClr val="0000FF"/>
              </a:solidFill>
              <a:latin typeface="华文楷体" panose="02010600040101010101" pitchFamily="2" charset="-122"/>
              <a:ea typeface="华文楷体" panose="02010600040101010101" pitchFamily="2" charset="-122"/>
            </a:endParaRPr>
          </a:p>
          <a:p>
            <a:pPr>
              <a:lnSpc>
                <a:spcPct val="150000"/>
              </a:lnSpc>
            </a:pPr>
            <a:r>
              <a:rPr lang="zh-CN" altLang="en-US" sz="2000">
                <a:solidFill>
                  <a:srgbClr val="0000FF"/>
                </a:solidFill>
                <a:latin typeface="华文楷体" panose="02010600040101010101" pitchFamily="2" charset="-122"/>
                <a:ea typeface="华文楷体" panose="02010600040101010101" pitchFamily="2" charset="-122"/>
              </a:rPr>
              <a:t>公布，自</a:t>
            </a:r>
            <a:r>
              <a:rPr lang="en-US" altLang="zh-CN" sz="2000">
                <a:solidFill>
                  <a:srgbClr val="0000FF"/>
                </a:solidFill>
                <a:latin typeface="华文楷体" panose="02010600040101010101" pitchFamily="2" charset="-122"/>
                <a:ea typeface="华文楷体" panose="02010600040101010101" pitchFamily="2" charset="-122"/>
              </a:rPr>
              <a:t>2002</a:t>
            </a:r>
            <a:r>
              <a:rPr lang="zh-CN" altLang="en-US" sz="2000">
                <a:solidFill>
                  <a:srgbClr val="0000FF"/>
                </a:solidFill>
                <a:latin typeface="华文楷体" panose="02010600040101010101" pitchFamily="2" charset="-122"/>
                <a:ea typeface="华文楷体" panose="02010600040101010101" pitchFamily="2" charset="-122"/>
              </a:rPr>
              <a:t>年</a:t>
            </a:r>
            <a:r>
              <a:rPr lang="en-US" altLang="zh-CN" sz="2000">
                <a:solidFill>
                  <a:srgbClr val="0000FF"/>
                </a:solidFill>
                <a:latin typeface="华文楷体" panose="02010600040101010101" pitchFamily="2" charset="-122"/>
                <a:ea typeface="华文楷体" panose="02010600040101010101" pitchFamily="2" charset="-122"/>
              </a:rPr>
              <a:t>11</a:t>
            </a:r>
            <a:r>
              <a:rPr lang="zh-CN" altLang="en-US" sz="2000">
                <a:solidFill>
                  <a:srgbClr val="0000FF"/>
                </a:solidFill>
                <a:latin typeface="华文楷体" panose="02010600040101010101" pitchFamily="2" charset="-122"/>
                <a:ea typeface="华文楷体" panose="02010600040101010101" pitchFamily="2" charset="-122"/>
              </a:rPr>
              <a:t>月</a:t>
            </a:r>
            <a:r>
              <a:rPr lang="en-US" altLang="zh-CN" sz="2000">
                <a:solidFill>
                  <a:srgbClr val="0000FF"/>
                </a:solidFill>
                <a:latin typeface="华文楷体" panose="02010600040101010101" pitchFamily="2" charset="-122"/>
                <a:ea typeface="华文楷体" panose="02010600040101010101" pitchFamily="2" charset="-122"/>
              </a:rPr>
              <a:t>1</a:t>
            </a:r>
            <a:r>
              <a:rPr lang="zh-CN" altLang="en-US" sz="2000">
                <a:solidFill>
                  <a:srgbClr val="0000FF"/>
                </a:solidFill>
                <a:latin typeface="华文楷体" panose="02010600040101010101" pitchFamily="2" charset="-122"/>
                <a:ea typeface="华文楷体" panose="02010600040101010101" pitchFamily="2" charset="-122"/>
              </a:rPr>
              <a:t>日起施行</a:t>
            </a:r>
            <a:r>
              <a:rPr lang="zh-CN" altLang="en-US" sz="2000">
                <a:latin typeface="华文楷体" panose="02010600040101010101" pitchFamily="2" charset="-122"/>
                <a:ea typeface="华文楷体" panose="02010600040101010101" pitchFamily="2" charset="-122"/>
              </a:rPr>
              <a:t>。</a:t>
            </a:r>
            <a:r>
              <a:rPr lang="zh-CN" altLang="en-US" sz="2000">
                <a:solidFill>
                  <a:srgbClr val="0000FF"/>
                </a:solidFill>
                <a:latin typeface="华文楷体" panose="02010600040101010101" pitchFamily="2" charset="-122"/>
                <a:ea typeface="华文楷体" panose="02010600040101010101" pitchFamily="2" charset="-122"/>
              </a:rPr>
              <a:t>根据</a:t>
            </a:r>
            <a:r>
              <a:rPr lang="en-US" altLang="zh-CN" sz="2000">
                <a:solidFill>
                  <a:srgbClr val="0000FF"/>
                </a:solidFill>
                <a:latin typeface="华文楷体" panose="02010600040101010101" pitchFamily="2" charset="-122"/>
                <a:ea typeface="华文楷体" panose="02010600040101010101" pitchFamily="2" charset="-122"/>
              </a:rPr>
              <a:t>2014</a:t>
            </a:r>
            <a:r>
              <a:rPr lang="zh-CN" altLang="en-US" sz="2000">
                <a:solidFill>
                  <a:srgbClr val="0000FF"/>
                </a:solidFill>
                <a:latin typeface="华文楷体" panose="02010600040101010101" pitchFamily="2" charset="-122"/>
                <a:ea typeface="华文楷体" panose="02010600040101010101" pitchFamily="2" charset="-122"/>
              </a:rPr>
              <a:t>年</a:t>
            </a:r>
            <a:r>
              <a:rPr lang="en-US" altLang="zh-CN" sz="2000">
                <a:solidFill>
                  <a:srgbClr val="0000FF"/>
                </a:solidFill>
                <a:latin typeface="华文楷体" panose="02010600040101010101" pitchFamily="2" charset="-122"/>
                <a:ea typeface="华文楷体" panose="02010600040101010101" pitchFamily="2" charset="-122"/>
              </a:rPr>
              <a:t>8</a:t>
            </a:r>
            <a:r>
              <a:rPr lang="zh-CN" altLang="en-US" sz="2000">
                <a:solidFill>
                  <a:srgbClr val="0000FF"/>
                </a:solidFill>
                <a:latin typeface="华文楷体" panose="02010600040101010101" pitchFamily="2" charset="-122"/>
                <a:ea typeface="华文楷体" panose="02010600040101010101" pitchFamily="2" charset="-122"/>
              </a:rPr>
              <a:t>月</a:t>
            </a:r>
            <a:r>
              <a:rPr lang="en-US" altLang="zh-CN" sz="2000">
                <a:solidFill>
                  <a:srgbClr val="0000FF"/>
                </a:solidFill>
                <a:latin typeface="华文楷体" panose="02010600040101010101" pitchFamily="2" charset="-122"/>
                <a:ea typeface="华文楷体" panose="02010600040101010101" pitchFamily="2" charset="-122"/>
              </a:rPr>
              <a:t>31</a:t>
            </a:r>
            <a:r>
              <a:rPr lang="zh-CN" altLang="en-US" sz="2000">
                <a:solidFill>
                  <a:srgbClr val="0000FF"/>
                </a:solidFill>
                <a:latin typeface="华文楷体" panose="02010600040101010101" pitchFamily="2" charset="-122"/>
                <a:ea typeface="华文楷体" panose="02010600040101010101" pitchFamily="2" charset="-122"/>
              </a:rPr>
              <a:t>日第</a:t>
            </a:r>
            <a:endParaRPr lang="zh-CN" altLang="en-US" sz="2000">
              <a:solidFill>
                <a:srgbClr val="0000FF"/>
              </a:solidFill>
              <a:latin typeface="华文楷体" panose="02010600040101010101" pitchFamily="2" charset="-122"/>
              <a:ea typeface="华文楷体" panose="02010600040101010101" pitchFamily="2" charset="-122"/>
            </a:endParaRPr>
          </a:p>
          <a:p>
            <a:pPr>
              <a:lnSpc>
                <a:spcPct val="150000"/>
              </a:lnSpc>
            </a:pPr>
            <a:r>
              <a:rPr lang="zh-CN" altLang="en-US" sz="2000">
                <a:solidFill>
                  <a:srgbClr val="0000FF"/>
                </a:solidFill>
                <a:latin typeface="华文楷体" panose="02010600040101010101" pitchFamily="2" charset="-122"/>
                <a:ea typeface="华文楷体" panose="02010600040101010101" pitchFamily="2" charset="-122"/>
              </a:rPr>
              <a:t>十二届全国人民代表大会常务委员会第十次会议通过、</a:t>
            </a:r>
            <a:endParaRPr lang="zh-CN" altLang="en-US" sz="2000">
              <a:solidFill>
                <a:srgbClr val="0000FF"/>
              </a:solidFill>
              <a:latin typeface="华文楷体" panose="02010600040101010101" pitchFamily="2" charset="-122"/>
              <a:ea typeface="华文楷体" panose="02010600040101010101" pitchFamily="2" charset="-122"/>
            </a:endParaRPr>
          </a:p>
          <a:p>
            <a:pPr>
              <a:lnSpc>
                <a:spcPct val="150000"/>
              </a:lnSpc>
            </a:pPr>
            <a:r>
              <a:rPr lang="zh-CN" altLang="en-US" sz="2000">
                <a:solidFill>
                  <a:srgbClr val="0000FF"/>
                </a:solidFill>
                <a:latin typeface="华文楷体" panose="02010600040101010101" pitchFamily="2" charset="-122"/>
                <a:ea typeface="华文楷体" panose="02010600040101010101" pitchFamily="2" charset="-122"/>
              </a:rPr>
              <a:t>中华人民共和国主席令第十三号公布的</a:t>
            </a:r>
            <a:r>
              <a:rPr lang="en-US" altLang="zh-CN" sz="2000">
                <a:solidFill>
                  <a:srgbClr val="0000FF"/>
                </a:solidFill>
                <a:latin typeface="华文楷体" panose="02010600040101010101" pitchFamily="2" charset="-122"/>
                <a:ea typeface="华文楷体" panose="02010600040101010101" pitchFamily="2" charset="-122"/>
              </a:rPr>
              <a:t>《</a:t>
            </a:r>
            <a:r>
              <a:rPr lang="zh-CN" altLang="en-US" sz="2000">
                <a:solidFill>
                  <a:srgbClr val="0000FF"/>
                </a:solidFill>
                <a:latin typeface="华文楷体" panose="02010600040101010101" pitchFamily="2" charset="-122"/>
                <a:ea typeface="华文楷体" panose="02010600040101010101" pitchFamily="2" charset="-122"/>
              </a:rPr>
              <a:t>全国人民代表</a:t>
            </a:r>
            <a:endParaRPr lang="zh-CN" altLang="en-US" sz="2000">
              <a:solidFill>
                <a:srgbClr val="0000FF"/>
              </a:solidFill>
              <a:latin typeface="华文楷体" panose="02010600040101010101" pitchFamily="2" charset="-122"/>
              <a:ea typeface="华文楷体" panose="02010600040101010101" pitchFamily="2" charset="-122"/>
            </a:endParaRPr>
          </a:p>
          <a:p>
            <a:pPr>
              <a:lnSpc>
                <a:spcPct val="150000"/>
              </a:lnSpc>
            </a:pPr>
            <a:r>
              <a:rPr lang="zh-CN" altLang="en-US" sz="2000">
                <a:solidFill>
                  <a:srgbClr val="0000FF"/>
                </a:solidFill>
                <a:latin typeface="华文楷体" panose="02010600040101010101" pitchFamily="2" charset="-122"/>
                <a:ea typeface="华文楷体" panose="02010600040101010101" pitchFamily="2" charset="-122"/>
              </a:rPr>
              <a:t>大会常务委员会关于修改</a:t>
            </a:r>
            <a:r>
              <a:rPr lang="en-US" altLang="zh-CN" sz="2000">
                <a:solidFill>
                  <a:srgbClr val="0000FF"/>
                </a:solidFill>
                <a:latin typeface="华文楷体" panose="02010600040101010101" pitchFamily="2" charset="-122"/>
                <a:ea typeface="华文楷体" panose="02010600040101010101" pitchFamily="2" charset="-122"/>
              </a:rPr>
              <a:t>&lt;</a:t>
            </a:r>
            <a:r>
              <a:rPr lang="zh-CN" altLang="en-US" sz="2000">
                <a:solidFill>
                  <a:srgbClr val="0000FF"/>
                </a:solidFill>
                <a:latin typeface="华文楷体" panose="02010600040101010101" pitchFamily="2" charset="-122"/>
                <a:ea typeface="华文楷体" panose="02010600040101010101" pitchFamily="2" charset="-122"/>
              </a:rPr>
              <a:t>中华人民共和国安全生产法</a:t>
            </a:r>
            <a:r>
              <a:rPr lang="en-US" altLang="zh-CN" sz="2000">
                <a:solidFill>
                  <a:srgbClr val="0000FF"/>
                </a:solidFill>
                <a:latin typeface="华文楷体" panose="02010600040101010101" pitchFamily="2" charset="-122"/>
                <a:ea typeface="华文楷体" panose="02010600040101010101" pitchFamily="2" charset="-122"/>
              </a:rPr>
              <a:t>&gt;</a:t>
            </a:r>
            <a:endParaRPr lang="en-US" altLang="zh-CN" sz="2000">
              <a:solidFill>
                <a:srgbClr val="0000FF"/>
              </a:solidFill>
              <a:latin typeface="华文楷体" panose="02010600040101010101" pitchFamily="2" charset="-122"/>
              <a:ea typeface="华文楷体" panose="02010600040101010101" pitchFamily="2" charset="-122"/>
            </a:endParaRPr>
          </a:p>
          <a:p>
            <a:pPr>
              <a:lnSpc>
                <a:spcPct val="150000"/>
              </a:lnSpc>
            </a:pPr>
            <a:r>
              <a:rPr lang="zh-CN" altLang="en-US" sz="2000">
                <a:solidFill>
                  <a:srgbClr val="0000FF"/>
                </a:solidFill>
                <a:latin typeface="华文楷体" panose="02010600040101010101" pitchFamily="2" charset="-122"/>
                <a:ea typeface="华文楷体" panose="02010600040101010101" pitchFamily="2" charset="-122"/>
              </a:rPr>
              <a:t>的决定</a:t>
            </a:r>
            <a:r>
              <a:rPr lang="en-US" altLang="zh-CN" sz="2000">
                <a:solidFill>
                  <a:srgbClr val="0000FF"/>
                </a:solidFill>
                <a:latin typeface="华文楷体" panose="02010600040101010101" pitchFamily="2" charset="-122"/>
                <a:ea typeface="华文楷体" panose="02010600040101010101" pitchFamily="2" charset="-122"/>
              </a:rPr>
              <a:t>》</a:t>
            </a:r>
            <a:r>
              <a:rPr lang="zh-CN" altLang="en-US" sz="2000">
                <a:solidFill>
                  <a:srgbClr val="0000FF"/>
                </a:solidFill>
                <a:latin typeface="华文楷体" panose="02010600040101010101" pitchFamily="2" charset="-122"/>
                <a:ea typeface="华文楷体" panose="02010600040101010101" pitchFamily="2" charset="-122"/>
              </a:rPr>
              <a:t>修正，自</a:t>
            </a:r>
            <a:r>
              <a:rPr lang="en-US" altLang="zh-CN" sz="2000">
                <a:solidFill>
                  <a:srgbClr val="FF0000"/>
                </a:solidFill>
                <a:latin typeface="华文楷体" panose="02010600040101010101" pitchFamily="2" charset="-122"/>
                <a:ea typeface="华文楷体" panose="02010600040101010101" pitchFamily="2" charset="-122"/>
              </a:rPr>
              <a:t>2014</a:t>
            </a:r>
            <a:r>
              <a:rPr lang="zh-CN" altLang="en-US" sz="2000">
                <a:solidFill>
                  <a:srgbClr val="FF0000"/>
                </a:solidFill>
                <a:latin typeface="华文楷体" panose="02010600040101010101" pitchFamily="2" charset="-122"/>
                <a:ea typeface="华文楷体" panose="02010600040101010101" pitchFamily="2" charset="-122"/>
              </a:rPr>
              <a:t>年</a:t>
            </a:r>
            <a:r>
              <a:rPr lang="en-US" altLang="zh-CN" sz="2000">
                <a:solidFill>
                  <a:srgbClr val="FF0000"/>
                </a:solidFill>
                <a:latin typeface="华文楷体" panose="02010600040101010101" pitchFamily="2" charset="-122"/>
                <a:ea typeface="华文楷体" panose="02010600040101010101" pitchFamily="2" charset="-122"/>
              </a:rPr>
              <a:t>12</a:t>
            </a:r>
            <a:r>
              <a:rPr lang="zh-CN" altLang="en-US" sz="2000">
                <a:solidFill>
                  <a:srgbClr val="FF0000"/>
                </a:solidFill>
                <a:latin typeface="华文楷体" panose="02010600040101010101" pitchFamily="2" charset="-122"/>
                <a:ea typeface="华文楷体" panose="02010600040101010101" pitchFamily="2" charset="-122"/>
              </a:rPr>
              <a:t>月</a:t>
            </a:r>
            <a:r>
              <a:rPr lang="en-US" altLang="zh-CN" sz="2000">
                <a:solidFill>
                  <a:srgbClr val="FF0000"/>
                </a:solidFill>
                <a:latin typeface="华文楷体" panose="02010600040101010101" pitchFamily="2" charset="-122"/>
                <a:ea typeface="华文楷体" panose="02010600040101010101" pitchFamily="2" charset="-122"/>
              </a:rPr>
              <a:t>1</a:t>
            </a:r>
            <a:r>
              <a:rPr lang="zh-CN" altLang="en-US" sz="2000">
                <a:solidFill>
                  <a:srgbClr val="FF0000"/>
                </a:solidFill>
                <a:latin typeface="华文楷体" panose="02010600040101010101" pitchFamily="2" charset="-122"/>
                <a:ea typeface="华文楷体" panose="02010600040101010101" pitchFamily="2" charset="-122"/>
              </a:rPr>
              <a:t>日起</a:t>
            </a:r>
            <a:r>
              <a:rPr lang="zh-CN" altLang="en-US" sz="2000">
                <a:solidFill>
                  <a:srgbClr val="0000FF"/>
                </a:solidFill>
                <a:latin typeface="华文楷体" panose="02010600040101010101" pitchFamily="2" charset="-122"/>
                <a:ea typeface="华文楷体" panose="02010600040101010101" pitchFamily="2" charset="-122"/>
              </a:rPr>
              <a:t>施行。</a:t>
            </a:r>
            <a:endParaRPr lang="zh-CN" altLang="en-US" sz="2000">
              <a:solidFill>
                <a:srgbClr val="0000FF"/>
              </a:solidFill>
              <a:latin typeface="华文楷体" panose="02010600040101010101" pitchFamily="2" charset="-122"/>
              <a:ea typeface="华文楷体" panose="02010600040101010101" pitchFamily="2" charset="-122"/>
            </a:endParaRPr>
          </a:p>
        </p:txBody>
      </p:sp>
      <p:sp>
        <p:nvSpPr>
          <p:cNvPr id="2136" name="前凸带形 17"/>
          <p:cNvSpPr/>
          <p:nvPr/>
        </p:nvSpPr>
        <p:spPr>
          <a:xfrm>
            <a:off x="2351088" y="1052513"/>
            <a:ext cx="930275" cy="468312"/>
          </a:xfrm>
          <a:prstGeom prst="ribbon">
            <a:avLst>
              <a:gd name="adj1" fmla="val 16667"/>
              <a:gd name="adj2" fmla="val 50000"/>
            </a:avLst>
          </a:prstGeom>
          <a:solidFill>
            <a:srgbClr val="FF0000"/>
          </a:solidFill>
          <a:ln w="25400">
            <a:noFill/>
          </a:ln>
        </p:spPr>
        <p:txBody>
          <a:bodyPr anchor="ctr" anchorCtr="0"/>
          <a:p>
            <a:pPr algn="c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childTnLst>
                                    <p:set>
                                      <p:cBhvr>
                                        <p:cTn id="6" dur="1" fill="hold">
                                          <p:stCondLst>
                                            <p:cond delay="0"/>
                                          </p:stCondLst>
                                        </p:cTn>
                                        <p:tgtEl>
                                          <p:spTgt spid="2134"/>
                                        </p:tgtEl>
                                        <p:attrNameLst>
                                          <p:attrName>style.visibility</p:attrName>
                                        </p:attrNameLst>
                                      </p:cBhvr>
                                      <p:to>
                                        <p:strVal val="visible"/>
                                      </p:to>
                                    </p:set>
                                    <p:animEffect transition="in" filter="blinds(horizontal)">
                                      <p:cBhvr>
                                        <p:cTn id="7" dur="500"/>
                                        <p:tgtEl>
                                          <p:spTgt spid="2134"/>
                                        </p:tgtEl>
                                      </p:cBhvr>
                                    </p:animEffect>
                                  </p:childTnLst>
                                </p:cTn>
                              </p:par>
                              <p:par>
                                <p:cTn id="8" presetID="3" presetClass="entr" presetSubtype="10" fill="hold" grpId="2" nodeType="withEffect">
                                  <p:childTnLst>
                                    <p:set>
                                      <p:cBhvr>
                                        <p:cTn id="9" dur="1" fill="hold">
                                          <p:stCondLst>
                                            <p:cond delay="0"/>
                                          </p:stCondLst>
                                        </p:cTn>
                                        <p:tgtEl>
                                          <p:spTgt spid="2136"/>
                                        </p:tgtEl>
                                        <p:attrNameLst>
                                          <p:attrName>style.visibility</p:attrName>
                                        </p:attrNameLst>
                                      </p:cBhvr>
                                      <p:to>
                                        <p:strVal val="visible"/>
                                      </p:to>
                                    </p:set>
                                    <p:animEffect transition="in" filter="blinds(horizontal)">
                                      <p:cBhvr>
                                        <p:cTn id="10" dur="500"/>
                                        <p:tgtEl>
                                          <p:spTgt spid="2136"/>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1" nodeType="clickEffect">
                                  <p:childTnLst>
                                    <p:set>
                                      <p:cBhvr>
                                        <p:cTn id="14" dur="1" fill="hold">
                                          <p:stCondLst>
                                            <p:cond delay="0"/>
                                          </p:stCondLst>
                                        </p:cTn>
                                        <p:tgtEl>
                                          <p:spTgt spid="2135"/>
                                        </p:tgtEl>
                                        <p:attrNameLst>
                                          <p:attrName>style.visibility</p:attrName>
                                        </p:attrNameLst>
                                      </p:cBhvr>
                                      <p:to>
                                        <p:strVal val="visible"/>
                                      </p:to>
                                    </p:set>
                                    <p:animEffect transition="in" filter="checkerboard(across)">
                                      <p:cBhvr>
                                        <p:cTn id="15" dur="500"/>
                                        <p:tgtEl>
                                          <p:spTgt spid="2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4" grpId="0" animBg="1"/>
      <p:bldP spid="2135" grpId="1" animBg="1"/>
      <p:bldP spid="2136" grpId="2"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139" name="组合 2138"/>
          <p:cNvGrpSpPr/>
          <p:nvPr/>
        </p:nvGrpSpPr>
        <p:grpSpPr>
          <a:xfrm>
            <a:off x="2600325" y="908050"/>
            <a:ext cx="2955925" cy="708025"/>
            <a:chOff x="787703" y="908720"/>
            <a:chExt cx="2956590" cy="707886"/>
          </a:xfrm>
        </p:grpSpPr>
        <p:sp>
          <p:nvSpPr>
            <p:cNvPr id="2140" name="TextBox 12"/>
            <p:cNvSpPr/>
            <p:nvPr/>
          </p:nvSpPr>
          <p:spPr>
            <a:xfrm>
              <a:off x="1507783" y="908720"/>
              <a:ext cx="2236510" cy="707886"/>
            </a:xfrm>
            <a:prstGeom prst="rect">
              <a:avLst/>
            </a:prstGeom>
            <a:noFill/>
            <a:ln w="9525">
              <a:noFill/>
            </a:ln>
          </p:spPr>
          <p:txBody>
            <a:bodyPr wrap="none"/>
            <a:p>
              <a:r>
                <a:rPr lang="zh-CN" altLang="en-US" sz="4000" b="1">
                  <a:solidFill>
                    <a:srgbClr val="0000FF"/>
                  </a:solidFill>
                  <a:latin typeface="华文楷体" panose="02010600040101010101" pitchFamily="2" charset="-122"/>
                  <a:ea typeface="华文楷体" panose="02010600040101010101" pitchFamily="2" charset="-122"/>
                </a:rPr>
                <a:t>立法目的</a:t>
              </a:r>
              <a:endParaRPr lang="zh-CN" altLang="en-US" sz="4000" b="1">
                <a:solidFill>
                  <a:srgbClr val="0000FF"/>
                </a:solidFill>
                <a:latin typeface="华文楷体" panose="02010600040101010101" pitchFamily="2" charset="-122"/>
                <a:ea typeface="华文楷体" panose="02010600040101010101" pitchFamily="2" charset="-122"/>
              </a:endParaRPr>
            </a:p>
          </p:txBody>
        </p:sp>
        <p:grpSp>
          <p:nvGrpSpPr>
            <p:cNvPr id="2141" name="组合 2140"/>
            <p:cNvGrpSpPr/>
            <p:nvPr/>
          </p:nvGrpSpPr>
          <p:grpSpPr>
            <a:xfrm>
              <a:off x="787703" y="980728"/>
              <a:ext cx="432048" cy="432048"/>
              <a:chOff x="467544" y="980728"/>
              <a:chExt cx="432048" cy="432048"/>
            </a:xfrm>
          </p:grpSpPr>
          <p:sp>
            <p:nvSpPr>
              <p:cNvPr id="2142" name="矩形 2"/>
              <p:cNvSpPr/>
              <p:nvPr/>
            </p:nvSpPr>
            <p:spPr>
              <a:xfrm>
                <a:off x="467544" y="980728"/>
                <a:ext cx="360040" cy="360040"/>
              </a:xfrm>
              <a:prstGeom prst="rect">
                <a:avLst/>
              </a:prstGeom>
              <a:solidFill>
                <a:srgbClr val="00B050"/>
              </a:solidFill>
              <a:ln w="25400" cap="flat" cmpd="sng">
                <a:prstDash val="solid"/>
                <a:round/>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00B050"/>
                </a:extrusionClr>
              </a:sp3d>
            </p:spPr>
            <p:txBody>
              <a:bodyPr anchor="ctr" anchorCtr="0">
                <a:flatTx/>
              </a:bodyPr>
              <a:p>
                <a:pPr algn="ctr"/>
              </a:p>
            </p:txBody>
          </p:sp>
          <p:sp>
            <p:nvSpPr>
              <p:cNvPr id="2143" name="矩形 3"/>
              <p:cNvSpPr/>
              <p:nvPr/>
            </p:nvSpPr>
            <p:spPr>
              <a:xfrm>
                <a:off x="619944" y="1133128"/>
                <a:ext cx="279648" cy="279648"/>
              </a:xfrm>
              <a:prstGeom prst="rect">
                <a:avLst/>
              </a:prstGeom>
              <a:solidFill>
                <a:srgbClr val="FFC000"/>
              </a:solidFill>
              <a:ln w="25400" cap="flat" cmpd="sng">
                <a:prstDash val="solid"/>
                <a:round/>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FFC000"/>
                </a:extrusionClr>
              </a:sp3d>
            </p:spPr>
            <p:txBody>
              <a:bodyPr anchor="ctr" anchorCtr="0">
                <a:flatTx/>
              </a:bodyPr>
              <a:p>
                <a:pPr algn="ctr"/>
              </a:p>
            </p:txBody>
          </p:sp>
        </p:grpSp>
      </p:grpSp>
      <p:cxnSp>
        <p:nvCxnSpPr>
          <p:cNvPr id="2144" name="直接连接符 7"/>
          <p:cNvCxnSpPr/>
          <p:nvPr/>
        </p:nvCxnSpPr>
        <p:spPr>
          <a:xfrm>
            <a:off x="2208213" y="692150"/>
            <a:ext cx="6121400" cy="0"/>
          </a:xfrm>
          <a:prstGeom prst="line">
            <a:avLst/>
          </a:prstGeom>
          <a:ln w="9525" cap="flat" cmpd="sng">
            <a:solidFill>
              <a:srgbClr val="FF0000"/>
            </a:solidFill>
            <a:prstDash val="solid"/>
            <a:round/>
            <a:headEnd type="none" w="med" len="med"/>
            <a:tailEnd type="none" w="med" len="med"/>
          </a:ln>
        </p:spPr>
      </p:cxnSp>
      <p:cxnSp>
        <p:nvCxnSpPr>
          <p:cNvPr id="2145" name="直接连接符 9"/>
          <p:cNvCxnSpPr/>
          <p:nvPr/>
        </p:nvCxnSpPr>
        <p:spPr>
          <a:xfrm>
            <a:off x="2351088" y="476250"/>
            <a:ext cx="0" cy="1512888"/>
          </a:xfrm>
          <a:prstGeom prst="line">
            <a:avLst/>
          </a:prstGeom>
          <a:ln w="9525" cap="flat" cmpd="sng">
            <a:solidFill>
              <a:srgbClr val="FF0000"/>
            </a:solidFill>
            <a:prstDash val="solid"/>
            <a:round/>
            <a:headEnd type="none" w="med" len="med"/>
            <a:tailEnd type="none" w="med" len="med"/>
          </a:ln>
        </p:spPr>
      </p:cxnSp>
      <p:cxnSp>
        <p:nvCxnSpPr>
          <p:cNvPr id="2146" name="直接连接符 11"/>
          <p:cNvCxnSpPr/>
          <p:nvPr/>
        </p:nvCxnSpPr>
        <p:spPr>
          <a:xfrm>
            <a:off x="4943475" y="5732463"/>
            <a:ext cx="5040313" cy="0"/>
          </a:xfrm>
          <a:prstGeom prst="line">
            <a:avLst/>
          </a:prstGeom>
          <a:ln w="9525" cap="flat" cmpd="sng">
            <a:solidFill>
              <a:srgbClr val="FF0000"/>
            </a:solidFill>
            <a:prstDash val="solid"/>
            <a:round/>
            <a:headEnd type="none" w="med" len="med"/>
            <a:tailEnd type="none" w="med" len="med"/>
          </a:ln>
        </p:spPr>
      </p:cxnSp>
      <p:cxnSp>
        <p:nvCxnSpPr>
          <p:cNvPr id="2147" name="直接连接符 14"/>
          <p:cNvCxnSpPr/>
          <p:nvPr/>
        </p:nvCxnSpPr>
        <p:spPr>
          <a:xfrm flipV="1">
            <a:off x="9696450" y="4508500"/>
            <a:ext cx="0" cy="1512888"/>
          </a:xfrm>
          <a:prstGeom prst="line">
            <a:avLst/>
          </a:prstGeom>
          <a:ln w="9525" cap="flat" cmpd="sng">
            <a:solidFill>
              <a:srgbClr val="FF0000"/>
            </a:solidFill>
            <a:prstDash val="solid"/>
            <a:round/>
            <a:headEnd type="none" w="med" len="med"/>
            <a:tailEnd type="none" w="med" len="med"/>
          </a:ln>
        </p:spPr>
      </p:cxnSp>
      <p:sp>
        <p:nvSpPr>
          <p:cNvPr id="2148" name="TextBox 15"/>
          <p:cNvSpPr/>
          <p:nvPr/>
        </p:nvSpPr>
        <p:spPr>
          <a:xfrm>
            <a:off x="2566988" y="2565400"/>
            <a:ext cx="7126287" cy="1754188"/>
          </a:xfrm>
          <a:prstGeom prst="rect">
            <a:avLst/>
          </a:prstGeom>
          <a:noFill/>
          <a:ln w="9525">
            <a:noFill/>
          </a:ln>
        </p:spPr>
        <p:txBody>
          <a:bodyPr wrap="none"/>
          <a:p>
            <a:pPr>
              <a:lnSpc>
                <a:spcPct val="150000"/>
              </a:lnSpc>
            </a:pPr>
            <a:r>
              <a:rPr lang="zh-CN" altLang="en-US" sz="2400" b="1">
                <a:latin typeface="华文楷体" panose="02010600040101010101" pitchFamily="2" charset="-122"/>
                <a:ea typeface="华文楷体" panose="02010600040101010101" pitchFamily="2" charset="-122"/>
              </a:rPr>
              <a:t>    第一条  </a:t>
            </a:r>
            <a:r>
              <a:rPr lang="zh-CN" altLang="en-US" sz="2400">
                <a:latin typeface="华文楷体" panose="02010600040101010101" pitchFamily="2" charset="-122"/>
                <a:ea typeface="华文楷体" panose="02010600040101010101" pitchFamily="2" charset="-122"/>
              </a:rPr>
              <a:t>为了加强安全生产工作，</a:t>
            </a:r>
            <a:r>
              <a:rPr lang="zh-CN" altLang="en-US" sz="2400">
                <a:solidFill>
                  <a:srgbClr val="FF0000"/>
                </a:solidFill>
                <a:latin typeface="华文楷体" panose="02010600040101010101" pitchFamily="2" charset="-122"/>
                <a:ea typeface="华文楷体" panose="02010600040101010101" pitchFamily="2" charset="-122"/>
              </a:rPr>
              <a:t>防止</a:t>
            </a:r>
            <a:r>
              <a:rPr lang="zh-CN" altLang="en-US" sz="2400">
                <a:latin typeface="华文楷体" panose="02010600040101010101" pitchFamily="2" charset="-122"/>
                <a:ea typeface="华文楷体" panose="02010600040101010101" pitchFamily="2" charset="-122"/>
              </a:rPr>
              <a:t>和减少</a:t>
            </a:r>
            <a:endParaRPr lang="zh-CN" altLang="en-US" sz="2400">
              <a:latin typeface="华文楷体" panose="02010600040101010101" pitchFamily="2" charset="-122"/>
              <a:ea typeface="华文楷体" panose="02010600040101010101" pitchFamily="2" charset="-122"/>
            </a:endParaRPr>
          </a:p>
          <a:p>
            <a:pPr>
              <a:lnSpc>
                <a:spcPct val="150000"/>
              </a:lnSpc>
            </a:pPr>
            <a:r>
              <a:rPr lang="zh-CN" altLang="en-US" sz="2400">
                <a:latin typeface="华文楷体" panose="02010600040101010101" pitchFamily="2" charset="-122"/>
                <a:ea typeface="华文楷体" panose="02010600040101010101" pitchFamily="2" charset="-122"/>
              </a:rPr>
              <a:t>安全</a:t>
            </a:r>
            <a:r>
              <a:rPr lang="zh-CN" altLang="en-US" sz="2400">
                <a:solidFill>
                  <a:srgbClr val="FF0000"/>
                </a:solidFill>
                <a:latin typeface="华文楷体" panose="02010600040101010101" pitchFamily="2" charset="-122"/>
                <a:ea typeface="华文楷体" panose="02010600040101010101" pitchFamily="2" charset="-122"/>
              </a:rPr>
              <a:t>事故</a:t>
            </a:r>
            <a:r>
              <a:rPr lang="zh-CN" altLang="en-US" sz="2400">
                <a:latin typeface="华文楷体" panose="02010600040101010101" pitchFamily="2" charset="-122"/>
                <a:ea typeface="华文楷体" panose="02010600040101010101" pitchFamily="2" charset="-122"/>
              </a:rPr>
              <a:t>，</a:t>
            </a:r>
            <a:r>
              <a:rPr lang="zh-CN" altLang="en-US" sz="2400">
                <a:solidFill>
                  <a:srgbClr val="FF0000"/>
                </a:solidFill>
                <a:latin typeface="华文楷体" panose="02010600040101010101" pitchFamily="2" charset="-122"/>
                <a:ea typeface="华文楷体" panose="02010600040101010101" pitchFamily="2" charset="-122"/>
              </a:rPr>
              <a:t>保障</a:t>
            </a:r>
            <a:r>
              <a:rPr lang="zh-CN" altLang="en-US" sz="2400">
                <a:latin typeface="华文楷体" panose="02010600040101010101" pitchFamily="2" charset="-122"/>
                <a:ea typeface="华文楷体" panose="02010600040101010101" pitchFamily="2" charset="-122"/>
              </a:rPr>
              <a:t>人民群众生命和财产</a:t>
            </a:r>
            <a:r>
              <a:rPr lang="zh-CN" altLang="en-US" sz="2400">
                <a:solidFill>
                  <a:srgbClr val="FF0000"/>
                </a:solidFill>
                <a:latin typeface="华文楷体" panose="02010600040101010101" pitchFamily="2" charset="-122"/>
                <a:ea typeface="华文楷体" panose="02010600040101010101" pitchFamily="2" charset="-122"/>
              </a:rPr>
              <a:t>安全</a:t>
            </a:r>
            <a:r>
              <a:rPr lang="zh-CN" altLang="en-US" sz="2400">
                <a:latin typeface="华文楷体" panose="02010600040101010101" pitchFamily="2" charset="-122"/>
                <a:ea typeface="华文楷体" panose="02010600040101010101" pitchFamily="2" charset="-122"/>
              </a:rPr>
              <a:t>，</a:t>
            </a:r>
            <a:r>
              <a:rPr lang="zh-CN" altLang="en-US" sz="2400">
                <a:solidFill>
                  <a:srgbClr val="FF0000"/>
                </a:solidFill>
                <a:latin typeface="华文楷体" panose="02010600040101010101" pitchFamily="2" charset="-122"/>
                <a:ea typeface="华文楷体" panose="02010600040101010101" pitchFamily="2" charset="-122"/>
              </a:rPr>
              <a:t>促进</a:t>
            </a:r>
            <a:r>
              <a:rPr lang="zh-CN" altLang="en-US" sz="2400">
                <a:latin typeface="华文楷体" panose="02010600040101010101" pitchFamily="2" charset="-122"/>
                <a:ea typeface="华文楷体" panose="02010600040101010101" pitchFamily="2" charset="-122"/>
              </a:rPr>
              <a:t>经</a:t>
            </a:r>
            <a:endParaRPr lang="zh-CN" altLang="en-US" sz="2400">
              <a:latin typeface="华文楷体" panose="02010600040101010101" pitchFamily="2" charset="-122"/>
              <a:ea typeface="华文楷体" panose="02010600040101010101" pitchFamily="2" charset="-122"/>
            </a:endParaRPr>
          </a:p>
          <a:p>
            <a:pPr>
              <a:lnSpc>
                <a:spcPct val="150000"/>
              </a:lnSpc>
            </a:pPr>
            <a:r>
              <a:rPr lang="zh-CN" altLang="en-US" sz="2400">
                <a:latin typeface="华文楷体" panose="02010600040101010101" pitchFamily="2" charset="-122"/>
                <a:ea typeface="华文楷体" panose="02010600040101010101" pitchFamily="2" charset="-122"/>
              </a:rPr>
              <a:t>济社会持续健康</a:t>
            </a:r>
            <a:r>
              <a:rPr lang="zh-CN" altLang="en-US" sz="2400">
                <a:solidFill>
                  <a:srgbClr val="FF0000"/>
                </a:solidFill>
                <a:latin typeface="华文楷体" panose="02010600040101010101" pitchFamily="2" charset="-122"/>
                <a:ea typeface="华文楷体" panose="02010600040101010101" pitchFamily="2" charset="-122"/>
              </a:rPr>
              <a:t>发展</a:t>
            </a:r>
            <a:r>
              <a:rPr lang="zh-CN" altLang="en-US" sz="2400">
                <a:latin typeface="华文楷体" panose="02010600040101010101" pitchFamily="2" charset="-122"/>
                <a:ea typeface="华文楷体" panose="02010600040101010101" pitchFamily="2" charset="-122"/>
              </a:rPr>
              <a:t>，制定本法。</a:t>
            </a:r>
            <a:endParaRPr lang="zh-CN" altLang="en-US" sz="2400">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childTnLst>
                                    <p:set>
                                      <p:cBhvr>
                                        <p:cTn id="6" dur="1" fill="hold">
                                          <p:stCondLst>
                                            <p:cond delay="0"/>
                                          </p:stCondLst>
                                        </p:cTn>
                                        <p:tgtEl>
                                          <p:spTgt spid="2139"/>
                                        </p:tgtEl>
                                        <p:attrNameLst>
                                          <p:attrName>style.visibility</p:attrName>
                                        </p:attrNameLst>
                                      </p:cBhvr>
                                      <p:to>
                                        <p:strVal val="visible"/>
                                      </p:to>
                                    </p:set>
                                    <p:animEffect transition="in" filter="blinds(horizontal)">
                                      <p:cBhvr>
                                        <p:cTn id="7" dur="500"/>
                                        <p:tgtEl>
                                          <p:spTgt spid="2139"/>
                                        </p:tgtEl>
                                      </p:cBhvr>
                                    </p:animEffect>
                                  </p:childTnLst>
                                </p:cTn>
                              </p:par>
                              <p:par>
                                <p:cTn id="8" presetID="3" presetClass="entr" presetSubtype="10" fill="hold" nodeType="withEffect">
                                  <p:childTnLst>
                                    <p:set>
                                      <p:cBhvr>
                                        <p:cTn id="9" dur="1" fill="hold">
                                          <p:stCondLst>
                                            <p:cond delay="0"/>
                                          </p:stCondLst>
                                        </p:cTn>
                                        <p:tgtEl>
                                          <p:spTgt spid="2144"/>
                                        </p:tgtEl>
                                        <p:attrNameLst>
                                          <p:attrName>style.visibility</p:attrName>
                                        </p:attrNameLst>
                                      </p:cBhvr>
                                      <p:to>
                                        <p:strVal val="visible"/>
                                      </p:to>
                                    </p:set>
                                    <p:animEffect transition="in" filter="blinds(horizontal)">
                                      <p:cBhvr>
                                        <p:cTn id="10" dur="500"/>
                                        <p:tgtEl>
                                          <p:spTgt spid="2144"/>
                                        </p:tgtEl>
                                      </p:cBhvr>
                                    </p:animEffect>
                                  </p:childTnLst>
                                </p:cTn>
                              </p:par>
                              <p:par>
                                <p:cTn id="11" presetID="3" presetClass="entr" presetSubtype="10" fill="hold" nodeType="withEffect">
                                  <p:childTnLst>
                                    <p:set>
                                      <p:cBhvr>
                                        <p:cTn id="12" dur="1" fill="hold">
                                          <p:stCondLst>
                                            <p:cond delay="0"/>
                                          </p:stCondLst>
                                        </p:cTn>
                                        <p:tgtEl>
                                          <p:spTgt spid="2145"/>
                                        </p:tgtEl>
                                        <p:attrNameLst>
                                          <p:attrName>style.visibility</p:attrName>
                                        </p:attrNameLst>
                                      </p:cBhvr>
                                      <p:to>
                                        <p:strVal val="visible"/>
                                      </p:to>
                                    </p:set>
                                    <p:animEffect transition="in" filter="blinds(horizontal)">
                                      <p:cBhvr>
                                        <p:cTn id="13" dur="500"/>
                                        <p:tgtEl>
                                          <p:spTgt spid="2145"/>
                                        </p:tgtEl>
                                      </p:cBhvr>
                                    </p:animEffect>
                                  </p:childTnLst>
                                </p:cTn>
                              </p:par>
                              <p:par>
                                <p:cTn id="14" presetID="3" presetClass="entr" presetSubtype="10" fill="hold" nodeType="withEffect">
                                  <p:childTnLst>
                                    <p:set>
                                      <p:cBhvr>
                                        <p:cTn id="15" dur="1" fill="hold">
                                          <p:stCondLst>
                                            <p:cond delay="0"/>
                                          </p:stCondLst>
                                        </p:cTn>
                                        <p:tgtEl>
                                          <p:spTgt spid="2146"/>
                                        </p:tgtEl>
                                        <p:attrNameLst>
                                          <p:attrName>style.visibility</p:attrName>
                                        </p:attrNameLst>
                                      </p:cBhvr>
                                      <p:to>
                                        <p:strVal val="visible"/>
                                      </p:to>
                                    </p:set>
                                    <p:animEffect transition="in" filter="blinds(horizontal)">
                                      <p:cBhvr>
                                        <p:cTn id="16" dur="500"/>
                                        <p:tgtEl>
                                          <p:spTgt spid="2146"/>
                                        </p:tgtEl>
                                      </p:cBhvr>
                                    </p:animEffect>
                                  </p:childTnLst>
                                </p:cTn>
                              </p:par>
                              <p:par>
                                <p:cTn id="17" presetID="3" presetClass="entr" presetSubtype="10" fill="hold" nodeType="withEffect">
                                  <p:childTnLst>
                                    <p:set>
                                      <p:cBhvr>
                                        <p:cTn id="18" dur="1" fill="hold">
                                          <p:stCondLst>
                                            <p:cond delay="0"/>
                                          </p:stCondLst>
                                        </p:cTn>
                                        <p:tgtEl>
                                          <p:spTgt spid="2147"/>
                                        </p:tgtEl>
                                        <p:attrNameLst>
                                          <p:attrName>style.visibility</p:attrName>
                                        </p:attrNameLst>
                                      </p:cBhvr>
                                      <p:to>
                                        <p:strVal val="visible"/>
                                      </p:to>
                                    </p:set>
                                    <p:animEffect transition="in" filter="blinds(horizontal)">
                                      <p:cBhvr>
                                        <p:cTn id="19" dur="500"/>
                                        <p:tgtEl>
                                          <p:spTgt spid="2147"/>
                                        </p:tgtEl>
                                      </p:cBhvr>
                                    </p:animEffect>
                                  </p:childTnLst>
                                </p:cTn>
                              </p:par>
                              <p:par>
                                <p:cTn id="20" presetID="3" presetClass="entr" presetSubtype="10" fill="hold" grpId="0" nodeType="withEffect">
                                  <p:childTnLst>
                                    <p:set>
                                      <p:cBhvr>
                                        <p:cTn id="21" dur="1" fill="hold">
                                          <p:stCondLst>
                                            <p:cond delay="0"/>
                                          </p:stCondLst>
                                        </p:cTn>
                                        <p:tgtEl>
                                          <p:spTgt spid="2148"/>
                                        </p:tgtEl>
                                        <p:attrNameLst>
                                          <p:attrName>style.visibility</p:attrName>
                                        </p:attrNameLst>
                                      </p:cBhvr>
                                      <p:to>
                                        <p:strVal val="visible"/>
                                      </p:to>
                                    </p:set>
                                    <p:animEffect transition="in" filter="blinds(horizontal)">
                                      <p:cBhvr>
                                        <p:cTn id="22" dur="500"/>
                                        <p:tgtEl>
                                          <p:spTgt spid="2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8" grpId="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1.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54.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55.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6.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7.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8.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SPECIAL_SOURCE" val="bdnull"/>
</p:tagLst>
</file>

<file path=ppt/tags/tag162.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63.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4.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65.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66.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67.xml><?xml version="1.0" encoding="utf-8"?>
<p:tagLst xmlns:p="http://schemas.openxmlformats.org/presentationml/2006/main">
  <p:tag name="commondata" val="eyJoZGlkIjoiMmU4YWI0YWE3YWNmZGVjNjMyYTRjYTFjMTc3YzAyZGIifQ=="/>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Arial"/>
        <a:cs typeface=""/>
      </a:majorFont>
      <a:minorFont>
        <a:latin typeface="Calibri"/>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8563</Words>
  <Application>WPS 演示</Application>
  <PresentationFormat>Экран</PresentationFormat>
  <Paragraphs>597</Paragraphs>
  <Slides>65</Slides>
  <Notes>0</Notes>
  <HiddenSlides>0</HiddenSlides>
  <MMClips>0</MMClips>
  <ScaleCrop>false</ScaleCrop>
  <HeadingPairs>
    <vt:vector size="6" baseType="variant">
      <vt:variant>
        <vt:lpstr>已用的字体</vt:lpstr>
      </vt:variant>
      <vt:variant>
        <vt:i4>20</vt:i4>
      </vt:variant>
      <vt:variant>
        <vt:lpstr>主题</vt:lpstr>
      </vt:variant>
      <vt:variant>
        <vt:i4>2</vt:i4>
      </vt:variant>
      <vt:variant>
        <vt:lpstr>幻灯片标题</vt:lpstr>
      </vt:variant>
      <vt:variant>
        <vt:i4>65</vt:i4>
      </vt:variant>
    </vt:vector>
  </HeadingPairs>
  <TitlesOfParts>
    <vt:vector size="87" baseType="lpstr">
      <vt:lpstr>Arial</vt:lpstr>
      <vt:lpstr>宋体</vt:lpstr>
      <vt:lpstr>Wingdings</vt:lpstr>
      <vt:lpstr>Calibri</vt:lpstr>
      <vt:lpstr>Arial</vt:lpstr>
      <vt:lpstr>Trebuchet MS</vt:lpstr>
      <vt:lpstr>Wingdings 2</vt:lpstr>
      <vt:lpstr>Wingdings</vt:lpstr>
      <vt:lpstr>华文楷体</vt:lpstr>
      <vt:lpstr>Tekton Pro Ext</vt:lpstr>
      <vt:lpstr>Segoe Print</vt:lpstr>
      <vt:lpstr>Times New Roman</vt:lpstr>
      <vt:lpstr>华文行楷</vt:lpstr>
      <vt:lpstr>黑体</vt:lpstr>
      <vt:lpstr>微软雅黑</vt:lpstr>
      <vt:lpstr>Arial Unicode MS</vt:lpstr>
      <vt:lpstr>隶书</vt:lpstr>
      <vt:lpstr>汉仪旗黑-85S</vt:lpstr>
      <vt:lpstr>李旭科毛笔行书</vt:lpstr>
      <vt:lpstr>楷体</vt:lpstr>
      <vt:lpstr>Office 主题</vt:lpstr>
      <vt:lpstr>3_Office 主题​​</vt:lpstr>
      <vt:lpstr>《中华人民共和国 安全生产法》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制冷与空调作业安全技术培训</dc:title>
  <dc:creator/>
  <cp:lastModifiedBy>monkeyhappy</cp:lastModifiedBy>
  <cp:revision>313</cp:revision>
  <dcterms:created xsi:type="dcterms:W3CDTF">2024-02-21T07:26:05Z</dcterms:created>
  <dcterms:modified xsi:type="dcterms:W3CDTF">2024-02-21T07:32:02Z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250F07C08AFD4D3C8677039890961BF0_12</vt:lpwstr>
  </property>
  <property fmtid="{D5CDD505-2E9C-101B-9397-08002B2CF9AE}" pid="3" name="KSOProductBuildVer">
    <vt:lpwstr>2052-12.1.0.16388</vt:lpwstr>
  </property>
</Properties>
</file>