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08" r:id="rId4"/>
    <p:sldId id="309" r:id="rId5"/>
    <p:sldId id="257" r:id="rId6"/>
    <p:sldId id="266" r:id="rId7"/>
    <p:sldId id="290" r:id="rId8"/>
    <p:sldId id="291" r:id="rId9"/>
    <p:sldId id="292" r:id="rId10"/>
    <p:sldId id="293" r:id="rId11"/>
    <p:sldId id="300" r:id="rId12"/>
    <p:sldId id="260" r:id="rId13"/>
    <p:sldId id="265" r:id="rId14"/>
    <p:sldId id="262" r:id="rId15"/>
    <p:sldId id="264" r:id="rId16"/>
    <p:sldId id="294" r:id="rId17"/>
    <p:sldId id="298" r:id="rId18"/>
    <p:sldId id="278" r:id="rId19"/>
  </p:sldIdLst>
  <p:sldSz cx="12192000" cy="6858000"/>
  <p:notesSz cx="6858000" cy="9144000"/>
  <p:custDataLst>
    <p:tags r:id="rId24"/>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389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155.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1.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1.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3.xml"/><Relationship Id="rId19" Type="http://schemas.openxmlformats.org/officeDocument/2006/relationships/image" Target="../media/image3.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600">
                                          <p:stCondLst>
                                            <p:cond delay="0"/>
                                          </p:stCondLst>
                                        </p:cTn>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27">
                                            <p:txEl>
                                              <p:charRg st="0" end="13"/>
                                            </p:txEl>
                                          </p:spTgt>
                                        </p:tgtEl>
                                        <p:attrNameLst>
                                          <p:attrName>style.visibility</p:attrName>
                                        </p:attrNameLst>
                                      </p:cBhvr>
                                      <p:to>
                                        <p:strVal val="visible"/>
                                      </p:to>
                                    </p:set>
                                    <p:animEffect transition="in" filter="randombar(horizontal)">
                                      <p:cBhvr>
                                        <p:cTn id="12" dur="500"/>
                                        <p:tgtEl>
                                          <p:spTgt spid="1027">
                                            <p:txEl>
                                              <p:charRg st="0" end="13"/>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27">
                                            <p:txEl>
                                              <p:charRg st="13" end="17"/>
                                            </p:txEl>
                                          </p:spTgt>
                                        </p:tgtEl>
                                        <p:attrNameLst>
                                          <p:attrName>style.visibility</p:attrName>
                                        </p:attrNameLst>
                                      </p:cBhvr>
                                      <p:to>
                                        <p:strVal val="visible"/>
                                      </p:to>
                                    </p:set>
                                    <p:animEffect transition="in" filter="randombar(horizontal)">
                                      <p:cBhvr>
                                        <p:cTn id="15" dur="500"/>
                                        <p:tgtEl>
                                          <p:spTgt spid="1027">
                                            <p:txEl>
                                              <p:charRg st="13" end="17"/>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27">
                                            <p:txEl>
                                              <p:charRg st="17" end="21"/>
                                            </p:txEl>
                                          </p:spTgt>
                                        </p:tgtEl>
                                        <p:attrNameLst>
                                          <p:attrName>style.visibility</p:attrName>
                                        </p:attrNameLst>
                                      </p:cBhvr>
                                      <p:to>
                                        <p:strVal val="visible"/>
                                      </p:to>
                                    </p:set>
                                    <p:animEffect transition="in" filter="randombar(horizontal)">
                                      <p:cBhvr>
                                        <p:cTn id="18" dur="500"/>
                                        <p:tgtEl>
                                          <p:spTgt spid="1027">
                                            <p:txEl>
                                              <p:charRg st="17" end="21"/>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27">
                                            <p:txEl>
                                              <p:charRg st="21" end="25"/>
                                            </p:txEl>
                                          </p:spTgt>
                                        </p:tgtEl>
                                        <p:attrNameLst>
                                          <p:attrName>style.visibility</p:attrName>
                                        </p:attrNameLst>
                                      </p:cBhvr>
                                      <p:to>
                                        <p:strVal val="visible"/>
                                      </p:to>
                                    </p:set>
                                    <p:animEffect transition="in" filter="randombar(horizontal)">
                                      <p:cBhvr>
                                        <p:cTn id="21" dur="500"/>
                                        <p:tgtEl>
                                          <p:spTgt spid="1027">
                                            <p:txEl>
                                              <p:charRg st="21" end="25"/>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27">
                                            <p:txEl>
                                              <p:charRg st="25" end="29"/>
                                            </p:txEl>
                                          </p:spTgt>
                                        </p:tgtEl>
                                        <p:attrNameLst>
                                          <p:attrName>style.visibility</p:attrName>
                                        </p:attrNameLst>
                                      </p:cBhvr>
                                      <p:to>
                                        <p:strVal val="visible"/>
                                      </p:to>
                                    </p:set>
                                    <p:animEffect transition="in" filter="randombar(horizontal)">
                                      <p:cBhvr>
                                        <p:cTn id="24" dur="500"/>
                                        <p:tgtEl>
                                          <p:spTgt spid="1027">
                                            <p:txEl>
                                              <p:charRg st="25"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p:bldP spid="1027" grpId="0" build="p">
        <p:tmplLst>
          <p:tmpl lvl="1">
            <p:tnLst>
              <p:par>
                <p:cTn presetID="14" presetClass="entr" presetSubtype="10" fill="hold" grpId="0" nodeType="clickEffect">
                  <p:stCondLst>
                    <p:cond delay="0"/>
                  </p:stCondLst>
                  <p:childTnLst>
                    <p:set>
                      <p:cBhvr>
                        <p:cTn dur="1" fill="hold">
                          <p:stCondLst>
                            <p:cond delay="0"/>
                          </p:stCondLst>
                        </p:cTn>
                        <p:tgtEl>
                          <p:spTgt spid="1027">
                            <p:txEl>
                              <p:charRg st="0" end="13"/>
                            </p:txEl>
                          </p:spTgt>
                        </p:tgtEl>
                        <p:attrNameLst>
                          <p:attrName>style.visibility</p:attrName>
                        </p:attrNameLst>
                      </p:cBhvr>
                      <p:to>
                        <p:strVal val="visible"/>
                      </p:to>
                    </p:set>
                    <p:animEffect transition="in" filter="randombar(horizontal)">
                      <p:cBhvr>
                        <p:cTn dur="500"/>
                        <p:tgtEl>
                          <p:spTgt spid="1027">
                            <p:txEl>
                              <p:charRg st="0" end="13"/>
                            </p:txEl>
                          </p:spTgt>
                        </p:tgtEl>
                      </p:cBhvr>
                    </p:animEffect>
                  </p:childTnLst>
                </p:cTn>
              </p:par>
            </p:tnLst>
          </p:tmpl>
          <p:tmpl lvl="2">
            <p:tnLst>
              <p:par>
                <p:cTn presetID="14" presetClass="entr" presetSubtype="10" fill="hold" grpId="0" nodeType="withEffect">
                  <p:stCondLst>
                    <p:cond delay="0"/>
                  </p:stCondLst>
                  <p:childTnLst>
                    <p:set>
                      <p:cBhvr>
                        <p:cTn dur="1" fill="hold">
                          <p:stCondLst>
                            <p:cond delay="0"/>
                          </p:stCondLst>
                        </p:cTn>
                        <p:tgtEl>
                          <p:spTgt spid="1027">
                            <p:txEl>
                              <p:charRg st="13" end="17"/>
                            </p:txEl>
                          </p:spTgt>
                        </p:tgtEl>
                        <p:attrNameLst>
                          <p:attrName>style.visibility</p:attrName>
                        </p:attrNameLst>
                      </p:cBhvr>
                      <p:to>
                        <p:strVal val="visible"/>
                      </p:to>
                    </p:set>
                    <p:animEffect transition="in" filter="randombar(horizontal)">
                      <p:cBhvr>
                        <p:cTn dur="500"/>
                        <p:tgtEl>
                          <p:spTgt spid="1027">
                            <p:txEl>
                              <p:charRg st="13" end="17"/>
                            </p:txEl>
                          </p:spTgt>
                        </p:tgtEl>
                      </p:cBhvr>
                    </p:animEffect>
                  </p:childTnLst>
                </p:cTn>
              </p:par>
            </p:tnLst>
          </p:tmpl>
          <p:tmpl lvl="3">
            <p:tnLst>
              <p:par>
                <p:cTn presetID="14" presetClass="entr" presetSubtype="10" fill="hold" grpId="0" nodeType="withEffect">
                  <p:stCondLst>
                    <p:cond delay="0"/>
                  </p:stCondLst>
                  <p:childTnLst>
                    <p:set>
                      <p:cBhvr>
                        <p:cTn dur="1" fill="hold">
                          <p:stCondLst>
                            <p:cond delay="0"/>
                          </p:stCondLst>
                        </p:cTn>
                        <p:tgtEl>
                          <p:spTgt spid="1027">
                            <p:txEl>
                              <p:charRg st="17" end="21"/>
                            </p:txEl>
                          </p:spTgt>
                        </p:tgtEl>
                        <p:attrNameLst>
                          <p:attrName>style.visibility</p:attrName>
                        </p:attrNameLst>
                      </p:cBhvr>
                      <p:to>
                        <p:strVal val="visible"/>
                      </p:to>
                    </p:set>
                    <p:animEffect transition="in" filter="randombar(horizontal)">
                      <p:cBhvr>
                        <p:cTn dur="500"/>
                        <p:tgtEl>
                          <p:spTgt spid="1027">
                            <p:txEl>
                              <p:charRg st="17" end="21"/>
                            </p:txEl>
                          </p:spTgt>
                        </p:tgtEl>
                      </p:cBhvr>
                    </p:animEffect>
                  </p:childTnLst>
                </p:cTn>
              </p:par>
            </p:tnLst>
          </p:tmpl>
          <p:tmpl lvl="4">
            <p:tnLst>
              <p:par>
                <p:cTn presetID="14" presetClass="entr" presetSubtype="10" fill="hold" grpId="0" nodeType="withEffect">
                  <p:stCondLst>
                    <p:cond delay="0"/>
                  </p:stCondLst>
                  <p:childTnLst>
                    <p:set>
                      <p:cBhvr>
                        <p:cTn dur="1" fill="hold">
                          <p:stCondLst>
                            <p:cond delay="0"/>
                          </p:stCondLst>
                        </p:cTn>
                        <p:tgtEl>
                          <p:spTgt spid="1027">
                            <p:txEl>
                              <p:charRg st="21" end="25"/>
                            </p:txEl>
                          </p:spTgt>
                        </p:tgtEl>
                        <p:attrNameLst>
                          <p:attrName>style.visibility</p:attrName>
                        </p:attrNameLst>
                      </p:cBhvr>
                      <p:to>
                        <p:strVal val="visible"/>
                      </p:to>
                    </p:set>
                    <p:animEffect transition="in" filter="randombar(horizontal)">
                      <p:cBhvr>
                        <p:cTn dur="500"/>
                        <p:tgtEl>
                          <p:spTgt spid="1027">
                            <p:txEl>
                              <p:charRg st="21" end="25"/>
                            </p:txEl>
                          </p:spTgt>
                        </p:tgtEl>
                      </p:cBhvr>
                    </p:animEffect>
                  </p:childTnLst>
                </p:cTn>
              </p:par>
            </p:tnLst>
          </p:tmpl>
          <p:tmpl lvl="5">
            <p:tnLst>
              <p:par>
                <p:cTn presetID="14" presetClass="entr" presetSubtype="10" fill="hold" grpId="0" nodeType="withEffect">
                  <p:stCondLst>
                    <p:cond delay="0"/>
                  </p:stCondLst>
                  <p:childTnLst>
                    <p:set>
                      <p:cBhvr>
                        <p:cTn dur="1" fill="hold">
                          <p:stCondLst>
                            <p:cond delay="0"/>
                          </p:stCondLst>
                        </p:cTn>
                        <p:tgtEl>
                          <p:spTgt spid="1027">
                            <p:txEl>
                              <p:charRg st="25" end="29"/>
                            </p:txEl>
                          </p:spTgt>
                        </p:tgtEl>
                        <p:attrNameLst>
                          <p:attrName>style.visibility</p:attrName>
                        </p:attrNameLst>
                      </p:cBhvr>
                      <p:to>
                        <p:strVal val="visible"/>
                      </p:to>
                    </p:set>
                    <p:animEffect transition="in" filter="randombar(horizontal)">
                      <p:cBhvr>
                        <p:cTn dur="500"/>
                        <p:tgtEl>
                          <p:spTgt spid="1027">
                            <p:txEl>
                              <p:charRg st="25" end="29"/>
                            </p:txEl>
                          </p:spTgt>
                        </p:tgtEl>
                      </p:cBhvr>
                    </p:animEffect>
                  </p:childTnLst>
                </p:cTn>
              </p:par>
            </p:tnLst>
          </p:tmpl>
        </p:tmplLst>
      </p:bldP>
    </p:bldLst>
  </p:timing>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54.xml"/><Relationship Id="rId5" Type="http://schemas.openxmlformats.org/officeDocument/2006/relationships/image" Target="../media/image1.png"/><Relationship Id="rId4" Type="http://schemas.openxmlformats.org/officeDocument/2006/relationships/tags" Target="../tags/tag153.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如何进行危险源辨识与风险评价</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1265"/>
          <p:cNvSpPr>
            <a:spLocks noGrp="1"/>
          </p:cNvSpPr>
          <p:nvPr>
            <p:ph type="title"/>
          </p:nvPr>
        </p:nvSpPr>
        <p:spPr>
          <a:ln/>
        </p:spPr>
        <p:txBody>
          <a:bodyPr anchor="ctr" anchorCtr="0"/>
          <a:p>
            <a:br>
              <a:rPr lang="zh-CN" altLang="en-US" sz="3200" b="1" dirty="0">
                <a:solidFill>
                  <a:schemeClr val="tx1"/>
                </a:solidFill>
              </a:rPr>
            </a:br>
            <a:endParaRPr lang="zh-CN" altLang="en-US" sz="3200" b="1" dirty="0">
              <a:solidFill>
                <a:schemeClr val="tx1"/>
              </a:solidFill>
            </a:endParaRPr>
          </a:p>
        </p:txBody>
      </p:sp>
      <p:sp>
        <p:nvSpPr>
          <p:cNvPr id="11267" name="文本占位符 11266"/>
          <p:cNvSpPr>
            <a:spLocks noGrp="1"/>
          </p:cNvSpPr>
          <p:nvPr>
            <p:ph type="body" idx="1"/>
          </p:nvPr>
        </p:nvSpPr>
        <p:spPr>
          <a:xfrm>
            <a:off x="1919288" y="1701800"/>
            <a:ext cx="8229600" cy="4525963"/>
          </a:xfrm>
          <a:ln/>
        </p:spPr>
        <p:txBody>
          <a:bodyPr/>
          <a:p>
            <a:pPr algn="just">
              <a:lnSpc>
                <a:spcPct val="175000"/>
              </a:lnSpc>
            </a:pPr>
            <a:endParaRPr lang="en-US" altLang="zh-CN" sz="2400" b="1"/>
          </a:p>
          <a:p>
            <a:endParaRPr lang="en-US" altLang="zh-CN" sz="2400" b="1"/>
          </a:p>
        </p:txBody>
      </p:sp>
      <p:sp>
        <p:nvSpPr>
          <p:cNvPr id="11268" name="矩形 11267"/>
          <p:cNvSpPr>
            <a:spLocks noGrp="1"/>
          </p:cNvSpPr>
          <p:nvPr/>
        </p:nvSpPr>
        <p:spPr>
          <a:xfrm>
            <a:off x="2108200" y="401638"/>
            <a:ext cx="8229600" cy="1143000"/>
          </a:xfrm>
          <a:prstGeom prst="rect">
            <a:avLst/>
          </a:prstGeom>
          <a:noFill/>
          <a:ln w="9525">
            <a:noFill/>
          </a:ln>
        </p:spPr>
        <p:txBody>
          <a:bodyPr vert="horz" wrap="square" anchor="ctr" anchorCtr="0"/>
          <a:lst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marL="0" lvl="0" indent="0" algn="l"/>
            <a:r>
              <a:rPr lang="zh-CN" altLang="en-US" sz="3200" b="1" dirty="0">
                <a:solidFill>
                  <a:schemeClr val="tx1"/>
                </a:solidFill>
                <a:sym typeface="Arial" panose="020B0604020202020204" pitchFamily="34" charset="0"/>
              </a:rPr>
              <a:t>危</a:t>
            </a:r>
            <a:r>
              <a:rPr lang="zh-CN" altLang="en-US" sz="3200" b="1" dirty="0">
                <a:solidFill>
                  <a:schemeClr val="tx1"/>
                </a:solidFill>
                <a:sym typeface="Arial" panose="020B0604020202020204" pitchFamily="34" charset="0"/>
              </a:rPr>
              <a:t>险源辨识、风险评价过程的基本步骤</a:t>
            </a:r>
            <a:endParaRPr lang="zh-CN" altLang="en-US" sz="3200" b="1" dirty="0">
              <a:solidFill>
                <a:schemeClr val="tx1"/>
              </a:solidFill>
              <a:sym typeface="Arial" panose="020B0604020202020204" pitchFamily="34" charset="0"/>
            </a:endParaRPr>
          </a:p>
        </p:txBody>
      </p:sp>
      <p:sp>
        <p:nvSpPr>
          <p:cNvPr id="11269" name="矩形 11268"/>
          <p:cNvSpPr>
            <a:spLocks noGrp="1"/>
          </p:cNvSpPr>
          <p:nvPr/>
        </p:nvSpPr>
        <p:spPr>
          <a:xfrm>
            <a:off x="2063750" y="1844675"/>
            <a:ext cx="8229600" cy="4527550"/>
          </a:xfrm>
          <a:prstGeom prst="rect">
            <a:avLst/>
          </a:prstGeom>
          <a:noFill/>
          <a:ln w="9525">
            <a:noFill/>
          </a:ln>
        </p:spPr>
        <p:txBody>
          <a:bodyPr vert="horz" wrap="square" anchor="t" anchorCtr="0"/>
          <a:lst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marL="342900" lvl="0" indent="-342900">
              <a:lnSpc>
                <a:spcPct val="140000"/>
              </a:lnSpc>
              <a:spcBef>
                <a:spcPct val="50000"/>
              </a:spcBef>
              <a:buChar char="•"/>
            </a:pPr>
            <a:endParaRPr sz="1800" b="1">
              <a:latin typeface="宋体" panose="02010600030101010101" pitchFamily="2" charset="-122"/>
              <a:sym typeface="Arial" panose="020B0604020202020204" pitchFamily="34" charset="0"/>
            </a:endParaRPr>
          </a:p>
        </p:txBody>
      </p:sp>
      <p:sp>
        <p:nvSpPr>
          <p:cNvPr id="11270" name="文本框 11269"/>
          <p:cNvSpPr txBox="1"/>
          <p:nvPr/>
        </p:nvSpPr>
        <p:spPr>
          <a:xfrm>
            <a:off x="6456363" y="1917700"/>
            <a:ext cx="3438525" cy="440055"/>
          </a:xfrm>
          <a:prstGeom prst="rect">
            <a:avLst/>
          </a:prstGeom>
          <a:solidFill>
            <a:srgbClr val="FFFF99">
              <a:alpha val="50000"/>
            </a:srgbClr>
          </a:solidFill>
          <a:ln w="9525" cap="flat" cmpd="sng">
            <a:solidFill>
              <a:srgbClr val="FF0000"/>
            </a:solidFill>
            <a:prstDash val="solid"/>
            <a:miter/>
            <a:headEnd type="none" w="med" len="med"/>
            <a:tailEnd type="none" w="med" len="med"/>
          </a:ln>
        </p:spPr>
        <p:txBody>
          <a:bodyPr vert="horz" wrap="square" lIns="87279" tIns="43640" rIns="87279" bIns="43640" anchor="t" anchorCtr="0">
            <a:spAutoFit/>
          </a:bodyPr>
          <a:p>
            <a:pPr algn="ctr" defTabSz="873125">
              <a:spcBef>
                <a:spcPct val="50000"/>
              </a:spcBef>
            </a:pPr>
            <a:r>
              <a:rPr lang="zh-CN" altLang="en-US" sz="2300" b="1">
                <a:latin typeface="Times New Roman" panose="02020603050405020304" pitchFamily="2" charset="0"/>
              </a:rPr>
              <a:t>划分作业活动</a:t>
            </a:r>
            <a:endParaRPr lang="zh-CN" altLang="en-US" sz="2300" b="1">
              <a:latin typeface="Times New Roman" panose="02020603050405020304" pitchFamily="2" charset="0"/>
            </a:endParaRPr>
          </a:p>
        </p:txBody>
      </p:sp>
      <p:sp>
        <p:nvSpPr>
          <p:cNvPr id="11271" name="直接连接符 11270"/>
          <p:cNvSpPr/>
          <p:nvPr/>
        </p:nvSpPr>
        <p:spPr>
          <a:xfrm>
            <a:off x="8112125" y="2349500"/>
            <a:ext cx="0" cy="361950"/>
          </a:xfrm>
          <a:prstGeom prst="line">
            <a:avLst/>
          </a:prstGeom>
          <a:ln w="38100" cap="flat" cmpd="sng">
            <a:solidFill>
              <a:srgbClr val="FF0000"/>
            </a:solidFill>
            <a:prstDash val="solid"/>
            <a:miter/>
            <a:headEnd type="none" w="med" len="med"/>
            <a:tailEnd type="triangle" w="lg" len="lg"/>
          </a:ln>
        </p:spPr>
      </p:sp>
      <p:sp>
        <p:nvSpPr>
          <p:cNvPr id="11272" name="文本框 11271"/>
          <p:cNvSpPr txBox="1"/>
          <p:nvPr/>
        </p:nvSpPr>
        <p:spPr>
          <a:xfrm>
            <a:off x="6456363" y="2709863"/>
            <a:ext cx="3438525" cy="440055"/>
          </a:xfrm>
          <a:prstGeom prst="rect">
            <a:avLst/>
          </a:prstGeom>
          <a:solidFill>
            <a:srgbClr val="FFFF99">
              <a:alpha val="50000"/>
            </a:srgbClr>
          </a:solidFill>
          <a:ln w="9525" cap="flat" cmpd="sng">
            <a:solidFill>
              <a:srgbClr val="FF0000"/>
            </a:solidFill>
            <a:prstDash val="solid"/>
            <a:miter/>
            <a:headEnd type="none" w="med" len="med"/>
            <a:tailEnd type="none" w="med" len="med"/>
          </a:ln>
        </p:spPr>
        <p:txBody>
          <a:bodyPr vert="horz" wrap="square" lIns="87279" tIns="43640" rIns="87279" bIns="43640" anchor="t" anchorCtr="0">
            <a:spAutoFit/>
          </a:bodyPr>
          <a:p>
            <a:pPr algn="ctr" defTabSz="873125">
              <a:spcBef>
                <a:spcPct val="50000"/>
              </a:spcBef>
            </a:pPr>
            <a:r>
              <a:rPr lang="zh-CN" altLang="en-US" sz="2300" b="1">
                <a:latin typeface="Times New Roman" panose="02020603050405020304" pitchFamily="2" charset="0"/>
              </a:rPr>
              <a:t>划分作业活动</a:t>
            </a:r>
            <a:endParaRPr lang="zh-CN" altLang="en-US" sz="2300" b="1">
              <a:latin typeface="Times New Roman" panose="02020603050405020304" pitchFamily="2" charset="0"/>
            </a:endParaRPr>
          </a:p>
        </p:txBody>
      </p:sp>
      <p:sp>
        <p:nvSpPr>
          <p:cNvPr id="11273" name="直接连接符 11272"/>
          <p:cNvSpPr/>
          <p:nvPr/>
        </p:nvSpPr>
        <p:spPr>
          <a:xfrm>
            <a:off x="8112125" y="5445125"/>
            <a:ext cx="0" cy="361950"/>
          </a:xfrm>
          <a:prstGeom prst="line">
            <a:avLst/>
          </a:prstGeom>
          <a:ln w="38100" cap="flat" cmpd="sng">
            <a:solidFill>
              <a:srgbClr val="FF0000"/>
            </a:solidFill>
            <a:prstDash val="solid"/>
            <a:headEnd type="none" w="med" len="med"/>
            <a:tailEnd type="triangle" w="lg" len="lg"/>
          </a:ln>
        </p:spPr>
      </p:sp>
      <p:sp>
        <p:nvSpPr>
          <p:cNvPr id="11274" name="直接连接符 11273"/>
          <p:cNvSpPr/>
          <p:nvPr/>
        </p:nvSpPr>
        <p:spPr>
          <a:xfrm>
            <a:off x="8112125" y="4652963"/>
            <a:ext cx="0" cy="361950"/>
          </a:xfrm>
          <a:prstGeom prst="line">
            <a:avLst/>
          </a:prstGeom>
          <a:ln w="38100" cap="flat" cmpd="sng">
            <a:solidFill>
              <a:srgbClr val="FF0000"/>
            </a:solidFill>
            <a:prstDash val="solid"/>
            <a:headEnd type="none" w="med" len="med"/>
            <a:tailEnd type="triangle" w="lg" len="lg"/>
          </a:ln>
        </p:spPr>
      </p:sp>
      <p:sp>
        <p:nvSpPr>
          <p:cNvPr id="11275" name="直接连接符 11274"/>
          <p:cNvSpPr/>
          <p:nvPr/>
        </p:nvSpPr>
        <p:spPr>
          <a:xfrm>
            <a:off x="8185150" y="3933825"/>
            <a:ext cx="0" cy="361950"/>
          </a:xfrm>
          <a:prstGeom prst="line">
            <a:avLst/>
          </a:prstGeom>
          <a:ln w="38100" cap="flat" cmpd="sng">
            <a:solidFill>
              <a:srgbClr val="FF0000"/>
            </a:solidFill>
            <a:prstDash val="solid"/>
            <a:headEnd type="none" w="med" len="med"/>
            <a:tailEnd type="triangle" w="lg" len="lg"/>
          </a:ln>
        </p:spPr>
      </p:sp>
      <p:sp>
        <p:nvSpPr>
          <p:cNvPr id="11276" name="直接连接符 11275"/>
          <p:cNvSpPr/>
          <p:nvPr/>
        </p:nvSpPr>
        <p:spPr>
          <a:xfrm>
            <a:off x="8185150" y="3141663"/>
            <a:ext cx="0" cy="361950"/>
          </a:xfrm>
          <a:prstGeom prst="line">
            <a:avLst/>
          </a:prstGeom>
          <a:ln w="38100" cap="flat" cmpd="sng">
            <a:solidFill>
              <a:srgbClr val="FF0000"/>
            </a:solidFill>
            <a:prstDash val="solid"/>
            <a:headEnd type="none" w="med" len="med"/>
            <a:tailEnd type="triangle" w="lg" len="lg"/>
          </a:ln>
        </p:spPr>
      </p:sp>
      <p:sp>
        <p:nvSpPr>
          <p:cNvPr id="11277" name="文本框 11276"/>
          <p:cNvSpPr txBox="1"/>
          <p:nvPr/>
        </p:nvSpPr>
        <p:spPr>
          <a:xfrm>
            <a:off x="6456363" y="3502025"/>
            <a:ext cx="3438525" cy="440055"/>
          </a:xfrm>
          <a:prstGeom prst="rect">
            <a:avLst/>
          </a:prstGeom>
          <a:solidFill>
            <a:srgbClr val="FFFF99">
              <a:alpha val="50000"/>
            </a:srgbClr>
          </a:solidFill>
          <a:ln w="9525" cap="flat" cmpd="sng">
            <a:solidFill>
              <a:srgbClr val="FF0000"/>
            </a:solidFill>
            <a:prstDash val="solid"/>
            <a:miter/>
            <a:headEnd type="none" w="med" len="med"/>
            <a:tailEnd type="none" w="med" len="med"/>
          </a:ln>
        </p:spPr>
        <p:txBody>
          <a:bodyPr vert="horz" wrap="square" lIns="87279" tIns="43640" rIns="87279" bIns="43640" anchor="t" anchorCtr="0">
            <a:spAutoFit/>
          </a:bodyPr>
          <a:p>
            <a:pPr algn="ctr" defTabSz="873125">
              <a:spcBef>
                <a:spcPct val="50000"/>
              </a:spcBef>
            </a:pPr>
            <a:r>
              <a:rPr lang="zh-CN" altLang="en-US" sz="2300" b="1">
                <a:latin typeface="Times New Roman" panose="02020603050405020304" pitchFamily="2" charset="0"/>
              </a:rPr>
              <a:t>确定风险</a:t>
            </a:r>
            <a:endParaRPr lang="zh-CN" altLang="en-US" sz="2300" b="1">
              <a:latin typeface="Times New Roman" panose="02020603050405020304" pitchFamily="2" charset="0"/>
            </a:endParaRPr>
          </a:p>
        </p:txBody>
      </p:sp>
      <p:sp>
        <p:nvSpPr>
          <p:cNvPr id="11278" name="文本框 11277"/>
          <p:cNvSpPr txBox="1"/>
          <p:nvPr/>
        </p:nvSpPr>
        <p:spPr>
          <a:xfrm>
            <a:off x="6456363" y="4221163"/>
            <a:ext cx="3438525" cy="440055"/>
          </a:xfrm>
          <a:prstGeom prst="rect">
            <a:avLst/>
          </a:prstGeom>
          <a:solidFill>
            <a:srgbClr val="FFFF99">
              <a:alpha val="50000"/>
            </a:srgbClr>
          </a:solidFill>
          <a:ln w="9525" cap="flat" cmpd="sng">
            <a:solidFill>
              <a:srgbClr val="FF0000"/>
            </a:solidFill>
            <a:prstDash val="solid"/>
            <a:miter/>
            <a:headEnd type="none" w="med" len="med"/>
            <a:tailEnd type="none" w="med" len="med"/>
          </a:ln>
        </p:spPr>
        <p:txBody>
          <a:bodyPr vert="horz" wrap="square" lIns="87279" tIns="43640" rIns="87279" bIns="43640" anchor="t" anchorCtr="0">
            <a:spAutoFit/>
          </a:bodyPr>
          <a:p>
            <a:pPr algn="ctr" defTabSz="873125">
              <a:spcBef>
                <a:spcPct val="50000"/>
              </a:spcBef>
            </a:pPr>
            <a:r>
              <a:rPr lang="zh-CN" altLang="en-US" sz="2300" b="1">
                <a:latin typeface="Times New Roman" panose="02020603050405020304" pitchFamily="2" charset="0"/>
              </a:rPr>
              <a:t>确定风险是否可承受</a:t>
            </a:r>
            <a:endParaRPr lang="zh-CN" altLang="en-US" sz="2300" b="1">
              <a:latin typeface="Times New Roman" panose="02020603050405020304" pitchFamily="2" charset="0"/>
            </a:endParaRPr>
          </a:p>
        </p:txBody>
      </p:sp>
      <p:sp>
        <p:nvSpPr>
          <p:cNvPr id="11279" name="文本框 11278"/>
          <p:cNvSpPr txBox="1"/>
          <p:nvPr/>
        </p:nvSpPr>
        <p:spPr>
          <a:xfrm>
            <a:off x="6456363" y="5013325"/>
            <a:ext cx="3438525" cy="440055"/>
          </a:xfrm>
          <a:prstGeom prst="rect">
            <a:avLst/>
          </a:prstGeom>
          <a:solidFill>
            <a:srgbClr val="FFFF99">
              <a:alpha val="50000"/>
            </a:srgbClr>
          </a:solidFill>
          <a:ln w="9525" cap="flat" cmpd="sng">
            <a:solidFill>
              <a:srgbClr val="FF0000"/>
            </a:solidFill>
            <a:prstDash val="solid"/>
            <a:miter/>
            <a:headEnd type="none" w="med" len="med"/>
            <a:tailEnd type="none" w="med" len="med"/>
          </a:ln>
        </p:spPr>
        <p:txBody>
          <a:bodyPr vert="horz" wrap="square" lIns="87279" tIns="43640" rIns="87279" bIns="43640" anchor="t" anchorCtr="0">
            <a:spAutoFit/>
          </a:bodyPr>
          <a:p>
            <a:pPr algn="ctr" defTabSz="873125">
              <a:spcBef>
                <a:spcPct val="50000"/>
              </a:spcBef>
            </a:pPr>
            <a:r>
              <a:rPr lang="zh-CN" altLang="en-US" sz="2300" b="1">
                <a:latin typeface="Times New Roman" panose="02020603050405020304" pitchFamily="2" charset="0"/>
              </a:rPr>
              <a:t>制定风险控制措施计划</a:t>
            </a:r>
            <a:endParaRPr lang="zh-CN" altLang="en-US" sz="2300" b="1">
              <a:latin typeface="Times New Roman" panose="02020603050405020304" pitchFamily="2" charset="0"/>
            </a:endParaRPr>
          </a:p>
        </p:txBody>
      </p:sp>
      <p:sp>
        <p:nvSpPr>
          <p:cNvPr id="11280" name="文本框 11279"/>
          <p:cNvSpPr txBox="1"/>
          <p:nvPr/>
        </p:nvSpPr>
        <p:spPr>
          <a:xfrm>
            <a:off x="6456363" y="5805488"/>
            <a:ext cx="3438525" cy="408940"/>
          </a:xfrm>
          <a:prstGeom prst="rect">
            <a:avLst/>
          </a:prstGeom>
          <a:solidFill>
            <a:srgbClr val="FFFF99">
              <a:alpha val="50000"/>
            </a:srgbClr>
          </a:solidFill>
          <a:ln w="9525" cap="flat" cmpd="sng">
            <a:solidFill>
              <a:srgbClr val="FF0000"/>
            </a:solidFill>
            <a:prstDash val="solid"/>
            <a:miter/>
            <a:headEnd type="none" w="med" len="med"/>
            <a:tailEnd type="none" w="med" len="med"/>
          </a:ln>
        </p:spPr>
        <p:txBody>
          <a:bodyPr vert="horz" wrap="square" lIns="87279" tIns="43640" rIns="87279" bIns="43640" anchor="t" anchorCtr="0">
            <a:spAutoFit/>
          </a:bodyPr>
          <a:p>
            <a:pPr algn="ctr" defTabSz="873125">
              <a:spcBef>
                <a:spcPct val="50000"/>
              </a:spcBef>
            </a:pPr>
            <a:r>
              <a:rPr lang="zh-CN" altLang="en-US" sz="2100" b="1">
                <a:latin typeface="Times New Roman" panose="02020603050405020304" pitchFamily="2" charset="0"/>
              </a:rPr>
              <a:t>评审风险控制计划的充分性</a:t>
            </a:r>
            <a:endParaRPr lang="zh-CN" altLang="en-US" sz="2100" b="1">
              <a:latin typeface="Times New Roman" panose="02020603050405020304"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2289"/>
          <p:cNvSpPr>
            <a:spLocks noGrp="1"/>
          </p:cNvSpPr>
          <p:nvPr>
            <p:ph type="title"/>
          </p:nvPr>
        </p:nvSpPr>
        <p:spPr>
          <a:ln/>
        </p:spPr>
        <p:txBody>
          <a:bodyPr anchor="ctr" anchorCtr="0"/>
          <a:p>
            <a:br>
              <a:rPr lang="zh-CN" altLang="en-US" sz="3200" b="1" dirty="0"/>
            </a:br>
            <a:endParaRPr lang="zh-CN" altLang="en-US" sz="3200" b="1" dirty="0"/>
          </a:p>
        </p:txBody>
      </p:sp>
      <p:sp>
        <p:nvSpPr>
          <p:cNvPr id="12291" name="文本占位符 12290"/>
          <p:cNvSpPr>
            <a:spLocks noGrp="1"/>
          </p:cNvSpPr>
          <p:nvPr>
            <p:ph type="body" idx="1"/>
          </p:nvPr>
        </p:nvSpPr>
        <p:spPr>
          <a:xfrm>
            <a:off x="1919288" y="1701800"/>
            <a:ext cx="8229600" cy="4525963"/>
          </a:xfrm>
          <a:ln/>
        </p:spPr>
        <p:txBody>
          <a:bodyPr/>
          <a:p>
            <a:pPr>
              <a:lnSpc>
                <a:spcPct val="150000"/>
              </a:lnSpc>
              <a:buNone/>
            </a:pPr>
            <a:r>
              <a:rPr lang="zh-CN" altLang="en-US" sz="2400" b="1" dirty="0">
                <a:latin typeface="宋体" panose="02010600030101010101" pitchFamily="2" charset="-122"/>
                <a:sym typeface="Arial" panose="020B0604020202020204" pitchFamily="34" charset="0"/>
              </a:rPr>
              <a:t>有助于危险源辩识的三个问题：</a:t>
            </a:r>
            <a:endParaRPr lang="zh-CN" altLang="en-US" sz="2400" b="1" dirty="0">
              <a:latin typeface="宋体" panose="02010600030101010101" pitchFamily="2" charset="-122"/>
              <a:sym typeface="Arial" panose="020B0604020202020204" pitchFamily="34" charset="0"/>
            </a:endParaRPr>
          </a:p>
          <a:p>
            <a:pPr>
              <a:lnSpc>
                <a:spcPct val="200000"/>
              </a:lnSpc>
              <a:spcBef>
                <a:spcPts val="190"/>
              </a:spcBef>
              <a:buChar char="•"/>
            </a:pPr>
            <a:r>
              <a:rPr lang="zh-CN" altLang="en-US" sz="2400" b="1" dirty="0">
                <a:latin typeface="宋体" panose="02010600030101010101" pitchFamily="2" charset="-122"/>
                <a:sym typeface="Arial" panose="020B0604020202020204" pitchFamily="34" charset="0"/>
              </a:rPr>
              <a:t>存在什么危险源</a:t>
            </a:r>
            <a:r>
              <a:rPr lang="zh-CN" altLang="en-US" sz="2400" b="1" dirty="0">
                <a:latin typeface="宋体" panose="02010600030101010101" pitchFamily="2" charset="-122"/>
                <a:sym typeface="Arial" panose="020B0604020202020204" pitchFamily="34" charset="0"/>
              </a:rPr>
              <a:t>（伤害源）?</a:t>
            </a:r>
            <a:endParaRPr lang="zh-CN" altLang="en-US" sz="2400" b="1" dirty="0">
              <a:latin typeface="宋体" panose="02010600030101010101" pitchFamily="2" charset="-122"/>
              <a:sym typeface="Arial" panose="020B0604020202020204" pitchFamily="34" charset="0"/>
            </a:endParaRPr>
          </a:p>
          <a:p>
            <a:pPr>
              <a:lnSpc>
                <a:spcPct val="150000"/>
              </a:lnSpc>
              <a:spcBef>
                <a:spcPts val="190"/>
              </a:spcBef>
              <a:buChar char="•"/>
            </a:pPr>
            <a:r>
              <a:rPr lang="zh-CN" altLang="en-US" sz="2400" b="1" dirty="0">
                <a:latin typeface="宋体" panose="02010600030101010101" pitchFamily="2" charset="-122"/>
                <a:sym typeface="Arial" panose="020B0604020202020204" pitchFamily="34" charset="0"/>
              </a:rPr>
              <a:t>谁(什么)会受到伤害?</a:t>
            </a:r>
            <a:endParaRPr lang="zh-CN" altLang="en-US" sz="2400" b="1" dirty="0">
              <a:latin typeface="宋体" panose="02010600030101010101" pitchFamily="2" charset="-122"/>
              <a:sym typeface="Arial" panose="020B0604020202020204" pitchFamily="34" charset="0"/>
            </a:endParaRPr>
          </a:p>
          <a:p>
            <a:pPr>
              <a:lnSpc>
                <a:spcPct val="150000"/>
              </a:lnSpc>
              <a:spcBef>
                <a:spcPts val="190"/>
              </a:spcBef>
              <a:buChar char="•"/>
            </a:pPr>
            <a:r>
              <a:rPr lang="zh-CN" altLang="en-US" sz="2400" b="1" dirty="0">
                <a:latin typeface="宋体" panose="02010600030101010101" pitchFamily="2" charset="-122"/>
                <a:sym typeface="Arial" panose="020B0604020202020204" pitchFamily="34" charset="0"/>
              </a:rPr>
              <a:t>伤害如何发生?</a:t>
            </a:r>
            <a:endParaRPr lang="zh-CN" altLang="en-US" sz="2400" b="1" dirty="0">
              <a:latin typeface="宋体" panose="02010600030101010101" pitchFamily="2" charset="-122"/>
              <a:sym typeface="Arial" panose="020B0604020202020204" pitchFamily="34" charset="0"/>
            </a:endParaRPr>
          </a:p>
          <a:p>
            <a:pPr>
              <a:lnSpc>
                <a:spcPct val="150000"/>
              </a:lnSpc>
              <a:spcBef>
                <a:spcPts val="190"/>
              </a:spcBef>
              <a:buChar char="•"/>
            </a:pPr>
            <a:endParaRPr lang="zh-CN" altLang="en-US" sz="2400" b="1" dirty="0">
              <a:latin typeface="宋体" panose="02010600030101010101" pitchFamily="2" charset="-122"/>
              <a:sym typeface="Arial" panose="020B0604020202020204" pitchFamily="34" charset="0"/>
            </a:endParaRPr>
          </a:p>
          <a:p>
            <a:pPr>
              <a:lnSpc>
                <a:spcPct val="150000"/>
              </a:lnSpc>
              <a:spcBef>
                <a:spcPts val="190"/>
              </a:spcBef>
              <a:buChar char="•"/>
            </a:pPr>
            <a:endParaRPr lang="zh-CN" altLang="en-US" sz="2000" b="1" dirty="0">
              <a:latin typeface="宋体" panose="02010600030101010101" pitchFamily="2" charset="-122"/>
              <a:sym typeface="Arial" panose="020B0604020202020204" pitchFamily="34" charset="0"/>
            </a:endParaRPr>
          </a:p>
          <a:p>
            <a:pPr>
              <a:lnSpc>
                <a:spcPct val="150000"/>
              </a:lnSpc>
              <a:spcBef>
                <a:spcPts val="190"/>
              </a:spcBef>
              <a:buChar char="•"/>
            </a:pPr>
            <a:endParaRPr lang="zh-CN" altLang="en-US" sz="1800" b="1" dirty="0">
              <a:latin typeface="宋体" panose="02010600030101010101" pitchFamily="2" charset="-122"/>
              <a:sym typeface="Arial" panose="020B0604020202020204" pitchFamily="34" charset="0"/>
            </a:endParaRPr>
          </a:p>
          <a:p>
            <a:pPr>
              <a:lnSpc>
                <a:spcPct val="150000"/>
              </a:lnSpc>
              <a:buNone/>
            </a:pPr>
            <a:endParaRPr lang="zh-CN" altLang="en-US" sz="1800" b="1" dirty="0">
              <a:effectLst>
                <a:outerShdw blurRad="38100" dist="38100" dir="2700000">
                  <a:srgbClr val="FFFFFF"/>
                </a:outerShdw>
              </a:effectLst>
              <a:latin typeface="宋体" panose="02010600030101010101" pitchFamily="2" charset="-122"/>
            </a:endParaRPr>
          </a:p>
          <a:p>
            <a:pPr>
              <a:lnSpc>
                <a:spcPct val="150000"/>
              </a:lnSpc>
              <a:buNone/>
            </a:pPr>
            <a:endParaRPr lang="zh-CN" altLang="en-US" sz="1600" b="1" dirty="0">
              <a:solidFill>
                <a:srgbClr val="FF3300"/>
              </a:solidFill>
              <a:effectLst>
                <a:outerShdw blurRad="38100" dist="38100" dir="2700000">
                  <a:srgbClr val="000000"/>
                </a:outerShdw>
              </a:effectLst>
              <a:latin typeface="楷体_GB2312" pitchFamily="1" charset="-122"/>
              <a:ea typeface="楷体_GB2312" pitchFamily="1" charset="-122"/>
            </a:endParaRPr>
          </a:p>
        </p:txBody>
      </p:sp>
      <p:sp>
        <p:nvSpPr>
          <p:cNvPr id="12292" name="矩形 12291"/>
          <p:cNvSpPr>
            <a:spLocks noGrp="1"/>
          </p:cNvSpPr>
          <p:nvPr/>
        </p:nvSpPr>
        <p:spPr>
          <a:xfrm>
            <a:off x="2108200" y="401638"/>
            <a:ext cx="8229600" cy="1143000"/>
          </a:xfrm>
          <a:prstGeom prst="rect">
            <a:avLst/>
          </a:prstGeom>
          <a:noFill/>
          <a:ln w="9525">
            <a:noFill/>
          </a:ln>
        </p:spPr>
        <p:txBody>
          <a:bodyPr vert="horz" wrap="square" anchor="ctr" anchorCtr="0"/>
          <a:lst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lnSpc>
                <a:spcPct val="130000"/>
              </a:lnSpc>
            </a:pPr>
            <a:br>
              <a:rPr lang="zh-CN" altLang="en-US" sz="3200" b="1" dirty="0"/>
            </a:br>
            <a:r>
              <a:rPr lang="zh-CN" altLang="en-US" sz="3200" b="1" dirty="0"/>
              <a:t>危险源 辨识</a:t>
            </a:r>
            <a:br>
              <a:rPr lang="zh-CN" altLang="en-US" sz="3200" b="1" dirty="0"/>
            </a:br>
            <a:r>
              <a:rPr lang="zh-CN" altLang="en-US" sz="2400" b="1" dirty="0">
                <a:solidFill>
                  <a:schemeClr val="tx1"/>
                </a:solidFill>
                <a:latin typeface="Times New Roman" panose="02020603050405020304" pitchFamily="2" charset="0"/>
                <a:ea typeface="楷体_GB2312" pitchFamily="1" charset="-122"/>
              </a:rPr>
              <a:t>          </a:t>
            </a:r>
            <a:br>
              <a:rPr lang="zh-CN" altLang="en-US" sz="2800" b="1" dirty="0">
                <a:solidFill>
                  <a:schemeClr val="tx1"/>
                </a:solidFill>
                <a:latin typeface="Times New Roman" panose="02020603050405020304" pitchFamily="2" charset="0"/>
                <a:ea typeface="楷体_GB2312" pitchFamily="1" charset="-122"/>
              </a:rPr>
            </a:br>
            <a:endParaRPr lang="zh-CN" altLang="en-US" sz="2800" b="1" dirty="0">
              <a:solidFill>
                <a:schemeClr val="tx1"/>
              </a:solidFill>
              <a:latin typeface="Times New Roman" panose="02020603050405020304" pitchFamily="2" charset="0"/>
              <a:ea typeface="楷体_GB2312" pitchFamily="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3313"/>
          <p:cNvSpPr>
            <a:spLocks noGrp="1"/>
          </p:cNvSpPr>
          <p:nvPr>
            <p:ph type="title"/>
          </p:nvPr>
        </p:nvSpPr>
        <p:spPr>
          <a:ln/>
        </p:spPr>
        <p:txBody>
          <a:bodyPr anchor="ctr" anchorCtr="0"/>
          <a:p>
            <a:br>
              <a:rPr lang="zh-CN" altLang="en-US" sz="3200" b="1" dirty="0"/>
            </a:br>
            <a:endParaRPr lang="zh-CN" altLang="en-US" sz="3200" b="1" dirty="0"/>
          </a:p>
        </p:txBody>
      </p:sp>
      <p:sp>
        <p:nvSpPr>
          <p:cNvPr id="13315" name="文本占位符 13314"/>
          <p:cNvSpPr>
            <a:spLocks noGrp="1"/>
          </p:cNvSpPr>
          <p:nvPr>
            <p:ph type="body" idx="1"/>
          </p:nvPr>
        </p:nvSpPr>
        <p:spPr>
          <a:xfrm>
            <a:off x="1919288" y="1701800"/>
            <a:ext cx="8229600" cy="4525963"/>
          </a:xfrm>
          <a:ln/>
        </p:spPr>
        <p:txBody>
          <a:bodyPr/>
          <a:p>
            <a:pPr>
              <a:lnSpc>
                <a:spcPct val="130000"/>
              </a:lnSpc>
            </a:pPr>
            <a:r>
              <a:rPr lang="zh-CN" altLang="en-US" sz="2400" b="1" dirty="0">
                <a:latin typeface="宋体" panose="02010600030101010101" pitchFamily="2" charset="-122"/>
                <a:sym typeface="Arial" panose="020B0604020202020204" pitchFamily="34" charset="0"/>
              </a:rPr>
              <a:t>危险源辨识应以公司所有的活动、产品或服务产生影响的职业健康风险为依据，辩识与各项业务活动有关的所有危险源，考虑谁会受到伤害以及如何受到伤害。业务活动内容包括：生产现场、工作场所、设备、人员（进入作业场所的所有人员，包括员工、临时工、合同方人员、访问者等）和工作流程，并收集有关信息。组织内存在的危险源主要从以下几方面考虑</a:t>
            </a:r>
            <a:endParaRPr lang="zh-CN" altLang="en-US" sz="2400" b="1" dirty="0">
              <a:latin typeface="宋体" panose="02010600030101010101" pitchFamily="2" charset="-122"/>
              <a:sym typeface="Arial" panose="020B0604020202020204" pitchFamily="34" charset="0"/>
            </a:endParaRPr>
          </a:p>
          <a:p>
            <a:pPr>
              <a:lnSpc>
                <a:spcPct val="150000"/>
              </a:lnSpc>
              <a:spcBef>
                <a:spcPts val="190"/>
              </a:spcBef>
              <a:buNone/>
            </a:pPr>
            <a:endParaRPr lang="zh-CN" altLang="en-US" sz="2400" b="1" dirty="0">
              <a:latin typeface="宋体" panose="02010600030101010101" pitchFamily="2" charset="-122"/>
              <a:sym typeface="Arial" panose="020B0604020202020204" pitchFamily="34" charset="0"/>
            </a:endParaRPr>
          </a:p>
          <a:p>
            <a:pPr>
              <a:lnSpc>
                <a:spcPct val="150000"/>
              </a:lnSpc>
              <a:spcBef>
                <a:spcPts val="190"/>
              </a:spcBef>
              <a:buFont typeface="Arial" panose="020B0604020202020204" pitchFamily="34" charset="0"/>
            </a:pPr>
            <a:endParaRPr lang="zh-CN" altLang="en-US" sz="1800" b="1" dirty="0">
              <a:latin typeface="宋体" panose="02010600030101010101" pitchFamily="2" charset="-122"/>
              <a:sym typeface="Arial" panose="020B0604020202020204" pitchFamily="34" charset="0"/>
            </a:endParaRPr>
          </a:p>
          <a:p>
            <a:endParaRPr lang="zh-CN" altLang="en-US" sz="1200" b="1" dirty="0">
              <a:sym typeface="Arial" panose="020B0604020202020204" pitchFamily="34" charset="0"/>
            </a:endParaRPr>
          </a:p>
          <a:p>
            <a:pPr eaLnBrk="0" hangingPunct="0">
              <a:spcBef>
                <a:spcPct val="50000"/>
              </a:spcBef>
            </a:pPr>
            <a:endParaRPr lang="zh-CN" altLang="en-US" sz="1200" b="1" dirty="0">
              <a:sym typeface="Arial" panose="020B0604020202020204" pitchFamily="34" charset="0"/>
            </a:endParaRPr>
          </a:p>
        </p:txBody>
      </p:sp>
      <p:sp>
        <p:nvSpPr>
          <p:cNvPr id="13316" name="矩形 13315"/>
          <p:cNvSpPr>
            <a:spLocks noGrp="1"/>
          </p:cNvSpPr>
          <p:nvPr/>
        </p:nvSpPr>
        <p:spPr>
          <a:xfrm>
            <a:off x="2108200" y="401638"/>
            <a:ext cx="8229600" cy="1143000"/>
          </a:xfrm>
          <a:prstGeom prst="rect">
            <a:avLst/>
          </a:prstGeom>
          <a:noFill/>
          <a:ln w="9525">
            <a:noFill/>
          </a:ln>
        </p:spPr>
        <p:txBody>
          <a:bodyPr vert="horz" wrap="square" anchor="ctr" anchorCtr="0"/>
          <a:lst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3200" b="1" dirty="0"/>
              <a:t>危险源 辨识范围</a:t>
            </a:r>
            <a:br>
              <a:rPr lang="zh-CN" altLang="en-US" sz="3200" b="1" dirty="0"/>
            </a:br>
            <a:r>
              <a:rPr lang="zh-CN" altLang="en-US" sz="2400" b="1" dirty="0">
                <a:solidFill>
                  <a:schemeClr val="tx1"/>
                </a:solidFill>
                <a:latin typeface="Times New Roman" panose="02020603050405020304" pitchFamily="2" charset="0"/>
                <a:ea typeface="楷体_GB2312" pitchFamily="1" charset="-122"/>
              </a:rPr>
              <a:t>          </a:t>
            </a:r>
            <a:endParaRPr lang="zh-CN" altLang="en-US" sz="2800" b="1" dirty="0">
              <a:solidFill>
                <a:schemeClr val="tx1"/>
              </a:solidFill>
              <a:latin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4337"/>
          <p:cNvSpPr>
            <a:spLocks noGrp="1"/>
          </p:cNvSpPr>
          <p:nvPr>
            <p:ph type="title"/>
          </p:nvPr>
        </p:nvSpPr>
        <p:spPr>
          <a:ln/>
        </p:spPr>
        <p:txBody>
          <a:bodyPr anchor="ctr" anchorCtr="0"/>
          <a:p>
            <a:br>
              <a:rPr lang="zh-CN" altLang="en-US" sz="3200" dirty="0"/>
            </a:br>
            <a:endParaRPr lang="zh-CN" altLang="en-US" dirty="0"/>
          </a:p>
        </p:txBody>
      </p:sp>
      <p:sp>
        <p:nvSpPr>
          <p:cNvPr id="14339" name="文本占位符 14338"/>
          <p:cNvSpPr>
            <a:spLocks noGrp="1"/>
          </p:cNvSpPr>
          <p:nvPr>
            <p:ph type="body" idx="1"/>
          </p:nvPr>
        </p:nvSpPr>
        <p:spPr>
          <a:xfrm>
            <a:off x="1919288" y="1125538"/>
            <a:ext cx="8229600" cy="5472112"/>
          </a:xfrm>
          <a:ln/>
        </p:spPr>
        <p:txBody>
          <a:bodyPr/>
          <a:p>
            <a:pPr>
              <a:lnSpc>
                <a:spcPct val="120000"/>
              </a:lnSpc>
            </a:pPr>
            <a:r>
              <a:rPr lang="en-US" altLang="zh-CN" sz="2000" b="1">
                <a:latin typeface="宋体" panose="02010600030101010101" pitchFamily="2" charset="-122"/>
                <a:sym typeface="Arial" panose="020B0604020202020204" pitchFamily="34" charset="0"/>
              </a:rPr>
              <a:t>1</a:t>
            </a:r>
            <a:r>
              <a:rPr lang="zh-CN" altLang="en-US" sz="2000" b="1">
                <a:latin typeface="宋体" panose="02010600030101010101" pitchFamily="2" charset="-122"/>
                <a:sym typeface="Arial" panose="020B0604020202020204" pitchFamily="34" charset="0"/>
              </a:rPr>
              <a:t>） </a:t>
            </a:r>
            <a:r>
              <a:rPr lang="zh-CN" altLang="en-US" sz="2000" b="1">
                <a:solidFill>
                  <a:srgbClr val="FF0000"/>
                </a:solidFill>
                <a:latin typeface="宋体" panose="02010600030101010101" pitchFamily="2" charset="-122"/>
                <a:sym typeface="Arial" panose="020B0604020202020204" pitchFamily="34" charset="0"/>
              </a:rPr>
              <a:t>组织的常规活动（正常活动）</a:t>
            </a:r>
            <a:r>
              <a:rPr lang="zh-CN" altLang="en-US" sz="2000" b="1">
                <a:latin typeface="宋体" panose="02010600030101010101" pitchFamily="2" charset="-122"/>
                <a:sym typeface="Arial" panose="020B0604020202020204" pitchFamily="34" charset="0"/>
              </a:rPr>
              <a:t>，如正常生产活动、危险化学品、油品以及其它物资的采购、运输、储存、使用、废弃活动等；</a:t>
            </a:r>
            <a:endParaRPr lang="zh-CN" altLang="en-US" sz="2000" b="1">
              <a:latin typeface="宋体" panose="02010600030101010101" pitchFamily="2" charset="-122"/>
              <a:sym typeface="Arial" panose="020B0604020202020204" pitchFamily="34" charset="0"/>
            </a:endParaRPr>
          </a:p>
          <a:p>
            <a:pPr>
              <a:lnSpc>
                <a:spcPct val="120000"/>
              </a:lnSpc>
            </a:pPr>
            <a:r>
              <a:rPr lang="en-US" altLang="zh-CN" sz="2000" b="1">
                <a:latin typeface="宋体" panose="02010600030101010101" pitchFamily="2" charset="-122"/>
                <a:sym typeface="Arial" panose="020B0604020202020204" pitchFamily="34" charset="0"/>
              </a:rPr>
              <a:t>2</a:t>
            </a:r>
            <a:r>
              <a:rPr lang="zh-CN" altLang="en-US" sz="2000" b="1">
                <a:latin typeface="宋体" panose="02010600030101010101" pitchFamily="2" charset="-122"/>
                <a:sym typeface="Arial" panose="020B0604020202020204" pitchFamily="34" charset="0"/>
              </a:rPr>
              <a:t>） </a:t>
            </a:r>
            <a:r>
              <a:rPr lang="zh-CN" altLang="en-US" sz="2000" b="1">
                <a:solidFill>
                  <a:srgbClr val="FF0000"/>
                </a:solidFill>
                <a:latin typeface="宋体" panose="02010600030101010101" pitchFamily="2" charset="-122"/>
                <a:sym typeface="Arial" panose="020B0604020202020204" pitchFamily="34" charset="0"/>
              </a:rPr>
              <a:t>组织的非常规活动，包括异常活动</a:t>
            </a:r>
            <a:r>
              <a:rPr lang="zh-CN" altLang="en-US" sz="2000" b="1">
                <a:latin typeface="宋体" panose="02010600030101010101" pitchFamily="2" charset="-122"/>
                <a:sym typeface="Arial" panose="020B0604020202020204" pitchFamily="34" charset="0"/>
              </a:rPr>
              <a:t>（如停电、停机、设备维修、临时抢修活动等）和紧急情况下的活动（如发生火灾、坍塌等情况下的抢救活动）；</a:t>
            </a:r>
            <a:endParaRPr lang="zh-CN" altLang="en-US" sz="2000" b="1">
              <a:latin typeface="宋体" panose="02010600030101010101" pitchFamily="2" charset="-122"/>
              <a:sym typeface="Arial" panose="020B0604020202020204" pitchFamily="34" charset="0"/>
            </a:endParaRPr>
          </a:p>
          <a:p>
            <a:pPr>
              <a:lnSpc>
                <a:spcPct val="120000"/>
              </a:lnSpc>
            </a:pPr>
            <a:r>
              <a:rPr lang="en-US" altLang="zh-CN" sz="2000" b="1">
                <a:latin typeface="宋体" panose="02010600030101010101" pitchFamily="2" charset="-122"/>
                <a:sym typeface="Arial" panose="020B0604020202020204" pitchFamily="34" charset="0"/>
              </a:rPr>
              <a:t>3</a:t>
            </a:r>
            <a:r>
              <a:rPr lang="zh-CN" altLang="en-US" sz="2000" b="1">
                <a:latin typeface="宋体" panose="02010600030101010101" pitchFamily="2" charset="-122"/>
                <a:sym typeface="Arial" panose="020B0604020202020204" pitchFamily="34" charset="0"/>
              </a:rPr>
              <a:t>） 所有进入工作场所、办公场所及与办公区域难以划分的生活区的</a:t>
            </a:r>
            <a:r>
              <a:rPr lang="zh-CN" altLang="en-US" sz="2000" b="1">
                <a:solidFill>
                  <a:srgbClr val="FF0000"/>
                </a:solidFill>
                <a:latin typeface="宋体" panose="02010600030101010101" pitchFamily="2" charset="-122"/>
                <a:sym typeface="Arial" panose="020B0604020202020204" pitchFamily="34" charset="0"/>
              </a:rPr>
              <a:t>人员</a:t>
            </a:r>
            <a:r>
              <a:rPr lang="zh-CN" altLang="en-US" sz="2000" b="1">
                <a:latin typeface="宋体" panose="02010600030101010101" pitchFamily="2" charset="-122"/>
                <a:sym typeface="Arial" panose="020B0604020202020204" pitchFamily="34" charset="0"/>
              </a:rPr>
              <a:t>（包括相关方人员）的活动等；</a:t>
            </a:r>
            <a:endParaRPr lang="zh-CN" altLang="en-US" sz="2000" b="1">
              <a:latin typeface="宋体" panose="02010600030101010101" pitchFamily="2" charset="-122"/>
              <a:sym typeface="Arial" panose="020B0604020202020204" pitchFamily="34" charset="0"/>
            </a:endParaRPr>
          </a:p>
          <a:p>
            <a:pPr>
              <a:lnSpc>
                <a:spcPct val="120000"/>
              </a:lnSpc>
            </a:pPr>
            <a:r>
              <a:rPr lang="en-US" altLang="zh-CN" sz="2000" b="1">
                <a:latin typeface="宋体" panose="02010600030101010101" pitchFamily="2" charset="-122"/>
                <a:sym typeface="Arial" panose="020B0604020202020204" pitchFamily="34" charset="0"/>
              </a:rPr>
              <a:t>4</a:t>
            </a:r>
            <a:r>
              <a:rPr lang="zh-CN" altLang="en-US" sz="2000" b="1">
                <a:latin typeface="宋体" panose="02010600030101010101" pitchFamily="2" charset="-122"/>
                <a:sym typeface="Arial" panose="020B0604020202020204" pitchFamily="34" charset="0"/>
              </a:rPr>
              <a:t>） 与产品实现过程相关的</a:t>
            </a:r>
            <a:r>
              <a:rPr lang="zh-CN" altLang="en-US" sz="2000" b="1">
                <a:solidFill>
                  <a:srgbClr val="FF0000"/>
                </a:solidFill>
                <a:latin typeface="宋体" panose="02010600030101010101" pitchFamily="2" charset="-122"/>
                <a:sym typeface="Arial" panose="020B0604020202020204" pitchFamily="34" charset="0"/>
              </a:rPr>
              <a:t>所有场所</a:t>
            </a:r>
            <a:r>
              <a:rPr lang="zh-CN" altLang="en-US" sz="2000" b="1">
                <a:latin typeface="宋体" panose="02010600030101010101" pitchFamily="2" charset="-122"/>
                <a:sym typeface="Arial" panose="020B0604020202020204" pitchFamily="34" charset="0"/>
              </a:rPr>
              <a:t>，包括生产现场作业场所、办公场所和相关的生活场所等（如宿舍、食堂、饮用水源等）；</a:t>
            </a:r>
            <a:endParaRPr lang="zh-CN" altLang="en-US" sz="2000" b="1">
              <a:latin typeface="宋体" panose="02010600030101010101" pitchFamily="2" charset="-122"/>
              <a:sym typeface="Arial" panose="020B0604020202020204" pitchFamily="34" charset="0"/>
            </a:endParaRPr>
          </a:p>
          <a:p>
            <a:pPr>
              <a:lnSpc>
                <a:spcPct val="120000"/>
              </a:lnSpc>
            </a:pPr>
            <a:r>
              <a:rPr lang="en-US" altLang="zh-CN" sz="2000" b="1">
                <a:latin typeface="宋体" panose="02010600030101010101" pitchFamily="2" charset="-122"/>
                <a:sym typeface="Arial" panose="020B0604020202020204" pitchFamily="34" charset="0"/>
              </a:rPr>
              <a:t>5</a:t>
            </a:r>
            <a:r>
              <a:rPr lang="zh-CN" altLang="en-US" sz="2000" b="1">
                <a:latin typeface="宋体" panose="02010600030101010101" pitchFamily="2" charset="-122"/>
                <a:sym typeface="Arial" panose="020B0604020202020204" pitchFamily="34" charset="0"/>
              </a:rPr>
              <a:t>） 与生产实现有关的</a:t>
            </a:r>
            <a:r>
              <a:rPr lang="zh-CN" altLang="en-US" sz="2000" b="1">
                <a:solidFill>
                  <a:srgbClr val="FF0000"/>
                </a:solidFill>
                <a:latin typeface="宋体" panose="02010600030101010101" pitchFamily="2" charset="-122"/>
                <a:sym typeface="Arial" panose="020B0604020202020204" pitchFamily="34" charset="0"/>
              </a:rPr>
              <a:t>所有设施</a:t>
            </a:r>
            <a:r>
              <a:rPr lang="zh-CN" altLang="en-US" sz="2000" b="1">
                <a:latin typeface="宋体" panose="02010600030101010101" pitchFamily="2" charset="-122"/>
                <a:sym typeface="Arial" panose="020B0604020202020204" pitchFamily="34" charset="0"/>
              </a:rPr>
              <a:t>，包括所有场所内的相关设施，如建筑物、生产设备、物资等；</a:t>
            </a:r>
            <a:endParaRPr lang="zh-CN" altLang="en-US" sz="2000" b="1">
              <a:latin typeface="宋体" panose="02010600030101010101" pitchFamily="2" charset="-122"/>
              <a:sym typeface="Arial" panose="020B0604020202020204" pitchFamily="34" charset="0"/>
            </a:endParaRPr>
          </a:p>
          <a:p>
            <a:pPr>
              <a:lnSpc>
                <a:spcPct val="120000"/>
              </a:lnSpc>
            </a:pPr>
            <a:r>
              <a:rPr lang="en-US" altLang="zh-CN" sz="2000" b="1">
                <a:latin typeface="宋体" panose="02010600030101010101" pitchFamily="2" charset="-122"/>
                <a:sym typeface="Arial" panose="020B0604020202020204" pitchFamily="34" charset="0"/>
              </a:rPr>
              <a:t>6</a:t>
            </a:r>
            <a:r>
              <a:rPr lang="zh-CN" altLang="en-US" sz="2000" b="1">
                <a:latin typeface="宋体" panose="02010600030101010101" pitchFamily="2" charset="-122"/>
                <a:sym typeface="Arial" panose="020B0604020202020204" pitchFamily="34" charset="0"/>
              </a:rPr>
              <a:t>） 工作场所内由</a:t>
            </a:r>
            <a:r>
              <a:rPr lang="zh-CN" altLang="en-US" sz="2000" b="1">
                <a:solidFill>
                  <a:srgbClr val="FF0000"/>
                </a:solidFill>
                <a:latin typeface="宋体" panose="02010600030101010101" pitchFamily="2" charset="-122"/>
                <a:sym typeface="Arial" panose="020B0604020202020204" pitchFamily="34" charset="0"/>
              </a:rPr>
              <a:t>外界提供的设施</a:t>
            </a:r>
            <a:r>
              <a:rPr lang="zh-CN" altLang="en-US" sz="2000" b="1">
                <a:latin typeface="宋体" panose="02010600030101010101" pitchFamily="2" charset="-122"/>
                <a:sym typeface="Arial" panose="020B0604020202020204" pitchFamily="34" charset="0"/>
              </a:rPr>
              <a:t>，如组织所租赁的建筑物、设备等。</a:t>
            </a:r>
            <a:endParaRPr lang="zh-CN" altLang="en-US" sz="2000" b="1">
              <a:latin typeface="宋体" panose="02010600030101010101" pitchFamily="2" charset="-122"/>
              <a:sym typeface="Arial" panose="020B0604020202020204" pitchFamily="34" charset="0"/>
            </a:endParaRPr>
          </a:p>
        </p:txBody>
      </p:sp>
      <p:sp>
        <p:nvSpPr>
          <p:cNvPr id="14340" name="矩形 14339"/>
          <p:cNvSpPr>
            <a:spLocks noGrp="1"/>
          </p:cNvSpPr>
          <p:nvPr/>
        </p:nvSpPr>
        <p:spPr>
          <a:xfrm>
            <a:off x="2108200" y="403225"/>
            <a:ext cx="8229600" cy="722313"/>
          </a:xfrm>
          <a:prstGeom prst="rect">
            <a:avLst/>
          </a:prstGeom>
          <a:noFill/>
          <a:ln w="9525">
            <a:noFill/>
          </a:ln>
        </p:spPr>
        <p:txBody>
          <a:bodyPr vert="horz" wrap="square" anchor="ctr" anchorCtr="0"/>
          <a:lst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3200" b="1" dirty="0"/>
              <a:t>危险源 辨识范围</a:t>
            </a:r>
            <a:endParaRPr lang="zh-CN" altLang="en-US" sz="2800" b="1" dirty="0">
              <a:solidFill>
                <a:schemeClr val="tx1"/>
              </a:solidFill>
              <a:latin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5361"/>
          <p:cNvSpPr>
            <a:spLocks noGrp="1"/>
          </p:cNvSpPr>
          <p:nvPr>
            <p:ph type="title"/>
          </p:nvPr>
        </p:nvSpPr>
        <p:spPr>
          <a:ln/>
        </p:spPr>
        <p:txBody>
          <a:bodyPr anchor="ctr" anchorCtr="0"/>
          <a:p>
            <a:pPr algn="l"/>
            <a:r>
              <a:rPr lang="zh-CN" altLang="en-US" sz="3200" b="1" dirty="0">
                <a:latin typeface="宋体" panose="02010600030101010101" pitchFamily="2" charset="-122"/>
              </a:rPr>
              <a:t>危险源 辨识的主要内容</a:t>
            </a:r>
            <a:br>
              <a:rPr lang="zh-CN" altLang="en-US" sz="3200" b="1" dirty="0"/>
            </a:br>
            <a:r>
              <a:rPr lang="zh-CN" altLang="en-US" sz="2400" b="1" dirty="0">
                <a:solidFill>
                  <a:schemeClr val="tx1"/>
                </a:solidFill>
                <a:latin typeface="Times New Roman" panose="02020603050405020304" pitchFamily="2" charset="0"/>
                <a:ea typeface="楷体_GB2312" pitchFamily="1" charset="-122"/>
              </a:rPr>
              <a:t>          </a:t>
            </a:r>
            <a:endParaRPr lang="zh-CN" altLang="en-US" sz="2800" b="1" dirty="0">
              <a:solidFill>
                <a:schemeClr val="tx1"/>
              </a:solidFill>
              <a:latin typeface="宋体" panose="02010600030101010101" pitchFamily="2" charset="-122"/>
            </a:endParaRPr>
          </a:p>
        </p:txBody>
      </p:sp>
      <p:sp>
        <p:nvSpPr>
          <p:cNvPr id="15363" name="文本占位符 15362"/>
          <p:cNvSpPr>
            <a:spLocks noGrp="1"/>
          </p:cNvSpPr>
          <p:nvPr>
            <p:ph type="body" idx="1"/>
          </p:nvPr>
        </p:nvSpPr>
        <p:spPr>
          <a:ln/>
        </p:spPr>
        <p:txBody>
          <a:bodyPr/>
          <a:p>
            <a:pPr>
              <a:lnSpc>
                <a:spcPct val="70000"/>
              </a:lnSpc>
              <a:spcBef>
                <a:spcPct val="50000"/>
              </a:spcBef>
              <a:buFont typeface="Arial" panose="020B0604020202020204" pitchFamily="34" charset="0"/>
            </a:pPr>
            <a:r>
              <a:rPr lang="zh-CN" altLang="en-US" sz="2400" b="1">
                <a:latin typeface="宋体" panose="02010600030101010101" pitchFamily="2" charset="-122"/>
                <a:sym typeface="Arial" panose="020B0604020202020204" pitchFamily="34" charset="0"/>
              </a:rPr>
              <a:t>厂址</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pPr>
            <a:r>
              <a:rPr lang="zh-CN" altLang="en-US" sz="2400" b="1">
                <a:latin typeface="宋体" panose="02010600030101010101" pitchFamily="2" charset="-122"/>
                <a:sym typeface="Arial" panose="020B0604020202020204" pitchFamily="34" charset="0"/>
              </a:rPr>
              <a:t>厂区平面布局</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pPr>
            <a:r>
              <a:rPr lang="zh-CN" altLang="en-US" sz="2400" b="1">
                <a:latin typeface="宋体" panose="02010600030101010101" pitchFamily="2" charset="-122"/>
                <a:sym typeface="Arial" panose="020B0604020202020204" pitchFamily="34" charset="0"/>
              </a:rPr>
              <a:t>建（构）筑物</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pPr>
            <a:r>
              <a:rPr lang="zh-CN" altLang="en-US" sz="2400" b="1">
                <a:latin typeface="宋体" panose="02010600030101010101" pitchFamily="2" charset="-122"/>
                <a:sym typeface="Arial" panose="020B0604020202020204" pitchFamily="34" charset="0"/>
              </a:rPr>
              <a:t>生产工艺过程</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pPr>
            <a:r>
              <a:rPr lang="zh-CN" altLang="en-US" sz="2400" b="1">
                <a:latin typeface="宋体" panose="02010600030101010101" pitchFamily="2" charset="-122"/>
                <a:sym typeface="Arial" panose="020B0604020202020204" pitchFamily="34" charset="0"/>
              </a:rPr>
              <a:t>生产设备、装置</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pPr>
            <a:r>
              <a:rPr lang="zh-CN" altLang="en-US" sz="2400" b="1">
                <a:latin typeface="宋体" panose="02010600030101010101" pitchFamily="2" charset="-122"/>
                <a:sym typeface="Arial" panose="020B0604020202020204" pitchFamily="34" charset="0"/>
              </a:rPr>
              <a:t>粉尘、毒物、噪声、振动、辐射、高温、低温等有害作业部位</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pPr>
            <a:r>
              <a:rPr lang="zh-CN" altLang="en-US" sz="2400" b="1">
                <a:latin typeface="宋体" panose="02010600030101010101" pitchFamily="2" charset="-122"/>
                <a:sym typeface="Arial" panose="020B0604020202020204" pitchFamily="34" charset="0"/>
              </a:rPr>
              <a:t>工时制度、女职工劳动保护、体力劳动强度</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pPr>
            <a:r>
              <a:rPr lang="zh-CN" altLang="en-US" sz="2400" b="1">
                <a:latin typeface="宋体" panose="02010600030101010101" pitchFamily="2" charset="-122"/>
                <a:sym typeface="Arial" panose="020B0604020202020204" pitchFamily="34" charset="0"/>
              </a:rPr>
              <a:t>管理设施、事故应急抢救设施和辅助生产、生活卫生设施</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pPr>
            <a:endParaRPr lang="zh-CN" altLang="en-US" sz="2400" b="1">
              <a:latin typeface="宋体" panose="02010600030101010101" pitchFamily="2" charset="-122"/>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6385"/>
          <p:cNvSpPr>
            <a:spLocks noGrp="1"/>
          </p:cNvSpPr>
          <p:nvPr>
            <p:ph type="title"/>
          </p:nvPr>
        </p:nvSpPr>
        <p:spPr>
          <a:ln/>
        </p:spPr>
        <p:txBody>
          <a:bodyPr anchor="ctr" anchorCtr="0"/>
          <a:p>
            <a:pPr algn="l"/>
            <a:r>
              <a:rPr lang="zh-CN" altLang="en-US" sz="3200" b="1" dirty="0">
                <a:latin typeface="宋体" panose="02010600030101010101" pitchFamily="2" charset="-122"/>
              </a:rPr>
              <a:t>危险源 辨识的要求</a:t>
            </a:r>
            <a:br>
              <a:rPr lang="zh-CN" altLang="en-US" sz="3200" b="1" dirty="0"/>
            </a:br>
            <a:r>
              <a:rPr lang="zh-CN" altLang="en-US" sz="2400" b="1" dirty="0">
                <a:solidFill>
                  <a:schemeClr val="tx1"/>
                </a:solidFill>
                <a:latin typeface="Times New Roman" panose="02020603050405020304" pitchFamily="2" charset="0"/>
                <a:ea typeface="楷体_GB2312" pitchFamily="1" charset="-122"/>
              </a:rPr>
              <a:t>          </a:t>
            </a:r>
            <a:endParaRPr lang="zh-CN" altLang="en-US" sz="2800" b="1" dirty="0">
              <a:solidFill>
                <a:schemeClr val="tx1"/>
              </a:solidFill>
              <a:latin typeface="宋体" panose="02010600030101010101" pitchFamily="2" charset="-122"/>
            </a:endParaRPr>
          </a:p>
        </p:txBody>
      </p:sp>
      <p:sp>
        <p:nvSpPr>
          <p:cNvPr id="16387" name="文本占位符 16386"/>
          <p:cNvSpPr>
            <a:spLocks noGrp="1"/>
          </p:cNvSpPr>
          <p:nvPr>
            <p:ph type="body" idx="1"/>
          </p:nvPr>
        </p:nvSpPr>
        <p:spPr>
          <a:xfrm>
            <a:off x="1981200" y="1196975"/>
            <a:ext cx="8229600" cy="4930775"/>
          </a:xfrm>
          <a:ln/>
        </p:spPr>
        <p:txBody>
          <a:bodyPr/>
          <a:p>
            <a:pPr>
              <a:lnSpc>
                <a:spcPct val="70000"/>
              </a:lnSpc>
              <a:spcBef>
                <a:spcPct val="50000"/>
              </a:spcBef>
              <a:buFont typeface="Arial" panose="020B0604020202020204" pitchFamily="34" charset="0"/>
            </a:pPr>
            <a:r>
              <a:rPr lang="zh-CN" altLang="en-US" sz="2400" b="1">
                <a:latin typeface="宋体" panose="02010600030101010101" pitchFamily="2" charset="-122"/>
                <a:sym typeface="Arial" panose="020B0604020202020204" pitchFamily="34" charset="0"/>
              </a:rPr>
              <a:t>三种时态：</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buNone/>
            </a:pPr>
            <a:r>
              <a:rPr lang="en-US" altLang="zh-CN" sz="2400" b="1">
                <a:latin typeface="宋体" panose="02010600030101010101" pitchFamily="2" charset="-122"/>
                <a:sym typeface="Arial" panose="020B0604020202020204" pitchFamily="34" charset="0"/>
              </a:rPr>
              <a:t>—</a:t>
            </a:r>
            <a:r>
              <a:rPr lang="zh-CN" altLang="en-US" sz="2400" b="1">
                <a:latin typeface="宋体" panose="02010600030101010101" pitchFamily="2" charset="-122"/>
                <a:sym typeface="Arial" panose="020B0604020202020204" pitchFamily="34" charset="0"/>
              </a:rPr>
              <a:t>过去（公司遗留的或过去曾发生的职业健康安全事故）；</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buNone/>
            </a:pPr>
            <a:r>
              <a:rPr lang="en-US" altLang="zh-CN" sz="2400" b="1">
                <a:latin typeface="宋体" panose="02010600030101010101" pitchFamily="2" charset="-122"/>
                <a:sym typeface="Arial" panose="020B0604020202020204" pitchFamily="34" charset="0"/>
              </a:rPr>
              <a:t>—</a:t>
            </a:r>
            <a:r>
              <a:rPr lang="zh-CN" altLang="en-US" sz="2400" b="1">
                <a:latin typeface="宋体" panose="02010600030101010101" pitchFamily="2" charset="-122"/>
                <a:sym typeface="Arial" panose="020B0604020202020204" pitchFamily="34" charset="0"/>
              </a:rPr>
              <a:t>现在（公司现有的、现存的职业健康安全问题）；</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buNone/>
            </a:pPr>
            <a:r>
              <a:rPr lang="en-US" altLang="zh-CN" sz="2400" b="1">
                <a:latin typeface="宋体" panose="02010600030101010101" pitchFamily="2" charset="-122"/>
                <a:sym typeface="Arial" panose="020B0604020202020204" pitchFamily="34" charset="0"/>
              </a:rPr>
              <a:t>—</a:t>
            </a:r>
            <a:r>
              <a:rPr lang="zh-CN" altLang="en-US" sz="2400" b="1">
                <a:latin typeface="宋体" panose="02010600030101010101" pitchFamily="2" charset="-122"/>
                <a:sym typeface="Arial" panose="020B0604020202020204" pitchFamily="34" charset="0"/>
              </a:rPr>
              <a:t>将来（公司将来可能产生的职业健康安全问题）；</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pPr>
            <a:r>
              <a:rPr lang="en-US" altLang="zh-CN" sz="2400" b="1">
                <a:latin typeface="宋体" panose="02010600030101010101" pitchFamily="2" charset="-122"/>
                <a:sym typeface="Arial" panose="020B0604020202020204" pitchFamily="34" charset="0"/>
              </a:rPr>
              <a:t>2</a:t>
            </a:r>
            <a:r>
              <a:rPr lang="zh-CN" altLang="en-US" sz="2400" b="1">
                <a:latin typeface="宋体" panose="02010600030101010101" pitchFamily="2" charset="-122"/>
                <a:sym typeface="Arial" panose="020B0604020202020204" pitchFamily="34" charset="0"/>
              </a:rPr>
              <a:t>）三种状态：</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buNone/>
            </a:pPr>
            <a:r>
              <a:rPr lang="en-US" altLang="zh-CN" sz="2400" b="1">
                <a:latin typeface="宋体" panose="02010600030101010101" pitchFamily="2" charset="-122"/>
                <a:sym typeface="Arial" panose="020B0604020202020204" pitchFamily="34" charset="0"/>
              </a:rPr>
              <a:t>—</a:t>
            </a:r>
            <a:r>
              <a:rPr lang="zh-CN" altLang="en-US" sz="2400" b="1">
                <a:latin typeface="宋体" panose="02010600030101010101" pitchFamily="2" charset="-122"/>
                <a:sym typeface="Arial" panose="020B0604020202020204" pitchFamily="34" charset="0"/>
              </a:rPr>
              <a:t>正常（例行的作业活动状态）；</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buNone/>
            </a:pPr>
            <a:r>
              <a:rPr lang="en-US" altLang="zh-CN" sz="2400" b="1">
                <a:latin typeface="宋体" panose="02010600030101010101" pitchFamily="2" charset="-122"/>
                <a:sym typeface="Arial" panose="020B0604020202020204" pitchFamily="34" charset="0"/>
              </a:rPr>
              <a:t>—</a:t>
            </a:r>
            <a:r>
              <a:rPr lang="zh-CN" altLang="en-US" sz="2400" b="1">
                <a:latin typeface="宋体" panose="02010600030101010101" pitchFamily="2" charset="-122"/>
                <a:sym typeface="Arial" panose="020B0604020202020204" pitchFamily="34" charset="0"/>
              </a:rPr>
              <a:t>异常（计划中但非例行活动，如开车、停车、试验、停电、检修状态）；</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buNone/>
            </a:pPr>
            <a:r>
              <a:rPr lang="en-US" altLang="zh-CN" sz="2400" b="1">
                <a:latin typeface="宋体" panose="02010600030101010101" pitchFamily="2" charset="-122"/>
                <a:sym typeface="Arial" panose="020B0604020202020204" pitchFamily="34" charset="0"/>
              </a:rPr>
              <a:t>—</a:t>
            </a:r>
            <a:r>
              <a:rPr lang="zh-CN" altLang="en-US" sz="2400" b="1">
                <a:latin typeface="宋体" panose="02010600030101010101" pitchFamily="2" charset="-122"/>
                <a:sym typeface="Arial" panose="020B0604020202020204" pitchFamily="34" charset="0"/>
              </a:rPr>
              <a:t>紧急（合理预见，但不能预见何时何地发生，如火灾、爆炸、洪水、</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buNone/>
            </a:pPr>
            <a:r>
              <a:rPr lang="zh-CN" altLang="en-US" sz="2400" b="1">
                <a:latin typeface="宋体" panose="02010600030101010101" pitchFamily="2" charset="-122"/>
                <a:sym typeface="Arial" panose="020B0604020202020204" pitchFamily="34" charset="0"/>
              </a:rPr>
              <a:t>地震、雷击等事故）；</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pPr>
            <a:r>
              <a:rPr lang="en-US" altLang="zh-CN" sz="2400" b="1">
                <a:latin typeface="宋体" panose="02010600030101010101" pitchFamily="2" charset="-122"/>
                <a:sym typeface="Arial" panose="020B0604020202020204" pitchFamily="34" charset="0"/>
              </a:rPr>
              <a:t>3</a:t>
            </a:r>
            <a:r>
              <a:rPr lang="zh-CN" altLang="en-US" sz="2400" b="1">
                <a:latin typeface="宋体" panose="02010600030101010101" pitchFamily="2" charset="-122"/>
                <a:sym typeface="Arial" panose="020B0604020202020204" pitchFamily="34" charset="0"/>
              </a:rPr>
              <a:t>）七种类型：</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Font typeface="Arial" panose="020B0604020202020204" pitchFamily="34" charset="0"/>
            </a:pPr>
            <a:r>
              <a:rPr lang="zh-CN" altLang="en-US" sz="2400" b="1">
                <a:latin typeface="宋体" panose="02010600030101010101" pitchFamily="2" charset="-122"/>
                <a:sym typeface="Arial" panose="020B0604020202020204" pitchFamily="34" charset="0"/>
              </a:rPr>
              <a:t>物理性、化学性、生物性、心理和生理性、行为性及其他危险危害。</a:t>
            </a:r>
            <a:endParaRPr lang="zh-CN" altLang="en-US" sz="2400" b="1">
              <a:latin typeface="宋体" panose="02010600030101010101" pitchFamily="2" charset="-122"/>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p:cNvSpPr>
          <p:nvPr>
            <p:ph type="title"/>
          </p:nvPr>
        </p:nvSpPr>
        <p:spPr>
          <a:ln/>
        </p:spPr>
        <p:txBody>
          <a:bodyPr anchor="ctr" anchorCtr="0"/>
          <a:p>
            <a:r>
              <a:rPr lang="zh-CN" altLang="en-US" dirty="0"/>
              <a:t>各部门需整理的材料</a:t>
            </a:r>
            <a:endParaRPr lang="zh-CN" altLang="en-US" dirty="0"/>
          </a:p>
        </p:txBody>
      </p:sp>
      <p:sp>
        <p:nvSpPr>
          <p:cNvPr id="17411" name="文本占位符 17410"/>
          <p:cNvSpPr>
            <a:spLocks noGrp="1"/>
          </p:cNvSpPr>
          <p:nvPr>
            <p:ph type="body" idx="1"/>
          </p:nvPr>
        </p:nvSpPr>
        <p:spPr>
          <a:ln/>
        </p:spPr>
        <p:txBody>
          <a:bodyPr/>
          <a:p>
            <a:r>
              <a:rPr lang="zh-CN" altLang="en-US" b="1" dirty="0"/>
              <a:t>依据样板，各车间及各部门进行</a:t>
            </a:r>
            <a:r>
              <a:rPr lang="zh-CN" altLang="en-US" b="1" dirty="0">
                <a:solidFill>
                  <a:srgbClr val="FF0000"/>
                </a:solidFill>
              </a:rPr>
              <a:t>危险源辨识与评价</a:t>
            </a:r>
            <a:r>
              <a:rPr lang="zh-CN" altLang="en-US" b="1" dirty="0"/>
              <a:t>，形成</a:t>
            </a:r>
            <a:r>
              <a:rPr lang="zh-CN" altLang="en-US" b="1" dirty="0">
                <a:solidFill>
                  <a:srgbClr val="FF0000"/>
                </a:solidFill>
              </a:rPr>
              <a:t>重要危险源清单</a:t>
            </a:r>
            <a:r>
              <a:rPr lang="zh-CN" altLang="en-US" b="1" dirty="0"/>
              <a:t>。</a:t>
            </a:r>
            <a:endParaRPr lang="zh-CN" altLang="en-US" b="1" dirty="0"/>
          </a:p>
          <a:p>
            <a:endParaRPr lang="zh-CN" altLang="en-US" dirty="0"/>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4097"/>
          <p:cNvSpPr>
            <a:spLocks noGrp="1"/>
          </p:cNvSpPr>
          <p:nvPr>
            <p:ph type="title"/>
          </p:nvPr>
        </p:nvSpPr>
        <p:spPr>
          <a:ln/>
        </p:spPr>
        <p:txBody>
          <a:bodyPr anchor="ctr" anchorCtr="0"/>
          <a:p>
            <a:br>
              <a:rPr lang="zh-CN" altLang="en-US" sz="2800" b="1" dirty="0"/>
            </a:br>
            <a:r>
              <a:rPr lang="zh-CN" altLang="en-US" sz="2800" b="1" dirty="0"/>
              <a:t>GB/T 28001-2011  职业健康安全管理体 要求</a:t>
            </a:r>
            <a:br>
              <a:rPr lang="zh-CN" altLang="en-US" sz="2800" b="1" dirty="0"/>
            </a:br>
            <a:r>
              <a:rPr lang="zh-CN" altLang="en-US" sz="2400" b="1" dirty="0"/>
              <a:t>标准条文-4.3.1对危险源辨识、风险评价和控制措施的确定</a:t>
            </a:r>
            <a:br>
              <a:rPr lang="zh-CN" altLang="en-US" sz="2800" b="1" dirty="0"/>
            </a:br>
            <a:endParaRPr lang="zh-CN" altLang="en-US" sz="2800" b="1" dirty="0"/>
          </a:p>
        </p:txBody>
      </p:sp>
      <p:sp>
        <p:nvSpPr>
          <p:cNvPr id="4099" name="文本占位符 4098"/>
          <p:cNvSpPr>
            <a:spLocks noGrp="1"/>
          </p:cNvSpPr>
          <p:nvPr>
            <p:ph type="body" idx="1"/>
          </p:nvPr>
        </p:nvSpPr>
        <p:spPr>
          <a:xfrm>
            <a:off x="1919288" y="1701800"/>
            <a:ext cx="8229600" cy="4525963"/>
          </a:xfrm>
          <a:ln/>
        </p:spPr>
        <p:txBody>
          <a:bodyPr/>
          <a:p>
            <a:pPr>
              <a:lnSpc>
                <a:spcPct val="150000"/>
              </a:lnSpc>
            </a:pPr>
            <a:r>
              <a:rPr lang="zh-CN" altLang="en-US" sz="2400" b="1" dirty="0">
                <a:latin typeface="宋体" panose="02010600030101010101" pitchFamily="2" charset="-122"/>
              </a:rPr>
              <a:t>组织应建立、实施并</a:t>
            </a:r>
            <a:r>
              <a:rPr lang="zh-CN" altLang="en-US" sz="2400" b="1" dirty="0">
                <a:latin typeface="宋体" panose="02010600030101010101" pitchFamily="2" charset="-122"/>
              </a:rPr>
              <a:t>保持程序，以便持续进行危险源辨识、风险评价和必要控制措施的确定。程序应包括：</a:t>
            </a:r>
            <a:endParaRPr lang="zh-CN" altLang="en-US" sz="2400" b="1" dirty="0">
              <a:latin typeface="宋体" panose="02010600030101010101" pitchFamily="2" charset="-122"/>
            </a:endParaRPr>
          </a:p>
          <a:p>
            <a:pPr algn="just"/>
            <a:r>
              <a:rPr lang="zh-CN" altLang="en-US" sz="2400" b="1" dirty="0">
                <a:latin typeface="Arial" panose="020B0604020202020204" pitchFamily="34" charset="0"/>
                <a:sym typeface="Arial" panose="020B0604020202020204" pitchFamily="34" charset="0"/>
              </a:rPr>
              <a:t>—</a:t>
            </a:r>
            <a:r>
              <a:rPr lang="zh-CN" altLang="en-US" sz="2400" b="1" dirty="0">
                <a:latin typeface="宋体" panose="02010600030101010101" pitchFamily="2" charset="-122"/>
                <a:sym typeface="Arial" panose="020B0604020202020204" pitchFamily="34" charset="0"/>
              </a:rPr>
              <a:t> 常规和非常规的活动；</a:t>
            </a:r>
            <a:endParaRPr lang="zh-CN" altLang="en-US" sz="2400" b="1" dirty="0">
              <a:latin typeface="宋体" panose="02010600030101010101" pitchFamily="2" charset="-122"/>
              <a:sym typeface="Arial" panose="020B0604020202020204" pitchFamily="34" charset="0"/>
            </a:endParaRPr>
          </a:p>
          <a:p>
            <a:pPr algn="just"/>
            <a:r>
              <a:rPr lang="zh-CN" altLang="en-US" sz="2400" b="1" dirty="0">
                <a:latin typeface="Arial" panose="020B0604020202020204" pitchFamily="34" charset="0"/>
                <a:sym typeface="Arial" panose="020B0604020202020204" pitchFamily="34" charset="0"/>
              </a:rPr>
              <a:t>—</a:t>
            </a:r>
            <a:r>
              <a:rPr lang="zh-CN" altLang="en-US" sz="2400" b="1" dirty="0">
                <a:latin typeface="宋体" panose="02010600030101010101" pitchFamily="2" charset="-122"/>
                <a:sym typeface="Arial" panose="020B0604020202020204" pitchFamily="34" charset="0"/>
              </a:rPr>
              <a:t> 所有进入作业场所人员（包括承包方人员和访问者）的活动；</a:t>
            </a:r>
            <a:endParaRPr lang="zh-CN" altLang="en-US" sz="2400" b="1" dirty="0">
              <a:latin typeface="宋体" panose="02010600030101010101" pitchFamily="2" charset="-122"/>
              <a:sym typeface="Arial" panose="020B0604020202020204" pitchFamily="34" charset="0"/>
            </a:endParaRPr>
          </a:p>
          <a:p>
            <a:pPr algn="just"/>
            <a:r>
              <a:rPr lang="zh-CN" altLang="en-US" sz="2400" b="1" dirty="0">
                <a:latin typeface="Arial" panose="020B0604020202020204" pitchFamily="34" charset="0"/>
                <a:sym typeface="Arial" panose="020B0604020202020204" pitchFamily="34" charset="0"/>
              </a:rPr>
              <a:t>—</a:t>
            </a:r>
            <a:r>
              <a:rPr lang="zh-CN" altLang="en-US" sz="2400" b="1" dirty="0">
                <a:latin typeface="宋体" panose="02010600030101010101" pitchFamily="2" charset="-122"/>
                <a:sym typeface="Arial" panose="020B0604020202020204" pitchFamily="34" charset="0"/>
              </a:rPr>
              <a:t> 人的行为、能力和其他人的因素；</a:t>
            </a:r>
            <a:endParaRPr lang="zh-CN" altLang="en-US" sz="2400" b="1" dirty="0">
              <a:latin typeface="宋体" panose="02010600030101010101" pitchFamily="2" charset="-122"/>
              <a:sym typeface="Arial" panose="020B0604020202020204" pitchFamily="34" charset="0"/>
            </a:endParaRPr>
          </a:p>
          <a:p>
            <a:pPr algn="just"/>
            <a:r>
              <a:rPr lang="zh-CN" altLang="en-US" sz="2400" b="1" dirty="0">
                <a:latin typeface="Arial" panose="020B0604020202020204" pitchFamily="34" charset="0"/>
                <a:sym typeface="Arial" panose="020B0604020202020204" pitchFamily="34" charset="0"/>
              </a:rPr>
              <a:t>—</a:t>
            </a:r>
            <a:r>
              <a:rPr lang="zh-CN" altLang="en-US" sz="2400" b="1" dirty="0">
                <a:latin typeface="宋体" panose="02010600030101010101" pitchFamily="2" charset="-122"/>
                <a:sym typeface="Arial" panose="020B0604020202020204" pitchFamily="34" charset="0"/>
              </a:rPr>
              <a:t> 已识别的源于工作场所外，能够对工作场所内组织控制下的人员的健康安全产生不利影响的危险源；</a:t>
            </a:r>
            <a:endParaRPr lang="zh-CN" altLang="en-US" sz="2400" b="1" dirty="0">
              <a:latin typeface="宋体" panose="02010600030101010101" pitchFamily="2" charset="-122"/>
              <a:sym typeface="Arial" panose="020B0604020202020204" pitchFamily="34" charset="0"/>
            </a:endParaRPr>
          </a:p>
          <a:p>
            <a:pPr algn="just"/>
            <a:r>
              <a:rPr lang="zh-CN" altLang="en-US" sz="2400" b="1" dirty="0">
                <a:latin typeface="Arial" panose="020B0604020202020204" pitchFamily="34" charset="0"/>
                <a:sym typeface="Arial" panose="020B0604020202020204" pitchFamily="34" charset="0"/>
              </a:rPr>
              <a:t>—</a:t>
            </a:r>
            <a:r>
              <a:rPr lang="zh-CN" altLang="en-US" sz="2400" b="1" dirty="0">
                <a:latin typeface="宋体" panose="02010600030101010101" pitchFamily="2" charset="-122"/>
                <a:sym typeface="Arial" panose="020B0604020202020204" pitchFamily="34" charset="0"/>
              </a:rPr>
              <a:t> 在工作场所附近，由组织控制下的工作相关活动所产生的危险源；</a:t>
            </a:r>
            <a:endParaRPr lang="zh-CN" altLang="en-US" sz="2400" b="1" dirty="0">
              <a:latin typeface="宋体" panose="02010600030101010101" pitchFamily="2" charset="-122"/>
              <a:sym typeface="Arial" panose="020B0604020202020204" pitchFamily="34" charset="0"/>
            </a:endParaRPr>
          </a:p>
          <a:p>
            <a:pPr algn="just"/>
            <a:endParaRPr lang="zh-CN" altLang="en-US" sz="2400" b="1" dirty="0">
              <a:latin typeface="宋体" panose="02010600030101010101" pitchFamily="2" charset="-122"/>
              <a:sym typeface="Arial" panose="020B0604020202020204" pitchFamily="34" charset="0"/>
            </a:endParaRPr>
          </a:p>
          <a:p>
            <a:pPr>
              <a:lnSpc>
                <a:spcPct val="150000"/>
              </a:lnSpc>
            </a:pPr>
            <a:endParaRPr lang="zh-CN" altLang="en-US" sz="2800" b="1" dirty="0">
              <a:latin typeface="宋体" panose="02010600030101010101" pitchFamily="2" charset="-122"/>
              <a:sym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5121"/>
          <p:cNvSpPr>
            <a:spLocks noGrp="1"/>
          </p:cNvSpPr>
          <p:nvPr>
            <p:ph type="title"/>
          </p:nvPr>
        </p:nvSpPr>
        <p:spPr>
          <a:ln/>
        </p:spPr>
        <p:txBody>
          <a:bodyPr anchor="ctr" anchorCtr="0"/>
          <a:p>
            <a:br>
              <a:rPr lang="zh-CN" altLang="en-US" sz="3200" b="1" dirty="0"/>
            </a:br>
            <a:endParaRPr lang="zh-CN" altLang="en-US" sz="3200" b="1" dirty="0"/>
          </a:p>
        </p:txBody>
      </p:sp>
      <p:sp>
        <p:nvSpPr>
          <p:cNvPr id="5123" name="文本占位符 5122"/>
          <p:cNvSpPr>
            <a:spLocks noGrp="1"/>
          </p:cNvSpPr>
          <p:nvPr>
            <p:ph type="body" idx="1"/>
          </p:nvPr>
        </p:nvSpPr>
        <p:spPr>
          <a:xfrm>
            <a:off x="1919288" y="1701800"/>
            <a:ext cx="8229600" cy="4525963"/>
          </a:xfrm>
          <a:ln/>
        </p:spPr>
        <p:txBody>
          <a:bodyPr/>
          <a:p>
            <a:pPr>
              <a:lnSpc>
                <a:spcPct val="140000"/>
              </a:lnSpc>
              <a:spcBef>
                <a:spcPct val="50000"/>
              </a:spcBef>
              <a:buChar char="•"/>
            </a:pPr>
            <a:r>
              <a:rPr lang="zh-CN" altLang="en-US" sz="2000" b="1" dirty="0">
                <a:latin typeface="宋体" panose="02010600030101010101" pitchFamily="2" charset="-122"/>
                <a:sym typeface="Arial" panose="020B0604020202020204" pitchFamily="34" charset="0"/>
              </a:rPr>
              <a:t>危险源是指可能导致人身伤害或健康损害的根源</a:t>
            </a:r>
            <a:r>
              <a:rPr lang="zh-CN" altLang="en-US" sz="2000" b="1" dirty="0">
                <a:latin typeface="宋体" panose="02010600030101010101" pitchFamily="2" charset="-122"/>
                <a:sym typeface="Arial" panose="020B0604020202020204" pitchFamily="34" charset="0"/>
              </a:rPr>
              <a:t>、状态或行为，或其组合。</a:t>
            </a:r>
            <a:endParaRPr lang="zh-CN" altLang="en-US" sz="2000" b="1" dirty="0">
              <a:latin typeface="宋体" panose="02010600030101010101" pitchFamily="2" charset="-122"/>
              <a:sym typeface="Arial" panose="020B0604020202020204" pitchFamily="34" charset="0"/>
            </a:endParaRPr>
          </a:p>
          <a:p>
            <a:pPr>
              <a:lnSpc>
                <a:spcPct val="140000"/>
              </a:lnSpc>
              <a:spcBef>
                <a:spcPct val="50000"/>
              </a:spcBef>
              <a:buChar char="•"/>
            </a:pPr>
            <a:r>
              <a:rPr lang="zh-CN" altLang="en-US" sz="2000" b="1" dirty="0">
                <a:latin typeface="宋体" panose="02010600030101010101" pitchFamily="2" charset="-122"/>
                <a:sym typeface="Arial" panose="020B0604020202020204" pitchFamily="34" charset="0"/>
              </a:rPr>
              <a:t>危险源也称危险因素或危害因素。危害因素是指能使人造成伤亡，对物造成突发行损坏，或影响人的身体健康导致疾病，对物造成慢性损坏的因素</a:t>
            </a:r>
            <a:endParaRPr lang="zh-CN" altLang="en-US" sz="2000" b="1" dirty="0">
              <a:latin typeface="宋体" panose="02010600030101010101" pitchFamily="2" charset="-122"/>
              <a:sym typeface="Arial" panose="020B0604020202020204" pitchFamily="34" charset="0"/>
            </a:endParaRPr>
          </a:p>
          <a:p>
            <a:pPr>
              <a:lnSpc>
                <a:spcPct val="140000"/>
              </a:lnSpc>
              <a:spcBef>
                <a:spcPct val="50000"/>
              </a:spcBef>
              <a:buChar char="•"/>
            </a:pPr>
            <a:r>
              <a:rPr lang="zh-CN" altLang="en-US" sz="2000" b="1" dirty="0">
                <a:latin typeface="宋体" panose="02010600030101010101" pitchFamily="2" charset="-122"/>
                <a:sym typeface="Arial" panose="020B0604020202020204" pitchFamily="34" charset="0"/>
              </a:rPr>
              <a:t>风险是发生危险事件或有害暴露的可能性，与随之引发的人身伤害或健康损害的严重性的组合。</a:t>
            </a:r>
            <a:endParaRPr lang="zh-CN" altLang="en-US" sz="2000" b="1" dirty="0">
              <a:latin typeface="宋体" panose="02010600030101010101" pitchFamily="2" charset="-122"/>
              <a:sym typeface="Arial" panose="020B0604020202020204" pitchFamily="34" charset="0"/>
            </a:endParaRPr>
          </a:p>
          <a:p>
            <a:pPr>
              <a:lnSpc>
                <a:spcPct val="140000"/>
              </a:lnSpc>
              <a:spcBef>
                <a:spcPct val="50000"/>
              </a:spcBef>
              <a:buChar char="•"/>
            </a:pPr>
            <a:r>
              <a:rPr lang="zh-CN" altLang="en-US" sz="2000" b="1" dirty="0">
                <a:latin typeface="宋体" panose="02010600030101010101" pitchFamily="2" charset="-122"/>
                <a:sym typeface="Arial" panose="020B0604020202020204" pitchFamily="34" charset="0"/>
              </a:rPr>
              <a:t>危险源辨识：识别危险源的存在并确定其特性的过程。旨在事先确定所有由组织活动产生、可能导致人身伤害或健康损害的根源、状态或行为或其组合。</a:t>
            </a:r>
            <a:endParaRPr lang="zh-CN" altLang="en-US" sz="2000" b="1" dirty="0">
              <a:latin typeface="宋体" panose="02010600030101010101" pitchFamily="2" charset="-122"/>
              <a:sym typeface="Arial" panose="020B0604020202020204" pitchFamily="34" charset="0"/>
            </a:endParaRPr>
          </a:p>
        </p:txBody>
      </p:sp>
      <p:sp>
        <p:nvSpPr>
          <p:cNvPr id="5124" name="矩形 5123"/>
          <p:cNvSpPr>
            <a:spLocks noGrp="1"/>
          </p:cNvSpPr>
          <p:nvPr/>
        </p:nvSpPr>
        <p:spPr>
          <a:xfrm>
            <a:off x="2135188" y="404813"/>
            <a:ext cx="8229600" cy="1143000"/>
          </a:xfrm>
          <a:prstGeom prst="rect">
            <a:avLst/>
          </a:prstGeom>
          <a:noFill/>
          <a:ln w="9525">
            <a:noFill/>
          </a:ln>
        </p:spPr>
        <p:txBody>
          <a:bodyPr vert="horz" wrap="square" anchor="ctr" anchorCtr="0"/>
          <a:lst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br>
              <a:rPr lang="zh-CN" altLang="en-US" sz="3200" b="1" dirty="0"/>
            </a:br>
            <a:r>
              <a:rPr lang="zh-CN" altLang="en-US" sz="3200" b="1" dirty="0"/>
              <a:t>危险源、风险的基本概念</a:t>
            </a:r>
            <a:endParaRPr lang="zh-CN" altLang="en-US" sz="3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6145"/>
          <p:cNvSpPr>
            <a:spLocks noGrp="1"/>
          </p:cNvSpPr>
          <p:nvPr>
            <p:ph type="title"/>
          </p:nvPr>
        </p:nvSpPr>
        <p:spPr>
          <a:ln/>
        </p:spPr>
        <p:txBody>
          <a:bodyPr anchor="ctr" anchorCtr="0"/>
          <a:p>
            <a:pPr algn="l"/>
            <a:r>
              <a:rPr lang="zh-CN" altLang="en-US" sz="3200" b="1" dirty="0">
                <a:latin typeface="宋体" panose="02010600030101010101" pitchFamily="2" charset="-122"/>
              </a:rPr>
              <a:t>危险源分类</a:t>
            </a:r>
            <a:br>
              <a:rPr lang="zh-CN" altLang="en-US" sz="3200" b="1" dirty="0"/>
            </a:br>
            <a:r>
              <a:rPr lang="zh-CN" altLang="en-US" sz="2400" b="1" dirty="0">
                <a:solidFill>
                  <a:schemeClr val="tx1"/>
                </a:solidFill>
                <a:latin typeface="Times New Roman" panose="02020603050405020304" pitchFamily="2" charset="0"/>
                <a:ea typeface="楷体_GB2312" pitchFamily="1" charset="-122"/>
              </a:rPr>
              <a:t>          </a:t>
            </a:r>
            <a:endParaRPr lang="zh-CN" altLang="en-US" sz="2800" b="1" dirty="0">
              <a:solidFill>
                <a:schemeClr val="tx1"/>
              </a:solidFill>
              <a:latin typeface="宋体" panose="02010600030101010101" pitchFamily="2" charset="-122"/>
            </a:endParaRPr>
          </a:p>
        </p:txBody>
      </p:sp>
      <p:sp>
        <p:nvSpPr>
          <p:cNvPr id="6147" name="文本占位符 6146"/>
          <p:cNvSpPr>
            <a:spLocks noGrp="1"/>
          </p:cNvSpPr>
          <p:nvPr>
            <p:ph type="body" idx="1"/>
          </p:nvPr>
        </p:nvSpPr>
        <p:spPr>
          <a:ln/>
        </p:spPr>
        <p:txBody>
          <a:bodyPr/>
          <a:p>
            <a:pPr marL="0" indent="0">
              <a:spcBef>
                <a:spcPct val="50000"/>
              </a:spcBef>
            </a:pPr>
            <a:r>
              <a:rPr lang="zh-CN" altLang="en-US" sz="2000" b="1" dirty="0">
                <a:effectLst>
                  <a:outerShdw blurRad="38100" dist="38100" dir="2700000">
                    <a:srgbClr val="FFFFFF"/>
                  </a:outerShdw>
                </a:effectLst>
                <a:latin typeface="宋体" panose="02010600030101010101" pitchFamily="2" charset="-122"/>
              </a:rPr>
              <a:t> </a:t>
            </a:r>
            <a:r>
              <a:rPr lang="zh-CN" altLang="en-US" sz="2400" b="1" dirty="0">
                <a:latin typeface="宋体" panose="02010600030101010101" pitchFamily="2" charset="-122"/>
                <a:sym typeface="Arial" panose="020B0604020202020204" pitchFamily="34" charset="0"/>
              </a:rPr>
              <a:t> 危害因素——强调在一定时间范围内的积累作用</a:t>
            </a:r>
            <a:endParaRPr lang="zh-CN" altLang="en-US" sz="2400" b="1" dirty="0">
              <a:latin typeface="宋体" panose="02010600030101010101" pitchFamily="2" charset="-122"/>
              <a:sym typeface="Arial" panose="020B0604020202020204" pitchFamily="34" charset="0"/>
            </a:endParaRPr>
          </a:p>
          <a:p>
            <a:pPr marL="0" indent="0">
              <a:spcBef>
                <a:spcPct val="50000"/>
              </a:spcBef>
            </a:pPr>
            <a:r>
              <a:rPr lang="zh-CN" altLang="en-US" sz="2400" b="1" dirty="0">
                <a:latin typeface="宋体" panose="02010600030101010101" pitchFamily="2" charset="-122"/>
                <a:sym typeface="Arial" panose="020B0604020202020204" pitchFamily="34" charset="0"/>
              </a:rPr>
              <a:t>  危险因素——强调突发性和瞬间作用</a:t>
            </a:r>
            <a:endParaRPr lang="zh-CN" altLang="en-US" sz="2400" b="1" dirty="0">
              <a:latin typeface="宋体" panose="02010600030101010101" pitchFamily="2" charset="-122"/>
              <a:sym typeface="Arial" panose="020B0604020202020204" pitchFamily="34" charset="0"/>
            </a:endParaRPr>
          </a:p>
          <a:p>
            <a:pPr marL="0" indent="0">
              <a:spcBef>
                <a:spcPct val="50000"/>
              </a:spcBef>
              <a:buNone/>
            </a:pPr>
            <a:r>
              <a:rPr lang="zh-CN" altLang="en-US" sz="2400" b="1" dirty="0">
                <a:latin typeface="宋体" panose="02010600030101010101" pitchFamily="2" charset="-122"/>
                <a:sym typeface="Arial" panose="020B0604020202020204" pitchFamily="34" charset="0"/>
              </a:rPr>
              <a:t>不加区别时二者统称危险因素</a:t>
            </a:r>
            <a:endParaRPr lang="zh-CN" altLang="en-US" sz="2400" b="1" dirty="0">
              <a:latin typeface="宋体" panose="02010600030101010101" pitchFamily="2" charset="-122"/>
              <a:sym typeface="Arial" panose="020B0604020202020204" pitchFamily="34" charset="0"/>
            </a:endParaRPr>
          </a:p>
          <a:p>
            <a:pPr marL="0" indent="0">
              <a:spcBef>
                <a:spcPct val="50000"/>
              </a:spcBef>
              <a:buNone/>
            </a:pPr>
            <a:r>
              <a:rPr lang="zh-CN" altLang="en-US" sz="2400" b="1" dirty="0">
                <a:latin typeface="宋体" panose="02010600030101010101" pitchFamily="2" charset="-122"/>
                <a:sym typeface="Arial" panose="020B0604020202020204" pitchFamily="34" charset="0"/>
              </a:rPr>
              <a:t>1.按导致事故和职业危害的直接原因进行分类</a:t>
            </a:r>
            <a:endParaRPr lang="zh-CN" altLang="en-US" sz="2400" b="1" dirty="0">
              <a:latin typeface="宋体" panose="02010600030101010101" pitchFamily="2" charset="-122"/>
              <a:sym typeface="Arial" panose="020B0604020202020204" pitchFamily="34" charset="0"/>
            </a:endParaRPr>
          </a:p>
          <a:p>
            <a:pPr marL="0" indent="0">
              <a:spcBef>
                <a:spcPct val="50000"/>
              </a:spcBef>
            </a:pPr>
            <a:r>
              <a:rPr lang="zh-CN" altLang="en-US" sz="2400" b="1" dirty="0">
                <a:latin typeface="宋体" panose="02010600030101010101" pitchFamily="2" charset="-122"/>
                <a:sym typeface="Arial" panose="020B0604020202020204" pitchFamily="34" charset="0"/>
              </a:rPr>
              <a:t>物理性危害、危险因素         行为性危害、危险因素</a:t>
            </a:r>
            <a:endParaRPr lang="zh-CN" altLang="en-US" sz="2400" b="1" dirty="0">
              <a:latin typeface="宋体" panose="02010600030101010101" pitchFamily="2" charset="-122"/>
              <a:sym typeface="Arial" panose="020B0604020202020204" pitchFamily="34" charset="0"/>
            </a:endParaRPr>
          </a:p>
          <a:p>
            <a:pPr marL="0" indent="0">
              <a:spcBef>
                <a:spcPct val="50000"/>
              </a:spcBef>
            </a:pPr>
            <a:r>
              <a:rPr lang="zh-CN" altLang="en-US" sz="2400" b="1" dirty="0">
                <a:latin typeface="宋体" panose="02010600030101010101" pitchFamily="2" charset="-122"/>
                <a:sym typeface="Arial" panose="020B0604020202020204" pitchFamily="34" charset="0"/>
              </a:rPr>
              <a:t>化学性危害、危险因素         生物性危害、危险因素</a:t>
            </a:r>
            <a:endParaRPr lang="zh-CN" altLang="en-US" sz="2400" b="1" dirty="0">
              <a:latin typeface="宋体" panose="02010600030101010101" pitchFamily="2" charset="-122"/>
              <a:sym typeface="Arial" panose="020B0604020202020204" pitchFamily="34" charset="0"/>
            </a:endParaRPr>
          </a:p>
          <a:p>
            <a:pPr marL="0" indent="0">
              <a:spcBef>
                <a:spcPct val="50000"/>
              </a:spcBef>
            </a:pPr>
            <a:r>
              <a:rPr lang="zh-CN" altLang="en-US" sz="2400" b="1" dirty="0">
                <a:latin typeface="宋体" panose="02010600030101010101" pitchFamily="2" charset="-122"/>
                <a:sym typeface="Arial" panose="020B0604020202020204" pitchFamily="34" charset="0"/>
              </a:rPr>
              <a:t>心理、生理性危害、危险因素   其他危害、危险因素</a:t>
            </a:r>
            <a:endParaRPr lang="zh-CN" altLang="en-US" sz="2400" b="1" dirty="0">
              <a:latin typeface="宋体" panose="02010600030101010101" pitchFamily="2" charset="-122"/>
              <a:sym typeface="Arial" panose="020B0604020202020204" pitchFamily="34" charset="0"/>
            </a:endParaRPr>
          </a:p>
          <a:p>
            <a:pPr marL="0" indent="0">
              <a:spcBef>
                <a:spcPct val="50000"/>
              </a:spcBef>
            </a:pPr>
            <a:endParaRPr lang="zh-CN" altLang="en-US" sz="2400" b="1" dirty="0">
              <a:latin typeface="宋体" panose="02010600030101010101" pitchFamily="2" charset="-122"/>
              <a:sym typeface="Arial" panose="020B0604020202020204" pitchFamily="34" charset="0"/>
            </a:endParaRPr>
          </a:p>
          <a:p>
            <a:pPr marL="0" indent="0">
              <a:spcBef>
                <a:spcPct val="50000"/>
              </a:spcBef>
            </a:pPr>
            <a:endParaRPr lang="zh-CN" altLang="en-US" sz="2000" b="1" dirty="0">
              <a:effectLst>
                <a:outerShdw blurRad="38100" dist="38100" dir="2700000">
                  <a:srgbClr val="FFFFFF"/>
                </a:outerShdw>
              </a:effectLst>
              <a:latin typeface="宋体" panose="02010600030101010101" pitchFamily="2" charset="-122"/>
            </a:endParaRPr>
          </a:p>
          <a:p>
            <a:pPr marL="0" indent="0">
              <a:spcBef>
                <a:spcPct val="50000"/>
              </a:spcBef>
            </a:pPr>
            <a:endParaRPr lang="zh-CN" altLang="en-US" sz="2000" b="1" dirty="0">
              <a:solidFill>
                <a:srgbClr val="0000CC"/>
              </a:solidFill>
              <a:effectLst>
                <a:outerShdw blurRad="38100" dist="38100" dir="2700000">
                  <a:srgbClr val="000000"/>
                </a:outerShdw>
              </a:effectLst>
              <a:latin typeface="Times New Roman" panose="02020603050405020304" pitchFamily="2" charset="0"/>
              <a:ea typeface="楷体_GB2312" pitchFamily="1" charset="-122"/>
            </a:endParaRPr>
          </a:p>
          <a:p>
            <a:pPr marL="0" indent="0">
              <a:spcBef>
                <a:spcPct val="50000"/>
              </a:spcBef>
            </a:pPr>
            <a:endParaRPr lang="zh-CN" altLang="en-US" sz="2000" b="1" dirty="0">
              <a:solidFill>
                <a:srgbClr val="0000CC"/>
              </a:solidFill>
              <a:effectLst>
                <a:outerShdw blurRad="38100" dist="38100" dir="2700000">
                  <a:srgbClr val="000000"/>
                </a:outerShdw>
              </a:effectLst>
              <a:latin typeface="Times New Roman" panose="02020603050405020304" pitchFamily="2" charset="0"/>
              <a:ea typeface="楷体_GB2312" pitchFamily="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文本占位符 7169"/>
          <p:cNvSpPr>
            <a:spLocks noGrp="1"/>
          </p:cNvSpPr>
          <p:nvPr>
            <p:ph type="body" sz="half" idx="1"/>
          </p:nvPr>
        </p:nvSpPr>
        <p:spPr>
          <a:xfrm>
            <a:off x="1981200" y="1600200"/>
            <a:ext cx="4038600" cy="4060825"/>
          </a:xfrm>
          <a:ln/>
        </p:spPr>
        <p:txBody>
          <a:bodyPr/>
          <a:p>
            <a:pPr>
              <a:lnSpc>
                <a:spcPct val="80000"/>
              </a:lnSpc>
              <a:buClrTx/>
              <a:buSzTx/>
              <a:buFontTx/>
            </a:pPr>
            <a:endParaRPr lang="en-US" altLang="zh-CN" sz="1400" b="1">
              <a:solidFill>
                <a:srgbClr val="0000CC"/>
              </a:solidFill>
              <a:effectLst>
                <a:outerShdw blurRad="38100" dist="38100" dir="2700000">
                  <a:srgbClr val="000000"/>
                </a:outerShdw>
              </a:effectLst>
              <a:latin typeface="Times New Roman" panose="02020603050405020304" pitchFamily="2" charset="0"/>
              <a:ea typeface="楷体_GB2312" pitchFamily="1" charset="-122"/>
            </a:endParaRPr>
          </a:p>
          <a:p>
            <a:pPr>
              <a:lnSpc>
                <a:spcPct val="70000"/>
              </a:lnSpc>
              <a:spcBef>
                <a:spcPct val="50000"/>
              </a:spcBef>
              <a:buClrTx/>
              <a:buSzTx/>
              <a:buFontTx/>
              <a:buChar char="•"/>
            </a:pPr>
            <a:r>
              <a:rPr lang="zh-CN" altLang="en-US" sz="2400" b="1">
                <a:solidFill>
                  <a:srgbClr val="FF0000"/>
                </a:solidFill>
                <a:latin typeface="宋体" panose="02010600030101010101" pitchFamily="2" charset="-122"/>
                <a:sym typeface="Arial" panose="020B0604020202020204" pitchFamily="34" charset="0"/>
              </a:rPr>
              <a:t>物理性危害、危险因素</a:t>
            </a:r>
            <a:endParaRPr lang="zh-CN" altLang="en-US" sz="2400" b="1">
              <a:solidFill>
                <a:srgbClr val="FF0000"/>
              </a:solidFill>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 防护缺陷</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 电危害</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 噪声危害</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 振动危害</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 电磁辐射</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 运动物危害</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 明火 </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endParaRPr lang="zh-CN" altLang="en-US" sz="2400" b="1">
              <a:latin typeface="宋体" panose="02010600030101010101" pitchFamily="2" charset="-122"/>
              <a:sym typeface="Arial" panose="020B0604020202020204" pitchFamily="34" charset="0"/>
            </a:endParaRPr>
          </a:p>
        </p:txBody>
      </p:sp>
      <p:sp>
        <p:nvSpPr>
          <p:cNvPr id="7171" name="标题 7170"/>
          <p:cNvSpPr>
            <a:spLocks noGrp="1"/>
          </p:cNvSpPr>
          <p:nvPr>
            <p:ph type="title"/>
          </p:nvPr>
        </p:nvSpPr>
        <p:spPr>
          <a:ln/>
        </p:spPr>
        <p:txBody>
          <a:bodyPr anchor="ctr" anchorCtr="0"/>
          <a:p>
            <a:pPr algn="l"/>
            <a:r>
              <a:rPr lang="zh-CN" altLang="en-US" sz="3200" b="1" dirty="0">
                <a:latin typeface="宋体" panose="02010600030101010101" pitchFamily="2" charset="-122"/>
              </a:rPr>
              <a:t>危险源 分类</a:t>
            </a:r>
            <a:br>
              <a:rPr lang="zh-CN" altLang="en-US" sz="3200" b="1" dirty="0"/>
            </a:br>
            <a:r>
              <a:rPr lang="zh-CN" altLang="en-US" sz="2400" b="1" dirty="0">
                <a:solidFill>
                  <a:schemeClr val="tx1"/>
                </a:solidFill>
                <a:latin typeface="Times New Roman" panose="02020603050405020304" pitchFamily="2" charset="0"/>
                <a:ea typeface="楷体_GB2312" pitchFamily="1" charset="-122"/>
              </a:rPr>
              <a:t>          </a:t>
            </a:r>
            <a:endParaRPr lang="zh-CN" altLang="en-US" sz="2800" b="1" dirty="0">
              <a:solidFill>
                <a:schemeClr val="tx1"/>
              </a:solidFill>
              <a:latin typeface="宋体" panose="02010600030101010101" pitchFamily="2" charset="-122"/>
            </a:endParaRPr>
          </a:p>
        </p:txBody>
      </p:sp>
      <p:sp>
        <p:nvSpPr>
          <p:cNvPr id="7172" name="文本占位符 7171"/>
          <p:cNvSpPr>
            <a:spLocks noGrp="1"/>
          </p:cNvSpPr>
          <p:nvPr>
            <p:ph type="body" sz="half" idx="2"/>
          </p:nvPr>
        </p:nvSpPr>
        <p:spPr>
          <a:xfrm>
            <a:off x="6169025" y="2278063"/>
            <a:ext cx="4038600" cy="3240087"/>
          </a:xfrm>
          <a:ln/>
        </p:spPr>
        <p:txBody>
          <a:bodyPr/>
          <a:p>
            <a:pPr>
              <a:lnSpc>
                <a:spcPct val="70000"/>
              </a:lnSpc>
              <a:spcBef>
                <a:spcPct val="50000"/>
              </a:spcBef>
              <a:buClrTx/>
              <a:buSzTx/>
              <a:buFont typeface="Arial" panose="020B0604020202020204" pitchFamily="34" charset="0"/>
            </a:pPr>
            <a:r>
              <a:rPr lang="zh-CN" altLang="en-US" sz="2000" b="1" dirty="0">
                <a:latin typeface="宋体" panose="02010600030101010101" pitchFamily="2" charset="-122"/>
                <a:sym typeface="Arial" panose="020B0604020202020204" pitchFamily="34" charset="0"/>
              </a:rPr>
              <a:t> 设备、设施缺陷 能造成</a:t>
            </a:r>
            <a:endParaRPr lang="zh-CN" altLang="en-US" sz="20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buNone/>
            </a:pPr>
            <a:r>
              <a:rPr lang="zh-CN" altLang="en-US" sz="2000" b="1" dirty="0">
                <a:latin typeface="宋体" panose="02010600030101010101" pitchFamily="2" charset="-122"/>
                <a:sym typeface="Arial" panose="020B0604020202020204" pitchFamily="34" charset="0"/>
              </a:rPr>
              <a:t>   灼伤的高温物质</a:t>
            </a:r>
            <a:endParaRPr lang="zh-CN" altLang="en-US" sz="20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000" b="1" dirty="0">
                <a:latin typeface="宋体" panose="02010600030101010101" pitchFamily="2" charset="-122"/>
                <a:sym typeface="Arial" panose="020B0604020202020204" pitchFamily="34" charset="0"/>
              </a:rPr>
              <a:t> 能造成冻伤的低温物质</a:t>
            </a:r>
            <a:endParaRPr lang="zh-CN" altLang="en-US" sz="20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000" b="1" dirty="0">
                <a:latin typeface="宋体" panose="02010600030101010101" pitchFamily="2" charset="-122"/>
                <a:sym typeface="Arial" panose="020B0604020202020204" pitchFamily="34" charset="0"/>
              </a:rPr>
              <a:t> 粉尘与气溶胶</a:t>
            </a:r>
            <a:endParaRPr lang="zh-CN" altLang="en-US" sz="20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000" b="1" dirty="0">
                <a:latin typeface="宋体" panose="02010600030101010101" pitchFamily="2" charset="-122"/>
                <a:sym typeface="Arial" panose="020B0604020202020204" pitchFamily="34" charset="0"/>
              </a:rPr>
              <a:t> 作业环境不良</a:t>
            </a:r>
            <a:endParaRPr lang="zh-CN" altLang="en-US" sz="20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000" b="1" dirty="0">
                <a:latin typeface="宋体" panose="02010600030101010101" pitchFamily="2" charset="-122"/>
                <a:sym typeface="Arial" panose="020B0604020202020204" pitchFamily="34" charset="0"/>
              </a:rPr>
              <a:t> 信号缺陷</a:t>
            </a:r>
            <a:endParaRPr lang="zh-CN" altLang="en-US" sz="20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000" b="1" dirty="0">
                <a:latin typeface="宋体" panose="02010600030101010101" pitchFamily="2" charset="-122"/>
                <a:sym typeface="Arial" panose="020B0604020202020204" pitchFamily="34" charset="0"/>
              </a:rPr>
              <a:t> 标志缺陷</a:t>
            </a:r>
            <a:endParaRPr lang="zh-CN" altLang="en-US" sz="20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000" b="1" dirty="0">
                <a:latin typeface="宋体" panose="02010600030101010101" pitchFamily="2" charset="-122"/>
                <a:sym typeface="Arial" panose="020B0604020202020204" pitchFamily="34" charset="0"/>
              </a:rPr>
              <a:t> 其他物理性危险和危害因素</a:t>
            </a:r>
            <a:endParaRPr lang="zh-CN" altLang="en-US" sz="20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endParaRPr lang="zh-CN" altLang="en-US" sz="1800" b="1" dirty="0">
              <a:latin typeface="宋体" panose="02010600030101010101" pitchFamily="2" charset="-122"/>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ln/>
        </p:spPr>
        <p:txBody>
          <a:bodyPr anchor="ctr" anchorCtr="0"/>
          <a:p>
            <a:pPr algn="l"/>
            <a:r>
              <a:rPr lang="zh-CN" altLang="en-US" sz="3200" b="1" dirty="0">
                <a:latin typeface="宋体" panose="02010600030101010101" pitchFamily="2" charset="-122"/>
              </a:rPr>
              <a:t>危险源 分类</a:t>
            </a:r>
            <a:br>
              <a:rPr lang="zh-CN" altLang="en-US" sz="3200" b="1" dirty="0">
                <a:latin typeface="宋体" panose="02010600030101010101" pitchFamily="2" charset="-122"/>
              </a:rPr>
            </a:br>
            <a:r>
              <a:rPr lang="zh-CN" altLang="en-US" sz="2400" b="1" dirty="0">
                <a:solidFill>
                  <a:schemeClr val="tx1"/>
                </a:solidFill>
                <a:latin typeface="Times New Roman" panose="02020603050405020304" pitchFamily="2" charset="0"/>
                <a:ea typeface="楷体_GB2312" pitchFamily="1" charset="-122"/>
              </a:rPr>
              <a:t>          </a:t>
            </a:r>
            <a:endParaRPr lang="zh-CN" altLang="en-US" sz="2800" b="1" dirty="0">
              <a:solidFill>
                <a:schemeClr val="tx1"/>
              </a:solidFill>
              <a:latin typeface="宋体" panose="02010600030101010101" pitchFamily="2" charset="-122"/>
            </a:endParaRPr>
          </a:p>
        </p:txBody>
      </p:sp>
      <p:sp>
        <p:nvSpPr>
          <p:cNvPr id="8195" name="文本占位符 8194"/>
          <p:cNvSpPr>
            <a:spLocks noGrp="1"/>
          </p:cNvSpPr>
          <p:nvPr>
            <p:ph type="body" sz="half" idx="1"/>
          </p:nvPr>
        </p:nvSpPr>
        <p:spPr>
          <a:xfrm>
            <a:off x="1981200" y="1600200"/>
            <a:ext cx="4038600" cy="4525963"/>
          </a:xfrm>
          <a:ln/>
        </p:spPr>
        <p:txBody>
          <a:bodyPr/>
          <a:p>
            <a:pPr>
              <a:lnSpc>
                <a:spcPct val="70000"/>
              </a:lnSpc>
              <a:spcBef>
                <a:spcPct val="50000"/>
              </a:spcBef>
              <a:buClrTx/>
              <a:buSzTx/>
              <a:buFont typeface="Arial" panose="020B0604020202020204" pitchFamily="34" charset="0"/>
            </a:pPr>
            <a:r>
              <a:rPr lang="zh-CN" altLang="en-US" sz="2400" b="1" dirty="0">
                <a:solidFill>
                  <a:srgbClr val="FF0000"/>
                </a:solidFill>
                <a:latin typeface="宋体" panose="02010600030101010101" pitchFamily="2" charset="-122"/>
                <a:sym typeface="Arial" panose="020B0604020202020204" pitchFamily="34" charset="0"/>
              </a:rPr>
              <a:t>化学性危害、危险因素</a:t>
            </a:r>
            <a:endParaRPr lang="zh-CN" altLang="en-US" sz="2400" b="1" dirty="0">
              <a:solidFill>
                <a:srgbClr val="FF0000"/>
              </a:solidFill>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endParaRPr lang="zh-CN" altLang="en-US" sz="2400" b="1" dirty="0">
              <a:solidFill>
                <a:srgbClr val="FF0000"/>
              </a:solidFill>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dirty="0">
                <a:latin typeface="宋体" panose="02010600030101010101" pitchFamily="2" charset="-122"/>
                <a:sym typeface="Arial" panose="020B0604020202020204" pitchFamily="34" charset="0"/>
              </a:rPr>
              <a:t>易燃易爆性物质</a:t>
            </a:r>
            <a:endParaRPr lang="zh-CN" altLang="en-US" sz="24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dirty="0">
                <a:latin typeface="宋体" panose="02010600030101010101" pitchFamily="2" charset="-122"/>
                <a:sym typeface="Arial" panose="020B0604020202020204" pitchFamily="34" charset="0"/>
              </a:rPr>
              <a:t>自燃性物质</a:t>
            </a:r>
            <a:endParaRPr lang="zh-CN" altLang="en-US" sz="24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dirty="0">
                <a:latin typeface="宋体" panose="02010600030101010101" pitchFamily="2" charset="-122"/>
                <a:sym typeface="Arial" panose="020B0604020202020204" pitchFamily="34" charset="0"/>
              </a:rPr>
              <a:t>有毒物质</a:t>
            </a:r>
            <a:endParaRPr lang="zh-CN" altLang="en-US" sz="24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dirty="0">
                <a:latin typeface="宋体" panose="02010600030101010101" pitchFamily="2" charset="-122"/>
                <a:sym typeface="Arial" panose="020B0604020202020204" pitchFamily="34" charset="0"/>
              </a:rPr>
              <a:t>腐蚀性物质</a:t>
            </a:r>
            <a:endParaRPr lang="zh-CN" altLang="en-US" sz="24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dirty="0">
                <a:latin typeface="宋体" panose="02010600030101010101" pitchFamily="2" charset="-122"/>
                <a:sym typeface="Arial" panose="020B0604020202020204" pitchFamily="34" charset="0"/>
              </a:rPr>
              <a:t>其他化学性危害、危险因素</a:t>
            </a:r>
            <a:endParaRPr lang="zh-CN" altLang="en-US" sz="2400" b="1" dirty="0">
              <a:latin typeface="宋体" panose="02010600030101010101" pitchFamily="2" charset="-122"/>
              <a:sym typeface="Arial" panose="020B0604020202020204" pitchFamily="34" charset="0"/>
            </a:endParaRPr>
          </a:p>
          <a:p>
            <a:pPr>
              <a:buClrTx/>
              <a:buSzTx/>
              <a:buFontTx/>
            </a:pPr>
            <a:endParaRPr lang="zh-CN" altLang="en-US" sz="2400" b="1" dirty="0">
              <a:solidFill>
                <a:srgbClr val="0000CC"/>
              </a:solidFill>
              <a:latin typeface="Times New Roman" panose="02020603050405020304" pitchFamily="2" charset="0"/>
              <a:ea typeface="楷体_GB2312" pitchFamily="1" charset="-122"/>
            </a:endParaRPr>
          </a:p>
        </p:txBody>
      </p:sp>
      <p:sp>
        <p:nvSpPr>
          <p:cNvPr id="8196" name="文本占位符 8195"/>
          <p:cNvSpPr>
            <a:spLocks noGrp="1"/>
          </p:cNvSpPr>
          <p:nvPr>
            <p:ph type="body" sz="half" idx="2"/>
          </p:nvPr>
        </p:nvSpPr>
        <p:spPr>
          <a:xfrm>
            <a:off x="6172200" y="1600200"/>
            <a:ext cx="4038600" cy="4525963"/>
          </a:xfrm>
          <a:ln/>
        </p:spPr>
        <p:txBody>
          <a:bodyPr/>
          <a:p>
            <a:pPr>
              <a:lnSpc>
                <a:spcPct val="70000"/>
              </a:lnSpc>
              <a:spcBef>
                <a:spcPct val="50000"/>
              </a:spcBef>
              <a:buClrTx/>
              <a:buSzTx/>
              <a:buFont typeface="Arial" panose="020B0604020202020204" pitchFamily="34" charset="0"/>
            </a:pPr>
            <a:r>
              <a:rPr lang="zh-CN" altLang="en-US" sz="2400" b="1">
                <a:solidFill>
                  <a:srgbClr val="FF0000"/>
                </a:solidFill>
                <a:latin typeface="宋体" panose="02010600030101010101" pitchFamily="2" charset="-122"/>
                <a:sym typeface="Arial" panose="020B0604020202020204" pitchFamily="34" charset="0"/>
              </a:rPr>
              <a:t>生物性危害、危险因素</a:t>
            </a:r>
            <a:endParaRPr lang="zh-CN" altLang="en-US" sz="2400" b="1">
              <a:solidFill>
                <a:srgbClr val="FF0000"/>
              </a:solidFill>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致病微生物</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传染病媒介物</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致害动物</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致害植物</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其他生物性危害、危险因素</a:t>
            </a:r>
            <a:endParaRPr lang="zh-CN" altLang="en-US" sz="2400" b="1">
              <a:latin typeface="宋体" panose="02010600030101010101" pitchFamily="2" charset="-122"/>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占位符 9217"/>
          <p:cNvSpPr>
            <a:spLocks noGrp="1"/>
          </p:cNvSpPr>
          <p:nvPr>
            <p:ph type="body" sz="half" idx="1"/>
          </p:nvPr>
        </p:nvSpPr>
        <p:spPr>
          <a:xfrm>
            <a:off x="1981200" y="1600200"/>
            <a:ext cx="4038600" cy="4525963"/>
          </a:xfrm>
          <a:ln/>
        </p:spPr>
        <p:txBody>
          <a:bodyPr/>
          <a:p>
            <a:pPr>
              <a:lnSpc>
                <a:spcPct val="70000"/>
              </a:lnSpc>
              <a:spcBef>
                <a:spcPct val="50000"/>
              </a:spcBef>
              <a:buClrTx/>
              <a:buSzTx/>
              <a:buFont typeface="Arial" panose="020B0604020202020204" pitchFamily="34" charset="0"/>
            </a:pPr>
            <a:r>
              <a:rPr lang="zh-CN" altLang="en-US" sz="2400" b="1">
                <a:solidFill>
                  <a:srgbClr val="FF0000"/>
                </a:solidFill>
                <a:latin typeface="宋体" panose="02010600030101010101" pitchFamily="2" charset="-122"/>
                <a:sym typeface="Arial" panose="020B0604020202020204" pitchFamily="34" charset="0"/>
              </a:rPr>
              <a:t>心理、生理性危害、危险因素</a:t>
            </a:r>
            <a:endParaRPr lang="zh-CN" altLang="en-US" sz="2400" b="1">
              <a:solidFill>
                <a:srgbClr val="FF0000"/>
              </a:solidFill>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负荷超限</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健康状况异常</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从事禁忌作业</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心理异常</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辨识功能缺陷</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a:latin typeface="宋体" panose="02010600030101010101" pitchFamily="2" charset="-122"/>
                <a:sym typeface="Arial" panose="020B0604020202020204" pitchFamily="34" charset="0"/>
              </a:rPr>
              <a:t>其他心理、生理性危害危险因素</a:t>
            </a:r>
            <a:endParaRPr lang="zh-CN" altLang="en-US" sz="2400" b="1">
              <a:latin typeface="宋体" panose="02010600030101010101" pitchFamily="2" charset="-122"/>
              <a:sym typeface="Arial" panose="020B0604020202020204" pitchFamily="34" charset="0"/>
            </a:endParaRPr>
          </a:p>
          <a:p>
            <a:pPr>
              <a:buClrTx/>
              <a:buSzTx/>
              <a:buFontTx/>
            </a:pPr>
            <a:endParaRPr lang="zh-CN" altLang="en-US" sz="2800" b="1">
              <a:solidFill>
                <a:srgbClr val="0000CC"/>
              </a:solidFill>
              <a:latin typeface="楷体_GB2312" pitchFamily="1" charset="-122"/>
              <a:ea typeface="楷体_GB2312" pitchFamily="1" charset="-122"/>
            </a:endParaRPr>
          </a:p>
        </p:txBody>
      </p:sp>
      <p:sp>
        <p:nvSpPr>
          <p:cNvPr id="9219" name="标题 9218"/>
          <p:cNvSpPr>
            <a:spLocks noGrp="1"/>
          </p:cNvSpPr>
          <p:nvPr>
            <p:ph type="title"/>
          </p:nvPr>
        </p:nvSpPr>
        <p:spPr>
          <a:ln/>
        </p:spPr>
        <p:txBody>
          <a:bodyPr anchor="ctr" anchorCtr="0"/>
          <a:p>
            <a:pPr algn="l"/>
            <a:r>
              <a:rPr lang="zh-CN" altLang="en-US" sz="3200" b="1" dirty="0">
                <a:latin typeface="宋体" panose="02010600030101010101" pitchFamily="2" charset="-122"/>
              </a:rPr>
              <a:t>危险源 分类</a:t>
            </a:r>
            <a:br>
              <a:rPr lang="zh-CN" altLang="en-US" sz="3200" b="1" dirty="0"/>
            </a:br>
            <a:r>
              <a:rPr lang="zh-CN" altLang="en-US" sz="2400" b="1" dirty="0">
                <a:solidFill>
                  <a:schemeClr val="tx1"/>
                </a:solidFill>
                <a:latin typeface="Times New Roman" panose="02020603050405020304" pitchFamily="2" charset="0"/>
                <a:ea typeface="楷体_GB2312" pitchFamily="1" charset="-122"/>
              </a:rPr>
              <a:t>          </a:t>
            </a:r>
            <a:endParaRPr lang="zh-CN" altLang="en-US" sz="2800" b="1" dirty="0">
              <a:solidFill>
                <a:schemeClr val="tx1"/>
              </a:solidFill>
              <a:latin typeface="宋体" panose="02010600030101010101" pitchFamily="2" charset="-122"/>
            </a:endParaRPr>
          </a:p>
        </p:txBody>
      </p:sp>
      <p:sp>
        <p:nvSpPr>
          <p:cNvPr id="9220" name="文本占位符 9219"/>
          <p:cNvSpPr>
            <a:spLocks noGrp="1"/>
          </p:cNvSpPr>
          <p:nvPr>
            <p:ph type="body" sz="half" idx="2"/>
          </p:nvPr>
        </p:nvSpPr>
        <p:spPr>
          <a:xfrm>
            <a:off x="6172200" y="1600200"/>
            <a:ext cx="4038600" cy="4525963"/>
          </a:xfrm>
          <a:ln/>
        </p:spPr>
        <p:txBody>
          <a:bodyPr/>
          <a:p>
            <a:pPr>
              <a:lnSpc>
                <a:spcPct val="70000"/>
              </a:lnSpc>
              <a:spcBef>
                <a:spcPct val="50000"/>
              </a:spcBef>
              <a:buClrTx/>
              <a:buSzTx/>
              <a:buFont typeface="Arial" panose="020B0604020202020204" pitchFamily="34" charset="0"/>
            </a:pPr>
            <a:r>
              <a:rPr lang="zh-CN" altLang="en-US" sz="2400" b="1" dirty="0">
                <a:solidFill>
                  <a:srgbClr val="FF0000"/>
                </a:solidFill>
                <a:latin typeface="宋体" panose="02010600030101010101" pitchFamily="2" charset="-122"/>
                <a:sym typeface="Arial" panose="020B0604020202020204" pitchFamily="34" charset="0"/>
              </a:rPr>
              <a:t>行为性危害、危险因素</a:t>
            </a:r>
            <a:endParaRPr lang="zh-CN" altLang="en-US" sz="2400" b="1" dirty="0">
              <a:solidFill>
                <a:srgbClr val="FF0000"/>
              </a:solidFill>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dirty="0">
                <a:latin typeface="宋体" panose="02010600030101010101" pitchFamily="2" charset="-122"/>
                <a:sym typeface="Arial" panose="020B0604020202020204" pitchFamily="34" charset="0"/>
              </a:rPr>
              <a:t> 指挥错误</a:t>
            </a:r>
            <a:endParaRPr lang="zh-CN" altLang="en-US" sz="24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dirty="0">
                <a:latin typeface="宋体" panose="02010600030101010101" pitchFamily="2" charset="-122"/>
                <a:sym typeface="Arial" panose="020B0604020202020204" pitchFamily="34" charset="0"/>
              </a:rPr>
              <a:t> 操作失误</a:t>
            </a:r>
            <a:endParaRPr lang="zh-CN" altLang="en-US" sz="24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dirty="0">
                <a:latin typeface="宋体" panose="02010600030101010101" pitchFamily="2" charset="-122"/>
                <a:sym typeface="Arial" panose="020B0604020202020204" pitchFamily="34" charset="0"/>
              </a:rPr>
              <a:t> 监护失误</a:t>
            </a:r>
            <a:endParaRPr lang="zh-CN" altLang="en-US" sz="24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dirty="0">
                <a:latin typeface="宋体" panose="02010600030101010101" pitchFamily="2" charset="-122"/>
                <a:sym typeface="Arial" panose="020B0604020202020204" pitchFamily="34" charset="0"/>
              </a:rPr>
              <a:t> 其他错误</a:t>
            </a:r>
            <a:endParaRPr lang="zh-CN" altLang="en-US" sz="24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zh-CN" altLang="en-US" sz="2400" b="1" dirty="0">
                <a:latin typeface="宋体" panose="02010600030101010101" pitchFamily="2" charset="-122"/>
                <a:sym typeface="Arial" panose="020B0604020202020204" pitchFamily="34" charset="0"/>
              </a:rPr>
              <a:t> 其他行为性危害和危险因素</a:t>
            </a:r>
            <a:endParaRPr lang="zh-CN" altLang="en-US" sz="2400" b="1" dirty="0">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endParaRPr lang="zh-CN" altLang="en-US" sz="2800" b="1" dirty="0">
              <a:solidFill>
                <a:srgbClr val="0000CC"/>
              </a:solidFill>
              <a:latin typeface="楷体_GB2312" pitchFamily="1" charset="-122"/>
              <a:ea typeface="楷体_GB2312" pitchFamily="1" charset="-122"/>
            </a:endParaRPr>
          </a:p>
          <a:p>
            <a:pPr>
              <a:lnSpc>
                <a:spcPct val="70000"/>
              </a:lnSpc>
              <a:spcBef>
                <a:spcPct val="50000"/>
              </a:spcBef>
              <a:buClrTx/>
              <a:buSzTx/>
              <a:buFont typeface="Arial" panose="020B0604020202020204" pitchFamily="34" charset="0"/>
            </a:pPr>
            <a:r>
              <a:rPr lang="zh-CN" altLang="en-US" sz="2400" b="1" dirty="0">
                <a:solidFill>
                  <a:srgbClr val="FF0000"/>
                </a:solidFill>
                <a:latin typeface="宋体" panose="02010600030101010101" pitchFamily="2" charset="-122"/>
                <a:sym typeface="Arial" panose="020B0604020202020204" pitchFamily="34" charset="0"/>
              </a:rPr>
              <a:t>其他危害、危险因素</a:t>
            </a:r>
            <a:endParaRPr lang="zh-CN" altLang="en-US" sz="2400" b="1" dirty="0">
              <a:solidFill>
                <a:srgbClr val="FF0000"/>
              </a:solidFill>
              <a:latin typeface="宋体" panose="02010600030101010101" pitchFamily="2" charset="-122"/>
              <a:sym typeface="Arial" panose="020B0604020202020204" pitchFamily="34" charset="0"/>
            </a:endParaRPr>
          </a:p>
          <a:p>
            <a:pPr>
              <a:buClrTx/>
              <a:buSzTx/>
              <a:buFontTx/>
            </a:pPr>
            <a:endParaRPr lang="zh-CN" altLang="en-US" sz="2800" b="1" dirty="0">
              <a:solidFill>
                <a:srgbClr val="0000CC"/>
              </a:solidFill>
              <a:latin typeface="楷体_GB2312" pitchFamily="1" charset="-122"/>
              <a:ea typeface="楷体_GB2312" pitchFamily="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0241"/>
          <p:cNvSpPr>
            <a:spLocks noGrp="1"/>
          </p:cNvSpPr>
          <p:nvPr>
            <p:ph type="title"/>
          </p:nvPr>
        </p:nvSpPr>
        <p:spPr>
          <a:ln/>
        </p:spPr>
        <p:txBody>
          <a:bodyPr anchor="ctr" anchorCtr="0"/>
          <a:p>
            <a:pPr algn="l"/>
            <a:r>
              <a:rPr lang="zh-CN" altLang="en-US" sz="3200" b="1" dirty="0"/>
              <a:t>危险源类别</a:t>
            </a:r>
            <a:endParaRPr lang="zh-CN" altLang="en-US" sz="3200" b="1" dirty="0"/>
          </a:p>
        </p:txBody>
      </p:sp>
      <p:sp>
        <p:nvSpPr>
          <p:cNvPr id="10243" name="文本占位符 10242"/>
          <p:cNvSpPr>
            <a:spLocks noGrp="1"/>
          </p:cNvSpPr>
          <p:nvPr>
            <p:ph type="body" sz="half" idx="1"/>
          </p:nvPr>
        </p:nvSpPr>
        <p:spPr>
          <a:xfrm>
            <a:off x="1981200" y="1600200"/>
            <a:ext cx="4038600" cy="4525963"/>
          </a:xfrm>
          <a:ln/>
        </p:spPr>
        <p:txBody>
          <a:bodyPr/>
          <a:p>
            <a:pPr>
              <a:lnSpc>
                <a:spcPct val="70000"/>
              </a:lnSpc>
              <a:spcBef>
                <a:spcPct val="50000"/>
              </a:spcBef>
              <a:buClrTx/>
              <a:buSzTx/>
              <a:buFont typeface="Arial" panose="020B0604020202020204" pitchFamily="34" charset="0"/>
            </a:pPr>
            <a:r>
              <a:rPr lang="en-US" altLang="zh-CN" sz="2400" b="1">
                <a:latin typeface="宋体" panose="02010600030101010101" pitchFamily="2" charset="-122"/>
                <a:sym typeface="Arial" panose="020B0604020202020204" pitchFamily="34" charset="0"/>
              </a:rPr>
              <a:t>1</a:t>
            </a:r>
            <a:r>
              <a:rPr lang="zh-CN" altLang="en-US" sz="2400" b="1">
                <a:latin typeface="宋体" panose="02010600030101010101" pitchFamily="2" charset="-122"/>
                <a:sym typeface="Arial" panose="020B0604020202020204" pitchFamily="34" charset="0"/>
              </a:rPr>
              <a:t>）	物体打击</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en-US" altLang="zh-CN" sz="2400" b="1">
                <a:latin typeface="宋体" panose="02010600030101010101" pitchFamily="2" charset="-122"/>
                <a:sym typeface="Arial" panose="020B0604020202020204" pitchFamily="34" charset="0"/>
              </a:rPr>
              <a:t>2</a:t>
            </a:r>
            <a:r>
              <a:rPr lang="zh-CN" altLang="en-US" sz="2400" b="1">
                <a:latin typeface="宋体" panose="02010600030101010101" pitchFamily="2" charset="-122"/>
                <a:sym typeface="Arial" panose="020B0604020202020204" pitchFamily="34" charset="0"/>
              </a:rPr>
              <a:t>）	车辆伤害</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en-US" altLang="zh-CN" sz="2400" b="1">
                <a:latin typeface="宋体" panose="02010600030101010101" pitchFamily="2" charset="-122"/>
                <a:sym typeface="Arial" panose="020B0604020202020204" pitchFamily="34" charset="0"/>
              </a:rPr>
              <a:t>3</a:t>
            </a:r>
            <a:r>
              <a:rPr lang="zh-CN" altLang="en-US" sz="2400" b="1">
                <a:latin typeface="宋体" panose="02010600030101010101" pitchFamily="2" charset="-122"/>
                <a:sym typeface="Arial" panose="020B0604020202020204" pitchFamily="34" charset="0"/>
              </a:rPr>
              <a:t>）	机械伤害</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en-US" altLang="zh-CN" sz="2400" b="1">
                <a:latin typeface="宋体" panose="02010600030101010101" pitchFamily="2" charset="-122"/>
                <a:sym typeface="Arial" panose="020B0604020202020204" pitchFamily="34" charset="0"/>
              </a:rPr>
              <a:t>4</a:t>
            </a:r>
            <a:r>
              <a:rPr lang="zh-CN" altLang="en-US" sz="2400" b="1">
                <a:latin typeface="宋体" panose="02010600030101010101" pitchFamily="2" charset="-122"/>
                <a:sym typeface="Arial" panose="020B0604020202020204" pitchFamily="34" charset="0"/>
              </a:rPr>
              <a:t>）	起重伤害</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en-US" altLang="zh-CN" sz="2400" b="1">
                <a:latin typeface="宋体" panose="02010600030101010101" pitchFamily="2" charset="-122"/>
                <a:sym typeface="Arial" panose="020B0604020202020204" pitchFamily="34" charset="0"/>
              </a:rPr>
              <a:t>5</a:t>
            </a:r>
            <a:r>
              <a:rPr lang="zh-CN" altLang="en-US" sz="2400" b="1">
                <a:latin typeface="宋体" panose="02010600030101010101" pitchFamily="2" charset="-122"/>
                <a:sym typeface="Arial" panose="020B0604020202020204" pitchFamily="34" charset="0"/>
              </a:rPr>
              <a:t>）	触电</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en-US" altLang="zh-CN" sz="2400" b="1">
                <a:latin typeface="宋体" panose="02010600030101010101" pitchFamily="2" charset="-122"/>
                <a:sym typeface="Arial" panose="020B0604020202020204" pitchFamily="34" charset="0"/>
              </a:rPr>
              <a:t>6</a:t>
            </a:r>
            <a:r>
              <a:rPr lang="zh-CN" altLang="en-US" sz="2400" b="1">
                <a:latin typeface="宋体" panose="02010600030101010101" pitchFamily="2" charset="-122"/>
                <a:sym typeface="Arial" panose="020B0604020202020204" pitchFamily="34" charset="0"/>
              </a:rPr>
              <a:t>）	烫伤</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en-US" altLang="zh-CN" sz="2400" b="1">
                <a:latin typeface="宋体" panose="02010600030101010101" pitchFamily="2" charset="-122"/>
                <a:sym typeface="Arial" panose="020B0604020202020204" pitchFamily="34" charset="0"/>
              </a:rPr>
              <a:t>7</a:t>
            </a:r>
            <a:r>
              <a:rPr lang="zh-CN" altLang="en-US" sz="2400" b="1">
                <a:latin typeface="宋体" panose="02010600030101010101" pitchFamily="2" charset="-122"/>
                <a:sym typeface="Arial" panose="020B0604020202020204" pitchFamily="34" charset="0"/>
              </a:rPr>
              <a:t>）	火灾爆炸</a:t>
            </a:r>
            <a:endParaRPr lang="zh-CN" altLang="en-US" sz="2400" b="1">
              <a:latin typeface="宋体" panose="02010600030101010101" pitchFamily="2" charset="-122"/>
              <a:sym typeface="Arial" panose="020B0604020202020204" pitchFamily="34" charset="0"/>
            </a:endParaRPr>
          </a:p>
        </p:txBody>
      </p:sp>
      <p:sp>
        <p:nvSpPr>
          <p:cNvPr id="10244" name="文本占位符 10243"/>
          <p:cNvSpPr>
            <a:spLocks noGrp="1"/>
          </p:cNvSpPr>
          <p:nvPr>
            <p:ph type="body" sz="half" idx="2"/>
          </p:nvPr>
        </p:nvSpPr>
        <p:spPr>
          <a:xfrm>
            <a:off x="6172200" y="1600200"/>
            <a:ext cx="4038600" cy="4525963"/>
          </a:xfrm>
          <a:ln/>
        </p:spPr>
        <p:txBody>
          <a:bodyPr/>
          <a:p>
            <a:pPr>
              <a:lnSpc>
                <a:spcPct val="70000"/>
              </a:lnSpc>
              <a:spcBef>
                <a:spcPct val="50000"/>
              </a:spcBef>
              <a:buClrTx/>
              <a:buSzTx/>
              <a:buFont typeface="Arial" panose="020B0604020202020204" pitchFamily="34" charset="0"/>
            </a:pPr>
            <a:r>
              <a:rPr lang="en-US" altLang="zh-CN" sz="2400" b="1">
                <a:latin typeface="宋体" panose="02010600030101010101" pitchFamily="2" charset="-122"/>
                <a:sym typeface="Arial" panose="020B0604020202020204" pitchFamily="34" charset="0"/>
              </a:rPr>
              <a:t>8</a:t>
            </a:r>
            <a:r>
              <a:rPr lang="zh-CN" altLang="en-US" sz="2400" b="1">
                <a:latin typeface="宋体" panose="02010600030101010101" pitchFamily="2" charset="-122"/>
                <a:sym typeface="Arial" panose="020B0604020202020204" pitchFamily="34" charset="0"/>
              </a:rPr>
              <a:t>）	高处坠落</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en-US" altLang="zh-CN" sz="2400" b="1">
                <a:latin typeface="宋体" panose="02010600030101010101" pitchFamily="2" charset="-122"/>
                <a:sym typeface="Arial" panose="020B0604020202020204" pitchFamily="34" charset="0"/>
              </a:rPr>
              <a:t>9</a:t>
            </a:r>
            <a:r>
              <a:rPr lang="zh-CN" altLang="en-US" sz="2400" b="1">
                <a:latin typeface="宋体" panose="02010600030101010101" pitchFamily="2" charset="-122"/>
                <a:sym typeface="Arial" panose="020B0604020202020204" pitchFamily="34" charset="0"/>
              </a:rPr>
              <a:t>）	粉尘伤害</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en-US" altLang="zh-CN" sz="2400" b="1">
                <a:latin typeface="宋体" panose="02010600030101010101" pitchFamily="2" charset="-122"/>
                <a:sym typeface="Arial" panose="020B0604020202020204" pitchFamily="34" charset="0"/>
              </a:rPr>
              <a:t>10</a:t>
            </a:r>
            <a:r>
              <a:rPr lang="zh-CN" altLang="en-US" sz="2400" b="1">
                <a:latin typeface="宋体" panose="02010600030101010101" pitchFamily="2" charset="-122"/>
                <a:sym typeface="Arial" panose="020B0604020202020204" pitchFamily="34" charset="0"/>
              </a:rPr>
              <a:t>）噪音伤害</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en-US" altLang="zh-CN" sz="2400" b="1">
                <a:latin typeface="宋体" panose="02010600030101010101" pitchFamily="2" charset="-122"/>
                <a:sym typeface="Arial" panose="020B0604020202020204" pitchFamily="34" charset="0"/>
              </a:rPr>
              <a:t>11</a:t>
            </a:r>
            <a:r>
              <a:rPr lang="zh-CN" altLang="en-US" sz="2400" b="1">
                <a:latin typeface="宋体" panose="02010600030101010101" pitchFamily="2" charset="-122"/>
                <a:sym typeface="Arial" panose="020B0604020202020204" pitchFamily="34" charset="0"/>
              </a:rPr>
              <a:t>）坍塌</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en-US" altLang="zh-CN" sz="2400" b="1">
                <a:latin typeface="宋体" panose="02010600030101010101" pitchFamily="2" charset="-122"/>
                <a:sym typeface="Arial" panose="020B0604020202020204" pitchFamily="34" charset="0"/>
              </a:rPr>
              <a:t>12</a:t>
            </a:r>
            <a:r>
              <a:rPr lang="zh-CN" altLang="en-US" sz="2400" b="1">
                <a:latin typeface="宋体" panose="02010600030101010101" pitchFamily="2" charset="-122"/>
                <a:sym typeface="Arial" panose="020B0604020202020204" pitchFamily="34" charset="0"/>
              </a:rPr>
              <a:t>）中毒和窒息</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en-US" altLang="zh-CN" sz="2400" b="1">
                <a:latin typeface="宋体" panose="02010600030101010101" pitchFamily="2" charset="-122"/>
                <a:sym typeface="Arial" panose="020B0604020202020204" pitchFamily="34" charset="0"/>
              </a:rPr>
              <a:t>13</a:t>
            </a:r>
            <a:r>
              <a:rPr lang="zh-CN" altLang="en-US" sz="2400" b="1">
                <a:latin typeface="宋体" panose="02010600030101010101" pitchFamily="2" charset="-122"/>
                <a:sym typeface="Arial" panose="020B0604020202020204" pitchFamily="34" charset="0"/>
              </a:rPr>
              <a:t>）溺亡</a:t>
            </a:r>
            <a:endParaRPr lang="zh-CN" altLang="en-US" sz="2400" b="1">
              <a:latin typeface="宋体" panose="02010600030101010101" pitchFamily="2" charset="-122"/>
              <a:sym typeface="Arial" panose="020B0604020202020204" pitchFamily="34" charset="0"/>
            </a:endParaRPr>
          </a:p>
          <a:p>
            <a:pPr>
              <a:lnSpc>
                <a:spcPct val="70000"/>
              </a:lnSpc>
              <a:spcBef>
                <a:spcPct val="50000"/>
              </a:spcBef>
              <a:buClrTx/>
              <a:buSzTx/>
              <a:buFont typeface="Arial" panose="020B0604020202020204" pitchFamily="34" charset="0"/>
            </a:pPr>
            <a:r>
              <a:rPr lang="en-US" altLang="zh-CN" sz="2400" b="1">
                <a:latin typeface="宋体" panose="02010600030101010101" pitchFamily="2" charset="-122"/>
                <a:sym typeface="Arial" panose="020B0604020202020204" pitchFamily="34" charset="0"/>
              </a:rPr>
              <a:t>14</a:t>
            </a:r>
            <a:r>
              <a:rPr lang="zh-CN" altLang="en-US" sz="2400" b="1">
                <a:latin typeface="宋体" panose="02010600030101010101" pitchFamily="2" charset="-122"/>
                <a:sym typeface="Arial" panose="020B0604020202020204" pitchFamily="34" charset="0"/>
              </a:rPr>
              <a:t>）其它</a:t>
            </a:r>
            <a:endParaRPr lang="zh-CN" altLang="en-US" sz="2400" b="1">
              <a:latin typeface="宋体" panose="02010600030101010101" pitchFamily="2" charset="-122"/>
              <a:sym typeface="Arial" panose="020B0604020202020204" pitchFamily="34" charset="0"/>
            </a:endParaRPr>
          </a:p>
          <a:p>
            <a:pPr>
              <a:buClrTx/>
              <a:buSzTx/>
              <a:buFontTx/>
            </a:pPr>
            <a:endParaRPr lang="zh-CN" altLang="en-US" sz="2800"/>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SPECIAL_SOURCE" val="bdnull"/>
</p:tagLst>
</file>

<file path=ppt/tags/tag155.xml><?xml version="1.0" encoding="utf-8"?>
<p:tagLst xmlns:p="http://schemas.openxmlformats.org/presentationml/2006/main">
  <p:tag name="commondata" val="eyJoZGlkIjoiMmU4YWI0YWE3YWNmZGVjNjMyYTRjYTFjMTc3YzAyZGIifQ=="/>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
      <a:dk1>
        <a:srgbClr val="000000"/>
      </a:dk1>
      <a:lt1>
        <a:srgbClr val="8BF644"/>
      </a:lt1>
      <a:dk2>
        <a:srgbClr val="000000"/>
      </a:dk2>
      <a:lt2>
        <a:srgbClr val="969696"/>
      </a:lt2>
      <a:accent1>
        <a:srgbClr val="FFFFFF"/>
      </a:accent1>
      <a:accent2>
        <a:srgbClr val="5BB4FF"/>
      </a:accent2>
      <a:accent3>
        <a:srgbClr val="C5FAB0"/>
      </a:accent3>
      <a:accent4>
        <a:srgbClr val="000000"/>
      </a:accent4>
      <a:accent5>
        <a:srgbClr val="FFFFFF"/>
      </a:accent5>
      <a:accent6>
        <a:srgbClr val="51A1E5"/>
      </a:accent6>
      <a:hlink>
        <a:srgbClr val="0066CC"/>
      </a:hlink>
      <a:folHlink>
        <a:srgbClr val="00A8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5BB4FF"/>
        </a:accent2>
        <a:accent3>
          <a:srgbClr val="EBFAF7"/>
        </a:accent3>
        <a:accent4>
          <a:srgbClr val="000000"/>
        </a:accent4>
        <a:accent5>
          <a:srgbClr val="FFFFFF"/>
        </a:accent5>
        <a:accent6>
          <a:srgbClr val="51A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76DAC4"/>
        </a:lt1>
        <a:dk2>
          <a:srgbClr val="000000"/>
        </a:dk2>
        <a:lt2>
          <a:srgbClr val="969696"/>
        </a:lt2>
        <a:accent1>
          <a:srgbClr val="FFFFFF"/>
        </a:accent1>
        <a:accent2>
          <a:srgbClr val="5BB4FF"/>
        </a:accent2>
        <a:accent3>
          <a:srgbClr val="BDE9DE"/>
        </a:accent3>
        <a:accent4>
          <a:srgbClr val="000000"/>
        </a:accent4>
        <a:accent5>
          <a:srgbClr val="FFFFFF"/>
        </a:accent5>
        <a:accent6>
          <a:srgbClr val="51A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8BF644"/>
        </a:lt1>
        <a:dk2>
          <a:srgbClr val="000000"/>
        </a:dk2>
        <a:lt2>
          <a:srgbClr val="969696"/>
        </a:lt2>
        <a:accent1>
          <a:srgbClr val="FFFFFF"/>
        </a:accent1>
        <a:accent2>
          <a:srgbClr val="5BB4FF"/>
        </a:accent2>
        <a:accent3>
          <a:srgbClr val="C5FAB0"/>
        </a:accent3>
        <a:accent4>
          <a:srgbClr val="000000"/>
        </a:accent4>
        <a:accent5>
          <a:srgbClr val="FFFFFF"/>
        </a:accent5>
        <a:accent6>
          <a:srgbClr val="51A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2365</Words>
  <Application>WPS 演示</Application>
  <PresentationFormat/>
  <Paragraphs>217</Paragraphs>
  <Slides>16</Slides>
  <Notes>0</Notes>
  <HiddenSlides>0</HiddenSlides>
  <MMClips>0</MMClips>
  <ScaleCrop>false</ScaleCrop>
  <HeadingPairs>
    <vt:vector size="6" baseType="variant">
      <vt:variant>
        <vt:lpstr>已用的字体</vt:lpstr>
      </vt:variant>
      <vt:variant>
        <vt:i4>29</vt:i4>
      </vt:variant>
      <vt:variant>
        <vt:lpstr>主题</vt:lpstr>
      </vt:variant>
      <vt:variant>
        <vt:i4>2</vt:i4>
      </vt:variant>
      <vt:variant>
        <vt:lpstr>幻灯片标题</vt:lpstr>
      </vt:variant>
      <vt:variant>
        <vt:i4>16</vt:i4>
      </vt:variant>
    </vt:vector>
  </HeadingPairs>
  <TitlesOfParts>
    <vt:vector size="47" baseType="lpstr">
      <vt:lpstr>Arial</vt:lpstr>
      <vt:lpstr>宋体</vt:lpstr>
      <vt:lpstr>Wingdings</vt:lpstr>
      <vt:lpstr>Times New Roman</vt:lpstr>
      <vt:lpstr>Tahoma</vt:lpstr>
      <vt:lpstr>黑体</vt:lpstr>
      <vt:lpstr>Book Antiqua</vt:lpstr>
      <vt:lpstr>华文行楷</vt:lpstr>
      <vt:lpstr>Segoe Print</vt:lpstr>
      <vt:lpstr>Impact</vt:lpstr>
      <vt:lpstr>Monotype Sorts</vt:lpstr>
      <vt:lpstr>Wingdings</vt:lpstr>
      <vt:lpstr>Arial Narrow</vt:lpstr>
      <vt:lpstr>汉鼎繁粗隶</vt:lpstr>
      <vt:lpstr>隶书</vt:lpstr>
      <vt:lpstr>Symbol</vt:lpstr>
      <vt:lpstr>Calibri</vt:lpstr>
      <vt:lpstr>楷体_GB2312</vt:lpstr>
      <vt:lpstr>新宋体</vt:lpstr>
      <vt:lpstr>华文新魏</vt:lpstr>
      <vt:lpstr>Courier New</vt:lpstr>
      <vt:lpstr>华文彩云</vt:lpstr>
      <vt:lpstr>華康楷書體W5</vt:lpstr>
      <vt:lpstr>Comic Sans MS</vt:lpstr>
      <vt:lpstr>微软雅黑</vt:lpstr>
      <vt:lpstr>Arial Unicode MS</vt:lpstr>
      <vt:lpstr>汉仪旗黑-85S</vt:lpstr>
      <vt:lpstr>李旭科毛笔行书</vt:lpstr>
      <vt:lpstr>楷体</vt:lpstr>
      <vt:lpstr>默认设计模板</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asus</dc:creator>
  <cp:lastModifiedBy>monkeyhappy</cp:lastModifiedBy>
  <cp:revision>2</cp:revision>
  <dcterms:created xsi:type="dcterms:W3CDTF">2012-06-06T01:30:27Z</dcterms:created>
  <dcterms:modified xsi:type="dcterms:W3CDTF">2024-02-21T05:33:55Z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669328FBC5B54380BD56A317D069F072_12</vt:lpwstr>
  </property>
</Properties>
</file>