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0" r:id="rId3"/>
    <p:sldMasterId id="2147483672" r:id="rId4"/>
    <p:sldMasterId id="2147483684" r:id="rId5"/>
    <p:sldMasterId id="2147483696" r:id="rId6"/>
    <p:sldMasterId id="2147483709" r:id="rId7"/>
  </p:sldMasterIdLst>
  <p:notesMasterIdLst>
    <p:notesMasterId r:id="rId47"/>
  </p:notesMasterIdLst>
  <p:sldIdLst>
    <p:sldId id="1250" r:id="rId8"/>
    <p:sldId id="1249" r:id="rId9"/>
    <p:sldId id="1011" r:id="rId10"/>
    <p:sldId id="1211" r:id="rId11"/>
    <p:sldId id="1208" r:id="rId12"/>
    <p:sldId id="1210" r:id="rId13"/>
    <p:sldId id="1013" r:id="rId14"/>
    <p:sldId id="1015" r:id="rId15"/>
    <p:sldId id="1018" r:id="rId16"/>
    <p:sldId id="1220" r:id="rId17"/>
    <p:sldId id="1102" r:id="rId18"/>
    <p:sldId id="1108" r:id="rId19"/>
    <p:sldId id="1109" r:id="rId20"/>
    <p:sldId id="1110" r:id="rId21"/>
    <p:sldId id="1111" r:id="rId22"/>
    <p:sldId id="1112" r:id="rId23"/>
    <p:sldId id="1113" r:id="rId24"/>
    <p:sldId id="1114" r:id="rId25"/>
    <p:sldId id="1106" r:id="rId26"/>
    <p:sldId id="961" r:id="rId27"/>
    <p:sldId id="1115" r:id="rId28"/>
    <p:sldId id="1117" r:id="rId29"/>
    <p:sldId id="1116" r:id="rId30"/>
    <p:sldId id="1118" r:id="rId31"/>
    <p:sldId id="1119" r:id="rId32"/>
    <p:sldId id="1120" r:id="rId33"/>
    <p:sldId id="1122" r:id="rId34"/>
    <p:sldId id="1123" r:id="rId35"/>
    <p:sldId id="1124" r:id="rId36"/>
    <p:sldId id="1125" r:id="rId37"/>
    <p:sldId id="1127" r:id="rId38"/>
    <p:sldId id="1219" r:id="rId39"/>
    <p:sldId id="957" r:id="rId40"/>
    <p:sldId id="1133" r:id="rId41"/>
    <p:sldId id="1136" r:id="rId42"/>
    <p:sldId id="1135" r:id="rId43"/>
    <p:sldId id="1137" r:id="rId44"/>
    <p:sldId id="1138" r:id="rId45"/>
    <p:sldId id="1251" r:id="rId46"/>
  </p:sldIdLst>
  <p:sldSz cx="9144000" cy="6858000" type="screen4x3"/>
  <p:notesSz cx="6858000" cy="9144000"/>
  <p:custDataLst>
    <p:tags r:id="rId52"/>
  </p:custDataLst>
  <p:defaultTextStyle>
    <a:defPPr>
      <a:defRPr lang="zh-CN"/>
    </a:defPPr>
    <a:lvl1pPr marL="0" lvl="0"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2114"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光启" initials="光" lastIdx="1" clrIdx="0"/>
  <p:cmAuthor id="2" name="微软用户" initials="微" lastIdx="1" clrIdx="0"/>
  <p:cmAuthor id="3" name="幸全" initials="幸" lastIdx="1" clrIdx="0"/>
  <p:cmAuthor id="4" name="CHEN Yanni" initials="CY" lastIdx="1" clrIdx="3"/>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2FDB2607-1784-4EEB-B798-7EB5836EED8A}">
        <p14:showMediaCtrls xmlns:p14="http://schemas.microsoft.com/office/powerpoint/2010/main" val="1"/>
      </p:ext>
    </p:extLst>
  </p:showPr>
  <p:clrMru>
    <a:srgbClr val="FF9933"/>
    <a:srgbClr val="336699"/>
    <a:srgbClr val="B7B8B9"/>
    <a:srgbClr val="F6F6F6"/>
    <a:srgbClr val="00FF00"/>
    <a:srgbClr val="FFCC00"/>
    <a:srgbClr val="0000FF"/>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showGuides="1">
      <p:cViewPr varScale="1">
        <p:scale>
          <a:sx n="73" d="100"/>
          <a:sy n="73" d="100"/>
        </p:scale>
        <p:origin x="-996" y="-96"/>
      </p:cViewPr>
      <p:guideLst>
        <p:guide orient="horz" pos="2114"/>
        <p:guide pos="2880"/>
      </p:guideLst>
    </p:cSldViewPr>
  </p:slideViewPr>
  <p:notesTextViewPr>
    <p:cViewPr>
      <p:scale>
        <a:sx n="100" d="100"/>
        <a:sy n="100" d="100"/>
      </p:scale>
      <p:origin x="0" y="0"/>
    </p:cViewPr>
  </p:notesTextViewPr>
  <p:gridSpacing cx="71999" cy="71999"/>
</p:viewPr>
</file>

<file path=ppt/_rels/presentation.xml.rels><?xml version="1.0" encoding="UTF-8" standalone="yes"?>
<Relationships xmlns="http://schemas.openxmlformats.org/package/2006/relationships"><Relationship Id="rId9" Type="http://schemas.openxmlformats.org/officeDocument/2006/relationships/slide" Target="slides/slide2.xml"/><Relationship Id="rId8" Type="http://schemas.openxmlformats.org/officeDocument/2006/relationships/slide" Target="slides/slide1.xml"/><Relationship Id="rId7" Type="http://schemas.openxmlformats.org/officeDocument/2006/relationships/slideMaster" Target="slideMasters/slideMaster6.xml"/><Relationship Id="rId6" Type="http://schemas.openxmlformats.org/officeDocument/2006/relationships/slideMaster" Target="slideMasters/slideMaster5.xml"/><Relationship Id="rId52" Type="http://schemas.openxmlformats.org/officeDocument/2006/relationships/tags" Target="tags/tag21.xml"/><Relationship Id="rId51" Type="http://schemas.openxmlformats.org/officeDocument/2006/relationships/commentAuthors" Target="commentAuthors.xml"/><Relationship Id="rId50" Type="http://schemas.openxmlformats.org/officeDocument/2006/relationships/tableStyles" Target="tableStyles.xml"/><Relationship Id="rId5" Type="http://schemas.openxmlformats.org/officeDocument/2006/relationships/slideMaster" Target="slideMasters/slideMaster4.xml"/><Relationship Id="rId49" Type="http://schemas.openxmlformats.org/officeDocument/2006/relationships/viewProps" Target="viewProps.xml"/><Relationship Id="rId48" Type="http://schemas.openxmlformats.org/officeDocument/2006/relationships/presProps" Target="presProps.xml"/><Relationship Id="rId47" Type="http://schemas.openxmlformats.org/officeDocument/2006/relationships/notesMaster" Target="notesMasters/notesMaster1.xml"/><Relationship Id="rId46" Type="http://schemas.openxmlformats.org/officeDocument/2006/relationships/slide" Target="slides/slide39.xml"/><Relationship Id="rId45" Type="http://schemas.openxmlformats.org/officeDocument/2006/relationships/slide" Target="slides/slide38.xml"/><Relationship Id="rId44" Type="http://schemas.openxmlformats.org/officeDocument/2006/relationships/slide" Target="slides/slide37.xml"/><Relationship Id="rId43" Type="http://schemas.openxmlformats.org/officeDocument/2006/relationships/slide" Target="slides/slide36.xml"/><Relationship Id="rId42" Type="http://schemas.openxmlformats.org/officeDocument/2006/relationships/slide" Target="slides/slide35.xml"/><Relationship Id="rId41" Type="http://schemas.openxmlformats.org/officeDocument/2006/relationships/slide" Target="slides/slide34.xml"/><Relationship Id="rId40" Type="http://schemas.openxmlformats.org/officeDocument/2006/relationships/slide" Target="slides/slide33.xml"/><Relationship Id="rId4" Type="http://schemas.openxmlformats.org/officeDocument/2006/relationships/slideMaster" Target="slideMasters/slideMaster3.xml"/><Relationship Id="rId39" Type="http://schemas.openxmlformats.org/officeDocument/2006/relationships/slide" Target="slides/slide32.xml"/><Relationship Id="rId38" Type="http://schemas.openxmlformats.org/officeDocument/2006/relationships/slide" Target="slides/slide31.xml"/><Relationship Id="rId37" Type="http://schemas.openxmlformats.org/officeDocument/2006/relationships/slide" Target="slides/slide30.xml"/><Relationship Id="rId36" Type="http://schemas.openxmlformats.org/officeDocument/2006/relationships/slide" Target="slides/slide29.xml"/><Relationship Id="rId35" Type="http://schemas.openxmlformats.org/officeDocument/2006/relationships/slide" Target="slides/slide28.xml"/><Relationship Id="rId34" Type="http://schemas.openxmlformats.org/officeDocument/2006/relationships/slide" Target="slides/slide27.xml"/><Relationship Id="rId33" Type="http://schemas.openxmlformats.org/officeDocument/2006/relationships/slide" Target="slides/slide26.xml"/><Relationship Id="rId32" Type="http://schemas.openxmlformats.org/officeDocument/2006/relationships/slide" Target="slides/slide25.xml"/><Relationship Id="rId31" Type="http://schemas.openxmlformats.org/officeDocument/2006/relationships/slide" Target="slides/slide24.xml"/><Relationship Id="rId30" Type="http://schemas.openxmlformats.org/officeDocument/2006/relationships/slide" Target="slides/slide23.xml"/><Relationship Id="rId3" Type="http://schemas.openxmlformats.org/officeDocument/2006/relationships/slideMaster" Target="slideMasters/slideMaster2.xml"/><Relationship Id="rId29" Type="http://schemas.openxmlformats.org/officeDocument/2006/relationships/slide" Target="slides/slide22.xml"/><Relationship Id="rId28" Type="http://schemas.openxmlformats.org/officeDocument/2006/relationships/slide" Target="slides/slide21.xml"/><Relationship Id="rId27" Type="http://schemas.openxmlformats.org/officeDocument/2006/relationships/slide" Target="slides/slide20.xml"/><Relationship Id="rId26" Type="http://schemas.openxmlformats.org/officeDocument/2006/relationships/slide" Target="slides/slide19.xml"/><Relationship Id="rId25" Type="http://schemas.openxmlformats.org/officeDocument/2006/relationships/slide" Target="slides/slide18.xml"/><Relationship Id="rId24" Type="http://schemas.openxmlformats.org/officeDocument/2006/relationships/slide" Target="slides/slide17.xml"/><Relationship Id="rId23" Type="http://schemas.openxmlformats.org/officeDocument/2006/relationships/slide" Target="slides/slide16.xml"/><Relationship Id="rId22" Type="http://schemas.openxmlformats.org/officeDocument/2006/relationships/slide" Target="slides/slide15.xml"/><Relationship Id="rId21" Type="http://schemas.openxmlformats.org/officeDocument/2006/relationships/slide" Target="slides/slide14.xml"/><Relationship Id="rId20" Type="http://schemas.openxmlformats.org/officeDocument/2006/relationships/slide" Target="slides/slide13.xml"/><Relationship Id="rId2" Type="http://schemas.openxmlformats.org/officeDocument/2006/relationships/theme" Target="theme/theme1.xml"/><Relationship Id="rId19" Type="http://schemas.openxmlformats.org/officeDocument/2006/relationships/slide" Target="slides/slide12.xml"/><Relationship Id="rId18" Type="http://schemas.openxmlformats.org/officeDocument/2006/relationships/slide" Target="slides/slide11.xml"/><Relationship Id="rId17" Type="http://schemas.openxmlformats.org/officeDocument/2006/relationships/slide" Target="slides/slide10.xml"/><Relationship Id="rId16" Type="http://schemas.openxmlformats.org/officeDocument/2006/relationships/slide" Target="slides/slide9.xml"/><Relationship Id="rId15" Type="http://schemas.openxmlformats.org/officeDocument/2006/relationships/slide" Target="slides/slide8.xml"/><Relationship Id="rId14" Type="http://schemas.openxmlformats.org/officeDocument/2006/relationships/slide" Target="slides/slide7.xml"/><Relationship Id="rId13" Type="http://schemas.openxmlformats.org/officeDocument/2006/relationships/slide" Target="slides/slide6.xml"/><Relationship Id="rId12" Type="http://schemas.openxmlformats.org/officeDocument/2006/relationships/slide" Target="slides/slide5.xml"/><Relationship Id="rId11" Type="http://schemas.openxmlformats.org/officeDocument/2006/relationships/slide" Target="slides/slide4.xml"/><Relationship Id="rId10" Type="http://schemas.openxmlformats.org/officeDocument/2006/relationships/slide" Target="slides/slide3.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42" name="Rectangle 2"/>
          <p:cNvSpPr>
            <a:spLocks noGrp="1"/>
          </p:cNvSpPr>
          <p:nvPr>
            <p:ph type="hdr" sz="quarter"/>
          </p:nvPr>
        </p:nvSpPr>
        <p:spPr>
          <a:xfrm>
            <a:off x="0" y="0"/>
            <a:ext cx="2971800" cy="457200"/>
          </a:xfrm>
          <a:prstGeom prst="rect">
            <a:avLst/>
          </a:prstGeom>
          <a:noFill/>
          <a:ln w="9525">
            <a:noFill/>
          </a:ln>
        </p:spPr>
        <p:txBody>
          <a:bodyPr/>
          <a:p>
            <a:pPr lvl="0" eaLnBrk="1" hangingPunct="1"/>
            <a:endParaRPr lang="en-US" altLang="x-none" sz="1200" b="0" dirty="0"/>
          </a:p>
        </p:txBody>
      </p:sp>
      <p:sp>
        <p:nvSpPr>
          <p:cNvPr id="10243" name="Rectangle 3"/>
          <p:cNvSpPr>
            <a:spLocks noGrp="1"/>
          </p:cNvSpPr>
          <p:nvPr>
            <p:ph type="dt" idx="1"/>
          </p:nvPr>
        </p:nvSpPr>
        <p:spPr>
          <a:xfrm>
            <a:off x="3883025" y="0"/>
            <a:ext cx="2971800" cy="457200"/>
          </a:xfrm>
          <a:prstGeom prst="rect">
            <a:avLst/>
          </a:prstGeom>
          <a:noFill/>
          <a:ln w="9525">
            <a:noFill/>
          </a:ln>
        </p:spPr>
        <p:txBody>
          <a:bodyPr/>
          <a:p>
            <a:pPr lvl="0" algn="r" eaLnBrk="1" hangingPunct="1"/>
            <a:fld id="{BB962C8B-B14F-4D97-AF65-F5344CB8AC3E}" type="datetime1">
              <a:rPr lang="zh-CN" altLang="en-US" sz="1200" b="0" dirty="0"/>
            </a:fld>
            <a:endParaRPr lang="zh-CN" altLang="en-US" sz="1200" b="0" dirty="0"/>
          </a:p>
        </p:txBody>
      </p:sp>
      <p:sp>
        <p:nvSpPr>
          <p:cNvPr id="10244" name="Rectangle 4"/>
          <p:cNvSpPr>
            <a:spLocks noGrp="1"/>
          </p:cNvSpPr>
          <p:nvPr>
            <p:ph type="sldImg" idx="2"/>
          </p:nvPr>
        </p:nvSpPr>
        <p:spPr>
          <a:xfrm>
            <a:off x="923925" y="684213"/>
            <a:ext cx="5006975" cy="3430587"/>
          </a:xfrm>
          <a:prstGeom prst="rect">
            <a:avLst/>
          </a:prstGeom>
          <a:noFill/>
          <a:ln w="9525">
            <a:noFill/>
          </a:ln>
        </p:spPr>
      </p:sp>
      <p:sp>
        <p:nvSpPr>
          <p:cNvPr id="10245" name="Rectangle 5"/>
          <p:cNvSpPr>
            <a:spLocks noGrp="1"/>
          </p:cNvSpPr>
          <p:nvPr>
            <p:ph type="body" sz="quarter" idx="3"/>
          </p:nvPr>
        </p:nvSpPr>
        <p:spPr>
          <a:xfrm>
            <a:off x="684213" y="4341813"/>
            <a:ext cx="5487987" cy="4116387"/>
          </a:xfrm>
          <a:prstGeom prst="rect">
            <a:avLst/>
          </a:prstGeom>
          <a:noFill/>
          <a:ln w="9525">
            <a:noFill/>
          </a:ln>
        </p:spPr>
        <p:txBody>
          <a:bodyPr anchor="ctr" anchorCtr="0"/>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0246" name="Rectangle 6"/>
          <p:cNvSpPr>
            <a:spLocks noGrp="1"/>
          </p:cNvSpPr>
          <p:nvPr>
            <p:ph type="ftr" sz="quarter" idx="4"/>
          </p:nvPr>
        </p:nvSpPr>
        <p:spPr>
          <a:xfrm>
            <a:off x="0" y="8683625"/>
            <a:ext cx="2971800" cy="457200"/>
          </a:xfrm>
          <a:prstGeom prst="rect">
            <a:avLst/>
          </a:prstGeom>
          <a:noFill/>
          <a:ln w="9525">
            <a:noFill/>
          </a:ln>
        </p:spPr>
        <p:txBody>
          <a:bodyPr anchor="b" anchorCtr="0"/>
          <a:p>
            <a:pPr lvl="0" eaLnBrk="1" hangingPunct="1"/>
            <a:endParaRPr lang="en-US" altLang="x-none" sz="1200" b="0" dirty="0"/>
          </a:p>
        </p:txBody>
      </p:sp>
      <p:sp>
        <p:nvSpPr>
          <p:cNvPr id="10247" name="Rectangle 7"/>
          <p:cNvSpPr>
            <a:spLocks noGrp="1"/>
          </p:cNvSpPr>
          <p:nvPr>
            <p:ph type="sldNum" sz="quarter" idx="5"/>
          </p:nvPr>
        </p:nvSpPr>
        <p:spPr>
          <a:xfrm>
            <a:off x="3883025" y="8683625"/>
            <a:ext cx="2971800" cy="457200"/>
          </a:xfrm>
          <a:prstGeom prst="rect">
            <a:avLst/>
          </a:prstGeom>
          <a:noFill/>
          <a:ln w="9525">
            <a:noFill/>
          </a:ln>
        </p:spPr>
        <p:txBody>
          <a:bodyPr anchor="b" anchorCtr="0"/>
          <a:p>
            <a:pPr lvl="0" algn="r" eaLnBrk="1" hangingPunct="1"/>
            <a:fld id="{9A0DB2DC-4C9A-4742-B13C-FB6460FD3503}" type="slidenum">
              <a:rPr lang="en-US" altLang="zh-CN" sz="1200" b="0" dirty="0"/>
            </a:fld>
            <a:endParaRPr lang="en-US" altLang="zh-CN" sz="1200" b="0" dirty="0"/>
          </a:p>
        </p:txBody>
      </p:sp>
    </p:spTree>
  </p:cSld>
  <p:clrMap bg1="lt1" tx1="dk1" bg2="lt2" tx2="dk2" accent1="accent1" accent2="accent2" accent3="accent3" accent4="accent4" accent5="accent5" accent6="accent6" hlink="hlink" folHlink="folHlink"/>
  <p:hf hdr="0" ftr="0" dt="0"/>
  <p:notesStyle>
    <a:lvl1pPr marL="0" lvl="0"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1pPr>
    <a:lvl2pPr marL="457200" lvl="1"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2pPr>
    <a:lvl3pPr marL="914400" lvl="2"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3pPr>
    <a:lvl4pPr marL="1371600" lvl="3"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4pPr>
    <a:lvl5pPr marL="1828800" lvl="4"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5pPr>
    <a:lvl6pPr marL="2286000" lvl="5"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6pPr>
    <a:lvl7pPr marL="2743200" lvl="6"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7pPr>
    <a:lvl8pPr marL="3200400" lvl="7"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8pPr>
    <a:lvl9pPr marL="3657600" lvl="8" indent="0" algn="l" defTabSz="914400" rtl="0" eaLnBrk="0" fontAlgn="base" latinLnBrk="0" hangingPunct="0">
      <a:lnSpc>
        <a:spcPct val="100000"/>
      </a:lnSpc>
      <a:spcBef>
        <a:spcPct val="30000"/>
      </a:spcBef>
      <a:spcAft>
        <a:spcPct val="0"/>
      </a:spcAft>
      <a:buNone/>
      <a:defRPr sz="1200" b="0" i="0" u="none" kern="1200" baseline="0">
        <a:solidFill>
          <a:schemeClr val="tx1"/>
        </a:solidFill>
        <a:latin typeface="Arial" panose="020B0604020202020204" pitchFamily="34" charset="0"/>
        <a:ea typeface="宋体" panose="02010600030101010101" pitchFamily="2" charset="-122"/>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tags" Target="../tags/tag7.xml"/><Relationship Id="rId7" Type="http://schemas.openxmlformats.org/officeDocument/2006/relationships/tags" Target="../tags/tag6.xml"/><Relationship Id="rId6" Type="http://schemas.openxmlformats.org/officeDocument/2006/relationships/tags" Target="../tags/tag5.xml"/><Relationship Id="rId5" Type="http://schemas.openxmlformats.org/officeDocument/2006/relationships/tags" Target="../tags/tag4.xml"/><Relationship Id="rId4" Type="http://schemas.openxmlformats.org/officeDocument/2006/relationships/tags" Target="../tags/tag3.xml"/><Relationship Id="rId3" Type="http://schemas.openxmlformats.org/officeDocument/2006/relationships/tags" Target="../tags/tag2.xml"/><Relationship Id="rId2" Type="http://schemas.openxmlformats.org/officeDocument/2006/relationships/tags" Target="../tags/tag1.xml"/><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15888"/>
            <a:ext cx="2057400" cy="5905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5888"/>
            <a:ext cx="6052930" cy="59055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0335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1791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15888"/>
            <a:ext cx="2057400" cy="5905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5888"/>
            <a:ext cx="6052930" cy="59055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0335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1791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15888"/>
            <a:ext cx="2057400" cy="5905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5888"/>
            <a:ext cx="6052930" cy="59055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0" hangingPunct="0"/>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spTree>
  </p:cSld>
  <p:clrMapOvr>
    <a:masterClrMapping/>
  </p:clrMapOvr>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0335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1791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0335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1791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15888"/>
            <a:ext cx="2057400" cy="5905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5888"/>
            <a:ext cx="6052930" cy="59055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0335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1791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15888"/>
            <a:ext cx="2057400" cy="5905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5888"/>
            <a:ext cx="6052930" cy="59055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6" name="椭圆 5"/>
          <p:cNvSpPr/>
          <p:nvPr userDrawn="1">
            <p:custDataLst>
              <p:tags r:id="rId2"/>
            </p:custDataLst>
          </p:nvPr>
        </p:nvSpPr>
        <p:spPr>
          <a:xfrm>
            <a:off x="714965" y="804067"/>
            <a:ext cx="4051700" cy="5402267"/>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tx1"/>
              </a:solidFill>
            </a:endParaRPr>
          </a:p>
        </p:txBody>
      </p:sp>
      <p:sp>
        <p:nvSpPr>
          <p:cNvPr id="10" name="弧形 9"/>
          <p:cNvSpPr/>
          <p:nvPr userDrawn="1">
            <p:custDataLst>
              <p:tags r:id="rId3"/>
            </p:custDataLst>
          </p:nvPr>
        </p:nvSpPr>
        <p:spPr>
          <a:xfrm>
            <a:off x="3150455" y="1800369"/>
            <a:ext cx="2683069" cy="3577425"/>
          </a:xfrm>
          <a:prstGeom prst="arc">
            <a:avLst>
              <a:gd name="adj1" fmla="val 16386768"/>
              <a:gd name="adj2" fmla="val 16114273"/>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1800"/>
          </a:p>
        </p:txBody>
      </p:sp>
      <p:sp>
        <p:nvSpPr>
          <p:cNvPr id="2" name="标题 1"/>
          <p:cNvSpPr>
            <a:spLocks noGrp="1"/>
          </p:cNvSpPr>
          <p:nvPr>
            <p:ph type="title" hasCustomPrompt="1"/>
            <p:custDataLst>
              <p:tags r:id="rId4"/>
            </p:custDataLst>
          </p:nvPr>
        </p:nvSpPr>
        <p:spPr>
          <a:xfrm>
            <a:off x="803366" y="2662659"/>
            <a:ext cx="3963299" cy="1179607"/>
          </a:xfrm>
        </p:spPr>
        <p:txBody>
          <a:bodyPr vert="horz" lIns="90000" tIns="46800" rIns="90000" bIns="0" rtlCol="0" anchor="b" anchorCtr="0">
            <a:normAutofit/>
          </a:bodyPr>
          <a:lstStyle>
            <a:lvl1pPr marL="0" marR="0" algn="ctr" defTabSz="914400" rtl="0" eaLnBrk="1" fontAlgn="auto" latinLnBrk="0" hangingPunct="1">
              <a:lnSpc>
                <a:spcPct val="100000"/>
              </a:lnSpc>
              <a:buNone/>
              <a:defRPr kumimoji="0" lang="zh-CN" altLang="en-US" sz="5400" b="1" i="0" u="none" strike="noStrike" kern="1200" cap="none" spc="600" normalizeH="0" baseline="0" noProof="1" dirty="0">
                <a:solidFill>
                  <a:schemeClr val="accent1"/>
                </a:solidFill>
                <a:uFillTx/>
                <a:latin typeface="Arial" panose="020B060402020202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
        <p:nvSpPr>
          <p:cNvPr id="12" name="文本占位符 11"/>
          <p:cNvSpPr>
            <a:spLocks noGrp="1"/>
          </p:cNvSpPr>
          <p:nvPr>
            <p:ph type="body" sz="quarter" idx="16" hasCustomPrompt="1"/>
            <p:custDataLst>
              <p:tags r:id="rId8"/>
            </p:custDataLst>
          </p:nvPr>
        </p:nvSpPr>
        <p:spPr>
          <a:xfrm>
            <a:off x="803366" y="3950373"/>
            <a:ext cx="3963299" cy="819151"/>
          </a:xfrm>
        </p:spPr>
        <p:txBody>
          <a:bodyPr lIns="90000" tIns="46800" rIns="90000" bIns="46800"/>
          <a:lstStyle>
            <a:lvl1pPr marL="0" indent="0" algn="ctr">
              <a:buNone/>
              <a:defRPr baseline="0"/>
            </a:lvl1pPr>
            <a:lvl2pPr marL="342900" indent="0">
              <a:buNone/>
              <a:defRPr/>
            </a:lvl2pPr>
          </a:lstStyle>
          <a:p>
            <a:pPr lvl="0"/>
            <a:r>
              <a:rPr lang="zh-CN" altLang="en-US" dirty="0"/>
              <a:t>单击此处编辑文本</a:t>
            </a:r>
            <a:endParaRPr lang="zh-CN" altLang="en-US" dirty="0"/>
          </a:p>
        </p:txBody>
      </p:sp>
    </p:spTree>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140335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5117910" y="1495425"/>
            <a:ext cx="3568891" cy="4525963"/>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8" name="页脚占位符 7"/>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9" name="灯片编号占位符 8"/>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 name="页脚占位符 3"/>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5" name="灯片编号占位符 4"/>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115888"/>
            <a:ext cx="2057400" cy="5905500"/>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15888"/>
            <a:ext cx="6052930" cy="5905500"/>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 name="页脚占位符 4"/>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6" name="灯片编号占位符 5"/>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 name="页脚占位符 2"/>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4" name="灯片编号占位符 3"/>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 name="页脚占位符 5"/>
          <p:cNvSpPr>
            <a:spLocks noGrp="1"/>
          </p:cNvSpPr>
          <p:nvPr>
            <p:ph type="ftr" sz="quarter" idx="11"/>
          </p:nvPr>
        </p:nvSpPr>
        <p:spPr/>
        <p:txBody>
          <a:bodyPr/>
          <a:lstStyle/>
          <a:p>
            <a:pPr lvl="0" eaLnBrk="1" hangingPunct="1"/>
            <a:endParaRPr lang="en-US" altLang="x-none">
              <a:latin typeface="Arial" panose="020B0604020202020204" pitchFamily="34" charset="0"/>
            </a:endParaRPr>
          </a:p>
        </p:txBody>
      </p:sp>
      <p:sp>
        <p:nvSpPr>
          <p:cNvPr id="7" name="灯片编号占位符 6"/>
          <p:cNvSpPr>
            <a:spLocks noGrp="1"/>
          </p:cNvSpPr>
          <p:nvPr>
            <p:ph type="sldNum" sz="quarter" idx="12"/>
          </p:nvPr>
        </p:nvSpPr>
        <p:spPr/>
        <p:txBody>
          <a:body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3" Type="http://schemas.openxmlformats.org/officeDocument/2006/relationships/theme" Target="../theme/theme2.xml"/><Relationship Id="rId12" Type="http://schemas.openxmlformats.org/officeDocument/2006/relationships/image" Target="../media/image1.pn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3" Type="http://schemas.openxmlformats.org/officeDocument/2006/relationships/theme" Target="../theme/theme3.xml"/><Relationship Id="rId12" Type="http://schemas.openxmlformats.org/officeDocument/2006/relationships/image" Target="../media/image1.pn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 Type="http://schemas.openxmlformats.org/officeDocument/2006/relationships/slideLayout" Target="../slideLayouts/slideLayout36.xml"/><Relationship Id="rId2" Type="http://schemas.openxmlformats.org/officeDocument/2006/relationships/slideLayout" Target="../slideLayouts/slideLayout35.xml"/><Relationship Id="rId13" Type="http://schemas.openxmlformats.org/officeDocument/2006/relationships/theme" Target="../theme/theme4.xml"/><Relationship Id="rId12" Type="http://schemas.openxmlformats.org/officeDocument/2006/relationships/image" Target="../media/image1.pn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 Type="http://schemas.openxmlformats.org/officeDocument/2006/relationships/slideLayout" Target="../slideLayouts/slideLayout47.xml"/><Relationship Id="rId2" Type="http://schemas.openxmlformats.org/officeDocument/2006/relationships/slideLayout" Target="../slideLayouts/slideLayout46.xml"/><Relationship Id="rId14" Type="http://schemas.openxmlformats.org/officeDocument/2006/relationships/theme" Target="../theme/theme5.xml"/><Relationship Id="rId13" Type="http://schemas.openxmlformats.org/officeDocument/2006/relationships/image" Target="../media/image1.png"/><Relationship Id="rId12" Type="http://schemas.openxmlformats.org/officeDocument/2006/relationships/slideLayout" Target="../slideLayouts/slideLayout56.xml"/><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5.xml"/><Relationship Id="rId8" Type="http://schemas.openxmlformats.org/officeDocument/2006/relationships/slideLayout" Target="../slideLayouts/slideLayout64.xml"/><Relationship Id="rId7" Type="http://schemas.openxmlformats.org/officeDocument/2006/relationships/slideLayout" Target="../slideLayouts/slideLayout63.xml"/><Relationship Id="rId6" Type="http://schemas.openxmlformats.org/officeDocument/2006/relationships/slideLayout" Target="../slideLayouts/slideLayout62.xml"/><Relationship Id="rId5" Type="http://schemas.openxmlformats.org/officeDocument/2006/relationships/slideLayout" Target="../slideLayouts/slideLayout61.xml"/><Relationship Id="rId4" Type="http://schemas.openxmlformats.org/officeDocument/2006/relationships/slideLayout" Target="../slideLayouts/slideLayout60.xml"/><Relationship Id="rId3" Type="http://schemas.openxmlformats.org/officeDocument/2006/relationships/slideLayout" Target="../slideLayouts/slideLayout59.xml"/><Relationship Id="rId2" Type="http://schemas.openxmlformats.org/officeDocument/2006/relationships/slideLayout" Target="../slideLayouts/slideLayout58.xml"/><Relationship Id="rId13" Type="http://schemas.openxmlformats.org/officeDocument/2006/relationships/theme" Target="../theme/theme6.xml"/><Relationship Id="rId12" Type="http://schemas.openxmlformats.org/officeDocument/2006/relationships/image" Target="../media/image1.png"/><Relationship Id="rId11" Type="http://schemas.openxmlformats.org/officeDocument/2006/relationships/slideLayout" Target="../slideLayouts/slideLayout67.xml"/><Relationship Id="rId10" Type="http://schemas.openxmlformats.org/officeDocument/2006/relationships/slideLayout" Target="../slideLayouts/slideLayout66.xml"/><Relationship Id="rId1" Type="http://schemas.openxmlformats.org/officeDocument/2006/relationships/slideLayout" Target="../slideLayouts/slideLayout5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Rectangle 2"/>
          <p:cNvSpPr>
            <a:spLocks noGrp="1"/>
          </p:cNvSpPr>
          <p:nvPr>
            <p:ph type="title"/>
          </p:nvPr>
        </p:nvSpPr>
        <p:spPr>
          <a:xfrm>
            <a:off x="457200" y="11588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1027" name="Rectangle 3"/>
          <p:cNvSpPr>
            <a:spLocks noGrp="1"/>
          </p:cNvSpPr>
          <p:nvPr>
            <p:ph type="body" idx="1"/>
          </p:nvPr>
        </p:nvSpPr>
        <p:spPr>
          <a:xfrm>
            <a:off x="1403350" y="1495425"/>
            <a:ext cx="728345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102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102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eaLnBrk="1" hangingPunct="1"/>
            <a:endParaRPr lang="en-US" altLang="x-none">
              <a:latin typeface="Arial" panose="020B0604020202020204" pitchFamily="34" charset="0"/>
            </a:endParaRPr>
          </a:p>
        </p:txBody>
      </p:sp>
      <p:sp>
        <p:nvSpPr>
          <p:cNvPr id="103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2746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hf sldNum="0" hdr="0" ftr="0" dt="0"/>
  <p:txStyles>
    <p:titleStyle>
      <a:lvl1pPr marL="0" lvl="0" indent="0" algn="ctr" defTabSz="914400" rtl="0" eaLnBrk="0" fontAlgn="base" latinLnBrk="0" hangingPunct="0">
        <a:lnSpc>
          <a:spcPct val="100000"/>
        </a:lnSpc>
        <a:spcBef>
          <a:spcPct val="0"/>
        </a:spcBef>
        <a:spcAft>
          <a:spcPct val="0"/>
        </a:spcAft>
        <a:buNone/>
        <a:defRPr sz="4400" b="1" i="0" u="none" kern="1200" baseline="0">
          <a:solidFill>
            <a:srgbClr val="283E7C"/>
          </a:solidFill>
          <a:latin typeface="+mj-lt"/>
          <a:ea typeface="+mj-ea"/>
          <a:cs typeface="+mj-cs"/>
        </a:defRPr>
      </a:lvl1pPr>
    </p:titleStyle>
    <p:bodyStyle>
      <a:lvl1pPr marL="342900" lvl="0" indent="-342900" algn="just" defTabSz="914400" rtl="0" eaLnBrk="0" fontAlgn="base" latinLnBrk="0" hangingPunct="0">
        <a:lnSpc>
          <a:spcPct val="100000"/>
        </a:lnSpc>
        <a:spcBef>
          <a:spcPct val="20000"/>
        </a:spcBef>
        <a:spcAft>
          <a:spcPct val="0"/>
        </a:spcAft>
        <a:buClr>
          <a:srgbClr val="FF9966"/>
        </a:buClr>
        <a:buSzPct val="8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just" defTabSz="914400" rtl="0" eaLnBrk="0" fontAlgn="base" latinLnBrk="0" hangingPunct="0">
        <a:lnSpc>
          <a:spcPct val="100000"/>
        </a:lnSpc>
        <a:spcBef>
          <a:spcPct val="20000"/>
        </a:spcBef>
        <a:spcAft>
          <a:spcPct val="0"/>
        </a:spcAft>
        <a:buSzTx/>
        <a:buFontTx/>
        <a:buChar char="–"/>
        <a:defRPr sz="2800" b="0" i="0" u="none" kern="1200" baseline="0">
          <a:solidFill>
            <a:schemeClr val="tx1"/>
          </a:solidFill>
          <a:latin typeface="+mn-lt"/>
          <a:ea typeface="+mn-ea"/>
          <a:cs typeface="+mn-cs"/>
        </a:defRPr>
      </a:lvl2pPr>
      <a:lvl3pPr marL="1143000" lvl="2" indent="-228600" algn="just" defTabSz="914400" rtl="0" eaLnBrk="0" fontAlgn="base" latinLnBrk="0" hangingPunct="0">
        <a:lnSpc>
          <a:spcPct val="100000"/>
        </a:lnSpc>
        <a:spcBef>
          <a:spcPct val="20000"/>
        </a:spcBef>
        <a:spcAft>
          <a:spcPct val="0"/>
        </a:spcAft>
        <a:buSzTx/>
        <a:buFontTx/>
        <a:buChar char="•"/>
        <a:defRPr sz="2400" b="0" i="0" u="none" kern="1200" baseline="0">
          <a:solidFill>
            <a:schemeClr val="tx1"/>
          </a:solidFill>
          <a:latin typeface="+mn-lt"/>
          <a:ea typeface="+mn-ea"/>
          <a:cs typeface="+mn-cs"/>
        </a:defRPr>
      </a:lvl3pPr>
      <a:lvl4pPr marL="1600200" lvl="3"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4pPr>
      <a:lvl5pPr marL="2057400" lvl="4"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5pPr>
      <a:lvl6pPr marL="2514600" lvl="5"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6pPr>
      <a:lvl7pPr marL="2971800" lvl="6"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7pPr>
      <a:lvl8pPr marL="3429000" lvl="7"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8pPr>
      <a:lvl9pPr marL="3886200" lvl="8"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3074" name="Rectangle 2"/>
          <p:cNvSpPr>
            <a:spLocks noGrp="1"/>
          </p:cNvSpPr>
          <p:nvPr>
            <p:ph type="title"/>
          </p:nvPr>
        </p:nvSpPr>
        <p:spPr>
          <a:xfrm>
            <a:off x="457200" y="11588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3075" name="Rectangle 3"/>
          <p:cNvSpPr>
            <a:spLocks noGrp="1"/>
          </p:cNvSpPr>
          <p:nvPr>
            <p:ph type="body" idx="1"/>
          </p:nvPr>
        </p:nvSpPr>
        <p:spPr>
          <a:xfrm>
            <a:off x="1403350" y="1495425"/>
            <a:ext cx="728345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3076"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3077"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eaLnBrk="1" hangingPunct="1"/>
            <a:endParaRPr lang="en-US" altLang="x-none">
              <a:latin typeface="Arial" panose="020B0604020202020204" pitchFamily="34" charset="0"/>
            </a:endParaRPr>
          </a:p>
        </p:txBody>
      </p:sp>
      <p:sp>
        <p:nvSpPr>
          <p:cNvPr id="3078"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2746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hf sldNum="0" hdr="0" ftr="0" dt="0"/>
  <p:txStyles>
    <p:titleStyle>
      <a:lvl1pPr marL="0" lvl="0" indent="0" algn="ctr" defTabSz="914400" rtl="0" eaLnBrk="0" fontAlgn="base" latinLnBrk="0" hangingPunct="0">
        <a:lnSpc>
          <a:spcPct val="100000"/>
        </a:lnSpc>
        <a:spcBef>
          <a:spcPct val="0"/>
        </a:spcBef>
        <a:spcAft>
          <a:spcPct val="0"/>
        </a:spcAft>
        <a:buNone/>
        <a:defRPr sz="4400" b="1" i="0" u="none" kern="1200" baseline="0">
          <a:solidFill>
            <a:srgbClr val="283E7C"/>
          </a:solidFill>
          <a:latin typeface="+mj-lt"/>
          <a:ea typeface="+mj-ea"/>
          <a:cs typeface="+mj-cs"/>
        </a:defRPr>
      </a:lvl1pPr>
    </p:titleStyle>
    <p:bodyStyle>
      <a:lvl1pPr marL="342900" lvl="0" indent="-342900" algn="just" defTabSz="914400" rtl="0" eaLnBrk="0" fontAlgn="base" latinLnBrk="0" hangingPunct="0">
        <a:lnSpc>
          <a:spcPct val="100000"/>
        </a:lnSpc>
        <a:spcBef>
          <a:spcPct val="20000"/>
        </a:spcBef>
        <a:spcAft>
          <a:spcPct val="0"/>
        </a:spcAft>
        <a:buClr>
          <a:srgbClr val="FF9966"/>
        </a:buClr>
        <a:buSzPct val="8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just" defTabSz="914400" rtl="0" eaLnBrk="0" fontAlgn="base" latinLnBrk="0" hangingPunct="0">
        <a:lnSpc>
          <a:spcPct val="100000"/>
        </a:lnSpc>
        <a:spcBef>
          <a:spcPct val="20000"/>
        </a:spcBef>
        <a:spcAft>
          <a:spcPct val="0"/>
        </a:spcAft>
        <a:buSzTx/>
        <a:buFontTx/>
        <a:buChar char="–"/>
        <a:defRPr sz="2800" b="0" i="0" u="none" kern="1200" baseline="0">
          <a:solidFill>
            <a:schemeClr val="tx1"/>
          </a:solidFill>
          <a:latin typeface="+mn-lt"/>
          <a:ea typeface="+mn-ea"/>
          <a:cs typeface="+mn-cs"/>
        </a:defRPr>
      </a:lvl2pPr>
      <a:lvl3pPr marL="1143000" lvl="2" indent="-228600" algn="just" defTabSz="914400" rtl="0" eaLnBrk="0" fontAlgn="base" latinLnBrk="0" hangingPunct="0">
        <a:lnSpc>
          <a:spcPct val="100000"/>
        </a:lnSpc>
        <a:spcBef>
          <a:spcPct val="20000"/>
        </a:spcBef>
        <a:spcAft>
          <a:spcPct val="0"/>
        </a:spcAft>
        <a:buSzTx/>
        <a:buFontTx/>
        <a:buChar char="•"/>
        <a:defRPr sz="2400" b="0" i="0" u="none" kern="1200" baseline="0">
          <a:solidFill>
            <a:schemeClr val="tx1"/>
          </a:solidFill>
          <a:latin typeface="+mn-lt"/>
          <a:ea typeface="+mn-ea"/>
          <a:cs typeface="+mn-cs"/>
        </a:defRPr>
      </a:lvl3pPr>
      <a:lvl4pPr marL="1600200" lvl="3"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4pPr>
      <a:lvl5pPr marL="2057400" lvl="4"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5pPr>
      <a:lvl6pPr marL="2514600" lvl="5"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6pPr>
      <a:lvl7pPr marL="2971800" lvl="6"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7pPr>
      <a:lvl8pPr marL="3429000" lvl="7"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8pPr>
      <a:lvl9pPr marL="3886200" lvl="8"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4098" name="Rectangle 2"/>
          <p:cNvSpPr>
            <a:spLocks noGrp="1"/>
          </p:cNvSpPr>
          <p:nvPr>
            <p:ph type="title"/>
          </p:nvPr>
        </p:nvSpPr>
        <p:spPr>
          <a:xfrm>
            <a:off x="457200" y="11588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4099" name="Rectangle 3"/>
          <p:cNvSpPr>
            <a:spLocks noGrp="1"/>
          </p:cNvSpPr>
          <p:nvPr>
            <p:ph type="body" idx="1"/>
          </p:nvPr>
        </p:nvSpPr>
        <p:spPr>
          <a:xfrm>
            <a:off x="1403350" y="1495425"/>
            <a:ext cx="728345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100"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eaLnBrk="0" hangingPunct="0"/>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4101"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eaLnBrk="0" hangingPunct="0"/>
            <a:endParaRPr lang="en-US" altLang="x-none">
              <a:latin typeface="Arial" panose="020B0604020202020204" pitchFamily="34" charset="0"/>
            </a:endParaRPr>
          </a:p>
        </p:txBody>
      </p:sp>
      <p:sp>
        <p:nvSpPr>
          <p:cNvPr id="4102"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eaLnBrk="0" hangingPunct="0"/>
            <a:fld id="{9A0DB2DC-4C9A-4742-B13C-FB6460FD3503}" type="slidenum">
              <a:rPr lang="zh-CN" altLang="en-US" dirty="0">
                <a:latin typeface="Arial" panose="020B0604020202020204" pitchFamily="34" charset="0"/>
              </a:rPr>
            </a:fld>
            <a:endParaRPr lang="zh-CN" altLang="en-US" dirty="0">
              <a:latin typeface="Arial" panose="020B0604020202020204" pitchFamily="34" charset="0"/>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2746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hf sldNum="0" hdr="0" ftr="0" dt="0"/>
  <p:txStyles>
    <p:titleStyle>
      <a:lvl1pPr marL="0" lvl="0" indent="0" algn="ctr" defTabSz="914400" rtl="0" eaLnBrk="0" fontAlgn="base" latinLnBrk="0" hangingPunct="0">
        <a:lnSpc>
          <a:spcPct val="100000"/>
        </a:lnSpc>
        <a:spcBef>
          <a:spcPct val="0"/>
        </a:spcBef>
        <a:spcAft>
          <a:spcPct val="0"/>
        </a:spcAft>
        <a:buNone/>
        <a:defRPr sz="4400" b="1" i="0" u="none" kern="1200" baseline="0">
          <a:solidFill>
            <a:srgbClr val="283E7C"/>
          </a:solidFill>
          <a:latin typeface="+mj-lt"/>
          <a:ea typeface="+mj-ea"/>
          <a:cs typeface="+mj-cs"/>
        </a:defRPr>
      </a:lvl1pPr>
    </p:titleStyle>
    <p:bodyStyle>
      <a:lvl1pPr marL="342900" lvl="0" indent="-342900" algn="just" defTabSz="914400" rtl="0" eaLnBrk="0" fontAlgn="base" latinLnBrk="0" hangingPunct="0">
        <a:lnSpc>
          <a:spcPct val="100000"/>
        </a:lnSpc>
        <a:spcBef>
          <a:spcPct val="20000"/>
        </a:spcBef>
        <a:spcAft>
          <a:spcPct val="0"/>
        </a:spcAft>
        <a:buClr>
          <a:srgbClr val="FF9966"/>
        </a:buClr>
        <a:buSzPct val="8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just" defTabSz="914400" rtl="0" eaLnBrk="0" fontAlgn="base" latinLnBrk="0" hangingPunct="0">
        <a:lnSpc>
          <a:spcPct val="100000"/>
        </a:lnSpc>
        <a:spcBef>
          <a:spcPct val="20000"/>
        </a:spcBef>
        <a:spcAft>
          <a:spcPct val="0"/>
        </a:spcAft>
        <a:buSzTx/>
        <a:buFontTx/>
        <a:buChar char="–"/>
        <a:defRPr sz="2800" b="0" i="0" u="none" kern="1200" baseline="0">
          <a:solidFill>
            <a:schemeClr val="tx1"/>
          </a:solidFill>
          <a:latin typeface="+mn-lt"/>
          <a:ea typeface="+mn-ea"/>
          <a:cs typeface="+mn-cs"/>
        </a:defRPr>
      </a:lvl2pPr>
      <a:lvl3pPr marL="1143000" lvl="2" indent="-228600" algn="just" defTabSz="914400" rtl="0" eaLnBrk="0" fontAlgn="base" latinLnBrk="0" hangingPunct="0">
        <a:lnSpc>
          <a:spcPct val="100000"/>
        </a:lnSpc>
        <a:spcBef>
          <a:spcPct val="20000"/>
        </a:spcBef>
        <a:spcAft>
          <a:spcPct val="0"/>
        </a:spcAft>
        <a:buSzTx/>
        <a:buFontTx/>
        <a:buChar char="•"/>
        <a:defRPr sz="2400" b="0" i="0" u="none" kern="1200" baseline="0">
          <a:solidFill>
            <a:schemeClr val="tx1"/>
          </a:solidFill>
          <a:latin typeface="+mn-lt"/>
          <a:ea typeface="+mn-ea"/>
          <a:cs typeface="+mn-cs"/>
        </a:defRPr>
      </a:lvl3pPr>
      <a:lvl4pPr marL="1600200" lvl="3"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4pPr>
      <a:lvl5pPr marL="2057400" lvl="4"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5pPr>
      <a:lvl6pPr marL="2514600" lvl="5"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6pPr>
      <a:lvl7pPr marL="2971800" lvl="6"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7pPr>
      <a:lvl8pPr marL="3429000" lvl="7"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8pPr>
      <a:lvl9pPr marL="3886200" lvl="8"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5122" name="Rectangle 2"/>
          <p:cNvSpPr>
            <a:spLocks noGrp="1"/>
          </p:cNvSpPr>
          <p:nvPr>
            <p:ph type="title"/>
          </p:nvPr>
        </p:nvSpPr>
        <p:spPr>
          <a:xfrm>
            <a:off x="457200" y="11588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5123" name="Rectangle 3"/>
          <p:cNvSpPr>
            <a:spLocks noGrp="1"/>
          </p:cNvSpPr>
          <p:nvPr>
            <p:ph type="body" idx="1"/>
          </p:nvPr>
        </p:nvSpPr>
        <p:spPr>
          <a:xfrm>
            <a:off x="1403350" y="1495425"/>
            <a:ext cx="728345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124"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5125"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eaLnBrk="1" hangingPunct="1"/>
            <a:endParaRPr lang="en-US" altLang="x-none">
              <a:latin typeface="Arial" panose="020B0604020202020204" pitchFamily="34" charset="0"/>
            </a:endParaRPr>
          </a:p>
        </p:txBody>
      </p:sp>
      <p:sp>
        <p:nvSpPr>
          <p:cNvPr id="5126"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2746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p:hf sldNum="0" hdr="0" ftr="0" dt="0"/>
  <p:txStyles>
    <p:titleStyle>
      <a:lvl1pPr marL="0" lvl="0" indent="0" algn="ctr" defTabSz="914400" rtl="0" eaLnBrk="0" fontAlgn="base" latinLnBrk="0" hangingPunct="0">
        <a:lnSpc>
          <a:spcPct val="100000"/>
        </a:lnSpc>
        <a:spcBef>
          <a:spcPct val="0"/>
        </a:spcBef>
        <a:spcAft>
          <a:spcPct val="0"/>
        </a:spcAft>
        <a:buNone/>
        <a:defRPr sz="4400" b="1" i="0" u="none" kern="1200" baseline="0">
          <a:solidFill>
            <a:srgbClr val="283E7C"/>
          </a:solidFill>
          <a:latin typeface="+mj-lt"/>
          <a:ea typeface="+mj-ea"/>
          <a:cs typeface="+mj-cs"/>
        </a:defRPr>
      </a:lvl1pPr>
    </p:titleStyle>
    <p:bodyStyle>
      <a:lvl1pPr marL="342900" lvl="0" indent="-342900" algn="just" defTabSz="914400" rtl="0" eaLnBrk="0" fontAlgn="base" latinLnBrk="0" hangingPunct="0">
        <a:lnSpc>
          <a:spcPct val="100000"/>
        </a:lnSpc>
        <a:spcBef>
          <a:spcPct val="20000"/>
        </a:spcBef>
        <a:spcAft>
          <a:spcPct val="0"/>
        </a:spcAft>
        <a:buClr>
          <a:srgbClr val="FF9966"/>
        </a:buClr>
        <a:buSzPct val="8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just" defTabSz="914400" rtl="0" eaLnBrk="0" fontAlgn="base" latinLnBrk="0" hangingPunct="0">
        <a:lnSpc>
          <a:spcPct val="100000"/>
        </a:lnSpc>
        <a:spcBef>
          <a:spcPct val="20000"/>
        </a:spcBef>
        <a:spcAft>
          <a:spcPct val="0"/>
        </a:spcAft>
        <a:buSzTx/>
        <a:buFontTx/>
        <a:buChar char="–"/>
        <a:defRPr sz="2800" b="0" i="0" u="none" kern="1200" baseline="0">
          <a:solidFill>
            <a:schemeClr val="tx1"/>
          </a:solidFill>
          <a:latin typeface="+mn-lt"/>
          <a:ea typeface="+mn-ea"/>
          <a:cs typeface="+mn-cs"/>
        </a:defRPr>
      </a:lvl2pPr>
      <a:lvl3pPr marL="1143000" lvl="2" indent="-228600" algn="just" defTabSz="914400" rtl="0" eaLnBrk="0" fontAlgn="base" latinLnBrk="0" hangingPunct="0">
        <a:lnSpc>
          <a:spcPct val="100000"/>
        </a:lnSpc>
        <a:spcBef>
          <a:spcPct val="20000"/>
        </a:spcBef>
        <a:spcAft>
          <a:spcPct val="0"/>
        </a:spcAft>
        <a:buSzTx/>
        <a:buFontTx/>
        <a:buChar char="•"/>
        <a:defRPr sz="2400" b="0" i="0" u="none" kern="1200" baseline="0">
          <a:solidFill>
            <a:schemeClr val="tx1"/>
          </a:solidFill>
          <a:latin typeface="+mn-lt"/>
          <a:ea typeface="+mn-ea"/>
          <a:cs typeface="+mn-cs"/>
        </a:defRPr>
      </a:lvl3pPr>
      <a:lvl4pPr marL="1600200" lvl="3"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4pPr>
      <a:lvl5pPr marL="2057400" lvl="4"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5pPr>
      <a:lvl6pPr marL="2514600" lvl="5"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6pPr>
      <a:lvl7pPr marL="2971800" lvl="6"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7pPr>
      <a:lvl8pPr marL="3429000" lvl="7"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8pPr>
      <a:lvl9pPr marL="3886200" lvl="8"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6146" name="Rectangle 2"/>
          <p:cNvSpPr>
            <a:spLocks noGrp="1"/>
          </p:cNvSpPr>
          <p:nvPr>
            <p:ph type="title"/>
          </p:nvPr>
        </p:nvSpPr>
        <p:spPr>
          <a:xfrm>
            <a:off x="457200" y="11588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6147" name="Rectangle 3"/>
          <p:cNvSpPr>
            <a:spLocks noGrp="1"/>
          </p:cNvSpPr>
          <p:nvPr>
            <p:ph type="body" idx="1"/>
          </p:nvPr>
        </p:nvSpPr>
        <p:spPr>
          <a:xfrm>
            <a:off x="1403350" y="1495425"/>
            <a:ext cx="728345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148"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6149"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eaLnBrk="1" hangingPunct="1"/>
            <a:endParaRPr lang="en-US" altLang="x-none">
              <a:latin typeface="Arial" panose="020B0604020202020204" pitchFamily="34" charset="0"/>
            </a:endParaRPr>
          </a:p>
        </p:txBody>
      </p:sp>
      <p:sp>
        <p:nvSpPr>
          <p:cNvPr id="6150"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pic>
        <p:nvPicPr>
          <p:cNvPr id="8" name="图片 7"/>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802746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ransition/>
  <p:hf sldNum="0" hdr="0" ftr="0" dt="0"/>
  <p:txStyles>
    <p:titleStyle>
      <a:lvl1pPr marL="0" lvl="0" indent="0" algn="ctr" defTabSz="914400" rtl="0" eaLnBrk="0" fontAlgn="base" latinLnBrk="0" hangingPunct="0">
        <a:lnSpc>
          <a:spcPct val="100000"/>
        </a:lnSpc>
        <a:spcBef>
          <a:spcPct val="0"/>
        </a:spcBef>
        <a:spcAft>
          <a:spcPct val="0"/>
        </a:spcAft>
        <a:buNone/>
        <a:defRPr sz="4400" b="1" i="0" u="none" kern="1200" baseline="0">
          <a:solidFill>
            <a:srgbClr val="283E7C"/>
          </a:solidFill>
          <a:latin typeface="+mj-lt"/>
          <a:ea typeface="+mj-ea"/>
          <a:cs typeface="+mj-cs"/>
        </a:defRPr>
      </a:lvl1pPr>
    </p:titleStyle>
    <p:bodyStyle>
      <a:lvl1pPr marL="342900" lvl="0" indent="-342900" algn="just" defTabSz="914400" rtl="0" eaLnBrk="0" fontAlgn="base" latinLnBrk="0" hangingPunct="0">
        <a:lnSpc>
          <a:spcPct val="100000"/>
        </a:lnSpc>
        <a:spcBef>
          <a:spcPct val="20000"/>
        </a:spcBef>
        <a:spcAft>
          <a:spcPct val="0"/>
        </a:spcAft>
        <a:buClr>
          <a:srgbClr val="FF9966"/>
        </a:buClr>
        <a:buSzPct val="8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just" defTabSz="914400" rtl="0" eaLnBrk="0" fontAlgn="base" latinLnBrk="0" hangingPunct="0">
        <a:lnSpc>
          <a:spcPct val="100000"/>
        </a:lnSpc>
        <a:spcBef>
          <a:spcPct val="20000"/>
        </a:spcBef>
        <a:spcAft>
          <a:spcPct val="0"/>
        </a:spcAft>
        <a:buSzTx/>
        <a:buFontTx/>
        <a:buChar char="–"/>
        <a:defRPr sz="2800" b="0" i="0" u="none" kern="1200" baseline="0">
          <a:solidFill>
            <a:schemeClr val="tx1"/>
          </a:solidFill>
          <a:latin typeface="+mn-lt"/>
          <a:ea typeface="+mn-ea"/>
          <a:cs typeface="+mn-cs"/>
        </a:defRPr>
      </a:lvl2pPr>
      <a:lvl3pPr marL="1143000" lvl="2" indent="-228600" algn="just" defTabSz="914400" rtl="0" eaLnBrk="0" fontAlgn="base" latinLnBrk="0" hangingPunct="0">
        <a:lnSpc>
          <a:spcPct val="100000"/>
        </a:lnSpc>
        <a:spcBef>
          <a:spcPct val="20000"/>
        </a:spcBef>
        <a:spcAft>
          <a:spcPct val="0"/>
        </a:spcAft>
        <a:buSzTx/>
        <a:buFontTx/>
        <a:buChar char="•"/>
        <a:defRPr sz="2400" b="0" i="0" u="none" kern="1200" baseline="0">
          <a:solidFill>
            <a:schemeClr val="tx1"/>
          </a:solidFill>
          <a:latin typeface="+mn-lt"/>
          <a:ea typeface="+mn-ea"/>
          <a:cs typeface="+mn-cs"/>
        </a:defRPr>
      </a:lvl3pPr>
      <a:lvl4pPr marL="1600200" lvl="3"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4pPr>
      <a:lvl5pPr marL="2057400" lvl="4"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5pPr>
      <a:lvl6pPr marL="2514600" lvl="5"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6pPr>
      <a:lvl7pPr marL="2971800" lvl="6"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7pPr>
      <a:lvl8pPr marL="3429000" lvl="7"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8pPr>
      <a:lvl9pPr marL="3886200" lvl="8"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7170" name="Rectangle 2"/>
          <p:cNvSpPr>
            <a:spLocks noGrp="1"/>
          </p:cNvSpPr>
          <p:nvPr>
            <p:ph type="title"/>
          </p:nvPr>
        </p:nvSpPr>
        <p:spPr>
          <a:xfrm>
            <a:off x="457200" y="115888"/>
            <a:ext cx="8229600" cy="1143000"/>
          </a:xfrm>
          <a:prstGeom prst="rect">
            <a:avLst/>
          </a:prstGeom>
          <a:noFill/>
          <a:ln w="9525">
            <a:noFill/>
          </a:ln>
        </p:spPr>
        <p:txBody>
          <a:bodyPr anchor="ctr" anchorCtr="0"/>
          <a:p>
            <a:pPr lvl="0"/>
            <a:r>
              <a:rPr lang="zh-CN" altLang="en-US"/>
              <a:t>单击此处编辑母版标题样式</a:t>
            </a:r>
            <a:endParaRPr lang="zh-CN" altLang="en-US"/>
          </a:p>
        </p:txBody>
      </p:sp>
      <p:sp>
        <p:nvSpPr>
          <p:cNvPr id="7171" name="Rectangle 3"/>
          <p:cNvSpPr>
            <a:spLocks noGrp="1"/>
          </p:cNvSpPr>
          <p:nvPr>
            <p:ph type="body" idx="1"/>
          </p:nvPr>
        </p:nvSpPr>
        <p:spPr>
          <a:xfrm>
            <a:off x="1403350" y="1495425"/>
            <a:ext cx="7283450" cy="4525963"/>
          </a:xfrm>
          <a:prstGeom prst="rect">
            <a:avLst/>
          </a:prstGeom>
          <a:noFill/>
          <a:ln w="9525">
            <a:noFill/>
          </a:ln>
        </p:spPr>
        <p:txBody>
          <a:bodyPr/>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172" name="Rectangle 4"/>
          <p:cNvSpPr>
            <a:spLocks noGrp="1"/>
          </p:cNvSpPr>
          <p:nvPr>
            <p:ph type="dt" sz="half" idx="2"/>
          </p:nvPr>
        </p:nvSpPr>
        <p:spPr>
          <a:xfrm>
            <a:off x="457200" y="6245225"/>
            <a:ext cx="2133600" cy="476250"/>
          </a:xfrm>
          <a:prstGeom prst="rect">
            <a:avLst/>
          </a:prstGeom>
          <a:noFill/>
          <a:ln w="9525">
            <a:noFill/>
          </a:ln>
        </p:spPr>
        <p:txBody>
          <a:bodyPr/>
          <a:lstStyle>
            <a:lvl1pPr>
              <a:defRPr sz="1400" b="0"/>
            </a:lvl1pPr>
          </a:lstStyle>
          <a:p>
            <a:pPr lvl="0" eaLnBrk="1" hangingPunct="1"/>
            <a:fld id="{BB962C8B-B14F-4D97-AF65-F5344CB8AC3E}" type="datetime1">
              <a:rPr lang="zh-CN" altLang="en-US" dirty="0">
                <a:latin typeface="Arial" panose="020B0604020202020204" pitchFamily="34" charset="0"/>
              </a:rPr>
            </a:fld>
            <a:endParaRPr lang="zh-CN" altLang="en-US" dirty="0">
              <a:latin typeface="Arial" panose="020B0604020202020204" pitchFamily="34" charset="0"/>
            </a:endParaRPr>
          </a:p>
        </p:txBody>
      </p:sp>
      <p:sp>
        <p:nvSpPr>
          <p:cNvPr id="7173" name="Rectangle 5"/>
          <p:cNvSpPr>
            <a:spLocks noGrp="1"/>
          </p:cNvSpPr>
          <p:nvPr>
            <p:ph type="ftr" sz="quarter" idx="3"/>
          </p:nvPr>
        </p:nvSpPr>
        <p:spPr>
          <a:xfrm>
            <a:off x="3124200" y="6245225"/>
            <a:ext cx="2895600" cy="476250"/>
          </a:xfrm>
          <a:prstGeom prst="rect">
            <a:avLst/>
          </a:prstGeom>
          <a:noFill/>
          <a:ln w="9525">
            <a:noFill/>
          </a:ln>
        </p:spPr>
        <p:txBody>
          <a:bodyPr/>
          <a:lstStyle>
            <a:lvl1pPr algn="ctr">
              <a:defRPr sz="1400" b="0"/>
            </a:lvl1pPr>
          </a:lstStyle>
          <a:p>
            <a:pPr lvl="0" eaLnBrk="1" hangingPunct="1"/>
            <a:endParaRPr lang="en-US" altLang="x-none">
              <a:latin typeface="Arial" panose="020B0604020202020204" pitchFamily="34" charset="0"/>
            </a:endParaRPr>
          </a:p>
        </p:txBody>
      </p:sp>
      <p:sp>
        <p:nvSpPr>
          <p:cNvPr id="7174" name="Rectangle 6"/>
          <p:cNvSpPr>
            <a:spLocks noGrp="1"/>
          </p:cNvSpPr>
          <p:nvPr>
            <p:ph type="sldNum" sz="quarter" idx="4"/>
          </p:nvPr>
        </p:nvSpPr>
        <p:spPr>
          <a:xfrm>
            <a:off x="6553200" y="6245225"/>
            <a:ext cx="2133600" cy="476250"/>
          </a:xfrm>
          <a:prstGeom prst="rect">
            <a:avLst/>
          </a:prstGeom>
          <a:noFill/>
          <a:ln w="9525">
            <a:noFill/>
          </a:ln>
        </p:spPr>
        <p:txBody>
          <a:bodyPr/>
          <a:lstStyle>
            <a:lvl1pPr algn="r">
              <a:defRPr sz="1400" b="0"/>
            </a:lvl1pPr>
          </a:lstStyle>
          <a:p>
            <a:pPr lvl="0" eaLnBrk="1" hangingPunct="1"/>
            <a:fld id="{9A0DB2DC-4C9A-4742-B13C-FB6460FD3503}" type="slidenum">
              <a:rPr lang="en-US" altLang="zh-CN">
                <a:latin typeface="Arial" panose="020B0604020202020204" pitchFamily="34" charset="0"/>
              </a:rPr>
            </a:fld>
            <a:endParaRPr lang="en-US" altLang="zh-CN">
              <a:latin typeface="Arial" panose="020B0604020202020204" pitchFamily="34" charset="0"/>
            </a:endParaRPr>
          </a:p>
        </p:txBody>
      </p:sp>
      <p:pic>
        <p:nvPicPr>
          <p:cNvPr id="8" name="图片 7"/>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8027466" y="404971"/>
            <a:ext cx="898096" cy="453553"/>
          </a:xfrm>
          <a:prstGeom prst="rect">
            <a:avLst/>
          </a:prstGeom>
        </p:spPr>
      </p:pic>
    </p:spTree>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ransition/>
  <p:hf sldNum="0" hdr="0" ftr="0" dt="0"/>
  <p:txStyles>
    <p:titleStyle>
      <a:lvl1pPr marL="0" lvl="0" indent="0" algn="ctr" defTabSz="914400" rtl="0" eaLnBrk="0" fontAlgn="base" latinLnBrk="0" hangingPunct="0">
        <a:lnSpc>
          <a:spcPct val="100000"/>
        </a:lnSpc>
        <a:spcBef>
          <a:spcPct val="0"/>
        </a:spcBef>
        <a:spcAft>
          <a:spcPct val="0"/>
        </a:spcAft>
        <a:buNone/>
        <a:defRPr sz="4400" b="1" i="0" u="none" kern="1200" baseline="0">
          <a:solidFill>
            <a:srgbClr val="283E7C"/>
          </a:solidFill>
          <a:latin typeface="+mj-lt"/>
          <a:ea typeface="+mj-ea"/>
          <a:cs typeface="+mj-cs"/>
        </a:defRPr>
      </a:lvl1pPr>
    </p:titleStyle>
    <p:bodyStyle>
      <a:lvl1pPr marL="342900" lvl="0" indent="-342900" algn="just" defTabSz="914400" rtl="0" eaLnBrk="0" fontAlgn="base" latinLnBrk="0" hangingPunct="0">
        <a:lnSpc>
          <a:spcPct val="100000"/>
        </a:lnSpc>
        <a:spcBef>
          <a:spcPct val="20000"/>
        </a:spcBef>
        <a:spcAft>
          <a:spcPct val="0"/>
        </a:spcAft>
        <a:buClr>
          <a:srgbClr val="FF9966"/>
        </a:buClr>
        <a:buSzPct val="80000"/>
        <a:buFont typeface="Wingdings" panose="05000000000000000000" pitchFamily="2" charset="2"/>
        <a:buChar char="v"/>
        <a:defRPr sz="3200" b="0" i="0" u="none" kern="1200" baseline="0">
          <a:solidFill>
            <a:schemeClr val="tx1"/>
          </a:solidFill>
          <a:latin typeface="+mn-lt"/>
          <a:ea typeface="+mn-ea"/>
          <a:cs typeface="+mn-cs"/>
        </a:defRPr>
      </a:lvl1pPr>
      <a:lvl2pPr marL="742950" lvl="1" indent="-285750" algn="just" defTabSz="914400" rtl="0" eaLnBrk="0" fontAlgn="base" latinLnBrk="0" hangingPunct="0">
        <a:lnSpc>
          <a:spcPct val="100000"/>
        </a:lnSpc>
        <a:spcBef>
          <a:spcPct val="20000"/>
        </a:spcBef>
        <a:spcAft>
          <a:spcPct val="0"/>
        </a:spcAft>
        <a:buSzTx/>
        <a:buFontTx/>
        <a:buChar char="–"/>
        <a:defRPr sz="2800" b="0" i="0" u="none" kern="1200" baseline="0">
          <a:solidFill>
            <a:schemeClr val="tx1"/>
          </a:solidFill>
          <a:latin typeface="+mn-lt"/>
          <a:ea typeface="+mn-ea"/>
          <a:cs typeface="+mn-cs"/>
        </a:defRPr>
      </a:lvl2pPr>
      <a:lvl3pPr marL="1143000" lvl="2" indent="-228600" algn="just" defTabSz="914400" rtl="0" eaLnBrk="0" fontAlgn="base" latinLnBrk="0" hangingPunct="0">
        <a:lnSpc>
          <a:spcPct val="100000"/>
        </a:lnSpc>
        <a:spcBef>
          <a:spcPct val="20000"/>
        </a:spcBef>
        <a:spcAft>
          <a:spcPct val="0"/>
        </a:spcAft>
        <a:buSzTx/>
        <a:buFontTx/>
        <a:buChar char="•"/>
        <a:defRPr sz="2400" b="0" i="0" u="none" kern="1200" baseline="0">
          <a:solidFill>
            <a:schemeClr val="tx1"/>
          </a:solidFill>
          <a:latin typeface="+mn-lt"/>
          <a:ea typeface="+mn-ea"/>
          <a:cs typeface="+mn-cs"/>
        </a:defRPr>
      </a:lvl3pPr>
      <a:lvl4pPr marL="1600200" lvl="3"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4pPr>
      <a:lvl5pPr marL="2057400" lvl="4"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5pPr>
      <a:lvl6pPr marL="2514600" lvl="5"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6pPr>
      <a:lvl7pPr marL="2971800" lvl="6"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7pPr>
      <a:lvl8pPr marL="3429000" lvl="7"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8pPr>
      <a:lvl9pPr marL="3886200" lvl="8" indent="-228600" algn="just" defTabSz="914400" rtl="0" eaLnBrk="0" fontAlgn="base" latinLnBrk="0" hangingPunct="0">
        <a:lnSpc>
          <a:spcPct val="100000"/>
        </a:lnSpc>
        <a:spcBef>
          <a:spcPct val="20000"/>
        </a:spcBef>
        <a:spcAft>
          <a:spcPct val="0"/>
        </a:spcAft>
        <a:buSzTx/>
        <a:buFontTx/>
        <a:buChar char="»"/>
        <a:defRPr sz="2000" b="0" i="0" u="none" kern="1200" baseline="0">
          <a:solidFill>
            <a:schemeClr val="tx1"/>
          </a:solidFill>
          <a:latin typeface="+mn-lt"/>
          <a:ea typeface="+mn-ea"/>
          <a:cs typeface="+mn-cs"/>
        </a:defRPr>
      </a:lvl9pPr>
    </p:bodyStyle>
    <p:otherStyle>
      <a:lvl1pPr marL="0" lvl="0" indent="0" algn="l" defTabSz="914400" rtl="0" eaLnBrk="0" fontAlgn="base" latinLnBrk="0" hangingPunct="0">
        <a:lnSpc>
          <a:spcPct val="100000"/>
        </a:lnSpc>
        <a:spcBef>
          <a:spcPct val="0"/>
        </a:spcBef>
        <a:spcAft>
          <a:spcPct val="0"/>
        </a:spcAft>
        <a:buNone/>
        <a:defRPr sz="2400" b="1"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sz="2400" b="1"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slideLayout" Target="../slideLayouts/slideLayout1.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tags" Target="../tags/tag11.xml"/><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tags" Target="../tags/tag15.xml"/><Relationship Id="rId4" Type="http://schemas.openxmlformats.org/officeDocument/2006/relationships/image" Target="../media/image1.png"/><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tags" Target="../tags/tag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9.xml.rels><?xml version="1.0" encoding="UTF-8" standalone="yes"?>
<Relationships xmlns="http://schemas.openxmlformats.org/package/2006/relationships"><Relationship Id="rId9" Type="http://schemas.openxmlformats.org/officeDocument/2006/relationships/slideLayout" Target="../slideLayouts/slideLayout56.xml"/><Relationship Id="rId8" Type="http://schemas.openxmlformats.org/officeDocument/2006/relationships/tags" Target="../tags/tag20.xml"/><Relationship Id="rId7" Type="http://schemas.openxmlformats.org/officeDocument/2006/relationships/hyperlink" Target="http://www.bofety.com/" TargetMode="External"/><Relationship Id="rId6" Type="http://schemas.openxmlformats.org/officeDocument/2006/relationships/tags" Target="../tags/tag19.xml"/><Relationship Id="rId5" Type="http://schemas.openxmlformats.org/officeDocument/2006/relationships/image" Target="../media/image5.jpeg"/><Relationship Id="rId4" Type="http://schemas.openxmlformats.org/officeDocument/2006/relationships/tags" Target="../tags/tag18.xml"/><Relationship Id="rId3" Type="http://schemas.openxmlformats.org/officeDocument/2006/relationships/image" Target="../media/image4.jpeg"/><Relationship Id="rId2" Type="http://schemas.openxmlformats.org/officeDocument/2006/relationships/tags" Target="../tags/tag17.xml"/><Relationship Id="rId1" Type="http://schemas.openxmlformats.org/officeDocument/2006/relationships/tags" Target="../tags/tag1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756285" y="1485265"/>
            <a:ext cx="7703185" cy="1319530"/>
          </a:xfrm>
        </p:spPr>
        <p:txBody>
          <a:bodyPr>
            <a:noAutofit/>
          </a:bodyPr>
          <a:lstStyle/>
          <a:p>
            <a:pPr marL="0" indent="0" algn="ctr">
              <a:lnSpc>
                <a:spcPct val="110000"/>
              </a:lnSpc>
              <a:spcBef>
                <a:spcPts val="0"/>
              </a:spcBef>
              <a:spcAft>
                <a:spcPts val="0"/>
              </a:spcAft>
              <a:buSzPct val="100000"/>
              <a:buNone/>
            </a:pPr>
            <a:r>
              <a:rPr lang="zh-CN" altLang="en-US" sz="4800" smtClean="0">
                <a:solidFill>
                  <a:srgbClr val="1E6FAD"/>
                </a:solidFill>
                <a:latin typeface="微软雅黑" panose="020B0503020204020204" charset="-122"/>
                <a:ea typeface="微软雅黑" panose="020B0503020204020204" charset="-122"/>
                <a:cs typeface="+mn-cs"/>
              </a:rPr>
              <a:t>电力安全生产标准化培训</a:t>
            </a:r>
            <a:endParaRPr lang="zh-CN" altLang="en-US" sz="4800" smtClean="0">
              <a:solidFill>
                <a:srgbClr val="1E6FAD"/>
              </a:solidFill>
              <a:latin typeface="微软雅黑" panose="020B0503020204020204" charset="-122"/>
              <a:ea typeface="微软雅黑" panose="020B0503020204020204" charset="-122"/>
              <a:cs typeface="+mn-cs"/>
            </a:endParaRPr>
          </a:p>
        </p:txBody>
      </p:sp>
      <p:sp>
        <p:nvSpPr>
          <p:cNvPr id="3" name="文本框 2" descr="7b0a2020202022776f7264617274223a20227b5c2269645c223a32353030343531362c5c227469645c223a31333439377d220a7d0a"/>
          <p:cNvSpPr txBox="1"/>
          <p:nvPr>
            <p:custDataLst>
              <p:tags r:id="rId2"/>
            </p:custDataLst>
          </p:nvPr>
        </p:nvSpPr>
        <p:spPr>
          <a:xfrm>
            <a:off x="5940584" y="3861176"/>
            <a:ext cx="1773555" cy="358140"/>
          </a:xfrm>
          <a:prstGeom prst="rect">
            <a:avLst/>
          </a:prstGeom>
          <a:solidFill>
            <a:schemeClr val="accent3">
              <a:lumMod val="75000"/>
            </a:schemeClr>
          </a:solidFill>
        </p:spPr>
        <p:txBody>
          <a:bodyPr wrap="square" rtlCol="0">
            <a:noAutofit/>
            <a:scene3d>
              <a:camera prst="orthographicFront"/>
              <a:lightRig rig="threePt" dir="t"/>
            </a:scene3d>
          </a:bodyPr>
          <a:lstStyle/>
          <a:p>
            <a:pPr algn="dist"/>
            <a:r>
              <a:rPr lang="zh-CN" altLang="en-US" sz="1800" b="1" dirty="0">
                <a:solidFill>
                  <a:schemeClr val="lt1"/>
                </a:solidFill>
                <a:effectLst/>
                <a:latin typeface="微软雅黑" panose="020B0503020204020204" charset="-122"/>
                <a:ea typeface="微软雅黑" panose="020B0503020204020204" charset="-122"/>
              </a:rPr>
              <a:t>博富特咨询</a:t>
            </a:r>
            <a:r>
              <a:rPr lang="en-US" altLang="zh-CN" sz="1800" b="1" dirty="0">
                <a:solidFill>
                  <a:schemeClr val="lt1"/>
                </a:solidFill>
                <a:effectLst/>
                <a:latin typeface="微软雅黑" panose="020B0503020204020204" charset="-122"/>
                <a:ea typeface="微软雅黑" panose="020B0503020204020204" charset="-122"/>
              </a:rPr>
              <a:t> </a:t>
            </a:r>
            <a:endParaRPr lang="en-US" altLang="zh-CN" sz="1800" b="1" dirty="0">
              <a:solidFill>
                <a:schemeClr val="lt1"/>
              </a:solidFill>
              <a:effectLst/>
              <a:latin typeface="微软雅黑" panose="020B0503020204020204" charset="-122"/>
              <a:ea typeface="微软雅黑" panose="020B0503020204020204" charset="-122"/>
            </a:endParaRPr>
          </a:p>
        </p:txBody>
      </p:sp>
      <p:sp>
        <p:nvSpPr>
          <p:cNvPr id="8" name="椭圆 7"/>
          <p:cNvSpPr/>
          <p:nvPr>
            <p:custDataLst>
              <p:tags r:id="rId3"/>
            </p:custDataLst>
          </p:nvPr>
        </p:nvSpPr>
        <p:spPr>
          <a:xfrm>
            <a:off x="5603084" y="4797124"/>
            <a:ext cx="675000" cy="675000"/>
          </a:xfrm>
          <a:prstGeom prst="ellipse">
            <a:avLst/>
          </a:prstGeom>
          <a:solidFill>
            <a:srgbClr val="00B050"/>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全面</a:t>
            </a:r>
            <a:endParaRPr lang="zh-CN" altLang="en-US" sz="1800" b="1">
              <a:solidFill>
                <a:schemeClr val="dk1">
                  <a:lumMod val="85000"/>
                  <a:lumOff val="15000"/>
                </a:schemeClr>
              </a:solidFill>
            </a:endParaRPr>
          </a:p>
        </p:txBody>
      </p:sp>
      <p:sp>
        <p:nvSpPr>
          <p:cNvPr id="9" name="椭圆 8"/>
          <p:cNvSpPr/>
          <p:nvPr>
            <p:custDataLst>
              <p:tags r:id="rId4"/>
            </p:custDataLst>
          </p:nvPr>
        </p:nvSpPr>
        <p:spPr>
          <a:xfrm>
            <a:off x="6535420" y="4797584"/>
            <a:ext cx="675000" cy="675000"/>
          </a:xfrm>
          <a:prstGeom prst="ellipse">
            <a:avLst/>
          </a:prstGeom>
          <a:solidFill>
            <a:schemeClr val="accent5"/>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专业</a:t>
            </a:r>
            <a:endParaRPr lang="zh-CN" altLang="en-US" sz="1800" b="1">
              <a:solidFill>
                <a:schemeClr val="dk1">
                  <a:lumMod val="85000"/>
                  <a:lumOff val="15000"/>
                </a:schemeClr>
              </a:solidFill>
            </a:endParaRPr>
          </a:p>
        </p:txBody>
      </p:sp>
      <p:sp>
        <p:nvSpPr>
          <p:cNvPr id="10" name="椭圆 9"/>
          <p:cNvSpPr/>
          <p:nvPr>
            <p:custDataLst>
              <p:tags r:id="rId5"/>
            </p:custDataLst>
          </p:nvPr>
        </p:nvSpPr>
        <p:spPr>
          <a:xfrm>
            <a:off x="7467756" y="4797124"/>
            <a:ext cx="675000" cy="675000"/>
          </a:xfrm>
          <a:prstGeom prst="ellipse">
            <a:avLst/>
          </a:prstGeom>
          <a:solidFill>
            <a:schemeClr val="accent2"/>
          </a:solidFill>
          <a:ln>
            <a:solidFill>
              <a:schemeClr val="lt1"/>
            </a:solidFill>
          </a:ln>
        </p:spPr>
        <p:style>
          <a:lnRef idx="3">
            <a:schemeClr val="lt1"/>
          </a:lnRef>
          <a:fillRef idx="1">
            <a:schemeClr val="accent6"/>
          </a:fillRef>
          <a:effectRef idx="1">
            <a:schemeClr val="accent6"/>
          </a:effectRef>
          <a:fontRef idx="minor">
            <a:schemeClr val="lt1"/>
          </a:fontRef>
        </p:style>
        <p:txBody>
          <a:bodyPr rtlCol="0" anchor="ctr"/>
          <a:lstStyle/>
          <a:p>
            <a:pPr algn="ctr"/>
            <a:r>
              <a:rPr lang="zh-CN" altLang="en-US" sz="1800" b="1">
                <a:solidFill>
                  <a:schemeClr val="dk1">
                    <a:lumMod val="85000"/>
                    <a:lumOff val="15000"/>
                  </a:schemeClr>
                </a:solidFill>
              </a:rPr>
              <a:t>实用</a:t>
            </a:r>
            <a:endParaRPr lang="zh-CN" altLang="en-US" sz="1800" b="1">
              <a:solidFill>
                <a:schemeClr val="dk1">
                  <a:lumMod val="85000"/>
                  <a:lumOff val="15000"/>
                </a:schemeClr>
              </a:solidFill>
            </a:endParaRPr>
          </a:p>
        </p:txBody>
      </p:sp>
    </p:spTree>
    <p:custDataLst>
      <p:tags r:id="rId6"/>
    </p:custData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90114" name="标题 90113"/>
          <p:cNvSpPr>
            <a:spLocks noGrp="1"/>
          </p:cNvSpPr>
          <p:nvPr>
            <p:ph type="title"/>
          </p:nvPr>
        </p:nvSpPr>
        <p:spPr>
          <a:ln/>
        </p:spPr>
        <p:txBody>
          <a:bodyPr anchor="ctr" anchorCtr="0"/>
          <a:p>
            <a:r>
              <a:rPr lang="zh-CN" altLang="en-US" sz="3600" dirty="0"/>
              <a:t>电力安全生产标准化背景</a:t>
            </a:r>
            <a:endParaRPr lang="zh-CN" altLang="en-US" sz="3600" dirty="0"/>
          </a:p>
        </p:txBody>
      </p:sp>
      <p:sp>
        <p:nvSpPr>
          <p:cNvPr id="90115" name="文本占位符 90114"/>
          <p:cNvSpPr>
            <a:spLocks noGrp="1"/>
          </p:cNvSpPr>
          <p:nvPr>
            <p:ph type="body" idx="1"/>
          </p:nvPr>
        </p:nvSpPr>
        <p:spPr>
          <a:ln/>
        </p:spPr>
        <p:txBody>
          <a:bodyPr/>
          <a:p>
            <a:pPr marL="0" indent="533400">
              <a:buNone/>
            </a:pPr>
            <a:r>
              <a:rPr lang="zh-CN" altLang="en-US" sz="3000" b="1" dirty="0">
                <a:ea typeface="楷体_GB2312" pitchFamily="49" charset="-122"/>
              </a:rPr>
              <a:t>为规范和加强电力企业安全生产标准化工作，国家电监会和国家安全生产监督管理总局</a:t>
            </a:r>
            <a:r>
              <a:rPr lang="zh-CN" altLang="en-US" sz="3000" b="1" dirty="0">
                <a:solidFill>
                  <a:srgbClr val="FF0000"/>
                </a:solidFill>
                <a:ea typeface="楷体_GB2312" pitchFamily="49" charset="-122"/>
              </a:rPr>
              <a:t>联合印发</a:t>
            </a:r>
            <a:r>
              <a:rPr lang="zh-CN" altLang="en-US" sz="3000" b="1" dirty="0">
                <a:ea typeface="楷体_GB2312" pitchFamily="49" charset="-122"/>
              </a:rPr>
              <a:t>：</a:t>
            </a:r>
            <a:endParaRPr lang="zh-CN" altLang="en-US" sz="3000" b="1" dirty="0">
              <a:ea typeface="楷体_GB2312" pitchFamily="49" charset="-122"/>
            </a:endParaRPr>
          </a:p>
          <a:p>
            <a:pPr marL="0" indent="533400">
              <a:buNone/>
            </a:pPr>
            <a:r>
              <a:rPr lang="en-US" altLang="zh-CN" sz="3000" b="1">
                <a:ea typeface="楷体_GB2312" pitchFamily="49" charset="-122"/>
              </a:rPr>
              <a:t>《</a:t>
            </a:r>
            <a:r>
              <a:rPr lang="zh-CN" altLang="en-US" sz="3000" b="1" dirty="0">
                <a:ea typeface="楷体_GB2312" pitchFamily="49" charset="-122"/>
              </a:rPr>
              <a:t>关于深入开展电力安全生产标准化工作的指导意见</a:t>
            </a:r>
            <a:r>
              <a:rPr lang="en-US" altLang="zh-CN" sz="3000" b="1">
                <a:ea typeface="楷体_GB2312" pitchFamily="49" charset="-122"/>
              </a:rPr>
              <a:t>》</a:t>
            </a:r>
            <a:endParaRPr lang="zh-CN" altLang="en-US" sz="3000" b="1" dirty="0">
              <a:ea typeface="楷体_GB2312" pitchFamily="49" charset="-122"/>
            </a:endParaRPr>
          </a:p>
          <a:p>
            <a:pPr marL="0" indent="533400">
              <a:buNone/>
            </a:pPr>
            <a:r>
              <a:rPr lang="en-US" altLang="zh-CN" sz="3000" b="1">
                <a:ea typeface="楷体_GB2312" pitchFamily="49" charset="-122"/>
              </a:rPr>
              <a:t>《</a:t>
            </a:r>
            <a:r>
              <a:rPr lang="zh-CN" altLang="en-US" sz="3000" b="1" dirty="0">
                <a:ea typeface="楷体_GB2312" pitchFamily="49" charset="-122"/>
              </a:rPr>
              <a:t>电力企业安全生产标准化规范及达标评级标准</a:t>
            </a:r>
            <a:r>
              <a:rPr lang="en-US" altLang="zh-CN" sz="3000" b="1">
                <a:ea typeface="楷体_GB2312" pitchFamily="49" charset="-122"/>
              </a:rPr>
              <a:t>》</a:t>
            </a:r>
            <a:endParaRPr lang="en-US" altLang="zh-CN" sz="3000" b="1">
              <a:ea typeface="楷体_GB2312" pitchFamily="49" charset="-122"/>
            </a:endParaRPr>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1202" name="标题 51201"/>
          <p:cNvSpPr>
            <a:spLocks noGrp="1"/>
          </p:cNvSpPr>
          <p:nvPr>
            <p:ph type="title"/>
          </p:nvPr>
        </p:nvSpPr>
        <p:spPr>
          <a:ln/>
        </p:spPr>
        <p:txBody>
          <a:bodyPr vert="horz" wrap="square" anchor="ctr" anchorCtr="0"/>
          <a:p>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
        <p:nvSpPr>
          <p:cNvPr id="51203" name="文本占位符 51202"/>
          <p:cNvSpPr>
            <a:spLocks noGrp="1"/>
          </p:cNvSpPr>
          <p:nvPr>
            <p:ph type="body" idx="1"/>
          </p:nvPr>
        </p:nvSpPr>
        <p:spPr>
          <a:xfrm>
            <a:off x="2339975" y="2133600"/>
            <a:ext cx="5040313" cy="2917825"/>
          </a:xfrm>
          <a:ln/>
        </p:spPr>
        <p:txBody>
          <a:bodyPr wrap="square">
            <a:spAutoFit/>
          </a:bodyPr>
          <a:p>
            <a:pPr eaLnBrk="1" hangingPunct="1">
              <a:buNone/>
            </a:pPr>
            <a:r>
              <a:rPr lang="zh-CN" altLang="en-US" b="1" dirty="0">
                <a:latin typeface="华文中宋" pitchFamily="2" charset="-122"/>
                <a:ea typeface="宋体" panose="02010600030101010101" pitchFamily="2" charset="-122"/>
              </a:rPr>
              <a:t>（一）建立标准规范</a:t>
            </a:r>
            <a:endParaRPr lang="zh-CN" altLang="en-US" b="1" dirty="0">
              <a:latin typeface="华文中宋" pitchFamily="2" charset="-122"/>
              <a:ea typeface="宋体" panose="02010600030101010101" pitchFamily="2" charset="-122"/>
            </a:endParaRPr>
          </a:p>
          <a:p>
            <a:pPr eaLnBrk="1" hangingPunct="1">
              <a:buNone/>
            </a:pPr>
            <a:endParaRPr lang="zh-CN" altLang="en-US" b="1" dirty="0">
              <a:latin typeface="华文中宋" pitchFamily="2" charset="-122"/>
              <a:ea typeface="宋体" panose="02010600030101010101" pitchFamily="2" charset="-122"/>
            </a:endParaRPr>
          </a:p>
          <a:p>
            <a:pPr eaLnBrk="1" hangingPunct="1">
              <a:buNone/>
            </a:pPr>
            <a:r>
              <a:rPr lang="zh-CN" altLang="en-US" b="1" dirty="0">
                <a:latin typeface="华文中宋" pitchFamily="2" charset="-122"/>
                <a:ea typeface="宋体" panose="02010600030101010101" pitchFamily="2" charset="-122"/>
              </a:rPr>
              <a:t>（二）制定规则</a:t>
            </a:r>
            <a:endParaRPr lang="zh-CN" altLang="en-US" b="1" dirty="0">
              <a:latin typeface="华文中宋" pitchFamily="2" charset="-122"/>
              <a:ea typeface="宋体" panose="02010600030101010101" pitchFamily="2" charset="-122"/>
            </a:endParaRPr>
          </a:p>
          <a:p>
            <a:pPr eaLnBrk="1" hangingPunct="1">
              <a:buNone/>
            </a:pPr>
            <a:endParaRPr lang="zh-CN" altLang="en-US" b="1" dirty="0">
              <a:latin typeface="华文中宋" pitchFamily="2" charset="-122"/>
              <a:ea typeface="宋体" panose="02010600030101010101" pitchFamily="2" charset="-122"/>
            </a:endParaRPr>
          </a:p>
          <a:p>
            <a:pPr eaLnBrk="1" hangingPunct="1">
              <a:buNone/>
            </a:pPr>
            <a:r>
              <a:rPr lang="zh-CN" altLang="en-US" b="1" dirty="0">
                <a:latin typeface="华文中宋" pitchFamily="2" charset="-122"/>
                <a:ea typeface="宋体" panose="02010600030101010101" pitchFamily="2" charset="-122"/>
              </a:rPr>
              <a:t>（三）开展达标评级</a:t>
            </a:r>
            <a:endParaRPr lang="zh-CN" altLang="en-US" b="1" dirty="0">
              <a:latin typeface="华文中宋" pitchFamily="2" charset="-122"/>
              <a:ea typeface="宋体" panose="02010600030101010101"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1203">
                                            <p:txEl>
                                              <p:charRg st="0" end="10"/>
                                            </p:txEl>
                                          </p:spTgt>
                                        </p:tgtEl>
                                        <p:attrNameLst>
                                          <p:attrName>style.visibility</p:attrName>
                                        </p:attrNameLst>
                                      </p:cBhvr>
                                      <p:to>
                                        <p:strVal val="visible"/>
                                      </p:to>
                                    </p:set>
                                    <p:animEffect transition="in" filter="blinds(horizontal)">
                                      <p:cBhvr>
                                        <p:cTn id="7" dur="500"/>
                                        <p:tgtEl>
                                          <p:spTgt spid="51203">
                                            <p:txEl>
                                              <p:charRg st="0" end="1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203">
                                            <p:txEl>
                                              <p:charRg st="11" end="19"/>
                                            </p:txEl>
                                          </p:spTgt>
                                        </p:tgtEl>
                                        <p:attrNameLst>
                                          <p:attrName>style.visibility</p:attrName>
                                        </p:attrNameLst>
                                      </p:cBhvr>
                                      <p:to>
                                        <p:strVal val="visible"/>
                                      </p:to>
                                    </p:set>
                                    <p:animEffect transition="in" filter="blinds(horizontal)">
                                      <p:cBhvr>
                                        <p:cTn id="12" dur="500"/>
                                        <p:tgtEl>
                                          <p:spTgt spid="51203">
                                            <p:txEl>
                                              <p:charRg st="11" end="19"/>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1203">
                                            <p:txEl>
                                              <p:charRg st="20" end="30"/>
                                            </p:txEl>
                                          </p:spTgt>
                                        </p:tgtEl>
                                        <p:attrNameLst>
                                          <p:attrName>style.visibility</p:attrName>
                                        </p:attrNameLst>
                                      </p:cBhvr>
                                      <p:to>
                                        <p:strVal val="visible"/>
                                      </p:to>
                                    </p:set>
                                    <p:animEffect transition="in" filter="blinds(horizontal)">
                                      <p:cBhvr>
                                        <p:cTn id="17" dur="500"/>
                                        <p:tgtEl>
                                          <p:spTgt spid="51203">
                                            <p:txEl>
                                              <p:charRg st="20" end="3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Rectangle 3"/>
          <p:cNvSpPr>
            <a:spLocks noGrp="1"/>
          </p:cNvSpPr>
          <p:nvPr>
            <p:ph type="body" idx="4294967295"/>
          </p:nvPr>
        </p:nvSpPr>
        <p:spPr>
          <a:xfrm>
            <a:off x="1619250" y="1774825"/>
            <a:ext cx="7129463" cy="4300538"/>
          </a:xfrm>
          <a:ln/>
        </p:spPr>
        <p:txBody>
          <a:bodyPr vert="horz" wrap="square" anchor="t" anchorCtr="0">
            <a:spAutoFit/>
          </a:bodyPr>
          <a:p>
            <a:pPr marL="9525" indent="344805">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a:t>
            </a:r>
            <a:r>
              <a:rPr lang="en-US" altLang="zh-CN" sz="3000" b="1">
                <a:solidFill>
                  <a:srgbClr val="0000FF"/>
                </a:solidFill>
                <a:latin typeface="楷体_GB2312" pitchFamily="49" charset="-122"/>
                <a:ea typeface="楷体_GB2312" pitchFamily="49" charset="-122"/>
                <a:sym typeface="Arial" panose="020B0604020202020204" pitchFamily="34" charset="0"/>
              </a:rPr>
              <a:t>1</a:t>
            </a:r>
            <a:r>
              <a:rPr lang="zh-CN" altLang="en-US" sz="3000" b="1" dirty="0">
                <a:solidFill>
                  <a:srgbClr val="0000FF"/>
                </a:solidFill>
                <a:latin typeface="楷体_GB2312" pitchFamily="49" charset="-122"/>
                <a:ea typeface="楷体_GB2312" pitchFamily="49" charset="-122"/>
                <a:sym typeface="Arial" panose="020B0604020202020204" pitchFamily="34" charset="0"/>
              </a:rPr>
              <a:t>）发电企业标准化规范编制</a:t>
            </a:r>
            <a:r>
              <a:rPr lang="en-US" altLang="zh-CN" sz="3000" b="1" err="1">
                <a:solidFill>
                  <a:srgbClr val="0000FF"/>
                </a:solidFill>
                <a:latin typeface="楷体_GB2312" pitchFamily="49" charset="-122"/>
                <a:ea typeface="楷体_GB2312" pitchFamily="49" charset="-122"/>
                <a:sym typeface="Arial" panose="020B0604020202020204" pitchFamily="34" charset="0"/>
              </a:rPr>
              <a:t>依据</a:t>
            </a:r>
            <a:endParaRPr lang="en-US" altLang="zh-CN" sz="3000" b="1">
              <a:solidFill>
                <a:srgbClr val="0000FF"/>
              </a:solidFill>
              <a:latin typeface="楷体_GB2312" pitchFamily="49" charset="-122"/>
              <a:ea typeface="楷体_GB2312" pitchFamily="49" charset="-122"/>
              <a:sym typeface="Arial" panose="020B0604020202020204" pitchFamily="34" charset="0"/>
            </a:endParaRPr>
          </a:p>
          <a:p>
            <a:pPr marL="9525" indent="344805">
              <a:lnSpc>
                <a:spcPct val="160000"/>
              </a:lnSpc>
              <a:buNone/>
            </a:pP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标准</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在内容上主要以国家安全生产有关法律法规、国家和行业标准、以及其他相关规范性文件为依据编制而成，结构上与</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企业安全生产标准化基本规范</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a:t>
            </a:r>
            <a:r>
              <a:rPr lang="en-US" altLang="zh-CN" sz="3000" b="1">
                <a:latin typeface="楷体_GB2312" pitchFamily="49" charset="-122"/>
                <a:ea typeface="楷体_GB2312" pitchFamily="49" charset="-122"/>
                <a:sym typeface="Arial" panose="020B0604020202020204" pitchFamily="34" charset="0"/>
              </a:rPr>
              <a:t>AQ/T9006-2010</a:t>
            </a:r>
            <a:r>
              <a:rPr lang="zh-CN" altLang="en-US" sz="3000" b="1" dirty="0">
                <a:latin typeface="楷体_GB2312" pitchFamily="49" charset="-122"/>
                <a:ea typeface="楷体_GB2312" pitchFamily="49" charset="-122"/>
                <a:sym typeface="Arial" panose="020B0604020202020204" pitchFamily="34" charset="0"/>
              </a:rPr>
              <a:t>）保持一致。</a:t>
            </a:r>
            <a:endParaRPr lang="zh-CN" altLang="en-US" sz="3000" b="1" dirty="0">
              <a:latin typeface="楷体_GB2312" pitchFamily="49" charset="-122"/>
              <a:ea typeface="楷体_GB2312" pitchFamily="49" charset="-122"/>
              <a:sym typeface="Arial" panose="020B0604020202020204" pitchFamily="34" charset="0"/>
            </a:endParaRPr>
          </a:p>
        </p:txBody>
      </p:sp>
      <p:sp>
        <p:nvSpPr>
          <p:cNvPr id="54275" name="矩形 54274"/>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Rectangle 3"/>
          <p:cNvSpPr>
            <a:spLocks noGrp="1"/>
          </p:cNvSpPr>
          <p:nvPr>
            <p:ph type="body" idx="4294967295"/>
          </p:nvPr>
        </p:nvSpPr>
        <p:spPr>
          <a:xfrm>
            <a:off x="1547813" y="1412875"/>
            <a:ext cx="7345362" cy="4799013"/>
          </a:xfrm>
          <a:ln/>
        </p:spPr>
        <p:txBody>
          <a:bodyPr vert="horz" wrap="square" anchor="t" anchorCtr="0">
            <a:spAutoFit/>
          </a:bodyPr>
          <a:p>
            <a:pPr marL="9525" indent="433705">
              <a:lnSpc>
                <a:spcPct val="9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a:t>
            </a:r>
            <a:r>
              <a:rPr lang="en-US" altLang="zh-CN" sz="3000" b="1">
                <a:solidFill>
                  <a:srgbClr val="0000FF"/>
                </a:solidFill>
                <a:latin typeface="楷体_GB2312" pitchFamily="49" charset="-122"/>
                <a:ea typeface="楷体_GB2312" pitchFamily="49" charset="-122"/>
                <a:sym typeface="Arial" panose="020B0604020202020204" pitchFamily="34" charset="0"/>
              </a:rPr>
              <a:t>2</a:t>
            </a:r>
            <a:r>
              <a:rPr lang="zh-CN" altLang="en-US" sz="3000" b="1" dirty="0">
                <a:solidFill>
                  <a:srgbClr val="0000FF"/>
                </a:solidFill>
                <a:latin typeface="楷体_GB2312" pitchFamily="49" charset="-122"/>
                <a:ea typeface="楷体_GB2312" pitchFamily="49" charset="-122"/>
                <a:sym typeface="Arial" panose="020B0604020202020204" pitchFamily="34" charset="0"/>
              </a:rPr>
              <a:t>）发电企业标准化规范编制</a:t>
            </a:r>
            <a:r>
              <a:rPr lang="en-US" altLang="zh-CN" sz="3000" b="1" err="1">
                <a:solidFill>
                  <a:srgbClr val="0000FF"/>
                </a:solidFill>
                <a:latin typeface="楷体_GB2312" pitchFamily="49" charset="-122"/>
                <a:ea typeface="楷体_GB2312" pitchFamily="49" charset="-122"/>
                <a:sym typeface="Arial" panose="020B0604020202020204" pitchFamily="34" charset="0"/>
              </a:rPr>
              <a:t>原则</a:t>
            </a:r>
            <a:endParaRPr lang="en-US" altLang="zh-CN" sz="3000" b="1">
              <a:solidFill>
                <a:srgbClr val="0000FF"/>
              </a:solidFill>
              <a:latin typeface="楷体_GB2312" pitchFamily="49" charset="-122"/>
              <a:ea typeface="楷体_GB2312" pitchFamily="49" charset="-122"/>
              <a:sym typeface="Arial" panose="020B0604020202020204" pitchFamily="34" charset="0"/>
            </a:endParaRPr>
          </a:p>
          <a:p>
            <a:pPr marL="9525" indent="433705">
              <a:lnSpc>
                <a:spcPct val="9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A</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solidFill>
                  <a:srgbClr val="0000FF"/>
                </a:solidFill>
                <a:latin typeface="楷体_GB2312" pitchFamily="49" charset="-122"/>
                <a:ea typeface="楷体_GB2312" pitchFamily="49" charset="-122"/>
                <a:sym typeface="Arial" panose="020B0604020202020204" pitchFamily="34" charset="0"/>
              </a:rPr>
              <a:t>全面管理原则</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标准</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不仅对电力生产运行、检修和试验等工作作出了规定，而且对电力生产安全管理、设备设施、职业健康提出了要求，</a:t>
            </a:r>
            <a:r>
              <a:rPr lang="en-US" altLang="zh-CN" sz="3000" b="1">
                <a:latin typeface="楷体_GB2312" pitchFamily="49" charset="-122"/>
                <a:ea typeface="楷体_GB2312" pitchFamily="49" charset="-122"/>
                <a:sym typeface="Arial" panose="020B0604020202020204" pitchFamily="34" charset="0"/>
              </a:rPr>
              <a:t>并</a:t>
            </a:r>
            <a:r>
              <a:rPr lang="zh-CN" altLang="en-US" sz="3000" b="1" dirty="0">
                <a:latin typeface="楷体_GB2312" pitchFamily="49" charset="-122"/>
                <a:ea typeface="楷体_GB2312" pitchFamily="49" charset="-122"/>
                <a:sym typeface="Arial" panose="020B0604020202020204" pitchFamily="34" charset="0"/>
              </a:rPr>
              <a:t>明确了防台防汛、抗震、交通安全以及</a:t>
            </a:r>
            <a:r>
              <a:rPr lang="en-US" altLang="zh-CN" sz="3000" b="1" err="1">
                <a:latin typeface="楷体_GB2312" pitchFamily="49" charset="-122"/>
                <a:ea typeface="楷体_GB2312" pitchFamily="49" charset="-122"/>
                <a:sym typeface="Arial" panose="020B0604020202020204" pitchFamily="34" charset="0"/>
              </a:rPr>
              <a:t>消防安全等方面的有关内容</a:t>
            </a:r>
            <a:r>
              <a:rPr lang="en-US" altLang="zh-CN" sz="3000" b="1">
                <a:latin typeface="楷体_GB2312" pitchFamily="49" charset="-122"/>
                <a:ea typeface="楷体_GB2312" pitchFamily="49" charset="-122"/>
                <a:sym typeface="Arial" panose="020B0604020202020204" pitchFamily="34" charset="0"/>
              </a:rPr>
              <a:t>。</a:t>
            </a:r>
            <a:endParaRPr lang="zh-CN" altLang="en-US" sz="3000" b="1" dirty="0">
              <a:latin typeface="楷体_GB2312" pitchFamily="49" charset="-122"/>
              <a:ea typeface="楷体_GB2312" pitchFamily="49" charset="-122"/>
              <a:sym typeface="Arial" panose="020B0604020202020204" pitchFamily="34" charset="0"/>
            </a:endParaRPr>
          </a:p>
          <a:p>
            <a:pPr marL="9525" indent="433705">
              <a:lnSpc>
                <a:spcPct val="9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B</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solidFill>
                  <a:srgbClr val="0000FF"/>
                </a:solidFill>
                <a:latin typeface="楷体_GB2312" pitchFamily="49" charset="-122"/>
                <a:ea typeface="楷体_GB2312" pitchFamily="49" charset="-122"/>
                <a:sym typeface="Arial" panose="020B0604020202020204" pitchFamily="34" charset="0"/>
              </a:rPr>
              <a:t>持续改进原则</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标准</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对构成要素实行了闭环管理，在具体要素的组成上，从策划、实施、检查、改进四个方面，按照持续改进实行动态循环管理。</a:t>
            </a:r>
            <a:endParaRPr lang="zh-CN" altLang="en-US" sz="3000" b="1" dirty="0">
              <a:latin typeface="楷体_GB2312" pitchFamily="49" charset="-122"/>
              <a:ea typeface="楷体_GB2312" pitchFamily="49" charset="-122"/>
              <a:sym typeface="Arial" panose="020B0604020202020204" pitchFamily="34" charset="0"/>
            </a:endParaRPr>
          </a:p>
        </p:txBody>
      </p:sp>
      <p:sp>
        <p:nvSpPr>
          <p:cNvPr id="55299" name="矩形 55298"/>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Rectangle 3"/>
          <p:cNvSpPr>
            <a:spLocks noGrp="1"/>
          </p:cNvSpPr>
          <p:nvPr>
            <p:ph type="body" idx="4294967295"/>
          </p:nvPr>
        </p:nvSpPr>
        <p:spPr>
          <a:xfrm>
            <a:off x="1622425" y="1339850"/>
            <a:ext cx="7270750" cy="5213350"/>
          </a:xfrm>
          <a:ln/>
        </p:spPr>
        <p:txBody>
          <a:bodyPr vert="horz" wrap="square" anchor="t" anchorCtr="0">
            <a:spAutoFit/>
          </a:bodyPr>
          <a:p>
            <a:pPr marL="9525" indent="787400">
              <a:lnSpc>
                <a:spcPct val="11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C</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solidFill>
                  <a:srgbClr val="0000FF"/>
                </a:solidFill>
                <a:latin typeface="楷体_GB2312" pitchFamily="49" charset="-122"/>
                <a:ea typeface="楷体_GB2312" pitchFamily="49" charset="-122"/>
                <a:sym typeface="Arial" panose="020B0604020202020204" pitchFamily="34" charset="0"/>
              </a:rPr>
              <a:t>风险管理原则：</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标准</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按照“重在基础、重在基层、重在落实、重在治本”的思想，基于风险管理的原则，在生产设备设施中增加了风险管理的内容，提出了相应的风险控制措施。</a:t>
            </a:r>
            <a:endParaRPr lang="en-US" altLang="zh-CN" sz="3000" b="1">
              <a:solidFill>
                <a:srgbClr val="0000FF"/>
              </a:solidFill>
              <a:latin typeface="楷体_GB2312" pitchFamily="49" charset="-122"/>
              <a:ea typeface="楷体_GB2312" pitchFamily="49" charset="-122"/>
              <a:sym typeface="Arial" panose="020B0604020202020204" pitchFamily="34" charset="0"/>
            </a:endParaRPr>
          </a:p>
          <a:p>
            <a:pPr marL="9525" indent="787400">
              <a:lnSpc>
                <a:spcPct val="11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D</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solidFill>
                  <a:srgbClr val="0000FF"/>
                </a:solidFill>
                <a:latin typeface="楷体_GB2312" pitchFamily="49" charset="-122"/>
                <a:ea typeface="楷体_GB2312" pitchFamily="49" charset="-122"/>
                <a:sym typeface="Arial" panose="020B0604020202020204" pitchFamily="34" charset="0"/>
              </a:rPr>
              <a:t>本质安全原则：</a:t>
            </a:r>
            <a:r>
              <a:rPr lang="zh-CN" altLang="en-US" sz="3000" b="1" dirty="0">
                <a:latin typeface="楷体_GB2312" pitchFamily="49" charset="-122"/>
                <a:ea typeface="楷体_GB2312" pitchFamily="49" charset="-122"/>
                <a:sym typeface="Arial" panose="020B0604020202020204" pitchFamily="34" charset="0"/>
              </a:rPr>
              <a:t>从总体上看，</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标准</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针对人、设备、环境和管理四大部分，提出相应本质安全建设的内容，突出了作业行为规范、设备设施安全、生产环境和谐、安全管理严格的标准化要求。</a:t>
            </a:r>
            <a:endParaRPr lang="zh-CN" altLang="en-US" sz="3000" b="1" dirty="0">
              <a:latin typeface="楷体_GB2312" pitchFamily="49" charset="-122"/>
              <a:ea typeface="楷体_GB2312" pitchFamily="49" charset="-122"/>
              <a:sym typeface="Arial" panose="020B0604020202020204" pitchFamily="34" charset="0"/>
            </a:endParaRPr>
          </a:p>
        </p:txBody>
      </p:sp>
      <p:sp>
        <p:nvSpPr>
          <p:cNvPr id="56323" name="矩形 56322"/>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Rectangle 3"/>
          <p:cNvSpPr>
            <a:spLocks noGrp="1"/>
          </p:cNvSpPr>
          <p:nvPr>
            <p:ph type="body" idx="4294967295"/>
          </p:nvPr>
        </p:nvSpPr>
        <p:spPr>
          <a:xfrm>
            <a:off x="1622425" y="1484313"/>
            <a:ext cx="7054850" cy="4841875"/>
          </a:xfrm>
          <a:ln/>
        </p:spPr>
        <p:txBody>
          <a:bodyPr vert="horz" wrap="square" anchor="t" anchorCtr="0">
            <a:spAutoFit/>
          </a:bodyPr>
          <a:p>
            <a:pPr marL="9525" indent="787400">
              <a:lnSpc>
                <a:spcPct val="13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E </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solidFill>
                  <a:srgbClr val="0000FF"/>
                </a:solidFill>
                <a:latin typeface="楷体_GB2312" pitchFamily="49" charset="-122"/>
                <a:ea typeface="楷体_GB2312" pitchFamily="49" charset="-122"/>
                <a:sym typeface="Arial" panose="020B0604020202020204" pitchFamily="34" charset="0"/>
              </a:rPr>
              <a:t>与企业现行管理有效链接原则：</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标准</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明确了安全生产的基本内容，并对每个核心要素提出了具体要求，但没有规定实施的方式、方法和手段。企业可结合</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标准</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，根据现行有效的安全管理体系，开展安全生产标准化建设，避免了与企业现行管理方法的冲突，有利于国家标准和企业安全生产管理有机结合。</a:t>
            </a:r>
            <a:endParaRPr lang="zh-CN" altLang="en-US" sz="3000" b="1" dirty="0">
              <a:latin typeface="楷体_GB2312" pitchFamily="49" charset="-122"/>
              <a:ea typeface="楷体_GB2312" pitchFamily="49" charset="-122"/>
              <a:sym typeface="Arial" panose="020B0604020202020204" pitchFamily="34" charset="0"/>
            </a:endParaRPr>
          </a:p>
        </p:txBody>
      </p:sp>
      <p:sp>
        <p:nvSpPr>
          <p:cNvPr id="57347" name="矩形 57346"/>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Rectangle 3"/>
          <p:cNvSpPr>
            <a:spLocks noGrp="1"/>
          </p:cNvSpPr>
          <p:nvPr>
            <p:ph type="body" idx="4294967295"/>
          </p:nvPr>
        </p:nvSpPr>
        <p:spPr>
          <a:xfrm>
            <a:off x="1477963" y="1773238"/>
            <a:ext cx="7343775" cy="4481512"/>
          </a:xfrm>
          <a:ln/>
        </p:spPr>
        <p:txBody>
          <a:bodyPr vert="horz" wrap="square" anchor="t" anchorCtr="0">
            <a:spAutoFit/>
          </a:bodyPr>
          <a:p>
            <a:pPr marL="9525" indent="758825">
              <a:lnSpc>
                <a:spcPct val="110000"/>
              </a:lnSpc>
              <a:buNone/>
            </a:pPr>
            <a:r>
              <a:rPr lang="zh-CN" altLang="en-US" b="1" dirty="0">
                <a:solidFill>
                  <a:srgbClr val="0000FF"/>
                </a:solidFill>
                <a:latin typeface="楷体_GB2312" pitchFamily="49" charset="-122"/>
                <a:ea typeface="楷体_GB2312" pitchFamily="49" charset="-122"/>
                <a:sym typeface="Arial" panose="020B0604020202020204" pitchFamily="34" charset="0"/>
              </a:rPr>
              <a:t>(</a:t>
            </a:r>
            <a:r>
              <a:rPr lang="en-US" altLang="zh-CN" b="1">
                <a:solidFill>
                  <a:srgbClr val="0000FF"/>
                </a:solidFill>
                <a:latin typeface="楷体_GB2312" pitchFamily="49" charset="-122"/>
                <a:ea typeface="楷体_GB2312" pitchFamily="49" charset="-122"/>
                <a:sym typeface="Arial" panose="020B0604020202020204" pitchFamily="34" charset="0"/>
              </a:rPr>
              <a:t>3)</a:t>
            </a:r>
            <a:r>
              <a:rPr lang="zh-CN" altLang="en-US" b="1" dirty="0">
                <a:solidFill>
                  <a:srgbClr val="0000FF"/>
                </a:solidFill>
                <a:latin typeface="楷体_GB2312" pitchFamily="49" charset="-122"/>
                <a:ea typeface="楷体_GB2312" pitchFamily="49" charset="-122"/>
                <a:sym typeface="Arial" panose="020B0604020202020204" pitchFamily="34" charset="0"/>
              </a:rPr>
              <a:t>发电企业标准化规范基本构成</a:t>
            </a:r>
            <a:endParaRPr lang="zh-CN" altLang="en-US" b="1" dirty="0">
              <a:solidFill>
                <a:srgbClr val="0000FF"/>
              </a:solidFill>
              <a:latin typeface="楷体_GB2312" pitchFamily="49" charset="-122"/>
              <a:ea typeface="楷体_GB2312" pitchFamily="49" charset="-122"/>
              <a:sym typeface="Arial" panose="020B0604020202020204" pitchFamily="34" charset="0"/>
            </a:endParaRPr>
          </a:p>
          <a:p>
            <a:pPr marL="9525" indent="758825">
              <a:lnSpc>
                <a:spcPct val="110000"/>
              </a:lnSpc>
              <a:buNone/>
            </a:pPr>
            <a:r>
              <a:rPr lang="zh-CN" altLang="en-US" b="1" dirty="0">
                <a:latin typeface="楷体_GB2312" pitchFamily="49" charset="-122"/>
                <a:ea typeface="楷体_GB2312" pitchFamily="49" charset="-122"/>
                <a:sym typeface="Arial" panose="020B0604020202020204" pitchFamily="34" charset="0"/>
              </a:rPr>
              <a:t>本标准包括火电、水电、风电企业安全生产标准化内容，主要内容概括为安全管理、设备设施、作业安全和职业健康四大类。共有</a:t>
            </a:r>
            <a:r>
              <a:rPr lang="en-US" altLang="zh-CN" b="1">
                <a:latin typeface="楷体_GB2312" pitchFamily="49" charset="-122"/>
                <a:ea typeface="楷体_GB2312" pitchFamily="49" charset="-122"/>
                <a:sym typeface="Arial" panose="020B0604020202020204" pitchFamily="34" charset="0"/>
              </a:rPr>
              <a:t>139</a:t>
            </a:r>
            <a:r>
              <a:rPr lang="zh-CN" altLang="en-US" b="1" dirty="0">
                <a:latin typeface="楷体_GB2312" pitchFamily="49" charset="-122"/>
                <a:ea typeface="楷体_GB2312" pitchFamily="49" charset="-122"/>
                <a:sym typeface="Arial" panose="020B0604020202020204" pitchFamily="34" charset="0"/>
              </a:rPr>
              <a:t>个条款、总标准分值为</a:t>
            </a:r>
            <a:r>
              <a:rPr lang="en-US" altLang="zh-CN" b="1">
                <a:latin typeface="楷体_GB2312" pitchFamily="49" charset="-122"/>
                <a:ea typeface="楷体_GB2312" pitchFamily="49" charset="-122"/>
                <a:sym typeface="Arial" panose="020B0604020202020204" pitchFamily="34" charset="0"/>
              </a:rPr>
              <a:t>1800</a:t>
            </a:r>
            <a:r>
              <a:rPr lang="zh-CN" altLang="en-US" b="1" dirty="0">
                <a:latin typeface="楷体_GB2312" pitchFamily="49" charset="-122"/>
                <a:ea typeface="楷体_GB2312" pitchFamily="49" charset="-122"/>
                <a:sym typeface="Arial" panose="020B0604020202020204" pitchFamily="34" charset="0"/>
              </a:rPr>
              <a:t>分，其中安全管理</a:t>
            </a:r>
            <a:r>
              <a:rPr lang="en-US" altLang="zh-CN" b="1">
                <a:latin typeface="楷体_GB2312" pitchFamily="49" charset="-122"/>
                <a:ea typeface="楷体_GB2312" pitchFamily="49" charset="-122"/>
                <a:sym typeface="Arial" panose="020B0604020202020204" pitchFamily="34" charset="0"/>
              </a:rPr>
              <a:t>41</a:t>
            </a:r>
            <a:r>
              <a:rPr lang="zh-CN" altLang="en-US" b="1" dirty="0">
                <a:latin typeface="楷体_GB2312" pitchFamily="49" charset="-122"/>
                <a:ea typeface="楷体_GB2312" pitchFamily="49" charset="-122"/>
                <a:sym typeface="Arial" panose="020B0604020202020204" pitchFamily="34" charset="0"/>
              </a:rPr>
              <a:t>条、</a:t>
            </a:r>
            <a:r>
              <a:rPr lang="en-US" altLang="zh-CN" b="1">
                <a:latin typeface="楷体_GB2312" pitchFamily="49" charset="-122"/>
                <a:ea typeface="楷体_GB2312" pitchFamily="49" charset="-122"/>
                <a:sym typeface="Arial" panose="020B0604020202020204" pitchFamily="34" charset="0"/>
              </a:rPr>
              <a:t>500</a:t>
            </a:r>
            <a:r>
              <a:rPr lang="zh-CN" altLang="en-US" b="1" dirty="0">
                <a:latin typeface="楷体_GB2312" pitchFamily="49" charset="-122"/>
                <a:ea typeface="楷体_GB2312" pitchFamily="49" charset="-122"/>
                <a:sym typeface="Arial" panose="020B0604020202020204" pitchFamily="34" charset="0"/>
              </a:rPr>
              <a:t>分；设备设施</a:t>
            </a:r>
            <a:r>
              <a:rPr lang="en-US" altLang="zh-CN" b="1">
                <a:latin typeface="楷体_GB2312" pitchFamily="49" charset="-122"/>
                <a:ea typeface="楷体_GB2312" pitchFamily="49" charset="-122"/>
                <a:sym typeface="Arial" panose="020B0604020202020204" pitchFamily="34" charset="0"/>
              </a:rPr>
              <a:t>66</a:t>
            </a:r>
            <a:r>
              <a:rPr lang="zh-CN" altLang="en-US" b="1" dirty="0">
                <a:latin typeface="楷体_GB2312" pitchFamily="49" charset="-122"/>
                <a:ea typeface="楷体_GB2312" pitchFamily="49" charset="-122"/>
                <a:sym typeface="Arial" panose="020B0604020202020204" pitchFamily="34" charset="0"/>
              </a:rPr>
              <a:t>条、</a:t>
            </a:r>
            <a:r>
              <a:rPr lang="en-US" altLang="zh-CN" b="1">
                <a:latin typeface="楷体_GB2312" pitchFamily="49" charset="-122"/>
                <a:ea typeface="楷体_GB2312" pitchFamily="49" charset="-122"/>
                <a:sym typeface="Arial" panose="020B0604020202020204" pitchFamily="34" charset="0"/>
              </a:rPr>
              <a:t>800</a:t>
            </a:r>
            <a:r>
              <a:rPr lang="zh-CN" altLang="en-US" b="1" dirty="0">
                <a:latin typeface="楷体_GB2312" pitchFamily="49" charset="-122"/>
                <a:ea typeface="楷体_GB2312" pitchFamily="49" charset="-122"/>
                <a:sym typeface="Arial" panose="020B0604020202020204" pitchFamily="34" charset="0"/>
              </a:rPr>
              <a:t>分；作业安全</a:t>
            </a:r>
            <a:r>
              <a:rPr lang="en-US" altLang="zh-CN" b="1">
                <a:latin typeface="楷体_GB2312" pitchFamily="49" charset="-122"/>
                <a:ea typeface="楷体_GB2312" pitchFamily="49" charset="-122"/>
                <a:sym typeface="Arial" panose="020B0604020202020204" pitchFamily="34" charset="0"/>
              </a:rPr>
              <a:t>20</a:t>
            </a:r>
            <a:r>
              <a:rPr lang="zh-CN" altLang="en-US" b="1" dirty="0">
                <a:latin typeface="楷体_GB2312" pitchFamily="49" charset="-122"/>
                <a:ea typeface="楷体_GB2312" pitchFamily="49" charset="-122"/>
                <a:sym typeface="Arial" panose="020B0604020202020204" pitchFamily="34" charset="0"/>
              </a:rPr>
              <a:t>条、</a:t>
            </a:r>
            <a:r>
              <a:rPr lang="en-US" altLang="zh-CN" b="1">
                <a:latin typeface="楷体_GB2312" pitchFamily="49" charset="-122"/>
                <a:ea typeface="楷体_GB2312" pitchFamily="49" charset="-122"/>
                <a:sym typeface="Arial" panose="020B0604020202020204" pitchFamily="34" charset="0"/>
              </a:rPr>
              <a:t>400</a:t>
            </a:r>
            <a:r>
              <a:rPr lang="zh-CN" altLang="en-US" b="1" dirty="0">
                <a:latin typeface="楷体_GB2312" pitchFamily="49" charset="-122"/>
                <a:ea typeface="楷体_GB2312" pitchFamily="49" charset="-122"/>
                <a:sym typeface="Arial" panose="020B0604020202020204" pitchFamily="34" charset="0"/>
              </a:rPr>
              <a:t>分；职业健康</a:t>
            </a:r>
            <a:r>
              <a:rPr lang="en-US" altLang="zh-CN" b="1">
                <a:latin typeface="楷体_GB2312" pitchFamily="49" charset="-122"/>
                <a:ea typeface="楷体_GB2312" pitchFamily="49" charset="-122"/>
                <a:sym typeface="Arial" panose="020B0604020202020204" pitchFamily="34" charset="0"/>
              </a:rPr>
              <a:t>12</a:t>
            </a:r>
            <a:r>
              <a:rPr lang="zh-CN" altLang="en-US" b="1" dirty="0">
                <a:latin typeface="楷体_GB2312" pitchFamily="49" charset="-122"/>
                <a:ea typeface="楷体_GB2312" pitchFamily="49" charset="-122"/>
                <a:sym typeface="Arial" panose="020B0604020202020204" pitchFamily="34" charset="0"/>
              </a:rPr>
              <a:t>条、</a:t>
            </a:r>
            <a:r>
              <a:rPr lang="en-US" altLang="zh-CN" b="1">
                <a:latin typeface="楷体_GB2312" pitchFamily="49" charset="-122"/>
                <a:ea typeface="楷体_GB2312" pitchFamily="49" charset="-122"/>
                <a:sym typeface="Arial" panose="020B0604020202020204" pitchFamily="34" charset="0"/>
              </a:rPr>
              <a:t>100</a:t>
            </a:r>
            <a:r>
              <a:rPr lang="zh-CN" altLang="en-US" b="1" dirty="0">
                <a:latin typeface="楷体_GB2312" pitchFamily="49" charset="-122"/>
                <a:ea typeface="楷体_GB2312" pitchFamily="49" charset="-122"/>
                <a:sym typeface="Arial" panose="020B0604020202020204" pitchFamily="34" charset="0"/>
              </a:rPr>
              <a:t>分。</a:t>
            </a:r>
            <a:endParaRPr lang="zh-CN" altLang="en-US" b="1" dirty="0">
              <a:latin typeface="楷体_GB2312" pitchFamily="49" charset="-122"/>
              <a:ea typeface="楷体_GB2312" pitchFamily="49" charset="-122"/>
              <a:sym typeface="Arial" panose="020B0604020202020204" pitchFamily="34" charset="0"/>
            </a:endParaRPr>
          </a:p>
        </p:txBody>
      </p:sp>
      <p:sp>
        <p:nvSpPr>
          <p:cNvPr id="58371" name="矩形 58370"/>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Rectangle 3"/>
          <p:cNvSpPr>
            <a:spLocks noGrp="1"/>
          </p:cNvSpPr>
          <p:nvPr>
            <p:ph type="body" idx="4294967295"/>
          </p:nvPr>
        </p:nvSpPr>
        <p:spPr>
          <a:xfrm>
            <a:off x="1549400" y="1341438"/>
            <a:ext cx="7272338" cy="5205412"/>
          </a:xfrm>
          <a:ln/>
        </p:spPr>
        <p:txBody>
          <a:bodyPr vert="horz" wrap="square" anchor="t" anchorCtr="0">
            <a:spAutoFit/>
          </a:bodyPr>
          <a:p>
            <a:pPr marL="9525" indent="765175">
              <a:lnSpc>
                <a:spcPct val="9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火电：</a:t>
            </a:r>
            <a:r>
              <a:rPr lang="zh-CN" altLang="en-US" sz="3000" b="1" dirty="0">
                <a:latin typeface="楷体_GB2312" pitchFamily="49" charset="-122"/>
                <a:ea typeface="楷体_GB2312" pitchFamily="49" charset="-122"/>
                <a:sym typeface="Arial" panose="020B0604020202020204" pitchFamily="34" charset="0"/>
              </a:rPr>
              <a:t>共</a:t>
            </a:r>
            <a:r>
              <a:rPr lang="en-US" altLang="zh-CN" sz="3000" b="1">
                <a:latin typeface="楷体_GB2312" pitchFamily="49" charset="-122"/>
                <a:ea typeface="楷体_GB2312" pitchFamily="49" charset="-122"/>
                <a:sym typeface="Arial" panose="020B0604020202020204" pitchFamily="34" charset="0"/>
              </a:rPr>
              <a:t>119</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1500</a:t>
            </a:r>
            <a:r>
              <a:rPr lang="zh-CN" altLang="en-US" sz="3000" b="1" dirty="0">
                <a:latin typeface="楷体_GB2312" pitchFamily="49" charset="-122"/>
                <a:ea typeface="楷体_GB2312" pitchFamily="49" charset="-122"/>
                <a:sym typeface="Arial" panose="020B0604020202020204" pitchFamily="34" charset="0"/>
              </a:rPr>
              <a:t>分，其中安全管理</a:t>
            </a:r>
            <a:r>
              <a:rPr lang="en-US" altLang="zh-CN" sz="3000" b="1">
                <a:latin typeface="楷体_GB2312" pitchFamily="49" charset="-122"/>
                <a:ea typeface="楷体_GB2312" pitchFamily="49" charset="-122"/>
                <a:sym typeface="Arial" panose="020B0604020202020204" pitchFamily="34" charset="0"/>
              </a:rPr>
              <a:t>41</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500</a:t>
            </a:r>
            <a:r>
              <a:rPr lang="zh-CN" altLang="en-US" sz="3000" b="1" dirty="0">
                <a:latin typeface="楷体_GB2312" pitchFamily="49" charset="-122"/>
                <a:ea typeface="楷体_GB2312" pitchFamily="49" charset="-122"/>
                <a:sym typeface="Arial" panose="020B0604020202020204" pitchFamily="34" charset="0"/>
              </a:rPr>
              <a:t>分；设备设施</a:t>
            </a:r>
            <a:r>
              <a:rPr lang="en-US" altLang="zh-CN" sz="3000" b="1">
                <a:latin typeface="楷体_GB2312" pitchFamily="49" charset="-122"/>
                <a:ea typeface="楷体_GB2312" pitchFamily="49" charset="-122"/>
                <a:sym typeface="Arial" panose="020B0604020202020204" pitchFamily="34" charset="0"/>
              </a:rPr>
              <a:t>46</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500</a:t>
            </a:r>
            <a:r>
              <a:rPr lang="zh-CN" altLang="en-US" sz="3000" b="1" dirty="0">
                <a:latin typeface="楷体_GB2312" pitchFamily="49" charset="-122"/>
                <a:ea typeface="楷体_GB2312" pitchFamily="49" charset="-122"/>
                <a:sym typeface="Arial" panose="020B0604020202020204" pitchFamily="34" charset="0"/>
              </a:rPr>
              <a:t>分；作业安全</a:t>
            </a:r>
            <a:r>
              <a:rPr lang="en-US" altLang="zh-CN" sz="3000" b="1">
                <a:latin typeface="楷体_GB2312" pitchFamily="49" charset="-122"/>
                <a:ea typeface="楷体_GB2312" pitchFamily="49" charset="-122"/>
                <a:sym typeface="Arial" panose="020B0604020202020204" pitchFamily="34" charset="0"/>
              </a:rPr>
              <a:t>20</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400</a:t>
            </a:r>
            <a:r>
              <a:rPr lang="zh-CN" altLang="en-US" sz="3000" b="1" dirty="0">
                <a:latin typeface="楷体_GB2312" pitchFamily="49" charset="-122"/>
                <a:ea typeface="楷体_GB2312" pitchFamily="49" charset="-122"/>
                <a:sym typeface="Arial" panose="020B0604020202020204" pitchFamily="34" charset="0"/>
              </a:rPr>
              <a:t>分；职业健康</a:t>
            </a:r>
            <a:r>
              <a:rPr lang="en-US" altLang="zh-CN" sz="3000" b="1">
                <a:latin typeface="楷体_GB2312" pitchFamily="49" charset="-122"/>
                <a:ea typeface="楷体_GB2312" pitchFamily="49" charset="-122"/>
                <a:sym typeface="Arial" panose="020B0604020202020204" pitchFamily="34" charset="0"/>
              </a:rPr>
              <a:t>12</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100</a:t>
            </a:r>
            <a:r>
              <a:rPr lang="zh-CN" altLang="en-US" sz="3000" b="1" dirty="0">
                <a:latin typeface="楷体_GB2312" pitchFamily="49" charset="-122"/>
                <a:ea typeface="楷体_GB2312" pitchFamily="49" charset="-122"/>
                <a:sym typeface="Arial" panose="020B0604020202020204" pitchFamily="34" charset="0"/>
              </a:rPr>
              <a:t>分。</a:t>
            </a:r>
            <a:endParaRPr lang="zh-CN" altLang="en-US" sz="3000" b="1" dirty="0">
              <a:latin typeface="楷体_GB2312" pitchFamily="49" charset="-122"/>
              <a:ea typeface="楷体_GB2312" pitchFamily="49" charset="-122"/>
              <a:sym typeface="Arial" panose="020B0604020202020204" pitchFamily="34" charset="0"/>
            </a:endParaRPr>
          </a:p>
          <a:p>
            <a:pPr marL="9525" indent="765175">
              <a:lnSpc>
                <a:spcPct val="9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水电：</a:t>
            </a:r>
            <a:r>
              <a:rPr lang="zh-CN" altLang="en-US" sz="3000" b="1" dirty="0">
                <a:latin typeface="楷体_GB2312" pitchFamily="49" charset="-122"/>
                <a:ea typeface="楷体_GB2312" pitchFamily="49" charset="-122"/>
                <a:sym typeface="Arial" panose="020B0604020202020204" pitchFamily="34" charset="0"/>
              </a:rPr>
              <a:t>共</a:t>
            </a:r>
            <a:r>
              <a:rPr lang="en-US" altLang="zh-CN" sz="3000" b="1">
                <a:latin typeface="楷体_GB2312" pitchFamily="49" charset="-122"/>
                <a:ea typeface="楷体_GB2312" pitchFamily="49" charset="-122"/>
                <a:sym typeface="Arial" panose="020B0604020202020204" pitchFamily="34" charset="0"/>
              </a:rPr>
              <a:t>114</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1500</a:t>
            </a:r>
            <a:r>
              <a:rPr lang="zh-CN" altLang="en-US" sz="3000" b="1" dirty="0">
                <a:latin typeface="楷体_GB2312" pitchFamily="49" charset="-122"/>
                <a:ea typeface="楷体_GB2312" pitchFamily="49" charset="-122"/>
                <a:sym typeface="Arial" panose="020B0604020202020204" pitchFamily="34" charset="0"/>
              </a:rPr>
              <a:t>分，其中安全管理</a:t>
            </a:r>
            <a:r>
              <a:rPr lang="en-US" altLang="zh-CN" sz="3000" b="1">
                <a:latin typeface="楷体_GB2312" pitchFamily="49" charset="-122"/>
                <a:ea typeface="楷体_GB2312" pitchFamily="49" charset="-122"/>
                <a:sym typeface="Arial" panose="020B0604020202020204" pitchFamily="34" charset="0"/>
              </a:rPr>
              <a:t>41</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500</a:t>
            </a:r>
            <a:r>
              <a:rPr lang="zh-CN" altLang="en-US" sz="3000" b="1" dirty="0">
                <a:latin typeface="楷体_GB2312" pitchFamily="49" charset="-122"/>
                <a:ea typeface="楷体_GB2312" pitchFamily="49" charset="-122"/>
                <a:sym typeface="Arial" panose="020B0604020202020204" pitchFamily="34" charset="0"/>
              </a:rPr>
              <a:t>分；设备设施</a:t>
            </a:r>
            <a:r>
              <a:rPr lang="en-US" altLang="zh-CN" sz="3000" b="1">
                <a:latin typeface="楷体_GB2312" pitchFamily="49" charset="-122"/>
                <a:ea typeface="楷体_GB2312" pitchFamily="49" charset="-122"/>
                <a:sym typeface="Arial" panose="020B0604020202020204" pitchFamily="34" charset="0"/>
              </a:rPr>
              <a:t>41</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500</a:t>
            </a:r>
            <a:r>
              <a:rPr lang="zh-CN" altLang="en-US" sz="3000" b="1" dirty="0">
                <a:latin typeface="楷体_GB2312" pitchFamily="49" charset="-122"/>
                <a:ea typeface="楷体_GB2312" pitchFamily="49" charset="-122"/>
                <a:sym typeface="Arial" panose="020B0604020202020204" pitchFamily="34" charset="0"/>
              </a:rPr>
              <a:t>分；作业安全</a:t>
            </a:r>
            <a:r>
              <a:rPr lang="en-US" altLang="zh-CN" sz="3000" b="1">
                <a:latin typeface="楷体_GB2312" pitchFamily="49" charset="-122"/>
                <a:ea typeface="楷体_GB2312" pitchFamily="49" charset="-122"/>
                <a:sym typeface="Arial" panose="020B0604020202020204" pitchFamily="34" charset="0"/>
              </a:rPr>
              <a:t>20</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400</a:t>
            </a:r>
            <a:r>
              <a:rPr lang="zh-CN" altLang="en-US" sz="3000" b="1" dirty="0">
                <a:latin typeface="楷体_GB2312" pitchFamily="49" charset="-122"/>
                <a:ea typeface="楷体_GB2312" pitchFamily="49" charset="-122"/>
                <a:sym typeface="Arial" panose="020B0604020202020204" pitchFamily="34" charset="0"/>
              </a:rPr>
              <a:t>分；职业健康</a:t>
            </a:r>
            <a:r>
              <a:rPr lang="en-US" altLang="zh-CN" sz="3000" b="1">
                <a:latin typeface="楷体_GB2312" pitchFamily="49" charset="-122"/>
                <a:ea typeface="楷体_GB2312" pitchFamily="49" charset="-122"/>
                <a:sym typeface="Arial" panose="020B0604020202020204" pitchFamily="34" charset="0"/>
              </a:rPr>
              <a:t>12</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100</a:t>
            </a:r>
            <a:r>
              <a:rPr lang="zh-CN" altLang="en-US" sz="3000" b="1" dirty="0">
                <a:latin typeface="楷体_GB2312" pitchFamily="49" charset="-122"/>
                <a:ea typeface="楷体_GB2312" pitchFamily="49" charset="-122"/>
                <a:sym typeface="Arial" panose="020B0604020202020204" pitchFamily="34" charset="0"/>
              </a:rPr>
              <a:t>分。</a:t>
            </a:r>
            <a:endParaRPr lang="zh-CN" altLang="en-US" sz="3000" b="1" dirty="0">
              <a:latin typeface="楷体_GB2312" pitchFamily="49" charset="-122"/>
              <a:ea typeface="楷体_GB2312" pitchFamily="49" charset="-122"/>
              <a:sym typeface="Arial" panose="020B0604020202020204" pitchFamily="34" charset="0"/>
            </a:endParaRPr>
          </a:p>
          <a:p>
            <a:pPr marL="9525" indent="765175">
              <a:lnSpc>
                <a:spcPct val="9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风电：</a:t>
            </a:r>
            <a:r>
              <a:rPr lang="zh-CN" altLang="en-US" sz="3000" b="1" dirty="0">
                <a:latin typeface="楷体_GB2312" pitchFamily="49" charset="-122"/>
                <a:ea typeface="楷体_GB2312" pitchFamily="49" charset="-122"/>
                <a:sym typeface="Arial" panose="020B0604020202020204" pitchFamily="34" charset="0"/>
              </a:rPr>
              <a:t>共</a:t>
            </a:r>
            <a:r>
              <a:rPr lang="en-US" altLang="zh-CN" sz="3000" b="1">
                <a:latin typeface="楷体_GB2312" pitchFamily="49" charset="-122"/>
                <a:ea typeface="楷体_GB2312" pitchFamily="49" charset="-122"/>
                <a:sym typeface="Arial" panose="020B0604020202020204" pitchFamily="34" charset="0"/>
              </a:rPr>
              <a:t>92</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1350</a:t>
            </a:r>
            <a:r>
              <a:rPr lang="zh-CN" altLang="en-US" sz="3000" b="1" dirty="0">
                <a:latin typeface="楷体_GB2312" pitchFamily="49" charset="-122"/>
                <a:ea typeface="楷体_GB2312" pitchFamily="49" charset="-122"/>
                <a:sym typeface="Arial" panose="020B0604020202020204" pitchFamily="34" charset="0"/>
              </a:rPr>
              <a:t>分，其中安全管理</a:t>
            </a:r>
            <a:r>
              <a:rPr lang="en-US" altLang="zh-CN" sz="3000" b="1">
                <a:latin typeface="楷体_GB2312" pitchFamily="49" charset="-122"/>
                <a:ea typeface="楷体_GB2312" pitchFamily="49" charset="-122"/>
                <a:sym typeface="Arial" panose="020B0604020202020204" pitchFamily="34" charset="0"/>
              </a:rPr>
              <a:t>41</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500</a:t>
            </a:r>
            <a:r>
              <a:rPr lang="zh-CN" altLang="en-US" sz="3000" b="1" dirty="0">
                <a:latin typeface="楷体_GB2312" pitchFamily="49" charset="-122"/>
                <a:ea typeface="楷体_GB2312" pitchFamily="49" charset="-122"/>
                <a:sym typeface="Arial" panose="020B0604020202020204" pitchFamily="34" charset="0"/>
              </a:rPr>
              <a:t>分；设备设施</a:t>
            </a:r>
            <a:r>
              <a:rPr lang="en-US" altLang="zh-CN" sz="3000" b="1">
                <a:latin typeface="楷体_GB2312" pitchFamily="49" charset="-122"/>
                <a:ea typeface="楷体_GB2312" pitchFamily="49" charset="-122"/>
                <a:sym typeface="Arial" panose="020B0604020202020204" pitchFamily="34" charset="0"/>
              </a:rPr>
              <a:t>25</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410</a:t>
            </a:r>
            <a:r>
              <a:rPr lang="zh-CN" altLang="en-US" sz="3000" b="1" dirty="0">
                <a:latin typeface="楷体_GB2312" pitchFamily="49" charset="-122"/>
                <a:ea typeface="楷体_GB2312" pitchFamily="49" charset="-122"/>
                <a:sym typeface="Arial" panose="020B0604020202020204" pitchFamily="34" charset="0"/>
              </a:rPr>
              <a:t>分；作业安全</a:t>
            </a:r>
            <a:r>
              <a:rPr lang="en-US" altLang="zh-CN" sz="3000" b="1">
                <a:latin typeface="楷体_GB2312" pitchFamily="49" charset="-122"/>
                <a:ea typeface="楷体_GB2312" pitchFamily="49" charset="-122"/>
                <a:sym typeface="Arial" panose="020B0604020202020204" pitchFamily="34" charset="0"/>
              </a:rPr>
              <a:t>19</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380</a:t>
            </a:r>
            <a:r>
              <a:rPr lang="zh-CN" altLang="en-US" sz="3000" b="1" dirty="0">
                <a:latin typeface="楷体_GB2312" pitchFamily="49" charset="-122"/>
                <a:ea typeface="楷体_GB2312" pitchFamily="49" charset="-122"/>
                <a:sym typeface="Arial" panose="020B0604020202020204" pitchFamily="34" charset="0"/>
              </a:rPr>
              <a:t>分；职业健康</a:t>
            </a:r>
            <a:r>
              <a:rPr lang="en-US" altLang="zh-CN" sz="3000" b="1">
                <a:latin typeface="楷体_GB2312" pitchFamily="49" charset="-122"/>
                <a:ea typeface="楷体_GB2312" pitchFamily="49" charset="-122"/>
                <a:sym typeface="Arial" panose="020B0604020202020204" pitchFamily="34" charset="0"/>
              </a:rPr>
              <a:t>7</a:t>
            </a:r>
            <a:r>
              <a:rPr lang="zh-CN" altLang="en-US" sz="3000" b="1" dirty="0">
                <a:latin typeface="楷体_GB2312" pitchFamily="49" charset="-122"/>
                <a:ea typeface="楷体_GB2312" pitchFamily="49" charset="-122"/>
                <a:sym typeface="Arial" panose="020B0604020202020204" pitchFamily="34" charset="0"/>
              </a:rPr>
              <a:t>条、</a:t>
            </a:r>
            <a:r>
              <a:rPr lang="en-US" altLang="zh-CN" sz="3000" b="1">
                <a:latin typeface="楷体_GB2312" pitchFamily="49" charset="-122"/>
                <a:ea typeface="楷体_GB2312" pitchFamily="49" charset="-122"/>
                <a:sym typeface="Arial" panose="020B0604020202020204" pitchFamily="34" charset="0"/>
              </a:rPr>
              <a:t>60</a:t>
            </a:r>
            <a:r>
              <a:rPr lang="zh-CN" altLang="en-US" sz="3000" b="1" dirty="0">
                <a:latin typeface="楷体_GB2312" pitchFamily="49" charset="-122"/>
                <a:ea typeface="楷体_GB2312" pitchFamily="49" charset="-122"/>
                <a:sym typeface="Arial" panose="020B0604020202020204" pitchFamily="34" charset="0"/>
              </a:rPr>
              <a:t>分。</a:t>
            </a:r>
            <a:endParaRPr lang="zh-CN" altLang="en-US" sz="3000" b="1" dirty="0">
              <a:latin typeface="楷体_GB2312" pitchFamily="49" charset="-122"/>
              <a:ea typeface="楷体_GB2312" pitchFamily="49" charset="-122"/>
              <a:sym typeface="Arial" panose="020B0604020202020204" pitchFamily="34" charset="0"/>
            </a:endParaRPr>
          </a:p>
        </p:txBody>
      </p:sp>
      <p:sp>
        <p:nvSpPr>
          <p:cNvPr id="59395" name="矩形 59394"/>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0418" name="文本占位符 60417"/>
          <p:cNvSpPr>
            <a:spLocks noGrp="1"/>
          </p:cNvSpPr>
          <p:nvPr>
            <p:ph type="body" idx="1"/>
          </p:nvPr>
        </p:nvSpPr>
        <p:spPr>
          <a:xfrm>
            <a:off x="1403350" y="1495425"/>
            <a:ext cx="7283450" cy="4713288"/>
          </a:xfrm>
          <a:ln/>
        </p:spPr>
        <p:txBody>
          <a:bodyPr vert="horz" wrap="square" anchor="t" anchorCtr="0">
            <a:spAutoFit/>
          </a:bodyPr>
          <a:p>
            <a:pPr marL="9525" indent="520700">
              <a:lnSpc>
                <a:spcPct val="110000"/>
              </a:lnSpc>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a:t>
            </a:r>
            <a:r>
              <a:rPr lang="en-US" altLang="zh-CN" sz="3000" b="1">
                <a:solidFill>
                  <a:srgbClr val="0000FF"/>
                </a:solidFill>
                <a:latin typeface="楷体_GB2312" pitchFamily="49" charset="-122"/>
                <a:ea typeface="楷体_GB2312" pitchFamily="49" charset="-122"/>
                <a:sym typeface="Arial" panose="020B0604020202020204" pitchFamily="34" charset="0"/>
              </a:rPr>
              <a:t>4</a:t>
            </a:r>
            <a:r>
              <a:rPr lang="zh-CN" altLang="en-US" sz="3000" b="1" dirty="0">
                <a:solidFill>
                  <a:srgbClr val="0000FF"/>
                </a:solidFill>
                <a:latin typeface="楷体_GB2312" pitchFamily="49" charset="-122"/>
                <a:ea typeface="楷体_GB2312" pitchFamily="49" charset="-122"/>
                <a:sym typeface="Arial" panose="020B0604020202020204" pitchFamily="34" charset="0"/>
              </a:rPr>
              <a:t>）发电企业标准化规范</a:t>
            </a:r>
            <a:r>
              <a:rPr lang="en-US" altLang="zh-CN" sz="3000" b="1" err="1">
                <a:solidFill>
                  <a:srgbClr val="0000FF"/>
                </a:solidFill>
                <a:latin typeface="楷体_GB2312" pitchFamily="49" charset="-122"/>
                <a:ea typeface="楷体_GB2312" pitchFamily="49" charset="-122"/>
                <a:sym typeface="Arial" panose="020B0604020202020204" pitchFamily="34" charset="0"/>
              </a:rPr>
              <a:t>主要内容和要求</a:t>
            </a:r>
            <a:endParaRPr lang="en-US" altLang="zh-CN" sz="3000" b="1">
              <a:solidFill>
                <a:srgbClr val="0000FF"/>
              </a:solidFill>
              <a:latin typeface="楷体_GB2312" pitchFamily="49" charset="-122"/>
              <a:ea typeface="楷体_GB2312" pitchFamily="49" charset="-122"/>
              <a:sym typeface="Arial" panose="020B0604020202020204" pitchFamily="34" charset="0"/>
            </a:endParaRPr>
          </a:p>
          <a:p>
            <a:pPr marL="9525" indent="520700">
              <a:lnSpc>
                <a:spcPct val="110000"/>
              </a:lnSpc>
              <a:buNone/>
            </a:pP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标准</a:t>
            </a:r>
            <a:r>
              <a:rPr lang="en-US" altLang="zh-CN" sz="3000" b="1">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规定了发电企业安全生产目标、组织机构和职责、安全生产投入、法律法规与安全管理制度、教育培训、生产设备设施、作业安全、隐患排查和治理、重大危险源监控、职业健康、应急救援、信息报送和事故调查处理以及绩效考评和持续改进等十三个方面的内容和要求。</a:t>
            </a:r>
            <a:endParaRPr lang="zh-CN" altLang="en-US" sz="3000" b="1" dirty="0">
              <a:latin typeface="楷体_GB2312" pitchFamily="49" charset="-122"/>
              <a:ea typeface="楷体_GB2312" pitchFamily="49" charset="-122"/>
              <a:sym typeface="Arial" panose="020B0604020202020204" pitchFamily="34" charset="0"/>
            </a:endParaRPr>
          </a:p>
        </p:txBody>
      </p:sp>
      <p:sp>
        <p:nvSpPr>
          <p:cNvPr id="60420" name="矩形 60419"/>
          <p:cNvSpPr/>
          <p:nvPr/>
        </p:nvSpPr>
        <p:spPr>
          <a:xfrm>
            <a:off x="673100" y="3317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Rectangle 3"/>
          <p:cNvSpPr>
            <a:spLocks noGrp="1"/>
          </p:cNvSpPr>
          <p:nvPr>
            <p:ph type="body" idx="4294967295"/>
          </p:nvPr>
        </p:nvSpPr>
        <p:spPr>
          <a:xfrm>
            <a:off x="1404938" y="1879600"/>
            <a:ext cx="7416800" cy="3919538"/>
          </a:xfrm>
          <a:ln/>
        </p:spPr>
        <p:txBody>
          <a:bodyPr vert="horz" wrap="square" anchor="t" anchorCtr="0">
            <a:spAutoFit/>
          </a:bodyPr>
          <a:p>
            <a:pPr marL="9525" indent="520700">
              <a:lnSpc>
                <a:spcPct val="120000"/>
              </a:lnSpc>
              <a:buNone/>
            </a:pPr>
            <a:r>
              <a:rPr lang="zh-CN" altLang="en-US" sz="3400" b="1" dirty="0">
                <a:solidFill>
                  <a:srgbClr val="FF0000"/>
                </a:solidFill>
                <a:latin typeface="楷体_GB2312" pitchFamily="49" charset="-122"/>
                <a:ea typeface="楷体_GB2312" pitchFamily="49" charset="-122"/>
                <a:sym typeface="Arial" panose="020B0604020202020204" pitchFamily="34" charset="0"/>
              </a:rPr>
              <a:t>2、其它标准规范</a:t>
            </a:r>
            <a:endParaRPr lang="zh-CN" altLang="en-US" sz="3400" b="1" dirty="0">
              <a:solidFill>
                <a:srgbClr val="FF0000"/>
              </a:solidFill>
              <a:latin typeface="楷体_GB2312" pitchFamily="49" charset="-122"/>
              <a:ea typeface="楷体_GB2312" pitchFamily="49" charset="-122"/>
              <a:sym typeface="Arial" panose="020B0604020202020204" pitchFamily="34" charset="0"/>
            </a:endParaRPr>
          </a:p>
          <a:p>
            <a:pPr marL="9525" indent="520700">
              <a:lnSpc>
                <a:spcPct val="120000"/>
              </a:lnSpc>
              <a:buNone/>
            </a:pPr>
            <a:r>
              <a:rPr lang="en-US" altLang="zh-CN" sz="3400" b="1">
                <a:latin typeface="楷体_GB2312" pitchFamily="49" charset="-122"/>
                <a:ea typeface="楷体_GB2312" pitchFamily="49" charset="-122"/>
                <a:sym typeface="Arial" panose="020B0604020202020204" pitchFamily="34" charset="0"/>
              </a:rPr>
              <a:t>《</a:t>
            </a:r>
            <a:r>
              <a:rPr lang="zh-CN" altLang="en-US" sz="3400" b="1" dirty="0">
                <a:latin typeface="楷体_GB2312" pitchFamily="49" charset="-122"/>
                <a:ea typeface="楷体_GB2312" pitchFamily="49" charset="-122"/>
                <a:sym typeface="Arial" panose="020B0604020202020204" pitchFamily="34" charset="0"/>
              </a:rPr>
              <a:t>电网企业安全生产标准化规范及达标评级标准</a:t>
            </a:r>
            <a:r>
              <a:rPr lang="en-US" altLang="zh-CN" sz="3400" b="1">
                <a:latin typeface="楷体_GB2312" pitchFamily="49" charset="-122"/>
                <a:ea typeface="楷体_GB2312" pitchFamily="49" charset="-122"/>
                <a:sym typeface="Arial" panose="020B0604020202020204" pitchFamily="34" charset="0"/>
              </a:rPr>
              <a:t>》</a:t>
            </a:r>
            <a:r>
              <a:rPr lang="zh-CN" altLang="en-US" sz="3400" b="1" dirty="0">
                <a:latin typeface="楷体_GB2312" pitchFamily="49" charset="-122"/>
                <a:ea typeface="楷体_GB2312" pitchFamily="49" charset="-122"/>
                <a:sym typeface="Arial" panose="020B0604020202020204" pitchFamily="34" charset="0"/>
              </a:rPr>
              <a:t>和</a:t>
            </a:r>
            <a:r>
              <a:rPr lang="en-US" altLang="zh-CN" sz="3400" b="1">
                <a:latin typeface="楷体_GB2312" pitchFamily="49" charset="-122"/>
                <a:ea typeface="楷体_GB2312" pitchFamily="49" charset="-122"/>
                <a:sym typeface="Arial" panose="020B0604020202020204" pitchFamily="34" charset="0"/>
              </a:rPr>
              <a:t>《</a:t>
            </a:r>
            <a:r>
              <a:rPr lang="zh-CN" altLang="en-US" sz="3400" b="1" dirty="0">
                <a:latin typeface="楷体_GB2312" pitchFamily="49" charset="-122"/>
                <a:ea typeface="楷体_GB2312" pitchFamily="49" charset="-122"/>
                <a:sym typeface="Arial" panose="020B0604020202020204" pitchFamily="34" charset="0"/>
              </a:rPr>
              <a:t>电力工程建设项目安全生产标准化规范及达标评级标准</a:t>
            </a:r>
            <a:r>
              <a:rPr lang="en-US" altLang="zh-CN" sz="3400" b="1">
                <a:latin typeface="楷体_GB2312" pitchFamily="49" charset="-122"/>
                <a:ea typeface="楷体_GB2312" pitchFamily="49" charset="-122"/>
                <a:sym typeface="Arial" panose="020B0604020202020204" pitchFamily="34" charset="0"/>
              </a:rPr>
              <a:t>》</a:t>
            </a:r>
            <a:r>
              <a:rPr lang="zh-CN" altLang="en-US" sz="3400" b="1" dirty="0">
                <a:latin typeface="楷体_GB2312" pitchFamily="49" charset="-122"/>
                <a:ea typeface="楷体_GB2312" pitchFamily="49" charset="-122"/>
                <a:sym typeface="Arial" panose="020B0604020202020204" pitchFamily="34" charset="0"/>
              </a:rPr>
              <a:t>编制工作正在进行中，</a:t>
            </a:r>
            <a:r>
              <a:rPr lang="en-US" altLang="zh-CN" sz="3400" b="1" err="1">
                <a:latin typeface="楷体_GB2312" pitchFamily="49" charset="-122"/>
                <a:ea typeface="楷体_GB2312" pitchFamily="49" charset="-122"/>
                <a:sym typeface="Arial" panose="020B0604020202020204" pitchFamily="34" charset="0"/>
              </a:rPr>
              <a:t>争取</a:t>
            </a:r>
            <a:r>
              <a:rPr lang="zh-CN" altLang="en-US" sz="3400" b="1" dirty="0">
                <a:latin typeface="楷体_GB2312" pitchFamily="49" charset="-122"/>
                <a:ea typeface="楷体_GB2312" pitchFamily="49" charset="-122"/>
                <a:sym typeface="Arial" panose="020B0604020202020204" pitchFamily="34" charset="0"/>
              </a:rPr>
              <a:t>在</a:t>
            </a:r>
            <a:r>
              <a:rPr lang="en-US" altLang="zh-CN" sz="3400" b="1">
                <a:latin typeface="楷体_GB2312" pitchFamily="49" charset="-122"/>
                <a:ea typeface="楷体_GB2312" pitchFamily="49" charset="-122"/>
                <a:sym typeface="Arial" panose="020B0604020202020204" pitchFamily="34" charset="0"/>
              </a:rPr>
              <a:t>2011</a:t>
            </a:r>
            <a:r>
              <a:rPr lang="zh-CN" altLang="en-US" sz="3400" b="1" dirty="0">
                <a:latin typeface="楷体_GB2312" pitchFamily="49" charset="-122"/>
                <a:ea typeface="楷体_GB2312" pitchFamily="49" charset="-122"/>
                <a:sym typeface="Arial" panose="020B0604020202020204" pitchFamily="34" charset="0"/>
              </a:rPr>
              <a:t>年底出台</a:t>
            </a:r>
            <a:r>
              <a:rPr lang="en-US" altLang="zh-CN" sz="3400" b="1">
                <a:latin typeface="楷体_GB2312" pitchFamily="49" charset="-122"/>
                <a:ea typeface="楷体_GB2312" pitchFamily="49" charset="-122"/>
                <a:sym typeface="Arial" panose="020B0604020202020204" pitchFamily="34" charset="0"/>
              </a:rPr>
              <a:t>。</a:t>
            </a:r>
            <a:endParaRPr lang="en-US" altLang="zh-CN" sz="3400" b="1">
              <a:latin typeface="楷体_GB2312" pitchFamily="49" charset="-122"/>
              <a:ea typeface="楷体_GB2312" pitchFamily="49" charset="-122"/>
              <a:sym typeface="Arial" panose="020B0604020202020204" pitchFamily="34" charset="0"/>
            </a:endParaRPr>
          </a:p>
        </p:txBody>
      </p:sp>
      <p:sp>
        <p:nvSpPr>
          <p:cNvPr id="61443" name="矩形 61442"/>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9535" y="1714500"/>
            <a:ext cx="5908675" cy="1899285"/>
          </a:xfrm>
          <a:prstGeom prst="rect">
            <a:avLst/>
          </a:prstGeom>
          <a:noFill/>
        </p:spPr>
        <p:txBody>
          <a:bodyPr wrap="square" rtlCol="0" anchor="t">
            <a:spAutoFit/>
          </a:bodyPr>
          <a:lstStyle/>
          <a:p>
            <a:pPr indent="304800" algn="just">
              <a:lnSpc>
                <a:spcPct val="140000"/>
              </a:lnSpc>
            </a:pP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博富特培训已拥有专业且强大的培训师团队</a:t>
            </a:r>
            <a:r>
              <a:rPr 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旗下培训师都拥有丰富的国际大公司生产一线及管理岗位工作经验，接受过系统的培训师培训、训练及能力评估，能够开发并讲授从高层管理到基层安全技术、技能培训等一系列课程。</a:t>
            </a:r>
            <a:endParaRPr lang="zh-CN" sz="1400" dirty="0">
              <a:solidFill>
                <a:srgbClr val="000000"/>
              </a:solidFill>
              <a:latin typeface="微软雅黑" panose="020B0503020204020204" charset="-122"/>
              <a:ea typeface="微软雅黑" panose="020B0503020204020204" charset="-122"/>
              <a:cs typeface="宋体" panose="02010600030101010101" pitchFamily="2" charset="-122"/>
            </a:endParaRPr>
          </a:p>
          <a:p>
            <a:pPr indent="304800" algn="just">
              <a:lnSpc>
                <a:spcPct val="140000"/>
              </a:lnSpc>
            </a:pPr>
            <a:r>
              <a:rPr lang="en-US" alt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 </a:t>
            </a:r>
            <a:r>
              <a:rPr lang="zh-CN" sz="1400" dirty="0">
                <a:solidFill>
                  <a:srgbClr val="000000"/>
                </a:solidFill>
                <a:latin typeface="微软雅黑" panose="020B0503020204020204" charset="-122"/>
                <a:ea typeface="微软雅黑" panose="020B0503020204020204" charset="-122"/>
                <a:cs typeface="宋体" panose="02010600030101010101" pitchFamily="2" charset="-122"/>
                <a:sym typeface="+mn-ea"/>
              </a:rPr>
              <a:t>我们致力于为客户提供高品质且实用性强的培训服务，为企业提供有效且针对性强的定制性培训服务，满足不同行业、不同人群的培训需求。</a:t>
            </a:r>
            <a:endParaRPr lang="zh-CN" altLang="en-US" sz="1400" dirty="0">
              <a:solidFill>
                <a:srgbClr val="000000"/>
              </a:solidFill>
              <a:latin typeface="微软雅黑" panose="020B0503020204020204" charset="-122"/>
              <a:ea typeface="微软雅黑" panose="020B0503020204020204" charset="-122"/>
              <a:cs typeface="宋体" panose="02010600030101010101" pitchFamily="2" charset="-122"/>
              <a:sym typeface="+mn-ea"/>
            </a:endParaRPr>
          </a:p>
        </p:txBody>
      </p:sp>
      <p:sp>
        <p:nvSpPr>
          <p:cNvPr id="3" name="文本框 2"/>
          <p:cNvSpPr txBox="1"/>
          <p:nvPr>
            <p:custDataLst>
              <p:tags r:id="rId1"/>
            </p:custDataLst>
          </p:nvPr>
        </p:nvSpPr>
        <p:spPr>
          <a:xfrm>
            <a:off x="3429000" y="4114800"/>
            <a:ext cx="5148739" cy="1198880"/>
          </a:xfrm>
          <a:prstGeom prst="rect">
            <a:avLst/>
          </a:prstGeom>
          <a:noFill/>
        </p:spPr>
        <p:txBody>
          <a:bodyPr wrap="square" rtlCol="0" anchor="t">
            <a:spAutoFit/>
          </a:bodyPr>
          <a:lstStyle/>
          <a:p>
            <a:pPr>
              <a:lnSpc>
                <a:spcPct val="150000"/>
              </a:lnSpc>
            </a:pPr>
            <a:r>
              <a:rPr lang="en-US" altLang="zh-CN" sz="1800" b="1" dirty="0">
                <a:solidFill>
                  <a:schemeClr val="dk1"/>
                </a:solidFill>
                <a:latin typeface="+mn-ea"/>
                <a:cs typeface="楷体" panose="02010609060101010101" charset="-122"/>
                <a:sym typeface="+mn-ea"/>
              </a:rPr>
              <a:t>   </a:t>
            </a:r>
            <a:r>
              <a:rPr lang="zh-CN" altLang="en-US" sz="1500" b="1" dirty="0">
                <a:solidFill>
                  <a:schemeClr val="dk1"/>
                </a:solidFill>
                <a:latin typeface="+mn-ea"/>
                <a:cs typeface="宋体" panose="02010600030101010101" pitchFamily="2" charset="-122"/>
                <a:sym typeface="+mn-ea"/>
              </a:rPr>
              <a:t>博富特认为：一个好的培训课程起始于一个好的设计</a:t>
            </a:r>
            <a:r>
              <a:rPr lang="en-US" altLang="zh-CN" sz="1500" b="1" dirty="0">
                <a:solidFill>
                  <a:schemeClr val="dk1"/>
                </a:solidFill>
                <a:latin typeface="+mn-ea"/>
                <a:cs typeface="宋体" panose="02010600030101010101" pitchFamily="2" charset="-122"/>
                <a:sym typeface="+mn-ea"/>
              </a:rPr>
              <a:t>,</a:t>
            </a:r>
            <a:r>
              <a:rPr lang="zh-CN" altLang="en-US" sz="1500" b="1" dirty="0">
                <a:solidFill>
                  <a:schemeClr val="dk1"/>
                </a:solidFill>
                <a:latin typeface="+mn-ea"/>
                <a:cs typeface="宋体" panose="02010600030101010101" pitchFamily="2" charset="-122"/>
                <a:sym typeface="+mn-ea"/>
              </a:rPr>
              <a:t>课程设计注重培训目的、培训对象、逻辑关系、各章节具体产出和培训方法应用等关键问题。</a:t>
            </a:r>
            <a:endParaRPr lang="zh-CN" altLang="en-US" sz="1500" b="1" dirty="0">
              <a:solidFill>
                <a:schemeClr val="dk1"/>
              </a:solidFill>
              <a:latin typeface="+mn-ea"/>
              <a:cs typeface="宋体" panose="02010600030101010101" pitchFamily="2" charset="-122"/>
              <a:sym typeface="+mn-ea"/>
            </a:endParaRPr>
          </a:p>
        </p:txBody>
      </p:sp>
      <p:pic>
        <p:nvPicPr>
          <p:cNvPr id="4" name="http://photo-static-api.fotomore.com/creative/vcg/veer/400/new/VCG41N492573603.jpg" descr="&amp;pky220_sjzg_VCG41N492573603&amp;2&amp;src_replace_replace1&amp;"/>
          <p:cNvPicPr/>
          <p:nvPr/>
        </p:nvPicPr>
        <p:blipFill>
          <a:blip r:embed="rId2"/>
          <a:srcRect/>
          <a:stretch>
            <a:fillRect/>
          </a:stretch>
        </p:blipFill>
        <p:spPr>
          <a:xfrm>
            <a:off x="359617" y="3829050"/>
            <a:ext cx="2822734" cy="1881378"/>
          </a:xfrm>
          <a:prstGeom prst="rect">
            <a:avLst/>
          </a:prstGeom>
        </p:spPr>
      </p:pic>
      <p:pic>
        <p:nvPicPr>
          <p:cNvPr id="5" name="http://photo-static-api.fotomore.com/creative/vcg/400/new/VCG41N842001834.jpg" descr="&amp;pky230_sjzg_VCG41N842001834&amp;2&amp;src_replace_replace1&amp;"/>
          <p:cNvPicPr/>
          <p:nvPr/>
        </p:nvPicPr>
        <p:blipFill>
          <a:blip r:embed="rId3"/>
          <a:srcRect/>
          <a:stretch>
            <a:fillRect/>
          </a:stretch>
        </p:blipFill>
        <p:spPr>
          <a:xfrm>
            <a:off x="6100525" y="1714500"/>
            <a:ext cx="2809399" cy="1872615"/>
          </a:xfrm>
          <a:prstGeom prst="rect">
            <a:avLst/>
          </a:prstGeom>
        </p:spPr>
      </p:pic>
      <p:sp>
        <p:nvSpPr>
          <p:cNvPr id="6" name="标题 3"/>
          <p:cNvSpPr txBox="1"/>
          <p:nvPr/>
        </p:nvSpPr>
        <p:spPr>
          <a:xfrm>
            <a:off x="89535" y="998696"/>
            <a:ext cx="5111591" cy="447675"/>
          </a:xfrm>
          <a:prstGeom prst="rect">
            <a:avLst/>
          </a:prstGeom>
        </p:spPr>
        <p:txBody>
          <a:bodyPr/>
          <a:lst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微软雅黑" panose="020B0503020204020204" charset="-122"/>
                <a:cs typeface="+mj-cs"/>
              </a:defRPr>
            </a:lvl1pPr>
          </a:lstStyle>
          <a:p>
            <a:pPr>
              <a:spcAft>
                <a:spcPts val="0"/>
              </a:spcAft>
            </a:pPr>
            <a:r>
              <a:rPr lang="zh-CN" altLang="en-US" sz="2100" dirty="0">
                <a:solidFill>
                  <a:schemeClr val="accent1">
                    <a:lumMod val="75000"/>
                  </a:schemeClr>
                </a:solidFill>
                <a:latin typeface="微软雅黑" panose="020B0503020204020204" charset="-122"/>
                <a:sym typeface="宋体" panose="02010600030101010101" pitchFamily="2" charset="-122"/>
              </a:rPr>
              <a:t>关于博富特</a:t>
            </a:r>
            <a:endParaRPr lang="zh-CN" altLang="en-US" sz="2100" dirty="0">
              <a:solidFill>
                <a:schemeClr val="accent1">
                  <a:lumMod val="75000"/>
                </a:schemeClr>
              </a:solidFill>
              <a:latin typeface="微软雅黑" panose="020B0503020204020204" charset="-122"/>
              <a:sym typeface="宋体" panose="02010600030101010101" pitchFamily="2" charset="-122"/>
            </a:endParaRPr>
          </a:p>
        </p:txBody>
      </p:sp>
      <p:pic>
        <p:nvPicPr>
          <p:cNvPr id="8" name="图片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027466" y="404971"/>
            <a:ext cx="898096" cy="453553"/>
          </a:xfrm>
          <a:prstGeom prst="rect">
            <a:avLst/>
          </a:prstGeom>
        </p:spPr>
      </p:pic>
    </p:spTree>
    <p:custDataLst>
      <p:tags r:id="rId5"/>
    </p:custData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文本占位符 62465"/>
          <p:cNvSpPr>
            <a:spLocks noGrp="1"/>
          </p:cNvSpPr>
          <p:nvPr>
            <p:ph type="body" idx="1"/>
          </p:nvPr>
        </p:nvSpPr>
        <p:spPr>
          <a:xfrm>
            <a:off x="1260475" y="2276475"/>
            <a:ext cx="7488238" cy="2971800"/>
          </a:xfrm>
          <a:ln/>
        </p:spPr>
        <p:txBody>
          <a:bodyPr vert="horz" wrap="square" anchor="t" anchorCtr="0">
            <a:spAutoFit/>
          </a:bodyPr>
          <a:p>
            <a:pPr marL="9525" indent="433705">
              <a:buNone/>
            </a:pPr>
            <a:r>
              <a:rPr lang="en-US" altLang="zh-CN" b="1">
                <a:latin typeface="楷体_GB2312" pitchFamily="49" charset="-122"/>
                <a:ea typeface="楷体_GB2312" pitchFamily="49" charset="-122"/>
                <a:sym typeface="Arial" panose="020B0604020202020204" pitchFamily="34" charset="0"/>
              </a:rPr>
              <a:t>2011</a:t>
            </a:r>
            <a:r>
              <a:rPr lang="zh-CN" altLang="en-US" b="1" dirty="0">
                <a:latin typeface="楷体_GB2312" pitchFamily="49" charset="-122"/>
                <a:ea typeface="楷体_GB2312" pitchFamily="49" charset="-122"/>
                <a:sym typeface="Arial" panose="020B0604020202020204" pitchFamily="34" charset="0"/>
              </a:rPr>
              <a:t>年</a:t>
            </a:r>
            <a:r>
              <a:rPr lang="en-US" altLang="zh-CN" b="1">
                <a:latin typeface="楷体_GB2312" pitchFamily="49" charset="-122"/>
                <a:ea typeface="楷体_GB2312" pitchFamily="49" charset="-122"/>
                <a:sym typeface="Arial" panose="020B0604020202020204" pitchFamily="34" charset="0"/>
              </a:rPr>
              <a:t>9</a:t>
            </a:r>
            <a:r>
              <a:rPr lang="zh-CN" altLang="en-US" b="1" dirty="0">
                <a:latin typeface="楷体_GB2312" pitchFamily="49" charset="-122"/>
                <a:ea typeface="楷体_GB2312" pitchFamily="49" charset="-122"/>
                <a:sym typeface="Arial" panose="020B0604020202020204" pitchFamily="34" charset="0"/>
              </a:rPr>
              <a:t>月</a:t>
            </a:r>
            <a:r>
              <a:rPr lang="en-US" altLang="zh-CN" b="1">
                <a:latin typeface="楷体_GB2312" pitchFamily="49" charset="-122"/>
                <a:ea typeface="楷体_GB2312" pitchFamily="49" charset="-122"/>
                <a:sym typeface="Arial" panose="020B0604020202020204" pitchFamily="34" charset="0"/>
              </a:rPr>
              <a:t>21</a:t>
            </a:r>
            <a:r>
              <a:rPr lang="zh-CN" altLang="en-US" b="1" dirty="0">
                <a:latin typeface="楷体_GB2312" pitchFamily="49" charset="-122"/>
                <a:ea typeface="楷体_GB2312" pitchFamily="49" charset="-122"/>
                <a:sym typeface="Arial" panose="020B0604020202020204" pitchFamily="34" charset="0"/>
              </a:rPr>
              <a:t>日，电监会印发了</a:t>
            </a:r>
            <a:endParaRPr lang="zh-CN" altLang="en-US" b="1" dirty="0">
              <a:latin typeface="楷体_GB2312" pitchFamily="49" charset="-122"/>
              <a:ea typeface="楷体_GB2312" pitchFamily="49" charset="-122"/>
              <a:sym typeface="Arial" panose="020B0604020202020204" pitchFamily="34" charset="0"/>
            </a:endParaRPr>
          </a:p>
          <a:p>
            <a:pPr marL="9525" indent="433705"/>
            <a:r>
              <a:rPr lang="zh-CN" altLang="en-US" sz="2800" b="1" dirty="0">
                <a:latin typeface="楷体_GB2312" pitchFamily="49" charset="-122"/>
                <a:ea typeface="楷体_GB2312" pitchFamily="49" charset="-122"/>
                <a:sym typeface="Arial" panose="020B0604020202020204" pitchFamily="34" charset="0"/>
              </a:rPr>
              <a:t>《电力安全生产标准化达标评级管理办法》（电监安全</a:t>
            </a:r>
            <a:r>
              <a:rPr lang="en-US" altLang="zh-CN" sz="2800" b="1">
                <a:latin typeface="楷体_GB2312" pitchFamily="49" charset="-122"/>
                <a:ea typeface="楷体_GB2312" pitchFamily="49" charset="-122"/>
                <a:sym typeface="Arial" panose="020B0604020202020204" pitchFamily="34" charset="0"/>
              </a:rPr>
              <a:t>〔2011〕</a:t>
            </a:r>
            <a:r>
              <a:rPr lang="zh-CN" altLang="en-US" sz="2800" b="1" dirty="0">
                <a:latin typeface="楷体_GB2312" pitchFamily="49" charset="-122"/>
                <a:ea typeface="楷体_GB2312" pitchFamily="49" charset="-122"/>
                <a:sym typeface="Arial" panose="020B0604020202020204" pitchFamily="34" charset="0"/>
              </a:rPr>
              <a:t>28号）</a:t>
            </a:r>
            <a:endParaRPr lang="zh-CN" altLang="en-US" sz="2800" b="1" dirty="0">
              <a:latin typeface="楷体_GB2312" pitchFamily="49" charset="-122"/>
              <a:ea typeface="楷体_GB2312" pitchFamily="49" charset="-122"/>
              <a:sym typeface="Arial" panose="020B0604020202020204" pitchFamily="34" charset="0"/>
            </a:endParaRPr>
          </a:p>
          <a:p>
            <a:pPr marL="9525" indent="433705"/>
            <a:r>
              <a:rPr lang="zh-CN" altLang="en-US" sz="2800" b="1" dirty="0">
                <a:latin typeface="楷体_GB2312" pitchFamily="49" charset="-122"/>
                <a:ea typeface="楷体_GB2312" pitchFamily="49" charset="-122"/>
                <a:sym typeface="Arial" panose="020B0604020202020204" pitchFamily="34" charset="0"/>
              </a:rPr>
              <a:t>《电力安全生产标准化达标评级实施细则》（办安全</a:t>
            </a:r>
            <a:r>
              <a:rPr lang="en-US" altLang="zh-CN" sz="2800" b="1">
                <a:latin typeface="楷体_GB2312" pitchFamily="49" charset="-122"/>
                <a:ea typeface="楷体_GB2312" pitchFamily="49" charset="-122"/>
                <a:sym typeface="Arial" panose="020B0604020202020204" pitchFamily="34" charset="0"/>
              </a:rPr>
              <a:t>〔2011〕8</a:t>
            </a:r>
            <a:r>
              <a:rPr lang="zh-CN" altLang="en-US" sz="2800" b="1" dirty="0">
                <a:latin typeface="楷体_GB2312" pitchFamily="49" charset="-122"/>
                <a:ea typeface="楷体_GB2312" pitchFamily="49" charset="-122"/>
                <a:sym typeface="Arial" panose="020B0604020202020204" pitchFamily="34" charset="0"/>
              </a:rPr>
              <a:t>3号）</a:t>
            </a:r>
            <a:endParaRPr lang="zh-CN" altLang="en-US" sz="2800" b="1" dirty="0">
              <a:latin typeface="楷体_GB2312" pitchFamily="49" charset="-122"/>
              <a:ea typeface="楷体_GB2312" pitchFamily="49" charset="-122"/>
              <a:sym typeface="Arial" panose="020B0604020202020204" pitchFamily="34" charset="0"/>
            </a:endParaRPr>
          </a:p>
          <a:p>
            <a:pPr marL="9525" indent="433705">
              <a:buNone/>
            </a:pPr>
            <a:endParaRPr lang="zh-CN" altLang="en-US" sz="2800" b="1" dirty="0">
              <a:latin typeface="楷体_GB2312" pitchFamily="49" charset="-122"/>
              <a:ea typeface="楷体_GB2312" pitchFamily="49" charset="-122"/>
              <a:sym typeface="Arial" panose="020B0604020202020204" pitchFamily="34" charset="0"/>
            </a:endParaRPr>
          </a:p>
        </p:txBody>
      </p:sp>
      <p:sp>
        <p:nvSpPr>
          <p:cNvPr id="62467" name="标题 62466"/>
          <p:cNvSpPr>
            <a:spLocks noGrp="1"/>
          </p:cNvSpPr>
          <p:nvPr>
            <p:ph type="title"/>
          </p:nvPr>
        </p:nvSpPr>
        <p:spPr>
          <a:xfrm>
            <a:off x="252413" y="1196975"/>
            <a:ext cx="8229600" cy="1143000"/>
          </a:xfrm>
          <a:ln/>
        </p:spPr>
        <p:txBody>
          <a:bodyPr vert="horz" wrap="square" anchor="ctr" anchorCtr="0"/>
          <a:p>
            <a:pPr algn="l"/>
            <a:r>
              <a:rPr lang="zh-CN" altLang="en-US" sz="3200" dirty="0">
                <a:solidFill>
                  <a:srgbClr val="0000FF"/>
                </a:solidFill>
                <a:latin typeface="华文中宋" pitchFamily="2" charset="-122"/>
                <a:ea typeface="宋体" panose="02010600030101010101" pitchFamily="2" charset="-122"/>
                <a:sym typeface="Arial" panose="020B0604020202020204" pitchFamily="34" charset="0"/>
              </a:rPr>
              <a:t>　　（二）制定规则</a:t>
            </a:r>
            <a:endParaRPr lang="zh-CN" altLang="en-US" sz="3200" dirty="0">
              <a:solidFill>
                <a:srgbClr val="0000FF"/>
              </a:solidFill>
              <a:latin typeface="华文中宋" pitchFamily="2" charset="-122"/>
              <a:ea typeface="宋体" panose="02010600030101010101" pitchFamily="2" charset="-122"/>
              <a:sym typeface="Arial" panose="020B0604020202020204" pitchFamily="34" charset="0"/>
            </a:endParaRPr>
          </a:p>
        </p:txBody>
      </p:sp>
      <p:sp>
        <p:nvSpPr>
          <p:cNvPr id="62468" name="矩形 62467"/>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4514" name="文本占位符 64513"/>
          <p:cNvSpPr>
            <a:spLocks noGrp="1"/>
          </p:cNvSpPr>
          <p:nvPr>
            <p:ph type="body" idx="1"/>
          </p:nvPr>
        </p:nvSpPr>
        <p:spPr>
          <a:xfrm>
            <a:off x="1403350" y="1495425"/>
            <a:ext cx="7283450" cy="4999038"/>
          </a:xfrm>
          <a:ln/>
        </p:spPr>
        <p:txBody>
          <a:bodyPr vert="horz" wrap="square" anchor="t" anchorCtr="0">
            <a:spAutoFit/>
          </a:bodyPr>
          <a:p>
            <a:pPr marL="9525" indent="669925">
              <a:buNone/>
            </a:pPr>
            <a:r>
              <a:rPr lang="zh-CN" altLang="en-US" sz="3500" b="1" dirty="0">
                <a:solidFill>
                  <a:srgbClr val="FF3300"/>
                </a:solidFill>
                <a:latin typeface="楷体_GB2312" pitchFamily="49" charset="-122"/>
                <a:ea typeface="楷体_GB2312" pitchFamily="49" charset="-122"/>
                <a:sym typeface="Arial" panose="020B0604020202020204" pitchFamily="34" charset="0"/>
              </a:rPr>
              <a:t>1、对象</a:t>
            </a:r>
            <a:endParaRPr lang="en-US" altLang="zh-CN" sz="3500" b="1">
              <a:solidFill>
                <a:srgbClr val="FF3300"/>
              </a:solidFill>
              <a:latin typeface="楷体_GB2312" pitchFamily="49" charset="-122"/>
              <a:ea typeface="楷体_GB2312" pitchFamily="49" charset="-122"/>
              <a:sym typeface="Arial" panose="020B0604020202020204" pitchFamily="34" charset="0"/>
            </a:endParaRPr>
          </a:p>
          <a:p>
            <a:pPr marL="9525" indent="669925">
              <a:buNone/>
            </a:pPr>
            <a:r>
              <a:rPr lang="en-US" altLang="zh-CN" sz="3500" b="1" err="1">
                <a:latin typeface="楷体_GB2312" pitchFamily="49" charset="-122"/>
                <a:ea typeface="楷体_GB2312" pitchFamily="49" charset="-122"/>
                <a:sym typeface="Arial" panose="020B0604020202020204" pitchFamily="34" charset="0"/>
              </a:rPr>
              <a:t>按照国家有关安全生产标准化的要求</a:t>
            </a:r>
            <a:r>
              <a:rPr lang="en-US" altLang="zh-CN" sz="3500" b="1">
                <a:latin typeface="楷体_GB2312" pitchFamily="49" charset="-122"/>
                <a:ea typeface="楷体_GB2312" pitchFamily="49" charset="-122"/>
                <a:sym typeface="Arial" panose="020B0604020202020204" pitchFamily="34" charset="0"/>
              </a:rPr>
              <a:t>，</a:t>
            </a:r>
            <a:r>
              <a:rPr lang="zh-CN" altLang="en-US" sz="3500" b="1" dirty="0">
                <a:latin typeface="楷体_GB2312" pitchFamily="49" charset="-122"/>
                <a:ea typeface="楷体_GB2312" pitchFamily="49" charset="-122"/>
                <a:sym typeface="Arial" panose="020B0604020202020204" pitchFamily="34" charset="0"/>
              </a:rPr>
              <a:t>电力行业安全生产标准化达标对象主要是</a:t>
            </a:r>
            <a:r>
              <a:rPr lang="zh-CN" altLang="en-US" sz="3500" b="1" dirty="0">
                <a:solidFill>
                  <a:srgbClr val="0000FF"/>
                </a:solidFill>
                <a:latin typeface="楷体_GB2312" pitchFamily="49" charset="-122"/>
                <a:ea typeface="楷体_GB2312" pitchFamily="49" charset="-122"/>
                <a:sym typeface="Arial" panose="020B0604020202020204" pitchFamily="34" charset="0"/>
              </a:rPr>
              <a:t>发电企业</a:t>
            </a:r>
            <a:r>
              <a:rPr lang="zh-CN" altLang="en-US" sz="3500" b="1" dirty="0">
                <a:latin typeface="楷体_GB2312" pitchFamily="49" charset="-122"/>
                <a:ea typeface="楷体_GB2312" pitchFamily="49" charset="-122"/>
                <a:sym typeface="Arial" panose="020B0604020202020204" pitchFamily="34" charset="0"/>
              </a:rPr>
              <a:t>（含火电、水电、风电等）、</a:t>
            </a:r>
            <a:r>
              <a:rPr lang="zh-CN" altLang="en-US" sz="3500" b="1" dirty="0">
                <a:solidFill>
                  <a:srgbClr val="0000FF"/>
                </a:solidFill>
                <a:latin typeface="楷体_GB2312" pitchFamily="49" charset="-122"/>
                <a:ea typeface="楷体_GB2312" pitchFamily="49" charset="-122"/>
                <a:sym typeface="Arial" panose="020B0604020202020204" pitchFamily="34" charset="0"/>
              </a:rPr>
              <a:t>输电企业</a:t>
            </a:r>
            <a:r>
              <a:rPr lang="zh-CN" altLang="en-US" sz="3500" b="1" dirty="0">
                <a:latin typeface="楷体_GB2312" pitchFamily="49" charset="-122"/>
                <a:ea typeface="楷体_GB2312" pitchFamily="49" charset="-122"/>
                <a:sym typeface="Arial" panose="020B0604020202020204" pitchFamily="34" charset="0"/>
              </a:rPr>
              <a:t>、</a:t>
            </a:r>
            <a:r>
              <a:rPr lang="zh-CN" altLang="en-US" sz="3500" b="1" dirty="0">
                <a:solidFill>
                  <a:srgbClr val="0000FF"/>
                </a:solidFill>
                <a:latin typeface="楷体_GB2312" pitchFamily="49" charset="-122"/>
                <a:ea typeface="楷体_GB2312" pitchFamily="49" charset="-122"/>
                <a:sym typeface="Arial" panose="020B0604020202020204" pitchFamily="34" charset="0"/>
              </a:rPr>
              <a:t>地市级供电企业</a:t>
            </a:r>
            <a:r>
              <a:rPr lang="zh-CN" altLang="en-US" sz="3500" b="1" dirty="0">
                <a:latin typeface="楷体_GB2312" pitchFamily="49" charset="-122"/>
                <a:ea typeface="楷体_GB2312" pitchFamily="49" charset="-122"/>
                <a:sym typeface="Arial" panose="020B0604020202020204" pitchFamily="34" charset="0"/>
              </a:rPr>
              <a:t>，以及施工工期在两年以上的</a:t>
            </a:r>
            <a:r>
              <a:rPr lang="zh-CN" altLang="en-US" sz="3500" b="1" dirty="0">
                <a:solidFill>
                  <a:srgbClr val="0000FF"/>
                </a:solidFill>
                <a:latin typeface="楷体_GB2312" pitchFamily="49" charset="-122"/>
                <a:ea typeface="楷体_GB2312" pitchFamily="49" charset="-122"/>
                <a:sym typeface="Arial" panose="020B0604020202020204" pitchFamily="34" charset="0"/>
              </a:rPr>
              <a:t>电力工程建设项目</a:t>
            </a:r>
            <a:r>
              <a:rPr lang="zh-CN" altLang="en-US" sz="3500" b="1" dirty="0">
                <a:latin typeface="楷体_GB2312" pitchFamily="49" charset="-122"/>
                <a:ea typeface="楷体_GB2312" pitchFamily="49" charset="-122"/>
                <a:sym typeface="Arial" panose="020B0604020202020204" pitchFamily="34" charset="0"/>
              </a:rPr>
              <a:t>。其他电力企业和电力工程建设项目参照执行。其中：</a:t>
            </a:r>
            <a:endParaRPr lang="zh-CN" altLang="en-US" sz="3500" b="1" dirty="0">
              <a:latin typeface="楷体_GB2312" pitchFamily="49" charset="-122"/>
              <a:ea typeface="楷体_GB2312" pitchFamily="49" charset="-122"/>
              <a:sym typeface="Arial" panose="020B0604020202020204" pitchFamily="34" charset="0"/>
            </a:endParaRPr>
          </a:p>
        </p:txBody>
      </p:sp>
      <p:sp>
        <p:nvSpPr>
          <p:cNvPr id="64515" name="标题 64514"/>
          <p:cNvSpPr>
            <a:spLocks noGrp="1"/>
          </p:cNvSpPr>
          <p:nvPr>
            <p:ph type="title"/>
          </p:nvPr>
        </p:nvSpPr>
        <p:spPr>
          <a:ln/>
        </p:spPr>
        <p:txBody>
          <a:bodyPr vert="horz" wrap="square" anchor="ctr" anchorCtr="0"/>
          <a:p>
            <a:r>
              <a:rPr lang="zh-CN" altLang="en-US" dirty="0">
                <a:solidFill>
                  <a:srgbClr val="0000FF"/>
                </a:solidFill>
                <a:latin typeface="华文中宋" pitchFamily="2" charset="-122"/>
                <a:ea typeface="宋体" panose="02010600030101010101" pitchFamily="2" charset="-122"/>
                <a:sym typeface="Arial" panose="020B0604020202020204" pitchFamily="34" charset="0"/>
              </a:rPr>
              <a:t>（三）开展达标评级</a:t>
            </a:r>
            <a:endParaRPr lang="zh-CN" altLang="en-US"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5538" name="Rectangle 2"/>
          <p:cNvSpPr>
            <a:spLocks noGrp="1"/>
          </p:cNvSpPr>
          <p:nvPr>
            <p:ph type="body" idx="4294967295"/>
          </p:nvPr>
        </p:nvSpPr>
        <p:spPr>
          <a:xfrm>
            <a:off x="1549400" y="1484313"/>
            <a:ext cx="7272338" cy="4938712"/>
          </a:xfrm>
          <a:ln/>
        </p:spPr>
        <p:txBody>
          <a:bodyPr vert="horz" wrap="square" anchor="t" anchorCtr="0">
            <a:spAutoFit/>
          </a:bodyPr>
          <a:p>
            <a:pPr marL="9525" indent="749300">
              <a:buNone/>
            </a:pPr>
            <a:r>
              <a:rPr lang="zh-CN" altLang="en-US" sz="3000" b="1" dirty="0">
                <a:solidFill>
                  <a:srgbClr val="FF3300"/>
                </a:solidFill>
                <a:latin typeface="楷体_GB2312" pitchFamily="49" charset="-122"/>
                <a:ea typeface="楷体_GB2312" pitchFamily="49" charset="-122"/>
                <a:sym typeface="Arial" panose="020B0604020202020204" pitchFamily="34" charset="0"/>
              </a:rPr>
              <a:t>2、标准</a:t>
            </a:r>
            <a:endParaRPr lang="en-US" altLang="zh-CN" sz="3000" b="1">
              <a:solidFill>
                <a:srgbClr val="FF3300"/>
              </a:solidFill>
              <a:latin typeface="楷体_GB2312" pitchFamily="49" charset="-122"/>
              <a:ea typeface="楷体_GB2312" pitchFamily="49" charset="-122"/>
              <a:sym typeface="Arial" panose="020B0604020202020204" pitchFamily="34" charset="0"/>
            </a:endParaRPr>
          </a:p>
          <a:p>
            <a:pPr marL="9525" indent="749300">
              <a:buNone/>
            </a:pPr>
            <a:r>
              <a:rPr lang="zh-CN" altLang="en-US" sz="3000" b="1" dirty="0">
                <a:latin typeface="楷体_GB2312" pitchFamily="49" charset="-122"/>
                <a:ea typeface="楷体_GB2312" pitchFamily="49" charset="-122"/>
                <a:sym typeface="Arial" panose="020B0604020202020204" pitchFamily="34" charset="0"/>
              </a:rPr>
              <a:t>发电企业安全生产标准化达标评级标准执行</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solidFill>
                  <a:srgbClr val="0000FF"/>
                </a:solidFill>
                <a:latin typeface="楷体_GB2312" pitchFamily="49" charset="-122"/>
                <a:ea typeface="楷体_GB2312" pitchFamily="49" charset="-122"/>
                <a:sym typeface="Arial" panose="020B0604020202020204" pitchFamily="34" charset="0"/>
              </a:rPr>
              <a:t>发电企业安全生产标准化规范及达标评级标准</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a:t>
            </a:r>
            <a:endParaRPr lang="zh-CN" altLang="en-US" sz="3000" b="1" dirty="0">
              <a:latin typeface="楷体_GB2312" pitchFamily="49" charset="-122"/>
              <a:ea typeface="楷体_GB2312" pitchFamily="49" charset="-122"/>
              <a:sym typeface="Arial" panose="020B0604020202020204" pitchFamily="34" charset="0"/>
            </a:endParaRPr>
          </a:p>
          <a:p>
            <a:pPr marL="9525" indent="749300">
              <a:buNone/>
            </a:pPr>
            <a:r>
              <a:rPr lang="en-US" altLang="zh-CN" sz="3000" b="1" err="1">
                <a:latin typeface="楷体_GB2312" pitchFamily="49" charset="-122"/>
                <a:ea typeface="楷体_GB2312" pitchFamily="49" charset="-122"/>
                <a:sym typeface="Arial" panose="020B0604020202020204" pitchFamily="34" charset="0"/>
              </a:rPr>
              <a:t>输电企业和地市级供电企业执行</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solidFill>
                  <a:srgbClr val="0000FF"/>
                </a:solidFill>
                <a:latin typeface="楷体_GB2312" pitchFamily="49" charset="-122"/>
                <a:ea typeface="楷体_GB2312" pitchFamily="49" charset="-122"/>
                <a:sym typeface="Arial" panose="020B0604020202020204" pitchFamily="34" charset="0"/>
              </a:rPr>
              <a:t>电网企业安全生产标准化规范及达标评级标准</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a:t>
            </a:r>
            <a:endParaRPr lang="zh-CN" altLang="en-US" sz="3000" b="1" dirty="0">
              <a:latin typeface="楷体_GB2312" pitchFamily="49" charset="-122"/>
              <a:ea typeface="楷体_GB2312" pitchFamily="49" charset="-122"/>
              <a:sym typeface="Arial" panose="020B0604020202020204" pitchFamily="34" charset="0"/>
            </a:endParaRPr>
          </a:p>
          <a:p>
            <a:pPr marL="9525" indent="749300">
              <a:buNone/>
            </a:pPr>
            <a:r>
              <a:rPr lang="en-US" altLang="zh-CN" sz="3000" b="1" err="1">
                <a:latin typeface="楷体_GB2312" pitchFamily="49" charset="-122"/>
                <a:ea typeface="楷体_GB2312" pitchFamily="49" charset="-122"/>
                <a:sym typeface="Arial" panose="020B0604020202020204" pitchFamily="34" charset="0"/>
              </a:rPr>
              <a:t>电力工程建设项目执行</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solidFill>
                  <a:srgbClr val="0000FF"/>
                </a:solidFill>
                <a:latin typeface="楷体_GB2312" pitchFamily="49" charset="-122"/>
                <a:ea typeface="楷体_GB2312" pitchFamily="49" charset="-122"/>
                <a:sym typeface="Arial" panose="020B0604020202020204" pitchFamily="34" charset="0"/>
              </a:rPr>
              <a:t>电力工程建设项目安全生产标准化规范及达标评级标准</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latin typeface="楷体_GB2312" pitchFamily="49" charset="-122"/>
                <a:ea typeface="楷体_GB2312" pitchFamily="49" charset="-122"/>
                <a:sym typeface="Arial" panose="020B0604020202020204" pitchFamily="34" charset="0"/>
              </a:rPr>
              <a:t>。</a:t>
            </a:r>
            <a:endParaRPr lang="zh-CN" altLang="en-US" sz="3000" b="1" dirty="0">
              <a:latin typeface="楷体_GB2312" pitchFamily="49" charset="-122"/>
              <a:ea typeface="楷体_GB2312" pitchFamily="49" charset="-122"/>
              <a:sym typeface="Arial" panose="020B0604020202020204" pitchFamily="34" charset="0"/>
            </a:endParaRPr>
          </a:p>
        </p:txBody>
      </p:sp>
      <p:sp>
        <p:nvSpPr>
          <p:cNvPr id="65540" name="矩形 65539"/>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2" name="Rectangle 2"/>
          <p:cNvSpPr>
            <a:spLocks noGrp="1"/>
          </p:cNvSpPr>
          <p:nvPr>
            <p:ph type="body" idx="4294967295"/>
          </p:nvPr>
        </p:nvSpPr>
        <p:spPr>
          <a:xfrm>
            <a:off x="1476375" y="1412875"/>
            <a:ext cx="7343775" cy="5216525"/>
          </a:xfrm>
          <a:ln/>
        </p:spPr>
        <p:txBody>
          <a:bodyPr vert="horz" wrap="square" anchor="t" anchorCtr="0">
            <a:spAutoFit/>
          </a:bodyPr>
          <a:p>
            <a:pPr marL="9525" indent="749300">
              <a:buNone/>
            </a:pPr>
            <a:r>
              <a:rPr lang="zh-CN" altLang="en-US" sz="3000" b="1" dirty="0">
                <a:solidFill>
                  <a:srgbClr val="FF3300"/>
                </a:solidFill>
                <a:latin typeface="楷体_GB2312" pitchFamily="49" charset="-122"/>
                <a:ea typeface="楷体_GB2312" pitchFamily="49" charset="-122"/>
                <a:sym typeface="Arial" panose="020B0604020202020204" pitchFamily="34" charset="0"/>
              </a:rPr>
              <a:t>3、级别确定</a:t>
            </a:r>
            <a:endParaRPr lang="zh-CN" altLang="en-US" sz="3000" b="1" dirty="0">
              <a:solidFill>
                <a:srgbClr val="FF3300"/>
              </a:solidFill>
              <a:latin typeface="楷体_GB2312" pitchFamily="49" charset="-122"/>
              <a:ea typeface="楷体_GB2312" pitchFamily="49" charset="-122"/>
              <a:sym typeface="Arial" panose="020B0604020202020204" pitchFamily="34" charset="0"/>
            </a:endParaRPr>
          </a:p>
          <a:p>
            <a:pPr marL="9525" indent="749300">
              <a:buNone/>
            </a:pPr>
            <a:r>
              <a:rPr lang="zh-CN" altLang="en-US" sz="3000" b="1" dirty="0">
                <a:latin typeface="楷体_GB2312" pitchFamily="49" charset="-122"/>
                <a:ea typeface="楷体_GB2312" pitchFamily="49" charset="-122"/>
                <a:sym typeface="Arial" panose="020B0604020202020204" pitchFamily="34" charset="0"/>
              </a:rPr>
              <a:t>电力安全生产标准化达标评级考核结果分为一级、二级、三级，依据评审得分确定。取得三级以上即为安全生产标准化达标。其中：</a:t>
            </a:r>
            <a:endParaRPr lang="zh-CN" altLang="en-US" sz="3000" b="1" dirty="0">
              <a:latin typeface="楷体_GB2312" pitchFamily="49" charset="-122"/>
              <a:ea typeface="楷体_GB2312" pitchFamily="49" charset="-122"/>
              <a:sym typeface="Arial" panose="020B0604020202020204" pitchFamily="34" charset="0"/>
            </a:endParaRPr>
          </a:p>
          <a:p>
            <a:pPr marL="9525" indent="749300">
              <a:buNone/>
            </a:pPr>
            <a:r>
              <a:rPr lang="zh-CN" altLang="en-US" sz="3000" b="1" dirty="0">
                <a:latin typeface="楷体_GB2312" pitchFamily="49" charset="-122"/>
                <a:ea typeface="楷体_GB2312" pitchFamily="49" charset="-122"/>
                <a:sym typeface="Arial" panose="020B0604020202020204" pitchFamily="34" charset="0"/>
              </a:rPr>
              <a:t>标准化一级得分大于</a:t>
            </a:r>
            <a:r>
              <a:rPr lang="en-US" altLang="zh-CN" sz="3000" b="1">
                <a:latin typeface="楷体_GB2312" pitchFamily="49" charset="-122"/>
                <a:ea typeface="楷体_GB2312" pitchFamily="49" charset="-122"/>
                <a:sym typeface="Arial" panose="020B0604020202020204" pitchFamily="34" charset="0"/>
              </a:rPr>
              <a:t>90</a:t>
            </a:r>
            <a:r>
              <a:rPr lang="zh-CN" altLang="en-US" sz="3000" b="1" dirty="0">
                <a:latin typeface="楷体_GB2312" pitchFamily="49" charset="-122"/>
                <a:ea typeface="楷体_GB2312" pitchFamily="49" charset="-122"/>
                <a:sym typeface="Arial" panose="020B0604020202020204" pitchFamily="34" charset="0"/>
              </a:rPr>
              <a:t>分；</a:t>
            </a:r>
            <a:endParaRPr lang="zh-CN" altLang="en-US" sz="3000" b="1" dirty="0">
              <a:latin typeface="楷体_GB2312" pitchFamily="49" charset="-122"/>
              <a:ea typeface="楷体_GB2312" pitchFamily="49" charset="-122"/>
              <a:sym typeface="Arial" panose="020B0604020202020204" pitchFamily="34" charset="0"/>
            </a:endParaRPr>
          </a:p>
          <a:p>
            <a:pPr marL="9525" indent="749300">
              <a:buNone/>
            </a:pPr>
            <a:r>
              <a:rPr lang="zh-CN" altLang="en-US" sz="3000" b="1" dirty="0">
                <a:latin typeface="楷体_GB2312" pitchFamily="49" charset="-122"/>
                <a:ea typeface="楷体_GB2312" pitchFamily="49" charset="-122"/>
                <a:sym typeface="Arial" panose="020B0604020202020204" pitchFamily="34" charset="0"/>
              </a:rPr>
              <a:t>标准化二级得分大于</a:t>
            </a:r>
            <a:r>
              <a:rPr lang="en-US" altLang="zh-CN" sz="3000" b="1">
                <a:latin typeface="楷体_GB2312" pitchFamily="49" charset="-122"/>
                <a:ea typeface="楷体_GB2312" pitchFamily="49" charset="-122"/>
                <a:sym typeface="Arial" panose="020B0604020202020204" pitchFamily="34" charset="0"/>
              </a:rPr>
              <a:t>80</a:t>
            </a:r>
            <a:r>
              <a:rPr lang="zh-CN" altLang="en-US" sz="3000" b="1" dirty="0">
                <a:latin typeface="楷体_GB2312" pitchFamily="49" charset="-122"/>
                <a:ea typeface="楷体_GB2312" pitchFamily="49" charset="-122"/>
                <a:sym typeface="Arial" panose="020B0604020202020204" pitchFamily="34" charset="0"/>
              </a:rPr>
              <a:t>分；</a:t>
            </a:r>
            <a:endParaRPr lang="zh-CN" altLang="en-US" sz="3000" b="1" dirty="0">
              <a:latin typeface="楷体_GB2312" pitchFamily="49" charset="-122"/>
              <a:ea typeface="楷体_GB2312" pitchFamily="49" charset="-122"/>
              <a:sym typeface="Arial" panose="020B0604020202020204" pitchFamily="34" charset="0"/>
            </a:endParaRPr>
          </a:p>
          <a:p>
            <a:pPr marL="9525" indent="749300">
              <a:buNone/>
            </a:pPr>
            <a:r>
              <a:rPr lang="zh-CN" altLang="en-US" sz="3000" b="1" dirty="0">
                <a:latin typeface="楷体_GB2312" pitchFamily="49" charset="-122"/>
                <a:ea typeface="楷体_GB2312" pitchFamily="49" charset="-122"/>
                <a:sym typeface="Arial" panose="020B0604020202020204" pitchFamily="34" charset="0"/>
              </a:rPr>
              <a:t>标准化三级得分大于</a:t>
            </a:r>
            <a:r>
              <a:rPr lang="en-US" altLang="zh-CN" sz="3000" b="1">
                <a:latin typeface="楷体_GB2312" pitchFamily="49" charset="-122"/>
                <a:ea typeface="楷体_GB2312" pitchFamily="49" charset="-122"/>
                <a:sym typeface="Arial" panose="020B0604020202020204" pitchFamily="34" charset="0"/>
              </a:rPr>
              <a:t>70</a:t>
            </a:r>
            <a:r>
              <a:rPr lang="zh-CN" altLang="en-US" sz="3000" b="1" dirty="0">
                <a:latin typeface="楷体_GB2312" pitchFamily="49" charset="-122"/>
                <a:ea typeface="楷体_GB2312" pitchFamily="49" charset="-122"/>
                <a:sym typeface="Arial" panose="020B0604020202020204" pitchFamily="34" charset="0"/>
              </a:rPr>
              <a:t>分。</a:t>
            </a:r>
            <a:endParaRPr lang="zh-CN" altLang="en-US" sz="3000" b="1" dirty="0">
              <a:latin typeface="楷体_GB2312" pitchFamily="49" charset="-122"/>
              <a:ea typeface="楷体_GB2312" pitchFamily="49" charset="-122"/>
              <a:sym typeface="Arial" panose="020B0604020202020204" pitchFamily="34" charset="0"/>
            </a:endParaRPr>
          </a:p>
          <a:p>
            <a:pPr marL="9525" indent="749300">
              <a:buNone/>
            </a:pPr>
            <a:endParaRPr lang="zh-CN" altLang="en-US" sz="3000" b="1" dirty="0">
              <a:latin typeface="楷体_GB2312" pitchFamily="49" charset="-122"/>
              <a:ea typeface="楷体_GB2312" pitchFamily="49" charset="-122"/>
              <a:sym typeface="Arial" panose="020B0604020202020204" pitchFamily="34" charset="0"/>
            </a:endParaRPr>
          </a:p>
          <a:p>
            <a:pPr marL="9525" indent="749300">
              <a:buNone/>
            </a:pPr>
            <a:r>
              <a:rPr lang="zh-CN" altLang="en-US" sz="3000" b="1" dirty="0">
                <a:solidFill>
                  <a:srgbClr val="0000FF"/>
                </a:solidFill>
                <a:latin typeface="楷体_GB2312" pitchFamily="49" charset="-122"/>
                <a:ea typeface="楷体_GB2312" pitchFamily="49" charset="-122"/>
                <a:sym typeface="Arial" panose="020B0604020202020204" pitchFamily="34" charset="0"/>
              </a:rPr>
              <a:t>评审得分＝（实得分</a:t>
            </a:r>
            <a:r>
              <a:rPr lang="en-US" altLang="zh-CN" sz="3000" b="1">
                <a:solidFill>
                  <a:srgbClr val="0000FF"/>
                </a:solidFill>
                <a:latin typeface="楷体_GB2312" pitchFamily="49" charset="-122"/>
                <a:ea typeface="楷体_GB2312" pitchFamily="49" charset="-122"/>
                <a:sym typeface="Arial" panose="020B0604020202020204" pitchFamily="34" charset="0"/>
              </a:rPr>
              <a:t>/</a:t>
            </a:r>
            <a:r>
              <a:rPr lang="zh-CN" altLang="en-US" sz="3000" b="1" dirty="0">
                <a:solidFill>
                  <a:srgbClr val="0000FF"/>
                </a:solidFill>
                <a:latin typeface="楷体_GB2312" pitchFamily="49" charset="-122"/>
                <a:ea typeface="楷体_GB2312" pitchFamily="49" charset="-122"/>
                <a:sym typeface="Arial" panose="020B0604020202020204" pitchFamily="34" charset="0"/>
              </a:rPr>
              <a:t>应得分）</a:t>
            </a:r>
            <a:r>
              <a:rPr lang="en-US" altLang="zh-CN" sz="3000" b="1">
                <a:solidFill>
                  <a:srgbClr val="0000FF"/>
                </a:solidFill>
                <a:latin typeface="楷体_GB2312" pitchFamily="49" charset="-122"/>
                <a:ea typeface="楷体_GB2312" pitchFamily="49" charset="-122"/>
                <a:sym typeface="Arial" panose="020B0604020202020204" pitchFamily="34" charset="0"/>
              </a:rPr>
              <a:t>×100</a:t>
            </a:r>
            <a:endParaRPr lang="zh-CN" altLang="en-US" sz="3000" b="1" dirty="0">
              <a:solidFill>
                <a:srgbClr val="0000FF"/>
              </a:solidFill>
              <a:latin typeface="楷体_GB2312" pitchFamily="49" charset="-122"/>
              <a:ea typeface="楷体_GB2312" pitchFamily="49" charset="-122"/>
              <a:sym typeface="Arial" panose="020B0604020202020204" pitchFamily="34" charset="0"/>
            </a:endParaRPr>
          </a:p>
        </p:txBody>
      </p:sp>
      <p:sp>
        <p:nvSpPr>
          <p:cNvPr id="66563" name="矩形 66562"/>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7586" name="文本占位符 67585"/>
          <p:cNvSpPr>
            <a:spLocks noGrp="1"/>
          </p:cNvSpPr>
          <p:nvPr>
            <p:ph type="body" idx="1"/>
          </p:nvPr>
        </p:nvSpPr>
        <p:spPr>
          <a:xfrm>
            <a:off x="1404938" y="1196975"/>
            <a:ext cx="7561262" cy="2886075"/>
          </a:xfrm>
          <a:ln/>
        </p:spPr>
        <p:txBody>
          <a:bodyPr vert="horz" wrap="square" anchor="t" anchorCtr="0">
            <a:spAutoFit/>
          </a:bodyPr>
          <a:p>
            <a:pPr marL="9525" indent="749300">
              <a:buNone/>
            </a:pPr>
            <a:r>
              <a:rPr lang="zh-CN" altLang="en-US" sz="3400" b="1" dirty="0">
                <a:solidFill>
                  <a:srgbClr val="FF3300"/>
                </a:solidFill>
                <a:latin typeface="楷体_GB2312" pitchFamily="49" charset="-122"/>
                <a:ea typeface="楷体_GB2312" pitchFamily="49" charset="-122"/>
                <a:sym typeface="Arial" panose="020B0604020202020204" pitchFamily="34" charset="0"/>
              </a:rPr>
              <a:t>4、程序</a:t>
            </a:r>
            <a:endParaRPr lang="zh-CN" altLang="en-US" sz="3400" b="1" dirty="0">
              <a:solidFill>
                <a:srgbClr val="FF3300"/>
              </a:solidFill>
              <a:latin typeface="楷体_GB2312" pitchFamily="49" charset="-122"/>
              <a:ea typeface="楷体_GB2312" pitchFamily="49" charset="-122"/>
              <a:sym typeface="Arial" panose="020B0604020202020204" pitchFamily="34" charset="0"/>
            </a:endParaRPr>
          </a:p>
          <a:p>
            <a:pPr marL="9525" indent="749300">
              <a:buNone/>
            </a:pPr>
            <a:r>
              <a:rPr lang="zh-CN" altLang="en-US" sz="3400" b="1" dirty="0">
                <a:solidFill>
                  <a:srgbClr val="0000FF"/>
                </a:solidFill>
                <a:latin typeface="楷体_GB2312" pitchFamily="49" charset="-122"/>
                <a:ea typeface="楷体_GB2312" pitchFamily="49" charset="-122"/>
                <a:sym typeface="Arial" panose="020B0604020202020204" pitchFamily="34" charset="0"/>
              </a:rPr>
              <a:t>（1）电力企业对照《标准》条款组织开展自查、自评工作，形成自评报告。</a:t>
            </a:r>
            <a:endParaRPr lang="zh-CN" altLang="en-US" sz="3400" b="1" dirty="0">
              <a:solidFill>
                <a:srgbClr val="0000FF"/>
              </a:solidFill>
              <a:latin typeface="楷体_GB2312" pitchFamily="49" charset="-122"/>
              <a:ea typeface="楷体_GB2312" pitchFamily="49" charset="-122"/>
              <a:sym typeface="Arial" panose="020B0604020202020204" pitchFamily="34" charset="0"/>
            </a:endParaRPr>
          </a:p>
          <a:p>
            <a:pPr marL="9525" indent="749300">
              <a:buNone/>
            </a:pPr>
            <a:endParaRPr lang="zh-CN" altLang="en-US" sz="3400" b="1" dirty="0">
              <a:latin typeface="楷体_GB2312" pitchFamily="49" charset="-122"/>
              <a:ea typeface="楷体_GB2312" pitchFamily="49" charset="-122"/>
              <a:sym typeface="Arial" panose="020B0604020202020204" pitchFamily="34" charset="0"/>
            </a:endParaRPr>
          </a:p>
        </p:txBody>
      </p:sp>
      <p:sp>
        <p:nvSpPr>
          <p:cNvPr id="67589" name="矩形 67588"/>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8610" name="文本占位符 68609"/>
          <p:cNvSpPr>
            <a:spLocks noGrp="1"/>
          </p:cNvSpPr>
          <p:nvPr>
            <p:ph type="body" idx="1"/>
          </p:nvPr>
        </p:nvSpPr>
        <p:spPr>
          <a:xfrm>
            <a:off x="1403350" y="1554163"/>
            <a:ext cx="7634288" cy="5343525"/>
          </a:xfrm>
          <a:ln/>
        </p:spPr>
        <p:txBody>
          <a:bodyPr vert="horz" wrap="square" anchor="t" anchorCtr="0">
            <a:spAutoFit/>
          </a:bodyPr>
          <a:p>
            <a:pPr marL="9525" indent="701675">
              <a:lnSpc>
                <a:spcPct val="90000"/>
              </a:lnSpc>
              <a:buNone/>
            </a:pPr>
            <a:r>
              <a:rPr lang="zh-CN" altLang="en-US" sz="2800" b="1" dirty="0">
                <a:solidFill>
                  <a:srgbClr val="0000FF"/>
                </a:solidFill>
                <a:latin typeface="楷体_GB2312" pitchFamily="49" charset="-122"/>
                <a:ea typeface="楷体_GB2312" pitchFamily="49" charset="-122"/>
                <a:sym typeface="Arial" panose="020B0604020202020204" pitchFamily="34" charset="0"/>
              </a:rPr>
              <a:t>（2）电力企业根据本单位（或工程建设项目）自评结果，向所在地电力监管机构提出评审申请。</a:t>
            </a:r>
            <a:endParaRPr lang="zh-CN" altLang="en-US" sz="2800" b="1" dirty="0">
              <a:solidFill>
                <a:srgbClr val="0000FF"/>
              </a:solidFill>
              <a:latin typeface="楷体_GB2312" pitchFamily="49" charset="-122"/>
              <a:ea typeface="楷体_GB2312" pitchFamily="49" charset="-122"/>
              <a:sym typeface="Arial" panose="020B0604020202020204" pitchFamily="34" charset="0"/>
            </a:endParaRPr>
          </a:p>
          <a:p>
            <a:pPr marL="9525" indent="701675">
              <a:lnSpc>
                <a:spcPct val="90000"/>
              </a:lnSpc>
              <a:buNone/>
            </a:pPr>
            <a:r>
              <a:rPr lang="zh-CN" altLang="en-US" sz="2800" b="1" dirty="0">
                <a:latin typeface="楷体_GB2312" pitchFamily="49" charset="-122"/>
                <a:ea typeface="楷体_GB2312" pitchFamily="49" charset="-122"/>
                <a:sym typeface="Arial" panose="020B0604020202020204" pitchFamily="34" charset="0"/>
              </a:rPr>
              <a:t>同一电力企业（或工程建设项目）再次提出申请时间间隔应</a:t>
            </a:r>
            <a:r>
              <a:rPr lang="zh-CN" altLang="en-US" sz="2800" b="1" dirty="0">
                <a:solidFill>
                  <a:srgbClr val="FF0000"/>
                </a:solidFill>
                <a:latin typeface="楷体_GB2312" pitchFamily="49" charset="-122"/>
                <a:ea typeface="楷体_GB2312" pitchFamily="49" charset="-122"/>
                <a:sym typeface="Arial" panose="020B0604020202020204" pitchFamily="34" charset="0"/>
              </a:rPr>
              <a:t>不少于半年</a:t>
            </a:r>
            <a:r>
              <a:rPr lang="zh-CN" altLang="en-US" sz="2800" b="1" dirty="0">
                <a:latin typeface="楷体_GB2312" pitchFamily="49" charset="-122"/>
                <a:ea typeface="楷体_GB2312" pitchFamily="49" charset="-122"/>
                <a:sym typeface="Arial" panose="020B0604020202020204" pitchFamily="34" charset="0"/>
              </a:rPr>
              <a:t>。</a:t>
            </a:r>
            <a:endParaRPr lang="zh-CN" altLang="en-US" sz="2800" b="1" dirty="0">
              <a:latin typeface="楷体_GB2312" pitchFamily="49" charset="-122"/>
              <a:ea typeface="楷体_GB2312" pitchFamily="49" charset="-122"/>
              <a:sym typeface="Arial" panose="020B0604020202020204" pitchFamily="34" charset="0"/>
            </a:endParaRPr>
          </a:p>
          <a:p>
            <a:pPr marL="9525" indent="701675">
              <a:lnSpc>
                <a:spcPct val="90000"/>
              </a:lnSpc>
              <a:buNone/>
            </a:pPr>
            <a:r>
              <a:rPr lang="zh-CN" altLang="en-US" sz="2800" b="1" dirty="0">
                <a:latin typeface="楷体_GB2312" pitchFamily="49" charset="-122"/>
                <a:ea typeface="楷体_GB2312" pitchFamily="49" charset="-122"/>
                <a:sym typeface="Arial" panose="020B0604020202020204" pitchFamily="34" charset="0"/>
              </a:rPr>
              <a:t>电力企业根据本单位（或工程建设项目）自评结果，向所在地电监会派出机构提出评审申请。</a:t>
            </a:r>
            <a:endParaRPr lang="zh-CN" altLang="en-US" sz="2800" b="1" dirty="0">
              <a:latin typeface="楷体_GB2312" pitchFamily="49" charset="-122"/>
              <a:ea typeface="楷体_GB2312" pitchFamily="49" charset="-122"/>
              <a:sym typeface="Arial" panose="020B0604020202020204" pitchFamily="34" charset="0"/>
            </a:endParaRPr>
          </a:p>
          <a:p>
            <a:pPr marL="9525" indent="701675">
              <a:lnSpc>
                <a:spcPct val="90000"/>
              </a:lnSpc>
              <a:buNone/>
            </a:pPr>
            <a:r>
              <a:rPr lang="zh-CN" altLang="en-US" sz="2800" b="1" dirty="0">
                <a:latin typeface="楷体_GB2312" pitchFamily="49" charset="-122"/>
                <a:ea typeface="楷体_GB2312" pitchFamily="49" charset="-122"/>
                <a:sym typeface="Arial" panose="020B0604020202020204" pitchFamily="34" charset="0"/>
              </a:rPr>
              <a:t>电力企业所在地有上级主管单位</a:t>
            </a:r>
            <a:r>
              <a:rPr lang="zh-CN" altLang="en-US" sz="2800" b="1" dirty="0">
                <a:solidFill>
                  <a:srgbClr val="FF0000"/>
                </a:solidFill>
                <a:latin typeface="楷体_GB2312" pitchFamily="49" charset="-122"/>
                <a:ea typeface="楷体_GB2312" pitchFamily="49" charset="-122"/>
                <a:sym typeface="Arial" panose="020B0604020202020204" pitchFamily="34" charset="0"/>
              </a:rPr>
              <a:t>（指地方电力集团、中央电力企业各地分支机构以及省级电网企业）</a:t>
            </a:r>
            <a:r>
              <a:rPr lang="zh-CN" altLang="en-US" sz="2800" b="1" dirty="0">
                <a:latin typeface="楷体_GB2312" pitchFamily="49" charset="-122"/>
                <a:ea typeface="楷体_GB2312" pitchFamily="49" charset="-122"/>
                <a:sym typeface="Arial" panose="020B0604020202020204" pitchFamily="34" charset="0"/>
              </a:rPr>
              <a:t>的，也可由上级主管单位汇总评审申请材料，集中向所在地电监会派出机构提出评审申请。</a:t>
            </a:r>
            <a:endParaRPr lang="zh-CN" altLang="en-US" sz="2800" b="1" dirty="0">
              <a:latin typeface="楷体_GB2312" pitchFamily="49" charset="-122"/>
              <a:ea typeface="楷体_GB2312" pitchFamily="49" charset="-122"/>
              <a:sym typeface="Arial" panose="020B0604020202020204" pitchFamily="34" charset="0"/>
            </a:endParaRPr>
          </a:p>
        </p:txBody>
      </p:sp>
      <p:sp>
        <p:nvSpPr>
          <p:cNvPr id="68612" name="矩形 68611"/>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文本占位符 69633"/>
          <p:cNvSpPr>
            <a:spLocks noGrp="1"/>
          </p:cNvSpPr>
          <p:nvPr>
            <p:ph type="body" idx="1"/>
          </p:nvPr>
        </p:nvSpPr>
        <p:spPr>
          <a:xfrm>
            <a:off x="1403350" y="1495425"/>
            <a:ext cx="7283450" cy="5202238"/>
          </a:xfrm>
          <a:ln/>
        </p:spPr>
        <p:txBody>
          <a:bodyPr vert="horz" wrap="square" anchor="t" anchorCtr="0">
            <a:spAutoFit/>
          </a:bodyPr>
          <a:p>
            <a:pPr marL="9525" indent="717550">
              <a:lnSpc>
                <a:spcPct val="90000"/>
              </a:lnSpc>
              <a:buNone/>
            </a:pPr>
            <a:r>
              <a:rPr lang="zh-CN" altLang="en-US" b="1" dirty="0">
                <a:solidFill>
                  <a:srgbClr val="0000FF"/>
                </a:solidFill>
                <a:latin typeface="楷体_GB2312" pitchFamily="49" charset="-122"/>
                <a:ea typeface="楷体_GB2312" pitchFamily="49" charset="-122"/>
                <a:sym typeface="Arial" panose="020B0604020202020204" pitchFamily="34" charset="0"/>
              </a:rPr>
              <a:t>（3）电监会派出机构对电力企业的评审申请材料进行审查。</a:t>
            </a:r>
            <a:endParaRPr lang="zh-CN" altLang="en-US" b="1" dirty="0">
              <a:solidFill>
                <a:srgbClr val="0000FF"/>
              </a:solidFill>
              <a:latin typeface="楷体_GB2312" pitchFamily="49" charset="-122"/>
              <a:ea typeface="楷体_GB2312" pitchFamily="49" charset="-122"/>
              <a:sym typeface="Arial" panose="020B0604020202020204" pitchFamily="34" charset="0"/>
            </a:endParaRPr>
          </a:p>
          <a:p>
            <a:pPr marL="9525" indent="717550">
              <a:lnSpc>
                <a:spcPct val="90000"/>
              </a:lnSpc>
              <a:buNone/>
            </a:pPr>
            <a:r>
              <a:rPr lang="zh-CN" altLang="en-US" b="1" dirty="0">
                <a:latin typeface="楷体_GB2312" pitchFamily="49" charset="-122"/>
                <a:ea typeface="楷体_GB2312" pitchFamily="49" charset="-122"/>
                <a:sym typeface="Arial" panose="020B0604020202020204" pitchFamily="34" charset="0"/>
              </a:rPr>
              <a:t>主要审查：电力企业（或工程建设项目）是否符合申请条件；自评报告是否符合要求，内容是否完整。</a:t>
            </a:r>
            <a:endParaRPr lang="zh-CN" altLang="en-US" b="1" dirty="0">
              <a:latin typeface="楷体_GB2312" pitchFamily="49" charset="-122"/>
              <a:ea typeface="楷体_GB2312" pitchFamily="49" charset="-122"/>
              <a:sym typeface="Arial" panose="020B0604020202020204" pitchFamily="34" charset="0"/>
            </a:endParaRPr>
          </a:p>
          <a:p>
            <a:pPr marL="9525" indent="717550">
              <a:lnSpc>
                <a:spcPct val="90000"/>
              </a:lnSpc>
              <a:buNone/>
            </a:pPr>
            <a:r>
              <a:rPr lang="zh-CN" altLang="en-US" b="1" dirty="0">
                <a:latin typeface="楷体_GB2312" pitchFamily="49" charset="-122"/>
                <a:ea typeface="楷体_GB2312" pitchFamily="49" charset="-122"/>
                <a:sym typeface="Arial" panose="020B0604020202020204" pitchFamily="34" charset="0"/>
              </a:rPr>
              <a:t>经审查发现申请材料不完整或存在疑问的，电力企业应予以补充或说明。</a:t>
            </a:r>
            <a:endParaRPr lang="zh-CN" altLang="en-US" b="1" dirty="0">
              <a:latin typeface="楷体_GB2312" pitchFamily="49" charset="-122"/>
              <a:ea typeface="楷体_GB2312" pitchFamily="49" charset="-122"/>
              <a:sym typeface="Arial" panose="020B0604020202020204" pitchFamily="34" charset="0"/>
            </a:endParaRPr>
          </a:p>
          <a:p>
            <a:pPr marL="9525" indent="717550">
              <a:lnSpc>
                <a:spcPct val="90000"/>
              </a:lnSpc>
              <a:buNone/>
            </a:pPr>
            <a:r>
              <a:rPr lang="zh-CN" altLang="en-US" b="1" dirty="0">
                <a:latin typeface="楷体_GB2312" pitchFamily="49" charset="-122"/>
                <a:ea typeface="楷体_GB2312" pitchFamily="49" charset="-122"/>
                <a:sym typeface="Arial" panose="020B0604020202020204" pitchFamily="34" charset="0"/>
              </a:rPr>
              <a:t>标准化一级企业（或工程建设项目）的评审申请，由所在地电监会派出机构进行初步审查，审查合格的报电监会。</a:t>
            </a:r>
            <a:endParaRPr lang="zh-CN" altLang="en-US" b="1" dirty="0">
              <a:latin typeface="楷体_GB2312" pitchFamily="49" charset="-122"/>
              <a:ea typeface="楷体_GB2312" pitchFamily="49" charset="-122"/>
              <a:sym typeface="Arial" panose="020B0604020202020204" pitchFamily="34" charset="0"/>
            </a:endParaRPr>
          </a:p>
        </p:txBody>
      </p:sp>
      <p:sp>
        <p:nvSpPr>
          <p:cNvPr id="69636" name="矩形 69635"/>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文本占位符 70657"/>
          <p:cNvSpPr>
            <a:spLocks noGrp="1"/>
          </p:cNvSpPr>
          <p:nvPr>
            <p:ph type="body" idx="1"/>
          </p:nvPr>
        </p:nvSpPr>
        <p:spPr>
          <a:xfrm>
            <a:off x="1403350" y="1484313"/>
            <a:ext cx="7488238" cy="5045075"/>
          </a:xfrm>
          <a:ln/>
        </p:spPr>
        <p:txBody>
          <a:bodyPr vert="horz" wrap="square" anchor="t" anchorCtr="0">
            <a:spAutoFit/>
          </a:bodyPr>
          <a:p>
            <a:pPr marL="9525" indent="433705">
              <a:lnSpc>
                <a:spcPct val="90000"/>
              </a:lnSpc>
              <a:buNone/>
            </a:pPr>
            <a:r>
              <a:rPr lang="zh-CN" altLang="en-US" sz="2800" b="1" dirty="0">
                <a:solidFill>
                  <a:srgbClr val="0000FF"/>
                </a:solidFill>
                <a:latin typeface="楷体_GB2312" pitchFamily="49" charset="-122"/>
                <a:ea typeface="楷体_GB2312" pitchFamily="49" charset="-122"/>
                <a:sym typeface="Arial" panose="020B0604020202020204" pitchFamily="34" charset="0"/>
              </a:rPr>
              <a:t>（4）获准评审的电力企业委托评审人员经电力监管机构培训合格的评审机构开展评审</a:t>
            </a:r>
            <a:endParaRPr lang="zh-CN" altLang="en-US" sz="2800" b="1" dirty="0">
              <a:solidFill>
                <a:srgbClr val="0000FF"/>
              </a:solidFill>
              <a:latin typeface="楷体_GB2312" pitchFamily="49" charset="-122"/>
              <a:ea typeface="楷体_GB2312" pitchFamily="49" charset="-122"/>
              <a:sym typeface="Arial" panose="020B0604020202020204" pitchFamily="34" charset="0"/>
            </a:endParaRPr>
          </a:p>
          <a:p>
            <a:pPr marL="9525" indent="433705">
              <a:lnSpc>
                <a:spcPct val="90000"/>
              </a:lnSpc>
              <a:buNone/>
            </a:pPr>
            <a:r>
              <a:rPr lang="zh-CN" altLang="en-US" sz="2800" b="1" dirty="0">
                <a:latin typeface="楷体_GB2312" pitchFamily="49" charset="-122"/>
                <a:ea typeface="楷体_GB2312" pitchFamily="49" charset="-122"/>
                <a:sym typeface="Arial" panose="020B0604020202020204" pitchFamily="34" charset="0"/>
              </a:rPr>
              <a:t>评审机构应根据电力企业实际，选派评审人员开展现场评审。评审机构现场评审程序：</a:t>
            </a:r>
            <a:endParaRPr lang="zh-CN" altLang="en-US" sz="2800" b="1" dirty="0">
              <a:latin typeface="楷体_GB2312" pitchFamily="49" charset="-122"/>
              <a:ea typeface="楷体_GB2312" pitchFamily="49" charset="-122"/>
              <a:sym typeface="Arial" panose="020B0604020202020204" pitchFamily="34" charset="0"/>
            </a:endParaRPr>
          </a:p>
          <a:p>
            <a:pPr marL="9525" indent="433705">
              <a:lnSpc>
                <a:spcPct val="90000"/>
              </a:lnSpc>
              <a:buNone/>
            </a:pPr>
            <a:r>
              <a:rPr lang="zh-CN" altLang="en-US" sz="2800" b="1" dirty="0">
                <a:latin typeface="楷体_GB2312" pitchFamily="49" charset="-122"/>
                <a:ea typeface="楷体_GB2312" pitchFamily="49" charset="-122"/>
                <a:sym typeface="Arial" panose="020B0604020202020204" pitchFamily="34" charset="0"/>
              </a:rPr>
              <a:t>a、召开首次会议，明确评审目的、依据、范围、程序和方法，了解自评工作情况；</a:t>
            </a:r>
            <a:endParaRPr lang="zh-CN" altLang="en-US" sz="2800" b="1" dirty="0">
              <a:latin typeface="楷体_GB2312" pitchFamily="49" charset="-122"/>
              <a:ea typeface="楷体_GB2312" pitchFamily="49" charset="-122"/>
              <a:sym typeface="Arial" panose="020B0604020202020204" pitchFamily="34" charset="0"/>
            </a:endParaRPr>
          </a:p>
          <a:p>
            <a:pPr marL="9525" indent="433705">
              <a:lnSpc>
                <a:spcPct val="90000"/>
              </a:lnSpc>
              <a:buNone/>
            </a:pPr>
            <a:r>
              <a:rPr lang="zh-CN" altLang="en-US" sz="2800" b="1" dirty="0">
                <a:latin typeface="楷体_GB2312" pitchFamily="49" charset="-122"/>
                <a:ea typeface="楷体_GB2312" pitchFamily="49" charset="-122"/>
                <a:sym typeface="Arial" panose="020B0604020202020204" pitchFamily="34" charset="0"/>
              </a:rPr>
              <a:t>b、现场查证考评，对照《标准》内容和要求，查阅有关文件、资料，并进行现场实地检查考评，形成评审意见，提出整改意见和建议；</a:t>
            </a:r>
            <a:endParaRPr lang="zh-CN" altLang="en-US" sz="2800" b="1" dirty="0">
              <a:latin typeface="楷体_GB2312" pitchFamily="49" charset="-122"/>
              <a:ea typeface="楷体_GB2312" pitchFamily="49" charset="-122"/>
              <a:sym typeface="Arial" panose="020B0604020202020204" pitchFamily="34" charset="0"/>
            </a:endParaRPr>
          </a:p>
          <a:p>
            <a:pPr marL="9525" indent="433705">
              <a:lnSpc>
                <a:spcPct val="90000"/>
              </a:lnSpc>
              <a:buNone/>
            </a:pPr>
            <a:r>
              <a:rPr lang="zh-CN" altLang="en-US" sz="2800" b="1" dirty="0">
                <a:latin typeface="楷体_GB2312" pitchFamily="49" charset="-122"/>
                <a:ea typeface="楷体_GB2312" pitchFamily="49" charset="-122"/>
                <a:sym typeface="Arial" panose="020B0604020202020204" pitchFamily="34" charset="0"/>
              </a:rPr>
              <a:t>c、召开末次会议，通报评审工作情况和评审意见。</a:t>
            </a:r>
            <a:endParaRPr lang="zh-CN" altLang="en-US" sz="2800" b="1" dirty="0">
              <a:latin typeface="楷体_GB2312" pitchFamily="49" charset="-122"/>
              <a:ea typeface="楷体_GB2312" pitchFamily="49" charset="-122"/>
              <a:sym typeface="Arial" panose="020B0604020202020204" pitchFamily="34" charset="0"/>
            </a:endParaRPr>
          </a:p>
        </p:txBody>
      </p:sp>
      <p:sp>
        <p:nvSpPr>
          <p:cNvPr id="70660" name="矩形 70659"/>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2" name="文本占位符 71681"/>
          <p:cNvSpPr>
            <a:spLocks noGrp="1"/>
          </p:cNvSpPr>
          <p:nvPr>
            <p:ph type="body" idx="1"/>
          </p:nvPr>
        </p:nvSpPr>
        <p:spPr>
          <a:xfrm>
            <a:off x="1403350" y="1495425"/>
            <a:ext cx="7283450" cy="4905375"/>
          </a:xfrm>
          <a:ln/>
        </p:spPr>
        <p:txBody>
          <a:bodyPr vert="horz" wrap="square" anchor="t" anchorCtr="0">
            <a:spAutoFit/>
          </a:bodyPr>
          <a:p>
            <a:pPr marL="9525" indent="701675">
              <a:lnSpc>
                <a:spcPct val="90000"/>
              </a:lnSpc>
              <a:buNone/>
            </a:pPr>
            <a:r>
              <a:rPr lang="zh-CN" altLang="en-US" sz="2800" b="1" dirty="0">
                <a:solidFill>
                  <a:srgbClr val="0000FF"/>
                </a:solidFill>
                <a:latin typeface="楷体_GB2312" pitchFamily="49" charset="-122"/>
                <a:ea typeface="楷体_GB2312" pitchFamily="49" charset="-122"/>
                <a:sym typeface="Arial" panose="020B0604020202020204" pitchFamily="34" charset="0"/>
              </a:rPr>
              <a:t>（5）评审机构按照《标准》内容和要求进行现场检查评审，形成评审报告</a:t>
            </a:r>
            <a:endParaRPr lang="zh-CN" altLang="en-US" sz="2800" b="1" dirty="0">
              <a:solidFill>
                <a:srgbClr val="0000FF"/>
              </a:solidFill>
              <a:latin typeface="楷体_GB2312" pitchFamily="49" charset="-122"/>
              <a:ea typeface="楷体_GB2312" pitchFamily="49" charset="-122"/>
              <a:sym typeface="Arial" panose="020B0604020202020204" pitchFamily="34" charset="0"/>
            </a:endParaRPr>
          </a:p>
          <a:p>
            <a:pPr marL="9525" indent="701675">
              <a:lnSpc>
                <a:spcPct val="90000"/>
              </a:lnSpc>
              <a:buNone/>
            </a:pPr>
            <a:r>
              <a:rPr lang="zh-CN" altLang="en-US" sz="2800" b="1" dirty="0">
                <a:latin typeface="楷体_GB2312" pitchFamily="49" charset="-122"/>
                <a:ea typeface="楷体_GB2312" pitchFamily="49" charset="-122"/>
                <a:sym typeface="Arial" panose="020B0604020202020204" pitchFamily="34" charset="0"/>
              </a:rPr>
              <a:t>评审机构应在评审工作结束后15个工作日内完成评审报告。评审报告至少包括以下内容：</a:t>
            </a:r>
            <a:endParaRPr lang="zh-CN" altLang="en-US" sz="2800" b="1" dirty="0">
              <a:latin typeface="楷体_GB2312" pitchFamily="49" charset="-122"/>
              <a:ea typeface="楷体_GB2312" pitchFamily="49" charset="-122"/>
              <a:sym typeface="Arial" panose="020B0604020202020204" pitchFamily="34" charset="0"/>
            </a:endParaRPr>
          </a:p>
          <a:p>
            <a:pPr marL="9525" indent="701675">
              <a:lnSpc>
                <a:spcPct val="90000"/>
              </a:lnSpc>
              <a:buNone/>
            </a:pPr>
            <a:r>
              <a:rPr lang="en-US" altLang="zh-CN" sz="2800" b="1">
                <a:latin typeface="楷体_GB2312" pitchFamily="49" charset="-122"/>
                <a:ea typeface="楷体_GB2312" pitchFamily="49" charset="-122"/>
                <a:sym typeface="Arial" panose="020B0604020202020204" pitchFamily="34" charset="0"/>
              </a:rPr>
              <a:t>a.</a:t>
            </a:r>
            <a:r>
              <a:rPr lang="zh-CN" altLang="en-US" sz="2800" b="1" dirty="0">
                <a:latin typeface="楷体_GB2312" pitchFamily="49" charset="-122"/>
                <a:ea typeface="楷体_GB2312" pitchFamily="49" charset="-122"/>
                <a:sym typeface="Arial" panose="020B0604020202020204" pitchFamily="34" charset="0"/>
              </a:rPr>
              <a:t>电力企业（或工程建设项目）概况；</a:t>
            </a:r>
            <a:endParaRPr lang="zh-CN" altLang="en-US" sz="2800" b="1" dirty="0">
              <a:latin typeface="楷体_GB2312" pitchFamily="49" charset="-122"/>
              <a:ea typeface="楷体_GB2312" pitchFamily="49" charset="-122"/>
              <a:sym typeface="Arial" panose="020B0604020202020204" pitchFamily="34" charset="0"/>
            </a:endParaRPr>
          </a:p>
          <a:p>
            <a:pPr marL="9525" indent="701675">
              <a:lnSpc>
                <a:spcPct val="90000"/>
              </a:lnSpc>
              <a:buNone/>
            </a:pPr>
            <a:r>
              <a:rPr lang="en-US" altLang="zh-CN" sz="2800" b="1">
                <a:latin typeface="楷体_GB2312" pitchFamily="49" charset="-122"/>
                <a:ea typeface="楷体_GB2312" pitchFamily="49" charset="-122"/>
                <a:sym typeface="Arial" panose="020B0604020202020204" pitchFamily="34" charset="0"/>
              </a:rPr>
              <a:t>b.</a:t>
            </a:r>
            <a:r>
              <a:rPr lang="zh-CN" altLang="en-US" sz="2800" b="1" dirty="0">
                <a:latin typeface="楷体_GB2312" pitchFamily="49" charset="-122"/>
                <a:ea typeface="楷体_GB2312" pitchFamily="49" charset="-122"/>
                <a:sym typeface="Arial" panose="020B0604020202020204" pitchFamily="34" charset="0"/>
              </a:rPr>
              <a:t>安全生产管理及绩效；</a:t>
            </a:r>
            <a:endParaRPr lang="zh-CN" altLang="en-US" sz="2800" b="1" dirty="0">
              <a:latin typeface="楷体_GB2312" pitchFamily="49" charset="-122"/>
              <a:ea typeface="楷体_GB2312" pitchFamily="49" charset="-122"/>
              <a:sym typeface="Arial" panose="020B0604020202020204" pitchFamily="34" charset="0"/>
            </a:endParaRPr>
          </a:p>
          <a:p>
            <a:pPr marL="9525" indent="701675">
              <a:lnSpc>
                <a:spcPct val="90000"/>
              </a:lnSpc>
              <a:buNone/>
            </a:pPr>
            <a:r>
              <a:rPr lang="en-US" altLang="zh-CN" sz="2800" b="1">
                <a:latin typeface="楷体_GB2312" pitchFamily="49" charset="-122"/>
                <a:ea typeface="楷体_GB2312" pitchFamily="49" charset="-122"/>
                <a:sym typeface="Arial" panose="020B0604020202020204" pitchFamily="34" charset="0"/>
              </a:rPr>
              <a:t>c.</a:t>
            </a:r>
            <a:r>
              <a:rPr lang="zh-CN" altLang="en-US" sz="2800" b="1" dirty="0">
                <a:latin typeface="楷体_GB2312" pitchFamily="49" charset="-122"/>
                <a:ea typeface="楷体_GB2312" pitchFamily="49" charset="-122"/>
                <a:sym typeface="Arial" panose="020B0604020202020204" pitchFamily="34" charset="0"/>
              </a:rPr>
              <a:t>评审人员组成及分工；</a:t>
            </a:r>
            <a:endParaRPr lang="zh-CN" altLang="en-US" sz="2800" b="1" dirty="0">
              <a:latin typeface="楷体_GB2312" pitchFamily="49" charset="-122"/>
              <a:ea typeface="楷体_GB2312" pitchFamily="49" charset="-122"/>
              <a:sym typeface="Arial" panose="020B0604020202020204" pitchFamily="34" charset="0"/>
            </a:endParaRPr>
          </a:p>
          <a:p>
            <a:pPr marL="9525" indent="701675">
              <a:lnSpc>
                <a:spcPct val="90000"/>
              </a:lnSpc>
              <a:buNone/>
            </a:pPr>
            <a:r>
              <a:rPr lang="en-US" altLang="zh-CN" sz="2800" b="1">
                <a:latin typeface="楷体_GB2312" pitchFamily="49" charset="-122"/>
                <a:ea typeface="楷体_GB2312" pitchFamily="49" charset="-122"/>
                <a:sym typeface="Arial" panose="020B0604020202020204" pitchFamily="34" charset="0"/>
              </a:rPr>
              <a:t>d.</a:t>
            </a:r>
            <a:r>
              <a:rPr lang="zh-CN" altLang="en-US" sz="2800" b="1" dirty="0">
                <a:latin typeface="楷体_GB2312" pitchFamily="49" charset="-122"/>
                <a:ea typeface="楷体_GB2312" pitchFamily="49" charset="-122"/>
                <a:sym typeface="Arial" panose="020B0604020202020204" pitchFamily="34" charset="0"/>
              </a:rPr>
              <a:t>评审情况及得分；</a:t>
            </a:r>
            <a:endParaRPr lang="zh-CN" altLang="en-US" sz="2800" b="1" dirty="0">
              <a:latin typeface="楷体_GB2312" pitchFamily="49" charset="-122"/>
              <a:ea typeface="楷体_GB2312" pitchFamily="49" charset="-122"/>
              <a:sym typeface="Arial" panose="020B0604020202020204" pitchFamily="34" charset="0"/>
            </a:endParaRPr>
          </a:p>
          <a:p>
            <a:pPr marL="9525" indent="701675">
              <a:lnSpc>
                <a:spcPct val="90000"/>
              </a:lnSpc>
              <a:buNone/>
            </a:pPr>
            <a:r>
              <a:rPr lang="en-US" altLang="zh-CN" sz="2800" b="1">
                <a:latin typeface="楷体_GB2312" pitchFamily="49" charset="-122"/>
                <a:ea typeface="楷体_GB2312" pitchFamily="49" charset="-122"/>
                <a:sym typeface="Arial" panose="020B0604020202020204" pitchFamily="34" charset="0"/>
              </a:rPr>
              <a:t>e.</a:t>
            </a:r>
            <a:r>
              <a:rPr lang="zh-CN" altLang="en-US" sz="2800" b="1" dirty="0">
                <a:latin typeface="楷体_GB2312" pitchFamily="49" charset="-122"/>
                <a:ea typeface="楷体_GB2312" pitchFamily="49" charset="-122"/>
                <a:sym typeface="Arial" panose="020B0604020202020204" pitchFamily="34" charset="0"/>
              </a:rPr>
              <a:t>存在的主要问题及整改建议；</a:t>
            </a:r>
            <a:endParaRPr lang="zh-CN" altLang="en-US" sz="2800" b="1" dirty="0">
              <a:latin typeface="楷体_GB2312" pitchFamily="49" charset="-122"/>
              <a:ea typeface="楷体_GB2312" pitchFamily="49" charset="-122"/>
              <a:sym typeface="Arial" panose="020B0604020202020204" pitchFamily="34" charset="0"/>
            </a:endParaRPr>
          </a:p>
          <a:p>
            <a:pPr marL="9525" indent="701675">
              <a:lnSpc>
                <a:spcPct val="90000"/>
              </a:lnSpc>
              <a:buNone/>
            </a:pPr>
            <a:r>
              <a:rPr lang="en-US" altLang="zh-CN" sz="2800" b="1">
                <a:latin typeface="楷体_GB2312" pitchFamily="49" charset="-122"/>
                <a:ea typeface="楷体_GB2312" pitchFamily="49" charset="-122"/>
                <a:sym typeface="Arial" panose="020B0604020202020204" pitchFamily="34" charset="0"/>
              </a:rPr>
              <a:t>f.</a:t>
            </a:r>
            <a:r>
              <a:rPr lang="zh-CN" altLang="en-US" sz="2800" b="1" dirty="0">
                <a:latin typeface="楷体_GB2312" pitchFamily="49" charset="-122"/>
                <a:ea typeface="楷体_GB2312" pitchFamily="49" charset="-122"/>
                <a:sym typeface="Arial" panose="020B0604020202020204" pitchFamily="34" charset="0"/>
              </a:rPr>
              <a:t>评审结论。</a:t>
            </a:r>
            <a:endParaRPr lang="zh-CN" altLang="en-US" sz="2800" b="1" dirty="0">
              <a:latin typeface="楷体_GB2312" pitchFamily="49" charset="-122"/>
              <a:ea typeface="楷体_GB2312" pitchFamily="49" charset="-122"/>
              <a:sym typeface="Arial" panose="020B0604020202020204" pitchFamily="34" charset="0"/>
            </a:endParaRPr>
          </a:p>
        </p:txBody>
      </p:sp>
      <p:sp>
        <p:nvSpPr>
          <p:cNvPr id="71684" name="矩形 71683"/>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2706" name="文本占位符 72705"/>
          <p:cNvSpPr>
            <a:spLocks noGrp="1"/>
          </p:cNvSpPr>
          <p:nvPr>
            <p:ph type="body" idx="1"/>
          </p:nvPr>
        </p:nvSpPr>
        <p:spPr>
          <a:xfrm>
            <a:off x="1260475" y="1412875"/>
            <a:ext cx="7704138" cy="5013325"/>
          </a:xfrm>
          <a:ln/>
        </p:spPr>
        <p:txBody>
          <a:bodyPr vert="horz" wrap="square" anchor="t" anchorCtr="0">
            <a:spAutoFit/>
          </a:bodyPr>
          <a:p>
            <a:pPr marL="9525" indent="606425">
              <a:buNone/>
            </a:pPr>
            <a:r>
              <a:rPr lang="zh-CN" altLang="en-US" sz="2600" b="1" dirty="0">
                <a:solidFill>
                  <a:srgbClr val="0000FF"/>
                </a:solidFill>
                <a:latin typeface="楷体_GB2312" pitchFamily="49" charset="-122"/>
                <a:ea typeface="楷体_GB2312" pitchFamily="49" charset="-122"/>
                <a:sym typeface="Arial" panose="020B0604020202020204" pitchFamily="34" charset="0"/>
              </a:rPr>
              <a:t>（6）电力监管机构对电力企业提交的评审报告组织审核。审核通过的，予以公告。</a:t>
            </a:r>
            <a:endParaRPr lang="zh-CN" altLang="en-US" sz="2600" b="1" dirty="0">
              <a:solidFill>
                <a:srgbClr val="0000FF"/>
              </a:solidFill>
              <a:latin typeface="楷体_GB2312" pitchFamily="49" charset="-122"/>
              <a:ea typeface="楷体_GB2312" pitchFamily="49" charset="-122"/>
              <a:sym typeface="Arial" panose="020B0604020202020204" pitchFamily="34" charset="0"/>
            </a:endParaRPr>
          </a:p>
          <a:p>
            <a:pPr marL="9525" indent="606425">
              <a:buNone/>
            </a:pPr>
            <a:r>
              <a:rPr lang="zh-CN" altLang="en-US" sz="2600" b="1" dirty="0">
                <a:latin typeface="楷体_GB2312" pitchFamily="49" charset="-122"/>
                <a:ea typeface="楷体_GB2312" pitchFamily="49" charset="-122"/>
                <a:sym typeface="Arial" panose="020B0604020202020204" pitchFamily="34" charset="0"/>
              </a:rPr>
              <a:t>达标评级审核工作由电力监管机构组织。标准化一级企业（或工程建设项目）评审报告的审核由电监会负责；标准化二级、三级企业（或工程建设项目）评审报告的审核由所在地电监会派出机构负责。</a:t>
            </a:r>
            <a:endParaRPr lang="zh-CN" altLang="en-US" sz="2600" b="1" dirty="0">
              <a:latin typeface="楷体_GB2312" pitchFamily="49" charset="-122"/>
              <a:ea typeface="楷体_GB2312" pitchFamily="49" charset="-122"/>
              <a:sym typeface="Arial" panose="020B0604020202020204" pitchFamily="34" charset="0"/>
            </a:endParaRPr>
          </a:p>
          <a:p>
            <a:pPr marL="9525" indent="606425">
              <a:buNone/>
            </a:pPr>
            <a:r>
              <a:rPr lang="zh-CN" altLang="en-US" sz="2600" b="1" dirty="0">
                <a:latin typeface="楷体_GB2312" pitchFamily="49" charset="-122"/>
                <a:ea typeface="楷体_GB2312" pitchFamily="49" charset="-122"/>
                <a:sym typeface="Arial" panose="020B0604020202020204" pitchFamily="34" charset="0"/>
              </a:rPr>
              <a:t>评审报告审核内容：评审机构和现场评审人员是否符合要求；评审程序和现场评审是否规范；评审报告是否客观、公正、真实、完整；自评及评审中发现的主要问题整改及措施落实情况；是否存在否决条件；审定级别是否符合规定。</a:t>
            </a:r>
            <a:endParaRPr lang="zh-CN" altLang="en-US" sz="2600" b="1" dirty="0">
              <a:latin typeface="楷体_GB2312" pitchFamily="49" charset="-122"/>
              <a:ea typeface="楷体_GB2312" pitchFamily="49" charset="-122"/>
              <a:sym typeface="Arial" panose="020B0604020202020204" pitchFamily="34" charset="0"/>
            </a:endParaRPr>
          </a:p>
        </p:txBody>
      </p:sp>
      <p:sp>
        <p:nvSpPr>
          <p:cNvPr id="72708" name="矩形 72707"/>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3314" name="Text Box 2"/>
          <p:cNvSpPr txBox="1"/>
          <p:nvPr/>
        </p:nvSpPr>
        <p:spPr>
          <a:xfrm>
            <a:off x="3132138" y="188913"/>
            <a:ext cx="3455987" cy="823912"/>
          </a:xfrm>
          <a:prstGeom prst="rect">
            <a:avLst/>
          </a:prstGeom>
          <a:noFill/>
          <a:ln w="9525">
            <a:noFill/>
          </a:ln>
        </p:spPr>
        <p:txBody>
          <a:bodyPr>
            <a:spAutoFit/>
          </a:bodyPr>
          <a:p>
            <a:pPr eaLnBrk="0" hangingPunct="0"/>
            <a:r>
              <a:rPr lang="zh-CN" altLang="en-US" sz="4800" b="0" dirty="0">
                <a:solidFill>
                  <a:srgbClr val="DB5925"/>
                </a:solidFill>
                <a:latin typeface="华文中宋" pitchFamily="2" charset="-122"/>
                <a:ea typeface="华文中宋" pitchFamily="2" charset="-122"/>
              </a:rPr>
              <a:t>内 容 提 要</a:t>
            </a:r>
            <a:endParaRPr lang="zh-CN" altLang="en-US" sz="4800" b="0" dirty="0">
              <a:solidFill>
                <a:srgbClr val="DB5925"/>
              </a:solidFill>
              <a:latin typeface="华文中宋" pitchFamily="2" charset="-122"/>
              <a:ea typeface="华文中宋" pitchFamily="2" charset="-122"/>
            </a:endParaRPr>
          </a:p>
        </p:txBody>
      </p:sp>
      <p:grpSp>
        <p:nvGrpSpPr>
          <p:cNvPr id="13315" name="组合 13314"/>
          <p:cNvGrpSpPr/>
          <p:nvPr/>
        </p:nvGrpSpPr>
        <p:grpSpPr>
          <a:xfrm>
            <a:off x="1692275" y="1052513"/>
            <a:ext cx="6408738" cy="1943100"/>
            <a:chOff x="0" y="0"/>
            <a:chExt cx="3901" cy="603"/>
          </a:xfrm>
        </p:grpSpPr>
        <p:grpSp>
          <p:nvGrpSpPr>
            <p:cNvPr id="13316" name="组合 13315"/>
            <p:cNvGrpSpPr/>
            <p:nvPr/>
          </p:nvGrpSpPr>
          <p:grpSpPr>
            <a:xfrm>
              <a:off x="0" y="57"/>
              <a:ext cx="3901" cy="453"/>
              <a:chOff x="0" y="0"/>
              <a:chExt cx="3725" cy="432"/>
            </a:xfrm>
          </p:grpSpPr>
          <p:sp>
            <p:nvSpPr>
              <p:cNvPr id="13317" name="AutoShape 5"/>
              <p:cNvSpPr/>
              <p:nvPr/>
            </p:nvSpPr>
            <p:spPr>
              <a:xfrm>
                <a:off x="277" y="126"/>
                <a:ext cx="3448" cy="227"/>
              </a:xfrm>
              <a:prstGeom prst="roundRect">
                <a:avLst>
                  <a:gd name="adj" fmla="val 16667"/>
                </a:avLst>
              </a:prstGeom>
              <a:solidFill>
                <a:schemeClr val="hlink"/>
              </a:solidFill>
              <a:ln w="9525">
                <a:noFill/>
              </a:ln>
            </p:spPr>
            <p:txBody>
              <a:bodyPr wrap="none" anchor="ctr" anchorCtr="0"/>
              <a:p>
                <a:pPr algn="ctr" eaLnBrk="0" hangingPunct="0"/>
                <a:endParaRPr lang="zh-CN" altLang="en-US" sz="1800" dirty="0">
                  <a:latin typeface="Arial" panose="020B0604020202020204" pitchFamily="34" charset="0"/>
                </a:endParaRPr>
              </a:p>
            </p:txBody>
          </p:sp>
          <p:sp>
            <p:nvSpPr>
              <p:cNvPr id="13318" name="AutoShape 6"/>
              <p:cNvSpPr/>
              <p:nvPr/>
            </p:nvSpPr>
            <p:spPr>
              <a:xfrm>
                <a:off x="0" y="0"/>
                <a:ext cx="432" cy="432"/>
              </a:xfrm>
              <a:prstGeom prst="diamond">
                <a:avLst/>
              </a:prstGeom>
              <a:solidFill>
                <a:schemeClr val="hlink"/>
              </a:solidFill>
              <a:ln w="38100" cap="flat" cmpd="sng">
                <a:solidFill>
                  <a:schemeClr val="bg1"/>
                </a:solidFill>
                <a:prstDash val="solid"/>
                <a:miter/>
                <a:headEnd type="none" w="med" len="med"/>
                <a:tailEnd type="none" w="med" len="med"/>
              </a:ln>
              <a:effectLst>
                <a:outerShdw dist="115003" dir="380411" algn="ctr" rotWithShape="0">
                  <a:schemeClr val="tx1"/>
                </a:outerShdw>
              </a:effectLst>
            </p:spPr>
            <p:txBody>
              <a:bodyPr wrap="none" anchor="ctr" anchorCtr="0"/>
              <a:p>
                <a:pPr algn="ctr" eaLnBrk="0" hangingPunct="0"/>
                <a:r>
                  <a:rPr lang="zh-CN" altLang="en-US" sz="1800" dirty="0">
                    <a:solidFill>
                      <a:schemeClr val="bg1"/>
                    </a:solidFill>
                    <a:latin typeface="Arial" panose="020B0604020202020204" pitchFamily="34" charset="0"/>
                  </a:rPr>
                  <a:t>一</a:t>
                </a:r>
                <a:endParaRPr lang="zh-CN" altLang="en-US" sz="1800" dirty="0">
                  <a:solidFill>
                    <a:schemeClr val="bg1"/>
                  </a:solidFill>
                  <a:latin typeface="Arial" panose="020B0604020202020204" pitchFamily="34" charset="0"/>
                </a:endParaRPr>
              </a:p>
            </p:txBody>
          </p:sp>
        </p:grpSp>
        <p:sp>
          <p:nvSpPr>
            <p:cNvPr id="13319" name="Text Box 7"/>
            <p:cNvSpPr txBox="1"/>
            <p:nvPr/>
          </p:nvSpPr>
          <p:spPr>
            <a:xfrm>
              <a:off x="544" y="0"/>
              <a:ext cx="3221" cy="603"/>
            </a:xfrm>
            <a:prstGeom prst="rect">
              <a:avLst/>
            </a:prstGeom>
            <a:noFill/>
            <a:ln w="9525">
              <a:noFill/>
            </a:ln>
          </p:spPr>
          <p:txBody>
            <a:bodyPr anchor="ctr" anchorCtr="0">
              <a:spAutoFit/>
            </a:bodyPr>
            <a:p>
              <a:pPr algn="ctr" eaLnBrk="0" fontAlgn="b" hangingPunct="0">
                <a:spcBef>
                  <a:spcPct val="50000"/>
                </a:spcBef>
              </a:pPr>
              <a:r>
                <a:rPr lang="zh-CN" altLang="en-US" sz="2800" dirty="0">
                  <a:solidFill>
                    <a:srgbClr val="F6F6F6"/>
                  </a:solidFill>
                  <a:latin typeface="Arial" panose="020B0604020202020204" pitchFamily="34" charset="0"/>
                  <a:ea typeface="华文中宋" pitchFamily="2" charset="-122"/>
                </a:rPr>
                <a:t>安全生产标准化概念及主要内容</a:t>
              </a:r>
              <a:endParaRPr lang="zh-CN" altLang="en-US" sz="2800" dirty="0">
                <a:solidFill>
                  <a:srgbClr val="F6F6F6"/>
                </a:solidFill>
                <a:latin typeface="Arial" panose="020B0604020202020204" pitchFamily="34" charset="0"/>
                <a:ea typeface="华文中宋" pitchFamily="2" charset="-122"/>
              </a:endParaRPr>
            </a:p>
          </p:txBody>
        </p:sp>
      </p:grpSp>
      <p:grpSp>
        <p:nvGrpSpPr>
          <p:cNvPr id="13320" name="组合 13319"/>
          <p:cNvGrpSpPr/>
          <p:nvPr/>
        </p:nvGrpSpPr>
        <p:grpSpPr>
          <a:xfrm>
            <a:off x="1692275" y="2420938"/>
            <a:ext cx="6408738" cy="1870075"/>
            <a:chOff x="0" y="0"/>
            <a:chExt cx="3901" cy="603"/>
          </a:xfrm>
        </p:grpSpPr>
        <p:grpSp>
          <p:nvGrpSpPr>
            <p:cNvPr id="13321" name="组合 13320"/>
            <p:cNvGrpSpPr/>
            <p:nvPr/>
          </p:nvGrpSpPr>
          <p:grpSpPr>
            <a:xfrm>
              <a:off x="0" y="57"/>
              <a:ext cx="3901" cy="453"/>
              <a:chOff x="0" y="0"/>
              <a:chExt cx="3725" cy="432"/>
            </a:xfrm>
          </p:grpSpPr>
          <p:sp>
            <p:nvSpPr>
              <p:cNvPr id="13322" name="AutoShape 10"/>
              <p:cNvSpPr/>
              <p:nvPr/>
            </p:nvSpPr>
            <p:spPr>
              <a:xfrm>
                <a:off x="277" y="126"/>
                <a:ext cx="3448" cy="227"/>
              </a:xfrm>
              <a:prstGeom prst="roundRect">
                <a:avLst>
                  <a:gd name="adj" fmla="val 16667"/>
                </a:avLst>
              </a:prstGeom>
              <a:solidFill>
                <a:schemeClr val="hlink"/>
              </a:solidFill>
              <a:ln w="9525">
                <a:noFill/>
              </a:ln>
            </p:spPr>
            <p:txBody>
              <a:bodyPr wrap="none" anchor="ctr" anchorCtr="0"/>
              <a:p>
                <a:pPr algn="ctr" eaLnBrk="0" hangingPunct="0"/>
                <a:endParaRPr lang="zh-CN" altLang="en-US" sz="1800" dirty="0">
                  <a:latin typeface="Arial" panose="020B0604020202020204" pitchFamily="34" charset="0"/>
                </a:endParaRPr>
              </a:p>
            </p:txBody>
          </p:sp>
          <p:sp>
            <p:nvSpPr>
              <p:cNvPr id="13323" name="AutoShape 11"/>
              <p:cNvSpPr/>
              <p:nvPr/>
            </p:nvSpPr>
            <p:spPr>
              <a:xfrm>
                <a:off x="0" y="0"/>
                <a:ext cx="432" cy="432"/>
              </a:xfrm>
              <a:prstGeom prst="diamond">
                <a:avLst/>
              </a:prstGeom>
              <a:solidFill>
                <a:schemeClr val="hlink"/>
              </a:solidFill>
              <a:ln w="38100" cap="flat" cmpd="sng">
                <a:solidFill>
                  <a:schemeClr val="bg1"/>
                </a:solidFill>
                <a:prstDash val="solid"/>
                <a:miter/>
                <a:headEnd type="none" w="med" len="med"/>
                <a:tailEnd type="none" w="med" len="med"/>
              </a:ln>
              <a:effectLst>
                <a:outerShdw dist="115003" dir="380411" algn="ctr" rotWithShape="0">
                  <a:schemeClr val="tx1"/>
                </a:outerShdw>
              </a:effectLst>
            </p:spPr>
            <p:txBody>
              <a:bodyPr wrap="none" anchor="ctr" anchorCtr="0"/>
              <a:p>
                <a:pPr algn="ctr" eaLnBrk="0" hangingPunct="0"/>
                <a:r>
                  <a:rPr lang="zh-CN" altLang="en-US" sz="1800" dirty="0">
                    <a:solidFill>
                      <a:schemeClr val="bg1"/>
                    </a:solidFill>
                    <a:latin typeface="Arial" panose="020B0604020202020204" pitchFamily="34" charset="0"/>
                  </a:rPr>
                  <a:t>二</a:t>
                </a:r>
                <a:endParaRPr lang="zh-CN" altLang="en-US" sz="1800" dirty="0">
                  <a:solidFill>
                    <a:schemeClr val="bg1"/>
                  </a:solidFill>
                  <a:latin typeface="Arial" panose="020B0604020202020204" pitchFamily="34" charset="0"/>
                </a:endParaRPr>
              </a:p>
            </p:txBody>
          </p:sp>
        </p:grpSp>
        <p:sp>
          <p:nvSpPr>
            <p:cNvPr id="13324" name="Text Box 12"/>
            <p:cNvSpPr txBox="1"/>
            <p:nvPr/>
          </p:nvSpPr>
          <p:spPr>
            <a:xfrm>
              <a:off x="544" y="0"/>
              <a:ext cx="3221" cy="603"/>
            </a:xfrm>
            <a:prstGeom prst="rect">
              <a:avLst/>
            </a:prstGeom>
            <a:noFill/>
            <a:ln w="9525">
              <a:noFill/>
            </a:ln>
          </p:spPr>
          <p:txBody>
            <a:bodyPr anchor="ctr" anchorCtr="0">
              <a:spAutoFit/>
            </a:bodyPr>
            <a:p>
              <a:pPr algn="ctr" eaLnBrk="0" fontAlgn="b" hangingPunct="0">
                <a:spcBef>
                  <a:spcPct val="50000"/>
                </a:spcBef>
              </a:pPr>
              <a:r>
                <a:rPr lang="zh-CN" altLang="en-US" sz="2800" dirty="0">
                  <a:solidFill>
                    <a:srgbClr val="F6F6F6"/>
                  </a:solidFill>
                  <a:latin typeface="Arial" panose="020B0604020202020204" pitchFamily="34" charset="0"/>
                  <a:ea typeface="华文中宋" pitchFamily="2" charset="-122"/>
                </a:rPr>
                <a:t>电力安全生产标准化背景</a:t>
              </a:r>
              <a:endParaRPr lang="zh-CN" altLang="en-US" sz="2800" dirty="0">
                <a:solidFill>
                  <a:srgbClr val="F6F6F6"/>
                </a:solidFill>
                <a:latin typeface="Arial" panose="020B0604020202020204" pitchFamily="34" charset="0"/>
                <a:ea typeface="华文中宋" pitchFamily="2" charset="-122"/>
              </a:endParaRPr>
            </a:p>
          </p:txBody>
        </p:sp>
      </p:grpSp>
      <p:grpSp>
        <p:nvGrpSpPr>
          <p:cNvPr id="13325" name="组合 13324"/>
          <p:cNvGrpSpPr/>
          <p:nvPr/>
        </p:nvGrpSpPr>
        <p:grpSpPr>
          <a:xfrm>
            <a:off x="1692275" y="3717925"/>
            <a:ext cx="6408738" cy="1944688"/>
            <a:chOff x="0" y="0"/>
            <a:chExt cx="3901" cy="603"/>
          </a:xfrm>
        </p:grpSpPr>
        <p:grpSp>
          <p:nvGrpSpPr>
            <p:cNvPr id="13326" name="组合 13325"/>
            <p:cNvGrpSpPr/>
            <p:nvPr/>
          </p:nvGrpSpPr>
          <p:grpSpPr>
            <a:xfrm>
              <a:off x="0" y="57"/>
              <a:ext cx="3901" cy="453"/>
              <a:chOff x="0" y="0"/>
              <a:chExt cx="3725" cy="432"/>
            </a:xfrm>
          </p:grpSpPr>
          <p:sp>
            <p:nvSpPr>
              <p:cNvPr id="13327" name="AutoShape 15"/>
              <p:cNvSpPr/>
              <p:nvPr/>
            </p:nvSpPr>
            <p:spPr>
              <a:xfrm>
                <a:off x="277" y="126"/>
                <a:ext cx="3448" cy="227"/>
              </a:xfrm>
              <a:prstGeom prst="roundRect">
                <a:avLst>
                  <a:gd name="adj" fmla="val 16667"/>
                </a:avLst>
              </a:prstGeom>
              <a:solidFill>
                <a:schemeClr val="hlink"/>
              </a:solidFill>
              <a:ln w="9525">
                <a:noFill/>
              </a:ln>
            </p:spPr>
            <p:txBody>
              <a:bodyPr wrap="none" anchor="ctr" anchorCtr="0"/>
              <a:p>
                <a:pPr algn="ctr" eaLnBrk="0" hangingPunct="0"/>
                <a:endParaRPr lang="zh-CN" altLang="en-US" sz="1800" dirty="0">
                  <a:latin typeface="Arial" panose="020B0604020202020204" pitchFamily="34" charset="0"/>
                </a:endParaRPr>
              </a:p>
            </p:txBody>
          </p:sp>
          <p:sp>
            <p:nvSpPr>
              <p:cNvPr id="13328" name="AutoShape 16"/>
              <p:cNvSpPr/>
              <p:nvPr/>
            </p:nvSpPr>
            <p:spPr>
              <a:xfrm>
                <a:off x="0" y="0"/>
                <a:ext cx="432" cy="432"/>
              </a:xfrm>
              <a:prstGeom prst="diamond">
                <a:avLst/>
              </a:prstGeom>
              <a:solidFill>
                <a:schemeClr val="hlink"/>
              </a:solidFill>
              <a:ln w="38100" cap="flat" cmpd="sng">
                <a:solidFill>
                  <a:schemeClr val="bg1"/>
                </a:solidFill>
                <a:prstDash val="solid"/>
                <a:miter/>
                <a:headEnd type="none" w="med" len="med"/>
                <a:tailEnd type="none" w="med" len="med"/>
              </a:ln>
              <a:effectLst>
                <a:outerShdw dist="115003" dir="380411" algn="ctr" rotWithShape="0">
                  <a:schemeClr val="tx1"/>
                </a:outerShdw>
              </a:effectLst>
            </p:spPr>
            <p:txBody>
              <a:bodyPr wrap="none" anchor="ctr" anchorCtr="0"/>
              <a:p>
                <a:pPr algn="ctr" eaLnBrk="0" hangingPunct="0"/>
                <a:r>
                  <a:rPr lang="zh-CN" altLang="en-US" sz="1800" dirty="0">
                    <a:solidFill>
                      <a:schemeClr val="bg1"/>
                    </a:solidFill>
                    <a:latin typeface="Arial" panose="020B0604020202020204" pitchFamily="34" charset="0"/>
                  </a:rPr>
                  <a:t>三</a:t>
                </a:r>
                <a:endParaRPr lang="zh-CN" altLang="en-US" sz="1800" dirty="0">
                  <a:solidFill>
                    <a:schemeClr val="bg1"/>
                  </a:solidFill>
                  <a:latin typeface="Arial" panose="020B0604020202020204" pitchFamily="34" charset="0"/>
                </a:endParaRPr>
              </a:p>
            </p:txBody>
          </p:sp>
        </p:grpSp>
        <p:sp>
          <p:nvSpPr>
            <p:cNvPr id="13329" name="Text Box 17"/>
            <p:cNvSpPr txBox="1"/>
            <p:nvPr/>
          </p:nvSpPr>
          <p:spPr>
            <a:xfrm>
              <a:off x="544" y="0"/>
              <a:ext cx="3221" cy="603"/>
            </a:xfrm>
            <a:prstGeom prst="rect">
              <a:avLst/>
            </a:prstGeom>
            <a:noFill/>
            <a:ln w="9525">
              <a:noFill/>
            </a:ln>
          </p:spPr>
          <p:txBody>
            <a:bodyPr anchor="ctr" anchorCtr="0">
              <a:spAutoFit/>
            </a:bodyPr>
            <a:p>
              <a:pPr algn="ctr" eaLnBrk="0" fontAlgn="b" hangingPunct="0">
                <a:spcBef>
                  <a:spcPct val="50000"/>
                </a:spcBef>
              </a:pPr>
              <a:r>
                <a:rPr lang="zh-CN" altLang="en-US" sz="2800" dirty="0">
                  <a:solidFill>
                    <a:srgbClr val="F6F6F6"/>
                  </a:solidFill>
                  <a:latin typeface="Arial" panose="020B0604020202020204" pitchFamily="34" charset="0"/>
                  <a:ea typeface="华文中宋" pitchFamily="2" charset="-122"/>
                </a:rPr>
                <a:t>电力安全生产标准化工作</a:t>
              </a:r>
              <a:endParaRPr lang="zh-CN" altLang="en-US" sz="1800" dirty="0">
                <a:latin typeface="Arial" panose="020B0604020202020204" pitchFamily="34" charset="0"/>
              </a:endParaRPr>
            </a:p>
          </p:txBody>
        </p:sp>
      </p:grpSp>
      <p:grpSp>
        <p:nvGrpSpPr>
          <p:cNvPr id="13330" name="组合 13329"/>
          <p:cNvGrpSpPr/>
          <p:nvPr/>
        </p:nvGrpSpPr>
        <p:grpSpPr>
          <a:xfrm>
            <a:off x="1692275" y="5013325"/>
            <a:ext cx="6408738" cy="1944688"/>
            <a:chOff x="0" y="0"/>
            <a:chExt cx="3901" cy="603"/>
          </a:xfrm>
        </p:grpSpPr>
        <p:grpSp>
          <p:nvGrpSpPr>
            <p:cNvPr id="13331" name="组合 13330"/>
            <p:cNvGrpSpPr/>
            <p:nvPr/>
          </p:nvGrpSpPr>
          <p:grpSpPr>
            <a:xfrm>
              <a:off x="0" y="57"/>
              <a:ext cx="3901" cy="453"/>
              <a:chOff x="0" y="0"/>
              <a:chExt cx="3725" cy="432"/>
            </a:xfrm>
          </p:grpSpPr>
          <p:sp>
            <p:nvSpPr>
              <p:cNvPr id="13332" name="AutoShape 20"/>
              <p:cNvSpPr/>
              <p:nvPr/>
            </p:nvSpPr>
            <p:spPr>
              <a:xfrm>
                <a:off x="277" y="126"/>
                <a:ext cx="3448" cy="227"/>
              </a:xfrm>
              <a:prstGeom prst="roundRect">
                <a:avLst>
                  <a:gd name="adj" fmla="val 16667"/>
                </a:avLst>
              </a:prstGeom>
              <a:solidFill>
                <a:schemeClr val="hlink"/>
              </a:solidFill>
              <a:ln w="9525">
                <a:noFill/>
              </a:ln>
            </p:spPr>
            <p:txBody>
              <a:bodyPr wrap="none" anchor="ctr" anchorCtr="0"/>
              <a:p>
                <a:pPr algn="ctr" eaLnBrk="0" hangingPunct="0"/>
                <a:endParaRPr lang="zh-CN" altLang="en-US" sz="1800" dirty="0">
                  <a:latin typeface="Arial" panose="020B0604020202020204" pitchFamily="34" charset="0"/>
                </a:endParaRPr>
              </a:p>
            </p:txBody>
          </p:sp>
          <p:sp>
            <p:nvSpPr>
              <p:cNvPr id="13333" name="AutoShape 21"/>
              <p:cNvSpPr/>
              <p:nvPr/>
            </p:nvSpPr>
            <p:spPr>
              <a:xfrm>
                <a:off x="0" y="0"/>
                <a:ext cx="432" cy="432"/>
              </a:xfrm>
              <a:prstGeom prst="diamond">
                <a:avLst/>
              </a:prstGeom>
              <a:solidFill>
                <a:schemeClr val="hlink"/>
              </a:solidFill>
              <a:ln w="38100" cap="flat" cmpd="sng">
                <a:solidFill>
                  <a:schemeClr val="bg1"/>
                </a:solidFill>
                <a:prstDash val="solid"/>
                <a:miter/>
                <a:headEnd type="none" w="med" len="med"/>
                <a:tailEnd type="none" w="med" len="med"/>
              </a:ln>
              <a:effectLst>
                <a:outerShdw dist="115003" dir="380411" algn="ctr" rotWithShape="0">
                  <a:schemeClr val="tx1"/>
                </a:outerShdw>
              </a:effectLst>
            </p:spPr>
            <p:txBody>
              <a:bodyPr wrap="none" anchor="ctr" anchorCtr="0"/>
              <a:p>
                <a:pPr algn="ctr" eaLnBrk="0" hangingPunct="0"/>
                <a:r>
                  <a:rPr lang="zh-CN" altLang="en-US" sz="1800" dirty="0">
                    <a:solidFill>
                      <a:schemeClr val="bg1"/>
                    </a:solidFill>
                    <a:latin typeface="Arial" panose="020B0604020202020204" pitchFamily="34" charset="0"/>
                  </a:rPr>
                  <a:t>四</a:t>
                </a:r>
                <a:endParaRPr lang="zh-CN" altLang="en-US" sz="1800" dirty="0">
                  <a:solidFill>
                    <a:schemeClr val="bg1"/>
                  </a:solidFill>
                  <a:latin typeface="Arial" panose="020B0604020202020204" pitchFamily="34" charset="0"/>
                </a:endParaRPr>
              </a:p>
            </p:txBody>
          </p:sp>
        </p:grpSp>
        <p:sp>
          <p:nvSpPr>
            <p:cNvPr id="13334" name="Text Box 22"/>
            <p:cNvSpPr txBox="1"/>
            <p:nvPr/>
          </p:nvSpPr>
          <p:spPr>
            <a:xfrm>
              <a:off x="544" y="0"/>
              <a:ext cx="3221" cy="603"/>
            </a:xfrm>
            <a:prstGeom prst="rect">
              <a:avLst/>
            </a:prstGeom>
            <a:noFill/>
            <a:ln w="9525">
              <a:noFill/>
            </a:ln>
          </p:spPr>
          <p:txBody>
            <a:bodyPr anchor="ctr" anchorCtr="0">
              <a:spAutoFit/>
            </a:bodyPr>
            <a:p>
              <a:pPr algn="ctr" eaLnBrk="0" fontAlgn="b" hangingPunct="0">
                <a:spcBef>
                  <a:spcPct val="50000"/>
                </a:spcBef>
              </a:pPr>
              <a:r>
                <a:rPr lang="zh-CN" altLang="en-US" sz="2800" dirty="0">
                  <a:solidFill>
                    <a:srgbClr val="F6F6F6"/>
                  </a:solidFill>
                  <a:latin typeface="Arial" panose="020B0604020202020204" pitchFamily="34" charset="0"/>
                  <a:ea typeface="华文中宋" pitchFamily="2" charset="-122"/>
                </a:rPr>
                <a:t>电力安全生产标准化管理</a:t>
              </a:r>
              <a:endParaRPr lang="zh-CN" altLang="en-US" sz="1800" dirty="0">
                <a:latin typeface="Arial" panose="020B0604020202020204"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13315"/>
                                        </p:tgtEl>
                                        <p:attrNameLst>
                                          <p:attrName>style.visibility</p:attrName>
                                        </p:attrNameLst>
                                      </p:cBhvr>
                                      <p:to>
                                        <p:strVal val="visible"/>
                                      </p:to>
                                    </p:set>
                                    <p:anim calcmode="lin" valueType="num">
                                      <p:cBhvr additive="base">
                                        <p:cTn id="7" dur="500" fill="hold"/>
                                        <p:tgtEl>
                                          <p:spTgt spid="13315"/>
                                        </p:tgtEl>
                                        <p:attrNameLst>
                                          <p:attrName>ppt_x</p:attrName>
                                        </p:attrNameLst>
                                      </p:cBhvr>
                                      <p:tavLst>
                                        <p:tav tm="0">
                                          <p:val>
                                            <p:strVal val="#ppt_x"/>
                                          </p:val>
                                        </p:tav>
                                        <p:tav tm="100000">
                                          <p:val>
                                            <p:strVal val="#ppt_x"/>
                                          </p:val>
                                        </p:tav>
                                      </p:tavLst>
                                    </p:anim>
                                    <p:anim calcmode="lin" valueType="num">
                                      <p:cBhvr additive="base">
                                        <p:cTn id="8" dur="500" fill="hold"/>
                                        <p:tgtEl>
                                          <p:spTgt spid="13315"/>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 fill="hold" nodeType="clickEffect">
                                  <p:stCondLst>
                                    <p:cond delay="0"/>
                                  </p:stCondLst>
                                  <p:childTnLst>
                                    <p:set>
                                      <p:cBhvr>
                                        <p:cTn id="12" dur="1" fill="hold">
                                          <p:stCondLst>
                                            <p:cond delay="0"/>
                                          </p:stCondLst>
                                        </p:cTn>
                                        <p:tgtEl>
                                          <p:spTgt spid="13320"/>
                                        </p:tgtEl>
                                        <p:attrNameLst>
                                          <p:attrName>style.visibility</p:attrName>
                                        </p:attrNameLst>
                                      </p:cBhvr>
                                      <p:to>
                                        <p:strVal val="visible"/>
                                      </p:to>
                                    </p:set>
                                    <p:anim calcmode="lin" valueType="num">
                                      <p:cBhvr additive="base">
                                        <p:cTn id="13" dur="500" fill="hold"/>
                                        <p:tgtEl>
                                          <p:spTgt spid="13320"/>
                                        </p:tgtEl>
                                        <p:attrNameLst>
                                          <p:attrName>ppt_x</p:attrName>
                                        </p:attrNameLst>
                                      </p:cBhvr>
                                      <p:tavLst>
                                        <p:tav tm="0">
                                          <p:val>
                                            <p:strVal val="#ppt_x"/>
                                          </p:val>
                                        </p:tav>
                                        <p:tav tm="100000">
                                          <p:val>
                                            <p:strVal val="#ppt_x"/>
                                          </p:val>
                                        </p:tav>
                                      </p:tavLst>
                                    </p:anim>
                                    <p:anim calcmode="lin" valueType="num">
                                      <p:cBhvr additive="base">
                                        <p:cTn id="14" dur="500" fill="hold"/>
                                        <p:tgtEl>
                                          <p:spTgt spid="1332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 fill="hold" nodeType="clickEffect">
                                  <p:stCondLst>
                                    <p:cond delay="0"/>
                                  </p:stCondLst>
                                  <p:childTnLst>
                                    <p:set>
                                      <p:cBhvr>
                                        <p:cTn id="18" dur="1" fill="hold">
                                          <p:stCondLst>
                                            <p:cond delay="0"/>
                                          </p:stCondLst>
                                        </p:cTn>
                                        <p:tgtEl>
                                          <p:spTgt spid="13325"/>
                                        </p:tgtEl>
                                        <p:attrNameLst>
                                          <p:attrName>style.visibility</p:attrName>
                                        </p:attrNameLst>
                                      </p:cBhvr>
                                      <p:to>
                                        <p:strVal val="visible"/>
                                      </p:to>
                                    </p:set>
                                    <p:anim calcmode="lin" valueType="num">
                                      <p:cBhvr additive="base">
                                        <p:cTn id="19" dur="500" fill="hold"/>
                                        <p:tgtEl>
                                          <p:spTgt spid="13325"/>
                                        </p:tgtEl>
                                        <p:attrNameLst>
                                          <p:attrName>ppt_x</p:attrName>
                                        </p:attrNameLst>
                                      </p:cBhvr>
                                      <p:tavLst>
                                        <p:tav tm="0">
                                          <p:val>
                                            <p:strVal val="#ppt_x"/>
                                          </p:val>
                                        </p:tav>
                                        <p:tav tm="100000">
                                          <p:val>
                                            <p:strVal val="#ppt_x"/>
                                          </p:val>
                                        </p:tav>
                                      </p:tavLst>
                                    </p:anim>
                                    <p:anim calcmode="lin" valueType="num">
                                      <p:cBhvr additive="base">
                                        <p:cTn id="20" dur="500" fill="hold"/>
                                        <p:tgtEl>
                                          <p:spTgt spid="13325"/>
                                        </p:tgtEl>
                                        <p:attrNameLst>
                                          <p:attrName>ppt_y</p:attrName>
                                        </p:attrNameLst>
                                      </p:cBhvr>
                                      <p:tavLst>
                                        <p:tav tm="0">
                                          <p:val>
                                            <p:strVal val="0-#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nodeType="clickEffect">
                                  <p:stCondLst>
                                    <p:cond delay="0"/>
                                  </p:stCondLst>
                                  <p:childTnLst>
                                    <p:set>
                                      <p:cBhvr>
                                        <p:cTn id="24" dur="1" fill="hold">
                                          <p:stCondLst>
                                            <p:cond delay="0"/>
                                          </p:stCondLst>
                                        </p:cTn>
                                        <p:tgtEl>
                                          <p:spTgt spid="13330"/>
                                        </p:tgtEl>
                                        <p:attrNameLst>
                                          <p:attrName>style.visibility</p:attrName>
                                        </p:attrNameLst>
                                      </p:cBhvr>
                                      <p:to>
                                        <p:strVal val="visible"/>
                                      </p:to>
                                    </p:set>
                                    <p:anim calcmode="lin" valueType="num">
                                      <p:cBhvr additive="base">
                                        <p:cTn id="25" dur="500" fill="hold"/>
                                        <p:tgtEl>
                                          <p:spTgt spid="13330"/>
                                        </p:tgtEl>
                                        <p:attrNameLst>
                                          <p:attrName>ppt_x</p:attrName>
                                        </p:attrNameLst>
                                      </p:cBhvr>
                                      <p:tavLst>
                                        <p:tav tm="0">
                                          <p:val>
                                            <p:strVal val="#ppt_x"/>
                                          </p:val>
                                        </p:tav>
                                        <p:tav tm="100000">
                                          <p:val>
                                            <p:strVal val="#ppt_x"/>
                                          </p:val>
                                        </p:tav>
                                      </p:tavLst>
                                    </p:anim>
                                    <p:anim calcmode="lin" valueType="num">
                                      <p:cBhvr additive="base">
                                        <p:cTn id="26" dur="500" fill="hold"/>
                                        <p:tgtEl>
                                          <p:spTgt spid="13330"/>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3730" name="文本占位符 73729"/>
          <p:cNvSpPr>
            <a:spLocks noGrp="1"/>
          </p:cNvSpPr>
          <p:nvPr>
            <p:ph type="body" idx="1"/>
          </p:nvPr>
        </p:nvSpPr>
        <p:spPr>
          <a:xfrm>
            <a:off x="1403350" y="1495425"/>
            <a:ext cx="7283450" cy="4956175"/>
          </a:xfrm>
          <a:ln/>
        </p:spPr>
        <p:txBody>
          <a:bodyPr vert="horz" wrap="square" anchor="t" anchorCtr="0">
            <a:spAutoFit/>
          </a:bodyPr>
          <a:p>
            <a:pPr marL="9525" indent="701675">
              <a:buNone/>
            </a:pPr>
            <a:r>
              <a:rPr lang="zh-CN" altLang="en-US" sz="2800" b="1" dirty="0">
                <a:solidFill>
                  <a:srgbClr val="0000FF"/>
                </a:solidFill>
                <a:latin typeface="楷体_GB2312" pitchFamily="49" charset="-122"/>
                <a:ea typeface="楷体_GB2312" pitchFamily="49" charset="-122"/>
                <a:sym typeface="Arial" panose="020B0604020202020204" pitchFamily="34" charset="0"/>
              </a:rPr>
              <a:t>（7）电力监管机构对经公告无异议的电力企业（或工程建设项目）颁发相应级别的安全生产标准化证书和牌匾。</a:t>
            </a:r>
            <a:endParaRPr lang="zh-CN" altLang="en-US" sz="2800" b="1" dirty="0">
              <a:solidFill>
                <a:srgbClr val="0000FF"/>
              </a:solidFill>
              <a:latin typeface="楷体_GB2312" pitchFamily="49" charset="-122"/>
              <a:ea typeface="楷体_GB2312" pitchFamily="49" charset="-122"/>
              <a:sym typeface="Arial" panose="020B0604020202020204" pitchFamily="34" charset="0"/>
            </a:endParaRPr>
          </a:p>
          <a:p>
            <a:pPr marL="9525" indent="701675">
              <a:buNone/>
            </a:pPr>
            <a:r>
              <a:rPr lang="zh-CN" altLang="en-US" sz="2800" b="1" dirty="0">
                <a:latin typeface="楷体_GB2312" pitchFamily="49" charset="-122"/>
                <a:ea typeface="楷体_GB2312" pitchFamily="49" charset="-122"/>
                <a:sym typeface="Arial" panose="020B0604020202020204" pitchFamily="34" charset="0"/>
              </a:rPr>
              <a:t>电力监管机构对经公告无异议的电力企业（或工程建设项目），颁发和授予相应级别的证书、牌匾；对经公告有异议的，应予调查核实，并按相关规定处理。</a:t>
            </a:r>
            <a:endParaRPr lang="zh-CN" altLang="en-US" sz="2800" b="1" dirty="0">
              <a:latin typeface="楷体_GB2312" pitchFamily="49" charset="-122"/>
              <a:ea typeface="楷体_GB2312" pitchFamily="49" charset="-122"/>
              <a:sym typeface="Arial" panose="020B0604020202020204" pitchFamily="34" charset="0"/>
            </a:endParaRPr>
          </a:p>
          <a:p>
            <a:pPr marL="9525" indent="701675">
              <a:buNone/>
            </a:pPr>
            <a:r>
              <a:rPr lang="zh-CN" altLang="en-US" sz="2800" b="1" dirty="0">
                <a:latin typeface="楷体_GB2312" pitchFamily="49" charset="-122"/>
                <a:ea typeface="楷体_GB2312" pitchFamily="49" charset="-122"/>
                <a:sym typeface="Arial" panose="020B0604020202020204" pitchFamily="34" charset="0"/>
              </a:rPr>
              <a:t>电力监管机构组织现场核查中发现评审报告与实际情况不符时，视情节严重程度对评审机构予以通报或责令退出电力安全生产标准化达标评级工作的处理。</a:t>
            </a:r>
            <a:endParaRPr lang="zh-CN" altLang="en-US" sz="2800" b="1" dirty="0">
              <a:latin typeface="楷体_GB2312" pitchFamily="49" charset="-122"/>
              <a:ea typeface="楷体_GB2312" pitchFamily="49" charset="-122"/>
              <a:sym typeface="Arial" panose="020B0604020202020204" pitchFamily="34" charset="0"/>
            </a:endParaRPr>
          </a:p>
        </p:txBody>
      </p:sp>
      <p:sp>
        <p:nvSpPr>
          <p:cNvPr id="73732" name="矩形 73731"/>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4754" name="文本占位符 74753"/>
          <p:cNvSpPr>
            <a:spLocks noGrp="1"/>
          </p:cNvSpPr>
          <p:nvPr>
            <p:ph type="body" idx="1"/>
          </p:nvPr>
        </p:nvSpPr>
        <p:spPr>
          <a:xfrm>
            <a:off x="1403350" y="1495425"/>
            <a:ext cx="7489825" cy="4949825"/>
          </a:xfrm>
          <a:ln/>
        </p:spPr>
        <p:txBody>
          <a:bodyPr vert="horz" wrap="square" anchor="t" anchorCtr="0">
            <a:spAutoFit/>
          </a:bodyPr>
          <a:p>
            <a:pPr marL="9525" indent="717550">
              <a:lnSpc>
                <a:spcPct val="90000"/>
              </a:lnSpc>
              <a:buNone/>
            </a:pPr>
            <a:r>
              <a:rPr lang="zh-CN" altLang="en-US" sz="2800" b="1" dirty="0">
                <a:solidFill>
                  <a:srgbClr val="0000FF"/>
                </a:solidFill>
                <a:latin typeface="楷体_GB2312" pitchFamily="49" charset="-122"/>
                <a:ea typeface="楷体_GB2312" pitchFamily="49" charset="-122"/>
                <a:sym typeface="Arial" panose="020B0604020202020204" pitchFamily="34" charset="0"/>
              </a:rPr>
              <a:t>（8）信息公开和信息通报</a:t>
            </a:r>
            <a:endParaRPr lang="zh-CN" altLang="en-US" sz="2800" b="1" dirty="0">
              <a:solidFill>
                <a:srgbClr val="0000FF"/>
              </a:solidFill>
              <a:latin typeface="楷体_GB2312" pitchFamily="49" charset="-122"/>
              <a:ea typeface="楷体_GB2312" pitchFamily="49" charset="-122"/>
              <a:sym typeface="Arial" panose="020B0604020202020204" pitchFamily="34" charset="0"/>
            </a:endParaRPr>
          </a:p>
          <a:p>
            <a:pPr marL="9525" indent="717550">
              <a:lnSpc>
                <a:spcPct val="90000"/>
              </a:lnSpc>
              <a:buNone/>
            </a:pPr>
            <a:r>
              <a:rPr lang="zh-CN" altLang="en-US" sz="2800" b="1" dirty="0">
                <a:latin typeface="楷体_GB2312" pitchFamily="49" charset="-122"/>
                <a:ea typeface="楷体_GB2312" pitchFamily="49" charset="-122"/>
                <a:sym typeface="Arial" panose="020B0604020202020204" pitchFamily="34" charset="0"/>
              </a:rPr>
              <a:t>电力监管机构在指定媒体或网站上公告电力安全生产标准化达标企业和达标电力工程建设项目名单。</a:t>
            </a:r>
            <a:endParaRPr lang="zh-CN" altLang="en-US" sz="2800" b="1" dirty="0">
              <a:latin typeface="楷体_GB2312" pitchFamily="49" charset="-122"/>
              <a:ea typeface="楷体_GB2312" pitchFamily="49" charset="-122"/>
              <a:sym typeface="Arial" panose="020B0604020202020204" pitchFamily="34" charset="0"/>
            </a:endParaRPr>
          </a:p>
          <a:p>
            <a:pPr marL="9525" indent="717550">
              <a:lnSpc>
                <a:spcPct val="90000"/>
              </a:lnSpc>
              <a:buNone/>
            </a:pPr>
            <a:r>
              <a:rPr lang="zh-CN" altLang="en-US" sz="2800" b="1" dirty="0">
                <a:latin typeface="楷体_GB2312" pitchFamily="49" charset="-122"/>
                <a:ea typeface="楷体_GB2312" pitchFamily="49" charset="-122"/>
                <a:sym typeface="Arial" panose="020B0604020202020204" pitchFamily="34" charset="0"/>
              </a:rPr>
              <a:t>电监会派出机构可将辖区内电力企业（或工程建设项目）安全生产标准化达标评级结果向所在地银行业、证券业、保险业、担保业等部门通报。</a:t>
            </a:r>
            <a:endParaRPr lang="zh-CN" altLang="en-US" sz="2800" b="1" dirty="0">
              <a:latin typeface="楷体_GB2312" pitchFamily="49" charset="-122"/>
              <a:ea typeface="楷体_GB2312" pitchFamily="49" charset="-122"/>
              <a:sym typeface="Arial" panose="020B0604020202020204" pitchFamily="34" charset="0"/>
            </a:endParaRPr>
          </a:p>
          <a:p>
            <a:pPr marL="9525" indent="717550">
              <a:lnSpc>
                <a:spcPct val="90000"/>
              </a:lnSpc>
              <a:buNone/>
            </a:pPr>
            <a:r>
              <a:rPr lang="zh-CN" altLang="en-US" sz="2800" b="1" dirty="0">
                <a:latin typeface="楷体_GB2312" pitchFamily="49" charset="-122"/>
                <a:ea typeface="楷体_GB2312" pitchFamily="49" charset="-122"/>
                <a:sym typeface="Arial" panose="020B0604020202020204" pitchFamily="34" charset="0"/>
              </a:rPr>
              <a:t>其它：涉及到跨省电力企业（或工程建设项目）由区域电监局按规定审查和审核发证，涉及跨区电力企业（或工程建设项目）由电监会按规定审查和审核发证。</a:t>
            </a:r>
            <a:endParaRPr lang="zh-CN" altLang="en-US" sz="2800" b="1" dirty="0">
              <a:latin typeface="楷体_GB2312" pitchFamily="49" charset="-122"/>
              <a:ea typeface="楷体_GB2312" pitchFamily="49" charset="-122"/>
              <a:sym typeface="Arial" panose="020B0604020202020204" pitchFamily="34" charset="0"/>
            </a:endParaRPr>
          </a:p>
        </p:txBody>
      </p:sp>
      <p:sp>
        <p:nvSpPr>
          <p:cNvPr id="74756" name="矩形 74755"/>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电力安全生产标准化工作</a:t>
            </a:r>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 </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5778" name="标题 75777"/>
          <p:cNvSpPr>
            <a:spLocks noGrp="1"/>
          </p:cNvSpPr>
          <p:nvPr>
            <p:ph type="title"/>
          </p:nvPr>
        </p:nvSpPr>
        <p:spPr>
          <a:xfrm>
            <a:off x="612775" y="53975"/>
            <a:ext cx="8229600" cy="1143000"/>
          </a:xfrm>
          <a:ln/>
        </p:spPr>
        <p:txBody>
          <a:bodyPr vert="horz" wrap="square" anchor="ctr" anchorCtr="0"/>
          <a:p>
            <a:r>
              <a:rPr lang="zh-CN" altLang="en-US" sz="3200" dirty="0">
                <a:sym typeface="Arial" panose="020B0604020202020204" pitchFamily="34" charset="0"/>
              </a:rPr>
              <a:t>电力安全生产标准化管理</a:t>
            </a:r>
            <a:endParaRPr lang="zh-CN" altLang="en-US" sz="3200" dirty="0">
              <a:sym typeface="Arial" panose="020B0604020202020204" pitchFamily="34" charset="0"/>
            </a:endParaRPr>
          </a:p>
        </p:txBody>
      </p:sp>
      <p:sp>
        <p:nvSpPr>
          <p:cNvPr id="75779" name="文本占位符 75778"/>
          <p:cNvSpPr>
            <a:spLocks noGrp="1"/>
          </p:cNvSpPr>
          <p:nvPr>
            <p:ph type="body" idx="1"/>
          </p:nvPr>
        </p:nvSpPr>
        <p:spPr>
          <a:xfrm>
            <a:off x="2222500" y="1946275"/>
            <a:ext cx="4654550" cy="3211513"/>
          </a:xfrm>
          <a:ln/>
        </p:spPr>
        <p:txBody>
          <a:bodyPr wrap="none">
            <a:spAutoFit/>
          </a:bodyPr>
          <a:p>
            <a:pPr eaLnBrk="1" hangingPunct="1">
              <a:lnSpc>
                <a:spcPct val="200000"/>
              </a:lnSpc>
              <a:buNone/>
            </a:pPr>
            <a:r>
              <a:rPr lang="zh-CN" altLang="en-US" b="1" dirty="0">
                <a:ea typeface="华文中宋" pitchFamily="2" charset="-122"/>
              </a:rPr>
              <a:t>（一）理顺管理关系</a:t>
            </a:r>
            <a:endParaRPr lang="zh-CN" altLang="en-US" b="1" dirty="0">
              <a:ea typeface="华文中宋" pitchFamily="2" charset="-122"/>
            </a:endParaRPr>
          </a:p>
          <a:p>
            <a:pPr eaLnBrk="1" hangingPunct="1">
              <a:lnSpc>
                <a:spcPct val="200000"/>
              </a:lnSpc>
              <a:buNone/>
            </a:pPr>
            <a:r>
              <a:rPr lang="zh-CN" altLang="en-US" b="1" dirty="0">
                <a:ea typeface="华文中宋" pitchFamily="2" charset="-122"/>
              </a:rPr>
              <a:t>（二）对电力企业的管理</a:t>
            </a:r>
            <a:endParaRPr lang="zh-CN" altLang="en-US" b="1" dirty="0">
              <a:ea typeface="华文中宋" pitchFamily="2" charset="-122"/>
            </a:endParaRPr>
          </a:p>
          <a:p>
            <a:pPr eaLnBrk="1" hangingPunct="1">
              <a:lnSpc>
                <a:spcPct val="200000"/>
              </a:lnSpc>
              <a:buNone/>
            </a:pPr>
            <a:r>
              <a:rPr lang="zh-CN" altLang="en-US" b="1" dirty="0">
                <a:ea typeface="华文中宋" pitchFamily="2" charset="-122"/>
              </a:rPr>
              <a:t>（三）对评审机构的管理</a:t>
            </a:r>
            <a:endParaRPr lang="zh-CN" altLang="en-US" b="1" dirty="0">
              <a:ea typeface="华文中宋" pitchFamily="2"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ntr" presetSubtype="0" fill="hold" grpId="1" nodeType="clickEffect">
                                  <p:stCondLst>
                                    <p:cond delay="0"/>
                                  </p:stCondLst>
                                  <p:childTnLst>
                                    <p:set>
                                      <p:cBhvr>
                                        <p:cTn id="6" dur="1" fill="hold">
                                          <p:stCondLst>
                                            <p:cond delay="0"/>
                                          </p:stCondLst>
                                        </p:cTn>
                                        <p:tgtEl>
                                          <p:spTgt spid="75779">
                                            <p:txEl>
                                              <p:charRg st="0" end="10"/>
                                            </p:txEl>
                                          </p:spTgt>
                                        </p:tgtEl>
                                        <p:attrNameLst>
                                          <p:attrName>style.visibility</p:attrName>
                                        </p:attrNameLst>
                                      </p:cBhvr>
                                      <p:to>
                                        <p:strVal val="visible"/>
                                      </p:to>
                                    </p:set>
                                    <p:anim calcmode="lin" valueType="num">
                                      <p:cBhvr>
                                        <p:cTn id="7" dur="1" fill="hold"/>
                                        <p:tgtEl>
                                          <p:spTgt spid="75779">
                                            <p:txEl>
                                              <p:charRg st="0" end="10"/>
                                            </p:txEl>
                                          </p:spTgt>
                                        </p:tgtEl>
                                      </p:cBhvr>
                                    </p:anim>
                                  </p:childTnLst>
                                </p:cTn>
                              </p:par>
                            </p:childTnLst>
                          </p:cTn>
                        </p:par>
                      </p:childTnLst>
                    </p:cTn>
                  </p:par>
                  <p:par>
                    <p:cTn id="8" fill="hold">
                      <p:stCondLst>
                        <p:cond delay="indefinite"/>
                      </p:stCondLst>
                      <p:childTnLst>
                        <p:par>
                          <p:cTn id="9" fill="hold">
                            <p:stCondLst>
                              <p:cond delay="0"/>
                            </p:stCondLst>
                            <p:childTnLst>
                              <p:par>
                                <p:cTn id="10" presetID="24" presetClass="entr" presetSubtype="0" fill="hold" grpId="1" nodeType="clickEffect">
                                  <p:stCondLst>
                                    <p:cond delay="0"/>
                                  </p:stCondLst>
                                  <p:childTnLst>
                                    <p:set>
                                      <p:cBhvr>
                                        <p:cTn id="11" dur="1" fill="hold">
                                          <p:stCondLst>
                                            <p:cond delay="0"/>
                                          </p:stCondLst>
                                        </p:cTn>
                                        <p:tgtEl>
                                          <p:spTgt spid="75779">
                                            <p:txEl>
                                              <p:charRg st="10" end="22"/>
                                            </p:txEl>
                                          </p:spTgt>
                                        </p:tgtEl>
                                        <p:attrNameLst>
                                          <p:attrName>style.visibility</p:attrName>
                                        </p:attrNameLst>
                                      </p:cBhvr>
                                      <p:to>
                                        <p:strVal val="visible"/>
                                      </p:to>
                                    </p:set>
                                    <p:anim calcmode="lin" valueType="num">
                                      <p:cBhvr>
                                        <p:cTn id="12" dur="1" fill="hold"/>
                                        <p:tgtEl>
                                          <p:spTgt spid="75779">
                                            <p:txEl>
                                              <p:charRg st="10" end="22"/>
                                            </p:txEl>
                                          </p:spTgt>
                                        </p:tgtEl>
                                      </p:cBhvr>
                                    </p:anim>
                                  </p:childTnLst>
                                </p:cTn>
                              </p:par>
                            </p:childTnLst>
                          </p:cTn>
                        </p:par>
                      </p:childTnLst>
                    </p:cTn>
                  </p:par>
                  <p:par>
                    <p:cTn id="13" fill="hold">
                      <p:stCondLst>
                        <p:cond delay="indefinite"/>
                      </p:stCondLst>
                      <p:childTnLst>
                        <p:par>
                          <p:cTn id="14" fill="hold">
                            <p:stCondLst>
                              <p:cond delay="0"/>
                            </p:stCondLst>
                            <p:childTnLst>
                              <p:par>
                                <p:cTn id="15" presetID="24" presetClass="entr" presetSubtype="0" fill="hold" grpId="1" nodeType="clickEffect">
                                  <p:stCondLst>
                                    <p:cond delay="0"/>
                                  </p:stCondLst>
                                  <p:childTnLst>
                                    <p:set>
                                      <p:cBhvr>
                                        <p:cTn id="16" dur="1" fill="hold">
                                          <p:stCondLst>
                                            <p:cond delay="0"/>
                                          </p:stCondLst>
                                        </p:cTn>
                                        <p:tgtEl>
                                          <p:spTgt spid="75779">
                                            <p:txEl>
                                              <p:charRg st="22" end="34"/>
                                            </p:txEl>
                                          </p:spTgt>
                                        </p:tgtEl>
                                        <p:attrNameLst>
                                          <p:attrName>style.visibility</p:attrName>
                                        </p:attrNameLst>
                                      </p:cBhvr>
                                      <p:to>
                                        <p:strVal val="visible"/>
                                      </p:to>
                                    </p:set>
                                    <p:anim calcmode="lin" valueType="num">
                                      <p:cBhvr>
                                        <p:cTn id="17" dur="1" fill="hold"/>
                                        <p:tgtEl>
                                          <p:spTgt spid="75779">
                                            <p:txEl>
                                              <p:charRg st="22" end="34"/>
                                            </p:txEl>
                                          </p:spTgt>
                                        </p:tgtEl>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79" grpId="0" build="p"/>
      <p:bldP spid="75779" grpId="1"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6802" name="文本占位符 76801"/>
          <p:cNvSpPr>
            <a:spLocks noGrp="1"/>
          </p:cNvSpPr>
          <p:nvPr>
            <p:ph type="body" idx="1"/>
          </p:nvPr>
        </p:nvSpPr>
        <p:spPr>
          <a:xfrm>
            <a:off x="1403350" y="1495425"/>
            <a:ext cx="7283450" cy="2968625"/>
          </a:xfrm>
          <a:ln/>
        </p:spPr>
        <p:txBody>
          <a:bodyPr vert="horz" wrap="square" anchor="t" anchorCtr="0">
            <a:spAutoFit/>
          </a:bodyPr>
          <a:p>
            <a:pPr marL="9525" indent="717550">
              <a:lnSpc>
                <a:spcPct val="110000"/>
              </a:lnSpc>
              <a:buNone/>
            </a:pPr>
            <a:r>
              <a:rPr lang="zh-CN" altLang="en-US" b="1" dirty="0">
                <a:solidFill>
                  <a:srgbClr val="FF3300"/>
                </a:solidFill>
                <a:latin typeface="楷体_GB2312" pitchFamily="49" charset="-122"/>
                <a:ea typeface="楷体_GB2312" pitchFamily="49" charset="-122"/>
                <a:sym typeface="Arial" panose="020B0604020202020204" pitchFamily="34" charset="0"/>
              </a:rPr>
              <a:t>第一个关系：</a:t>
            </a:r>
            <a:r>
              <a:rPr lang="zh-CN" altLang="en-US" b="1" dirty="0">
                <a:latin typeface="楷体_GB2312" pitchFamily="49" charset="-122"/>
                <a:ea typeface="楷体_GB2312" pitchFamily="49" charset="-122"/>
                <a:sym typeface="Arial" panose="020B0604020202020204" pitchFamily="34" charset="0"/>
              </a:rPr>
              <a:t>电力监管机构与安全监督管理部门的关系</a:t>
            </a:r>
            <a:endParaRPr lang="zh-CN" altLang="en-US" b="1" dirty="0">
              <a:latin typeface="楷体_GB2312" pitchFamily="49" charset="-122"/>
              <a:ea typeface="楷体_GB2312" pitchFamily="49" charset="-122"/>
              <a:sym typeface="Arial" panose="020B0604020202020204" pitchFamily="34" charset="0"/>
            </a:endParaRPr>
          </a:p>
          <a:p>
            <a:pPr marL="9525" indent="717550">
              <a:lnSpc>
                <a:spcPct val="110000"/>
              </a:lnSpc>
              <a:buNone/>
            </a:pPr>
            <a:endParaRPr lang="zh-CN" altLang="en-US" b="1" dirty="0">
              <a:solidFill>
                <a:srgbClr val="0000FF"/>
              </a:solidFill>
              <a:latin typeface="楷体_GB2312" pitchFamily="49" charset="-122"/>
              <a:ea typeface="楷体_GB2312" pitchFamily="49" charset="-122"/>
              <a:sym typeface="Arial" panose="020B0604020202020204" pitchFamily="34" charset="0"/>
            </a:endParaRPr>
          </a:p>
          <a:p>
            <a:pPr marL="9525" indent="717550">
              <a:lnSpc>
                <a:spcPct val="110000"/>
              </a:lnSpc>
              <a:buNone/>
            </a:pPr>
            <a:r>
              <a:rPr lang="zh-CN" altLang="en-US" b="1" dirty="0">
                <a:solidFill>
                  <a:srgbClr val="FF3300"/>
                </a:solidFill>
                <a:latin typeface="楷体_GB2312" pitchFamily="49" charset="-122"/>
                <a:ea typeface="楷体_GB2312" pitchFamily="49" charset="-122"/>
                <a:sym typeface="Arial" panose="020B0604020202020204" pitchFamily="34" charset="0"/>
              </a:rPr>
              <a:t>第二个关系：</a:t>
            </a:r>
            <a:r>
              <a:rPr lang="zh-CN" altLang="en-US" b="1" dirty="0">
                <a:latin typeface="楷体_GB2312" pitchFamily="49" charset="-122"/>
                <a:ea typeface="楷体_GB2312" pitchFamily="49" charset="-122"/>
                <a:sym typeface="Arial" panose="020B0604020202020204" pitchFamily="34" charset="0"/>
              </a:rPr>
              <a:t>部分地方安监部门制定的标准与电力行业标准的关系</a:t>
            </a:r>
            <a:endParaRPr lang="zh-CN" altLang="en-US" b="1" dirty="0">
              <a:latin typeface="楷体_GB2312" pitchFamily="49" charset="-122"/>
              <a:ea typeface="楷体_GB2312" pitchFamily="49" charset="-122"/>
              <a:sym typeface="Arial" panose="020B0604020202020204" pitchFamily="34" charset="0"/>
            </a:endParaRPr>
          </a:p>
        </p:txBody>
      </p:sp>
      <p:sp>
        <p:nvSpPr>
          <p:cNvPr id="76803" name="标题 76802"/>
          <p:cNvSpPr>
            <a:spLocks noGrp="1"/>
          </p:cNvSpPr>
          <p:nvPr>
            <p:ph type="title"/>
          </p:nvPr>
        </p:nvSpPr>
        <p:spPr>
          <a:ln/>
        </p:spPr>
        <p:txBody>
          <a:bodyPr vert="horz" wrap="square" anchor="ctr" anchorCtr="0"/>
          <a:p>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（一）理顺管理关系</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1922" name="文本占位符 81921"/>
          <p:cNvSpPr>
            <a:spLocks noGrp="1"/>
          </p:cNvSpPr>
          <p:nvPr>
            <p:ph type="body" idx="1"/>
          </p:nvPr>
        </p:nvSpPr>
        <p:spPr>
          <a:xfrm>
            <a:off x="1403350" y="1484313"/>
            <a:ext cx="7489825" cy="4938712"/>
          </a:xfrm>
          <a:ln/>
        </p:spPr>
        <p:txBody>
          <a:bodyPr vert="horz" wrap="square" anchor="t" anchorCtr="0">
            <a:spAutoFit/>
          </a:bodyPr>
          <a:p>
            <a:pPr marL="9525" indent="765175">
              <a:lnSpc>
                <a:spcPct val="80000"/>
              </a:lnSpc>
              <a:buNone/>
            </a:pPr>
            <a:r>
              <a:rPr lang="zh-CN" altLang="en-US" sz="3000" b="1" dirty="0">
                <a:solidFill>
                  <a:srgbClr val="FF3300"/>
                </a:solidFill>
                <a:latin typeface="楷体_GB2312" pitchFamily="49" charset="-122"/>
                <a:ea typeface="楷体_GB2312" pitchFamily="49" charset="-122"/>
                <a:sym typeface="Arial" panose="020B0604020202020204" pitchFamily="34" charset="0"/>
              </a:rPr>
              <a:t>1、申请条件</a:t>
            </a:r>
            <a:endParaRPr lang="zh-CN" altLang="en-US" sz="3000" b="1" dirty="0">
              <a:solidFill>
                <a:srgbClr val="FF3300"/>
              </a:solidFill>
              <a:latin typeface="楷体_GB2312" pitchFamily="49" charset="-122"/>
              <a:ea typeface="楷体_GB2312" pitchFamily="49" charset="-122"/>
              <a:sym typeface="Arial" panose="020B0604020202020204" pitchFamily="34" charset="0"/>
            </a:endParaRPr>
          </a:p>
          <a:p>
            <a:pPr marL="9525" indent="765175">
              <a:lnSpc>
                <a:spcPct val="8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取得电力业务许可证；</a:t>
            </a:r>
            <a:endParaRPr lang="zh-CN" altLang="en-US" sz="3000" b="1" dirty="0">
              <a:latin typeface="楷体_GB2312" pitchFamily="49" charset="-122"/>
              <a:ea typeface="楷体_GB2312" pitchFamily="49" charset="-122"/>
              <a:sym typeface="Arial" panose="020B0604020202020204" pitchFamily="34" charset="0"/>
            </a:endParaRPr>
          </a:p>
          <a:p>
            <a:pPr marL="9525" indent="765175">
              <a:lnSpc>
                <a:spcPct val="8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评审期</a:t>
            </a:r>
            <a:r>
              <a:rPr lang="zh-CN" altLang="en-US" sz="3000" b="1" dirty="0">
                <a:solidFill>
                  <a:srgbClr val="FFCC00"/>
                </a:solidFill>
                <a:latin typeface="楷体_GB2312" pitchFamily="49" charset="-122"/>
                <a:ea typeface="楷体_GB2312" pitchFamily="49" charset="-122"/>
                <a:sym typeface="Arial" panose="020B0604020202020204" pitchFamily="34" charset="0"/>
              </a:rPr>
              <a:t>（评审期为申请日前一年时间）</a:t>
            </a:r>
            <a:r>
              <a:rPr lang="zh-CN" altLang="en-US" sz="3000" b="1" dirty="0">
                <a:latin typeface="楷体_GB2312" pitchFamily="49" charset="-122"/>
                <a:ea typeface="楷体_GB2312" pitchFamily="49" charset="-122"/>
                <a:sym typeface="Arial" panose="020B0604020202020204" pitchFamily="34" charset="0"/>
              </a:rPr>
              <a:t>内未发生负有责任的人身死亡或3人以上重伤的电力人身事故、较大以上电力设备事故、电力安全事故以及对社会造成重大不良影响的事件；</a:t>
            </a:r>
            <a:endParaRPr lang="zh-CN" altLang="en-US" sz="3000" b="1" dirty="0">
              <a:latin typeface="楷体_GB2312" pitchFamily="49" charset="-122"/>
              <a:ea typeface="楷体_GB2312" pitchFamily="49" charset="-122"/>
              <a:sym typeface="Arial" panose="020B0604020202020204" pitchFamily="34" charset="0"/>
            </a:endParaRPr>
          </a:p>
          <a:p>
            <a:pPr marL="9525" indent="765175">
              <a:lnSpc>
                <a:spcPct val="8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发电机组（或风电场）通过并网安全性评价；运行水电站大坝按规定注册；</a:t>
            </a:r>
            <a:endParaRPr lang="zh-CN" altLang="en-US" sz="3000" b="1" dirty="0">
              <a:latin typeface="楷体_GB2312" pitchFamily="49" charset="-122"/>
              <a:ea typeface="楷体_GB2312" pitchFamily="49" charset="-122"/>
              <a:sym typeface="Arial" panose="020B0604020202020204" pitchFamily="34" charset="0"/>
            </a:endParaRPr>
          </a:p>
          <a:p>
            <a:pPr marL="9525" indent="765175">
              <a:lnSpc>
                <a:spcPct val="8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电力建设工程项目已经核准，并在电力监管机构备案；</a:t>
            </a:r>
            <a:endParaRPr lang="zh-CN" altLang="en-US" sz="3000" b="1" dirty="0">
              <a:latin typeface="楷体_GB2312" pitchFamily="49" charset="-122"/>
              <a:ea typeface="楷体_GB2312" pitchFamily="49" charset="-122"/>
              <a:sym typeface="Arial" panose="020B0604020202020204" pitchFamily="34" charset="0"/>
            </a:endParaRPr>
          </a:p>
          <a:p>
            <a:pPr marL="9525" indent="765175">
              <a:lnSpc>
                <a:spcPct val="8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无其它违反安全生产法律法规的行为。</a:t>
            </a:r>
            <a:endParaRPr lang="zh-CN" altLang="en-US" sz="3000" b="1" dirty="0">
              <a:latin typeface="楷体_GB2312" pitchFamily="49" charset="-122"/>
              <a:ea typeface="楷体_GB2312" pitchFamily="49" charset="-122"/>
              <a:sym typeface="Arial" panose="020B0604020202020204" pitchFamily="34" charset="0"/>
            </a:endParaRPr>
          </a:p>
        </p:txBody>
      </p:sp>
      <p:sp>
        <p:nvSpPr>
          <p:cNvPr id="81923" name="标题 81922"/>
          <p:cNvSpPr>
            <a:spLocks noGrp="1"/>
          </p:cNvSpPr>
          <p:nvPr>
            <p:ph type="title"/>
          </p:nvPr>
        </p:nvSpPr>
        <p:spPr>
          <a:ln/>
        </p:spPr>
        <p:txBody>
          <a:bodyPr vert="horz" wrap="square" anchor="ctr" anchorCtr="0"/>
          <a:p>
            <a:r>
              <a:rPr lang="zh-CN" altLang="en-US" sz="4000" dirty="0">
                <a:solidFill>
                  <a:srgbClr val="0000FF"/>
                </a:solidFill>
                <a:latin typeface="华文中宋" pitchFamily="2" charset="-122"/>
                <a:ea typeface="宋体" panose="02010600030101010101" pitchFamily="2" charset="-122"/>
                <a:sym typeface="Arial" panose="020B0604020202020204" pitchFamily="34" charset="0"/>
              </a:rPr>
              <a:t>（二）对电力企业的管理</a:t>
            </a:r>
            <a:endParaRPr lang="zh-CN" altLang="en-US" sz="4000" dirty="0">
              <a:solidFill>
                <a:srgbClr val="0000FF"/>
              </a:solidFill>
              <a:latin typeface="华文中宋" pitchFamily="2" charset="-122"/>
              <a:ea typeface="宋体" panose="02010600030101010101" pitchFamily="2" charset="-122"/>
              <a:sym typeface="Arial" panose="020B0604020202020204" pitchFamily="34" charset="0"/>
            </a:endParaRPr>
          </a:p>
        </p:txBody>
      </p:sp>
    </p:spTree>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2946" name="文本占位符 82945"/>
          <p:cNvSpPr>
            <a:spLocks noGrp="1"/>
          </p:cNvSpPr>
          <p:nvPr>
            <p:ph type="body" idx="1"/>
          </p:nvPr>
        </p:nvSpPr>
        <p:spPr>
          <a:xfrm>
            <a:off x="1403350" y="1495425"/>
            <a:ext cx="7489825" cy="4864100"/>
          </a:xfrm>
          <a:ln/>
        </p:spPr>
        <p:txBody>
          <a:bodyPr vert="horz" wrap="square" anchor="t" anchorCtr="0">
            <a:spAutoFit/>
          </a:bodyPr>
          <a:p>
            <a:pPr marL="9525" indent="733425">
              <a:lnSpc>
                <a:spcPct val="90000"/>
              </a:lnSpc>
              <a:buClr>
                <a:srgbClr val="0000FF"/>
              </a:buClr>
              <a:buSzPct val="100000"/>
              <a:buFont typeface="Wingdings" panose="05000000000000000000" pitchFamily="2" charset="2"/>
              <a:buNone/>
            </a:pPr>
            <a:r>
              <a:rPr lang="zh-CN" altLang="en-US" sz="2800" b="1" dirty="0">
                <a:solidFill>
                  <a:srgbClr val="FF3300"/>
                </a:solidFill>
                <a:latin typeface="楷体_GB2312" pitchFamily="49" charset="-122"/>
                <a:ea typeface="楷体_GB2312" pitchFamily="49" charset="-122"/>
                <a:sym typeface="Arial" panose="020B0604020202020204" pitchFamily="34" charset="0"/>
              </a:rPr>
              <a:t>2、达标管理</a:t>
            </a:r>
            <a:endParaRPr lang="zh-CN" altLang="en-US" sz="2800" b="1" dirty="0">
              <a:solidFill>
                <a:srgbClr val="FF3300"/>
              </a:solidFill>
              <a:latin typeface="楷体_GB2312" pitchFamily="49" charset="-122"/>
              <a:ea typeface="楷体_GB2312" pitchFamily="49" charset="-122"/>
              <a:sym typeface="Arial" panose="020B0604020202020204" pitchFamily="34" charset="0"/>
            </a:endParaRPr>
          </a:p>
          <a:p>
            <a:pPr marL="9525" indent="733425">
              <a:lnSpc>
                <a:spcPct val="90000"/>
              </a:lnSpc>
              <a:buClr>
                <a:srgbClr val="0000FF"/>
              </a:buClr>
              <a:buSzPct val="100000"/>
              <a:buFont typeface="Wingdings" panose="05000000000000000000" pitchFamily="2" charset="2"/>
              <a:buNone/>
            </a:pPr>
            <a:r>
              <a:rPr lang="zh-CN" altLang="en-US" sz="2800" b="1" dirty="0">
                <a:latin typeface="楷体_GB2312" pitchFamily="49" charset="-122"/>
                <a:ea typeface="楷体_GB2312" pitchFamily="49" charset="-122"/>
                <a:sym typeface="Arial" panose="020B0604020202020204" pitchFamily="34" charset="0"/>
              </a:rPr>
              <a:t>电力企业（或工程建设项目）出现下列情况之一的，降低安全生产标准化级别：发生负有责任的较大以上电力人身伤亡事故、电力安全事故和设备事故；发生电力监管机构认定的、对社会造成重大不良影响的事件；发生违反法律法规及电力监管规章制度的严重事件。</a:t>
            </a:r>
            <a:endParaRPr lang="zh-CN" altLang="en-US" sz="2800" b="1" dirty="0">
              <a:latin typeface="楷体_GB2312" pitchFamily="49" charset="-122"/>
              <a:ea typeface="楷体_GB2312" pitchFamily="49" charset="-122"/>
              <a:sym typeface="Arial" panose="020B0604020202020204" pitchFamily="34" charset="0"/>
            </a:endParaRPr>
          </a:p>
          <a:p>
            <a:pPr marL="9525" indent="733425">
              <a:lnSpc>
                <a:spcPct val="90000"/>
              </a:lnSpc>
              <a:buClr>
                <a:srgbClr val="0000FF"/>
              </a:buClr>
              <a:buSzPct val="100000"/>
              <a:buFont typeface="Wingdings" panose="05000000000000000000" pitchFamily="2" charset="2"/>
              <a:buNone/>
            </a:pPr>
            <a:r>
              <a:rPr lang="zh-CN" altLang="en-US" sz="2800" b="1" dirty="0">
                <a:latin typeface="楷体_GB2312" pitchFamily="49" charset="-122"/>
                <a:ea typeface="楷体_GB2312" pitchFamily="49" charset="-122"/>
                <a:sym typeface="Arial" panose="020B0604020202020204" pitchFamily="34" charset="0"/>
              </a:rPr>
              <a:t>电力企业（或工程建设项目）出现下列情况之一的，由原发证电力监管机构撤消其电力安全生产标准化称号：发生重大以上电力人身伤亡事故、电力安全事故和设备事故；发生违反法律法规及电力监管规章制度的重大事件。</a:t>
            </a:r>
            <a:endParaRPr lang="zh-CN" altLang="en-US" sz="2800" b="1" dirty="0">
              <a:latin typeface="楷体_GB2312" pitchFamily="49" charset="-122"/>
              <a:ea typeface="楷体_GB2312" pitchFamily="49" charset="-122"/>
              <a:sym typeface="Arial" panose="020B0604020202020204" pitchFamily="34" charset="0"/>
            </a:endParaRPr>
          </a:p>
        </p:txBody>
      </p:sp>
      <p:sp>
        <p:nvSpPr>
          <p:cNvPr id="82948" name="标题 82947"/>
          <p:cNvSpPr>
            <a:spLocks noGrp="1"/>
          </p:cNvSpPr>
          <p:nvPr>
            <p:ph type="title"/>
          </p:nvPr>
        </p:nvSpPr>
        <p:spPr>
          <a:xfrm>
            <a:off x="612775" y="53975"/>
            <a:ext cx="8229600" cy="1143000"/>
          </a:xfrm>
          <a:ln/>
        </p:spPr>
        <p:txBody>
          <a:bodyPr vert="horz" wrap="square" anchor="ctr" anchorCtr="0"/>
          <a:p>
            <a:r>
              <a:rPr lang="zh-CN" altLang="en-US" sz="3200" dirty="0">
                <a:sym typeface="Arial" panose="020B0604020202020204" pitchFamily="34" charset="0"/>
              </a:rPr>
              <a:t>电力安全生产标准化管理</a:t>
            </a:r>
            <a:endParaRPr lang="zh-CN" altLang="en-US" sz="3200" dirty="0">
              <a:sym typeface="Arial" panose="020B0604020202020204" pitchFamily="34" charset="0"/>
            </a:endParaRPr>
          </a:p>
        </p:txBody>
      </p:sp>
    </p:spTree>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3970" name="文本占位符 83969"/>
          <p:cNvSpPr>
            <a:spLocks noGrp="1"/>
          </p:cNvSpPr>
          <p:nvPr>
            <p:ph type="body" idx="1"/>
          </p:nvPr>
        </p:nvSpPr>
        <p:spPr>
          <a:xfrm>
            <a:off x="1403350" y="1495425"/>
            <a:ext cx="7283450" cy="4298950"/>
          </a:xfrm>
          <a:ln/>
        </p:spPr>
        <p:txBody>
          <a:bodyPr vert="horz" wrap="square" anchor="t" anchorCtr="0">
            <a:spAutoFit/>
          </a:bodyPr>
          <a:p>
            <a:pPr marL="9525" indent="733425">
              <a:lnSpc>
                <a:spcPct val="150000"/>
              </a:lnSpc>
              <a:buClr>
                <a:srgbClr val="0000FF"/>
              </a:buClr>
              <a:buSzPct val="100000"/>
              <a:buFont typeface="Wingdings" panose="05000000000000000000" pitchFamily="2" charset="2"/>
              <a:buNone/>
            </a:pPr>
            <a:r>
              <a:rPr lang="zh-CN" altLang="en-US" sz="3000" b="1" dirty="0">
                <a:solidFill>
                  <a:srgbClr val="FF3300"/>
                </a:solidFill>
                <a:latin typeface="楷体_GB2312" pitchFamily="49" charset="-122"/>
                <a:ea typeface="楷体_GB2312" pitchFamily="49" charset="-122"/>
                <a:sym typeface="Arial" panose="020B0604020202020204" pitchFamily="34" charset="0"/>
              </a:rPr>
              <a:t>3、不达标处理   </a:t>
            </a:r>
            <a:endParaRPr lang="zh-CN" altLang="en-US" sz="3000" b="1" dirty="0">
              <a:solidFill>
                <a:srgbClr val="FF3300"/>
              </a:solidFill>
              <a:latin typeface="楷体_GB2312" pitchFamily="49" charset="-122"/>
              <a:ea typeface="楷体_GB2312" pitchFamily="49" charset="-122"/>
              <a:sym typeface="Arial" panose="020B0604020202020204" pitchFamily="34" charset="0"/>
            </a:endParaRPr>
          </a:p>
          <a:p>
            <a:pPr marL="9525" indent="733425">
              <a:lnSpc>
                <a:spcPct val="15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电力企业不按要求开展安全生产标准化工作、未达标及存在重大隐患整改不力的，由电力监管机构会同安全生产监督管理部门进行专项督查和安全考核，并按照有关规定处理。包括取消安全生产许可证</a:t>
            </a:r>
            <a:endParaRPr lang="zh-CN" altLang="en-US" sz="3000" b="1" dirty="0">
              <a:latin typeface="楷体_GB2312" pitchFamily="49" charset="-122"/>
              <a:ea typeface="楷体_GB2312" pitchFamily="49" charset="-122"/>
              <a:sym typeface="Arial" panose="020B0604020202020204" pitchFamily="34" charset="0"/>
            </a:endParaRPr>
          </a:p>
        </p:txBody>
      </p:sp>
      <p:sp>
        <p:nvSpPr>
          <p:cNvPr id="83971" name="标题 83970"/>
          <p:cNvSpPr>
            <a:spLocks noGrp="1"/>
          </p:cNvSpPr>
          <p:nvPr>
            <p:ph type="title"/>
          </p:nvPr>
        </p:nvSpPr>
        <p:spPr>
          <a:ln/>
        </p:spPr>
        <p:txBody>
          <a:bodyPr anchor="ctr" anchorCtr="0"/>
          <a:p>
            <a:r>
              <a:rPr lang="zh-CN" altLang="en-US" sz="3600" dirty="0">
                <a:sym typeface="Arial" panose="020B0604020202020204" pitchFamily="34" charset="0"/>
              </a:rPr>
              <a:t>电力安全生产标准化管理</a:t>
            </a:r>
            <a:endParaRPr lang="zh-CN" altLang="en-US" sz="3600" dirty="0">
              <a:sym typeface="Arial" panose="020B0604020202020204" pitchFamily="34" charset="0"/>
            </a:endParaRPr>
          </a:p>
        </p:txBody>
      </p:sp>
    </p:spTree>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4994" name="文本占位符 84993"/>
          <p:cNvSpPr>
            <a:spLocks noGrp="1"/>
          </p:cNvSpPr>
          <p:nvPr>
            <p:ph type="body" idx="1"/>
          </p:nvPr>
        </p:nvSpPr>
        <p:spPr>
          <a:xfrm>
            <a:off x="1403350" y="1495425"/>
            <a:ext cx="7283450" cy="4976813"/>
          </a:xfrm>
          <a:ln/>
        </p:spPr>
        <p:txBody>
          <a:bodyPr vert="horz" wrap="square" anchor="t" anchorCtr="0">
            <a:spAutoFit/>
          </a:bodyPr>
          <a:p>
            <a:pPr marL="9525" indent="767080">
              <a:lnSpc>
                <a:spcPct val="90000"/>
              </a:lnSpc>
              <a:buClr>
                <a:srgbClr val="0000FF"/>
              </a:buClr>
              <a:buSzPct val="100000"/>
              <a:buFont typeface="Wingdings" panose="05000000000000000000" pitchFamily="2" charset="2"/>
              <a:buNone/>
            </a:pPr>
            <a:r>
              <a:rPr lang="zh-CN" altLang="en-US" sz="3000" b="1" dirty="0">
                <a:solidFill>
                  <a:srgbClr val="FF3300"/>
                </a:solidFill>
                <a:latin typeface="楷体_GB2312" pitchFamily="49" charset="-122"/>
                <a:ea typeface="楷体_GB2312" pitchFamily="49" charset="-122"/>
                <a:sym typeface="Arial" panose="020B0604020202020204" pitchFamily="34" charset="0"/>
              </a:rPr>
              <a:t>4、违规处理</a:t>
            </a:r>
            <a:endParaRPr lang="zh-CN" altLang="en-US" sz="3000" b="1" dirty="0">
              <a:solidFill>
                <a:srgbClr val="FF3300"/>
              </a:solidFill>
              <a:latin typeface="楷体_GB2312" pitchFamily="49" charset="-122"/>
              <a:ea typeface="楷体_GB2312" pitchFamily="49" charset="-122"/>
              <a:sym typeface="Arial" panose="020B0604020202020204" pitchFamily="34" charset="0"/>
            </a:endParaRPr>
          </a:p>
          <a:p>
            <a:pPr marL="9525" indent="767080">
              <a:lnSpc>
                <a:spcPct val="9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电力企业存在下列行为之一的，由原发证电力监管机构撤消其电力安全生产标准化称号，予以通报，且两年内不得重新提出申请：</a:t>
            </a:r>
            <a:endParaRPr lang="zh-CN" altLang="en-US" sz="3000" b="1" dirty="0">
              <a:latin typeface="楷体_GB2312" pitchFamily="49" charset="-122"/>
              <a:ea typeface="楷体_GB2312" pitchFamily="49" charset="-122"/>
              <a:sym typeface="Arial" panose="020B0604020202020204" pitchFamily="34" charset="0"/>
            </a:endParaRPr>
          </a:p>
          <a:p>
            <a:pPr marL="9525" indent="767080">
              <a:lnSpc>
                <a:spcPct val="9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通过贿赂、隐瞒、欺骗、弄虚作假等不正当方式取得达标评级的；</a:t>
            </a:r>
            <a:endParaRPr lang="zh-CN" altLang="en-US" sz="3000" b="1" dirty="0">
              <a:latin typeface="楷体_GB2312" pitchFamily="49" charset="-122"/>
              <a:ea typeface="楷体_GB2312" pitchFamily="49" charset="-122"/>
              <a:sym typeface="Arial" panose="020B0604020202020204" pitchFamily="34" charset="0"/>
            </a:endParaRPr>
          </a:p>
          <a:p>
            <a:pPr marL="9525" indent="767080">
              <a:lnSpc>
                <a:spcPct val="9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伪造、涂改安全生产标准化达标评级证书的；</a:t>
            </a:r>
            <a:endParaRPr lang="zh-CN" altLang="en-US" sz="3000" b="1" dirty="0">
              <a:latin typeface="楷体_GB2312" pitchFamily="49" charset="-122"/>
              <a:ea typeface="楷体_GB2312" pitchFamily="49" charset="-122"/>
              <a:sym typeface="Arial" panose="020B0604020202020204" pitchFamily="34" charset="0"/>
            </a:endParaRPr>
          </a:p>
          <a:p>
            <a:pPr marL="9525" indent="767080">
              <a:lnSpc>
                <a:spcPct val="90000"/>
              </a:lnSpc>
              <a:buClr>
                <a:srgbClr val="0000FF"/>
              </a:buClr>
              <a:buSzPct val="100000"/>
              <a:buFont typeface="Wingdings" panose="05000000000000000000" pitchFamily="2" charset="2"/>
              <a:buNone/>
            </a:pPr>
            <a:r>
              <a:rPr lang="zh-CN" altLang="en-US" sz="3000" b="1" dirty="0">
                <a:latin typeface="楷体_GB2312" pitchFamily="49" charset="-122"/>
                <a:ea typeface="楷体_GB2312" pitchFamily="49" charset="-122"/>
                <a:sym typeface="Arial" panose="020B0604020202020204" pitchFamily="34" charset="0"/>
              </a:rPr>
              <a:t>倒卖、出租、出借、转让安全生产标准化达标评级证书的。	</a:t>
            </a:r>
            <a:endParaRPr lang="zh-CN" altLang="en-US" sz="3000" b="1" dirty="0">
              <a:latin typeface="楷体_GB2312" pitchFamily="49" charset="-122"/>
              <a:ea typeface="楷体_GB2312" pitchFamily="49" charset="-122"/>
              <a:sym typeface="Arial" panose="020B0604020202020204" pitchFamily="34" charset="0"/>
            </a:endParaRPr>
          </a:p>
        </p:txBody>
      </p:sp>
      <p:sp>
        <p:nvSpPr>
          <p:cNvPr id="84996" name="标题 84995"/>
          <p:cNvSpPr>
            <a:spLocks noGrp="1"/>
          </p:cNvSpPr>
          <p:nvPr>
            <p:ph type="title"/>
          </p:nvPr>
        </p:nvSpPr>
        <p:spPr>
          <a:ln/>
        </p:spPr>
        <p:txBody>
          <a:bodyPr anchor="ctr" anchorCtr="0"/>
          <a:p>
            <a:r>
              <a:rPr lang="zh-CN" altLang="en-US" sz="3200" dirty="0">
                <a:sym typeface="Arial" panose="020B0604020202020204" pitchFamily="34" charset="0"/>
              </a:rPr>
              <a:t>电力安全生产标准化管理</a:t>
            </a:r>
            <a:endParaRPr lang="zh-CN" altLang="en-US" sz="3200" dirty="0">
              <a:sym typeface="Arial" panose="020B0604020202020204" pitchFamily="34" charset="0"/>
            </a:endParaRPr>
          </a:p>
        </p:txBody>
      </p:sp>
    </p:spTree>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6018" name="文本占位符 86017"/>
          <p:cNvSpPr>
            <a:spLocks noGrp="1"/>
          </p:cNvSpPr>
          <p:nvPr>
            <p:ph type="body" idx="1"/>
          </p:nvPr>
        </p:nvSpPr>
        <p:spPr>
          <a:xfrm>
            <a:off x="1044575" y="2636838"/>
            <a:ext cx="7489825" cy="2471737"/>
          </a:xfrm>
          <a:ln/>
        </p:spPr>
        <p:txBody>
          <a:bodyPr vert="horz" wrap="square" anchor="t" anchorCtr="0">
            <a:spAutoFit/>
          </a:bodyPr>
          <a:p>
            <a:pPr marL="9525" indent="765175">
              <a:buClr>
                <a:srgbClr val="0000FF"/>
              </a:buClr>
              <a:buSzPct val="100000"/>
              <a:buFont typeface="Wingdings" panose="05000000000000000000" pitchFamily="2" charset="2"/>
              <a:buNone/>
            </a:pPr>
            <a:r>
              <a:rPr lang="zh-CN" altLang="en-US" sz="3400" b="1" dirty="0">
                <a:solidFill>
                  <a:srgbClr val="FF3300"/>
                </a:solidFill>
                <a:latin typeface="楷体_GB2312" pitchFamily="49" charset="-122"/>
                <a:ea typeface="楷体_GB2312" pitchFamily="49" charset="-122"/>
                <a:sym typeface="Arial" panose="020B0604020202020204" pitchFamily="34" charset="0"/>
              </a:rPr>
              <a:t>1、评审机构具备条件</a:t>
            </a:r>
            <a:endParaRPr lang="zh-CN" altLang="en-US" sz="3400" b="1" dirty="0">
              <a:solidFill>
                <a:srgbClr val="FF3300"/>
              </a:solidFill>
              <a:latin typeface="楷体_GB2312" pitchFamily="49" charset="-122"/>
              <a:ea typeface="楷体_GB2312" pitchFamily="49" charset="-122"/>
              <a:sym typeface="Arial" panose="020B0604020202020204" pitchFamily="34" charset="0"/>
            </a:endParaRPr>
          </a:p>
          <a:p>
            <a:pPr marL="9525" indent="765175">
              <a:buClr>
                <a:srgbClr val="0000FF"/>
              </a:buClr>
              <a:buSzPct val="100000"/>
              <a:buFont typeface="Wingdings" panose="05000000000000000000" pitchFamily="2" charset="2"/>
              <a:buNone/>
            </a:pPr>
            <a:r>
              <a:rPr lang="zh-CN" altLang="en-US" sz="3400" b="1" dirty="0">
                <a:solidFill>
                  <a:srgbClr val="FF3300"/>
                </a:solidFill>
                <a:latin typeface="楷体_GB2312" pitchFamily="49" charset="-122"/>
                <a:ea typeface="楷体_GB2312" pitchFamily="49" charset="-122"/>
                <a:sym typeface="Arial" panose="020B0604020202020204" pitchFamily="34" charset="0"/>
              </a:rPr>
              <a:t>2、评审机构评审级别</a:t>
            </a:r>
            <a:endParaRPr lang="zh-CN" altLang="en-US" sz="3400" b="1" dirty="0">
              <a:solidFill>
                <a:srgbClr val="FF3300"/>
              </a:solidFill>
              <a:latin typeface="楷体_GB2312" pitchFamily="49" charset="-122"/>
              <a:ea typeface="楷体_GB2312" pitchFamily="49" charset="-122"/>
              <a:sym typeface="Arial" panose="020B0604020202020204" pitchFamily="34" charset="0"/>
            </a:endParaRPr>
          </a:p>
          <a:p>
            <a:pPr marL="9525" indent="765175">
              <a:buClr>
                <a:srgbClr val="0000FF"/>
              </a:buClr>
              <a:buSzPct val="100000"/>
              <a:buFont typeface="Wingdings" panose="05000000000000000000" pitchFamily="2" charset="2"/>
              <a:buNone/>
            </a:pPr>
            <a:r>
              <a:rPr lang="en-US" altLang="zh-CN" sz="3400" b="1">
                <a:solidFill>
                  <a:srgbClr val="FF3300"/>
                </a:solidFill>
                <a:latin typeface="楷体_GB2312" pitchFamily="49" charset="-122"/>
                <a:ea typeface="楷体_GB2312" pitchFamily="49" charset="-122"/>
                <a:sym typeface="Arial" panose="020B0604020202020204" pitchFamily="34" charset="0"/>
              </a:rPr>
              <a:t>3</a:t>
            </a:r>
            <a:r>
              <a:rPr lang="zh-CN" altLang="en-US" sz="3400" b="1" dirty="0">
                <a:solidFill>
                  <a:srgbClr val="FF3300"/>
                </a:solidFill>
                <a:latin typeface="楷体_GB2312" pitchFamily="49" charset="-122"/>
                <a:ea typeface="楷体_GB2312" pitchFamily="49" charset="-122"/>
                <a:sym typeface="Arial" panose="020B0604020202020204" pitchFamily="34" charset="0"/>
              </a:rPr>
              <a:t>、质量控制</a:t>
            </a:r>
            <a:endParaRPr lang="zh-CN" altLang="en-US" sz="3400" b="1" dirty="0">
              <a:solidFill>
                <a:srgbClr val="FF3300"/>
              </a:solidFill>
              <a:latin typeface="楷体_GB2312" pitchFamily="49" charset="-122"/>
              <a:ea typeface="楷体_GB2312" pitchFamily="49" charset="-122"/>
              <a:sym typeface="Arial" panose="020B0604020202020204" pitchFamily="34" charset="0"/>
            </a:endParaRPr>
          </a:p>
          <a:p>
            <a:pPr marL="9525" indent="765175">
              <a:buClr>
                <a:srgbClr val="0000FF"/>
              </a:buClr>
              <a:buSzPct val="100000"/>
              <a:buFont typeface="Wingdings" panose="05000000000000000000" pitchFamily="2" charset="2"/>
              <a:buNone/>
            </a:pPr>
            <a:r>
              <a:rPr lang="en-US" altLang="zh-CN" sz="3400" b="1">
                <a:solidFill>
                  <a:srgbClr val="FF3300"/>
                </a:solidFill>
                <a:latin typeface="楷体_GB2312" pitchFamily="49" charset="-122"/>
                <a:ea typeface="楷体_GB2312" pitchFamily="49" charset="-122"/>
                <a:sym typeface="Arial" panose="020B0604020202020204" pitchFamily="34" charset="0"/>
              </a:rPr>
              <a:t>4</a:t>
            </a:r>
            <a:r>
              <a:rPr lang="zh-CN" altLang="en-US" sz="3400" b="1" dirty="0">
                <a:solidFill>
                  <a:srgbClr val="FF3300"/>
                </a:solidFill>
                <a:latin typeface="楷体_GB2312" pitchFamily="49" charset="-122"/>
                <a:ea typeface="楷体_GB2312" pitchFamily="49" charset="-122"/>
                <a:sym typeface="Arial" panose="020B0604020202020204" pitchFamily="34" charset="0"/>
              </a:rPr>
              <a:t>、违规处理</a:t>
            </a:r>
            <a:endParaRPr lang="zh-CN" altLang="en-US" sz="3400" b="1" dirty="0">
              <a:solidFill>
                <a:srgbClr val="FF3300"/>
              </a:solidFill>
              <a:latin typeface="楷体_GB2312" pitchFamily="49" charset="-122"/>
              <a:ea typeface="楷体_GB2312" pitchFamily="49" charset="-122"/>
              <a:sym typeface="Arial" panose="020B0604020202020204" pitchFamily="34" charset="0"/>
            </a:endParaRPr>
          </a:p>
        </p:txBody>
      </p:sp>
      <p:sp>
        <p:nvSpPr>
          <p:cNvPr id="86019" name="标题 86018"/>
          <p:cNvSpPr>
            <a:spLocks noGrp="1"/>
          </p:cNvSpPr>
          <p:nvPr>
            <p:ph type="title"/>
          </p:nvPr>
        </p:nvSpPr>
        <p:spPr>
          <a:xfrm>
            <a:off x="612775" y="1412875"/>
            <a:ext cx="8229600" cy="1143000"/>
          </a:xfrm>
          <a:ln/>
        </p:spPr>
        <p:txBody>
          <a:bodyPr vert="horz" wrap="square" anchor="ctr" anchorCtr="0"/>
          <a:p>
            <a:pPr algn="l"/>
            <a:r>
              <a:rPr lang="zh-CN" altLang="en-US" sz="3200" dirty="0">
                <a:solidFill>
                  <a:srgbClr val="0000FF"/>
                </a:solidFill>
                <a:latin typeface="华文中宋" pitchFamily="2" charset="-122"/>
                <a:ea typeface="宋体" panose="02010600030101010101" pitchFamily="2" charset="-122"/>
                <a:sym typeface="Arial" panose="020B0604020202020204" pitchFamily="34" charset="0"/>
              </a:rPr>
              <a:t>（三）对评审机构的管理</a:t>
            </a:r>
            <a:endParaRPr lang="zh-CN" altLang="en-US" sz="3200" dirty="0">
              <a:solidFill>
                <a:srgbClr val="0000FF"/>
              </a:solidFill>
              <a:latin typeface="华文中宋" pitchFamily="2" charset="-122"/>
              <a:ea typeface="宋体" panose="02010600030101010101" pitchFamily="2" charset="-122"/>
              <a:sym typeface="Arial" panose="020B0604020202020204" pitchFamily="34" charset="0"/>
            </a:endParaRPr>
          </a:p>
        </p:txBody>
      </p:sp>
      <p:sp>
        <p:nvSpPr>
          <p:cNvPr id="86021" name="矩形 86020"/>
          <p:cNvSpPr/>
          <p:nvPr/>
        </p:nvSpPr>
        <p:spPr>
          <a:xfrm>
            <a:off x="457200" y="115888"/>
            <a:ext cx="8229600" cy="1143000"/>
          </a:xfrm>
          <a:prstGeom prst="rect">
            <a:avLst/>
          </a:prstGeom>
          <a:noFill/>
          <a:ln w="9525">
            <a:noFill/>
          </a:ln>
        </p:spPr>
        <p:txBody>
          <a:bodyPr anchor="ctr" anchorCtr="0"/>
          <a:lstStyle>
            <a:lvl1pPr marL="0" lvl="0" indent="0" algn="ctr" defTabSz="914400" rtl="0" eaLnBrk="0" fontAlgn="base" latinLnBrk="0" hangingPunct="0">
              <a:lnSpc>
                <a:spcPct val="100000"/>
              </a:lnSpc>
              <a:spcBef>
                <a:spcPct val="0"/>
              </a:spcBef>
              <a:spcAft>
                <a:spcPct val="0"/>
              </a:spcAft>
              <a:buNone/>
              <a:defRPr sz="4400" u="none" kern="1200" baseline="0">
                <a:solidFill>
                  <a:srgbClr val="283E7C"/>
                </a:solidFill>
                <a:latin typeface="Arial" panose="020B0604020202020204" pitchFamily="34" charset="0"/>
                <a:ea typeface="黑体" panose="02010609060101010101" pitchFamily="2" charset="-122"/>
              </a:defRPr>
            </a:lvl1pPr>
          </a:lstStyle>
          <a:p>
            <a:pPr lvl="0"/>
            <a:r>
              <a:rPr lang="zh-CN" altLang="en-US" sz="3200" dirty="0">
                <a:sym typeface="Arial" panose="020B0604020202020204" pitchFamily="34" charset="0"/>
              </a:rPr>
              <a:t>电力安全生产标准化管理</a:t>
            </a:r>
            <a:endParaRPr lang="zh-CN" altLang="en-US" sz="3200" dirty="0">
              <a:sym typeface="Arial" panose="020B0604020202020204" pitchFamily="34" charset="0"/>
            </a:endParaRPr>
          </a:p>
        </p:txBody>
      </p:sp>
    </p:spTree>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custDataLst>
              <p:tags r:id="rId1"/>
            </p:custDataLst>
          </p:nvPr>
        </p:nvSpPr>
        <p:spPr>
          <a:xfrm>
            <a:off x="791459" y="1970806"/>
            <a:ext cx="3963299" cy="884705"/>
          </a:xfrm>
        </p:spPr>
        <p:txBody>
          <a:bodyPr>
            <a:noAutofit/>
          </a:bodyPr>
          <a:lstStyle/>
          <a:p>
            <a:r>
              <a:rPr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rPr>
              <a:t>感谢聆听</a:t>
            </a:r>
            <a:endParaRPr lang="zh-CN" altLang="en-US" sz="4950" spc="180" dirty="0">
              <a:solidFill>
                <a:schemeClr val="tx1">
                  <a:lumMod val="75000"/>
                  <a:lumOff val="25000"/>
                </a:schemeClr>
              </a:solidFill>
              <a:latin typeface="微软雅黑" panose="020B0503020204020204" charset="-122"/>
              <a:ea typeface="微软雅黑" panose="020B0503020204020204" charset="-122"/>
              <a:cs typeface="微软雅黑" panose="020B0503020204020204" charset="-122"/>
              <a:sym typeface="+mn-ea"/>
            </a:endParaRPr>
          </a:p>
        </p:txBody>
      </p:sp>
      <p:sp>
        <p:nvSpPr>
          <p:cNvPr id="13" name="矩形 12"/>
          <p:cNvSpPr/>
          <p:nvPr>
            <p:custDataLst>
              <p:tags r:id="rId2"/>
            </p:custDataLst>
          </p:nvPr>
        </p:nvSpPr>
        <p:spPr>
          <a:xfrm>
            <a:off x="5762625" y="3968750"/>
            <a:ext cx="3066415" cy="1188085"/>
          </a:xfrm>
          <a:prstGeom prst="rect">
            <a:avLst/>
          </a:prstGeom>
          <a:solidFill>
            <a:schemeClr val="l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solidFill>
                <a:schemeClr val="bg1"/>
              </a:solidFill>
            </a:endParaRPr>
          </a:p>
        </p:txBody>
      </p:sp>
      <p:pic>
        <p:nvPicPr>
          <p:cNvPr id="5" name="图片 4" descr="公众号二维码"/>
          <p:cNvPicPr>
            <a:picLocks noChangeAspect="1"/>
          </p:cNvPicPr>
          <p:nvPr/>
        </p:nvPicPr>
        <p:blipFill>
          <a:blip r:embed="rId3"/>
          <a:stretch>
            <a:fillRect/>
          </a:stretch>
        </p:blipFill>
        <p:spPr>
          <a:xfrm>
            <a:off x="6961346" y="4017161"/>
            <a:ext cx="891000" cy="891000"/>
          </a:xfrm>
          <a:prstGeom prst="rect">
            <a:avLst/>
          </a:prstGeom>
        </p:spPr>
      </p:pic>
      <p:sp>
        <p:nvSpPr>
          <p:cNvPr id="2" name="文本框 1"/>
          <p:cNvSpPr txBox="1"/>
          <p:nvPr>
            <p:custDataLst>
              <p:tags r:id="rId4"/>
            </p:custDataLst>
          </p:nvPr>
        </p:nvSpPr>
        <p:spPr>
          <a:xfrm>
            <a:off x="5858510" y="4231005"/>
            <a:ext cx="1012825" cy="652145"/>
          </a:xfrm>
          <a:prstGeom prst="rect">
            <a:avLst/>
          </a:prstGeom>
          <a:solidFill>
            <a:schemeClr val="lt2"/>
          </a:solidFill>
        </p:spPr>
        <p:txBody>
          <a:bodyPr wrap="square" rtlCol="0">
            <a:noAutofit/>
          </a:bodyPr>
          <a:lstStyle/>
          <a:p>
            <a:pPr algn="ctr" latinLnBrk="0">
              <a:lnSpc>
                <a:spcPct val="100000"/>
              </a:lnSpc>
              <a:spcAft>
                <a:spcPts val="1200"/>
              </a:spcAft>
            </a:pPr>
            <a:r>
              <a:rPr lang="zh-CN" altLang="en-US" sz="1050" dirty="0">
                <a:solidFill>
                  <a:schemeClr val="bg1"/>
                </a:solidFill>
                <a:latin typeface="宋体" panose="02010600030101010101" pitchFamily="2" charset="-122"/>
                <a:ea typeface="宋体" panose="02010600030101010101" pitchFamily="2" charset="-122"/>
              </a:rPr>
              <a:t>扫码关注我们</a:t>
            </a:r>
            <a:endParaRPr lang="zh-CN" altLang="en-US" sz="1050" dirty="0">
              <a:solidFill>
                <a:schemeClr val="bg1"/>
              </a:solidFill>
              <a:latin typeface="宋体" panose="02010600030101010101" pitchFamily="2" charset="-122"/>
              <a:ea typeface="宋体" panose="02010600030101010101" pitchFamily="2" charset="-122"/>
            </a:endParaRPr>
          </a:p>
          <a:p>
            <a:pPr algn="ctr" latinLnBrk="0">
              <a:lnSpc>
                <a:spcPct val="100000"/>
              </a:lnSpc>
              <a:spcAft>
                <a:spcPts val="1200"/>
              </a:spcAft>
            </a:pPr>
            <a:r>
              <a:rPr lang="zh-CN" altLang="en-US" sz="1050" b="1" dirty="0">
                <a:solidFill>
                  <a:schemeClr val="bg1"/>
                </a:solidFill>
                <a:latin typeface="微软雅黑" panose="020B0503020204020204" charset="-122"/>
                <a:ea typeface="微软雅黑" panose="020B0503020204020204" charset="-122"/>
              </a:rPr>
              <a:t>获取第一手安全资讯</a:t>
            </a:r>
            <a:endParaRPr lang="zh-CN" altLang="en-US" sz="1050" b="1" dirty="0">
              <a:solidFill>
                <a:schemeClr val="bg1"/>
              </a:solidFill>
              <a:latin typeface="微软雅黑" panose="020B0503020204020204" charset="-122"/>
              <a:ea typeface="微软雅黑" panose="020B0503020204020204" charset="-122"/>
            </a:endParaRPr>
          </a:p>
        </p:txBody>
      </p:sp>
      <p:pic>
        <p:nvPicPr>
          <p:cNvPr id="4" name="图片 3"/>
          <p:cNvPicPr>
            <a:picLocks noChangeAspect="1"/>
          </p:cNvPicPr>
          <p:nvPr/>
        </p:nvPicPr>
        <p:blipFill rotWithShape="1">
          <a:blip r:embed="rId5" cstate="print">
            <a:extLst>
              <a:ext uri="{28A0092B-C50C-407E-A947-70E740481C1C}">
                <a14:useLocalDpi xmlns:a14="http://schemas.microsoft.com/office/drawing/2010/main" val="0"/>
              </a:ext>
            </a:extLst>
          </a:blip>
          <a:srcRect l="17072" t="14301" r="17073" b="42649"/>
          <a:stretch>
            <a:fillRect/>
          </a:stretch>
        </p:blipFill>
        <p:spPr>
          <a:xfrm>
            <a:off x="7920514" y="4057643"/>
            <a:ext cx="830047" cy="810000"/>
          </a:xfrm>
          <a:prstGeom prst="rect">
            <a:avLst/>
          </a:prstGeom>
        </p:spPr>
      </p:pic>
      <p:sp>
        <p:nvSpPr>
          <p:cNvPr id="7" name="文本框 6"/>
          <p:cNvSpPr txBox="1"/>
          <p:nvPr>
            <p:custDataLst>
              <p:tags r:id="rId6"/>
            </p:custDataLst>
          </p:nvPr>
        </p:nvSpPr>
        <p:spPr>
          <a:xfrm>
            <a:off x="1277971" y="4076882"/>
            <a:ext cx="3015037" cy="816610"/>
          </a:xfrm>
          <a:prstGeom prst="rect">
            <a:avLst/>
          </a:prstGeom>
          <a:noFill/>
        </p:spPr>
        <p:txBody>
          <a:bodyPr wrap="square" rtlCol="0">
            <a:spAutoFit/>
            <a:scene3d>
              <a:camera prst="orthographicFront"/>
              <a:lightRig rig="threePt" dir="t"/>
            </a:scene3d>
            <a:sp3d contourW="12700"/>
          </a:bodyPr>
          <a:lstStyle/>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rPr>
              <a:t>如需进一步沟通</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lt"/>
            </a:endParaRPr>
          </a:p>
          <a:p>
            <a:pPr algn="ctr">
              <a:lnSpc>
                <a:spcPct val="100000"/>
              </a:lnSpc>
              <a:spcAft>
                <a:spcPts val="600"/>
              </a:spcAft>
              <a:buClrTx/>
              <a:buSzTx/>
              <a:buNone/>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sym typeface="+mn-ea"/>
              </a:rPr>
              <a:t>↓↓↓</a:t>
            </a:r>
            <a:endParaRPr lang="zh-CN" altLang="en-US" sz="1050" b="1" dirty="0">
              <a:solidFill>
                <a:schemeClr val="accent1">
                  <a:lumMod val="50000"/>
                </a:schemeClr>
              </a:solidFill>
              <a:cs typeface="+mn-ea"/>
              <a:sym typeface="+mn-lt"/>
            </a:endParaRPr>
          </a:p>
          <a:p>
            <a:pPr algn="ctr">
              <a:lnSpc>
                <a:spcPct val="125000"/>
              </a:lnSpc>
            </a:pPr>
            <a:r>
              <a:rPr lang="zh-CN" altLang="en-US" sz="1050" b="1" dirty="0">
                <a:solidFill>
                  <a:schemeClr val="accent5">
                    <a:lumMod val="50000"/>
                  </a:schemeClr>
                </a:solidFill>
                <a:cs typeface="+mn-ea"/>
                <a:sym typeface="+mn-lt"/>
              </a:rPr>
              <a:t>联系我们 </a:t>
            </a:r>
            <a:r>
              <a:rPr lang="en-US" altLang="zh-CN" sz="1050" dirty="0">
                <a:solidFill>
                  <a:schemeClr val="accent5">
                    <a:lumMod val="50000"/>
                  </a:schemeClr>
                </a:solidFill>
                <a:cs typeface="+mn-ea"/>
                <a:sym typeface="+mn-lt"/>
              </a:rPr>
              <a:t>| </a:t>
            </a:r>
            <a:r>
              <a:rPr lang="en-US" altLang="zh-CN" sz="1050" kern="900" dirty="0">
                <a:solidFill>
                  <a:schemeClr val="accent5">
                    <a:lumMod val="50000"/>
                  </a:schemeClr>
                </a:solidFill>
                <a:cs typeface="+mn-ea"/>
                <a:sym typeface="+mn-lt"/>
              </a:rPr>
              <a:t>15250014332 / 0512-68637852</a:t>
            </a:r>
            <a:endParaRPr lang="en-US" altLang="zh-CN" sz="1050" kern="900" dirty="0">
              <a:solidFill>
                <a:schemeClr val="accent5">
                  <a:lumMod val="50000"/>
                </a:schemeClr>
              </a:solidFill>
              <a:cs typeface="+mn-ea"/>
              <a:sym typeface="+mn-lt"/>
            </a:endParaRPr>
          </a:p>
        </p:txBody>
      </p:sp>
      <p:sp>
        <p:nvSpPr>
          <p:cNvPr id="8" name="文本框 7"/>
          <p:cNvSpPr txBox="1"/>
          <p:nvPr/>
        </p:nvSpPr>
        <p:spPr>
          <a:xfrm>
            <a:off x="1593533" y="3104964"/>
            <a:ext cx="2359819" cy="786289"/>
          </a:xfrm>
          <a:prstGeom prst="rect">
            <a:avLst/>
          </a:prstGeom>
          <a:noFill/>
        </p:spPr>
        <p:txBody>
          <a:bodyPr wrap="square" rtlCol="0">
            <a:noAutofit/>
            <a:scene3d>
              <a:camera prst="orthographicFront"/>
              <a:lightRig rig="threePt" dir="t"/>
            </a:scene3d>
          </a:bodyPr>
          <a:lstStyle/>
          <a:p>
            <a:pPr algn="ctr" latinLnBrk="0">
              <a:spcAft>
                <a:spcPts val="600"/>
              </a:spcAft>
            </a:pPr>
            <a:r>
              <a:rPr lang="zh-CN" altLang="en-US" sz="1200" b="1" dirty="0">
                <a:solidFill>
                  <a:schemeClr val="accent1">
                    <a:lumMod val="50000"/>
                  </a:schemeClr>
                </a:solidFill>
                <a:effectLst>
                  <a:outerShdw blurRad="38100" dist="19050" dir="2700000" algn="tl" rotWithShape="0">
                    <a:schemeClr val="dk1">
                      <a:alpha val="40000"/>
                    </a:schemeClr>
                  </a:outerShdw>
                </a:effectLst>
                <a:cs typeface="+mn-ea"/>
              </a:rPr>
              <a:t>资源整合，产品服务</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latinLnBrk="0">
              <a:spcAft>
                <a:spcPts val="600"/>
              </a:spcAft>
            </a:pPr>
            <a:r>
              <a:rPr lang="en-US" altLang="zh-CN" sz="1200" b="1" dirty="0">
                <a:solidFill>
                  <a:schemeClr val="accent1">
                    <a:lumMod val="50000"/>
                  </a:schemeClr>
                </a:solidFill>
                <a:effectLst>
                  <a:outerShdw blurRad="38100" dist="19050" dir="2700000" algn="tl" rotWithShape="0">
                    <a:schemeClr val="dk1">
                      <a:alpha val="40000"/>
                    </a:schemeClr>
                  </a:outerShdw>
                </a:effectLst>
                <a:cs typeface="+mn-ea"/>
              </a:rPr>
              <a:t>↓↓↓</a:t>
            </a:r>
            <a:endParaRPr lang="zh-CN" altLang="en-US" sz="1200" b="1" dirty="0">
              <a:solidFill>
                <a:schemeClr val="accent1">
                  <a:lumMod val="50000"/>
                </a:schemeClr>
              </a:solidFill>
              <a:effectLst>
                <a:outerShdw blurRad="38100" dist="19050" dir="2700000" algn="tl" rotWithShape="0">
                  <a:schemeClr val="dk1">
                    <a:alpha val="40000"/>
                  </a:schemeClr>
                </a:outerShdw>
              </a:effectLst>
              <a:cs typeface="+mn-ea"/>
            </a:endParaRPr>
          </a:p>
          <a:p>
            <a:pPr algn="ctr"/>
            <a:r>
              <a:rPr lang="zh-CN" altLang="en-US" sz="1050" b="1" dirty="0">
                <a:solidFill>
                  <a:schemeClr val="accent5">
                    <a:lumMod val="50000"/>
                  </a:schemeClr>
                </a:solidFill>
                <a:cs typeface="+mn-ea"/>
                <a:sym typeface="+mn-lt"/>
              </a:rPr>
              <a:t>公司官网</a:t>
            </a:r>
            <a:r>
              <a:rPr lang="zh-CN" altLang="en-US" sz="1200" b="1"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rPr>
              <a:t>| </a:t>
            </a:r>
            <a:r>
              <a:rPr lang="en-US" altLang="zh-CN" sz="1200" dirty="0">
                <a:solidFill>
                  <a:schemeClr val="accent5">
                    <a:lumMod val="50000"/>
                  </a:schemeClr>
                </a:solidFill>
                <a:cs typeface="+mn-ea"/>
                <a:sym typeface="+mn-lt"/>
                <a:hlinkClick r:id="rId7"/>
              </a:rPr>
              <a:t>http://www.bofety.com/</a:t>
            </a:r>
            <a:endParaRPr lang="zh-CN" altLang="en-US" sz="1200" b="1" dirty="0">
              <a:solidFill>
                <a:schemeClr val="tx1"/>
              </a:solidFill>
              <a:effectLst>
                <a:outerShdw blurRad="38100" dist="19050" dir="2700000" algn="tl" rotWithShape="0">
                  <a:schemeClr val="dk1">
                    <a:alpha val="40000"/>
                  </a:schemeClr>
                </a:outerShdw>
              </a:effectLst>
              <a:cs typeface="+mn-ea"/>
            </a:endParaRPr>
          </a:p>
        </p:txBody>
      </p:sp>
      <p:sp>
        <p:nvSpPr>
          <p:cNvPr id="3" name="文本框 2"/>
          <p:cNvSpPr txBox="1"/>
          <p:nvPr/>
        </p:nvSpPr>
        <p:spPr>
          <a:xfrm>
            <a:off x="6961505" y="4907915"/>
            <a:ext cx="796925" cy="218440"/>
          </a:xfrm>
          <a:prstGeom prst="rect">
            <a:avLst/>
          </a:prstGeom>
          <a:noFill/>
        </p:spPr>
        <p:txBody>
          <a:bodyPr wrap="square" rtlCol="0">
            <a:spAutoFit/>
          </a:bodyPr>
          <a:lstStyle/>
          <a:p>
            <a:pPr algn="ctr"/>
            <a:r>
              <a:rPr lang="zh-CN" altLang="en-US" sz="825" dirty="0">
                <a:solidFill>
                  <a:schemeClr val="bg1"/>
                </a:solidFill>
              </a:rPr>
              <a:t>微信公众号</a:t>
            </a:r>
            <a:endParaRPr lang="zh-CN" altLang="en-US" sz="825" dirty="0">
              <a:solidFill>
                <a:schemeClr val="bg1"/>
              </a:solidFill>
            </a:endParaRPr>
          </a:p>
        </p:txBody>
      </p:sp>
      <p:sp>
        <p:nvSpPr>
          <p:cNvPr id="9" name="文本框 8"/>
          <p:cNvSpPr txBox="1"/>
          <p:nvPr/>
        </p:nvSpPr>
        <p:spPr>
          <a:xfrm>
            <a:off x="7942499" y="4907220"/>
            <a:ext cx="702078" cy="218440"/>
          </a:xfrm>
          <a:prstGeom prst="rect">
            <a:avLst/>
          </a:prstGeom>
          <a:noFill/>
        </p:spPr>
        <p:txBody>
          <a:bodyPr wrap="square" rtlCol="0">
            <a:spAutoFit/>
          </a:bodyPr>
          <a:lstStyle/>
          <a:p>
            <a:pPr algn="ctr"/>
            <a:r>
              <a:rPr lang="zh-CN" altLang="en-US" sz="825" dirty="0">
                <a:solidFill>
                  <a:schemeClr val="bg1"/>
                </a:solidFill>
              </a:rPr>
              <a:t>抖音</a:t>
            </a:r>
            <a:endParaRPr lang="zh-CN" altLang="en-US" sz="825" dirty="0">
              <a:solidFill>
                <a:schemeClr val="bg1"/>
              </a:solidFill>
            </a:endParaRPr>
          </a:p>
        </p:txBody>
      </p:sp>
    </p:spTree>
    <p:custDataLst>
      <p:tags r:id="rId8"/>
    </p:custData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5602" name="标题 25601"/>
          <p:cNvSpPr>
            <a:spLocks noGrp="1"/>
          </p:cNvSpPr>
          <p:nvPr>
            <p:ph type="title"/>
          </p:nvPr>
        </p:nvSpPr>
        <p:spPr>
          <a:ln/>
        </p:spPr>
        <p:txBody>
          <a:bodyPr anchor="ctr" anchorCtr="0"/>
          <a:p>
            <a:r>
              <a:rPr lang="zh-CN" altLang="en-US" sz="3600" dirty="0"/>
              <a:t>安全生产标准化的主要内容</a:t>
            </a:r>
            <a:endParaRPr lang="zh-CN" altLang="en-US" sz="3600" dirty="0"/>
          </a:p>
        </p:txBody>
      </p:sp>
      <p:sp>
        <p:nvSpPr>
          <p:cNvPr id="25603" name="文本占位符 25602"/>
          <p:cNvSpPr>
            <a:spLocks noGrp="1"/>
          </p:cNvSpPr>
          <p:nvPr>
            <p:ph type="body" idx="1"/>
          </p:nvPr>
        </p:nvSpPr>
        <p:spPr>
          <a:xfrm>
            <a:off x="1403350" y="1495425"/>
            <a:ext cx="7283450" cy="2782888"/>
          </a:xfrm>
          <a:ln/>
        </p:spPr>
        <p:txBody>
          <a:bodyPr vert="horz" wrap="square" anchor="t" anchorCtr="0">
            <a:spAutoFit/>
          </a:bodyPr>
          <a:p>
            <a:pPr marL="9525" indent="859155">
              <a:buNone/>
            </a:pPr>
            <a:r>
              <a:rPr lang="zh-CN" altLang="en-US" sz="3400" b="1" dirty="0">
                <a:solidFill>
                  <a:srgbClr val="FF0000"/>
                </a:solidFill>
                <a:latin typeface="楷体_GB2312" pitchFamily="49" charset="-122"/>
                <a:ea typeface="楷体_GB2312" pitchFamily="49" charset="-122"/>
                <a:sym typeface="Arial" panose="020B0604020202020204" pitchFamily="34" charset="0"/>
              </a:rPr>
              <a:t>生产经营单位安全生产标准化主要内容：</a:t>
            </a:r>
            <a:endParaRPr lang="zh-CN" altLang="en-US" sz="3400" b="1" dirty="0">
              <a:solidFill>
                <a:srgbClr val="FF0000"/>
              </a:solidFill>
              <a:latin typeface="楷体_GB2312" pitchFamily="49" charset="-122"/>
              <a:ea typeface="楷体_GB2312" pitchFamily="49" charset="-122"/>
              <a:sym typeface="Arial" panose="020B0604020202020204" pitchFamily="34" charset="0"/>
            </a:endParaRPr>
          </a:p>
          <a:p>
            <a:pPr marL="9525" indent="859155">
              <a:buNone/>
            </a:pPr>
            <a:r>
              <a:rPr lang="zh-CN" altLang="en-US" sz="3400" b="1" dirty="0">
                <a:latin typeface="楷体_GB2312" pitchFamily="49" charset="-122"/>
                <a:ea typeface="楷体_GB2312" pitchFamily="49" charset="-122"/>
                <a:sym typeface="Arial" panose="020B0604020202020204" pitchFamily="34" charset="0"/>
              </a:rPr>
              <a:t>按照</a:t>
            </a:r>
            <a:r>
              <a:rPr lang="en-US" altLang="zh-CN" sz="3400" b="1">
                <a:latin typeface="楷体_GB2312" pitchFamily="49" charset="-122"/>
                <a:ea typeface="楷体_GB2312" pitchFamily="49" charset="-122"/>
                <a:sym typeface="Arial" panose="020B0604020202020204" pitchFamily="34" charset="0"/>
              </a:rPr>
              <a:t>《</a:t>
            </a:r>
            <a:r>
              <a:rPr lang="zh-CN" altLang="en-US" sz="3400" b="1" dirty="0">
                <a:latin typeface="楷体_GB2312" pitchFamily="49" charset="-122"/>
                <a:ea typeface="楷体_GB2312" pitchFamily="49" charset="-122"/>
                <a:sym typeface="Arial" panose="020B0604020202020204" pitchFamily="34" charset="0"/>
              </a:rPr>
              <a:t>企业安全生产标准化基本规范</a:t>
            </a:r>
            <a:r>
              <a:rPr lang="en-US" altLang="zh-CN" sz="3400" b="1">
                <a:latin typeface="楷体_GB2312" pitchFamily="49" charset="-122"/>
                <a:ea typeface="楷体_GB2312" pitchFamily="49" charset="-122"/>
                <a:sym typeface="Arial" panose="020B0604020202020204" pitchFamily="34" charset="0"/>
              </a:rPr>
              <a:t>》</a:t>
            </a:r>
            <a:r>
              <a:rPr lang="zh-CN" altLang="en-US" sz="3400" b="1" dirty="0">
                <a:latin typeface="楷体_GB2312" pitchFamily="49" charset="-122"/>
                <a:ea typeface="楷体_GB2312" pitchFamily="49" charset="-122"/>
                <a:sym typeface="Arial" panose="020B0604020202020204" pitchFamily="34" charset="0"/>
              </a:rPr>
              <a:t>（AQ/T9006-2010）规定了安全生产标准化十三个方面的内容。</a:t>
            </a:r>
            <a:endParaRPr lang="zh-CN" altLang="en-US" sz="3400" b="1" dirty="0">
              <a:latin typeface="楷体_GB2312" pitchFamily="49" charset="-122"/>
              <a:ea typeface="楷体_GB2312" pitchFamily="49" charset="-122"/>
              <a:sym typeface="Arial" panose="020B0604020202020204" pitchFamily="34" charset="0"/>
            </a:endParaRPr>
          </a:p>
        </p:txBody>
      </p:sp>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6627" name="文本占位符 26626"/>
          <p:cNvSpPr>
            <a:spLocks noGrp="1"/>
          </p:cNvSpPr>
          <p:nvPr>
            <p:ph type="body" idx="1"/>
          </p:nvPr>
        </p:nvSpPr>
        <p:spPr>
          <a:xfrm>
            <a:off x="1403350" y="1495425"/>
            <a:ext cx="7283450" cy="4943475"/>
          </a:xfrm>
          <a:ln/>
        </p:spPr>
        <p:txBody>
          <a:bodyPr vert="horz" wrap="square" anchor="t" anchorCtr="0">
            <a:spAutoFit/>
          </a:bodyPr>
          <a:p>
            <a:pPr marL="9525" indent="0">
              <a:buNone/>
            </a:pPr>
            <a:r>
              <a:rPr lang="en-US" altLang="zh-CN" sz="3000" b="1">
                <a:latin typeface="楷体_GB2312" pitchFamily="49" charset="-122"/>
                <a:ea typeface="楷体_GB2312" pitchFamily="49" charset="-122"/>
                <a:sym typeface="Arial" panose="020B0604020202020204" pitchFamily="34" charset="0"/>
              </a:rPr>
              <a:t>1</a:t>
            </a:r>
            <a:r>
              <a:rPr lang="zh-CN" altLang="en-US" sz="3000" b="1" dirty="0">
                <a:latin typeface="楷体_GB2312" pitchFamily="49" charset="-122"/>
                <a:ea typeface="楷体_GB2312" pitchFamily="49" charset="-122"/>
                <a:sym typeface="Arial" panose="020B0604020202020204" pitchFamily="34" charset="0"/>
              </a:rPr>
              <a:t>、安全生产目标</a:t>
            </a:r>
            <a:endParaRPr lang="zh-CN" altLang="en-US" sz="3000" b="1" dirty="0">
              <a:latin typeface="楷体_GB2312" pitchFamily="49" charset="-122"/>
              <a:ea typeface="楷体_GB2312" pitchFamily="49" charset="-122"/>
              <a:sym typeface="Arial" panose="020B0604020202020204" pitchFamily="34" charset="0"/>
            </a:endParaRPr>
          </a:p>
          <a:p>
            <a:pPr marL="9525" indent="0">
              <a:buNone/>
            </a:pPr>
            <a:r>
              <a:rPr lang="en-US" altLang="zh-CN" sz="3000" b="1">
                <a:latin typeface="楷体_GB2312" pitchFamily="49" charset="-122"/>
                <a:ea typeface="楷体_GB2312" pitchFamily="49" charset="-122"/>
                <a:sym typeface="Arial" panose="020B0604020202020204" pitchFamily="34" charset="0"/>
              </a:rPr>
              <a:t>2</a:t>
            </a:r>
            <a:r>
              <a:rPr lang="zh-CN" altLang="en-US" sz="3000" b="1" dirty="0">
                <a:latin typeface="楷体_GB2312" pitchFamily="49" charset="-122"/>
                <a:ea typeface="楷体_GB2312" pitchFamily="49" charset="-122"/>
                <a:sym typeface="Arial" panose="020B0604020202020204" pitchFamily="34" charset="0"/>
              </a:rPr>
              <a:t>、组织机构和职责</a:t>
            </a:r>
            <a:endParaRPr lang="zh-CN" altLang="en-US" sz="3000" b="1" dirty="0">
              <a:latin typeface="楷体_GB2312" pitchFamily="49" charset="-122"/>
              <a:ea typeface="楷体_GB2312" pitchFamily="49" charset="-122"/>
              <a:sym typeface="Arial" panose="020B0604020202020204" pitchFamily="34" charset="0"/>
            </a:endParaRPr>
          </a:p>
          <a:p>
            <a:pPr marL="9525" indent="0">
              <a:buNone/>
            </a:pPr>
            <a:r>
              <a:rPr lang="en-US" altLang="zh-CN" sz="3000" b="1">
                <a:latin typeface="楷体_GB2312" pitchFamily="49" charset="-122"/>
                <a:ea typeface="楷体_GB2312" pitchFamily="49" charset="-122"/>
                <a:sym typeface="Arial" panose="020B0604020202020204" pitchFamily="34" charset="0"/>
              </a:rPr>
              <a:t>3</a:t>
            </a:r>
            <a:r>
              <a:rPr lang="zh-CN" altLang="en-US" sz="3000" b="1" dirty="0">
                <a:latin typeface="楷体_GB2312" pitchFamily="49" charset="-122"/>
                <a:ea typeface="楷体_GB2312" pitchFamily="49" charset="-122"/>
                <a:sym typeface="Arial" panose="020B0604020202020204" pitchFamily="34" charset="0"/>
              </a:rPr>
              <a:t>、安全生产投入</a:t>
            </a:r>
            <a:endParaRPr lang="zh-CN" altLang="en-US" sz="3000" b="1" dirty="0">
              <a:latin typeface="楷体_GB2312" pitchFamily="49" charset="-122"/>
              <a:ea typeface="楷体_GB2312" pitchFamily="49" charset="-122"/>
              <a:sym typeface="Arial" panose="020B0604020202020204" pitchFamily="34" charset="0"/>
            </a:endParaRPr>
          </a:p>
          <a:p>
            <a:pPr marL="9525" indent="0">
              <a:buNone/>
            </a:pPr>
            <a:r>
              <a:rPr lang="en-US" altLang="zh-CN" sz="3000" b="1">
                <a:latin typeface="楷体_GB2312" pitchFamily="49" charset="-122"/>
                <a:ea typeface="楷体_GB2312" pitchFamily="49" charset="-122"/>
                <a:sym typeface="Arial" panose="020B0604020202020204" pitchFamily="34" charset="0"/>
              </a:rPr>
              <a:t>4</a:t>
            </a:r>
            <a:r>
              <a:rPr lang="zh-CN" altLang="en-US" sz="3000" b="1" dirty="0">
                <a:latin typeface="楷体_GB2312" pitchFamily="49" charset="-122"/>
                <a:ea typeface="楷体_GB2312" pitchFamily="49" charset="-122"/>
                <a:sym typeface="Arial" panose="020B0604020202020204" pitchFamily="34" charset="0"/>
              </a:rPr>
              <a:t>、法律法规与安全管理制度</a:t>
            </a:r>
            <a:endParaRPr lang="zh-CN" altLang="en-US" sz="3000" b="1" dirty="0">
              <a:latin typeface="楷体_GB2312" pitchFamily="49" charset="-122"/>
              <a:ea typeface="楷体_GB2312" pitchFamily="49" charset="-122"/>
              <a:sym typeface="Arial" panose="020B0604020202020204" pitchFamily="34" charset="0"/>
            </a:endParaRPr>
          </a:p>
          <a:p>
            <a:pPr marL="9525" indent="0">
              <a:buNone/>
            </a:pPr>
            <a:r>
              <a:rPr lang="en-US" altLang="zh-CN" sz="3000" b="1">
                <a:latin typeface="楷体_GB2312" pitchFamily="49" charset="-122"/>
                <a:ea typeface="楷体_GB2312" pitchFamily="49" charset="-122"/>
                <a:sym typeface="Arial" panose="020B0604020202020204" pitchFamily="34" charset="0"/>
              </a:rPr>
              <a:t>5</a:t>
            </a:r>
            <a:r>
              <a:rPr lang="zh-CN" altLang="en-US" sz="3000" b="1" dirty="0">
                <a:latin typeface="楷体_GB2312" pitchFamily="49" charset="-122"/>
                <a:ea typeface="楷体_GB2312" pitchFamily="49" charset="-122"/>
                <a:sym typeface="Arial" panose="020B0604020202020204" pitchFamily="34" charset="0"/>
              </a:rPr>
              <a:t>、教育培训</a:t>
            </a:r>
            <a:endParaRPr lang="zh-CN" altLang="en-US" sz="3000" b="1" dirty="0">
              <a:latin typeface="楷体_GB2312" pitchFamily="49" charset="-122"/>
              <a:ea typeface="楷体_GB2312" pitchFamily="49" charset="-122"/>
              <a:sym typeface="Arial" panose="020B0604020202020204" pitchFamily="34" charset="0"/>
            </a:endParaRPr>
          </a:p>
          <a:p>
            <a:pPr marL="9525" indent="0">
              <a:buNone/>
            </a:pPr>
            <a:r>
              <a:rPr lang="en-US" altLang="zh-CN" sz="3000" b="1">
                <a:latin typeface="楷体_GB2312" pitchFamily="49" charset="-122"/>
                <a:ea typeface="楷体_GB2312" pitchFamily="49" charset="-122"/>
                <a:sym typeface="Arial" panose="020B0604020202020204" pitchFamily="34" charset="0"/>
              </a:rPr>
              <a:t>6</a:t>
            </a:r>
            <a:r>
              <a:rPr lang="zh-CN" altLang="en-US" sz="3000" b="1" dirty="0">
                <a:latin typeface="楷体_GB2312" pitchFamily="49" charset="-122"/>
                <a:ea typeface="楷体_GB2312" pitchFamily="49" charset="-122"/>
                <a:sym typeface="Arial" panose="020B0604020202020204" pitchFamily="34" charset="0"/>
              </a:rPr>
              <a:t>、生产设备设施</a:t>
            </a:r>
            <a:endParaRPr lang="zh-CN" altLang="en-US" sz="3000" b="1" dirty="0">
              <a:latin typeface="楷体_GB2312" pitchFamily="49" charset="-122"/>
              <a:ea typeface="楷体_GB2312" pitchFamily="49" charset="-122"/>
              <a:sym typeface="Arial" panose="020B0604020202020204" pitchFamily="34" charset="0"/>
            </a:endParaRPr>
          </a:p>
          <a:p>
            <a:pPr marL="9525" indent="0">
              <a:buNone/>
            </a:pPr>
            <a:r>
              <a:rPr lang="en-US" altLang="zh-CN" sz="3000" b="1">
                <a:latin typeface="楷体_GB2312" pitchFamily="49" charset="-122"/>
                <a:ea typeface="楷体_GB2312" pitchFamily="49" charset="-122"/>
                <a:sym typeface="Arial" panose="020B0604020202020204" pitchFamily="34" charset="0"/>
              </a:rPr>
              <a:t>7</a:t>
            </a:r>
            <a:r>
              <a:rPr lang="zh-CN" altLang="en-US" sz="3000" b="1" dirty="0">
                <a:latin typeface="楷体_GB2312" pitchFamily="49" charset="-122"/>
                <a:ea typeface="楷体_GB2312" pitchFamily="49" charset="-122"/>
                <a:sym typeface="Arial" panose="020B0604020202020204" pitchFamily="34" charset="0"/>
              </a:rPr>
              <a:t>、作业安全</a:t>
            </a:r>
            <a:endParaRPr lang="zh-CN" altLang="en-US" sz="3000" b="1" dirty="0">
              <a:latin typeface="楷体_GB2312" pitchFamily="49" charset="-122"/>
              <a:ea typeface="楷体_GB2312" pitchFamily="49" charset="-122"/>
              <a:sym typeface="Arial" panose="020B0604020202020204" pitchFamily="34" charset="0"/>
            </a:endParaRPr>
          </a:p>
          <a:p>
            <a:pPr marL="9525" indent="0">
              <a:buNone/>
            </a:pPr>
            <a:r>
              <a:rPr lang="en-US" altLang="zh-CN" sz="3000" b="1">
                <a:latin typeface="楷体_GB2312" pitchFamily="49" charset="-122"/>
                <a:ea typeface="楷体_GB2312" pitchFamily="49" charset="-122"/>
                <a:sym typeface="Arial" panose="020B0604020202020204" pitchFamily="34" charset="0"/>
              </a:rPr>
              <a:t>8</a:t>
            </a:r>
            <a:r>
              <a:rPr lang="zh-CN" altLang="en-US" sz="3000" b="1" dirty="0">
                <a:latin typeface="楷体_GB2312" pitchFamily="49" charset="-122"/>
                <a:ea typeface="楷体_GB2312" pitchFamily="49" charset="-122"/>
                <a:sym typeface="Arial" panose="020B0604020202020204" pitchFamily="34" charset="0"/>
              </a:rPr>
              <a:t>、隐患排查和治理</a:t>
            </a:r>
            <a:endParaRPr lang="zh-CN" altLang="en-US" sz="3000" b="1" dirty="0">
              <a:latin typeface="楷体_GB2312" pitchFamily="49" charset="-122"/>
              <a:ea typeface="楷体_GB2312" pitchFamily="49" charset="-122"/>
              <a:sym typeface="Arial" panose="020B0604020202020204" pitchFamily="34" charset="0"/>
            </a:endParaRPr>
          </a:p>
          <a:p>
            <a:pPr marL="9525" indent="0">
              <a:buNone/>
            </a:pPr>
            <a:r>
              <a:rPr lang="en-US" altLang="zh-CN" sz="3000" b="1">
                <a:latin typeface="楷体_GB2312" pitchFamily="49" charset="-122"/>
                <a:ea typeface="楷体_GB2312" pitchFamily="49" charset="-122"/>
                <a:sym typeface="Arial" panose="020B0604020202020204" pitchFamily="34" charset="0"/>
              </a:rPr>
              <a:t>9</a:t>
            </a:r>
            <a:r>
              <a:rPr lang="zh-CN" altLang="en-US" sz="3000" b="1" dirty="0">
                <a:latin typeface="楷体_GB2312" pitchFamily="49" charset="-122"/>
                <a:ea typeface="楷体_GB2312" pitchFamily="49" charset="-122"/>
                <a:sym typeface="Arial" panose="020B0604020202020204" pitchFamily="34" charset="0"/>
              </a:rPr>
              <a:t>、重大危险源监控</a:t>
            </a:r>
            <a:endParaRPr lang="zh-CN" altLang="en-US" sz="3000" b="1" dirty="0">
              <a:latin typeface="楷体_GB2312" pitchFamily="49" charset="-122"/>
              <a:ea typeface="楷体_GB2312" pitchFamily="49" charset="-122"/>
              <a:sym typeface="Arial" panose="020B0604020202020204" pitchFamily="34" charset="0"/>
            </a:endParaRPr>
          </a:p>
        </p:txBody>
      </p:sp>
      <p:sp>
        <p:nvSpPr>
          <p:cNvPr id="26630" name="标题 26629"/>
          <p:cNvSpPr>
            <a:spLocks noGrp="1"/>
          </p:cNvSpPr>
          <p:nvPr>
            <p:ph type="title"/>
          </p:nvPr>
        </p:nvSpPr>
        <p:spPr>
          <a:ln/>
        </p:spPr>
        <p:txBody>
          <a:bodyPr vert="horz" wrap="square" lIns="91440" tIns="45720" rIns="91440" bIns="45720" anchor="ctr" anchorCtr="0"/>
          <a:p>
            <a:r>
              <a:rPr lang="zh-CN" altLang="en-US" sz="3600" dirty="0"/>
              <a:t>安全生产标准化的主要内容</a:t>
            </a:r>
            <a:endParaRPr lang="zh-CN" altLang="en-US" sz="3600" dirty="0"/>
          </a:p>
        </p:txBody>
      </p:sp>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9699" name="文本占位符 29698"/>
          <p:cNvSpPr>
            <a:spLocks noGrp="1"/>
          </p:cNvSpPr>
          <p:nvPr>
            <p:ph type="body" idx="1"/>
          </p:nvPr>
        </p:nvSpPr>
        <p:spPr>
          <a:xfrm>
            <a:off x="1403350" y="1495425"/>
            <a:ext cx="7283450" cy="3035300"/>
          </a:xfrm>
          <a:ln/>
        </p:spPr>
        <p:txBody>
          <a:bodyPr vert="horz" wrap="square" anchor="t" anchorCtr="0">
            <a:spAutoFit/>
          </a:bodyPr>
          <a:p>
            <a:pPr marL="9525" indent="0">
              <a:lnSpc>
                <a:spcPct val="105000"/>
              </a:lnSpc>
              <a:buNone/>
            </a:pPr>
            <a:r>
              <a:rPr lang="en-US" altLang="zh-CN" b="1">
                <a:latin typeface="楷体_GB2312" pitchFamily="49" charset="-122"/>
                <a:ea typeface="楷体_GB2312" pitchFamily="49" charset="-122"/>
                <a:sym typeface="Arial" panose="020B0604020202020204" pitchFamily="34" charset="0"/>
              </a:rPr>
              <a:t>10</a:t>
            </a:r>
            <a:r>
              <a:rPr lang="zh-CN" altLang="en-US" b="1" dirty="0">
                <a:latin typeface="楷体_GB2312" pitchFamily="49" charset="-122"/>
                <a:ea typeface="楷体_GB2312" pitchFamily="49" charset="-122"/>
                <a:sym typeface="Arial" panose="020B0604020202020204" pitchFamily="34" charset="0"/>
              </a:rPr>
              <a:t>、职业健康</a:t>
            </a:r>
            <a:endParaRPr lang="en-US" altLang="zh-CN" b="1">
              <a:latin typeface="楷体_GB2312" pitchFamily="49" charset="-122"/>
              <a:ea typeface="楷体_GB2312" pitchFamily="49" charset="-122"/>
              <a:sym typeface="Arial" panose="020B0604020202020204" pitchFamily="34" charset="0"/>
            </a:endParaRPr>
          </a:p>
          <a:p>
            <a:pPr marL="9525" indent="0">
              <a:lnSpc>
                <a:spcPct val="105000"/>
              </a:lnSpc>
              <a:buNone/>
            </a:pPr>
            <a:r>
              <a:rPr lang="en-US" altLang="zh-CN" b="1">
                <a:latin typeface="楷体_GB2312" pitchFamily="49" charset="-122"/>
                <a:ea typeface="楷体_GB2312" pitchFamily="49" charset="-122"/>
                <a:sym typeface="Arial" panose="020B0604020202020204" pitchFamily="34" charset="0"/>
              </a:rPr>
              <a:t>11</a:t>
            </a:r>
            <a:r>
              <a:rPr lang="zh-CN" altLang="en-US" b="1" dirty="0">
                <a:latin typeface="楷体_GB2312" pitchFamily="49" charset="-122"/>
                <a:ea typeface="楷体_GB2312" pitchFamily="49" charset="-122"/>
                <a:sym typeface="Arial" panose="020B0604020202020204" pitchFamily="34" charset="0"/>
              </a:rPr>
              <a:t>、应急救援</a:t>
            </a:r>
            <a:endParaRPr lang="zh-CN" altLang="en-US" b="1" dirty="0">
              <a:latin typeface="楷体_GB2312" pitchFamily="49" charset="-122"/>
              <a:ea typeface="楷体_GB2312" pitchFamily="49" charset="-122"/>
              <a:sym typeface="Arial" panose="020B0604020202020204" pitchFamily="34" charset="0"/>
            </a:endParaRPr>
          </a:p>
          <a:p>
            <a:pPr marL="9525" indent="0">
              <a:lnSpc>
                <a:spcPct val="105000"/>
              </a:lnSpc>
              <a:buNone/>
            </a:pPr>
            <a:r>
              <a:rPr lang="en-US" altLang="zh-CN" b="1">
                <a:latin typeface="楷体_GB2312" pitchFamily="49" charset="-122"/>
                <a:ea typeface="楷体_GB2312" pitchFamily="49" charset="-122"/>
                <a:sym typeface="Arial" panose="020B0604020202020204" pitchFamily="34" charset="0"/>
              </a:rPr>
              <a:t>12</a:t>
            </a:r>
            <a:r>
              <a:rPr lang="zh-CN" altLang="en-US" b="1" dirty="0">
                <a:latin typeface="楷体_GB2312" pitchFamily="49" charset="-122"/>
                <a:ea typeface="楷体_GB2312" pitchFamily="49" charset="-122"/>
                <a:sym typeface="Arial" panose="020B0604020202020204" pitchFamily="34" charset="0"/>
              </a:rPr>
              <a:t>、信息报送和事故调查处理</a:t>
            </a:r>
            <a:endParaRPr lang="zh-CN" altLang="en-US" b="1" dirty="0">
              <a:latin typeface="楷体_GB2312" pitchFamily="49" charset="-122"/>
              <a:ea typeface="楷体_GB2312" pitchFamily="49" charset="-122"/>
              <a:sym typeface="Arial" panose="020B0604020202020204" pitchFamily="34" charset="0"/>
            </a:endParaRPr>
          </a:p>
          <a:p>
            <a:pPr marL="9525" indent="0">
              <a:lnSpc>
                <a:spcPct val="105000"/>
              </a:lnSpc>
              <a:buNone/>
            </a:pPr>
            <a:r>
              <a:rPr lang="en-US" altLang="zh-CN" b="1">
                <a:latin typeface="楷体_GB2312" pitchFamily="49" charset="-122"/>
                <a:ea typeface="楷体_GB2312" pitchFamily="49" charset="-122"/>
                <a:sym typeface="Arial" panose="020B0604020202020204" pitchFamily="34" charset="0"/>
              </a:rPr>
              <a:t>13</a:t>
            </a:r>
            <a:r>
              <a:rPr lang="zh-CN" altLang="en-US" b="1" dirty="0">
                <a:latin typeface="楷体_GB2312" pitchFamily="49" charset="-122"/>
                <a:ea typeface="楷体_GB2312" pitchFamily="49" charset="-122"/>
                <a:sym typeface="Arial" panose="020B0604020202020204" pitchFamily="34" charset="0"/>
              </a:rPr>
              <a:t>、绩效考评和持续改进</a:t>
            </a:r>
            <a:endParaRPr lang="zh-CN" altLang="en-US" b="1" dirty="0">
              <a:latin typeface="楷体_GB2312" pitchFamily="49" charset="-122"/>
              <a:ea typeface="楷体_GB2312" pitchFamily="49" charset="-122"/>
              <a:sym typeface="Arial" panose="020B0604020202020204" pitchFamily="34" charset="0"/>
            </a:endParaRPr>
          </a:p>
          <a:p>
            <a:pPr marL="9525" indent="0">
              <a:lnSpc>
                <a:spcPct val="105000"/>
              </a:lnSpc>
              <a:buNone/>
            </a:pPr>
            <a:endParaRPr lang="zh-CN" altLang="en-US" b="1" dirty="0">
              <a:latin typeface="楷体_GB2312" pitchFamily="49" charset="-122"/>
              <a:ea typeface="楷体_GB2312" pitchFamily="49" charset="-122"/>
              <a:sym typeface="Arial" panose="020B0604020202020204" pitchFamily="34" charset="0"/>
            </a:endParaRPr>
          </a:p>
        </p:txBody>
      </p:sp>
      <p:sp>
        <p:nvSpPr>
          <p:cNvPr id="29700" name="标题 29699"/>
          <p:cNvSpPr>
            <a:spLocks noGrp="1"/>
          </p:cNvSpPr>
          <p:nvPr>
            <p:ph type="title"/>
          </p:nvPr>
        </p:nvSpPr>
        <p:spPr>
          <a:ln/>
        </p:spPr>
        <p:txBody>
          <a:bodyPr anchor="ctr" anchorCtr="0"/>
          <a:p>
            <a:r>
              <a:rPr lang="zh-CN" altLang="en-US" sz="3600" dirty="0"/>
              <a:t>安全生产标准化的主要内容</a:t>
            </a:r>
            <a:endParaRPr lang="zh-CN" altLang="en-US" sz="3600" dirty="0"/>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5842" name="文本占位符 35841"/>
          <p:cNvSpPr>
            <a:spLocks noGrp="1"/>
          </p:cNvSpPr>
          <p:nvPr>
            <p:ph type="body" idx="1"/>
          </p:nvPr>
        </p:nvSpPr>
        <p:spPr>
          <a:xfrm>
            <a:off x="1403350" y="1495425"/>
            <a:ext cx="7283450" cy="4578350"/>
          </a:xfrm>
          <a:ln/>
        </p:spPr>
        <p:txBody>
          <a:bodyPr vert="horz" wrap="square" anchor="t" anchorCtr="0">
            <a:spAutoFit/>
          </a:bodyPr>
          <a:p>
            <a:pPr marL="9525" indent="0">
              <a:lnSpc>
                <a:spcPct val="120000"/>
              </a:lnSpc>
              <a:buNone/>
            </a:pPr>
            <a:r>
              <a:rPr lang="en-US" altLang="zh-CN" sz="3000" b="1">
                <a:solidFill>
                  <a:srgbClr val="FF0000"/>
                </a:solidFill>
                <a:latin typeface="楷体_GB2312" pitchFamily="49" charset="-122"/>
                <a:ea typeface="楷体_GB2312" pitchFamily="49" charset="-122"/>
                <a:sym typeface="Arial" panose="020B0604020202020204" pitchFamily="34" charset="0"/>
              </a:rPr>
              <a:t>《</a:t>
            </a:r>
            <a:r>
              <a:rPr lang="zh-CN" altLang="en-US" sz="3000" b="1" dirty="0">
                <a:solidFill>
                  <a:srgbClr val="FF0000"/>
                </a:solidFill>
                <a:latin typeface="楷体_GB2312" pitchFamily="49" charset="-122"/>
                <a:ea typeface="楷体_GB2312" pitchFamily="49" charset="-122"/>
                <a:sym typeface="Arial" panose="020B0604020202020204" pitchFamily="34" charset="0"/>
              </a:rPr>
              <a:t>国务院关于进一步加强企业安全生产工作的通知</a:t>
            </a:r>
            <a:r>
              <a:rPr lang="en-US" altLang="zh-CN" sz="3000" b="1">
                <a:solidFill>
                  <a:srgbClr val="FF0000"/>
                </a:solidFill>
                <a:latin typeface="楷体_GB2312" pitchFamily="49" charset="-122"/>
                <a:ea typeface="楷体_GB2312" pitchFamily="49" charset="-122"/>
                <a:sym typeface="Arial" panose="020B0604020202020204" pitchFamily="34" charset="0"/>
              </a:rPr>
              <a:t>》</a:t>
            </a:r>
            <a:r>
              <a:rPr lang="zh-CN" altLang="en-US" sz="3000" b="1" dirty="0">
                <a:solidFill>
                  <a:srgbClr val="FF0000"/>
                </a:solidFill>
                <a:latin typeface="楷体_GB2312" pitchFamily="49" charset="-122"/>
                <a:ea typeface="楷体_GB2312" pitchFamily="49" charset="-122"/>
                <a:sym typeface="Arial" panose="020B0604020202020204" pitchFamily="34" charset="0"/>
              </a:rPr>
              <a:t>（国发</a:t>
            </a:r>
            <a:r>
              <a:rPr lang="en-US" altLang="zh-CN" sz="3000" b="1">
                <a:solidFill>
                  <a:srgbClr val="FF0000"/>
                </a:solidFill>
                <a:latin typeface="楷体_GB2312" pitchFamily="49" charset="-122"/>
                <a:ea typeface="楷体_GB2312" pitchFamily="49" charset="-122"/>
                <a:sym typeface="Arial" panose="020B0604020202020204" pitchFamily="34" charset="0"/>
              </a:rPr>
              <a:t>[2010]23</a:t>
            </a:r>
            <a:r>
              <a:rPr lang="zh-CN" altLang="en-US" sz="3000" b="1" dirty="0">
                <a:solidFill>
                  <a:srgbClr val="FF0000"/>
                </a:solidFill>
                <a:latin typeface="楷体_GB2312" pitchFamily="49" charset="-122"/>
                <a:ea typeface="楷体_GB2312" pitchFamily="49" charset="-122"/>
                <a:sym typeface="Arial" panose="020B0604020202020204" pitchFamily="34" charset="0"/>
              </a:rPr>
              <a:t>号）：</a:t>
            </a:r>
            <a:endParaRPr lang="zh-CN" altLang="en-US" sz="3000" b="1" dirty="0">
              <a:solidFill>
                <a:srgbClr val="FF0000"/>
              </a:solidFill>
              <a:latin typeface="楷体_GB2312" pitchFamily="49" charset="-122"/>
              <a:ea typeface="楷体_GB2312" pitchFamily="49" charset="-122"/>
              <a:sym typeface="Arial" panose="020B0604020202020204" pitchFamily="34" charset="0"/>
            </a:endParaRPr>
          </a:p>
          <a:p>
            <a:pPr marL="9525" indent="0">
              <a:lnSpc>
                <a:spcPct val="120000"/>
              </a:lnSpc>
              <a:buNone/>
            </a:pPr>
            <a:r>
              <a:rPr lang="zh-CN" altLang="en-US" sz="3000" b="1" dirty="0">
                <a:latin typeface="楷体_GB2312" pitchFamily="49" charset="-122"/>
                <a:ea typeface="楷体_GB2312" pitchFamily="49" charset="-122"/>
                <a:sym typeface="Arial" panose="020B0604020202020204" pitchFamily="34" charset="0"/>
              </a:rPr>
              <a:t>    全面开展安全达标。深入开展以岗位达标、专业达标和企业达标为内容的安全生产标准化建设，凡在规定时间内未实现达标的企业要依法暂扣其生产许可证、安全生产许可证，责令停产整顿；对整改逾期未达标的，地方政府要依法予以关闭。</a:t>
            </a:r>
            <a:endParaRPr lang="zh-CN" altLang="en-US" sz="3000" b="1" dirty="0">
              <a:latin typeface="楷体_GB2312" pitchFamily="49" charset="-122"/>
              <a:ea typeface="楷体_GB2312" pitchFamily="49" charset="-122"/>
              <a:sym typeface="Arial" panose="020B0604020202020204" pitchFamily="34" charset="0"/>
            </a:endParaRPr>
          </a:p>
        </p:txBody>
      </p:sp>
      <p:sp>
        <p:nvSpPr>
          <p:cNvPr id="35844" name="标题 35843"/>
          <p:cNvSpPr>
            <a:spLocks noGrp="1"/>
          </p:cNvSpPr>
          <p:nvPr>
            <p:ph type="title"/>
          </p:nvPr>
        </p:nvSpPr>
        <p:spPr>
          <a:ln/>
        </p:spPr>
        <p:txBody>
          <a:bodyPr anchor="ctr" anchorCtr="0"/>
          <a:p>
            <a:r>
              <a:rPr lang="zh-CN" altLang="en-US" sz="3600" dirty="0"/>
              <a:t>电力安全生产标准化背景</a:t>
            </a:r>
            <a:endParaRPr lang="zh-CN" altLang="en-US" sz="3600" dirty="0"/>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0" name="文本占位符 37889"/>
          <p:cNvSpPr>
            <a:spLocks noGrp="1"/>
          </p:cNvSpPr>
          <p:nvPr>
            <p:ph type="body" idx="1"/>
          </p:nvPr>
        </p:nvSpPr>
        <p:spPr>
          <a:xfrm>
            <a:off x="1404938" y="1495425"/>
            <a:ext cx="7345362" cy="4792663"/>
          </a:xfrm>
          <a:ln/>
        </p:spPr>
        <p:txBody>
          <a:bodyPr vert="horz" wrap="square" anchor="t" anchorCtr="0">
            <a:spAutoFit/>
          </a:bodyPr>
          <a:p>
            <a:pPr marL="9525" indent="0">
              <a:lnSpc>
                <a:spcPct val="120000"/>
              </a:lnSpc>
              <a:buNone/>
            </a:pPr>
            <a:r>
              <a:rPr lang="en-US" altLang="zh-CN" sz="2800" b="1">
                <a:solidFill>
                  <a:srgbClr val="FF0000"/>
                </a:solidFill>
                <a:latin typeface="楷体_GB2312" pitchFamily="49" charset="-122"/>
                <a:ea typeface="楷体_GB2312" pitchFamily="49" charset="-122"/>
                <a:sym typeface="Arial" panose="020B0604020202020204" pitchFamily="34" charset="0"/>
              </a:rPr>
              <a:t>《</a:t>
            </a:r>
            <a:r>
              <a:rPr lang="zh-CN" altLang="en-US" sz="2800" b="1" dirty="0">
                <a:solidFill>
                  <a:srgbClr val="FF0000"/>
                </a:solidFill>
                <a:latin typeface="楷体_GB2312" pitchFamily="49" charset="-122"/>
                <a:ea typeface="楷体_GB2312" pitchFamily="49" charset="-122"/>
                <a:sym typeface="Arial" panose="020B0604020202020204" pitchFamily="34" charset="0"/>
              </a:rPr>
              <a:t>国务院安委会关于深入开展企业安全生产标准化建设的指导意见</a:t>
            </a:r>
            <a:r>
              <a:rPr lang="en-US" altLang="zh-CN" sz="2800" b="1">
                <a:solidFill>
                  <a:srgbClr val="FF0000"/>
                </a:solidFill>
                <a:latin typeface="楷体_GB2312" pitchFamily="49" charset="-122"/>
                <a:ea typeface="楷体_GB2312" pitchFamily="49" charset="-122"/>
                <a:sym typeface="Arial" panose="020B0604020202020204" pitchFamily="34" charset="0"/>
              </a:rPr>
              <a:t>》</a:t>
            </a:r>
            <a:r>
              <a:rPr lang="zh-CN" altLang="en-US" sz="2800" b="1" dirty="0">
                <a:solidFill>
                  <a:srgbClr val="FF0000"/>
                </a:solidFill>
                <a:latin typeface="楷体_GB2312" pitchFamily="49" charset="-122"/>
                <a:ea typeface="楷体_GB2312" pitchFamily="49" charset="-122"/>
                <a:sym typeface="Arial" panose="020B0604020202020204" pitchFamily="34" charset="0"/>
              </a:rPr>
              <a:t>（安委</a:t>
            </a:r>
            <a:r>
              <a:rPr lang="en-US" altLang="zh-CN" sz="2800" b="1">
                <a:solidFill>
                  <a:srgbClr val="FF0000"/>
                </a:solidFill>
                <a:latin typeface="楷体_GB2312" pitchFamily="49" charset="-122"/>
                <a:ea typeface="楷体_GB2312" pitchFamily="49" charset="-122"/>
                <a:sym typeface="Arial" panose="020B0604020202020204" pitchFamily="34" charset="0"/>
              </a:rPr>
              <a:t>[2011]4</a:t>
            </a:r>
            <a:r>
              <a:rPr lang="zh-CN" altLang="en-US" sz="2800" b="1" dirty="0">
                <a:solidFill>
                  <a:srgbClr val="FF0000"/>
                </a:solidFill>
                <a:latin typeface="楷体_GB2312" pitchFamily="49" charset="-122"/>
                <a:ea typeface="楷体_GB2312" pitchFamily="49" charset="-122"/>
                <a:sym typeface="Arial" panose="020B0604020202020204" pitchFamily="34" charset="0"/>
              </a:rPr>
              <a:t>号）：</a:t>
            </a:r>
            <a:endParaRPr lang="zh-CN" altLang="en-US" sz="2800" b="1" dirty="0">
              <a:solidFill>
                <a:srgbClr val="FF0000"/>
              </a:solidFill>
              <a:latin typeface="楷体_GB2312" pitchFamily="49" charset="-122"/>
              <a:ea typeface="楷体_GB2312" pitchFamily="49" charset="-122"/>
              <a:sym typeface="Arial" panose="020B0604020202020204" pitchFamily="34" charset="0"/>
            </a:endParaRPr>
          </a:p>
          <a:p>
            <a:pPr marL="9525" indent="0">
              <a:lnSpc>
                <a:spcPct val="120000"/>
              </a:lnSpc>
              <a:buNone/>
            </a:pPr>
            <a:r>
              <a:rPr lang="zh-CN" altLang="en-US" sz="2800" b="1" dirty="0">
                <a:latin typeface="楷体_GB2312" pitchFamily="49" charset="-122"/>
                <a:ea typeface="楷体_GB2312" pitchFamily="49" charset="-122"/>
                <a:sym typeface="Arial" panose="020B0604020202020204" pitchFamily="34" charset="0"/>
              </a:rPr>
              <a:t>    要建立健全各行业（领域）企业安全生产标准化评定标准和考评体系；严格把关，分行业（领域）开展达标考评验收；不断完善工作机制，将安全生产标准化建设纳入企业生产经营全过程，促进安全生产标准化建设的动态化、规范化和制度化，有效提高企业本质安全水平。</a:t>
            </a:r>
            <a:endParaRPr lang="zh-CN" altLang="en-US" sz="2800" b="1" dirty="0">
              <a:latin typeface="楷体_GB2312" pitchFamily="49" charset="-122"/>
              <a:ea typeface="楷体_GB2312" pitchFamily="49" charset="-122"/>
              <a:sym typeface="Arial" panose="020B0604020202020204" pitchFamily="34" charset="0"/>
            </a:endParaRPr>
          </a:p>
        </p:txBody>
      </p:sp>
      <p:sp>
        <p:nvSpPr>
          <p:cNvPr id="37891" name="标题 37890"/>
          <p:cNvSpPr>
            <a:spLocks noGrp="1"/>
          </p:cNvSpPr>
          <p:nvPr>
            <p:ph type="title"/>
          </p:nvPr>
        </p:nvSpPr>
        <p:spPr>
          <a:ln/>
        </p:spPr>
        <p:txBody>
          <a:bodyPr anchor="ctr" anchorCtr="0"/>
          <a:p>
            <a:r>
              <a:rPr lang="zh-CN" altLang="en-US" sz="3200" dirty="0"/>
              <a:t>电力安全生产标准化背景</a:t>
            </a:r>
            <a:endParaRPr lang="zh-CN" altLang="en-US" sz="3200"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4" name="文本占位符 38913"/>
          <p:cNvSpPr>
            <a:spLocks noGrp="1"/>
          </p:cNvSpPr>
          <p:nvPr>
            <p:ph type="body" idx="1"/>
          </p:nvPr>
        </p:nvSpPr>
        <p:spPr>
          <a:xfrm>
            <a:off x="1403350" y="1495425"/>
            <a:ext cx="7283450" cy="4868863"/>
          </a:xfrm>
          <a:ln/>
        </p:spPr>
        <p:txBody>
          <a:bodyPr vert="horz" wrap="square" anchor="t" anchorCtr="0">
            <a:spAutoFit/>
          </a:bodyPr>
          <a:p>
            <a:pPr marL="9525" indent="782955">
              <a:lnSpc>
                <a:spcPct val="110000"/>
              </a:lnSpc>
              <a:buNone/>
            </a:pPr>
            <a:r>
              <a:rPr lang="zh-CN" altLang="en-US" b="1" dirty="0">
                <a:solidFill>
                  <a:srgbClr val="FF0000"/>
                </a:solidFill>
                <a:latin typeface="楷体_GB2312" pitchFamily="49" charset="-122"/>
                <a:ea typeface="楷体_GB2312" pitchFamily="49" charset="-122"/>
                <a:sym typeface="Arial" panose="020B0604020202020204" pitchFamily="34" charset="0"/>
              </a:rPr>
              <a:t>2002年电力体制改革后，电力投资主体多元化。</a:t>
            </a:r>
            <a:endParaRPr lang="zh-CN" altLang="en-US" b="1" dirty="0">
              <a:solidFill>
                <a:srgbClr val="FF0000"/>
              </a:solidFill>
              <a:latin typeface="楷体_GB2312" pitchFamily="49" charset="-122"/>
              <a:ea typeface="楷体_GB2312" pitchFamily="49" charset="-122"/>
              <a:sym typeface="Arial" panose="020B0604020202020204" pitchFamily="34" charset="0"/>
            </a:endParaRPr>
          </a:p>
          <a:p>
            <a:pPr marL="9525" indent="782955">
              <a:lnSpc>
                <a:spcPct val="110000"/>
              </a:lnSpc>
              <a:buNone/>
            </a:pPr>
            <a:r>
              <a:rPr lang="zh-CN" altLang="en-US" b="1" dirty="0">
                <a:latin typeface="楷体_GB2312" pitchFamily="49" charset="-122"/>
                <a:ea typeface="楷体_GB2312" pitchFamily="49" charset="-122"/>
                <a:sym typeface="Arial" panose="020B0604020202020204" pitchFamily="34" charset="0"/>
              </a:rPr>
              <a:t>1、数量多。</a:t>
            </a:r>
            <a:endParaRPr lang="zh-CN" altLang="en-US" b="1" dirty="0">
              <a:latin typeface="楷体_GB2312" pitchFamily="49" charset="-122"/>
              <a:ea typeface="楷体_GB2312" pitchFamily="49" charset="-122"/>
              <a:sym typeface="Arial" panose="020B0604020202020204" pitchFamily="34" charset="0"/>
            </a:endParaRPr>
          </a:p>
          <a:p>
            <a:pPr marL="9525" indent="782955">
              <a:lnSpc>
                <a:spcPct val="110000"/>
              </a:lnSpc>
              <a:buNone/>
            </a:pPr>
            <a:r>
              <a:rPr lang="zh-CN" altLang="en-US" b="1" dirty="0">
                <a:latin typeface="楷体_GB2312" pitchFamily="49" charset="-122"/>
                <a:ea typeface="楷体_GB2312" pitchFamily="49" charset="-122"/>
                <a:sym typeface="Arial" panose="020B0604020202020204" pitchFamily="34" charset="0"/>
              </a:rPr>
              <a:t>2、投资主体多。</a:t>
            </a:r>
            <a:endParaRPr lang="zh-CN" altLang="en-US" b="1" dirty="0">
              <a:latin typeface="楷体_GB2312" pitchFamily="49" charset="-122"/>
              <a:ea typeface="楷体_GB2312" pitchFamily="49" charset="-122"/>
              <a:sym typeface="Arial" panose="020B0604020202020204" pitchFamily="34" charset="0"/>
            </a:endParaRPr>
          </a:p>
          <a:p>
            <a:pPr marL="9525" indent="782955">
              <a:lnSpc>
                <a:spcPct val="110000"/>
              </a:lnSpc>
              <a:buNone/>
            </a:pPr>
            <a:r>
              <a:rPr lang="zh-CN" altLang="en-US" b="1" dirty="0">
                <a:latin typeface="楷体_GB2312" pitchFamily="49" charset="-122"/>
                <a:ea typeface="楷体_GB2312" pitchFamily="49" charset="-122"/>
                <a:sym typeface="Arial" panose="020B0604020202020204" pitchFamily="34" charset="0"/>
              </a:rPr>
              <a:t>3、安全管理方法不一样。</a:t>
            </a:r>
            <a:endParaRPr lang="zh-CN" altLang="en-US" b="1" dirty="0">
              <a:latin typeface="楷体_GB2312" pitchFamily="49" charset="-122"/>
              <a:ea typeface="楷体_GB2312" pitchFamily="49" charset="-122"/>
              <a:sym typeface="Arial" panose="020B0604020202020204" pitchFamily="34" charset="0"/>
            </a:endParaRPr>
          </a:p>
          <a:p>
            <a:pPr marL="9525" indent="782955">
              <a:lnSpc>
                <a:spcPct val="110000"/>
              </a:lnSpc>
              <a:buNone/>
            </a:pPr>
            <a:r>
              <a:rPr lang="zh-CN" altLang="en-US" b="1" dirty="0">
                <a:latin typeface="楷体_GB2312" pitchFamily="49" charset="-122"/>
                <a:ea typeface="楷体_GB2312" pitchFamily="49" charset="-122"/>
                <a:sym typeface="Arial" panose="020B0604020202020204" pitchFamily="34" charset="0"/>
              </a:rPr>
              <a:t>4、安全生产基础参差不齐。</a:t>
            </a:r>
            <a:endParaRPr lang="zh-CN" altLang="en-US" b="1" dirty="0">
              <a:latin typeface="楷体_GB2312" pitchFamily="49" charset="-122"/>
              <a:ea typeface="楷体_GB2312" pitchFamily="49" charset="-122"/>
              <a:sym typeface="Arial" panose="020B0604020202020204" pitchFamily="34" charset="0"/>
            </a:endParaRPr>
          </a:p>
          <a:p>
            <a:pPr marL="9525" indent="782955">
              <a:lnSpc>
                <a:spcPct val="110000"/>
              </a:lnSpc>
              <a:buNone/>
            </a:pPr>
            <a:r>
              <a:rPr lang="zh-CN" altLang="en-US" b="1" dirty="0">
                <a:latin typeface="楷体_GB2312" pitchFamily="49" charset="-122"/>
                <a:ea typeface="楷体_GB2312" pitchFamily="49" charset="-122"/>
                <a:sym typeface="Arial" panose="020B0604020202020204" pitchFamily="34" charset="0"/>
              </a:rPr>
              <a:t>需要开展安全生产标准化工作促进安全生产水平的提高。</a:t>
            </a:r>
            <a:endParaRPr lang="zh-CN" altLang="en-US" b="1" dirty="0">
              <a:latin typeface="楷体_GB2312" pitchFamily="49" charset="-122"/>
              <a:ea typeface="楷体_GB2312" pitchFamily="49" charset="-122"/>
              <a:sym typeface="Arial" panose="020B0604020202020204" pitchFamily="34" charset="0"/>
            </a:endParaRPr>
          </a:p>
        </p:txBody>
      </p:sp>
      <p:sp>
        <p:nvSpPr>
          <p:cNvPr id="38915" name="标题 38914"/>
          <p:cNvSpPr>
            <a:spLocks noGrp="1"/>
          </p:cNvSpPr>
          <p:nvPr>
            <p:ph type="title"/>
          </p:nvPr>
        </p:nvSpPr>
        <p:spPr>
          <a:ln/>
        </p:spPr>
        <p:txBody>
          <a:bodyPr vert="horz" wrap="square" anchor="ctr" anchorCtr="0"/>
          <a:p>
            <a:r>
              <a:rPr lang="zh-CN" altLang="en-US" sz="3200" dirty="0"/>
              <a:t>电力安全生产标准化背景</a:t>
            </a:r>
            <a:endParaRPr lang="zh-CN" altLang="en-US" sz="3200" dirty="0"/>
          </a:p>
        </p:txBody>
      </p:sp>
    </p:spTree>
  </p:cSld>
  <p:clrMapOvr>
    <a:masterClrMapping/>
  </p:clrMapOvr>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10.xml><?xml version="1.0" encoding="utf-8"?>
<p:tagLst xmlns:p="http://schemas.openxmlformats.org/presentationml/2006/main">
  <p:tag name="KSO_WM_UNIT_FILL_FORE_SCHEMECOLOR_INDEX_BRIGHTNESS" val="0"/>
  <p:tag name="KSO_WM_UNIT_FILL_FORE_SCHEMECOLOR_INDEX" val="8"/>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1.xml><?xml version="1.0" encoding="utf-8"?>
<p:tagLst xmlns:p="http://schemas.openxmlformats.org/presentationml/2006/main">
  <p:tag name="KSO_WM_UNIT_FILL_FORE_SCHEMECOLOR_INDEX_BRIGHTNESS" val="0"/>
  <p:tag name="KSO_WM_UNIT_FILL_FORE_SCHEMECOLOR_INDEX" val="9"/>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2.xml><?xml version="1.0" encoding="utf-8"?>
<p:tagLst xmlns:p="http://schemas.openxmlformats.org/presentationml/2006/main">
  <p:tag name="KSO_WM_UNIT_FILL_FORE_SCHEMECOLOR_INDEX_BRIGHTNESS" val="0"/>
  <p:tag name="KSO_WM_UNIT_FILL_FORE_SCHEMECOLOR_INDEX" val="6"/>
  <p:tag name="KSO_WM_UNIT_FILL_TYPE" val="1"/>
  <p:tag name="KSO_WM_UNIT_LINE_FORE_SCHEMECOLOR_INDEX_BRIGHTNESS" val="0"/>
  <p:tag name="KSO_WM_UNIT_LINE_FORE_SCHEMECOLOR_INDEX" val="2"/>
  <p:tag name="KSO_WM_UNIT_LINE_FILL_TYPE" val="2"/>
  <p:tag name="KSO_WM_UNIT_TEXT_FILL_FORE_SCHEMECOLOR_INDEX_BRIGHTNESS" val="0"/>
  <p:tag name="KSO_WM_UNIT_TEXT_FILL_FORE_SCHEMECOLOR_INDEX" val="14"/>
  <p:tag name="KSO_WM_UNIT_TEXT_FILL_TYPE" val="1"/>
</p:tagLst>
</file>

<file path=ppt/tags/tag13.xml><?xml version="1.0" encoding="utf-8"?>
<p:tagLst xmlns:p="http://schemas.openxmlformats.org/presentationml/2006/main">
  <p:tag name="KSO_WM_SLIDE_ID" val="custom20203621_1"/>
  <p:tag name="KSO_WM_TEMPLATE_SUBCATEGORY" val="0"/>
  <p:tag name="KSO_WM_TEMPLATE_MASTER_TYPE" val="1"/>
  <p:tag name="KSO_WM_TEMPLATE_COLOR_TYPE" val="1"/>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203621"/>
  <p:tag name="KSO_WM_SLIDE_LAYOUT" val="a_b_f"/>
  <p:tag name="KSO_WM_SLIDE_LAYOUT_CNT" val="1_1_2"/>
  <p:tag name="KSO_WM_TEMPLATE_MASTER_THUMB_INDEX" val="12"/>
  <p:tag name="KSO_WM_TEMPLATE_THUMBS_INDEX" val="1、4、10、12、15、18、21、24、27、29、34"/>
  <p:tag name="KSO_WM_SPECIAL_SOURCE" val="bdnull"/>
</p:tagLst>
</file>

<file path=ppt/tags/tag14.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5.xml><?xml version="1.0" encoding="utf-8"?>
<p:tagLst xmlns:p="http://schemas.openxmlformats.org/presentationml/2006/main">
  <p:tag name="KSO_WM_SPECIAL_SOURCE" val="bdnull"/>
</p:tagLst>
</file>

<file path=ppt/tags/tag16.xml><?xml version="1.0" encoding="utf-8"?>
<p:tagLst xmlns:p="http://schemas.openxmlformats.org/presentationml/2006/main">
  <p:tag name="KSO_WM_UNIT_ISCONTENTSTITLE" val="0"/>
  <p:tag name="KSO_WM_UNIT_ISNUMDGMTITLE" val="0"/>
  <p:tag name="KSO_WM_UNIT_NOCLEAR" val="1"/>
  <p:tag name="KSO_WM_UNIT_HIGHLIGHT" val="0"/>
  <p:tag name="KSO_WM_UNIT_COMPATIBLE" val="0"/>
  <p:tag name="KSO_WM_UNIT_DIAGRAM_ISNUMVISUAL" val="0"/>
  <p:tag name="KSO_WM_UNIT_DIAGRAM_ISREFERUNIT" val="0"/>
  <p:tag name="KSO_WM_UNIT_TYPE" val="a"/>
  <p:tag name="KSO_WM_UNIT_INDEX" val="1"/>
  <p:tag name="KSO_WM_UNIT_ID" val="custom20203621_34*a*1"/>
  <p:tag name="KSO_WM_TEMPLATE_CATEGORY" val="custom"/>
  <p:tag name="KSO_WM_TEMPLATE_INDEX" val="20203621"/>
  <p:tag name="KSO_WM_UNIT_LAYERLEVEL" val="1"/>
  <p:tag name="KSO_WM_TAG_VERSION" val="1.0"/>
  <p:tag name="KSO_WM_BEAUTIFY_FLAG" val="#wm#"/>
  <p:tag name="KSO_WM_UNIT_PRESET_TEXT" val="感谢观看"/>
</p:tagLst>
</file>

<file path=ppt/tags/tag17.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
  <p:tag name="KSO_WM_UNIT_TEXT_FILL_FORE_SCHEMECOLOR_INDEX" val="2"/>
  <p:tag name="KSO_WM_UNIT_TEXT_FILL_TYPE" val="1"/>
</p:tagLst>
</file>

<file path=ppt/tags/tag18.xml><?xml version="1.0" encoding="utf-8"?>
<p:tagLst xmlns:p="http://schemas.openxmlformats.org/presentationml/2006/main">
  <p:tag name="KSO_WM_UNIT_FILL_FORE_SCHEMECOLOR_INDEX_BRIGHTNESS" val="0"/>
  <p:tag name="KSO_WM_UNIT_FILL_FORE_SCHEMECOLOR_INDEX" val="16"/>
  <p:tag name="KSO_WM_UNIT_FILL_TYPE" val="1"/>
  <p:tag name="KSO_WM_UNIT_TEXT_FILL_FORE_SCHEMECOLOR_INDEX_BRIGHTNESS" val="-0.25"/>
  <p:tag name="KSO_WM_UNIT_TEXT_FILL_FORE_SCHEMECOLOR_INDEX" val="9"/>
  <p:tag name="KSO_WM_UNIT_TEXT_FILL_TYPE" val="1"/>
</p:tagLst>
</file>

<file path=ppt/tags/tag19.xml><?xml version="1.0" encoding="utf-8"?>
<p:tagLst xmlns:p="http://schemas.openxmlformats.org/presentationml/2006/main">
  <p:tag name="KSO_WM_UNIT_TEXT_FILL_FORE_SCHEMECOLOR_INDEX_BRIGHTNESS" val="-0.25"/>
  <p:tag name="KSO_WM_UNIT_TEXT_FILL_FORE_SCHEMECOLOR_INDEX" val="9"/>
  <p:tag name="KSO_WM_UNIT_TEXT_FILL_TYPE" val="1"/>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20.xml><?xml version="1.0" encoding="utf-8"?>
<p:tagLst xmlns:p="http://schemas.openxmlformats.org/presentationml/2006/main">
  <p:tag name="KSO_WM_SLIDE_ID" val="custom20203621_34"/>
  <p:tag name="KSO_WM_TEMPLATE_SUBCATEGORY" val="0"/>
  <p:tag name="KSO_WM_TEMPLATE_MASTER_TYPE" val="1"/>
  <p:tag name="KSO_WM_TEMPLATE_COLOR_TYPE" val="1"/>
  <p:tag name="KSO_WM_SLIDE_TYPE" val="endPage"/>
  <p:tag name="KSO_WM_SLIDE_SUBTYPE" val="pureTxt"/>
  <p:tag name="KSO_WM_SLIDE_ITEM_CNT" val="0"/>
  <p:tag name="KSO_WM_SLIDE_INDEX" val="34"/>
  <p:tag name="KSO_WM_TAG_VERSION" val="1.0"/>
  <p:tag name="KSO_WM_BEAUTIFY_FLAG" val="#wm#"/>
  <p:tag name="KSO_WM_TEMPLATE_CATEGORY" val="custom"/>
  <p:tag name="KSO_WM_TEMPLATE_INDEX" val="20203621"/>
  <p:tag name="KSO_WM_SLIDE_LAYOUT" val="a_b"/>
  <p:tag name="KSO_WM_SLIDE_LAYOUT_CNT" val="1_1"/>
  <p:tag name="KSO_WM_SPECIAL_SOURCE" val="bdnull"/>
</p:tagLst>
</file>

<file path=ppt/tags/tag21.xml><?xml version="1.0" encoding="utf-8"?>
<p:tagLst xmlns:p="http://schemas.openxmlformats.org/presentationml/2006/main">
  <p:tag name="commondata" val="eyJoZGlkIjoiNDY1MmY4MTY3YzFkZTg4NGM1MWI4N2I1NTA1MWI4MWEifQ=="/>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8.xml><?xml version="1.0" encoding="utf-8"?>
<p:tagLst xmlns:p="http://schemas.openxmlformats.org/presentationml/2006/main">
  <p:tag name="KSO_WM_UNIT_ISCONTENTSTITLE" val="0"/>
  <p:tag name="KSO_WM_UNIT_ISNUMDGMTITLE" val="0"/>
  <p:tag name="KSO_WM_UNIT_PRESET_TEXT" val="企业产品发布会"/>
  <p:tag name="KSO_WM_UNIT_NOCLEAR" val="0"/>
  <p:tag name="KSO_WM_UNIT_VALUE" val="11"/>
  <p:tag name="KSO_WM_UNIT_HIGHLIGHT" val="0"/>
  <p:tag name="KSO_WM_UNIT_COMPATIBLE" val="0"/>
  <p:tag name="KSO_WM_UNIT_DIAGRAM_ISNUMVISUAL" val="0"/>
  <p:tag name="KSO_WM_UNIT_DIAGRAM_ISREFERUNIT" val="0"/>
  <p:tag name="KSO_WM_UNIT_TYPE" val="a"/>
  <p:tag name="KSO_WM_UNIT_INDEX" val="1"/>
  <p:tag name="KSO_WM_UNIT_ID" val="custom20203621_1*a*1"/>
  <p:tag name="KSO_WM_TEMPLATE_CATEGORY" val="custom"/>
  <p:tag name="KSO_WM_TEMPLATE_INDEX" val="20203621"/>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9.xml><?xml version="1.0" encoding="utf-8"?>
<p:tagLst xmlns:p="http://schemas.openxmlformats.org/presentationml/2006/main">
  <p:tag name="KSO_WM_UNIT_FILL_FORE_SCHEMECOLOR_INDEX_BRIGHTNESS" val="-0.25"/>
  <p:tag name="KSO_WM_UNIT_FILL_FORE_SCHEMECOLOR_INDEX" val="7"/>
  <p:tag name="KSO_WM_UNIT_FILL_TYPE" val="1"/>
  <p:tag name="KSO_WM_UNIT_TEXT_FILL_FORE_SCHEMECOLOR_INDEX_BRIGHTNESS" val="-0.05"/>
  <p:tag name="KSO_WM_UNIT_TEXT_FILL_FORE_SCHEMECOLOR_INDEX" val="14"/>
  <p:tag name="KSO_WM_UNIT_TEXT_FILL_TYPE" val="1"/>
</p:tagLst>
</file>

<file path=ppt/theme/theme1.xml><?xml version="1.0" encoding="utf-8"?>
<a:theme xmlns:a="http://schemas.openxmlformats.org/drawingml/2006/main" name="默认设计模板">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默认设计模板_5">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默认设计模板_2">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默认设计模板_6">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默认设计模板_7">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默认设计模板_8">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
      <a:majorFont>
        <a:latin typeface="Arial"/>
        <a:ea typeface="黑体"/>
        <a:cs typeface=""/>
      </a:majorFont>
      <a:minorFont>
        <a:latin typeface="Times New Roman"/>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4"/>
        </a:accent5>
        <a:accent6>
          <a:srgbClr val="E5895B"/>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7B7E5"/>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
        <a:dk1>
          <a:srgbClr val="000000"/>
        </a:dk1>
        <a:lt1>
          <a:srgbClr val="DEF6F1"/>
        </a:lt1>
        <a:dk2>
          <a:srgbClr val="000000"/>
        </a:dk2>
        <a:lt2>
          <a:srgbClr val="969696"/>
        </a:lt2>
        <a:accent1>
          <a:srgbClr val="FFFFFF"/>
        </a:accent1>
        <a:accent2>
          <a:srgbClr val="8DC6FF"/>
        </a:accent2>
        <a:accent3>
          <a:srgbClr val="EBFAF7"/>
        </a:accent3>
        <a:accent4>
          <a:srgbClr val="000000"/>
        </a:accent4>
        <a:accent5>
          <a:srgbClr val="FFFFFF"/>
        </a:accent5>
        <a:accent6>
          <a:srgbClr val="7EB1E5"/>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7B7"/>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
        <a:dk1>
          <a:srgbClr val="FFFFFF"/>
        </a:dk1>
        <a:lt1>
          <a:srgbClr val="008080"/>
        </a:lt1>
        <a:dk2>
          <a:srgbClr val="FFFF99"/>
        </a:dk2>
        <a:lt2>
          <a:srgbClr val="005A58"/>
        </a:lt2>
        <a:accent1>
          <a:srgbClr val="006462"/>
        </a:accent1>
        <a:accent2>
          <a:srgbClr val="6D6FC7"/>
        </a:accent2>
        <a:accent3>
          <a:srgbClr val="AAC1C1"/>
        </a:accent3>
        <a:accent4>
          <a:srgbClr val="DCDCDC"/>
        </a:accent4>
        <a:accent5>
          <a:srgbClr val="AAB8B8"/>
        </a:accent5>
        <a:accent6>
          <a:srgbClr val="6163B2"/>
        </a:accent6>
        <a:hlink>
          <a:srgbClr val="00FFFF"/>
        </a:hlink>
        <a:folHlink>
          <a:srgbClr val="00FF00"/>
        </a:folHlink>
      </a:clrScheme>
      <a:clrMap bg1="lt1" tx1="dk1" bg2="lt2" tx2="dk2" accent1="accent1" accent2="accent2" accent3="accent3" accent4="accent4" accent5="accent5" accent6="accent6" hlink="hlink" folHlink="folHlink"/>
    </a:extraClrScheme>
    <a:extraClrScheme>
      <a:clrScheme name="">
        <a:dk1>
          <a:srgbClr val="FFFFFF"/>
        </a:dk1>
        <a:lt1>
          <a:srgbClr val="800000"/>
        </a:lt1>
        <a:dk2>
          <a:srgbClr val="DFD293"/>
        </a:dk2>
        <a:lt2>
          <a:srgbClr val="5C1F00"/>
        </a:lt2>
        <a:accent1>
          <a:srgbClr val="CC3300"/>
        </a:accent1>
        <a:accent2>
          <a:srgbClr val="BE7960"/>
        </a:accent2>
        <a:accent3>
          <a:srgbClr val="C1AAAA"/>
        </a:accent3>
        <a:accent4>
          <a:srgbClr val="DCDCDC"/>
        </a:accent4>
        <a:accent5>
          <a:srgbClr val="E2ADAA"/>
        </a:accent5>
        <a:accent6>
          <a:srgbClr val="AA6C55"/>
        </a:accent6>
        <a:hlink>
          <a:srgbClr val="FFFF99"/>
        </a:hlink>
        <a:folHlink>
          <a:srgbClr val="D3A219"/>
        </a:folHlink>
      </a:clrScheme>
      <a:clrMap bg1="lt1" tx1="dk1" bg2="lt2" tx2="dk2" accent1="accent1" accent2="accent2" accent3="accent3" accent4="accent4" accent5="accent5" accent6="accent6" hlink="hlink" folHlink="folHlink"/>
    </a:extraClrScheme>
    <a:extraClrScheme>
      <a:clrScheme name="">
        <a:dk1>
          <a:srgbClr val="FFFFFF"/>
        </a:dk1>
        <a:lt1>
          <a:srgbClr val="000099"/>
        </a:lt1>
        <a:dk2>
          <a:srgbClr val="CCFFFF"/>
        </a:dk2>
        <a:lt2>
          <a:srgbClr val="003366"/>
        </a:lt2>
        <a:accent1>
          <a:srgbClr val="3366CC"/>
        </a:accent1>
        <a:accent2>
          <a:srgbClr val="00B000"/>
        </a:accent2>
        <a:accent3>
          <a:srgbClr val="AAAACA"/>
        </a:accent3>
        <a:accent4>
          <a:srgbClr val="DCDCDC"/>
        </a:accent4>
        <a:accent5>
          <a:srgbClr val="ADB9E2"/>
        </a:accent5>
        <a:accent6>
          <a:srgbClr val="009D00"/>
        </a:accent6>
        <a:hlink>
          <a:srgbClr val="66CCFF"/>
        </a:hlink>
        <a:folHlink>
          <a:srgbClr val="FFE701"/>
        </a:folHlink>
      </a:clrScheme>
      <a:clrMap bg1="lt1" tx1="dk1" bg2="lt2" tx2="dk2" accent1="accent1" accent2="accent2" accent3="accent3" accent4="accent4" accent5="accent5" accent6="accent6" hlink="hlink" folHlink="folHlink"/>
    </a:extraClrScheme>
    <a:extraClrScheme>
      <a:clrScheme name="">
        <a:dk1>
          <a:srgbClr val="FFFFFF"/>
        </a:dk1>
        <a:lt1>
          <a:srgbClr val="000000"/>
        </a:lt1>
        <a:dk2>
          <a:srgbClr val="E3EBF1"/>
        </a:dk2>
        <a:lt2>
          <a:srgbClr val="336699"/>
        </a:lt2>
        <a:accent1>
          <a:srgbClr val="003399"/>
        </a:accent1>
        <a:accent2>
          <a:srgbClr val="468A4B"/>
        </a:accent2>
        <a:accent3>
          <a:srgbClr val="AAAAAA"/>
        </a:accent3>
        <a:accent4>
          <a:srgbClr val="DCDCDC"/>
        </a:accent4>
        <a:accent5>
          <a:srgbClr val="AAADCA"/>
        </a:accent5>
        <a:accent6>
          <a:srgbClr val="3E7B43"/>
        </a:accent6>
        <a:hlink>
          <a:srgbClr val="66CCFF"/>
        </a:hlink>
        <a:folHlink>
          <a:srgbClr val="F0E500"/>
        </a:folHlink>
      </a:clrScheme>
      <a:clrMap bg1="lt1" tx1="dk1" bg2="lt2" tx2="dk2" accent1="accent1" accent2="accent2" accent3="accent3" accent4="accent4" accent5="accent5" accent6="accent6" hlink="hlink" folHlink="folHlink"/>
    </a:extraClrScheme>
    <a:extraClrScheme>
      <a:clrScheme name="">
        <a:dk1>
          <a:srgbClr val="FFFFFF"/>
        </a:dk1>
        <a:lt1>
          <a:srgbClr val="686B5D"/>
        </a:lt1>
        <a:dk2>
          <a:srgbClr val="D1D1CB"/>
        </a:dk2>
        <a:lt2>
          <a:srgbClr val="777777"/>
        </a:lt2>
        <a:accent1>
          <a:srgbClr val="909082"/>
        </a:accent1>
        <a:accent2>
          <a:srgbClr val="809EA8"/>
        </a:accent2>
        <a:accent3>
          <a:srgbClr val="B9BAB6"/>
        </a:accent3>
        <a:accent4>
          <a:srgbClr val="DCDCDC"/>
        </a:accent4>
        <a:accent5>
          <a:srgbClr val="C7C7C1"/>
        </a:accent5>
        <a:accent6>
          <a:srgbClr val="728D96"/>
        </a:accent6>
        <a:hlink>
          <a:srgbClr val="FFCC66"/>
        </a:hlink>
        <a:folHlink>
          <a:srgbClr val="E9DCB9"/>
        </a:folHlink>
      </a:clrScheme>
      <a:clrMap bg1="lt1" tx1="dk1" bg2="lt2" tx2="dk2" accent1="accent1" accent2="accent2" accent3="accent3" accent4="accent4" accent5="accent5" accent6="accent6" hlink="hlink" folHlink="folHlink"/>
    </a:extraClrScheme>
    <a:extraClrScheme>
      <a:clrScheme name="">
        <a:dk1>
          <a:srgbClr val="FFFFFF"/>
        </a:dk1>
        <a:lt1>
          <a:srgbClr val="666699"/>
        </a:lt1>
        <a:dk2>
          <a:srgbClr val="FFFFFF"/>
        </a:dk2>
        <a:lt2>
          <a:srgbClr val="3E3E5C"/>
        </a:lt2>
        <a:accent1>
          <a:srgbClr val="60597B"/>
        </a:accent1>
        <a:accent2>
          <a:srgbClr val="6666FF"/>
        </a:accent2>
        <a:accent3>
          <a:srgbClr val="B9B9CA"/>
        </a:accent3>
        <a:accent4>
          <a:srgbClr val="DCDCDC"/>
        </a:accent4>
        <a:accent5>
          <a:srgbClr val="B7B5BF"/>
        </a:accent5>
        <a:accent6>
          <a:srgbClr val="5B5BE5"/>
        </a:accent6>
        <a:hlink>
          <a:srgbClr val="99CCFF"/>
        </a:hlink>
        <a:folHlink>
          <a:srgbClr val="FFFF99"/>
        </a:folHlink>
      </a:clrScheme>
      <a:clrMap bg1="lt1" tx1="dk1" bg2="lt2" tx2="dk2" accent1="accent1" accent2="accent2" accent3="accent3" accent4="accent4" accent5="accent5" accent6="accent6" hlink="hlink" folHlink="folHlink"/>
    </a:extraClrScheme>
    <a:extraClrScheme>
      <a:clrScheme name="">
        <a:dk1>
          <a:srgbClr val="FFFFFF"/>
        </a:dk1>
        <a:lt1>
          <a:srgbClr val="523E26"/>
        </a:lt1>
        <a:dk2>
          <a:srgbClr val="DFC08D"/>
        </a:dk2>
        <a:lt2>
          <a:srgbClr val="2D2015"/>
        </a:lt2>
        <a:accent1>
          <a:srgbClr val="8C7B70"/>
        </a:accent1>
        <a:accent2>
          <a:srgbClr val="8F5F2F"/>
        </a:accent2>
        <a:accent3>
          <a:srgbClr val="B3AFAB"/>
        </a:accent3>
        <a:accent4>
          <a:srgbClr val="DCDCDC"/>
        </a:accent4>
        <a:accent5>
          <a:srgbClr val="C5BFBC"/>
        </a:accent5>
        <a:accent6>
          <a:srgbClr val="805529"/>
        </a:accent6>
        <a:hlink>
          <a:srgbClr val="CCB400"/>
        </a:hlink>
        <a:folHlink>
          <a:srgbClr val="8C9EA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9EDEE"/>
      </a:accent5>
      <a:accent6>
        <a:srgbClr val="2D2D89"/>
      </a:accent6>
      <a:hlink>
        <a:srgbClr val="009999"/>
      </a:hlink>
      <a:folHlink>
        <a:srgbClr val="99CC00"/>
      </a:folHlink>
    </a:clrScheme>
    <a:fontScheme name="Cambria-Calibri">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07-2010">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atMod val="350000"/>
                <a:shade val="99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5237</Words>
  <Application>WPS 演示</Application>
  <PresentationFormat>在屏幕上显示</PresentationFormat>
  <Paragraphs>289</Paragraphs>
  <Slides>39</Slides>
  <Notes>0</Notes>
  <HiddenSlides>0</HiddenSlides>
  <MMClips>0</MMClips>
  <ScaleCrop>false</ScaleCrop>
  <HeadingPairs>
    <vt:vector size="6" baseType="variant">
      <vt:variant>
        <vt:lpstr>已用的字体</vt:lpstr>
      </vt:variant>
      <vt:variant>
        <vt:i4>12</vt:i4>
      </vt:variant>
      <vt:variant>
        <vt:lpstr>主题</vt:lpstr>
      </vt:variant>
      <vt:variant>
        <vt:i4>6</vt:i4>
      </vt:variant>
      <vt:variant>
        <vt:lpstr>幻灯片标题</vt:lpstr>
      </vt:variant>
      <vt:variant>
        <vt:i4>39</vt:i4>
      </vt:variant>
    </vt:vector>
  </HeadingPairs>
  <TitlesOfParts>
    <vt:vector size="57" baseType="lpstr">
      <vt:lpstr>Arial</vt:lpstr>
      <vt:lpstr>宋体</vt:lpstr>
      <vt:lpstr>Wingdings</vt:lpstr>
      <vt:lpstr>黑体</vt:lpstr>
      <vt:lpstr>Times New Roman</vt:lpstr>
      <vt:lpstr>华文中宋</vt:lpstr>
      <vt:lpstr>楷体_GB2312</vt:lpstr>
      <vt:lpstr>新宋体</vt:lpstr>
      <vt:lpstr>微软雅黑</vt:lpstr>
      <vt:lpstr>Arial Unicode MS</vt:lpstr>
      <vt:lpstr>楷体</vt:lpstr>
      <vt:lpstr>汉仪旗黑-85S</vt:lpstr>
      <vt:lpstr>默认设计模板</vt:lpstr>
      <vt:lpstr>默认设计模板_5</vt:lpstr>
      <vt:lpstr>默认设计模板_2</vt:lpstr>
      <vt:lpstr>默认设计模板_6</vt:lpstr>
      <vt:lpstr>默认设计模板_7</vt:lpstr>
      <vt:lpstr>默认设计模板_8</vt:lpstr>
      <vt:lpstr>安全管理必备 工具--TPM概论</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感谢聆听</vt:lpstr>
    </vt:vector>
  </TitlesOfParts>
  <Company>安全局</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毕湘薇</dc:creator>
  <cp:lastModifiedBy>little fairy</cp:lastModifiedBy>
  <cp:revision>640</cp:revision>
  <dcterms:created xsi:type="dcterms:W3CDTF">2009-05-19T08:02:26Z</dcterms:created>
  <dcterms:modified xsi:type="dcterms:W3CDTF">2024-02-21T08:40:37Z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2052-12.1.0.16388</vt:lpwstr>
  </property>
  <property fmtid="{D5CDD505-2E9C-101B-9397-08002B2CF9AE}" pid="3" name="ICV">
    <vt:lpwstr>999799D9DAB3417D88DB17870CBA2A9C_13</vt:lpwstr>
  </property>
</Properties>
</file>